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57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CAA"/>
    <a:srgbClr val="ED7D31"/>
    <a:srgbClr val="CDCDCD"/>
    <a:srgbClr val="9DC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07" autoAdjust="0"/>
  </p:normalViewPr>
  <p:slideViewPr>
    <p:cSldViewPr snapToGrid="0">
      <p:cViewPr>
        <p:scale>
          <a:sx n="75" d="100"/>
          <a:sy n="75" d="100"/>
        </p:scale>
        <p:origin x="9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0F62-2826-4AA3-90E0-DC37C0BC2DDD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7C473-84B9-42AC-A5B2-B2D395158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remember,</a:t>
            </a:r>
            <a:r>
              <a:rPr lang="en-US" baseline="0" dirty="0" smtClean="0"/>
              <a:t> two months ago, at our last group meeting, we talked about this new idea, which is end-to-end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mapping using AI.</a:t>
            </a:r>
          </a:p>
          <a:p>
            <a:r>
              <a:rPr lang="en-US" baseline="0" dirty="0" smtClean="0"/>
              <a:t>We wonder if there is a </a:t>
            </a:r>
            <a:r>
              <a:rPr lang="en-US" baseline="0" dirty="0" err="1" smtClean="0"/>
              <a:t>nn</a:t>
            </a:r>
            <a:r>
              <a:rPr lang="en-US" baseline="0" dirty="0" smtClean="0"/>
              <a:t> to map the </a:t>
            </a:r>
            <a:r>
              <a:rPr lang="en-US" baseline="0" dirty="0" err="1" smtClean="0"/>
              <a:t>sTX</a:t>
            </a:r>
            <a:r>
              <a:rPr lang="en-US" baseline="0" dirty="0" smtClean="0"/>
              <a:t> image into </a:t>
            </a:r>
            <a:r>
              <a:rPr lang="en-US" baseline="0" dirty="0" err="1" smtClean="0"/>
              <a:t>pTX</a:t>
            </a:r>
            <a:r>
              <a:rPr lang="en-US" baseline="0" dirty="0" smtClean="0"/>
              <a:t> style directly, so that </a:t>
            </a:r>
            <a:r>
              <a:rPr lang="en-US" baseline="0" dirty="0" err="1" smtClean="0"/>
              <a:t>pTX</a:t>
            </a:r>
            <a:r>
              <a:rPr lang="en-US" baseline="0" dirty="0" smtClean="0"/>
              <a:t> ha…or soft.. Is not longer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E3258-1F34-4DEC-8BA9-904304039C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6BAA3-460E-4B64-B709-E492B66896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D327-95FF-4401-B48E-21E61522ED22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2355-8C32-4E90-95BD-A97448D7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sTX</a:t>
            </a:r>
            <a:r>
              <a:rPr lang="en-US" dirty="0" smtClean="0"/>
              <a:t>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pTX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10144" y="2264346"/>
            <a:ext cx="1322560" cy="132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0351" y="1690688"/>
            <a:ext cx="2494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Single transmit (</a:t>
            </a:r>
            <a:r>
              <a:rPr lang="en-US" dirty="0" err="1" smtClean="0"/>
              <a:t>sTX</a:t>
            </a:r>
            <a:r>
              <a:rPr lang="en-US" dirty="0" smtClean="0"/>
              <a:t>) coil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1718" y="4462669"/>
            <a:ext cx="2652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Parallel transmit (</a:t>
            </a:r>
            <a:r>
              <a:rPr lang="en-US" dirty="0" err="1" smtClean="0"/>
              <a:t>pTX</a:t>
            </a:r>
            <a:r>
              <a:rPr lang="en-US" dirty="0"/>
              <a:t>)</a:t>
            </a:r>
            <a:r>
              <a:rPr lang="en-US" dirty="0" smtClean="0"/>
              <a:t> coil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30557" y="1885022"/>
            <a:ext cx="2307945" cy="1936329"/>
            <a:chOff x="9152794" y="1889760"/>
            <a:chExt cx="2307945" cy="1936329"/>
          </a:xfrm>
        </p:grpSpPr>
        <p:pic>
          <p:nvPicPr>
            <p:cNvPr id="14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81" r="66181" b="19298"/>
            <a:stretch/>
          </p:blipFill>
          <p:spPr>
            <a:xfrm>
              <a:off x="9152794" y="1889760"/>
              <a:ext cx="2307945" cy="190541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508671" y="3364424"/>
              <a:ext cx="14348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</a:rPr>
                <a:t>sTx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image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30557" y="4462669"/>
            <a:ext cx="2327419" cy="1929990"/>
            <a:chOff x="9152794" y="4219940"/>
            <a:chExt cx="2327419" cy="1929990"/>
          </a:xfrm>
        </p:grpSpPr>
        <p:pic>
          <p:nvPicPr>
            <p:cNvPr id="16" name="Content Placeholder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96" t="12380" b="19128"/>
            <a:stretch/>
          </p:blipFill>
          <p:spPr>
            <a:xfrm>
              <a:off x="9152794" y="4219940"/>
              <a:ext cx="2327419" cy="191013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9611483" y="5688265"/>
              <a:ext cx="14764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</a:rPr>
                <a:t>pTx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image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5266192" y="5189314"/>
            <a:ext cx="1534160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266192" y="2515588"/>
            <a:ext cx="1534160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88115" y="4817242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pTX</a:t>
            </a:r>
            <a:r>
              <a:rPr lang="en-US" dirty="0" smtClean="0"/>
              <a:t> pulse design algorithm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029069" y="5838660"/>
            <a:ext cx="2486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B0, B1 </a:t>
            </a:r>
            <a:r>
              <a:rPr lang="en-US" dirty="0" err="1" smtClean="0"/>
              <a:t>maping</a:t>
            </a:r>
            <a:endParaRPr lang="en-US" dirty="0" smtClean="0"/>
          </a:p>
          <a:p>
            <a:r>
              <a:rPr lang="en-US" dirty="0" smtClean="0"/>
              <a:t>SAR, peak B1 constraints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211336" y="2174979"/>
            <a:ext cx="1540496" cy="15260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53" y="4752455"/>
            <a:ext cx="2187130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parallel-transmission-style MRI with deep </a:t>
            </a:r>
            <a:r>
              <a:rPr lang="en-US" dirty="0" smtClean="0"/>
              <a:t>learning: </a:t>
            </a:r>
            <a:r>
              <a:rPr lang="en-US" b="1" dirty="0" err="1" smtClean="0"/>
              <a:t>DeepPTx</a:t>
            </a:r>
            <a:endParaRPr lang="en-US" b="1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5205699"/>
            <a:ext cx="10515600" cy="1431400"/>
          </a:xfrm>
        </p:spPr>
        <p:txBody>
          <a:bodyPr>
            <a:normAutofit/>
          </a:bodyPr>
          <a:lstStyle/>
          <a:p>
            <a:r>
              <a:rPr lang="en-US" dirty="0"/>
              <a:t>End-to-end </a:t>
            </a:r>
            <a:r>
              <a:rPr lang="en-US" dirty="0" smtClean="0"/>
              <a:t>image mapping using neural network</a:t>
            </a:r>
            <a:endParaRPr lang="en-US" dirty="0"/>
          </a:p>
          <a:p>
            <a:pPr lvl="1"/>
            <a:r>
              <a:rPr lang="en-US" dirty="0" err="1" smtClean="0"/>
              <a:t>pTx</a:t>
            </a:r>
            <a:r>
              <a:rPr lang="en-US" dirty="0" smtClean="0"/>
              <a:t> hardware or software may no longer </a:t>
            </a:r>
            <a:r>
              <a:rPr lang="en-US" dirty="0"/>
              <a:t>be needed</a:t>
            </a:r>
            <a:endParaRPr lang="en-US" dirty="0" smtClean="0"/>
          </a:p>
          <a:p>
            <a:pPr lvl="1"/>
            <a:r>
              <a:rPr lang="en-US" dirty="0" smtClean="0"/>
              <a:t>T1/T2 imaging, diffusion, fMRI, 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2838" y="2374815"/>
            <a:ext cx="6521547" cy="1938686"/>
            <a:chOff x="2340247" y="2274666"/>
            <a:chExt cx="6521547" cy="1938686"/>
          </a:xfrm>
        </p:grpSpPr>
        <p:grpSp>
          <p:nvGrpSpPr>
            <p:cNvPr id="39" name="Group 38"/>
            <p:cNvGrpSpPr/>
            <p:nvPr/>
          </p:nvGrpSpPr>
          <p:grpSpPr>
            <a:xfrm>
              <a:off x="2340247" y="2274666"/>
              <a:ext cx="6521547" cy="1938686"/>
              <a:chOff x="1559197" y="2622730"/>
              <a:chExt cx="7347852" cy="2184325"/>
            </a:xfrm>
          </p:grpSpPr>
          <p:pic>
            <p:nvPicPr>
              <p:cNvPr id="40" name="Content Placeholder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381" r="66181" b="19298"/>
              <a:stretch/>
            </p:blipFill>
            <p:spPr>
              <a:xfrm>
                <a:off x="1559197" y="2625386"/>
                <a:ext cx="2600371" cy="2146842"/>
              </a:xfrm>
              <a:prstGeom prst="rect">
                <a:avLst/>
              </a:prstGeom>
            </p:spPr>
          </p:pic>
          <p:pic>
            <p:nvPicPr>
              <p:cNvPr id="41" name="Picture 4" descr="https://fluxml.ai/assets/2019-03-05-dp-vs-rl/trebuchet-flow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00" t="33730" r="60255" b="26997"/>
              <a:stretch/>
            </p:blipFill>
            <p:spPr bwMode="auto">
              <a:xfrm>
                <a:off x="4429880" y="3126846"/>
                <a:ext cx="1465663" cy="1143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Content Placeholder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896" t="12380" b="19128"/>
              <a:stretch/>
            </p:blipFill>
            <p:spPr>
              <a:xfrm>
                <a:off x="6284737" y="2622730"/>
                <a:ext cx="2622312" cy="2152155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960165" y="4286895"/>
                <a:ext cx="1616613" cy="520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err="1" smtClean="0">
                    <a:solidFill>
                      <a:schemeClr val="bg1"/>
                    </a:solidFill>
                  </a:rPr>
                  <a:t>sTx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 image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01544" y="4277098"/>
                <a:ext cx="1663571" cy="520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err="1" smtClean="0">
                    <a:solidFill>
                      <a:schemeClr val="bg1"/>
                    </a:solidFill>
                  </a:rPr>
                  <a:t>pTx</a:t>
                </a:r>
                <a:r>
                  <a:rPr lang="en-US" sz="2400" b="1" dirty="0" smtClean="0">
                    <a:solidFill>
                      <a:schemeClr val="bg1"/>
                    </a:solidFill>
                  </a:rPr>
                  <a:t> image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Right Arrow 45"/>
            <p:cNvSpPr/>
            <p:nvPr/>
          </p:nvSpPr>
          <p:spPr>
            <a:xfrm>
              <a:off x="4668967" y="3102732"/>
              <a:ext cx="283633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6201093" y="3102732"/>
              <a:ext cx="283633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82176" y="1321868"/>
            <a:ext cx="7074574" cy="5356810"/>
            <a:chOff x="470496" y="590348"/>
            <a:chExt cx="7074574" cy="535681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863600" y="3480621"/>
              <a:ext cx="2213871" cy="246653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863600" y="952219"/>
              <a:ext cx="2213871" cy="246653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5331199" y="952219"/>
              <a:ext cx="2213871" cy="246653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3095342" y="952219"/>
              <a:ext cx="2213871" cy="246653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3095342" y="3480621"/>
              <a:ext cx="2213871" cy="246653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04" r="36438"/>
            <a:stretch/>
          </p:blipFill>
          <p:spPr>
            <a:xfrm>
              <a:off x="5331199" y="3480621"/>
              <a:ext cx="2213871" cy="246653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738560" y="591728"/>
              <a:ext cx="9274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ResNet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9336" y="590348"/>
              <a:ext cx="510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sTx</a:t>
              </a:r>
              <a:endParaRPr lang="en-US" sz="2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66297" y="590348"/>
              <a:ext cx="543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pTx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0496" y="1889517"/>
              <a:ext cx="492443" cy="48506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smtClean="0"/>
                <a:t>b=0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0496" y="4327390"/>
              <a:ext cx="492443" cy="87459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smtClean="0"/>
                <a:t>b=1000</a:t>
              </a:r>
              <a:endParaRPr lang="en-US" sz="2000" dirty="0"/>
            </a:p>
          </p:txBody>
        </p:sp>
        <p:sp>
          <p:nvSpPr>
            <p:cNvPr id="33" name="Isosceles Triangle 32"/>
            <p:cNvSpPr/>
            <p:nvPr/>
          </p:nvSpPr>
          <p:spPr>
            <a:xfrm rot="2673446">
              <a:off x="1230757" y="2226731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2673446">
              <a:off x="3466999" y="2226732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2673446">
              <a:off x="5707749" y="2222434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2673446">
              <a:off x="1230757" y="4762667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673446">
              <a:off x="3466999" y="4762668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2673446">
              <a:off x="5707749" y="4758370"/>
              <a:ext cx="98165" cy="1329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160" y="1767317"/>
            <a:ext cx="12053030" cy="4960184"/>
            <a:chOff x="10160" y="182357"/>
            <a:chExt cx="12053030" cy="49601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3408793"/>
              <a:ext cx="5799661" cy="168377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1952298"/>
              <a:ext cx="5799661" cy="168377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981" y="522124"/>
              <a:ext cx="5799661" cy="168377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3360516"/>
              <a:ext cx="5799661" cy="173433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1908243"/>
              <a:ext cx="5799661" cy="173433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29" y="527574"/>
              <a:ext cx="5799661" cy="1734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61" y="2402689"/>
              <a:ext cx="472521" cy="80131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err="1" smtClean="0"/>
                <a:t>ResNet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2" y="1194352"/>
              <a:ext cx="472521" cy="40078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sz="2000" dirty="0" err="1" smtClean="0"/>
                <a:t>sTx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60" y="3956974"/>
              <a:ext cx="472521" cy="65164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000" dirty="0" err="1" smtClean="0"/>
                <a:t>pTx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7585" y="185695"/>
              <a:ext cx="2176301" cy="38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Color-coded FA map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8452" y="182357"/>
              <a:ext cx="1024717" cy="383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SSE map</a:t>
              </a:r>
              <a:endParaRPr lang="en-US" sz="2000" dirty="0"/>
            </a:p>
          </p:txBody>
        </p:sp>
        <p:sp>
          <p:nvSpPr>
            <p:cNvPr id="22" name="Isosceles Triangle 21"/>
            <p:cNvSpPr/>
            <p:nvPr/>
          </p:nvSpPr>
          <p:spPr>
            <a:xfrm rot="18873446">
              <a:off x="7631884" y="195435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7109476">
              <a:off x="10667983" y="1077396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8895477">
              <a:off x="9621684" y="1991859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8873446">
              <a:off x="7631883" y="3375388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7109476">
              <a:off x="10667982" y="2498434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8895477">
              <a:off x="9621683" y="3412897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8873446">
              <a:off x="7631884" y="481187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7109476">
              <a:off x="10667983" y="3934917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8895477">
              <a:off x="9621684" y="484938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 rot="18873446">
              <a:off x="1722152" y="2004215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 rot="7109476">
              <a:off x="4814820" y="109394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 rot="18895477">
              <a:off x="3747402" y="2026593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8873446">
              <a:off x="1722151" y="3425253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7109476">
              <a:off x="4814819" y="2514978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18895477">
              <a:off x="3747401" y="3447631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18873446">
              <a:off x="1722152" y="4861736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7109476">
              <a:off x="4814820" y="3951460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8895477">
              <a:off x="3747402" y="4884114"/>
              <a:ext cx="75657" cy="102436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25" t="18468" r="22450" b="73324"/>
            <a:stretch/>
          </p:blipFill>
          <p:spPr>
            <a:xfrm rot="16200000" flipV="1">
              <a:off x="11503136" y="4710987"/>
              <a:ext cx="610337" cy="1047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816777" y="4891515"/>
              <a:ext cx="246413" cy="251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0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808274" y="4371319"/>
              <a:ext cx="246413" cy="251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146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sTX v.s. pTX</vt:lpstr>
      <vt:lpstr>Creating parallel-transmission-style MRI with deep learning: DeepPTx</vt:lpstr>
      <vt:lpstr>Preliminary results</vt:lpstr>
      <vt:lpstr>Preliminary results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sTX to pTX image mapping using deep learning</dc:title>
  <dc:creator>Ma Xiaodong</dc:creator>
  <cp:lastModifiedBy>Ma Xiaodong</cp:lastModifiedBy>
  <cp:revision>596</cp:revision>
  <dcterms:created xsi:type="dcterms:W3CDTF">2020-10-23T21:20:06Z</dcterms:created>
  <dcterms:modified xsi:type="dcterms:W3CDTF">2021-01-14T16:59:58Z</dcterms:modified>
</cp:coreProperties>
</file>