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63" r:id="rId6"/>
    <p:sldId id="259" r:id="rId7"/>
    <p:sldId id="260" r:id="rId8"/>
    <p:sldId id="264" r:id="rId9"/>
    <p:sldId id="271" r:id="rId10"/>
    <p:sldId id="266" r:id="rId11"/>
    <p:sldId id="272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C30"/>
    <a:srgbClr val="0072BD"/>
    <a:srgbClr val="D95319"/>
    <a:srgbClr val="7E2F8E"/>
    <a:srgbClr val="EDB120"/>
    <a:srgbClr val="92D050"/>
    <a:srgbClr val="FBE5D6"/>
    <a:srgbClr val="41719C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4660"/>
  </p:normalViewPr>
  <p:slideViewPr>
    <p:cSldViewPr snapToGrid="0">
      <p:cViewPr>
        <p:scale>
          <a:sx n="66" d="100"/>
          <a:sy n="66" d="100"/>
        </p:scale>
        <p:origin x="7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91CD-2A81-4C8E-96DD-B51C5411E5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6EAC-85A3-4B6C-8959-B66B8963D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41010"/>
              </p:ext>
            </p:extLst>
          </p:nvPr>
        </p:nvGraphicFramePr>
        <p:xfrm>
          <a:off x="-1171735" y="2064114"/>
          <a:ext cx="14303428" cy="168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82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335582">
                  <a:extLst>
                    <a:ext uri="{9D8B030D-6E8A-4147-A177-3AD203B41FA5}">
                      <a16:colId xmlns:a16="http://schemas.microsoft.com/office/drawing/2014/main" val="536142871"/>
                    </a:ext>
                  </a:extLst>
                </a:gridCol>
                <a:gridCol w="1335582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2007802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2393888065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2406675220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1206138105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ResNet-10Block</a:t>
                      </a:r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ResNet-40Block</a:t>
                      </a:r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ResNet-80Block</a:t>
                      </a:r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L1</a:t>
                      </a:r>
                      <a:r>
                        <a:rPr lang="en-US" sz="2200" baseline="0" dirty="0" smtClean="0"/>
                        <a:t>-Error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0.012</a:t>
                      </a:r>
                      <a:endParaRPr lang="en-US" sz="2200" b="1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0.014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0.014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0.017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DTI-SSE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0.728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0.847</a:t>
                      </a:r>
                      <a:endParaRPr lang="en-US" sz="2200" b="1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0.781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0.782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0.819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0.876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0.657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378589"/>
              </p:ext>
            </p:extLst>
          </p:nvPr>
        </p:nvGraphicFramePr>
        <p:xfrm>
          <a:off x="1193732" y="4432887"/>
          <a:ext cx="9804536" cy="168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3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536142871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357724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U-Net</a:t>
                      </a:r>
                    </a:p>
                    <a:p>
                      <a:pPr algn="ctr"/>
                      <a:r>
                        <a:rPr lang="en-US" sz="2200" dirty="0" smtClean="0"/>
                        <a:t>L1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U-Net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 + T1W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UNet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UNet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L1</a:t>
                      </a:r>
                      <a:r>
                        <a:rPr lang="en-US" sz="2200" baseline="0" dirty="0" smtClean="0"/>
                        <a:t>-Error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0.016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DTI-SSE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0.793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0.847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0.193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0.142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0.205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0.318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043346"/>
              </p:ext>
            </p:extLst>
          </p:nvPr>
        </p:nvGraphicFramePr>
        <p:xfrm>
          <a:off x="86627" y="2315329"/>
          <a:ext cx="11800573" cy="303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511166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842502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780221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  <a:gridCol w="1324663">
                  <a:extLst>
                    <a:ext uri="{9D8B030D-6E8A-4147-A177-3AD203B41FA5}">
                      <a16:colId xmlns:a16="http://schemas.microsoft.com/office/drawing/2014/main" val="3444692888"/>
                    </a:ext>
                  </a:extLst>
                </a:gridCol>
                <a:gridCol w="1318661">
                  <a:extLst>
                    <a:ext uri="{9D8B030D-6E8A-4147-A177-3AD203B41FA5}">
                      <a16:colId xmlns:a16="http://schemas.microsoft.com/office/drawing/2014/main" val="1036783171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Mini-batch size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Number</a:t>
                      </a:r>
                      <a:r>
                        <a:rPr lang="en-US" sz="2200" baseline="0" dirty="0" smtClean="0"/>
                        <a:t> of epochs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rate initialization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rate decay factor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rate decay steps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blocks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MSE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k=1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1.4e-4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k=2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0.0001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0.5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1.1e-4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k=3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16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0.0001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5.4e-5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1819238673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k=4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0.0001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6.1e-5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54309733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k=5</a:t>
                      </a: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0.5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1.2e-4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185555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0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794328"/>
              </p:ext>
            </p:extLst>
          </p:nvPr>
        </p:nvGraphicFramePr>
        <p:xfrm>
          <a:off x="86627" y="2315329"/>
          <a:ext cx="11800573" cy="303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511166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842502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780221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  <a:gridCol w="1324663">
                  <a:extLst>
                    <a:ext uri="{9D8B030D-6E8A-4147-A177-3AD203B41FA5}">
                      <a16:colId xmlns:a16="http://schemas.microsoft.com/office/drawing/2014/main" val="3444692888"/>
                    </a:ext>
                  </a:extLst>
                </a:gridCol>
                <a:gridCol w="1318661">
                  <a:extLst>
                    <a:ext uri="{9D8B030D-6E8A-4147-A177-3AD203B41FA5}">
                      <a16:colId xmlns:a16="http://schemas.microsoft.com/office/drawing/2014/main" val="1036783171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Mini-batch size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Number</a:t>
                      </a:r>
                      <a:r>
                        <a:rPr lang="en-US" sz="2200" baseline="0" dirty="0" smtClean="0"/>
                        <a:t> of epochs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rate initialization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rate decay factor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rate decay steps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blocks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MSE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k=1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16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0.0001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1.1e-4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k=2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0.0001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0.5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1.1e-4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k=3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16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0.0001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5.4e-5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1819238673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k=4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16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0.0001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6.1e-5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54309733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k=5</a:t>
                      </a: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16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0.0001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0.5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1.3e-4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185555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2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-430011"/>
            <a:ext cx="9144000" cy="2652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2113105"/>
            <a:ext cx="9144000" cy="2652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4385269"/>
            <a:ext cx="9144000" cy="2652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2550" y="-698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sTX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2550" y="257828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8262" y="499060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pTX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2033454"/>
            <a:ext cx="9144000" cy="27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4305618"/>
            <a:ext cx="9144000" cy="2732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-430010"/>
            <a:ext cx="9144000" cy="27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2550" y="-698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sTX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2550" y="257828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8262" y="499060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pTX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-425649"/>
            <a:ext cx="9144000" cy="26523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2073278"/>
            <a:ext cx="9144000" cy="2652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4385269"/>
            <a:ext cx="9144000" cy="26523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2550" y="-698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sTX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2550" y="257828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8262" y="499060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pTX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4305617"/>
            <a:ext cx="9144000" cy="2732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2033453"/>
            <a:ext cx="9144000" cy="2732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6" y="-430011"/>
            <a:ext cx="9144000" cy="2732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2550" y="-698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sTX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2550" y="257828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8262" y="499060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pTX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9533" y="-347133"/>
            <a:ext cx="12801600" cy="751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4" r="4980"/>
          <a:stretch/>
        </p:blipFill>
        <p:spPr>
          <a:xfrm>
            <a:off x="-268161" y="3271498"/>
            <a:ext cx="3481842" cy="3608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r="1092"/>
          <a:stretch/>
        </p:blipFill>
        <p:spPr>
          <a:xfrm>
            <a:off x="5612975" y="-25275"/>
            <a:ext cx="3467230" cy="348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7"/>
          <a:stretch/>
        </p:blipFill>
        <p:spPr>
          <a:xfrm>
            <a:off x="-255753" y="-34166"/>
            <a:ext cx="3475881" cy="354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6" r="1026"/>
          <a:stretch/>
        </p:blipFill>
        <p:spPr>
          <a:xfrm>
            <a:off x="2678611" y="-34166"/>
            <a:ext cx="3475881" cy="354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r="1092"/>
          <a:stretch/>
        </p:blipFill>
        <p:spPr>
          <a:xfrm>
            <a:off x="2678611" y="3288182"/>
            <a:ext cx="3467232" cy="3591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8" r="1091"/>
          <a:stretch/>
        </p:blipFill>
        <p:spPr>
          <a:xfrm>
            <a:off x="5612975" y="3288183"/>
            <a:ext cx="3467232" cy="35918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153" y="189801"/>
            <a:ext cx="77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547" y="189801"/>
            <a:ext cx="72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3570" y="126439"/>
            <a:ext cx="262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L1-residual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30" y="3554850"/>
            <a:ext cx="1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8625" y="3542127"/>
            <a:ext cx="1370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4719" y="3559016"/>
            <a:ext cx="2646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T1W, L1-residual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7"/>
          <a:stretch/>
        </p:blipFill>
        <p:spPr>
          <a:xfrm>
            <a:off x="8520041" y="0"/>
            <a:ext cx="3495928" cy="3554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88856" y="126438"/>
            <a:ext cx="262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noT1W, L1-residual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6" y="1691738"/>
            <a:ext cx="10570464" cy="3158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1817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2" y="1690119"/>
            <a:ext cx="10570464" cy="3158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261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L1-residual-T1W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4222967"/>
            <a:ext cx="10570464" cy="3158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1716692"/>
            <a:ext cx="10570464" cy="3158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" y="-789584"/>
            <a:ext cx="10570464" cy="3158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327" y="-10143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1TX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327" y="2194282"/>
            <a:ext cx="3126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L2-residual-T1W-CV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327" y="476405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687048"/>
              </p:ext>
            </p:extLst>
          </p:nvPr>
        </p:nvGraphicFramePr>
        <p:xfrm>
          <a:off x="1193732" y="2229886"/>
          <a:ext cx="9804536" cy="168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3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536142871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357724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Res-Net</a:t>
                      </a:r>
                    </a:p>
                    <a:p>
                      <a:pPr algn="ctr"/>
                      <a:r>
                        <a:rPr lang="en-US" sz="2200" dirty="0" smtClean="0"/>
                        <a:t>L1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Res-Net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 + T1W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L1</a:t>
                      </a:r>
                      <a:r>
                        <a:rPr lang="en-US" sz="2200" baseline="0" dirty="0" smtClean="0"/>
                        <a:t>-Error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0.0033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0.0035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DTI-SSE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0.728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0.847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0.819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329798"/>
              </p:ext>
            </p:extLst>
          </p:nvPr>
        </p:nvGraphicFramePr>
        <p:xfrm>
          <a:off x="1193732" y="4346259"/>
          <a:ext cx="9804536" cy="168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3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536142871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357724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U-Net</a:t>
                      </a:r>
                    </a:p>
                    <a:p>
                      <a:pPr algn="ctr"/>
                      <a:r>
                        <a:rPr lang="en-US" sz="2200" dirty="0" smtClean="0"/>
                        <a:t>L1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U-Net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 + T1W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UNet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UNet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L1</a:t>
                      </a:r>
                      <a:r>
                        <a:rPr lang="en-US" sz="2200" baseline="0" dirty="0" smtClean="0"/>
                        <a:t>-Error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0.0033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0.0030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0.0034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0.0048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DTI-SSE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0.793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0.847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0.196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0.148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7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473702"/>
              </p:ext>
            </p:extLst>
          </p:nvPr>
        </p:nvGraphicFramePr>
        <p:xfrm>
          <a:off x="-2856155" y="1833107"/>
          <a:ext cx="17153540" cy="168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82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335582">
                  <a:extLst>
                    <a:ext uri="{9D8B030D-6E8A-4147-A177-3AD203B41FA5}">
                      <a16:colId xmlns:a16="http://schemas.microsoft.com/office/drawing/2014/main" val="536142871"/>
                    </a:ext>
                  </a:extLst>
                </a:gridCol>
                <a:gridCol w="1335582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335582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514530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2007802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2393888065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2406675220"/>
                    </a:ext>
                  </a:extLst>
                </a:gridCol>
                <a:gridCol w="2072220">
                  <a:extLst>
                    <a:ext uri="{9D8B030D-6E8A-4147-A177-3AD203B41FA5}">
                      <a16:colId xmlns:a16="http://schemas.microsoft.com/office/drawing/2014/main" val="1206138105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Res-Net</a:t>
                      </a:r>
                    </a:p>
                    <a:p>
                      <a:pPr algn="ctr"/>
                      <a:r>
                        <a:rPr lang="en-US" sz="2200" dirty="0" smtClean="0"/>
                        <a:t>L1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Res-Net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 + T1W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ResNet-10Block</a:t>
                      </a:r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ResNet-40Block</a:t>
                      </a:r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ResNet-80Block</a:t>
                      </a:r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L1</a:t>
                      </a:r>
                      <a:r>
                        <a:rPr lang="en-US" sz="2200" baseline="0" dirty="0" smtClean="0"/>
                        <a:t>-Error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0.014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0.017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DTI-SSE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0.728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0.847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0.819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51403"/>
              </p:ext>
            </p:extLst>
          </p:nvPr>
        </p:nvGraphicFramePr>
        <p:xfrm>
          <a:off x="1193732" y="4432887"/>
          <a:ext cx="9804536" cy="168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3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536142871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197303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357724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U-Net</a:t>
                      </a:r>
                    </a:p>
                    <a:p>
                      <a:pPr algn="ctr"/>
                      <a:r>
                        <a:rPr lang="en-US" sz="2200" dirty="0" smtClean="0"/>
                        <a:t>L1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U-Net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 + T1W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UNet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UNet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L1-Res + T1W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L1</a:t>
                      </a:r>
                      <a:r>
                        <a:rPr lang="en-US" sz="2200" baseline="0" dirty="0" smtClean="0"/>
                        <a:t>-Error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0.012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0.011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0.016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DTI-SSE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0.793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0.847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0.196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0.148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17" marR="111017" marT="55509" marB="5550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0.353</a:t>
                      </a:r>
                      <a:endParaRPr lang="en-US" sz="2200" dirty="0"/>
                    </a:p>
                  </a:txBody>
                  <a:tcPr marL="111017" marR="111017" marT="55509" marB="55509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</p:spPr>
        <p:txBody>
          <a:bodyPr/>
          <a:lstStyle/>
          <a:p>
            <a:r>
              <a:rPr lang="en-US" dirty="0" smtClean="0"/>
              <a:t>Nested cross-validation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200526" y="1522771"/>
            <a:ext cx="11790947" cy="5123472"/>
            <a:chOff x="-75903" y="1582971"/>
            <a:chExt cx="12416920" cy="5395473"/>
          </a:xfrm>
        </p:grpSpPr>
        <p:sp>
          <p:nvSpPr>
            <p:cNvPr id="5" name="Rectangle 4"/>
            <p:cNvSpPr/>
            <p:nvPr/>
          </p:nvSpPr>
          <p:spPr>
            <a:xfrm>
              <a:off x="478714" y="2676195"/>
              <a:ext cx="1114425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93139" y="2676195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07564" y="2676195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21989" y="2676195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6414" y="2676195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714" y="3516776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93139" y="3516776"/>
              <a:ext cx="1114425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07564" y="3516776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989" y="3516776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6414" y="3516776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8714" y="4530658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93139" y="4530658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07564" y="4530658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21989" y="4530658"/>
              <a:ext cx="1114425" cy="53340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36414" y="4530658"/>
              <a:ext cx="1114425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30577" y="389010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84341" y="2676195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98766" y="2676195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15153" y="2674739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727616" y="2676195"/>
              <a:ext cx="1114425" cy="53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84341" y="3466770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98766" y="3466770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613191" y="3466770"/>
              <a:ext cx="1114425" cy="53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7616" y="3466770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84341" y="4530658"/>
              <a:ext cx="1114425" cy="53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98766" y="4530658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13191" y="4530658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727616" y="4530658"/>
              <a:ext cx="1114425" cy="533400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63868" y="389010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97752" y="2448074"/>
              <a:ext cx="1184275" cy="894872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593139" y="2448074"/>
              <a:ext cx="4557713" cy="89386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31104" y="2448073"/>
              <a:ext cx="5109913" cy="2739811"/>
            </a:xfrm>
            <a:prstGeom prst="roundRect">
              <a:avLst>
                <a:gd name="adj" fmla="val 6842"/>
              </a:avLst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1667" y="2116143"/>
              <a:ext cx="55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41370" y="2116143"/>
              <a:ext cx="208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Training + Validation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87431" y="211614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80963" y="2116143"/>
              <a:ext cx="1123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61" name="Left Brace 60"/>
            <p:cNvSpPr/>
            <p:nvPr/>
          </p:nvSpPr>
          <p:spPr>
            <a:xfrm rot="5400000">
              <a:off x="973676" y="2062820"/>
              <a:ext cx="98465" cy="1075902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e 61"/>
            <p:cNvSpPr/>
            <p:nvPr/>
          </p:nvSpPr>
          <p:spPr>
            <a:xfrm rot="5400000">
              <a:off x="3784132" y="381750"/>
              <a:ext cx="98465" cy="4434945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 rot="5400000">
              <a:off x="9003888" y="955168"/>
              <a:ext cx="98465" cy="3291840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Brace 63"/>
            <p:cNvSpPr/>
            <p:nvPr/>
          </p:nvSpPr>
          <p:spPr>
            <a:xfrm rot="5400000">
              <a:off x="11233166" y="2062220"/>
              <a:ext cx="98465" cy="1074641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150852" y="2751785"/>
              <a:ext cx="10032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32308" y="1582971"/>
              <a:ext cx="1565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Outer loop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935014" y="1582971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Inner loop</a:t>
              </a:r>
              <a:endParaRPr lang="en-US" sz="24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00347" y="5531746"/>
              <a:ext cx="2450992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Retrain the model</a:t>
              </a:r>
            </a:p>
            <a:p>
              <a:pPr algn="ctr"/>
              <a:r>
                <a:rPr lang="en-US" dirty="0" smtClean="0"/>
                <a:t>with </a:t>
              </a:r>
              <a:r>
                <a:rPr lang="en-US" dirty="0" err="1" smtClean="0"/>
                <a:t>Training+Validation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81" idx="1"/>
              <a:endCxn id="85" idx="3"/>
            </p:cNvCxnSpPr>
            <p:nvPr/>
          </p:nvCxnSpPr>
          <p:spPr>
            <a:xfrm flipH="1">
              <a:off x="3498975" y="5854912"/>
              <a:ext cx="1001372" cy="14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84575" y="5531746"/>
              <a:ext cx="914400" cy="649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cxnSp>
          <p:nvCxnSpPr>
            <p:cNvPr id="91" name="Elbow Connector 90"/>
            <p:cNvCxnSpPr>
              <a:stCxn id="50" idx="1"/>
              <a:endCxn id="85" idx="1"/>
            </p:cNvCxnSpPr>
            <p:nvPr/>
          </p:nvCxnSpPr>
          <p:spPr>
            <a:xfrm rot="10800000" flipH="1" flipV="1">
              <a:off x="397751" y="2895510"/>
              <a:ext cx="2186823" cy="2960848"/>
            </a:xfrm>
            <a:prstGeom prst="bentConnector3">
              <a:avLst>
                <a:gd name="adj1" fmla="val -24539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-65674" y="2895004"/>
              <a:ext cx="577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k=1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75903" y="3598810"/>
              <a:ext cx="577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k=2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65674" y="4612692"/>
              <a:ext cx="577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k=K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39224" y="3895225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845368" y="2809929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835139" y="3513735"/>
              <a:ext cx="47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l=2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854986" y="452761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l=L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846169" y="381015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cxnSp>
          <p:nvCxnSpPr>
            <p:cNvPr id="106" name="Elbow Connector 105"/>
            <p:cNvCxnSpPr>
              <a:stCxn id="52" idx="2"/>
              <a:endCxn id="81" idx="3"/>
            </p:cNvCxnSpPr>
            <p:nvPr/>
          </p:nvCxnSpPr>
          <p:spPr>
            <a:xfrm rot="5400000">
              <a:off x="8035186" y="4104037"/>
              <a:ext cx="667028" cy="2834722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257087" y="5472669"/>
              <a:ext cx="2428293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Tuned </a:t>
              </a:r>
              <a:r>
                <a:rPr lang="en-US" dirty="0" err="1" smtClean="0"/>
                <a:t>hyperparameters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52387" y="6609112"/>
              <a:ext cx="13787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 of K Scores</a:t>
              </a:r>
              <a:endParaRPr lang="en-US" dirty="0"/>
            </a:p>
          </p:txBody>
        </p:sp>
        <p:cxnSp>
          <p:nvCxnSpPr>
            <p:cNvPr id="135" name="Straight Arrow Connector 134"/>
            <p:cNvCxnSpPr>
              <a:stCxn id="85" idx="2"/>
              <a:endCxn id="133" idx="0"/>
            </p:cNvCxnSpPr>
            <p:nvPr/>
          </p:nvCxnSpPr>
          <p:spPr>
            <a:xfrm>
              <a:off x="3041775" y="6180970"/>
              <a:ext cx="0" cy="4281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9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54" y="187209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2095"/>
            <a:ext cx="5334000" cy="4000500"/>
          </a:xfrm>
          <a:prstGeom prst="rect">
            <a:avLst/>
          </a:prstGeom>
        </p:spPr>
      </p:pic>
      <p:sp>
        <p:nvSpPr>
          <p:cNvPr id="8" name="6-Point Star 7"/>
          <p:cNvSpPr/>
          <p:nvPr/>
        </p:nvSpPr>
        <p:spPr>
          <a:xfrm>
            <a:off x="10118198" y="4744724"/>
            <a:ext cx="137160" cy="137160"/>
          </a:xfrm>
          <a:prstGeom prst="star6">
            <a:avLst>
              <a:gd name="adj" fmla="val 15892"/>
              <a:gd name="hf" fmla="val 115470"/>
            </a:avLst>
          </a:prstGeom>
          <a:solidFill>
            <a:srgbClr val="77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6-Point Star 8"/>
          <p:cNvSpPr/>
          <p:nvPr/>
        </p:nvSpPr>
        <p:spPr>
          <a:xfrm>
            <a:off x="6837362" y="4393358"/>
            <a:ext cx="137160" cy="137160"/>
          </a:xfrm>
          <a:prstGeom prst="star6">
            <a:avLst>
              <a:gd name="adj" fmla="val 15892"/>
              <a:gd name="hf" fmla="val 115470"/>
            </a:avLst>
          </a:prstGeom>
          <a:solidFill>
            <a:srgbClr val="007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6-Point Star 9"/>
          <p:cNvSpPr/>
          <p:nvPr/>
        </p:nvSpPr>
        <p:spPr>
          <a:xfrm>
            <a:off x="7383462" y="3724494"/>
            <a:ext cx="137160" cy="137160"/>
          </a:xfrm>
          <a:prstGeom prst="star6">
            <a:avLst>
              <a:gd name="adj" fmla="val 15892"/>
              <a:gd name="hf" fmla="val 115470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6-Point Star 12"/>
          <p:cNvSpPr/>
          <p:nvPr/>
        </p:nvSpPr>
        <p:spPr>
          <a:xfrm>
            <a:off x="9013288" y="3986962"/>
            <a:ext cx="137160" cy="137160"/>
          </a:xfrm>
          <a:prstGeom prst="star6">
            <a:avLst>
              <a:gd name="adj" fmla="val 15892"/>
              <a:gd name="hf" fmla="val 115470"/>
            </a:avLst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6-Point Star 13"/>
          <p:cNvSpPr/>
          <p:nvPr/>
        </p:nvSpPr>
        <p:spPr>
          <a:xfrm>
            <a:off x="7374994" y="4380659"/>
            <a:ext cx="137160" cy="137160"/>
          </a:xfrm>
          <a:prstGeom prst="star6">
            <a:avLst>
              <a:gd name="adj" fmla="val 15892"/>
              <a:gd name="hf" fmla="val 115470"/>
            </a:avLst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376</Words>
  <Application>Microsoft Office PowerPoint</Application>
  <PresentationFormat>Widescreen</PresentationFormat>
  <Paragraphs>289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cross-validation</vt:lpstr>
      <vt:lpstr>CV results</vt:lpstr>
      <vt:lpstr>CV results</vt:lpstr>
      <vt:lpstr>CV results</vt:lpstr>
      <vt:lpstr>PowerPoint Presentation</vt:lpstr>
      <vt:lpstr>PowerPoint Presentation</vt:lpstr>
      <vt:lpstr>PowerPoint Presentation</vt:lpstr>
      <vt:lpstr>PowerPoint Presentation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Xiaodong</dc:creator>
  <cp:lastModifiedBy>Ma Xiaodong</cp:lastModifiedBy>
  <cp:revision>236</cp:revision>
  <dcterms:created xsi:type="dcterms:W3CDTF">2020-10-28T15:15:05Z</dcterms:created>
  <dcterms:modified xsi:type="dcterms:W3CDTF">2020-11-07T23:23:07Z</dcterms:modified>
</cp:coreProperties>
</file>