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57" r:id="rId7"/>
    <p:sldId id="265" r:id="rId8"/>
    <p:sldId id="267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8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8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BBA1-4CC5-45D5-BC96-6183A8EB9DF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7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BBA1-4CC5-45D5-BC96-6183A8EB9DF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3D5A-D5EF-4788-A66D-AF093783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4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6200000" flipH="1" flipV="1">
            <a:off x="-1812175" y="3082196"/>
            <a:ext cx="4667242" cy="952881"/>
            <a:chOff x="5849425" y="949786"/>
            <a:chExt cx="2206406" cy="988067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5852328" y="949786"/>
              <a:ext cx="0" cy="98806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49425" y="1929548"/>
              <a:ext cx="2206406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 flipH="1" flipV="1">
              <a:off x="7612642" y="1494582"/>
              <a:ext cx="8771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 rot="16200000" flipH="1" flipV="1">
            <a:off x="894633" y="831671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7x7 </a:t>
            </a:r>
            <a:r>
              <a:rPr lang="en-US" sz="1200" dirty="0" err="1" smtClean="0">
                <a:solidFill>
                  <a:schemeClr val="tx1"/>
                </a:solidFill>
              </a:rPr>
              <a:t>conv</a:t>
            </a:r>
            <a:r>
              <a:rPr lang="en-US" sz="1200" dirty="0" smtClean="0">
                <a:solidFill>
                  <a:schemeClr val="tx1"/>
                </a:solidFill>
              </a:rPr>
              <a:t>, 64, /2</a:t>
            </a:r>
          </a:p>
        </p:txBody>
      </p: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003476" y="1973730"/>
            <a:ext cx="0" cy="194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03906" y="1090318"/>
            <a:ext cx="1" cy="295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16200000" flipH="1" flipV="1">
            <a:off x="894418" y="1981414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ReLU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 flipH="1" flipV="1">
            <a:off x="894418" y="1614388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BatchNorm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3"/>
            <a:endCxn id="11" idx="1"/>
          </p:cNvCxnSpPr>
          <p:nvPr/>
        </p:nvCxnSpPr>
        <p:spPr>
          <a:xfrm>
            <a:off x="1003476" y="2386374"/>
            <a:ext cx="1" cy="148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6200000" flipH="1" flipV="1">
            <a:off x="828958" y="2469711"/>
            <a:ext cx="349036" cy="1325853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Residual Block </a:t>
            </a:r>
            <a:r>
              <a:rPr lang="en-US" sz="1200" i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 rot="16200000" flipH="1" flipV="1">
            <a:off x="828957" y="3005394"/>
            <a:ext cx="349036" cy="1325853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Residual Block </a:t>
            </a:r>
            <a:r>
              <a:rPr lang="en-US" sz="1200" i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 rot="16200000" flipH="1" flipV="1">
            <a:off x="823920" y="3982677"/>
            <a:ext cx="349036" cy="1325853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Residual Block </a:t>
            </a:r>
            <a:r>
              <a:rPr lang="en-US" sz="1200" i="1" dirty="0" smtClean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7" name="Straight Arrow Connector 16"/>
          <p:cNvCxnSpPr>
            <a:stCxn id="11" idx="3"/>
            <a:endCxn id="14" idx="1"/>
          </p:cNvCxnSpPr>
          <p:nvPr/>
        </p:nvCxnSpPr>
        <p:spPr>
          <a:xfrm flipH="1">
            <a:off x="1003476" y="2753400"/>
            <a:ext cx="2" cy="204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  <a:endCxn id="15" idx="1"/>
          </p:cNvCxnSpPr>
          <p:nvPr/>
        </p:nvCxnSpPr>
        <p:spPr>
          <a:xfrm flipH="1">
            <a:off x="1003475" y="3307155"/>
            <a:ext cx="1" cy="186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16200000" flipH="1" flipV="1">
            <a:off x="891192" y="4009400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...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98437" y="3832598"/>
            <a:ext cx="1" cy="186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98437" y="4279337"/>
            <a:ext cx="1" cy="186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16200000" flipH="1" flipV="1">
            <a:off x="886283" y="4454686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4x4 </a:t>
            </a:r>
            <a:r>
              <a:rPr lang="en-US" sz="1200" dirty="0" err="1" smtClean="0">
                <a:solidFill>
                  <a:schemeClr val="tx1"/>
                </a:solidFill>
              </a:rPr>
              <a:t>conv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transp</a:t>
            </a:r>
            <a:r>
              <a:rPr lang="en-US" sz="1200" dirty="0" smtClean="0">
                <a:solidFill>
                  <a:schemeClr val="tx1"/>
                </a:solidFill>
              </a:rPr>
              <a:t>, 1</a:t>
            </a:r>
          </a:p>
        </p:txBody>
      </p:sp>
      <p:cxnSp>
        <p:nvCxnSpPr>
          <p:cNvPr id="23" name="Straight Arrow Connector 22"/>
          <p:cNvCxnSpPr>
            <a:stCxn id="22" idx="3"/>
            <a:endCxn id="25" idx="1"/>
          </p:cNvCxnSpPr>
          <p:nvPr/>
        </p:nvCxnSpPr>
        <p:spPr>
          <a:xfrm>
            <a:off x="995341" y="5226672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2" idx="1"/>
          </p:cNvCxnSpPr>
          <p:nvPr/>
        </p:nvCxnSpPr>
        <p:spPr>
          <a:xfrm flipH="1">
            <a:off x="995341" y="4820121"/>
            <a:ext cx="3097" cy="188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6200000" flipH="1" flipV="1">
            <a:off x="886283" y="4849215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BatchNorm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92604" y="5621201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Or 26"/>
          <p:cNvSpPr/>
          <p:nvPr/>
        </p:nvSpPr>
        <p:spPr>
          <a:xfrm>
            <a:off x="900365" y="5797611"/>
            <a:ext cx="176164" cy="176164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Rectangle 27"/>
          <p:cNvSpPr/>
          <p:nvPr/>
        </p:nvSpPr>
        <p:spPr>
          <a:xfrm>
            <a:off x="657763" y="1734441"/>
            <a:ext cx="691422" cy="281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Pool, </a:t>
            </a:r>
            <a:r>
              <a:rPr lang="en-US" sz="1200" dirty="0"/>
              <a:t>/2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08665" y="1603657"/>
            <a:ext cx="0" cy="194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88243" y="5973775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4893" y="859495"/>
            <a:ext cx="1306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Input image (</a:t>
            </a:r>
            <a:r>
              <a:rPr lang="en-US" sz="1200" b="1" dirty="0" err="1" smtClean="0"/>
              <a:t>sTX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sp>
        <p:nvSpPr>
          <p:cNvPr id="32" name="Rectangle 31"/>
          <p:cNvSpPr/>
          <p:nvPr/>
        </p:nvSpPr>
        <p:spPr>
          <a:xfrm>
            <a:off x="370309" y="6109561"/>
            <a:ext cx="1109327" cy="281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Output image</a:t>
            </a:r>
            <a:endParaRPr lang="en-US" sz="12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2151821" y="1945657"/>
            <a:ext cx="1752317" cy="2373958"/>
            <a:chOff x="6815967" y="1655544"/>
            <a:chExt cx="1914297" cy="2593401"/>
          </a:xfrm>
        </p:grpSpPr>
        <p:sp>
          <p:nvSpPr>
            <p:cNvPr id="35" name="Rectangle 34"/>
            <p:cNvSpPr/>
            <p:nvPr/>
          </p:nvSpPr>
          <p:spPr>
            <a:xfrm rot="16200000" flipH="1" flipV="1">
              <a:off x="7556914" y="1369309"/>
              <a:ext cx="238280" cy="144841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</a:t>
              </a:r>
              <a:r>
                <a:rPr lang="en-US" sz="1200" dirty="0" smtClean="0">
                  <a:solidFill>
                    <a:schemeClr val="tx1"/>
                  </a:solidFill>
                </a:rPr>
                <a:t>x3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conv</a:t>
              </a:r>
              <a:r>
                <a:rPr lang="en-US" sz="1200" dirty="0" smtClean="0">
                  <a:solidFill>
                    <a:schemeClr val="tx1"/>
                  </a:solidFill>
                </a:rPr>
                <a:t>, 64</a:t>
              </a:r>
            </a:p>
          </p:txBody>
        </p:sp>
        <p:cxnSp>
          <p:nvCxnSpPr>
            <p:cNvPr id="36" name="Straight Arrow Connector 35"/>
            <p:cNvCxnSpPr>
              <a:stCxn id="35" idx="3"/>
              <a:endCxn id="37" idx="1"/>
            </p:cNvCxnSpPr>
            <p:nvPr/>
          </p:nvCxnSpPr>
          <p:spPr>
            <a:xfrm flipH="1">
              <a:off x="7675819" y="2212655"/>
              <a:ext cx="235" cy="1902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 rot="16200000" flipH="1" flipV="1">
              <a:off x="7556679" y="1797790"/>
              <a:ext cx="238280" cy="1448411"/>
            </a:xfrm>
            <a:prstGeom prst="rect">
              <a:avLst/>
            </a:prstGeom>
            <a:solidFill>
              <a:srgbClr val="EBF1DF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BatchNorm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 flipH="1" flipV="1">
              <a:off x="7556678" y="2218580"/>
              <a:ext cx="238280" cy="1448411"/>
            </a:xfrm>
            <a:prstGeom prst="rect">
              <a:avLst/>
            </a:prstGeom>
            <a:solidFill>
              <a:srgbClr val="EAEFF5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ReLU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3"/>
              <a:endCxn id="41" idx="1"/>
            </p:cNvCxnSpPr>
            <p:nvPr/>
          </p:nvCxnSpPr>
          <p:spPr>
            <a:xfrm flipH="1">
              <a:off x="7675583" y="3061926"/>
              <a:ext cx="235" cy="190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 rot="16200000" flipH="1" flipV="1">
              <a:off x="7556442" y="3092591"/>
              <a:ext cx="238280" cy="1448411"/>
            </a:xfrm>
            <a:prstGeom prst="rect">
              <a:avLst/>
            </a:prstGeom>
            <a:solidFill>
              <a:srgbClr val="EBF1DF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BatchNorm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6200000" flipH="1" flipV="1">
              <a:off x="7556443" y="2647060"/>
              <a:ext cx="238280" cy="144841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3x3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conv</a:t>
              </a:r>
              <a:r>
                <a:rPr lang="en-US" sz="1200" dirty="0" smtClean="0">
                  <a:solidFill>
                    <a:schemeClr val="tx1"/>
                  </a:solidFill>
                </a:rPr>
                <a:t>, 64</a:t>
              </a:r>
            </a:p>
          </p:txBody>
        </p:sp>
        <p:cxnSp>
          <p:nvCxnSpPr>
            <p:cNvPr id="42" name="Straight Arrow Connector 41"/>
            <p:cNvCxnSpPr>
              <a:stCxn id="41" idx="3"/>
              <a:endCxn id="40" idx="1"/>
            </p:cNvCxnSpPr>
            <p:nvPr/>
          </p:nvCxnSpPr>
          <p:spPr>
            <a:xfrm flipH="1">
              <a:off x="7675582" y="3490406"/>
              <a:ext cx="1" cy="2072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>
            <a:xfrm flipH="1">
              <a:off x="7675818" y="2641136"/>
              <a:ext cx="1" cy="182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7675582" y="1767151"/>
              <a:ext cx="235" cy="1902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7675582" y="3957092"/>
              <a:ext cx="235" cy="1902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 rot="5400000" flipV="1">
              <a:off x="7056613" y="2463983"/>
              <a:ext cx="2165294" cy="921852"/>
              <a:chOff x="5842954" y="949787"/>
              <a:chExt cx="2206406" cy="988067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5851577" y="949787"/>
                <a:ext cx="0" cy="98806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5842954" y="1931470"/>
                <a:ext cx="2206406" cy="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5400000" flipH="1" flipV="1">
                <a:off x="7547759" y="1441459"/>
                <a:ext cx="98334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Rounded Rectangle 46"/>
            <p:cNvSpPr/>
            <p:nvPr/>
          </p:nvSpPr>
          <p:spPr>
            <a:xfrm>
              <a:off x="6815967" y="1655544"/>
              <a:ext cx="1914297" cy="2593401"/>
            </a:xfrm>
            <a:prstGeom prst="roundRect">
              <a:avLst>
                <a:gd name="adj" fmla="val 6307"/>
              </a:avLst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1741985" y="2940628"/>
            <a:ext cx="356015" cy="366697"/>
          </a:xfrm>
          <a:prstGeom prst="rightArrow">
            <a:avLst/>
          </a:prstGeom>
          <a:noFill/>
          <a:ln w="28575">
            <a:solidFill>
              <a:srgbClr val="4171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019641" y="67377"/>
            <a:ext cx="0" cy="652592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8156899" y="57752"/>
            <a:ext cx="0" cy="652592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348065" y="228485"/>
            <a:ext cx="324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My </a:t>
            </a:r>
            <a:r>
              <a:rPr lang="en-US" dirty="0">
                <a:solidFill>
                  <a:srgbClr val="FF0000"/>
                </a:solidFill>
              </a:rPr>
              <a:t>implementation </a:t>
            </a:r>
            <a:r>
              <a:rPr lang="en-US" dirty="0" smtClean="0">
                <a:solidFill>
                  <a:srgbClr val="FF0000"/>
                </a:solidFill>
              </a:rPr>
              <a:t>at first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480958" y="121174"/>
            <a:ext cx="321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Revised implementation based on original </a:t>
            </a:r>
            <a:r>
              <a:rPr lang="en-US" dirty="0" err="1" smtClean="0">
                <a:solidFill>
                  <a:srgbClr val="FF0000"/>
                </a:solidFill>
              </a:rPr>
              <a:t>ResNet</a:t>
            </a:r>
            <a:r>
              <a:rPr lang="en-US" dirty="0" smtClean="0">
                <a:solidFill>
                  <a:srgbClr val="FF0000"/>
                </a:solidFill>
              </a:rPr>
              <a:t> paper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3546764" y="411352"/>
            <a:ext cx="10076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7653071" y="411352"/>
            <a:ext cx="10076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150504" y="859495"/>
            <a:ext cx="3864199" cy="5618584"/>
            <a:chOff x="4150504" y="859495"/>
            <a:chExt cx="3864199" cy="5618584"/>
          </a:xfrm>
        </p:grpSpPr>
        <p:sp>
          <p:nvSpPr>
            <p:cNvPr id="57" name="Rectangle 56"/>
            <p:cNvSpPr/>
            <p:nvPr/>
          </p:nvSpPr>
          <p:spPr>
            <a:xfrm rot="16200000" flipH="1" flipV="1">
              <a:off x="5005198" y="831671"/>
              <a:ext cx="218118" cy="1325853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7x7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conv</a:t>
              </a:r>
              <a:r>
                <a:rPr lang="en-US" sz="1200" dirty="0" smtClean="0">
                  <a:solidFill>
                    <a:schemeClr val="tx1"/>
                  </a:solidFill>
                </a:rPr>
                <a:t>, 64, /2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5117394" y="2369788"/>
              <a:ext cx="0" cy="1945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5114471" y="1090318"/>
              <a:ext cx="1" cy="2952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 rot="16200000" flipH="1" flipV="1">
              <a:off x="5004981" y="1608825"/>
              <a:ext cx="218118" cy="1325853"/>
            </a:xfrm>
            <a:prstGeom prst="rect">
              <a:avLst/>
            </a:prstGeom>
            <a:solidFill>
              <a:srgbClr val="EAEFF5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ReLU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 rot="16200000" flipH="1" flipV="1">
              <a:off x="5004980" y="1241799"/>
              <a:ext cx="218118" cy="1325853"/>
            </a:xfrm>
            <a:prstGeom prst="rect">
              <a:avLst/>
            </a:prstGeom>
            <a:solidFill>
              <a:srgbClr val="EBF1DF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BatchNorm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61" idx="3"/>
              <a:endCxn id="60" idx="1"/>
            </p:cNvCxnSpPr>
            <p:nvPr/>
          </p:nvCxnSpPr>
          <p:spPr>
            <a:xfrm>
              <a:off x="5114039" y="2013784"/>
              <a:ext cx="1" cy="1489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 rot="16200000" flipH="1" flipV="1">
              <a:off x="4939523" y="2469711"/>
              <a:ext cx="349036" cy="1325853"/>
            </a:xfrm>
            <a:prstGeom prst="rect">
              <a:avLst/>
            </a:prstGeom>
            <a:solidFill>
              <a:srgbClr val="F2DCDA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Residual Block 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 rot="16200000" flipH="1" flipV="1">
              <a:off x="4939522" y="3005394"/>
              <a:ext cx="349036" cy="1325853"/>
            </a:xfrm>
            <a:prstGeom prst="rect">
              <a:avLst/>
            </a:prstGeom>
            <a:solidFill>
              <a:srgbClr val="F2DCDA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Residual Block 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 rot="16200000" flipH="1" flipV="1">
              <a:off x="4934485" y="3982677"/>
              <a:ext cx="349036" cy="1325853"/>
            </a:xfrm>
            <a:prstGeom prst="rect">
              <a:avLst/>
            </a:prstGeom>
            <a:solidFill>
              <a:srgbClr val="F2DCDA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Residual Block 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66" name="Straight Arrow Connector 65"/>
            <p:cNvCxnSpPr>
              <a:endCxn id="63" idx="1"/>
            </p:cNvCxnSpPr>
            <p:nvPr/>
          </p:nvCxnSpPr>
          <p:spPr>
            <a:xfrm>
              <a:off x="5114041" y="2795374"/>
              <a:ext cx="0" cy="1627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3"/>
              <a:endCxn id="64" idx="1"/>
            </p:cNvCxnSpPr>
            <p:nvPr/>
          </p:nvCxnSpPr>
          <p:spPr>
            <a:xfrm flipH="1">
              <a:off x="5114040" y="3307155"/>
              <a:ext cx="1" cy="1866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 rot="16200000" flipH="1" flipV="1">
              <a:off x="5001757" y="4009400"/>
              <a:ext cx="3000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...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5109002" y="3832598"/>
              <a:ext cx="1" cy="1866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5109002" y="4279337"/>
              <a:ext cx="1" cy="1866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 rot="16200000" flipH="1" flipV="1">
              <a:off x="4996848" y="4454686"/>
              <a:ext cx="218118" cy="1325853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4x4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conv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transp</a:t>
              </a:r>
              <a:r>
                <a:rPr lang="en-US" sz="1200" dirty="0" smtClean="0">
                  <a:solidFill>
                    <a:schemeClr val="tx1"/>
                  </a:solidFill>
                </a:rPr>
                <a:t>, 1</a:t>
              </a:r>
            </a:p>
          </p:txBody>
        </p:sp>
        <p:cxnSp>
          <p:nvCxnSpPr>
            <p:cNvPr id="72" name="Straight Arrow Connector 71"/>
            <p:cNvCxnSpPr>
              <a:stCxn id="71" idx="3"/>
              <a:endCxn id="74" idx="1"/>
            </p:cNvCxnSpPr>
            <p:nvPr/>
          </p:nvCxnSpPr>
          <p:spPr>
            <a:xfrm>
              <a:off x="5105906" y="5226672"/>
              <a:ext cx="0" cy="1764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5" idx="3"/>
              <a:endCxn id="71" idx="1"/>
            </p:cNvCxnSpPr>
            <p:nvPr/>
          </p:nvCxnSpPr>
          <p:spPr>
            <a:xfrm flipH="1">
              <a:off x="5105906" y="4820121"/>
              <a:ext cx="3097" cy="188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 rot="16200000" flipH="1" flipV="1">
              <a:off x="4996848" y="4849215"/>
              <a:ext cx="218118" cy="1325853"/>
            </a:xfrm>
            <a:prstGeom prst="rect">
              <a:avLst/>
            </a:prstGeom>
            <a:solidFill>
              <a:srgbClr val="EBF1DF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BatchNorm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097273" y="5620289"/>
              <a:ext cx="0" cy="1764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4753455" y="2532967"/>
              <a:ext cx="691422" cy="281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/>
                <a:t>Pool, </a:t>
              </a:r>
              <a:r>
                <a:rPr lang="en-US" sz="1200" dirty="0"/>
                <a:t>/2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5119230" y="1603657"/>
              <a:ext cx="0" cy="1944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098808" y="6022459"/>
              <a:ext cx="0" cy="1764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445458" y="859495"/>
              <a:ext cx="13067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Input image (</a:t>
              </a:r>
              <a:r>
                <a:rPr lang="en-US" sz="1200" b="1" dirty="0" err="1" smtClean="0"/>
                <a:t>sTX</a:t>
              </a:r>
              <a:r>
                <a:rPr lang="en-US" sz="1200" b="1" dirty="0" smtClean="0"/>
                <a:t>)</a:t>
              </a:r>
              <a:endParaRPr lang="en-US" sz="12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80874" y="6196345"/>
              <a:ext cx="1109327" cy="281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Output image</a:t>
              </a:r>
              <a:endParaRPr lang="en-US" sz="1200" b="1" dirty="0"/>
            </a:p>
          </p:txBody>
        </p:sp>
        <p:sp>
          <p:nvSpPr>
            <p:cNvPr id="84" name="Rectangle 83"/>
            <p:cNvSpPr/>
            <p:nvPr/>
          </p:nvSpPr>
          <p:spPr>
            <a:xfrm rot="16200000" flipH="1" flipV="1">
              <a:off x="6940637" y="1683642"/>
              <a:ext cx="218118" cy="1325853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</a:t>
              </a:r>
              <a:r>
                <a:rPr lang="en-US" sz="1200" dirty="0" smtClean="0">
                  <a:solidFill>
                    <a:schemeClr val="tx1"/>
                  </a:solidFill>
                </a:rPr>
                <a:t>x3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conv</a:t>
              </a:r>
              <a:r>
                <a:rPr lang="en-US" sz="1200" dirty="0" smtClean="0">
                  <a:solidFill>
                    <a:schemeClr val="tx1"/>
                  </a:solidFill>
                </a:rPr>
                <a:t>, 64</a:t>
              </a:r>
            </a:p>
          </p:txBody>
        </p:sp>
        <p:cxnSp>
          <p:nvCxnSpPr>
            <p:cNvPr id="85" name="Straight Arrow Connector 84"/>
            <p:cNvCxnSpPr>
              <a:stCxn id="84" idx="3"/>
              <a:endCxn id="86" idx="1"/>
            </p:cNvCxnSpPr>
            <p:nvPr/>
          </p:nvCxnSpPr>
          <p:spPr>
            <a:xfrm flipH="1">
              <a:off x="7049481" y="2455627"/>
              <a:ext cx="215" cy="1741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 rot="16200000" flipH="1" flipV="1">
              <a:off x="6940422" y="2075866"/>
              <a:ext cx="218118" cy="1325853"/>
            </a:xfrm>
            <a:prstGeom prst="rect">
              <a:avLst/>
            </a:prstGeom>
            <a:solidFill>
              <a:srgbClr val="EBF1DF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BatchNorm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rot="16200000" flipH="1" flipV="1">
              <a:off x="6940421" y="2461051"/>
              <a:ext cx="218118" cy="1325853"/>
            </a:xfrm>
            <a:prstGeom prst="rect">
              <a:avLst/>
            </a:prstGeom>
            <a:solidFill>
              <a:srgbClr val="EAEFF5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ReLU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87" idx="3"/>
              <a:endCxn id="90" idx="1"/>
            </p:cNvCxnSpPr>
            <p:nvPr/>
          </p:nvCxnSpPr>
          <p:spPr>
            <a:xfrm flipH="1">
              <a:off x="7049265" y="3233037"/>
              <a:ext cx="215" cy="1741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 rot="16200000" flipH="1" flipV="1">
              <a:off x="6940205" y="3261107"/>
              <a:ext cx="218118" cy="1325853"/>
            </a:xfrm>
            <a:prstGeom prst="rect">
              <a:avLst/>
            </a:prstGeom>
            <a:solidFill>
              <a:srgbClr val="EBF1DF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BatchNorm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 rot="16200000" flipH="1" flipV="1">
              <a:off x="6940206" y="2853275"/>
              <a:ext cx="218118" cy="1325853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3x3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conv</a:t>
              </a:r>
              <a:r>
                <a:rPr lang="en-US" sz="1200" dirty="0" smtClean="0">
                  <a:solidFill>
                    <a:schemeClr val="tx1"/>
                  </a:solidFill>
                </a:rPr>
                <a:t>, 64</a:t>
              </a:r>
            </a:p>
          </p:txBody>
        </p:sp>
        <p:cxnSp>
          <p:nvCxnSpPr>
            <p:cNvPr id="91" name="Straight Arrow Connector 90"/>
            <p:cNvCxnSpPr>
              <a:stCxn id="90" idx="3"/>
              <a:endCxn id="89" idx="1"/>
            </p:cNvCxnSpPr>
            <p:nvPr/>
          </p:nvCxnSpPr>
          <p:spPr>
            <a:xfrm flipH="1">
              <a:off x="7049264" y="3625260"/>
              <a:ext cx="1" cy="189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6" idx="3"/>
              <a:endCxn id="87" idx="1"/>
            </p:cNvCxnSpPr>
            <p:nvPr/>
          </p:nvCxnSpPr>
          <p:spPr>
            <a:xfrm flipH="1">
              <a:off x="7049480" y="2847852"/>
              <a:ext cx="1" cy="1670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7049264" y="2047820"/>
              <a:ext cx="215" cy="1741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7049264" y="4052457"/>
              <a:ext cx="215" cy="1741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 rot="5400000" flipV="1">
              <a:off x="6482669" y="2685689"/>
              <a:ext cx="1982076" cy="843849"/>
              <a:chOff x="5842954" y="949787"/>
              <a:chExt cx="2206406" cy="988067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5851577" y="949787"/>
                <a:ext cx="0" cy="98806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5842954" y="1931470"/>
                <a:ext cx="2206406" cy="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5400000" flipH="1" flipV="1">
                <a:off x="7547759" y="1441459"/>
                <a:ext cx="98334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6" name="Rounded Rectangle 95"/>
            <p:cNvSpPr/>
            <p:nvPr/>
          </p:nvSpPr>
          <p:spPr>
            <a:xfrm>
              <a:off x="6262386" y="1945657"/>
              <a:ext cx="1752317" cy="2703722"/>
            </a:xfrm>
            <a:prstGeom prst="roundRect">
              <a:avLst>
                <a:gd name="adj" fmla="val 6307"/>
              </a:avLst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3" name="Right Arrow 82"/>
            <p:cNvSpPr/>
            <p:nvPr/>
          </p:nvSpPr>
          <p:spPr>
            <a:xfrm>
              <a:off x="5852550" y="2940628"/>
              <a:ext cx="356015" cy="366697"/>
            </a:xfrm>
            <a:prstGeom prst="rightArrow">
              <a:avLst/>
            </a:prstGeom>
            <a:noFill/>
            <a:ln w="28575">
              <a:solidFill>
                <a:srgbClr val="4171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" name="Rectangle 106"/>
            <p:cNvSpPr/>
            <p:nvPr/>
          </p:nvSpPr>
          <p:spPr>
            <a:xfrm rot="16200000" flipH="1" flipV="1">
              <a:off x="6924278" y="3678310"/>
              <a:ext cx="218118" cy="1325853"/>
            </a:xfrm>
            <a:prstGeom prst="rect">
              <a:avLst/>
            </a:prstGeom>
            <a:solidFill>
              <a:srgbClr val="EAEFF5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ReLU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H="1">
              <a:off x="7050161" y="4447581"/>
              <a:ext cx="1" cy="1670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Rectangle 215"/>
            <p:cNvSpPr/>
            <p:nvPr/>
          </p:nvSpPr>
          <p:spPr>
            <a:xfrm rot="16200000" flipH="1" flipV="1">
              <a:off x="4988214" y="5242833"/>
              <a:ext cx="218118" cy="1325853"/>
            </a:xfrm>
            <a:prstGeom prst="rect">
              <a:avLst/>
            </a:prstGeom>
            <a:solidFill>
              <a:srgbClr val="EAEFF5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ReLU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4150504" y="1670247"/>
              <a:ext cx="1960498" cy="113524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4257692" y="5677612"/>
              <a:ext cx="1686501" cy="4485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239662" y="4127008"/>
              <a:ext cx="1650517" cy="4040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tangle 159"/>
          <p:cNvSpPr/>
          <p:nvPr/>
        </p:nvSpPr>
        <p:spPr>
          <a:xfrm rot="16200000" flipH="1" flipV="1">
            <a:off x="9100852" y="826559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7x7 </a:t>
            </a:r>
            <a:r>
              <a:rPr lang="en-US" sz="1200" dirty="0" err="1" smtClean="0">
                <a:solidFill>
                  <a:schemeClr val="tx1"/>
                </a:solidFill>
              </a:rPr>
              <a:t>conv</a:t>
            </a:r>
            <a:r>
              <a:rPr lang="en-US" sz="1200" dirty="0" smtClean="0">
                <a:solidFill>
                  <a:schemeClr val="tx1"/>
                </a:solidFill>
              </a:rPr>
              <a:t>, 64, /2</a:t>
            </a: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9213048" y="2364676"/>
            <a:ext cx="0" cy="194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9210125" y="1085206"/>
            <a:ext cx="1" cy="295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 rot="16200000" flipH="1" flipV="1">
            <a:off x="9100635" y="1603713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ReLU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 rot="16200000" flipH="1" flipV="1">
            <a:off x="9100634" y="1236687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BatchNorm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/>
          <p:cNvCxnSpPr>
            <a:stCxn id="181" idx="3"/>
            <a:endCxn id="180" idx="1"/>
          </p:cNvCxnSpPr>
          <p:nvPr/>
        </p:nvCxnSpPr>
        <p:spPr>
          <a:xfrm>
            <a:off x="9209693" y="2008672"/>
            <a:ext cx="1" cy="148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 rot="16200000" flipH="1" flipV="1">
            <a:off x="9035177" y="2464599"/>
            <a:ext cx="349036" cy="1325853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Residual Block </a:t>
            </a:r>
            <a:r>
              <a:rPr lang="en-US" sz="1200" i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6" name="Rectangle 185"/>
          <p:cNvSpPr/>
          <p:nvPr/>
        </p:nvSpPr>
        <p:spPr>
          <a:xfrm rot="16200000" flipH="1" flipV="1">
            <a:off x="9035176" y="3000282"/>
            <a:ext cx="349036" cy="1325853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Residual Block </a:t>
            </a:r>
            <a:r>
              <a:rPr lang="en-US" sz="1200" i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7" name="Rectangle 186"/>
          <p:cNvSpPr/>
          <p:nvPr/>
        </p:nvSpPr>
        <p:spPr>
          <a:xfrm rot="16200000" flipH="1" flipV="1">
            <a:off x="9030139" y="3977565"/>
            <a:ext cx="349036" cy="1325853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Residual Block </a:t>
            </a:r>
            <a:r>
              <a:rPr lang="en-US" sz="1200" i="1" dirty="0" smtClean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88" name="Straight Arrow Connector 187"/>
          <p:cNvCxnSpPr>
            <a:endCxn id="185" idx="1"/>
          </p:cNvCxnSpPr>
          <p:nvPr/>
        </p:nvCxnSpPr>
        <p:spPr>
          <a:xfrm>
            <a:off x="9209695" y="2790262"/>
            <a:ext cx="0" cy="162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5" idx="3"/>
            <a:endCxn id="186" idx="1"/>
          </p:cNvCxnSpPr>
          <p:nvPr/>
        </p:nvCxnSpPr>
        <p:spPr>
          <a:xfrm flipH="1">
            <a:off x="9209694" y="3302043"/>
            <a:ext cx="1" cy="186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 rot="16200000" flipH="1" flipV="1">
            <a:off x="9097411" y="4004288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...</a:t>
            </a:r>
            <a:endParaRPr lang="en-US" sz="1200" dirty="0"/>
          </a:p>
        </p:txBody>
      </p:sp>
      <p:cxnSp>
        <p:nvCxnSpPr>
          <p:cNvPr id="192" name="Straight Arrow Connector 191"/>
          <p:cNvCxnSpPr/>
          <p:nvPr/>
        </p:nvCxnSpPr>
        <p:spPr>
          <a:xfrm flipH="1">
            <a:off x="9204656" y="3827486"/>
            <a:ext cx="1" cy="186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9204656" y="4274225"/>
            <a:ext cx="1" cy="186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 rot="16200000" flipH="1" flipV="1">
            <a:off x="9092502" y="4449574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4x4 </a:t>
            </a:r>
            <a:r>
              <a:rPr lang="en-US" sz="1200" dirty="0" err="1" smtClean="0">
                <a:solidFill>
                  <a:schemeClr val="tx1"/>
                </a:solidFill>
              </a:rPr>
              <a:t>conv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transp</a:t>
            </a:r>
            <a:r>
              <a:rPr lang="en-US" sz="1200" dirty="0" smtClean="0">
                <a:solidFill>
                  <a:schemeClr val="tx1"/>
                </a:solidFill>
              </a:rPr>
              <a:t>, 1</a:t>
            </a:r>
          </a:p>
        </p:txBody>
      </p:sp>
      <p:cxnSp>
        <p:nvCxnSpPr>
          <p:cNvPr id="195" name="Straight Arrow Connector 194"/>
          <p:cNvCxnSpPr>
            <a:stCxn id="194" idx="3"/>
            <a:endCxn id="197" idx="1"/>
          </p:cNvCxnSpPr>
          <p:nvPr/>
        </p:nvCxnSpPr>
        <p:spPr>
          <a:xfrm>
            <a:off x="9201560" y="5221560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87" idx="3"/>
            <a:endCxn id="194" idx="1"/>
          </p:cNvCxnSpPr>
          <p:nvPr/>
        </p:nvCxnSpPr>
        <p:spPr>
          <a:xfrm flipH="1">
            <a:off x="9201560" y="4815009"/>
            <a:ext cx="3097" cy="188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 rot="16200000" flipH="1" flipV="1">
            <a:off x="9092502" y="4844103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BatchNorm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98" name="Straight Arrow Connector 197"/>
          <p:cNvCxnSpPr/>
          <p:nvPr/>
        </p:nvCxnSpPr>
        <p:spPr>
          <a:xfrm>
            <a:off x="9192927" y="5615177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8849109" y="2527855"/>
            <a:ext cx="691422" cy="281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Pool, </a:t>
            </a:r>
            <a:r>
              <a:rPr lang="en-US" sz="1200" dirty="0"/>
              <a:t>/2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9214884" y="1598545"/>
            <a:ext cx="0" cy="194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9194462" y="6017347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8541112" y="854383"/>
            <a:ext cx="1306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Input image (</a:t>
            </a:r>
            <a:r>
              <a:rPr lang="en-US" sz="1200" b="1" dirty="0" err="1" smtClean="0"/>
              <a:t>sTX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sp>
        <p:nvSpPr>
          <p:cNvPr id="204" name="Rectangle 203"/>
          <p:cNvSpPr/>
          <p:nvPr/>
        </p:nvSpPr>
        <p:spPr>
          <a:xfrm>
            <a:off x="8617535" y="6498835"/>
            <a:ext cx="1109327" cy="281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Output image</a:t>
            </a:r>
            <a:endParaRPr lang="en-US" sz="1200" b="1" dirty="0"/>
          </a:p>
        </p:txBody>
      </p:sp>
      <p:sp>
        <p:nvSpPr>
          <p:cNvPr id="205" name="Rectangle 204"/>
          <p:cNvSpPr/>
          <p:nvPr/>
        </p:nvSpPr>
        <p:spPr>
          <a:xfrm rot="16200000" flipH="1" flipV="1">
            <a:off x="11036291" y="1678530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  <a:r>
              <a:rPr lang="en-US" sz="1200" dirty="0" smtClean="0">
                <a:solidFill>
                  <a:schemeClr val="tx1"/>
                </a:solidFill>
              </a:rPr>
              <a:t>x3 </a:t>
            </a:r>
            <a:r>
              <a:rPr lang="en-US" sz="1200" dirty="0" err="1" smtClean="0">
                <a:solidFill>
                  <a:schemeClr val="tx1"/>
                </a:solidFill>
              </a:rPr>
              <a:t>conv</a:t>
            </a:r>
            <a:r>
              <a:rPr lang="en-US" sz="1200" dirty="0" smtClean="0">
                <a:solidFill>
                  <a:schemeClr val="tx1"/>
                </a:solidFill>
              </a:rPr>
              <a:t>, 64</a:t>
            </a:r>
          </a:p>
        </p:txBody>
      </p:sp>
      <p:cxnSp>
        <p:nvCxnSpPr>
          <p:cNvPr id="206" name="Straight Arrow Connector 205"/>
          <p:cNvCxnSpPr>
            <a:stCxn id="205" idx="3"/>
            <a:endCxn id="207" idx="1"/>
          </p:cNvCxnSpPr>
          <p:nvPr/>
        </p:nvCxnSpPr>
        <p:spPr>
          <a:xfrm flipH="1">
            <a:off x="11145135" y="2450515"/>
            <a:ext cx="215" cy="174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 rot="16200000" flipH="1" flipV="1">
            <a:off x="11036076" y="2070754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BatchNorm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 rot="16200000" flipH="1" flipV="1">
            <a:off x="11036075" y="2455939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ReLU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09" name="Straight Arrow Connector 208"/>
          <p:cNvCxnSpPr>
            <a:stCxn id="208" idx="3"/>
            <a:endCxn id="211" idx="1"/>
          </p:cNvCxnSpPr>
          <p:nvPr/>
        </p:nvCxnSpPr>
        <p:spPr>
          <a:xfrm flipH="1">
            <a:off x="11144919" y="3227925"/>
            <a:ext cx="215" cy="174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 rot="16200000" flipH="1" flipV="1">
            <a:off x="11035859" y="3255995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BatchNorm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 rot="16200000" flipH="1" flipV="1">
            <a:off x="11035860" y="2848163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3x3 </a:t>
            </a:r>
            <a:r>
              <a:rPr lang="en-US" sz="1200" dirty="0" err="1" smtClean="0">
                <a:solidFill>
                  <a:schemeClr val="tx1"/>
                </a:solidFill>
              </a:rPr>
              <a:t>conv</a:t>
            </a:r>
            <a:r>
              <a:rPr lang="en-US" sz="1200" dirty="0" smtClean="0">
                <a:solidFill>
                  <a:schemeClr val="tx1"/>
                </a:solidFill>
              </a:rPr>
              <a:t>, 64</a:t>
            </a:r>
          </a:p>
        </p:txBody>
      </p:sp>
      <p:cxnSp>
        <p:nvCxnSpPr>
          <p:cNvPr id="212" name="Straight Arrow Connector 211"/>
          <p:cNvCxnSpPr>
            <a:stCxn id="211" idx="3"/>
            <a:endCxn id="210" idx="1"/>
          </p:cNvCxnSpPr>
          <p:nvPr/>
        </p:nvCxnSpPr>
        <p:spPr>
          <a:xfrm flipH="1">
            <a:off x="11144918" y="3620148"/>
            <a:ext cx="1" cy="189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07" idx="3"/>
            <a:endCxn id="208" idx="1"/>
          </p:cNvCxnSpPr>
          <p:nvPr/>
        </p:nvCxnSpPr>
        <p:spPr>
          <a:xfrm flipH="1">
            <a:off x="11145134" y="2842740"/>
            <a:ext cx="1" cy="167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11144918" y="2042708"/>
            <a:ext cx="215" cy="174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H="1">
            <a:off x="11144918" y="4047345"/>
            <a:ext cx="215" cy="174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 rot="5400000" flipV="1">
            <a:off x="10578323" y="2680577"/>
            <a:ext cx="1982076" cy="843849"/>
            <a:chOff x="5842954" y="949787"/>
            <a:chExt cx="2206406" cy="98806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5851577" y="949787"/>
              <a:ext cx="0" cy="98806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>
              <a:off x="5842954" y="1931470"/>
              <a:ext cx="2206406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 rot="5400000" flipH="1" flipV="1">
              <a:off x="7547759" y="1441459"/>
              <a:ext cx="98334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7" name="Rounded Rectangle 226"/>
          <p:cNvSpPr/>
          <p:nvPr/>
        </p:nvSpPr>
        <p:spPr>
          <a:xfrm>
            <a:off x="10358040" y="1940545"/>
            <a:ext cx="1752317" cy="2703722"/>
          </a:xfrm>
          <a:prstGeom prst="roundRect">
            <a:avLst>
              <a:gd name="adj" fmla="val 6307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8" name="Right Arrow 227"/>
          <p:cNvSpPr/>
          <p:nvPr/>
        </p:nvSpPr>
        <p:spPr>
          <a:xfrm>
            <a:off x="9948204" y="2935516"/>
            <a:ext cx="356015" cy="366697"/>
          </a:xfrm>
          <a:prstGeom prst="rightArrow">
            <a:avLst/>
          </a:prstGeom>
          <a:noFill/>
          <a:ln w="28575">
            <a:solidFill>
              <a:srgbClr val="4171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9" name="Rectangle 228"/>
          <p:cNvSpPr/>
          <p:nvPr/>
        </p:nvSpPr>
        <p:spPr>
          <a:xfrm rot="16200000" flipH="1" flipV="1">
            <a:off x="11019932" y="3673198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ReLU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>
            <a:off x="11145815" y="4442469"/>
            <a:ext cx="1" cy="167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 rot="16200000" flipH="1" flipV="1">
            <a:off x="9083868" y="5237721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ReLU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 rot="16200000" flipH="1" flipV="1">
            <a:off x="6214638" y="3263834"/>
            <a:ext cx="5050117" cy="952881"/>
            <a:chOff x="5849425" y="949786"/>
            <a:chExt cx="2206406" cy="98806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5852328" y="949786"/>
              <a:ext cx="0" cy="98806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H="1">
              <a:off x="5849425" y="1929548"/>
              <a:ext cx="2206406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rot="5400000" flipH="1" flipV="1">
              <a:off x="7612642" y="1494582"/>
              <a:ext cx="8771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2" name="Flowchart: Or 241"/>
          <p:cNvSpPr/>
          <p:nvPr/>
        </p:nvSpPr>
        <p:spPr>
          <a:xfrm>
            <a:off x="9106482" y="6163649"/>
            <a:ext cx="176164" cy="176164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9194360" y="6339813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8660726" y="119996"/>
            <a:ext cx="321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Revised implementation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+ End-to-end skip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8781262" y="6055586"/>
            <a:ext cx="843029" cy="40402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528941" y="6432521"/>
            <a:ext cx="324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My </a:t>
            </a:r>
            <a:r>
              <a:rPr lang="en-US" b="1" dirty="0" err="1" smtClean="0"/>
              <a:t>ResNet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9864488" y="6422055"/>
            <a:ext cx="213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Original </a:t>
            </a:r>
            <a:r>
              <a:rPr lang="en-US" b="1" dirty="0" err="1" smtClean="0"/>
              <a:t>ResNet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3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DTI metrics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660350"/>
              </p:ext>
            </p:extLst>
          </p:nvPr>
        </p:nvGraphicFramePr>
        <p:xfrm>
          <a:off x="1508443" y="2540541"/>
          <a:ext cx="8916870" cy="324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630">
                  <a:extLst>
                    <a:ext uri="{9D8B030D-6E8A-4147-A177-3AD203B41FA5}">
                      <a16:colId xmlns:a16="http://schemas.microsoft.com/office/drawing/2014/main" val="155381452"/>
                    </a:ext>
                  </a:extLst>
                </a:gridCol>
                <a:gridCol w="1182740">
                  <a:extLst>
                    <a:ext uri="{9D8B030D-6E8A-4147-A177-3AD203B41FA5}">
                      <a16:colId xmlns:a16="http://schemas.microsoft.com/office/drawing/2014/main" val="1413854450"/>
                    </a:ext>
                  </a:extLst>
                </a:gridCol>
                <a:gridCol w="1335118">
                  <a:extLst>
                    <a:ext uri="{9D8B030D-6E8A-4147-A177-3AD203B41FA5}">
                      <a16:colId xmlns:a16="http://schemas.microsoft.com/office/drawing/2014/main" val="746225797"/>
                    </a:ext>
                  </a:extLst>
                </a:gridCol>
                <a:gridCol w="1335736">
                  <a:extLst>
                    <a:ext uri="{9D8B030D-6E8A-4147-A177-3AD203B41FA5}">
                      <a16:colId xmlns:a16="http://schemas.microsoft.com/office/drawing/2014/main" val="2722412547"/>
                    </a:ext>
                  </a:extLst>
                </a:gridCol>
                <a:gridCol w="1219761">
                  <a:extLst>
                    <a:ext uri="{9D8B030D-6E8A-4147-A177-3AD203B41FA5}">
                      <a16:colId xmlns:a16="http://schemas.microsoft.com/office/drawing/2014/main" val="3316773379"/>
                    </a:ext>
                  </a:extLst>
                </a:gridCol>
                <a:gridCol w="1251306">
                  <a:extLst>
                    <a:ext uri="{9D8B030D-6E8A-4147-A177-3AD203B41FA5}">
                      <a16:colId xmlns:a16="http://schemas.microsoft.com/office/drawing/2014/main" val="3490916924"/>
                    </a:ext>
                  </a:extLst>
                </a:gridCol>
                <a:gridCol w="1440579">
                  <a:extLst>
                    <a:ext uri="{9D8B030D-6E8A-4147-A177-3AD203B41FA5}">
                      <a16:colId xmlns:a16="http://schemas.microsoft.com/office/drawing/2014/main" val="3444692888"/>
                    </a:ext>
                  </a:extLst>
                </a:gridCol>
              </a:tblGrid>
              <a:tr h="450237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RMSE – Images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RMSE - FA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RMSE - MD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RMSE - AD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RMSE - RD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(no CSF)</a:t>
                      </a: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017" marR="111017" marT="55509" marB="55509" anchor="ctr"/>
                </a:tc>
                <a:extLst>
                  <a:ext uri="{0D108BD9-81ED-4DB2-BD59-A6C34878D82A}">
                    <a16:rowId xmlns:a16="http://schemas.microsoft.com/office/drawing/2014/main" val="3474433676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sTX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0.41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0.45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0.30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0.27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0.33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0.53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extLst>
                  <a:ext uri="{0D108BD9-81ED-4DB2-BD59-A6C34878D82A}">
                    <a16:rowId xmlns:a16="http://schemas.microsoft.com/office/drawing/2014/main" val="2524144870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My</a:t>
                      </a:r>
                    </a:p>
                    <a:p>
                      <a:pPr algn="ctr"/>
                      <a:r>
                        <a:rPr lang="en-US" sz="2200" dirty="0" err="1" smtClean="0"/>
                        <a:t>ResNet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0.29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0.48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0.41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0.38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0.44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0.44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extLst>
                  <a:ext uri="{0D108BD9-81ED-4DB2-BD59-A6C34878D82A}">
                    <a16:rowId xmlns:a16="http://schemas.microsoft.com/office/drawing/2014/main" val="656892461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Original</a:t>
                      </a:r>
                    </a:p>
                    <a:p>
                      <a:pPr algn="ctr"/>
                      <a:r>
                        <a:rPr lang="en-US" sz="2200" dirty="0" err="1" smtClean="0"/>
                        <a:t>ResNet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0.30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0.45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0.31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0.28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0.33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0.32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extLst>
                  <a:ext uri="{0D108BD9-81ED-4DB2-BD59-A6C34878D82A}">
                    <a16:rowId xmlns:a16="http://schemas.microsoft.com/office/drawing/2014/main" val="71807851"/>
                  </a:ext>
                </a:extLst>
              </a:tr>
              <a:tr h="4502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pTX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0.40</a:t>
                      </a:r>
                      <a:endParaRPr lang="en-US" sz="2200" dirty="0"/>
                    </a:p>
                  </a:txBody>
                  <a:tcPr marL="111017" marR="111017" marT="55509" marB="55509" anchor="ctr"/>
                </a:tc>
                <a:extLst>
                  <a:ext uri="{0D108BD9-81ED-4DB2-BD59-A6C34878D82A}">
                    <a16:rowId xmlns:a16="http://schemas.microsoft.com/office/drawing/2014/main" val="293644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717541"/>
            <a:ext cx="10497333" cy="30449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7" y="365125"/>
            <a:ext cx="10497333" cy="30449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198" y="-4207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Orignal</a:t>
            </a:r>
            <a:r>
              <a:rPr lang="en-US" dirty="0" smtClean="0"/>
              <a:t> </a:t>
            </a:r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197" y="3379146"/>
            <a:ext cx="35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Orignal</a:t>
            </a:r>
            <a:r>
              <a:rPr lang="en-US" dirty="0" smtClean="0"/>
              <a:t> </a:t>
            </a:r>
            <a:r>
              <a:rPr lang="en-US" dirty="0" err="1" smtClean="0"/>
              <a:t>ResNet</a:t>
            </a:r>
            <a:r>
              <a:rPr lang="en-US" dirty="0" smtClean="0"/>
              <a:t> with End-to-end 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303937"/>
            <a:ext cx="10497333" cy="3136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7" y="3721602"/>
            <a:ext cx="10497333" cy="31363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198" y="-4207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Orignal</a:t>
            </a:r>
            <a:r>
              <a:rPr lang="en-US" dirty="0" smtClean="0"/>
              <a:t> </a:t>
            </a:r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197" y="3379146"/>
            <a:ext cx="35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Orignal</a:t>
            </a:r>
            <a:r>
              <a:rPr lang="en-US" dirty="0" smtClean="0"/>
              <a:t> </a:t>
            </a:r>
            <a:r>
              <a:rPr lang="en-US" dirty="0" err="1" smtClean="0"/>
              <a:t>ResNet</a:t>
            </a:r>
            <a:r>
              <a:rPr lang="en-US" dirty="0" smtClean="0"/>
              <a:t> with End-to-end 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traight Arrow Connector 160"/>
          <p:cNvCxnSpPr>
            <a:stCxn id="191" idx="3"/>
            <a:endCxn id="162" idx="1"/>
          </p:cNvCxnSpPr>
          <p:nvPr/>
        </p:nvCxnSpPr>
        <p:spPr>
          <a:xfrm flipH="1">
            <a:off x="9380753" y="2406740"/>
            <a:ext cx="1" cy="1783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 rot="16200000" flipH="1" flipV="1">
            <a:off x="9271694" y="2031238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BatchNorm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4" name="Straight Arrow Connector 163"/>
          <p:cNvCxnSpPr>
            <a:stCxn id="201" idx="3"/>
            <a:endCxn id="174" idx="1"/>
          </p:cNvCxnSpPr>
          <p:nvPr/>
        </p:nvCxnSpPr>
        <p:spPr>
          <a:xfrm>
            <a:off x="9380754" y="3176251"/>
            <a:ext cx="2732" cy="185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 rot="16200000" flipH="1" flipV="1">
            <a:off x="9274428" y="3216647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BatchNorm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 rot="16200000" flipH="1" flipV="1">
            <a:off x="9274428" y="3621520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3x3 </a:t>
            </a:r>
            <a:r>
              <a:rPr lang="en-US" sz="1200" dirty="0" err="1" smtClean="0">
                <a:solidFill>
                  <a:schemeClr val="tx1"/>
                </a:solidFill>
              </a:rPr>
              <a:t>conv</a:t>
            </a:r>
            <a:r>
              <a:rPr lang="en-US" sz="1200" dirty="0" smtClean="0">
                <a:solidFill>
                  <a:schemeClr val="tx1"/>
                </a:solidFill>
              </a:rPr>
              <a:t>, 64</a:t>
            </a:r>
          </a:p>
        </p:txBody>
      </p:sp>
      <p:cxnSp>
        <p:nvCxnSpPr>
          <p:cNvPr id="167" name="Straight Arrow Connector 166"/>
          <p:cNvCxnSpPr>
            <a:stCxn id="174" idx="3"/>
            <a:endCxn id="165" idx="1"/>
          </p:cNvCxnSpPr>
          <p:nvPr/>
        </p:nvCxnSpPr>
        <p:spPr>
          <a:xfrm>
            <a:off x="9383486" y="3579651"/>
            <a:ext cx="1" cy="190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2" idx="3"/>
            <a:endCxn id="201" idx="1"/>
          </p:cNvCxnSpPr>
          <p:nvPr/>
        </p:nvCxnSpPr>
        <p:spPr>
          <a:xfrm>
            <a:off x="9380753" y="2803224"/>
            <a:ext cx="1" cy="154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9383487" y="2003360"/>
            <a:ext cx="215" cy="174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9383487" y="4007997"/>
            <a:ext cx="215" cy="174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 rot="5400000" flipV="1">
            <a:off x="8617893" y="2840236"/>
            <a:ext cx="2380106" cy="843849"/>
            <a:chOff x="5842955" y="949787"/>
            <a:chExt cx="2649489" cy="988067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5851577" y="949787"/>
              <a:ext cx="0" cy="98806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7167700" y="606726"/>
              <a:ext cx="0" cy="264948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rot="5400000" flipH="1">
              <a:off x="7989907" y="1444906"/>
              <a:ext cx="981682" cy="13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2" name="Rounded Rectangle 171"/>
          <p:cNvSpPr/>
          <p:nvPr/>
        </p:nvSpPr>
        <p:spPr>
          <a:xfrm>
            <a:off x="8596609" y="1901197"/>
            <a:ext cx="1752317" cy="2703722"/>
          </a:xfrm>
          <a:prstGeom prst="roundRect">
            <a:avLst>
              <a:gd name="adj" fmla="val 6307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3" name="Right Arrow 172"/>
          <p:cNvSpPr/>
          <p:nvPr/>
        </p:nvSpPr>
        <p:spPr>
          <a:xfrm>
            <a:off x="8181074" y="2901091"/>
            <a:ext cx="356015" cy="366697"/>
          </a:xfrm>
          <a:prstGeom prst="rightArrow">
            <a:avLst/>
          </a:prstGeom>
          <a:noFill/>
          <a:ln w="28575">
            <a:solidFill>
              <a:srgbClr val="4171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4" name="Rectangle 173"/>
          <p:cNvSpPr/>
          <p:nvPr/>
        </p:nvSpPr>
        <p:spPr>
          <a:xfrm rot="16200000" flipH="1" flipV="1">
            <a:off x="9274427" y="2807665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ReLU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H="1">
            <a:off x="9384384" y="4403121"/>
            <a:ext cx="1" cy="167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235732" y="57752"/>
            <a:ext cx="0" cy="652592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 rot="16200000" flipH="1" flipV="1">
            <a:off x="9271695" y="1634754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ReLU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 rot="16200000" flipH="1" flipV="1">
            <a:off x="9271695" y="2404265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  <a:r>
              <a:rPr lang="en-US" sz="1200" dirty="0" smtClean="0">
                <a:solidFill>
                  <a:schemeClr val="tx1"/>
                </a:solidFill>
              </a:rPr>
              <a:t>x3 </a:t>
            </a:r>
            <a:r>
              <a:rPr lang="en-US" sz="1200" dirty="0" err="1" smtClean="0">
                <a:solidFill>
                  <a:schemeClr val="tx1"/>
                </a:solidFill>
              </a:rPr>
              <a:t>conv</a:t>
            </a:r>
            <a:r>
              <a:rPr lang="en-US" sz="1200" dirty="0" smtClean="0">
                <a:solidFill>
                  <a:schemeClr val="tx1"/>
                </a:solidFill>
              </a:rPr>
              <a:t>, 64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959675" y="226686"/>
            <a:ext cx="27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full pre-activation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5759613" y="411352"/>
            <a:ext cx="10076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068339" y="32570"/>
            <a:ext cx="0" cy="652592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 rot="16200000" flipH="1" flipV="1">
            <a:off x="3012292" y="801377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7x7 </a:t>
            </a:r>
            <a:r>
              <a:rPr lang="en-US" sz="1200" dirty="0" err="1" smtClean="0">
                <a:solidFill>
                  <a:schemeClr val="tx1"/>
                </a:solidFill>
              </a:rPr>
              <a:t>conv</a:t>
            </a:r>
            <a:r>
              <a:rPr lang="en-US" sz="1200" dirty="0" smtClean="0">
                <a:solidFill>
                  <a:schemeClr val="tx1"/>
                </a:solidFill>
              </a:rPr>
              <a:t>, 64, /2</a:t>
            </a: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3124488" y="2339494"/>
            <a:ext cx="0" cy="194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3121565" y="1060024"/>
            <a:ext cx="1" cy="295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 rot="16200000" flipH="1" flipV="1">
            <a:off x="3012075" y="1578531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ReLU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 rot="16200000" flipH="1" flipV="1">
            <a:off x="3012074" y="1211505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BatchNorm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/>
          <p:cNvCxnSpPr>
            <a:stCxn id="181" idx="3"/>
            <a:endCxn id="180" idx="1"/>
          </p:cNvCxnSpPr>
          <p:nvPr/>
        </p:nvCxnSpPr>
        <p:spPr>
          <a:xfrm>
            <a:off x="3121133" y="1983490"/>
            <a:ext cx="1" cy="148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 rot="16200000" flipH="1" flipV="1">
            <a:off x="2946617" y="2439417"/>
            <a:ext cx="349036" cy="1325853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Residual Block </a:t>
            </a:r>
            <a:r>
              <a:rPr lang="en-US" sz="1200" i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6" name="Rectangle 185"/>
          <p:cNvSpPr/>
          <p:nvPr/>
        </p:nvSpPr>
        <p:spPr>
          <a:xfrm rot="16200000" flipH="1" flipV="1">
            <a:off x="2946616" y="2975100"/>
            <a:ext cx="349036" cy="1325853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Residual Block </a:t>
            </a:r>
            <a:r>
              <a:rPr lang="en-US" sz="1200" i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7" name="Rectangle 186"/>
          <p:cNvSpPr/>
          <p:nvPr/>
        </p:nvSpPr>
        <p:spPr>
          <a:xfrm rot="16200000" flipH="1" flipV="1">
            <a:off x="2941579" y="3952383"/>
            <a:ext cx="349036" cy="1325853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Residual Block </a:t>
            </a:r>
            <a:r>
              <a:rPr lang="en-US" sz="1200" i="1" dirty="0" smtClean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88" name="Straight Arrow Connector 187"/>
          <p:cNvCxnSpPr>
            <a:endCxn id="185" idx="1"/>
          </p:cNvCxnSpPr>
          <p:nvPr/>
        </p:nvCxnSpPr>
        <p:spPr>
          <a:xfrm>
            <a:off x="3121135" y="2765080"/>
            <a:ext cx="0" cy="162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5" idx="3"/>
            <a:endCxn id="186" idx="1"/>
          </p:cNvCxnSpPr>
          <p:nvPr/>
        </p:nvCxnSpPr>
        <p:spPr>
          <a:xfrm flipH="1">
            <a:off x="3121134" y="3276861"/>
            <a:ext cx="1" cy="186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 rot="16200000" flipH="1" flipV="1">
            <a:off x="3008851" y="3979106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...</a:t>
            </a:r>
            <a:endParaRPr lang="en-US" sz="1200" dirty="0"/>
          </a:p>
        </p:txBody>
      </p:sp>
      <p:cxnSp>
        <p:nvCxnSpPr>
          <p:cNvPr id="192" name="Straight Arrow Connector 191"/>
          <p:cNvCxnSpPr/>
          <p:nvPr/>
        </p:nvCxnSpPr>
        <p:spPr>
          <a:xfrm flipH="1">
            <a:off x="3116096" y="3802304"/>
            <a:ext cx="1" cy="186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3116096" y="4249043"/>
            <a:ext cx="1" cy="186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 rot="16200000" flipH="1" flipV="1">
            <a:off x="3003942" y="4424392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4x4 </a:t>
            </a:r>
            <a:r>
              <a:rPr lang="en-US" sz="1200" dirty="0" err="1" smtClean="0">
                <a:solidFill>
                  <a:schemeClr val="tx1"/>
                </a:solidFill>
              </a:rPr>
              <a:t>conv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transp</a:t>
            </a:r>
            <a:r>
              <a:rPr lang="en-US" sz="1200" dirty="0" smtClean="0">
                <a:solidFill>
                  <a:schemeClr val="tx1"/>
                </a:solidFill>
              </a:rPr>
              <a:t>, 1</a:t>
            </a:r>
          </a:p>
        </p:txBody>
      </p:sp>
      <p:cxnSp>
        <p:nvCxnSpPr>
          <p:cNvPr id="195" name="Straight Arrow Connector 194"/>
          <p:cNvCxnSpPr>
            <a:stCxn id="194" idx="3"/>
            <a:endCxn id="197" idx="1"/>
          </p:cNvCxnSpPr>
          <p:nvPr/>
        </p:nvCxnSpPr>
        <p:spPr>
          <a:xfrm>
            <a:off x="3113000" y="5196378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87" idx="3"/>
            <a:endCxn id="194" idx="1"/>
          </p:cNvCxnSpPr>
          <p:nvPr/>
        </p:nvCxnSpPr>
        <p:spPr>
          <a:xfrm flipH="1">
            <a:off x="3113000" y="4789827"/>
            <a:ext cx="3097" cy="188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 rot="16200000" flipH="1" flipV="1">
            <a:off x="3003942" y="4818921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BatchNorm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98" name="Straight Arrow Connector 197"/>
          <p:cNvCxnSpPr/>
          <p:nvPr/>
        </p:nvCxnSpPr>
        <p:spPr>
          <a:xfrm>
            <a:off x="3104367" y="5589995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760549" y="2502673"/>
            <a:ext cx="691422" cy="281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Pool, </a:t>
            </a:r>
            <a:r>
              <a:rPr lang="en-US" sz="1200" dirty="0"/>
              <a:t>/2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3126324" y="1573363"/>
            <a:ext cx="0" cy="194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105902" y="5992165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452552" y="829201"/>
            <a:ext cx="1306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Input image (</a:t>
            </a:r>
            <a:r>
              <a:rPr lang="en-US" sz="1200" b="1" dirty="0" err="1" smtClean="0"/>
              <a:t>sTX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sp>
        <p:nvSpPr>
          <p:cNvPr id="204" name="Rectangle 203"/>
          <p:cNvSpPr/>
          <p:nvPr/>
        </p:nvSpPr>
        <p:spPr>
          <a:xfrm>
            <a:off x="2528975" y="6473653"/>
            <a:ext cx="1109327" cy="281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Output image</a:t>
            </a:r>
            <a:endParaRPr lang="en-US" sz="1200" b="1" dirty="0"/>
          </a:p>
        </p:txBody>
      </p:sp>
      <p:sp>
        <p:nvSpPr>
          <p:cNvPr id="205" name="Rectangle 204"/>
          <p:cNvSpPr/>
          <p:nvPr/>
        </p:nvSpPr>
        <p:spPr>
          <a:xfrm rot="16200000" flipH="1" flipV="1">
            <a:off x="4947731" y="1653348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  <a:r>
              <a:rPr lang="en-US" sz="1200" dirty="0" smtClean="0">
                <a:solidFill>
                  <a:schemeClr val="tx1"/>
                </a:solidFill>
              </a:rPr>
              <a:t>x3 </a:t>
            </a:r>
            <a:r>
              <a:rPr lang="en-US" sz="1200" dirty="0" err="1" smtClean="0">
                <a:solidFill>
                  <a:schemeClr val="tx1"/>
                </a:solidFill>
              </a:rPr>
              <a:t>conv</a:t>
            </a:r>
            <a:r>
              <a:rPr lang="en-US" sz="1200" dirty="0" smtClean="0">
                <a:solidFill>
                  <a:schemeClr val="tx1"/>
                </a:solidFill>
              </a:rPr>
              <a:t>, 64</a:t>
            </a:r>
          </a:p>
        </p:txBody>
      </p:sp>
      <p:cxnSp>
        <p:nvCxnSpPr>
          <p:cNvPr id="206" name="Straight Arrow Connector 205"/>
          <p:cNvCxnSpPr>
            <a:stCxn id="205" idx="3"/>
            <a:endCxn id="207" idx="1"/>
          </p:cNvCxnSpPr>
          <p:nvPr/>
        </p:nvCxnSpPr>
        <p:spPr>
          <a:xfrm flipH="1">
            <a:off x="5056575" y="2425333"/>
            <a:ext cx="215" cy="174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 rot="16200000" flipH="1" flipV="1">
            <a:off x="4947516" y="2045572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BatchNorm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 rot="16200000" flipH="1" flipV="1">
            <a:off x="4947515" y="2430757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ReLU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09" name="Straight Arrow Connector 208"/>
          <p:cNvCxnSpPr>
            <a:stCxn id="208" idx="3"/>
            <a:endCxn id="211" idx="1"/>
          </p:cNvCxnSpPr>
          <p:nvPr/>
        </p:nvCxnSpPr>
        <p:spPr>
          <a:xfrm flipH="1">
            <a:off x="5056359" y="3202743"/>
            <a:ext cx="215" cy="174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 rot="16200000" flipH="1" flipV="1">
            <a:off x="4947299" y="3230813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BatchNorm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 rot="16200000" flipH="1" flipV="1">
            <a:off x="4947300" y="2822981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3x3 </a:t>
            </a:r>
            <a:r>
              <a:rPr lang="en-US" sz="1200" dirty="0" err="1" smtClean="0">
                <a:solidFill>
                  <a:schemeClr val="tx1"/>
                </a:solidFill>
              </a:rPr>
              <a:t>conv</a:t>
            </a:r>
            <a:r>
              <a:rPr lang="en-US" sz="1200" dirty="0" smtClean="0">
                <a:solidFill>
                  <a:schemeClr val="tx1"/>
                </a:solidFill>
              </a:rPr>
              <a:t>, 64</a:t>
            </a:r>
          </a:p>
        </p:txBody>
      </p:sp>
      <p:cxnSp>
        <p:nvCxnSpPr>
          <p:cNvPr id="212" name="Straight Arrow Connector 211"/>
          <p:cNvCxnSpPr>
            <a:stCxn id="211" idx="3"/>
            <a:endCxn id="210" idx="1"/>
          </p:cNvCxnSpPr>
          <p:nvPr/>
        </p:nvCxnSpPr>
        <p:spPr>
          <a:xfrm flipH="1">
            <a:off x="5056358" y="3594966"/>
            <a:ext cx="1" cy="189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07" idx="3"/>
            <a:endCxn id="208" idx="1"/>
          </p:cNvCxnSpPr>
          <p:nvPr/>
        </p:nvCxnSpPr>
        <p:spPr>
          <a:xfrm flipH="1">
            <a:off x="5056574" y="2817558"/>
            <a:ext cx="1" cy="167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5056358" y="2017526"/>
            <a:ext cx="215" cy="174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H="1">
            <a:off x="5056358" y="4022163"/>
            <a:ext cx="215" cy="174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 rot="5400000" flipV="1">
            <a:off x="4489763" y="2655395"/>
            <a:ext cx="1982076" cy="843849"/>
            <a:chOff x="5842954" y="949787"/>
            <a:chExt cx="2206406" cy="98806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5851577" y="949787"/>
              <a:ext cx="0" cy="98806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H="1">
              <a:off x="5842954" y="1931470"/>
              <a:ext cx="2206406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rot="5400000" flipH="1" flipV="1">
              <a:off x="7547759" y="1441459"/>
              <a:ext cx="98334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0" name="Rounded Rectangle 229"/>
          <p:cNvSpPr/>
          <p:nvPr/>
        </p:nvSpPr>
        <p:spPr>
          <a:xfrm>
            <a:off x="4269480" y="1915363"/>
            <a:ext cx="1752317" cy="2703722"/>
          </a:xfrm>
          <a:prstGeom prst="roundRect">
            <a:avLst>
              <a:gd name="adj" fmla="val 6307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1" name="Right Arrow 230"/>
          <p:cNvSpPr/>
          <p:nvPr/>
        </p:nvSpPr>
        <p:spPr>
          <a:xfrm>
            <a:off x="3859644" y="2910334"/>
            <a:ext cx="356015" cy="366697"/>
          </a:xfrm>
          <a:prstGeom prst="rightArrow">
            <a:avLst/>
          </a:prstGeom>
          <a:noFill/>
          <a:ln w="28575">
            <a:solidFill>
              <a:srgbClr val="4171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2" name="Rectangle 231"/>
          <p:cNvSpPr/>
          <p:nvPr/>
        </p:nvSpPr>
        <p:spPr>
          <a:xfrm rot="16200000" flipH="1" flipV="1">
            <a:off x="4931372" y="3648016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ReLU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33" name="Straight Arrow Connector 232"/>
          <p:cNvCxnSpPr/>
          <p:nvPr/>
        </p:nvCxnSpPr>
        <p:spPr>
          <a:xfrm flipH="1">
            <a:off x="5057255" y="4417287"/>
            <a:ext cx="1" cy="167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 rot="16200000" flipH="1" flipV="1">
            <a:off x="2995308" y="5212539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ReLU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235" name="Group 234"/>
          <p:cNvGrpSpPr/>
          <p:nvPr/>
        </p:nvGrpSpPr>
        <p:grpSpPr>
          <a:xfrm rot="16200000" flipH="1" flipV="1">
            <a:off x="126078" y="3238652"/>
            <a:ext cx="5050117" cy="952881"/>
            <a:chOff x="5849425" y="949786"/>
            <a:chExt cx="2206406" cy="988067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5852328" y="949786"/>
              <a:ext cx="0" cy="98806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849425" y="1929548"/>
              <a:ext cx="2206406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rot="5400000" flipH="1" flipV="1">
              <a:off x="7612642" y="1494582"/>
              <a:ext cx="8771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9" name="Flowchart: Or 238"/>
          <p:cNvSpPr/>
          <p:nvPr/>
        </p:nvSpPr>
        <p:spPr>
          <a:xfrm>
            <a:off x="3017922" y="6138467"/>
            <a:ext cx="176164" cy="176164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3105800" y="6314631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2572166" y="94814"/>
            <a:ext cx="321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Revised implementation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+ End-to-end skip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 rot="16200000" flipH="1" flipV="1">
            <a:off x="7339902" y="801377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7x7 </a:t>
            </a:r>
            <a:r>
              <a:rPr lang="en-US" sz="1200" dirty="0" err="1" smtClean="0">
                <a:solidFill>
                  <a:schemeClr val="tx1"/>
                </a:solidFill>
              </a:rPr>
              <a:t>conv</a:t>
            </a:r>
            <a:r>
              <a:rPr lang="en-US" sz="1200" dirty="0" smtClean="0">
                <a:solidFill>
                  <a:schemeClr val="tx1"/>
                </a:solidFill>
              </a:rPr>
              <a:t>, 64, /2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7452098" y="2339494"/>
            <a:ext cx="0" cy="194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7449175" y="1060024"/>
            <a:ext cx="1" cy="295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 rot="16200000" flipH="1" flipV="1">
            <a:off x="7339685" y="1578531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ReLU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 rot="16200000" flipH="1" flipV="1">
            <a:off x="7339684" y="1211505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BatchNorm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47" name="Straight Arrow Connector 246"/>
          <p:cNvCxnSpPr>
            <a:stCxn id="246" idx="3"/>
            <a:endCxn id="245" idx="1"/>
          </p:cNvCxnSpPr>
          <p:nvPr/>
        </p:nvCxnSpPr>
        <p:spPr>
          <a:xfrm>
            <a:off x="7448743" y="1983490"/>
            <a:ext cx="1" cy="148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 rot="16200000" flipH="1" flipV="1">
            <a:off x="7274227" y="2439417"/>
            <a:ext cx="349036" cy="1325853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Residual Block </a:t>
            </a:r>
            <a:r>
              <a:rPr lang="en-US" sz="1200" i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9" name="Rectangle 248"/>
          <p:cNvSpPr/>
          <p:nvPr/>
        </p:nvSpPr>
        <p:spPr>
          <a:xfrm rot="16200000" flipH="1" flipV="1">
            <a:off x="7274226" y="2975100"/>
            <a:ext cx="349036" cy="1325853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Residual Block </a:t>
            </a:r>
            <a:r>
              <a:rPr lang="en-US" sz="1200" i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0" name="Rectangle 249"/>
          <p:cNvSpPr/>
          <p:nvPr/>
        </p:nvSpPr>
        <p:spPr>
          <a:xfrm rot="16200000" flipH="1" flipV="1">
            <a:off x="7269189" y="3952383"/>
            <a:ext cx="349036" cy="1325853"/>
          </a:xfrm>
          <a:prstGeom prst="rect">
            <a:avLst/>
          </a:prstGeom>
          <a:solidFill>
            <a:srgbClr val="F2DCDA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Residual Block </a:t>
            </a:r>
            <a:r>
              <a:rPr lang="en-US" sz="1200" i="1" dirty="0" smtClean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251" name="Straight Arrow Connector 250"/>
          <p:cNvCxnSpPr>
            <a:endCxn id="248" idx="1"/>
          </p:cNvCxnSpPr>
          <p:nvPr/>
        </p:nvCxnSpPr>
        <p:spPr>
          <a:xfrm>
            <a:off x="7448745" y="2765080"/>
            <a:ext cx="0" cy="162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8" idx="3"/>
            <a:endCxn id="249" idx="1"/>
          </p:cNvCxnSpPr>
          <p:nvPr/>
        </p:nvCxnSpPr>
        <p:spPr>
          <a:xfrm flipH="1">
            <a:off x="7448744" y="3276861"/>
            <a:ext cx="1" cy="186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 rot="16200000" flipH="1" flipV="1">
            <a:off x="7336461" y="3979106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...</a:t>
            </a:r>
            <a:endParaRPr lang="en-US" sz="1200" dirty="0"/>
          </a:p>
        </p:txBody>
      </p:sp>
      <p:cxnSp>
        <p:nvCxnSpPr>
          <p:cNvPr id="254" name="Straight Arrow Connector 253"/>
          <p:cNvCxnSpPr/>
          <p:nvPr/>
        </p:nvCxnSpPr>
        <p:spPr>
          <a:xfrm flipH="1">
            <a:off x="7443706" y="3802304"/>
            <a:ext cx="1" cy="186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H="1">
            <a:off x="7443706" y="4249043"/>
            <a:ext cx="1" cy="186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 rot="16200000" flipH="1" flipV="1">
            <a:off x="7331552" y="4424392"/>
            <a:ext cx="218118" cy="1325853"/>
          </a:xfrm>
          <a:prstGeom prst="rect">
            <a:avLst/>
          </a:prstGeom>
          <a:solidFill>
            <a:srgbClr val="FDEBDD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4x4 </a:t>
            </a:r>
            <a:r>
              <a:rPr lang="en-US" sz="1200" dirty="0" err="1" smtClean="0">
                <a:solidFill>
                  <a:schemeClr val="tx1"/>
                </a:solidFill>
              </a:rPr>
              <a:t>conv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transp</a:t>
            </a:r>
            <a:r>
              <a:rPr lang="en-US" sz="1200" dirty="0" smtClean="0">
                <a:solidFill>
                  <a:schemeClr val="tx1"/>
                </a:solidFill>
              </a:rPr>
              <a:t>, 1</a:t>
            </a:r>
          </a:p>
        </p:txBody>
      </p:sp>
      <p:cxnSp>
        <p:nvCxnSpPr>
          <p:cNvPr id="257" name="Straight Arrow Connector 256"/>
          <p:cNvCxnSpPr>
            <a:stCxn id="256" idx="3"/>
            <a:endCxn id="259" idx="1"/>
          </p:cNvCxnSpPr>
          <p:nvPr/>
        </p:nvCxnSpPr>
        <p:spPr>
          <a:xfrm>
            <a:off x="7440610" y="5196378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0" idx="3"/>
            <a:endCxn id="256" idx="1"/>
          </p:cNvCxnSpPr>
          <p:nvPr/>
        </p:nvCxnSpPr>
        <p:spPr>
          <a:xfrm flipH="1">
            <a:off x="7440610" y="4789827"/>
            <a:ext cx="3097" cy="188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 rot="16200000" flipH="1" flipV="1">
            <a:off x="7331552" y="4818921"/>
            <a:ext cx="218118" cy="1325853"/>
          </a:xfrm>
          <a:prstGeom prst="rect">
            <a:avLst/>
          </a:prstGeom>
          <a:solidFill>
            <a:srgbClr val="EBF1DF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BatchNorm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7431977" y="5589995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7088159" y="2502673"/>
            <a:ext cx="691422" cy="281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Pool, </a:t>
            </a:r>
            <a:r>
              <a:rPr lang="en-US" sz="1200" dirty="0"/>
              <a:t>/2</a:t>
            </a:r>
          </a:p>
        </p:txBody>
      </p:sp>
      <p:cxnSp>
        <p:nvCxnSpPr>
          <p:cNvPr id="262" name="Straight Arrow Connector 261"/>
          <p:cNvCxnSpPr/>
          <p:nvPr/>
        </p:nvCxnSpPr>
        <p:spPr>
          <a:xfrm>
            <a:off x="7453934" y="1573363"/>
            <a:ext cx="0" cy="194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7433512" y="5992165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80162" y="829201"/>
            <a:ext cx="1306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Input image (</a:t>
            </a:r>
            <a:r>
              <a:rPr lang="en-US" sz="1200" b="1" dirty="0" err="1" smtClean="0"/>
              <a:t>sTX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sp>
        <p:nvSpPr>
          <p:cNvPr id="265" name="Rectangle 264"/>
          <p:cNvSpPr/>
          <p:nvPr/>
        </p:nvSpPr>
        <p:spPr>
          <a:xfrm>
            <a:off x="6856585" y="6473653"/>
            <a:ext cx="1109327" cy="281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Output image</a:t>
            </a:r>
            <a:endParaRPr lang="en-US" sz="1200" b="1" dirty="0"/>
          </a:p>
        </p:txBody>
      </p:sp>
      <p:sp>
        <p:nvSpPr>
          <p:cNvPr id="267" name="Rectangle 266"/>
          <p:cNvSpPr/>
          <p:nvPr/>
        </p:nvSpPr>
        <p:spPr>
          <a:xfrm rot="16200000" flipH="1" flipV="1">
            <a:off x="7322918" y="5212539"/>
            <a:ext cx="218118" cy="1325853"/>
          </a:xfrm>
          <a:prstGeom prst="rect">
            <a:avLst/>
          </a:prstGeom>
          <a:solidFill>
            <a:srgbClr val="EAEFF5"/>
          </a:solidFill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ReLU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268" name="Group 267"/>
          <p:cNvGrpSpPr/>
          <p:nvPr/>
        </p:nvGrpSpPr>
        <p:grpSpPr>
          <a:xfrm rot="16200000" flipH="1" flipV="1">
            <a:off x="4453688" y="3238652"/>
            <a:ext cx="5050117" cy="952881"/>
            <a:chOff x="5849425" y="949786"/>
            <a:chExt cx="2206406" cy="988067"/>
          </a:xfrm>
        </p:grpSpPr>
        <p:cxnSp>
          <p:nvCxnSpPr>
            <p:cNvPr id="269" name="Straight Connector 268"/>
            <p:cNvCxnSpPr/>
            <p:nvPr/>
          </p:nvCxnSpPr>
          <p:spPr>
            <a:xfrm>
              <a:off x="5852328" y="949786"/>
              <a:ext cx="0" cy="98806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5849425" y="1929548"/>
              <a:ext cx="2206406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 rot="5400000" flipH="1" flipV="1">
              <a:off x="7612642" y="1494582"/>
              <a:ext cx="8771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2" name="Flowchart: Or 271"/>
          <p:cNvSpPr/>
          <p:nvPr/>
        </p:nvSpPr>
        <p:spPr>
          <a:xfrm>
            <a:off x="7345532" y="6138467"/>
            <a:ext cx="176164" cy="176164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7433410" y="6314631"/>
            <a:ext cx="0" cy="176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8501754" y="1365106"/>
            <a:ext cx="1965655" cy="362228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/>
          <p:cNvSpPr txBox="1"/>
          <p:nvPr/>
        </p:nvSpPr>
        <p:spPr>
          <a:xfrm>
            <a:off x="3862303" y="6377588"/>
            <a:ext cx="213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Original </a:t>
            </a:r>
            <a:r>
              <a:rPr lang="en-US" b="1" dirty="0" err="1" smtClean="0"/>
              <a:t>ResNet</a:t>
            </a:r>
            <a:endParaRPr 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8496487" y="6365774"/>
            <a:ext cx="274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Original </a:t>
            </a:r>
            <a:r>
              <a:rPr lang="en-US" b="1" dirty="0" err="1" smtClean="0"/>
              <a:t>ResNet</a:t>
            </a:r>
            <a:r>
              <a:rPr lang="en-US" b="1" dirty="0" smtClean="0"/>
              <a:t> </a:t>
            </a:r>
            <a:r>
              <a:rPr lang="en-US" b="1" dirty="0" err="1" smtClean="0"/>
              <a:t>Preact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563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different implementations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25" y="1389842"/>
            <a:ext cx="7556150" cy="5149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52932" y="617024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7925" y="169068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53" y="1182255"/>
            <a:ext cx="7285947" cy="4994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178377"/>
            <a:ext cx="11345334" cy="1325563"/>
          </a:xfrm>
        </p:spPr>
        <p:txBody>
          <a:bodyPr/>
          <a:lstStyle/>
          <a:p>
            <a:r>
              <a:rPr lang="en-US" dirty="0" smtClean="0"/>
              <a:t>Initialization for Original </a:t>
            </a:r>
            <a:r>
              <a:rPr lang="en-US" dirty="0" err="1" smtClean="0"/>
              <a:t>ResNet</a:t>
            </a:r>
            <a:r>
              <a:rPr lang="en-US" dirty="0" smtClean="0"/>
              <a:t> (simple, 20-layer)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FixedNormal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 = 0.02</a:t>
            </a:r>
            <a:endParaRPr lang="en-US" dirty="0"/>
          </a:p>
          <a:p>
            <a:r>
              <a:rPr lang="en-US" dirty="0" smtClean="0"/>
              <a:t>Xavier </a:t>
            </a:r>
            <a:r>
              <a:rPr lang="en-US" dirty="0" err="1" smtClean="0"/>
              <a:t>init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 = </a:t>
            </a:r>
            <a:r>
              <a:rPr lang="en-US" dirty="0" err="1"/>
              <a:t>sqrt</a:t>
            </a:r>
            <a:r>
              <a:rPr lang="en-US" dirty="0"/>
              <a:t>(2 / </a:t>
            </a:r>
            <a:r>
              <a:rPr lang="en-US" dirty="0" smtClean="0"/>
              <a:t>(</a:t>
            </a:r>
            <a:r>
              <a:rPr lang="en-US" dirty="0" err="1" smtClean="0"/>
              <a:t>n_in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/>
              <a:t>n_out</a:t>
            </a:r>
            <a:r>
              <a:rPr lang="en-US" dirty="0"/>
              <a:t>))</a:t>
            </a:r>
          </a:p>
          <a:p>
            <a:r>
              <a:rPr lang="en-US" dirty="0" err="1" smtClean="0"/>
              <a:t>Kaiming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(2 / (</a:t>
            </a:r>
            <a:r>
              <a:rPr lang="en-US" dirty="0" err="1" smtClean="0"/>
              <a:t>n_in</a:t>
            </a:r>
            <a:r>
              <a:rPr lang="en-US" dirty="0" smtClean="0"/>
              <a:t>))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922987" y="580763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7080" y="139435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91" y="1503940"/>
            <a:ext cx="7340209" cy="4591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178377"/>
            <a:ext cx="11345334" cy="1325563"/>
          </a:xfrm>
        </p:spPr>
        <p:txBody>
          <a:bodyPr/>
          <a:lstStyle/>
          <a:p>
            <a:r>
              <a:rPr lang="en-US" dirty="0" smtClean="0"/>
              <a:t>Initialization for ResNet18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FixedNormal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 = 0.02</a:t>
            </a:r>
            <a:endParaRPr lang="en-US" dirty="0"/>
          </a:p>
          <a:p>
            <a:r>
              <a:rPr lang="en-US" dirty="0" smtClean="0"/>
              <a:t>Xavier </a:t>
            </a:r>
            <a:r>
              <a:rPr lang="en-US" dirty="0" err="1" smtClean="0"/>
              <a:t>init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 = </a:t>
            </a:r>
            <a:r>
              <a:rPr lang="en-US" dirty="0" err="1"/>
              <a:t>sqrt</a:t>
            </a:r>
            <a:r>
              <a:rPr lang="en-US" dirty="0"/>
              <a:t>(2 / </a:t>
            </a:r>
            <a:r>
              <a:rPr lang="en-US" dirty="0" smtClean="0"/>
              <a:t>(</a:t>
            </a:r>
            <a:r>
              <a:rPr lang="en-US" dirty="0" err="1" smtClean="0"/>
              <a:t>n_in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/>
              <a:t>n_out</a:t>
            </a:r>
            <a:r>
              <a:rPr lang="en-US" dirty="0"/>
              <a:t>))</a:t>
            </a:r>
          </a:p>
          <a:p>
            <a:r>
              <a:rPr lang="en-US" dirty="0" err="1" smtClean="0"/>
              <a:t>Kaiming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(2 / (</a:t>
            </a:r>
            <a:r>
              <a:rPr lang="en-US" dirty="0" err="1" smtClean="0"/>
              <a:t>n_in</a:t>
            </a:r>
            <a:r>
              <a:rPr lang="en-US" dirty="0" smtClean="0"/>
              <a:t>))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922987" y="580763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7080" y="139435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65" y="1315723"/>
            <a:ext cx="6373060" cy="477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178377"/>
            <a:ext cx="11345334" cy="1325563"/>
          </a:xfrm>
        </p:spPr>
        <p:txBody>
          <a:bodyPr/>
          <a:lstStyle/>
          <a:p>
            <a:r>
              <a:rPr lang="en-US" altLang="zh-CN" dirty="0"/>
              <a:t>ResNet18 vs Simple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Number of weightings/biases</a:t>
            </a:r>
            <a:endParaRPr lang="en-US" dirty="0" smtClean="0"/>
          </a:p>
          <a:p>
            <a:pPr lvl="1"/>
            <a:r>
              <a:rPr lang="en-US" dirty="0" smtClean="0"/>
              <a:t>ResNet18:           </a:t>
            </a:r>
            <a:r>
              <a:rPr lang="en-US" dirty="0" smtClean="0"/>
              <a:t>11,568,515</a:t>
            </a:r>
            <a:endParaRPr lang="en-US" dirty="0" smtClean="0"/>
          </a:p>
          <a:p>
            <a:pPr lvl="1"/>
            <a:r>
              <a:rPr lang="en-US" dirty="0" err="1"/>
              <a:t>ResNet</a:t>
            </a:r>
            <a:r>
              <a:rPr lang="en-US" dirty="0"/>
              <a:t>-simple</a:t>
            </a:r>
            <a:r>
              <a:rPr lang="en-US" dirty="0" smtClean="0"/>
              <a:t>:  	     745,984</a:t>
            </a:r>
          </a:p>
          <a:p>
            <a:pPr lvl="1"/>
            <a:r>
              <a:rPr lang="en-US" dirty="0" err="1" smtClean="0"/>
              <a:t>UNet</a:t>
            </a:r>
            <a:r>
              <a:rPr lang="en-US" dirty="0" smtClean="0"/>
              <a:t>:                   </a:t>
            </a:r>
            <a:r>
              <a:rPr lang="en-US" dirty="0" smtClean="0"/>
              <a:t>32,425,729</a:t>
            </a:r>
            <a:endParaRPr lang="en-US" dirty="0"/>
          </a:p>
          <a:p>
            <a:r>
              <a:rPr lang="en-US" altLang="zh-CN" dirty="0" smtClean="0"/>
              <a:t>Training time</a:t>
            </a:r>
            <a:endParaRPr lang="en-US" dirty="0"/>
          </a:p>
          <a:p>
            <a:pPr lvl="1"/>
            <a:r>
              <a:rPr lang="en-US" dirty="0"/>
              <a:t>ResNet18:          </a:t>
            </a:r>
            <a:r>
              <a:rPr lang="en-US" dirty="0" smtClean="0"/>
              <a:t>	~8.3 hours</a:t>
            </a:r>
            <a:endParaRPr lang="en-US" dirty="0"/>
          </a:p>
          <a:p>
            <a:pPr lvl="1"/>
            <a:r>
              <a:rPr lang="en-US" dirty="0" err="1"/>
              <a:t>ResNet</a:t>
            </a:r>
            <a:r>
              <a:rPr lang="en-US" dirty="0"/>
              <a:t>-simple</a:t>
            </a:r>
            <a:r>
              <a:rPr lang="en-US" dirty="0" smtClean="0"/>
              <a:t>:   ~35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22987" y="580763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7080" y="139435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4" y="101600"/>
            <a:ext cx="6304692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4" y="4951187"/>
            <a:ext cx="6304692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4" y="1718129"/>
            <a:ext cx="6304692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4" y="3334658"/>
            <a:ext cx="6304692" cy="182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58" y="101600"/>
            <a:ext cx="6304692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58" y="4951187"/>
            <a:ext cx="6304692" cy="182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58" y="1718129"/>
            <a:ext cx="6304692" cy="1828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58" y="3334658"/>
            <a:ext cx="6304692" cy="1828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72202" y="5080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sTX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60356" y="1667329"/>
            <a:ext cx="1093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My </a:t>
            </a:r>
            <a:r>
              <a:rPr lang="en-US" sz="1600" dirty="0" err="1" smtClean="0">
                <a:solidFill>
                  <a:schemeClr val="bg1"/>
                </a:solidFill>
              </a:rPr>
              <a:t>ResNet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69596" y="3283858"/>
            <a:ext cx="1475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Original </a:t>
            </a:r>
            <a:r>
              <a:rPr lang="en-US" sz="1600" dirty="0" err="1" smtClean="0">
                <a:solidFill>
                  <a:schemeClr val="bg1"/>
                </a:solidFill>
              </a:rPr>
              <a:t>ResNet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58576" y="495118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</a:t>
            </a:r>
            <a:r>
              <a:rPr lang="en-US" sz="1600" dirty="0" err="1" smtClean="0">
                <a:solidFill>
                  <a:schemeClr val="bg1"/>
                </a:solidFill>
              </a:rPr>
              <a:t>TX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57669" y="5080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sTX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45823" y="1667329"/>
            <a:ext cx="1093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My </a:t>
            </a:r>
            <a:r>
              <a:rPr lang="en-US" sz="1600" dirty="0" err="1" smtClean="0">
                <a:solidFill>
                  <a:schemeClr val="bg1"/>
                </a:solidFill>
              </a:rPr>
              <a:t>ResNet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063" y="3283858"/>
            <a:ext cx="1475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Original </a:t>
            </a:r>
            <a:r>
              <a:rPr lang="en-US" sz="1600" dirty="0" err="1" smtClean="0">
                <a:solidFill>
                  <a:schemeClr val="bg1"/>
                </a:solidFill>
              </a:rPr>
              <a:t>ResNet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44043" y="495118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</a:t>
            </a:r>
            <a:r>
              <a:rPr lang="en-US" sz="1600" dirty="0" err="1" smtClean="0">
                <a:solidFill>
                  <a:schemeClr val="bg1"/>
                </a:solidFill>
              </a:rPr>
              <a:t>TX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461</Words>
  <Application>Microsoft Office PowerPoint</Application>
  <PresentationFormat>Widescreen</PresentationFormat>
  <Paragraphs>185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Comparison of different implementations</vt:lpstr>
      <vt:lpstr>Initialization for Original ResNet (simple, 20-layer)</vt:lpstr>
      <vt:lpstr>Initialization for ResNet18</vt:lpstr>
      <vt:lpstr>ResNet18 vs Simple</vt:lpstr>
      <vt:lpstr>PowerPoint Presentation</vt:lpstr>
      <vt:lpstr>DTI metrics</vt:lpstr>
    </vt:vector>
  </TitlesOfParts>
  <Company>CMRR - 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Xiaodong</dc:creator>
  <cp:lastModifiedBy>Ma Xiaodong</cp:lastModifiedBy>
  <cp:revision>153</cp:revision>
  <dcterms:created xsi:type="dcterms:W3CDTF">2020-11-16T00:22:17Z</dcterms:created>
  <dcterms:modified xsi:type="dcterms:W3CDTF">2020-11-18T23:55:48Z</dcterms:modified>
</cp:coreProperties>
</file>