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90" r:id="rId3"/>
    <p:sldId id="285" r:id="rId4"/>
    <p:sldId id="28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  <a:srgbClr val="F2DCDA"/>
    <a:srgbClr val="FDEBDD"/>
    <a:srgbClr val="EBF1DF"/>
    <a:srgbClr val="EAEFF5"/>
    <a:srgbClr val="EEEAF2"/>
    <a:srgbClr val="919191"/>
    <a:srgbClr val="E6E6E6"/>
    <a:srgbClr val="EDB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5872" autoAdjust="0"/>
  </p:normalViewPr>
  <p:slideViewPr>
    <p:cSldViewPr snapToGrid="0">
      <p:cViewPr varScale="1">
        <p:scale>
          <a:sx n="75" d="100"/>
          <a:sy n="75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6D577-1D6D-4899-8EC7-56EBC439DFE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BAA3-460E-4B64-B709-E492B668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BAA3-460E-4B64-B709-E492B6689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BAA3-460E-4B64-B709-E492B6689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BAA3-460E-4B64-B709-E492B6689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F917-FF63-4081-ACF5-39FFC2C5D4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0CFA-E61D-4425-B500-DE9CB6E4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2086281" y="245139"/>
            <a:ext cx="4356591" cy="6061201"/>
            <a:chOff x="-419123" y="176748"/>
            <a:chExt cx="4356591" cy="6061201"/>
          </a:xfrm>
        </p:grpSpPr>
        <p:sp>
          <p:nvSpPr>
            <p:cNvPr id="51" name="Rectangle 50"/>
            <p:cNvSpPr/>
            <p:nvPr/>
          </p:nvSpPr>
          <p:spPr>
            <a:xfrm rot="16200000" flipH="1" flipV="1">
              <a:off x="622408" y="115458"/>
              <a:ext cx="218118" cy="1549176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7x7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400" dirty="0" smtClean="0">
                  <a:solidFill>
                    <a:schemeClr val="tx1"/>
                  </a:solidFill>
                </a:rPr>
                <a:t>, 64, /2</a:t>
              </a:r>
            </a:p>
          </p:txBody>
        </p:sp>
        <p:cxnSp>
          <p:nvCxnSpPr>
            <p:cNvPr id="52" name="Straight Arrow Connector 51"/>
            <p:cNvCxnSpPr>
              <a:stCxn id="54" idx="3"/>
            </p:cNvCxnSpPr>
            <p:nvPr/>
          </p:nvCxnSpPr>
          <p:spPr>
            <a:xfrm>
              <a:off x="731250" y="1776259"/>
              <a:ext cx="3354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1681" y="492667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 rot="16200000" flipH="1" flipV="1">
              <a:off x="622191" y="892612"/>
              <a:ext cx="218118" cy="1549176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ReLU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 flipH="1" flipV="1">
              <a:off x="622190" y="525586"/>
              <a:ext cx="218118" cy="1549176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BatchNorm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3"/>
              <a:endCxn id="54" idx="1"/>
            </p:cNvCxnSpPr>
            <p:nvPr/>
          </p:nvCxnSpPr>
          <p:spPr>
            <a:xfrm>
              <a:off x="731249" y="1409233"/>
              <a:ext cx="1" cy="148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 rot="16200000" flipH="1" flipV="1">
              <a:off x="556733" y="1753498"/>
              <a:ext cx="349036" cy="1549176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 rot="16200000" flipH="1" flipV="1">
              <a:off x="556732" y="2289181"/>
              <a:ext cx="349036" cy="1549176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rot="16200000" flipH="1" flipV="1">
              <a:off x="551695" y="3266464"/>
              <a:ext cx="349036" cy="1549176"/>
            </a:xfrm>
            <a:prstGeom prst="rect">
              <a:avLst/>
            </a:prstGeom>
            <a:solidFill>
              <a:srgbClr val="F2DCDA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Residual Block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0" name="Straight Arrow Connector 59"/>
            <p:cNvCxnSpPr>
              <a:endCxn id="57" idx="1"/>
            </p:cNvCxnSpPr>
            <p:nvPr/>
          </p:nvCxnSpPr>
          <p:spPr>
            <a:xfrm>
              <a:off x="731251" y="2190822"/>
              <a:ext cx="0" cy="162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  <a:endCxn id="58" idx="1"/>
            </p:cNvCxnSpPr>
            <p:nvPr/>
          </p:nvCxnSpPr>
          <p:spPr>
            <a:xfrm flipH="1">
              <a:off x="731250" y="2702604"/>
              <a:ext cx="1" cy="186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 rot="5400000" flipH="1">
              <a:off x="614429" y="3389459"/>
              <a:ext cx="3193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...</a:t>
              </a:r>
              <a:endParaRPr lang="en-US" sz="14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726213" y="3241974"/>
              <a:ext cx="0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26213" y="3683633"/>
              <a:ext cx="0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 flipH="1" flipV="1">
              <a:off x="614058" y="3738473"/>
              <a:ext cx="218118" cy="1549176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4x4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conv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transp</a:t>
              </a:r>
              <a:r>
                <a:rPr lang="en-US" sz="1400" dirty="0" smtClean="0">
                  <a:solidFill>
                    <a:schemeClr val="tx1"/>
                  </a:solidFill>
                </a:rPr>
                <a:t>, 1</a:t>
              </a:r>
            </a:p>
          </p:txBody>
        </p:sp>
        <p:cxnSp>
          <p:nvCxnSpPr>
            <p:cNvPr id="68" name="Straight Arrow Connector 67"/>
            <p:cNvCxnSpPr>
              <a:stCxn id="66" idx="3"/>
              <a:endCxn id="72" idx="1"/>
            </p:cNvCxnSpPr>
            <p:nvPr/>
          </p:nvCxnSpPr>
          <p:spPr>
            <a:xfrm>
              <a:off x="723117" y="4622120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3"/>
              <a:endCxn id="66" idx="1"/>
            </p:cNvCxnSpPr>
            <p:nvPr/>
          </p:nvCxnSpPr>
          <p:spPr>
            <a:xfrm flipH="1">
              <a:off x="723117" y="4215570"/>
              <a:ext cx="3096" cy="1884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 flipV="1">
              <a:off x="614058" y="4133002"/>
              <a:ext cx="218118" cy="1549176"/>
            </a:xfrm>
            <a:prstGeom prst="rect">
              <a:avLst/>
            </a:prstGeom>
            <a:solidFill>
              <a:srgbClr val="EBF1DF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BatchNorm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14483" y="5192148"/>
              <a:ext cx="0" cy="866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41306" y="1916223"/>
              <a:ext cx="7501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/>
                <a:t>Pool, </a:t>
              </a:r>
              <a:r>
                <a:rPr lang="en-US" sz="1400" dirty="0"/>
                <a:t>/</a:t>
              </a:r>
              <a:r>
                <a:rPr lang="en-US" sz="1400" dirty="0" smtClean="0"/>
                <a:t>2</a:t>
              </a:r>
              <a:endParaRPr lang="en-US" sz="1400" dirty="0"/>
            </a:p>
          </p:txBody>
        </p:sp>
        <p:cxnSp>
          <p:nvCxnSpPr>
            <p:cNvPr id="77" name="Straight Arrow Connector 76"/>
            <p:cNvCxnSpPr>
              <a:stCxn id="51" idx="3"/>
              <a:endCxn id="55" idx="1"/>
            </p:cNvCxnSpPr>
            <p:nvPr/>
          </p:nvCxnSpPr>
          <p:spPr>
            <a:xfrm flipH="1">
              <a:off x="731249" y="999105"/>
              <a:ext cx="218" cy="1920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16018" y="5417907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-419123" y="176748"/>
              <a:ext cx="23165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/>
                <a:t>Input images (</a:t>
              </a:r>
              <a:r>
                <a:rPr lang="en-US" sz="1600" b="1" dirty="0" err="1" smtClean="0"/>
                <a:t>sTx</a:t>
              </a:r>
              <a:r>
                <a:rPr lang="en-US" sz="1600" b="1" dirty="0" smtClean="0"/>
                <a:t> + T1W)</a:t>
              </a:r>
              <a:endParaRPr lang="en-US" sz="16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4210" y="5899395"/>
              <a:ext cx="13590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/>
                <a:t>Output image</a:t>
              </a:r>
              <a:endParaRPr lang="en-US" sz="1600" b="1" dirty="0"/>
            </a:p>
          </p:txBody>
        </p:sp>
        <p:sp>
          <p:nvSpPr>
            <p:cNvPr id="115" name="Rectangle 114"/>
            <p:cNvSpPr/>
            <p:nvPr/>
          </p:nvSpPr>
          <p:spPr>
            <a:xfrm rot="16200000" flipH="1" flipV="1">
              <a:off x="614058" y="4537100"/>
              <a:ext cx="218118" cy="1549176"/>
            </a:xfrm>
            <a:prstGeom prst="rect">
              <a:avLst/>
            </a:prstGeom>
            <a:solidFill>
              <a:srgbClr val="EAEFF5"/>
            </a:solidFill>
            <a:ln w="19050">
              <a:solidFill>
                <a:srgbClr val="91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ReLU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 rot="16200000" flipH="1" flipV="1">
              <a:off x="-2263806" y="2664394"/>
              <a:ext cx="5050117" cy="952881"/>
              <a:chOff x="5849425" y="949786"/>
              <a:chExt cx="2206406" cy="98806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5852328" y="949786"/>
                <a:ext cx="0" cy="98806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5849425" y="1929548"/>
                <a:ext cx="2206406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rot="5400000" flipH="1" flipV="1">
                <a:off x="7612642" y="1494582"/>
                <a:ext cx="8771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Flowchart: Or 121"/>
            <p:cNvSpPr/>
            <p:nvPr/>
          </p:nvSpPr>
          <p:spPr>
            <a:xfrm>
              <a:off x="628038" y="5576401"/>
              <a:ext cx="176164" cy="176164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715916" y="5740373"/>
              <a:ext cx="0" cy="176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185151" y="999105"/>
              <a:ext cx="1752317" cy="3116596"/>
              <a:chOff x="2222011" y="1341104"/>
              <a:chExt cx="1752317" cy="3116596"/>
            </a:xfrm>
          </p:grpSpPr>
          <p:sp>
            <p:nvSpPr>
              <p:cNvPr id="82" name="Rectangle 81"/>
              <p:cNvSpPr/>
              <p:nvPr/>
            </p:nvSpPr>
            <p:spPr>
              <a:xfrm rot="16200000" flipH="1" flipV="1">
                <a:off x="2900262" y="1079090"/>
                <a:ext cx="218118" cy="1325853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x3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conv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64</a:t>
                </a:r>
              </a:p>
            </p:txBody>
          </p:sp>
          <p:cxnSp>
            <p:nvCxnSpPr>
              <p:cNvPr id="89" name="Straight Arrow Connector 88"/>
              <p:cNvCxnSpPr>
                <a:stCxn id="82" idx="3"/>
                <a:endCxn id="90" idx="1"/>
              </p:cNvCxnSpPr>
              <p:nvPr/>
            </p:nvCxnSpPr>
            <p:spPr>
              <a:xfrm flipH="1">
                <a:off x="3009106" y="1851075"/>
                <a:ext cx="215" cy="1741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 rot="16200000" flipH="1" flipV="1">
                <a:off x="2900047" y="1471314"/>
                <a:ext cx="218118" cy="1325853"/>
              </a:xfrm>
              <a:prstGeom prst="rect">
                <a:avLst/>
              </a:prstGeom>
              <a:solidFill>
                <a:srgbClr val="EBF1DF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BatchNorm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 flipH="1" flipV="1">
                <a:off x="2900046" y="1856499"/>
                <a:ext cx="218118" cy="1325853"/>
              </a:xfrm>
              <a:prstGeom prst="rect">
                <a:avLst/>
              </a:prstGeom>
              <a:solidFill>
                <a:srgbClr val="EAEFF5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ReLU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91" idx="3"/>
                <a:endCxn id="95" idx="1"/>
              </p:cNvCxnSpPr>
              <p:nvPr/>
            </p:nvCxnSpPr>
            <p:spPr>
              <a:xfrm flipH="1">
                <a:off x="3008890" y="2628485"/>
                <a:ext cx="215" cy="1741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 rot="16200000" flipH="1" flipV="1">
                <a:off x="2899830" y="2656555"/>
                <a:ext cx="218118" cy="1325853"/>
              </a:xfrm>
              <a:prstGeom prst="rect">
                <a:avLst/>
              </a:prstGeom>
              <a:solidFill>
                <a:srgbClr val="EBF1DF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BatchNorm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 flipH="1" flipV="1">
                <a:off x="2899831" y="2248723"/>
                <a:ext cx="218118" cy="1325853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3x3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conv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64</a:t>
                </a:r>
              </a:p>
            </p:txBody>
          </p:sp>
          <p:cxnSp>
            <p:nvCxnSpPr>
              <p:cNvPr id="99" name="Straight Arrow Connector 98"/>
              <p:cNvCxnSpPr>
                <a:stCxn id="95" idx="3"/>
                <a:endCxn id="93" idx="1"/>
              </p:cNvCxnSpPr>
              <p:nvPr/>
            </p:nvCxnSpPr>
            <p:spPr>
              <a:xfrm flipH="1">
                <a:off x="3008889" y="3020708"/>
                <a:ext cx="1" cy="1897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3"/>
                <a:endCxn id="91" idx="1"/>
              </p:cNvCxnSpPr>
              <p:nvPr/>
            </p:nvCxnSpPr>
            <p:spPr>
              <a:xfrm flipH="1">
                <a:off x="3009105" y="2243300"/>
                <a:ext cx="1" cy="16706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008889" y="1443268"/>
                <a:ext cx="215" cy="1741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008889" y="3447905"/>
                <a:ext cx="215" cy="1741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 rot="5400000" flipV="1">
                <a:off x="2321493" y="2201940"/>
                <a:ext cx="2223680" cy="843849"/>
                <a:chOff x="5842955" y="949787"/>
                <a:chExt cx="2208294" cy="988067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851577" y="949787"/>
                  <a:ext cx="0" cy="9880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5400000" flipH="1">
                  <a:off x="6946271" y="828154"/>
                  <a:ext cx="1662" cy="2208294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rot="5400000" flipH="1">
                  <a:off x="7598051" y="1489859"/>
                  <a:ext cx="883159" cy="338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2222011" y="1341104"/>
                <a:ext cx="1752317" cy="3116596"/>
              </a:xfrm>
              <a:prstGeom prst="roundRect">
                <a:avLst>
                  <a:gd name="adj" fmla="val 6307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16200000" flipH="1" flipV="1">
                <a:off x="2883903" y="3430764"/>
                <a:ext cx="218118" cy="1325853"/>
              </a:xfrm>
              <a:prstGeom prst="rect">
                <a:avLst/>
              </a:prstGeom>
              <a:solidFill>
                <a:srgbClr val="EAEFF5"/>
              </a:solidFill>
              <a:ln w="19050">
                <a:solidFill>
                  <a:srgbClr val="9191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ReLU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 flipH="1">
                <a:off x="3009786" y="4200035"/>
                <a:ext cx="1" cy="16706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Flowchart: Or 170"/>
              <p:cNvSpPr/>
              <p:nvPr/>
            </p:nvSpPr>
            <p:spPr>
              <a:xfrm>
                <a:off x="2920807" y="3632312"/>
                <a:ext cx="176164" cy="176164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2" name="Straight Arrow Connector 171"/>
              <p:cNvCxnSpPr/>
              <p:nvPr/>
            </p:nvCxnSpPr>
            <p:spPr>
              <a:xfrm>
                <a:off x="3008685" y="3808476"/>
                <a:ext cx="0" cy="1764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 flipV="1">
              <a:off x="1505837" y="1178707"/>
              <a:ext cx="624051" cy="1174862"/>
            </a:xfrm>
            <a:prstGeom prst="line">
              <a:avLst/>
            </a:prstGeom>
            <a:ln w="19050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505837" y="2702604"/>
              <a:ext cx="624051" cy="1246304"/>
            </a:xfrm>
            <a:prstGeom prst="line">
              <a:avLst/>
            </a:prstGeom>
            <a:ln w="19050">
              <a:solidFill>
                <a:srgbClr val="4171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72" idx="3"/>
              <a:endCxn id="115" idx="1"/>
            </p:cNvCxnSpPr>
            <p:nvPr/>
          </p:nvCxnSpPr>
          <p:spPr>
            <a:xfrm>
              <a:off x="723117" y="5016649"/>
              <a:ext cx="0" cy="185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2410446" y="4090025"/>
              <a:ext cx="12993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Residual Block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667477" y="566479"/>
            <a:ext cx="36202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1.   The structure of our deep residual neural network. Our neural network comprised a number of residual blocks (each with two 3×3 convolutional layers), taking single-transmit (</a:t>
            </a:r>
            <a:r>
              <a:rPr lang="en-US" dirty="0" err="1"/>
              <a:t>sTx</a:t>
            </a:r>
            <a:r>
              <a:rPr lang="en-US" dirty="0"/>
              <a:t>) diffusion and T1-weighted MPRAGE images as input and spitting out the parallel-transmit (</a:t>
            </a:r>
            <a:r>
              <a:rPr lang="en-US" dirty="0" err="1"/>
              <a:t>pTx</a:t>
            </a:r>
            <a:r>
              <a:rPr lang="en-US" dirty="0"/>
              <a:t>) version of diffusion images. The loss function was formed to measure the mean squared error (MSE) between the predicted </a:t>
            </a:r>
            <a:r>
              <a:rPr lang="en-US" dirty="0" err="1"/>
              <a:t>pTx</a:t>
            </a:r>
            <a:r>
              <a:rPr lang="en-US" dirty="0"/>
              <a:t> and acquired </a:t>
            </a:r>
            <a:r>
              <a:rPr lang="en-US" dirty="0" err="1"/>
              <a:t>pTx</a:t>
            </a:r>
            <a:r>
              <a:rPr lang="en-US" dirty="0"/>
              <a:t> diffusion images and the minimization was performed using a stochastic gradient descend algorithm. The neural network was trained and evaluated on data of 5 healthy subjects.  </a:t>
            </a:r>
          </a:p>
        </p:txBody>
      </p:sp>
    </p:spTree>
    <p:extLst>
      <p:ext uri="{BB962C8B-B14F-4D97-AF65-F5344CB8AC3E}">
        <p14:creationId xmlns:p14="http://schemas.microsoft.com/office/powerpoint/2010/main" val="24946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000" y="195268"/>
            <a:ext cx="8004640" cy="4369692"/>
            <a:chOff x="1822836" y="875988"/>
            <a:chExt cx="8004640" cy="4369692"/>
          </a:xfrm>
        </p:grpSpPr>
        <p:sp>
          <p:nvSpPr>
            <p:cNvPr id="67" name="TextBox 66"/>
            <p:cNvSpPr txBox="1"/>
            <p:nvPr/>
          </p:nvSpPr>
          <p:spPr>
            <a:xfrm>
              <a:off x="1829196" y="178016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k=1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22836" y="2217788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k=2</a:t>
              </a:r>
              <a:endParaRPr 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47582" y="2848728"/>
              <a:ext cx="4942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k=K</a:t>
              </a:r>
              <a:endParaRPr lang="en-US" sz="1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47381" y="1644108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40329" y="1644108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034496" y="1643203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726224" y="1644108"/>
              <a:ext cx="692948" cy="3316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47381" y="2135686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40329" y="2135686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033277" y="2135686"/>
              <a:ext cx="692948" cy="3316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26224" y="2135686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47381" y="2797211"/>
              <a:ext cx="692948" cy="3316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40329" y="2797211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033277" y="2797211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726224" y="2797211"/>
              <a:ext cx="692948" cy="331667"/>
            </a:xfrm>
            <a:prstGeom prst="rect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43523" y="236418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552098" y="1437632"/>
              <a:ext cx="3267507" cy="1768242"/>
            </a:xfrm>
            <a:prstGeom prst="roundRect">
              <a:avLst>
                <a:gd name="adj" fmla="val 6842"/>
              </a:avLst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0394" y="1158247"/>
              <a:ext cx="590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Train</a:t>
              </a:r>
              <a:endParaRPr lang="en-US" sz="16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752298" y="1158247"/>
              <a:ext cx="588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Valid</a:t>
              </a:r>
              <a:endParaRPr lang="en-US" sz="16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353471" y="1644108"/>
              <a:ext cx="692948" cy="331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6419" y="1644108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39367" y="1644108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32315" y="1644108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25263" y="1644108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53471" y="2166780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46419" y="2166780"/>
              <a:ext cx="692948" cy="331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739367" y="2166780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32315" y="2166780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25263" y="2166780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353471" y="2797211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46419" y="2797211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39367" y="2797211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432315" y="2797211"/>
              <a:ext cx="692948" cy="33166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25263" y="2797211"/>
              <a:ext cx="692948" cy="331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05492" y="2364188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303129" y="1437631"/>
              <a:ext cx="736381" cy="621062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046419" y="1454523"/>
              <a:ext cx="2833980" cy="603541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444645" y="1148087"/>
              <a:ext cx="515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876316" y="1148087"/>
              <a:ext cx="119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Train + Valid</a:t>
              </a:r>
              <a:endParaRPr lang="en-US" sz="1600" dirty="0"/>
            </a:p>
          </p:txBody>
        </p:sp>
        <p:sp>
          <p:nvSpPr>
            <p:cNvPr id="140" name="Left Brace 139"/>
            <p:cNvSpPr/>
            <p:nvPr/>
          </p:nvSpPr>
          <p:spPr>
            <a:xfrm rot="5400000">
              <a:off x="2661238" y="1262712"/>
              <a:ext cx="61225" cy="668994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1" name="Left Brace 140"/>
            <p:cNvSpPr/>
            <p:nvPr/>
          </p:nvSpPr>
          <p:spPr>
            <a:xfrm rot="5400000">
              <a:off x="4408776" y="217425"/>
              <a:ext cx="61225" cy="2757643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2" name="Left Brace 141"/>
            <p:cNvSpPr/>
            <p:nvPr/>
          </p:nvSpPr>
          <p:spPr>
            <a:xfrm rot="5400000">
              <a:off x="7654413" y="573976"/>
              <a:ext cx="61225" cy="2046862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3" name="Left Brace 142"/>
            <p:cNvSpPr/>
            <p:nvPr/>
          </p:nvSpPr>
          <p:spPr>
            <a:xfrm rot="5400000">
              <a:off x="9040575" y="1262339"/>
              <a:ext cx="61225" cy="668210"/>
            </a:xfrm>
            <a:prstGeom prst="leftBrace">
              <a:avLst>
                <a:gd name="adj1" fmla="val 119635"/>
                <a:gd name="adj2" fmla="val 50048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5886749" y="1802080"/>
              <a:ext cx="623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39314" y="875988"/>
              <a:ext cx="1107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Outer loop</a:t>
              </a:r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45806" y="875988"/>
              <a:ext cx="106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Inner loop</a:t>
              </a:r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514436" y="3626606"/>
              <a:ext cx="2242724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Random search in</a:t>
              </a:r>
            </a:p>
            <a:p>
              <a:pPr algn="ctr"/>
              <a:r>
                <a:rPr lang="en-US" sz="1600" dirty="0" err="1"/>
                <a:t>hyperparameter</a:t>
              </a:r>
              <a:r>
                <a:rPr lang="en-US" sz="1600" dirty="0"/>
                <a:t> space </a:t>
              </a:r>
            </a:p>
          </p:txBody>
        </p:sp>
        <p:cxnSp>
          <p:nvCxnSpPr>
            <p:cNvPr id="148" name="Straight Arrow Connector 147"/>
            <p:cNvCxnSpPr>
              <a:stCxn id="147" idx="1"/>
              <a:endCxn id="149" idx="3"/>
            </p:cNvCxnSpPr>
            <p:nvPr/>
          </p:nvCxnSpPr>
          <p:spPr>
            <a:xfrm flipH="1" flipV="1">
              <a:off x="5085744" y="3918886"/>
              <a:ext cx="428692" cy="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3495984" y="3626498"/>
              <a:ext cx="1589760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Retrain </a:t>
              </a:r>
              <a:r>
                <a:rPr lang="en-US" sz="1600" dirty="0" smtClean="0"/>
                <a:t>model</a:t>
              </a:r>
              <a:endParaRPr lang="en-US" sz="1600" dirty="0"/>
            </a:p>
            <a:p>
              <a:pPr algn="ctr"/>
              <a:r>
                <a:rPr lang="en-US" sz="1600" dirty="0"/>
                <a:t>on </a:t>
              </a:r>
              <a:r>
                <a:rPr lang="en-US" sz="1600" dirty="0" smtClean="0"/>
                <a:t>Train + Valid</a:t>
              </a:r>
              <a:endParaRPr lang="en-US" sz="1600" dirty="0"/>
            </a:p>
          </p:txBody>
        </p:sp>
        <p:cxnSp>
          <p:nvCxnSpPr>
            <p:cNvPr id="150" name="Elbow Connector 149"/>
            <p:cNvCxnSpPr>
              <a:stCxn id="136" idx="1"/>
              <a:endCxn id="157" idx="1"/>
            </p:cNvCxnSpPr>
            <p:nvPr/>
          </p:nvCxnSpPr>
          <p:spPr>
            <a:xfrm rot="10800000" flipH="1" flipV="1">
              <a:off x="2303128" y="1748161"/>
              <a:ext cx="134351" cy="2170723"/>
            </a:xfrm>
            <a:prstGeom prst="bentConnector3">
              <a:avLst>
                <a:gd name="adj1" fmla="val -434831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873504" y="236737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378874" y="172726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</a:t>
              </a:r>
              <a:r>
                <a:rPr lang="en-US" sz="1600" dirty="0" smtClean="0"/>
                <a:t>=1</a:t>
              </a:r>
              <a:endParaRPr lang="en-US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372513" y="2164889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l=2</a:t>
              </a:r>
              <a:endParaRPr lang="en-US" sz="16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387690" y="2795320"/>
              <a:ext cx="420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l=L</a:t>
              </a:r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394344" y="2314474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cxnSp>
          <p:nvCxnSpPr>
            <p:cNvPr id="156" name="Elbow Connector 155"/>
            <p:cNvCxnSpPr>
              <a:stCxn id="101" idx="2"/>
              <a:endCxn id="147" idx="3"/>
            </p:cNvCxnSpPr>
            <p:nvPr/>
          </p:nvCxnSpPr>
          <p:spPr>
            <a:xfrm rot="5400000">
              <a:off x="7614946" y="3348088"/>
              <a:ext cx="713120" cy="4286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2437480" y="3690285"/>
              <a:ext cx="644796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/>
                <a:t>Test</a:t>
              </a:r>
              <a:endParaRPr lang="en-US" sz="1600" dirty="0"/>
            </a:p>
          </p:txBody>
        </p:sp>
        <p:cxnSp>
          <p:nvCxnSpPr>
            <p:cNvPr id="158" name="Straight Arrow Connector 157"/>
            <p:cNvCxnSpPr>
              <a:stCxn id="149" idx="1"/>
              <a:endCxn id="157" idx="3"/>
            </p:cNvCxnSpPr>
            <p:nvPr/>
          </p:nvCxnSpPr>
          <p:spPr>
            <a:xfrm flipH="1" flipV="1">
              <a:off x="3082276" y="3918885"/>
              <a:ext cx="41370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495985" y="4660905"/>
              <a:ext cx="2036134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Retrain final model on Train + Valid + Test</a:t>
              </a:r>
              <a:endParaRPr lang="en-US" sz="1600" dirty="0"/>
            </a:p>
          </p:txBody>
        </p:sp>
        <p:cxnSp>
          <p:nvCxnSpPr>
            <p:cNvPr id="166" name="Straight Arrow Connector 165"/>
            <p:cNvCxnSpPr>
              <a:stCxn id="162" idx="3"/>
              <a:endCxn id="266" idx="1"/>
            </p:cNvCxnSpPr>
            <p:nvPr/>
          </p:nvCxnSpPr>
          <p:spPr>
            <a:xfrm>
              <a:off x="5532119" y="4953293"/>
              <a:ext cx="4186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5950747" y="4660905"/>
              <a:ext cx="1806413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Model evaluation</a:t>
              </a:r>
            </a:p>
            <a:p>
              <a:pPr algn="ctr"/>
              <a:r>
                <a:rPr lang="en-US" sz="1600" dirty="0" smtClean="0"/>
                <a:t>using regular CV</a:t>
              </a:r>
              <a:endParaRPr lang="en-US" sz="1600" dirty="0"/>
            </a:p>
          </p:txBody>
        </p:sp>
        <p:cxnSp>
          <p:nvCxnSpPr>
            <p:cNvPr id="291" name="Elbow Connector 290"/>
            <p:cNvCxnSpPr>
              <a:stCxn id="157" idx="2"/>
              <a:endCxn id="162" idx="1"/>
            </p:cNvCxnSpPr>
            <p:nvPr/>
          </p:nvCxnSpPr>
          <p:spPr>
            <a:xfrm rot="16200000" flipH="1">
              <a:off x="2725027" y="4182335"/>
              <a:ext cx="805808" cy="73610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687760" y="5044964"/>
            <a:ext cx="10925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The diagram of model selection and evaluation. For model selection, a 5-fold (3/1/1 for Train/Valid/Test, each fold comprising data of a single subject) nested cross-validation (CV) was used. </a:t>
            </a:r>
            <a:r>
              <a:rPr lang="en-US" dirty="0" err="1"/>
              <a:t>Hyperparameter</a:t>
            </a:r>
            <a:r>
              <a:rPr lang="en-US" dirty="0"/>
              <a:t> tuning was conducted in the inner loop by training the model on Train and selecting the </a:t>
            </a:r>
            <a:r>
              <a:rPr lang="en-US" dirty="0" err="1"/>
              <a:t>hyperparameter</a:t>
            </a:r>
            <a:r>
              <a:rPr lang="en-US" dirty="0"/>
              <a:t> set with the minimum validation loss. In the outer loop, the model with tuned </a:t>
            </a:r>
            <a:r>
              <a:rPr lang="en-US" dirty="0" err="1"/>
              <a:t>hyperparameters</a:t>
            </a:r>
            <a:r>
              <a:rPr lang="en-US" dirty="0"/>
              <a:t> was trained on both Train and Valid and the </a:t>
            </a:r>
            <a:r>
              <a:rPr lang="en-US" dirty="0" err="1"/>
              <a:t>hyperparameter</a:t>
            </a:r>
            <a:r>
              <a:rPr lang="en-US" dirty="0"/>
              <a:t> set with the minimum testing loss was selected for the final model. The evaluation of the final model was estimated using a regular 5-fold (4/1 for training/testing) CV.</a:t>
            </a:r>
          </a:p>
        </p:txBody>
      </p:sp>
    </p:spTree>
    <p:extLst>
      <p:ext uri="{BB962C8B-B14F-4D97-AF65-F5344CB8AC3E}">
        <p14:creationId xmlns:p14="http://schemas.microsoft.com/office/powerpoint/2010/main" val="1182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 flipH="1">
            <a:off x="7889101" y="939520"/>
            <a:ext cx="4186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Example b0 and b1000 diffusion images (one diffusion direction) for single transmission (</a:t>
            </a:r>
            <a:r>
              <a:rPr lang="en-US" dirty="0" err="1"/>
              <a:t>sTx</a:t>
            </a:r>
            <a:r>
              <a:rPr lang="en-US" dirty="0"/>
              <a:t>) vs deep learned </a:t>
            </a:r>
            <a:r>
              <a:rPr lang="en-US" dirty="0" err="1"/>
              <a:t>pTx</a:t>
            </a:r>
            <a:r>
              <a:rPr lang="en-US" dirty="0"/>
              <a:t> (</a:t>
            </a:r>
            <a:r>
              <a:rPr lang="en-US" dirty="0" err="1"/>
              <a:t>ResNet</a:t>
            </a:r>
            <a:r>
              <a:rPr lang="en-US" dirty="0"/>
              <a:t>) in reference to acquired </a:t>
            </a:r>
            <a:r>
              <a:rPr lang="en-US" dirty="0" err="1"/>
              <a:t>pTx</a:t>
            </a:r>
            <a:r>
              <a:rPr lang="en-US" dirty="0"/>
              <a:t> images. Shown is a representative axial slice in lower brain from one subject, in which case the model with tuned </a:t>
            </a:r>
            <a:r>
              <a:rPr lang="en-US" dirty="0" err="1"/>
              <a:t>hyperparameters</a:t>
            </a:r>
            <a:r>
              <a:rPr lang="en-US" dirty="0"/>
              <a:t> was trained on data of the other 4 subjects. Note that the use of </a:t>
            </a:r>
            <a:r>
              <a:rPr lang="en-US" dirty="0" err="1"/>
              <a:t>ResNet</a:t>
            </a:r>
            <a:r>
              <a:rPr lang="en-US" dirty="0"/>
              <a:t> substantially improved the image quality by effectively recovering the signal dropout observed in the lower temporal lobe (as marked by the yellow arrowheads), </a:t>
            </a:r>
            <a:r>
              <a:rPr lang="en-US" dirty="0" smtClean="0"/>
              <a:t>and producing </a:t>
            </a:r>
            <a:r>
              <a:rPr lang="en-US" dirty="0"/>
              <a:t>images that were comparable to those obtained with </a:t>
            </a:r>
            <a:r>
              <a:rPr lang="en-US" dirty="0" err="1" smtClean="0"/>
              <a:t>pTx</a:t>
            </a:r>
            <a:r>
              <a:rPr lang="en-US" dirty="0" smtClean="0"/>
              <a:t>.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70496" y="590348"/>
            <a:ext cx="7074574" cy="5356810"/>
            <a:chOff x="470496" y="590348"/>
            <a:chExt cx="7074574" cy="53568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863600" y="3480621"/>
              <a:ext cx="2213871" cy="24665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863600" y="952219"/>
              <a:ext cx="2213871" cy="246653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5331199" y="952219"/>
              <a:ext cx="2213871" cy="246653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3095342" y="952219"/>
              <a:ext cx="2213871" cy="246653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3095342" y="3480621"/>
              <a:ext cx="2213871" cy="246653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5331199" y="3480621"/>
              <a:ext cx="2213871" cy="24665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38560" y="591728"/>
              <a:ext cx="927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ResNet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9336" y="590348"/>
              <a:ext cx="510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sTx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66297" y="590348"/>
              <a:ext cx="543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pTx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0496" y="1889517"/>
              <a:ext cx="492443" cy="48506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smtClean="0"/>
                <a:t>b=0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0496" y="4327390"/>
              <a:ext cx="492443" cy="8745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smtClean="0"/>
                <a:t>b=1000</a:t>
              </a:r>
              <a:endParaRPr lang="en-US" sz="2000" dirty="0"/>
            </a:p>
          </p:txBody>
        </p:sp>
        <p:sp>
          <p:nvSpPr>
            <p:cNvPr id="33" name="Isosceles Triangle 32"/>
            <p:cNvSpPr/>
            <p:nvPr/>
          </p:nvSpPr>
          <p:spPr>
            <a:xfrm rot="2673446">
              <a:off x="1230757" y="2226731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673446">
              <a:off x="3466999" y="2226732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2673446">
              <a:off x="5707749" y="2222434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2673446">
              <a:off x="1230757" y="4762667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673446">
              <a:off x="3466999" y="4762668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2673446">
              <a:off x="5707749" y="4758370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3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flipH="1">
            <a:off x="0" y="5259743"/>
            <a:ext cx="124629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Fig.4. </a:t>
            </a:r>
            <a:r>
              <a:rPr lang="en-US" dirty="0"/>
              <a:t>Example color-coded fractional anisotropy (FA) maps and sum of square error (SSE) maps of DTI fitting for single transmission (</a:t>
            </a:r>
            <a:r>
              <a:rPr lang="en-US" dirty="0" err="1"/>
              <a:t>sTx</a:t>
            </a:r>
            <a:r>
              <a:rPr lang="en-US" dirty="0"/>
              <a:t>) vs deep learned </a:t>
            </a:r>
            <a:r>
              <a:rPr lang="en-US" dirty="0" err="1"/>
              <a:t>pTx</a:t>
            </a:r>
            <a:r>
              <a:rPr lang="en-US" dirty="0"/>
              <a:t> (</a:t>
            </a:r>
            <a:r>
              <a:rPr lang="en-US" dirty="0" err="1"/>
              <a:t>ResNet</a:t>
            </a:r>
            <a:r>
              <a:rPr lang="en-US" dirty="0"/>
              <a:t>) in reference to those of </a:t>
            </a:r>
            <a:r>
              <a:rPr lang="en-US" dirty="0" err="1"/>
              <a:t>pTx</a:t>
            </a:r>
            <a:r>
              <a:rPr lang="en-US" dirty="0"/>
              <a:t>. Shown are representative sagittal, coronal and axial views from one subject, in which case the model with tuned </a:t>
            </a:r>
            <a:r>
              <a:rPr lang="en-US" dirty="0" err="1"/>
              <a:t>hyperparameters</a:t>
            </a:r>
            <a:r>
              <a:rPr lang="en-US" dirty="0"/>
              <a:t> was trained on data of the other 4 subjects. Note that the use of </a:t>
            </a:r>
            <a:r>
              <a:rPr lang="en-US" dirty="0" err="1"/>
              <a:t>ResNet</a:t>
            </a:r>
            <a:r>
              <a:rPr lang="en-US" dirty="0"/>
              <a:t> improved DTI fitting by producing color-coded FA maps that were similar to those obtained with </a:t>
            </a:r>
            <a:r>
              <a:rPr lang="en-US" dirty="0" err="1"/>
              <a:t>pTx</a:t>
            </a:r>
            <a:r>
              <a:rPr lang="en-US" dirty="0"/>
              <a:t>, and reducing SSE </a:t>
            </a:r>
            <a:r>
              <a:rPr lang="en-US" dirty="0" smtClean="0"/>
              <a:t>in </a:t>
            </a:r>
            <a:r>
              <a:rPr lang="en-US" dirty="0"/>
              <a:t>the lower temporal lobe (as marked by the yellow arrowheads).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160" y="182357"/>
            <a:ext cx="12053030" cy="4960184"/>
            <a:chOff x="10160" y="182357"/>
            <a:chExt cx="12053030" cy="49601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3408793"/>
              <a:ext cx="5799661" cy="16837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1952298"/>
              <a:ext cx="5799661" cy="168377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522124"/>
              <a:ext cx="5799661" cy="168377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3360516"/>
              <a:ext cx="5799661" cy="17343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1908243"/>
              <a:ext cx="5799661" cy="17343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527574"/>
              <a:ext cx="5799661" cy="1734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61" y="2402689"/>
              <a:ext cx="472521" cy="8013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err="1" smtClean="0"/>
                <a:t>ResNet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2" y="1194352"/>
              <a:ext cx="472521" cy="4007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err="1" smtClean="0"/>
                <a:t>sTx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60" y="3956974"/>
              <a:ext cx="472521" cy="65164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 err="1" smtClean="0"/>
                <a:t>pTx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7585" y="185695"/>
              <a:ext cx="2176301" cy="38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Color-coded FA map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8452" y="182357"/>
              <a:ext cx="1024717" cy="38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SSE map</a:t>
              </a:r>
              <a:endParaRPr lang="en-US" sz="2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18873446">
              <a:off x="7631884" y="195435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7109476">
              <a:off x="10667983" y="1077396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8895477">
              <a:off x="9621684" y="1991859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8873446">
              <a:off x="7631883" y="3375388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7109476">
              <a:off x="10667982" y="2498434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8895477">
              <a:off x="9621683" y="3412897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8873446">
              <a:off x="7631884" y="481187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7109476">
              <a:off x="10667983" y="3934917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8895477">
              <a:off x="9621684" y="484938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8873446">
              <a:off x="1722152" y="2004215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7109476">
              <a:off x="4814820" y="109394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8895477">
              <a:off x="3747402" y="2026593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8873446">
              <a:off x="1722151" y="3425253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7109476">
              <a:off x="4814819" y="2514978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8895477">
              <a:off x="3747401" y="344763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8873446">
              <a:off x="1722152" y="4861736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7109476">
              <a:off x="4814820" y="395146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8895477">
              <a:off x="3747402" y="4884114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5" t="18468" r="22450" b="73324"/>
            <a:stretch/>
          </p:blipFill>
          <p:spPr>
            <a:xfrm rot="16200000" flipV="1">
              <a:off x="11503136" y="4710987"/>
              <a:ext cx="610337" cy="1047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816777" y="4891515"/>
              <a:ext cx="246413" cy="251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08274" y="4371319"/>
              <a:ext cx="246413" cy="251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5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flipH="1">
            <a:off x="7924981" y="226436"/>
            <a:ext cx="37747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Fig.5. The result of testing our model on a new subject from </a:t>
            </a:r>
            <a:r>
              <a:rPr lang="en-US" sz="2000" dirty="0"/>
              <a:t>HCP database (No. 102311</a:t>
            </a:r>
            <a:r>
              <a:rPr lang="en-US" sz="2000" dirty="0" smtClean="0"/>
              <a:t>). The mean DWI images (b=1000) and color coded FA maps in the </a:t>
            </a:r>
            <a:r>
              <a:rPr lang="en-US" sz="2000" dirty="0"/>
              <a:t>sagittal, coronal and axial views </a:t>
            </a:r>
            <a:r>
              <a:rPr lang="en-US" sz="2000" dirty="0" smtClean="0"/>
              <a:t>are shown. Compared with the </a:t>
            </a:r>
            <a:r>
              <a:rPr lang="en-US" sz="2000" dirty="0" err="1" smtClean="0"/>
              <a:t>sTX</a:t>
            </a:r>
            <a:r>
              <a:rPr lang="en-US" sz="2000" dirty="0" smtClean="0"/>
              <a:t> images (i.e., input of </a:t>
            </a:r>
            <a:r>
              <a:rPr lang="en-US" sz="2000" dirty="0" err="1" smtClean="0"/>
              <a:t>ResNet</a:t>
            </a:r>
            <a:r>
              <a:rPr lang="en-US" sz="2000" dirty="0" smtClean="0"/>
              <a:t>), the output of </a:t>
            </a:r>
            <a:r>
              <a:rPr lang="en-US" sz="2000" dirty="0" err="1" smtClean="0"/>
              <a:t>ResNet</a:t>
            </a:r>
            <a:r>
              <a:rPr lang="en-US" sz="2000" dirty="0" smtClean="0"/>
              <a:t> can recover the </a:t>
            </a:r>
            <a:r>
              <a:rPr lang="en-US" sz="2000" dirty="0"/>
              <a:t>signal drop </a:t>
            </a:r>
            <a:r>
              <a:rPr lang="en-US" sz="2000" dirty="0" smtClean="0"/>
              <a:t>on </a:t>
            </a:r>
            <a:r>
              <a:rPr lang="en-US" sz="2000" dirty="0"/>
              <a:t>the mean DWI images </a:t>
            </a:r>
            <a:r>
              <a:rPr lang="en-US" sz="2000" dirty="0" smtClean="0"/>
              <a:t>(</a:t>
            </a:r>
            <a:r>
              <a:rPr lang="en-US" sz="2000" dirty="0" err="1" smtClean="0"/>
              <a:t>e.g</a:t>
            </a:r>
            <a:r>
              <a:rPr lang="en-US" sz="2000" dirty="0"/>
              <a:t>, in the temporal </a:t>
            </a:r>
            <a:r>
              <a:rPr lang="en-US" sz="2000" dirty="0" smtClean="0"/>
              <a:t>lobe and cerebellum marked </a:t>
            </a:r>
            <a:r>
              <a:rPr lang="en-US" sz="2000" dirty="0"/>
              <a:t>by the yellow arrowheads</a:t>
            </a:r>
            <a:r>
              <a:rPr lang="en-US" sz="2000" dirty="0" smtClean="0"/>
              <a:t>), and improve the </a:t>
            </a:r>
            <a:r>
              <a:rPr lang="en-US" sz="2000" dirty="0"/>
              <a:t>color-coded FA maps </a:t>
            </a:r>
            <a:r>
              <a:rPr lang="en-US" sz="2000" dirty="0" smtClean="0"/>
              <a:t>by reducing the </a:t>
            </a:r>
            <a:r>
              <a:rPr lang="en-US" sz="2000" dirty="0"/>
              <a:t>noise </a:t>
            </a:r>
            <a:r>
              <a:rPr lang="en-US" sz="2000" dirty="0" smtClean="0"/>
              <a:t>level.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3" y="4791072"/>
            <a:ext cx="6954778" cy="20779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3" y="3210210"/>
            <a:ext cx="6954778" cy="2079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3" y="1673624"/>
            <a:ext cx="6954778" cy="201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3" y="79582"/>
            <a:ext cx="6954778" cy="2019129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2673446">
            <a:off x="1169969" y="1730297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2673446">
            <a:off x="3648325" y="1715156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2673446">
            <a:off x="5883099" y="1497942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882" y="2481090"/>
            <a:ext cx="492443" cy="8351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 err="1" smtClean="0"/>
              <a:t>ResNet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7883" y="920863"/>
            <a:ext cx="492443" cy="4176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 err="1" smtClean="0"/>
              <a:t>sTx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2497" y="5650147"/>
            <a:ext cx="492443" cy="8351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 err="1" smtClean="0"/>
              <a:t>ResNet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2498" y="4159370"/>
            <a:ext cx="492443" cy="4176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 err="1" smtClean="0"/>
              <a:t>sTx</a:t>
            </a:r>
            <a:endParaRPr lang="en-US" sz="2000" dirty="0"/>
          </a:p>
        </p:txBody>
      </p:sp>
      <p:sp>
        <p:nvSpPr>
          <p:cNvPr id="30" name="Isosceles Triangle 29"/>
          <p:cNvSpPr/>
          <p:nvPr/>
        </p:nvSpPr>
        <p:spPr>
          <a:xfrm rot="2673446">
            <a:off x="1169969" y="3345910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2673446">
            <a:off x="3648325" y="3330769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2673446">
            <a:off x="5883099" y="3113555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8926554" flipH="1">
            <a:off x="2150982" y="1747702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8926554" flipH="1">
            <a:off x="2150982" y="3363315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6200000" flipV="1">
            <a:off x="5836401" y="854655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6200000" flipV="1">
            <a:off x="5836401" y="2470268"/>
            <a:ext cx="93328" cy="12636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662</Words>
  <Application>Microsoft Office PowerPoint</Application>
  <PresentationFormat>Widescreen</PresentationFormat>
  <Paragraphs>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Xiaodong</dc:creator>
  <cp:lastModifiedBy>Ma Xiaodong</cp:lastModifiedBy>
  <cp:revision>1011</cp:revision>
  <dcterms:created xsi:type="dcterms:W3CDTF">2020-11-11T01:10:13Z</dcterms:created>
  <dcterms:modified xsi:type="dcterms:W3CDTF">2020-12-15T21:45:17Z</dcterms:modified>
</cp:coreProperties>
</file>