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5"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CAA"/>
    <a:srgbClr val="ED7D31"/>
    <a:srgbClr val="CDCDCD"/>
    <a:srgbClr val="9DC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907" autoAdjust="0"/>
  </p:normalViewPr>
  <p:slideViewPr>
    <p:cSldViewPr snapToGrid="0">
      <p:cViewPr varScale="1">
        <p:scale>
          <a:sx n="69" d="100"/>
          <a:sy n="69"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20F62-2826-4AA3-90E0-DC37C0BC2DDD}"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7C473-84B9-42AC-A5B2-B2D395158E00}" type="slidenum">
              <a:rPr lang="en-US" smtClean="0"/>
              <a:t>‹#›</a:t>
            </a:fld>
            <a:endParaRPr lang="en-US"/>
          </a:p>
        </p:txBody>
      </p:sp>
    </p:spTree>
    <p:extLst>
      <p:ext uri="{BB962C8B-B14F-4D97-AF65-F5344CB8AC3E}">
        <p14:creationId xmlns:p14="http://schemas.microsoft.com/office/powerpoint/2010/main" val="308931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1</a:t>
            </a:fld>
            <a:endParaRPr lang="en-US"/>
          </a:p>
        </p:txBody>
      </p:sp>
    </p:spTree>
    <p:extLst>
      <p:ext uri="{BB962C8B-B14F-4D97-AF65-F5344CB8AC3E}">
        <p14:creationId xmlns:p14="http://schemas.microsoft.com/office/powerpoint/2010/main" val="302134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remember,</a:t>
            </a:r>
            <a:r>
              <a:rPr lang="en-US" baseline="0" dirty="0" smtClean="0"/>
              <a:t> two months ago, at our last group meeting, we talked about this new idea, which is end-to-end </a:t>
            </a:r>
            <a:r>
              <a:rPr lang="en-US" baseline="0" dirty="0" err="1" smtClean="0"/>
              <a:t>img</a:t>
            </a:r>
            <a:r>
              <a:rPr lang="en-US" baseline="0" dirty="0" smtClean="0"/>
              <a:t> mapping using AI.</a:t>
            </a:r>
          </a:p>
          <a:p>
            <a:r>
              <a:rPr lang="en-US" baseline="0" dirty="0" smtClean="0"/>
              <a:t>We wonder if there is a </a:t>
            </a:r>
            <a:r>
              <a:rPr lang="en-US" baseline="0" dirty="0" err="1" smtClean="0"/>
              <a:t>nn</a:t>
            </a:r>
            <a:r>
              <a:rPr lang="en-US" baseline="0" dirty="0" smtClean="0"/>
              <a:t> to map the </a:t>
            </a:r>
            <a:r>
              <a:rPr lang="en-US" baseline="0" dirty="0" err="1" smtClean="0"/>
              <a:t>sTX</a:t>
            </a:r>
            <a:r>
              <a:rPr lang="en-US" baseline="0" dirty="0" smtClean="0"/>
              <a:t> image into </a:t>
            </a:r>
            <a:r>
              <a:rPr lang="en-US" baseline="0" dirty="0" err="1" smtClean="0"/>
              <a:t>pTX</a:t>
            </a:r>
            <a:r>
              <a:rPr lang="en-US" baseline="0" dirty="0" smtClean="0"/>
              <a:t> style directly, so that </a:t>
            </a:r>
            <a:r>
              <a:rPr lang="en-US" baseline="0" dirty="0" err="1" smtClean="0"/>
              <a:t>pTX</a:t>
            </a:r>
            <a:r>
              <a:rPr lang="en-US" baseline="0" dirty="0" smtClean="0"/>
              <a:t> ha…or soft.. Is not longer needed. </a:t>
            </a:r>
          </a:p>
        </p:txBody>
      </p:sp>
      <p:sp>
        <p:nvSpPr>
          <p:cNvPr id="4" name="Slide Number Placeholder 3"/>
          <p:cNvSpPr>
            <a:spLocks noGrp="1"/>
          </p:cNvSpPr>
          <p:nvPr>
            <p:ph type="sldNum" sz="quarter" idx="10"/>
          </p:nvPr>
        </p:nvSpPr>
        <p:spPr/>
        <p:txBody>
          <a:bodyPr/>
          <a:lstStyle/>
          <a:p>
            <a:fld id="{681E3258-1F34-4DEC-8BA9-904304039C42}" type="slidenum">
              <a:rPr lang="en-US" smtClean="0"/>
              <a:t>2</a:t>
            </a:fld>
            <a:endParaRPr lang="en-US"/>
          </a:p>
        </p:txBody>
      </p:sp>
    </p:spTree>
    <p:extLst>
      <p:ext uri="{BB962C8B-B14F-4D97-AF65-F5344CB8AC3E}">
        <p14:creationId xmlns:p14="http://schemas.microsoft.com/office/powerpoint/2010/main" val="5191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tried to implement this idea</a:t>
            </a:r>
            <a:r>
              <a:rPr lang="en-US" baseline="0" dirty="0" smtClean="0"/>
              <a:t> on DTI data, and it seems that it works.</a:t>
            </a:r>
          </a:p>
          <a:p>
            <a:r>
              <a:rPr lang="en-US" baseline="0" dirty="0" smtClean="0"/>
              <a:t>This slide gives you a first impression </a:t>
            </a:r>
            <a:r>
              <a:rPr lang="en-US" altLang="zh-CN" baseline="0" dirty="0" smtClean="0"/>
              <a:t>of how the result looks like.</a:t>
            </a:r>
          </a:p>
          <a:p>
            <a:r>
              <a:rPr lang="en-US" baseline="0" dirty="0" smtClean="0"/>
              <a:t>As you can see, if we input the </a:t>
            </a:r>
            <a:r>
              <a:rPr lang="en-US" baseline="0" dirty="0" err="1" smtClean="0"/>
              <a:t>sTx</a:t>
            </a:r>
            <a:r>
              <a:rPr lang="en-US" baseline="0" dirty="0" smtClean="0"/>
              <a:t> DTI image and T1W together into U-Net, we are able to recover the signal dropout in the </a:t>
            </a:r>
            <a:r>
              <a:rPr lang="en-US" baseline="0" dirty="0" err="1" smtClean="0"/>
              <a:t>sTx</a:t>
            </a:r>
            <a:r>
              <a:rPr lang="en-US" baseline="0" dirty="0" smtClean="0"/>
              <a:t> image, with some additional </a:t>
            </a:r>
            <a:r>
              <a:rPr lang="en-US" baseline="0" dirty="0" err="1" smtClean="0"/>
              <a:t>denoising</a:t>
            </a:r>
            <a:r>
              <a:rPr lang="en-US" baseline="0" dirty="0" smtClean="0"/>
              <a:t> effect as well.</a:t>
            </a:r>
          </a:p>
          <a:p>
            <a:r>
              <a:rPr lang="en-US" baseline="0" dirty="0" smtClean="0"/>
              <a:t>I will introduce the details next..</a:t>
            </a:r>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3</a:t>
            </a:fld>
            <a:endParaRPr lang="en-US"/>
          </a:p>
        </p:txBody>
      </p:sp>
    </p:spTree>
    <p:extLst>
      <p:ext uri="{BB962C8B-B14F-4D97-AF65-F5344CB8AC3E}">
        <p14:creationId xmlns:p14="http://schemas.microsoft.com/office/powerpoint/2010/main" val="382892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mentioned, we implemented</a:t>
            </a:r>
            <a:r>
              <a:rPr lang="en-US" baseline="0" dirty="0" smtClean="0"/>
              <a:t> it on DTI data. The data were actually from Xiaoping’s  paper of </a:t>
            </a:r>
            <a:r>
              <a:rPr lang="en-US" baseline="0" dirty="0" err="1" smtClean="0"/>
              <a:t>pTX</a:t>
            </a:r>
            <a:r>
              <a:rPr lang="en-US" baseline="0" dirty="0" smtClean="0"/>
              <a:t>-DTI.</a:t>
            </a:r>
          </a:p>
          <a:p>
            <a:r>
              <a:rPr lang="en-US" baseline="0" dirty="0" smtClean="0"/>
              <a:t>We have whole-brain DTI data of 5 healthy subjects, with both </a:t>
            </a:r>
            <a:r>
              <a:rPr lang="en-US" baseline="0" dirty="0" err="1" smtClean="0"/>
              <a:t>sTX</a:t>
            </a:r>
            <a:r>
              <a:rPr lang="en-US" baseline="0" dirty="0" smtClean="0"/>
              <a:t> and </a:t>
            </a:r>
            <a:r>
              <a:rPr lang="en-US" baseline="0" dirty="0" err="1" smtClean="0"/>
              <a:t>pTX</a:t>
            </a:r>
            <a:r>
              <a:rPr lang="en-US" baseline="0" dirty="0" smtClean="0"/>
              <a:t>, and also T1w MPRAGE data.</a:t>
            </a:r>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4</a:t>
            </a:fld>
            <a:endParaRPr lang="en-US"/>
          </a:p>
        </p:txBody>
      </p:sp>
    </p:spTree>
    <p:extLst>
      <p:ext uri="{BB962C8B-B14F-4D97-AF65-F5344CB8AC3E}">
        <p14:creationId xmlns:p14="http://schemas.microsoft.com/office/powerpoint/2010/main" val="53766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tried two kinds of neural network, one</a:t>
            </a:r>
            <a:r>
              <a:rPr lang="en-US" baseline="0" dirty="0" smtClean="0"/>
              <a:t> is Res-Net, and the other is U-Net. They are both convolutional neural networks, and both are widely used in biomedical image processing.</a:t>
            </a:r>
          </a:p>
          <a:p>
            <a:r>
              <a:rPr lang="en-US" baseline="0" dirty="0" smtClean="0"/>
              <a:t>I will no go into details for this. As you will see next, both networks can recover the signal dropout in </a:t>
            </a:r>
            <a:r>
              <a:rPr lang="en-US" baseline="0" dirty="0" err="1" smtClean="0"/>
              <a:t>sTx</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5</a:t>
            </a:fld>
            <a:endParaRPr lang="en-US"/>
          </a:p>
        </p:txBody>
      </p:sp>
    </p:spTree>
    <p:extLst>
      <p:ext uri="{BB962C8B-B14F-4D97-AF65-F5344CB8AC3E}">
        <p14:creationId xmlns:p14="http://schemas.microsoft.com/office/powerpoint/2010/main" val="1553463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train</a:t>
            </a:r>
            <a:r>
              <a:rPr lang="en-US" baseline="0" dirty="0" smtClean="0"/>
              <a:t> the neural networks using these data. For simplicity, only 36 volumes with 4 b=0 and 32 b=1000 are used.</a:t>
            </a:r>
          </a:p>
          <a:p>
            <a:r>
              <a:rPr lang="en-US" baseline="0" dirty="0" smtClean="0"/>
              <a:t>4 subjects are used for training, and the other 1 sub for validation. </a:t>
            </a:r>
          </a:p>
          <a:p>
            <a:r>
              <a:rPr lang="en-US" baseline="0" dirty="0" smtClean="0"/>
              <a:t>The computation is </a:t>
            </a:r>
            <a:r>
              <a:rPr lang="en-US" baseline="0" dirty="0" smtClean="0"/>
              <a:t>performed on </a:t>
            </a:r>
            <a:r>
              <a:rPr lang="en-US" baseline="0" dirty="0" smtClean="0"/>
              <a:t>the supercomputing </a:t>
            </a:r>
            <a:r>
              <a:rPr lang="en-US" baseline="0" dirty="0" smtClean="0"/>
              <a:t>platform </a:t>
            </a:r>
            <a:r>
              <a:rPr lang="en-US" baseline="0" dirty="0" smtClean="0"/>
              <a:t>in our university, </a:t>
            </a:r>
            <a:r>
              <a:rPr lang="en-US" baseline="0" dirty="0" smtClean="0"/>
              <a:t>using GPU, since I am not yet able to access GPU in CMRR.</a:t>
            </a:r>
            <a:endParaRPr lang="en-US" baseline="0" dirty="0" smtClean="0"/>
          </a:p>
          <a:p>
            <a:r>
              <a:rPr lang="en-US" baseline="0" dirty="0" smtClean="0"/>
              <a:t>The time cost is…</a:t>
            </a:r>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6</a:t>
            </a:fld>
            <a:endParaRPr lang="en-US"/>
          </a:p>
        </p:txBody>
      </p:sp>
    </p:spTree>
    <p:extLst>
      <p:ext uri="{BB962C8B-B14F-4D97-AF65-F5344CB8AC3E}">
        <p14:creationId xmlns:p14="http://schemas.microsoft.com/office/powerpoint/2010/main" val="92174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see</a:t>
            </a:r>
            <a:r>
              <a:rPr lang="en-US" baseline="0" dirty="0" smtClean="0"/>
              <a:t> the result. This is one representative slice from the validation data. In the top row, only </a:t>
            </a:r>
            <a:r>
              <a:rPr lang="en-US" baseline="0" dirty="0" err="1" smtClean="0"/>
              <a:t>sTX</a:t>
            </a:r>
            <a:r>
              <a:rPr lang="en-US" baseline="0" dirty="0" smtClean="0"/>
              <a:t> image was input to the neural network, and in the bottom row, both </a:t>
            </a:r>
            <a:r>
              <a:rPr lang="en-US" baseline="0" dirty="0" err="1" smtClean="0"/>
              <a:t>sTX</a:t>
            </a:r>
            <a:r>
              <a:rPr lang="en-US" baseline="0" dirty="0" smtClean="0"/>
              <a:t> and T1W images are input to the neural network. </a:t>
            </a:r>
          </a:p>
          <a:p>
            <a:r>
              <a:rPr lang="en-US" baseline="0" dirty="0" smtClean="0"/>
              <a:t>We can see that with T1W image as the input, the output will have sharper edges, for example, at the temporal lobe shown by the yellow circles. This makes sense because the T1W image provides additional structural information for the neural network.</a:t>
            </a:r>
            <a:endParaRPr lang="en-US" dirty="0" smtClean="0"/>
          </a:p>
          <a:p>
            <a:r>
              <a:rPr lang="en-US" dirty="0" smtClean="0"/>
              <a:t>The benefit of using</a:t>
            </a:r>
            <a:r>
              <a:rPr lang="en-US" baseline="0" dirty="0" smtClean="0"/>
              <a:t> T1W image seems more prominent in the </a:t>
            </a:r>
            <a:r>
              <a:rPr lang="en-US" baseline="0" dirty="0" err="1" smtClean="0"/>
              <a:t>Unet</a:t>
            </a:r>
            <a:r>
              <a:rPr lang="en-US" baseline="0" dirty="0" smtClean="0"/>
              <a:t> result. </a:t>
            </a:r>
            <a:r>
              <a:rPr lang="en-US" baseline="0" dirty="0" err="1" smtClean="0"/>
              <a:t>Unet</a:t>
            </a:r>
            <a:r>
              <a:rPr lang="en-US" baseline="0" dirty="0" smtClean="0"/>
              <a:t> </a:t>
            </a:r>
            <a:r>
              <a:rPr lang="en-US" dirty="0" smtClean="0"/>
              <a:t>may better use T1W structural information</a:t>
            </a:r>
          </a:p>
          <a:p>
            <a:r>
              <a:rPr lang="en-US" dirty="0" smtClean="0"/>
              <a:t>And there</a:t>
            </a:r>
            <a:r>
              <a:rPr lang="en-US" baseline="0" dirty="0" smtClean="0"/>
              <a:t> is </a:t>
            </a:r>
            <a:r>
              <a:rPr lang="en-US" baseline="0" dirty="0" err="1" smtClean="0"/>
              <a:t>denosing</a:t>
            </a:r>
            <a:r>
              <a:rPr lang="en-US" baseline="0" dirty="0" smtClean="0"/>
              <a:t> effect in the </a:t>
            </a:r>
            <a:r>
              <a:rPr lang="en-US" baseline="0" dirty="0" err="1" smtClean="0"/>
              <a:t>Unet</a:t>
            </a:r>
            <a:r>
              <a:rPr lang="en-US" baseline="0" dirty="0" smtClean="0"/>
              <a:t> results. I do not have a theory about this, but I also saw similar </a:t>
            </a:r>
            <a:r>
              <a:rPr lang="en-US" baseline="0" dirty="0" err="1" smtClean="0"/>
              <a:t>denoising</a:t>
            </a:r>
            <a:r>
              <a:rPr lang="en-US" baseline="0" dirty="0" smtClean="0"/>
              <a:t> effect in another paper about DTI distortion correction. And I will investigate this further. </a:t>
            </a:r>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7</a:t>
            </a:fld>
            <a:endParaRPr lang="en-US"/>
          </a:p>
        </p:txBody>
      </p:sp>
    </p:spTree>
    <p:extLst>
      <p:ext uri="{BB962C8B-B14F-4D97-AF65-F5344CB8AC3E}">
        <p14:creationId xmlns:p14="http://schemas.microsoft.com/office/powerpoint/2010/main" val="1720585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signal recovery after deep learning in DTI images can be translated into the tensor fitting. </a:t>
            </a:r>
          </a:p>
          <a:p>
            <a:r>
              <a:rPr lang="en-US" baseline="0" dirty="0" smtClean="0"/>
              <a:t>We can see that the calculated </a:t>
            </a:r>
            <a:r>
              <a:rPr lang="en-US" baseline="0" dirty="0" err="1" smtClean="0"/>
              <a:t>cFA</a:t>
            </a:r>
            <a:r>
              <a:rPr lang="en-US" baseline="0" dirty="0" smtClean="0"/>
              <a:t> maps have higher SNR compared with original </a:t>
            </a:r>
            <a:r>
              <a:rPr lang="en-US" baseline="0" dirty="0" err="1" smtClean="0"/>
              <a:t>sTX</a:t>
            </a:r>
            <a:r>
              <a:rPr lang="en-US" baseline="0" dirty="0" smtClean="0"/>
              <a:t> image. And the SNR improvement is more obvious for U-Net. Actually it has higher SNR than </a:t>
            </a:r>
            <a:r>
              <a:rPr lang="en-US" baseline="0" dirty="0" err="1" smtClean="0"/>
              <a:t>pTX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9A7C473-84B9-42AC-A5B2-B2D395158E00}" type="slidenum">
              <a:rPr lang="en-US" smtClean="0"/>
              <a:t>8</a:t>
            </a:fld>
            <a:endParaRPr lang="en-US"/>
          </a:p>
        </p:txBody>
      </p:sp>
    </p:spTree>
    <p:extLst>
      <p:ext uri="{BB962C8B-B14F-4D97-AF65-F5344CB8AC3E}">
        <p14:creationId xmlns:p14="http://schemas.microsoft.com/office/powerpoint/2010/main" val="245303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progress for this project. Since this is just the preliminary test, we have more work to do in the next.</a:t>
            </a:r>
          </a:p>
          <a:p>
            <a:r>
              <a:rPr lang="en-US" baseline="0" dirty="0" smtClean="0"/>
              <a:t>Currently I am working on the cv. I plan to focus on </a:t>
            </a:r>
            <a:r>
              <a:rPr lang="en-US" baseline="0" dirty="0" err="1" smtClean="0"/>
              <a:t>Unet</a:t>
            </a:r>
            <a:r>
              <a:rPr lang="en-US" baseline="0" dirty="0" smtClean="0"/>
              <a:t>, since the SNR improvement is attractive. The cv can be used to optimize the model through hyper-parameter tuning, and to … as well.</a:t>
            </a:r>
          </a:p>
          <a:p>
            <a:r>
              <a:rPr lang="en-US" baseline="0" dirty="0" smtClean="0"/>
              <a:t>In the future, if we are able to acquire more volunteer data, we may consider to do </a:t>
            </a:r>
            <a:r>
              <a:rPr lang="en-US" baseline="0" dirty="0" err="1" smtClean="0"/>
              <a:t>vol</a:t>
            </a:r>
            <a:r>
              <a:rPr lang="en-US" baseline="0" dirty="0" smtClean="0"/>
              <a:t>-to-</a:t>
            </a:r>
            <a:r>
              <a:rPr lang="en-US" baseline="0" dirty="0" err="1" smtClean="0"/>
              <a:t>vol</a:t>
            </a:r>
            <a:r>
              <a:rPr lang="en-US" baseline="0" dirty="0" smtClean="0"/>
              <a:t> mapping using 3D </a:t>
            </a:r>
            <a:r>
              <a:rPr lang="en-US" baseline="0" dirty="0" err="1" smtClean="0"/>
              <a:t>Unet</a:t>
            </a:r>
            <a:r>
              <a:rPr lang="en-US" baseline="0" dirty="0" smtClean="0"/>
              <a:t>.</a:t>
            </a:r>
          </a:p>
          <a:p>
            <a:r>
              <a:rPr lang="en-US" baseline="0" dirty="0" smtClean="0"/>
              <a:t>And of course this AI method can be applied to other sequences, including..</a:t>
            </a:r>
          </a:p>
          <a:p>
            <a:r>
              <a:rPr lang="en-US" baseline="0" dirty="0" smtClean="0"/>
              <a:t>Xiaoping and I are considering to file an IP for this idea. We would like to hear your thoughts about this.</a:t>
            </a:r>
          </a:p>
        </p:txBody>
      </p:sp>
      <p:sp>
        <p:nvSpPr>
          <p:cNvPr id="4" name="Slide Number Placeholder 3"/>
          <p:cNvSpPr>
            <a:spLocks noGrp="1"/>
          </p:cNvSpPr>
          <p:nvPr>
            <p:ph type="sldNum" sz="quarter" idx="10"/>
          </p:nvPr>
        </p:nvSpPr>
        <p:spPr/>
        <p:txBody>
          <a:bodyPr/>
          <a:lstStyle/>
          <a:p>
            <a:fld id="{19A7C473-84B9-42AC-A5B2-B2D395158E00}" type="slidenum">
              <a:rPr lang="en-US" smtClean="0"/>
              <a:t>9</a:t>
            </a:fld>
            <a:endParaRPr lang="en-US"/>
          </a:p>
        </p:txBody>
      </p:sp>
    </p:spTree>
    <p:extLst>
      <p:ext uri="{BB962C8B-B14F-4D97-AF65-F5344CB8AC3E}">
        <p14:creationId xmlns:p14="http://schemas.microsoft.com/office/powerpoint/2010/main" val="135517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B3D327-95FF-4401-B48E-21E61522ED2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296224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3D327-95FF-4401-B48E-21E61522ED2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328962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3D327-95FF-4401-B48E-21E61522ED2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332140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3D327-95FF-4401-B48E-21E61522ED2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192830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B3D327-95FF-4401-B48E-21E61522ED2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247580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B3D327-95FF-4401-B48E-21E61522ED22}"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77422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B3D327-95FF-4401-B48E-21E61522ED22}"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62284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B3D327-95FF-4401-B48E-21E61522ED22}"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103559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3D327-95FF-4401-B48E-21E61522ED22}"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374593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B3D327-95FF-4401-B48E-21E61522ED22}"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62866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B3D327-95FF-4401-B48E-21E61522ED22}"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82355-8C32-4E90-95BD-A97448D74D2F}" type="slidenum">
              <a:rPr lang="en-US" smtClean="0"/>
              <a:t>‹#›</a:t>
            </a:fld>
            <a:endParaRPr lang="en-US"/>
          </a:p>
        </p:txBody>
      </p:sp>
    </p:spTree>
    <p:extLst>
      <p:ext uri="{BB962C8B-B14F-4D97-AF65-F5344CB8AC3E}">
        <p14:creationId xmlns:p14="http://schemas.microsoft.com/office/powerpoint/2010/main" val="124766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3D327-95FF-4401-B48E-21E61522ED22}" type="datetimeFigureOut">
              <a:rPr lang="en-US" smtClean="0"/>
              <a:t>10/26/2020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82355-8C32-4E90-95BD-A97448D74D2F}" type="slidenum">
              <a:rPr lang="en-US" smtClean="0"/>
              <a:t>‹#›</a:t>
            </a:fld>
            <a:endParaRPr lang="en-US"/>
          </a:p>
        </p:txBody>
      </p:sp>
    </p:spTree>
    <p:extLst>
      <p:ext uri="{BB962C8B-B14F-4D97-AF65-F5344CB8AC3E}">
        <p14:creationId xmlns:p14="http://schemas.microsoft.com/office/powerpoint/2010/main" val="14797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5.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198" y="1122363"/>
            <a:ext cx="10055604" cy="2387600"/>
          </a:xfrm>
        </p:spPr>
        <p:txBody>
          <a:bodyPr>
            <a:normAutofit fontScale="90000"/>
          </a:bodyPr>
          <a:lstStyle/>
          <a:p>
            <a:r>
              <a:rPr lang="en-US" dirty="0" smtClean="0"/>
              <a:t>Progress report on </a:t>
            </a:r>
            <a:r>
              <a:rPr lang="en-US" dirty="0" err="1" smtClean="0"/>
              <a:t>sTx</a:t>
            </a:r>
            <a:r>
              <a:rPr lang="en-US" dirty="0" smtClean="0"/>
              <a:t> to </a:t>
            </a:r>
            <a:r>
              <a:rPr lang="en-US" dirty="0" err="1" smtClean="0"/>
              <a:t>pTx</a:t>
            </a:r>
            <a:r>
              <a:rPr lang="en-US" dirty="0" smtClean="0"/>
              <a:t> image mapping using deep learning</a:t>
            </a:r>
            <a:endParaRPr lang="en-US" dirty="0"/>
          </a:p>
        </p:txBody>
      </p:sp>
      <p:sp>
        <p:nvSpPr>
          <p:cNvPr id="3" name="Subtitle 2"/>
          <p:cNvSpPr>
            <a:spLocks noGrp="1"/>
          </p:cNvSpPr>
          <p:nvPr>
            <p:ph type="subTitle" idx="1"/>
          </p:nvPr>
        </p:nvSpPr>
        <p:spPr>
          <a:xfrm>
            <a:off x="1524000" y="3955982"/>
            <a:ext cx="9144000" cy="1301817"/>
          </a:xfrm>
        </p:spPr>
        <p:txBody>
          <a:bodyPr/>
          <a:lstStyle/>
          <a:p>
            <a:r>
              <a:rPr lang="en-US" dirty="0" smtClean="0"/>
              <a:t>Xiaodong Ma</a:t>
            </a:r>
          </a:p>
          <a:p>
            <a:r>
              <a:rPr lang="en-US" dirty="0" smtClean="0"/>
              <a:t>10/26/2020</a:t>
            </a:r>
            <a:endParaRPr lang="en-US" dirty="0"/>
          </a:p>
        </p:txBody>
      </p:sp>
    </p:spTree>
    <p:extLst>
      <p:ext uri="{BB962C8B-B14F-4D97-AF65-F5344CB8AC3E}">
        <p14:creationId xmlns:p14="http://schemas.microsoft.com/office/powerpoint/2010/main" val="299455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Can we directly map the image from </a:t>
            </a:r>
            <a:r>
              <a:rPr lang="en-US" dirty="0" err="1" smtClean="0"/>
              <a:t>sTx</a:t>
            </a:r>
            <a:r>
              <a:rPr lang="en-US" dirty="0" smtClean="0"/>
              <a:t> </a:t>
            </a:r>
            <a:r>
              <a:rPr lang="en-US" dirty="0"/>
              <a:t>to </a:t>
            </a:r>
            <a:r>
              <a:rPr lang="en-US" dirty="0" err="1" smtClean="0"/>
              <a:t>pTx</a:t>
            </a:r>
            <a:r>
              <a:rPr lang="en-US" dirty="0" smtClean="0"/>
              <a:t>?</a:t>
            </a:r>
            <a:endParaRPr lang="en-US" dirty="0"/>
          </a:p>
        </p:txBody>
      </p:sp>
      <p:sp>
        <p:nvSpPr>
          <p:cNvPr id="27" name="Content Placeholder 26"/>
          <p:cNvSpPr>
            <a:spLocks noGrp="1"/>
          </p:cNvSpPr>
          <p:nvPr>
            <p:ph idx="1"/>
          </p:nvPr>
        </p:nvSpPr>
        <p:spPr>
          <a:xfrm>
            <a:off x="838200" y="4797330"/>
            <a:ext cx="10515600" cy="1839769"/>
          </a:xfrm>
        </p:spPr>
        <p:txBody>
          <a:bodyPr>
            <a:normAutofit/>
          </a:bodyPr>
          <a:lstStyle/>
          <a:p>
            <a:r>
              <a:rPr lang="en-US" dirty="0"/>
              <a:t>End-to-end </a:t>
            </a:r>
            <a:r>
              <a:rPr lang="en-US" dirty="0" smtClean="0"/>
              <a:t>image mapping using neural network</a:t>
            </a:r>
            <a:endParaRPr lang="en-US" dirty="0"/>
          </a:p>
          <a:p>
            <a:pPr lvl="1"/>
            <a:r>
              <a:rPr lang="en-US" dirty="0" err="1" smtClean="0"/>
              <a:t>pTx</a:t>
            </a:r>
            <a:r>
              <a:rPr lang="en-US" dirty="0" smtClean="0"/>
              <a:t> hardware or software may no longer </a:t>
            </a:r>
            <a:r>
              <a:rPr lang="en-US" dirty="0"/>
              <a:t>be needed</a:t>
            </a:r>
            <a:endParaRPr lang="en-US" dirty="0" smtClean="0"/>
          </a:p>
          <a:p>
            <a:pPr lvl="1"/>
            <a:r>
              <a:rPr lang="en-US" dirty="0" smtClean="0"/>
              <a:t>T1/T2 imaging, diffusion, fMRI, …</a:t>
            </a:r>
            <a:endParaRPr lang="en-US" dirty="0"/>
          </a:p>
        </p:txBody>
      </p:sp>
      <p:grpSp>
        <p:nvGrpSpPr>
          <p:cNvPr id="3" name="Group 2"/>
          <p:cNvGrpSpPr/>
          <p:nvPr/>
        </p:nvGrpSpPr>
        <p:grpSpPr>
          <a:xfrm>
            <a:off x="2835226" y="2274666"/>
            <a:ext cx="6521547" cy="1938686"/>
            <a:chOff x="2340247" y="2274666"/>
            <a:chExt cx="6521547" cy="1938686"/>
          </a:xfrm>
        </p:grpSpPr>
        <p:grpSp>
          <p:nvGrpSpPr>
            <p:cNvPr id="39" name="Group 38"/>
            <p:cNvGrpSpPr/>
            <p:nvPr/>
          </p:nvGrpSpPr>
          <p:grpSpPr>
            <a:xfrm>
              <a:off x="2340247" y="2274666"/>
              <a:ext cx="6521547" cy="1938686"/>
              <a:chOff x="1559197" y="2622730"/>
              <a:chExt cx="7347852" cy="2184325"/>
            </a:xfrm>
          </p:grpSpPr>
          <p:pic>
            <p:nvPicPr>
              <p:cNvPr id="40" name="Content Placeholder 3"/>
              <p:cNvPicPr>
                <a:picLocks noChangeAspect="1"/>
              </p:cNvPicPr>
              <p:nvPr/>
            </p:nvPicPr>
            <p:blipFill rotWithShape="1">
              <a:blip r:embed="rId3">
                <a:extLst>
                  <a:ext uri="{28A0092B-C50C-407E-A947-70E740481C1C}">
                    <a14:useLocalDpi xmlns:a14="http://schemas.microsoft.com/office/drawing/2010/main" val="0"/>
                  </a:ext>
                </a:extLst>
              </a:blip>
              <a:srcRect t="12381" r="66181" b="19298"/>
              <a:stretch/>
            </p:blipFill>
            <p:spPr>
              <a:xfrm>
                <a:off x="1559197" y="2625386"/>
                <a:ext cx="2600371" cy="2146842"/>
              </a:xfrm>
              <a:prstGeom prst="rect">
                <a:avLst/>
              </a:prstGeom>
            </p:spPr>
          </p:pic>
          <p:pic>
            <p:nvPicPr>
              <p:cNvPr id="41" name="Picture 4" descr="https://fluxml.ai/assets/2019-03-05-dp-vs-rl/trebuchet-flow.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400" t="33730" r="60255" b="26997"/>
              <a:stretch/>
            </p:blipFill>
            <p:spPr bwMode="auto">
              <a:xfrm>
                <a:off x="4429880" y="3126846"/>
                <a:ext cx="1465663" cy="1143923"/>
              </a:xfrm>
              <a:prstGeom prst="rect">
                <a:avLst/>
              </a:prstGeom>
              <a:noFill/>
              <a:extLst>
                <a:ext uri="{909E8E84-426E-40DD-AFC4-6F175D3DCCD1}">
                  <a14:hiddenFill xmlns:a14="http://schemas.microsoft.com/office/drawing/2010/main">
                    <a:solidFill>
                      <a:srgbClr val="FFFFFF"/>
                    </a:solidFill>
                  </a14:hiddenFill>
                </a:ext>
              </a:extLst>
            </p:spPr>
          </p:pic>
          <p:pic>
            <p:nvPicPr>
              <p:cNvPr id="42"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65896" t="12380" b="19128"/>
              <a:stretch/>
            </p:blipFill>
            <p:spPr>
              <a:xfrm>
                <a:off x="6284737" y="2622730"/>
                <a:ext cx="2622312" cy="2152155"/>
              </a:xfrm>
              <a:prstGeom prst="rect">
                <a:avLst/>
              </a:prstGeom>
            </p:spPr>
          </p:pic>
          <p:sp>
            <p:nvSpPr>
              <p:cNvPr id="43" name="Rectangle 42"/>
              <p:cNvSpPr/>
              <p:nvPr/>
            </p:nvSpPr>
            <p:spPr>
              <a:xfrm>
                <a:off x="4819074" y="3255106"/>
                <a:ext cx="710083" cy="1015663"/>
              </a:xfrm>
              <a:prstGeom prst="rect">
                <a:avLst/>
              </a:prstGeom>
            </p:spPr>
            <p:txBody>
              <a:bodyPr wrap="square">
                <a:spAutoFit/>
              </a:bodyPr>
              <a:lstStyle/>
              <a:p>
                <a:r>
                  <a:rPr lang="en-US" sz="6000" b="1" dirty="0">
                    <a:solidFill>
                      <a:srgbClr val="FF0000"/>
                    </a:solidFill>
                  </a:rPr>
                  <a:t>?</a:t>
                </a:r>
              </a:p>
            </p:txBody>
          </p:sp>
          <p:sp>
            <p:nvSpPr>
              <p:cNvPr id="44" name="Rectangle 43"/>
              <p:cNvSpPr/>
              <p:nvPr/>
            </p:nvSpPr>
            <p:spPr>
              <a:xfrm>
                <a:off x="1960165" y="4286895"/>
                <a:ext cx="1616613" cy="520160"/>
              </a:xfrm>
              <a:prstGeom prst="rect">
                <a:avLst/>
              </a:prstGeom>
            </p:spPr>
            <p:txBody>
              <a:bodyPr wrap="none">
                <a:spAutoFit/>
              </a:bodyPr>
              <a:lstStyle/>
              <a:p>
                <a:pPr algn="ctr"/>
                <a:r>
                  <a:rPr lang="en-US" sz="2400" b="1" dirty="0" err="1" smtClean="0">
                    <a:solidFill>
                      <a:schemeClr val="bg1"/>
                    </a:solidFill>
                  </a:rPr>
                  <a:t>sTx</a:t>
                </a:r>
                <a:r>
                  <a:rPr lang="en-US" sz="2400" b="1" dirty="0" smtClean="0">
                    <a:solidFill>
                      <a:schemeClr val="bg1"/>
                    </a:solidFill>
                  </a:rPr>
                  <a:t> image</a:t>
                </a:r>
                <a:endParaRPr lang="en-US" sz="2400" b="1" dirty="0">
                  <a:solidFill>
                    <a:schemeClr val="bg1"/>
                  </a:solidFill>
                </a:endParaRPr>
              </a:p>
            </p:txBody>
          </p:sp>
          <p:sp>
            <p:nvSpPr>
              <p:cNvPr id="45" name="Rectangle 44"/>
              <p:cNvSpPr/>
              <p:nvPr/>
            </p:nvSpPr>
            <p:spPr>
              <a:xfrm>
                <a:off x="6801544" y="4277098"/>
                <a:ext cx="1663571" cy="520160"/>
              </a:xfrm>
              <a:prstGeom prst="rect">
                <a:avLst/>
              </a:prstGeom>
            </p:spPr>
            <p:txBody>
              <a:bodyPr wrap="none">
                <a:spAutoFit/>
              </a:bodyPr>
              <a:lstStyle/>
              <a:p>
                <a:pPr algn="ctr"/>
                <a:r>
                  <a:rPr lang="en-US" sz="2400" b="1" dirty="0" err="1" smtClean="0">
                    <a:solidFill>
                      <a:schemeClr val="bg1"/>
                    </a:solidFill>
                  </a:rPr>
                  <a:t>pTx</a:t>
                </a:r>
                <a:r>
                  <a:rPr lang="en-US" sz="2400" b="1" dirty="0" smtClean="0">
                    <a:solidFill>
                      <a:schemeClr val="bg1"/>
                    </a:solidFill>
                  </a:rPr>
                  <a:t> image</a:t>
                </a:r>
                <a:endParaRPr lang="en-US" sz="2400" b="1" dirty="0">
                  <a:solidFill>
                    <a:schemeClr val="bg1"/>
                  </a:solidFill>
                </a:endParaRPr>
              </a:p>
            </p:txBody>
          </p:sp>
        </p:grpSp>
        <p:sp>
          <p:nvSpPr>
            <p:cNvPr id="46" name="Right Arrow 45"/>
            <p:cNvSpPr/>
            <p:nvPr/>
          </p:nvSpPr>
          <p:spPr>
            <a:xfrm>
              <a:off x="4668967" y="3102732"/>
              <a:ext cx="283633"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6201093" y="3102732"/>
              <a:ext cx="283633"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6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The answer may be yes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55" y="3052130"/>
            <a:ext cx="3474720" cy="347472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511" y="3052130"/>
            <a:ext cx="3474720" cy="347472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7733" y="3052130"/>
            <a:ext cx="3474720" cy="3474720"/>
          </a:xfrm>
          <a:prstGeom prst="rect">
            <a:avLst/>
          </a:prstGeom>
        </p:spPr>
      </p:pic>
      <p:sp>
        <p:nvSpPr>
          <p:cNvPr id="20" name="Rectangle 19"/>
          <p:cNvSpPr/>
          <p:nvPr/>
        </p:nvSpPr>
        <p:spPr>
          <a:xfrm>
            <a:off x="2397906" y="3052130"/>
            <a:ext cx="590162" cy="461665"/>
          </a:xfrm>
          <a:prstGeom prst="rect">
            <a:avLst/>
          </a:prstGeom>
        </p:spPr>
        <p:txBody>
          <a:bodyPr wrap="none">
            <a:spAutoFit/>
          </a:bodyPr>
          <a:lstStyle/>
          <a:p>
            <a:pPr algn="ctr"/>
            <a:r>
              <a:rPr lang="en-US" sz="2400" b="1" dirty="0" err="1" smtClean="0">
                <a:solidFill>
                  <a:schemeClr val="bg1"/>
                </a:solidFill>
              </a:rPr>
              <a:t>sTx</a:t>
            </a:r>
            <a:endParaRPr lang="en-US" sz="2400" b="1" dirty="0">
              <a:solidFill>
                <a:schemeClr val="bg1"/>
              </a:solidFill>
            </a:endParaRPr>
          </a:p>
        </p:txBody>
      </p:sp>
      <p:sp>
        <p:nvSpPr>
          <p:cNvPr id="21" name="Rectangle 20"/>
          <p:cNvSpPr/>
          <p:nvPr/>
        </p:nvSpPr>
        <p:spPr>
          <a:xfrm>
            <a:off x="5780078" y="3052129"/>
            <a:ext cx="631840" cy="461665"/>
          </a:xfrm>
          <a:prstGeom prst="rect">
            <a:avLst/>
          </a:prstGeom>
        </p:spPr>
        <p:txBody>
          <a:bodyPr wrap="none">
            <a:spAutoFit/>
          </a:bodyPr>
          <a:lstStyle/>
          <a:p>
            <a:pPr algn="ctr"/>
            <a:r>
              <a:rPr lang="en-US" sz="2400" b="1" dirty="0" err="1" smtClean="0">
                <a:solidFill>
                  <a:schemeClr val="bg1"/>
                </a:solidFill>
              </a:rPr>
              <a:t>pTx</a:t>
            </a:r>
            <a:endParaRPr lang="en-US" sz="2400" b="1" dirty="0">
              <a:solidFill>
                <a:schemeClr val="bg1"/>
              </a:solidFill>
            </a:endParaRPr>
          </a:p>
        </p:txBody>
      </p:sp>
      <p:sp>
        <p:nvSpPr>
          <p:cNvPr id="24" name="Rectangle 23"/>
          <p:cNvSpPr/>
          <p:nvPr/>
        </p:nvSpPr>
        <p:spPr>
          <a:xfrm>
            <a:off x="8422717" y="3052128"/>
            <a:ext cx="1967205" cy="461665"/>
          </a:xfrm>
          <a:prstGeom prst="rect">
            <a:avLst/>
          </a:prstGeom>
        </p:spPr>
        <p:txBody>
          <a:bodyPr wrap="none">
            <a:spAutoFit/>
          </a:bodyPr>
          <a:lstStyle/>
          <a:p>
            <a:pPr algn="ctr"/>
            <a:r>
              <a:rPr lang="en-US" sz="2400" b="1" dirty="0" smtClean="0">
                <a:solidFill>
                  <a:schemeClr val="bg1"/>
                </a:solidFill>
              </a:rPr>
              <a:t>Deep learning</a:t>
            </a:r>
            <a:endParaRPr lang="en-US" sz="2400" b="1" dirty="0">
              <a:solidFill>
                <a:schemeClr val="bg1"/>
              </a:solidFill>
            </a:endParaRPr>
          </a:p>
        </p:txBody>
      </p:sp>
      <p:cxnSp>
        <p:nvCxnSpPr>
          <p:cNvPr id="26" name="Elbow Connector 25"/>
          <p:cNvCxnSpPr>
            <a:stCxn id="20" idx="0"/>
            <a:endCxn id="33" idx="1"/>
          </p:cNvCxnSpPr>
          <p:nvPr/>
        </p:nvCxnSpPr>
        <p:spPr>
          <a:xfrm rot="5400000" flipH="1" flipV="1">
            <a:off x="3476027" y="1458956"/>
            <a:ext cx="810135" cy="237621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5" idx="3"/>
            <a:endCxn id="24" idx="0"/>
          </p:cNvCxnSpPr>
          <p:nvPr/>
        </p:nvCxnSpPr>
        <p:spPr>
          <a:xfrm>
            <a:off x="6273452" y="2097088"/>
            <a:ext cx="3132868" cy="95504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537135" y="1716017"/>
            <a:ext cx="771365" cy="461665"/>
          </a:xfrm>
          <a:prstGeom prst="rect">
            <a:avLst/>
          </a:prstGeom>
          <a:solidFill>
            <a:srgbClr val="0070C0"/>
          </a:solidFill>
        </p:spPr>
        <p:txBody>
          <a:bodyPr wrap="none">
            <a:spAutoFit/>
          </a:bodyPr>
          <a:lstStyle/>
          <a:p>
            <a:pPr algn="ctr"/>
            <a:r>
              <a:rPr lang="en-US" sz="2400" b="1" dirty="0" smtClean="0">
                <a:solidFill>
                  <a:schemeClr val="bg1"/>
                </a:solidFill>
              </a:rPr>
              <a:t>T1W</a:t>
            </a:r>
            <a:endParaRPr lang="en-US" sz="2400" b="1" dirty="0">
              <a:solidFill>
                <a:schemeClr val="bg1"/>
              </a:solidFill>
            </a:endParaRPr>
          </a:p>
        </p:txBody>
      </p:sp>
      <p:cxnSp>
        <p:nvCxnSpPr>
          <p:cNvPr id="44" name="Straight Arrow Connector 43"/>
          <p:cNvCxnSpPr>
            <a:stCxn id="40" idx="3"/>
          </p:cNvCxnSpPr>
          <p:nvPr/>
        </p:nvCxnSpPr>
        <p:spPr>
          <a:xfrm>
            <a:off x="2308500" y="1946850"/>
            <a:ext cx="2760702" cy="17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084732" y="1731328"/>
            <a:ext cx="1188720" cy="731520"/>
          </a:xfrm>
          <a:prstGeom prst="rect">
            <a:avLst/>
          </a:prstGeom>
          <a:solidFill>
            <a:srgbClr val="0070C0"/>
          </a:solidFill>
        </p:spPr>
        <p:txBody>
          <a:bodyPr wrap="square" anchor="ctr">
            <a:spAutoFit/>
          </a:bodyPr>
          <a:lstStyle/>
          <a:p>
            <a:pPr algn="ctr"/>
            <a:r>
              <a:rPr lang="en-US" altLang="zh-CN" sz="2400" b="1" dirty="0" smtClean="0">
                <a:solidFill>
                  <a:schemeClr val="bg1"/>
                </a:solidFill>
              </a:rPr>
              <a:t>U-Net</a:t>
            </a:r>
            <a:endParaRPr lang="en-US" sz="2400" b="1" dirty="0">
              <a:solidFill>
                <a:schemeClr val="bg1"/>
              </a:solidFill>
            </a:endParaRPr>
          </a:p>
        </p:txBody>
      </p:sp>
    </p:spTree>
    <p:extLst>
      <p:ext uri="{BB962C8B-B14F-4D97-AF65-F5344CB8AC3E}">
        <p14:creationId xmlns:p14="http://schemas.microsoft.com/office/powerpoint/2010/main" val="120299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US" dirty="0"/>
          </a:p>
        </p:txBody>
      </p:sp>
      <p:sp>
        <p:nvSpPr>
          <p:cNvPr id="3" name="Content Placeholder 2"/>
          <p:cNvSpPr>
            <a:spLocks noGrp="1"/>
          </p:cNvSpPr>
          <p:nvPr>
            <p:ph idx="1"/>
          </p:nvPr>
        </p:nvSpPr>
        <p:spPr/>
        <p:txBody>
          <a:bodyPr/>
          <a:lstStyle/>
          <a:p>
            <a:r>
              <a:rPr lang="en-US" dirty="0" smtClean="0"/>
              <a:t>DTI data on 5 healthy subjects </a:t>
            </a:r>
          </a:p>
          <a:p>
            <a:pPr lvl="1"/>
            <a:r>
              <a:rPr lang="en-US" dirty="0" smtClean="0"/>
              <a:t>Single transmission (</a:t>
            </a:r>
            <a:r>
              <a:rPr lang="en-US" dirty="0" err="1" smtClean="0"/>
              <a:t>sTx</a:t>
            </a:r>
            <a:r>
              <a:rPr lang="en-US" dirty="0" smtClean="0"/>
              <a:t>) - HCP protocol</a:t>
            </a:r>
          </a:p>
          <a:p>
            <a:pPr lvl="2"/>
            <a:r>
              <a:rPr lang="en-US" dirty="0" smtClean="0"/>
              <a:t>Oblique axial, 1-ch Nova coil</a:t>
            </a:r>
          </a:p>
          <a:p>
            <a:pPr lvl="2"/>
            <a:r>
              <a:rPr lang="en-US" dirty="0" smtClean="0"/>
              <a:t>Dielectric padding</a:t>
            </a:r>
          </a:p>
          <a:p>
            <a:pPr lvl="1"/>
            <a:r>
              <a:rPr lang="en-US" dirty="0" smtClean="0"/>
              <a:t>Parallel transmission (</a:t>
            </a:r>
            <a:r>
              <a:rPr lang="en-US" dirty="0" err="1" smtClean="0"/>
              <a:t>pTX</a:t>
            </a:r>
            <a:r>
              <a:rPr lang="en-US" dirty="0" smtClean="0"/>
              <a:t>)</a:t>
            </a:r>
            <a:r>
              <a:rPr lang="en-US" baseline="30000" dirty="0" smtClean="0"/>
              <a:t> [1]</a:t>
            </a:r>
            <a:endParaRPr lang="en-US" dirty="0" smtClean="0"/>
          </a:p>
          <a:p>
            <a:pPr lvl="2"/>
            <a:r>
              <a:rPr lang="en-US" dirty="0" smtClean="0"/>
              <a:t>Sagittal, 8-ch Nova coil, single-spoke </a:t>
            </a:r>
            <a:r>
              <a:rPr lang="en-US" dirty="0" err="1" smtClean="0"/>
              <a:t>pTX</a:t>
            </a:r>
            <a:endParaRPr lang="en-US" baseline="30000" dirty="0"/>
          </a:p>
          <a:p>
            <a:pPr marL="228600" lvl="2">
              <a:spcBef>
                <a:spcPts val="1000"/>
              </a:spcBef>
            </a:pPr>
            <a:r>
              <a:rPr lang="en-US" sz="2800" dirty="0"/>
              <a:t>T1w MPRAGE (0.7 mm)</a:t>
            </a:r>
          </a:p>
          <a:p>
            <a:pPr marL="228600" lvl="1">
              <a:spcBef>
                <a:spcPts val="1000"/>
              </a:spcBef>
            </a:pPr>
            <a:r>
              <a:rPr lang="en-US" sz="2800" dirty="0" smtClean="0"/>
              <a:t>Pre-processed following HCP pipeline</a:t>
            </a:r>
            <a:endParaRPr lang="en-US" sz="2800" dirty="0"/>
          </a:p>
          <a:p>
            <a:pPr lvl="1"/>
            <a:endParaRPr lang="en-US" sz="2800" dirty="0"/>
          </a:p>
        </p:txBody>
      </p:sp>
      <p:sp>
        <p:nvSpPr>
          <p:cNvPr id="4" name="Rectangle 3"/>
          <p:cNvSpPr/>
          <p:nvPr/>
        </p:nvSpPr>
        <p:spPr>
          <a:xfrm>
            <a:off x="980501" y="6098903"/>
            <a:ext cx="9805012" cy="646331"/>
          </a:xfrm>
          <a:prstGeom prst="rect">
            <a:avLst/>
          </a:prstGeom>
        </p:spPr>
        <p:txBody>
          <a:bodyPr wrap="square">
            <a:spAutoFit/>
          </a:bodyPr>
          <a:lstStyle/>
          <a:p>
            <a:pPr marL="304800" indent="-304800"/>
            <a:r>
              <a:rPr lang="en-US" dirty="0" smtClean="0">
                <a:effectLst/>
              </a:rPr>
              <a:t>[1] Wu, X., High-resolution whole-brain diffusion MRI at 7T using radiofrequency parallel transmission, </a:t>
            </a:r>
            <a:r>
              <a:rPr lang="en-US" i="1" dirty="0" smtClean="0">
                <a:effectLst/>
              </a:rPr>
              <a:t>MRM</a:t>
            </a:r>
            <a:r>
              <a:rPr lang="en-US" dirty="0" smtClean="0">
                <a:effectLst/>
              </a:rPr>
              <a:t>, </a:t>
            </a:r>
            <a:r>
              <a:rPr lang="en-US" i="1" dirty="0" smtClean="0">
                <a:effectLst/>
              </a:rPr>
              <a:t>80</a:t>
            </a:r>
            <a:r>
              <a:rPr lang="en-US" dirty="0" smtClean="0">
                <a:effectLst/>
              </a:rPr>
              <a:t>(5), 1857–1870. 2018</a:t>
            </a:r>
            <a:endParaRPr lang="en-US" dirty="0">
              <a:effectLst/>
            </a:endParaRPr>
          </a:p>
        </p:txBody>
      </p:sp>
    </p:spTree>
    <p:extLst>
      <p:ext uri="{BB962C8B-B14F-4D97-AF65-F5344CB8AC3E}">
        <p14:creationId xmlns:p14="http://schemas.microsoft.com/office/powerpoint/2010/main" val="423982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5"/>
            <a:ext cx="10515600" cy="1325563"/>
          </a:xfrm>
        </p:spPr>
        <p:txBody>
          <a:bodyPr/>
          <a:lstStyle/>
          <a:p>
            <a:r>
              <a:rPr lang="en-US" dirty="0" smtClean="0"/>
              <a:t>Neural network</a:t>
            </a:r>
            <a:endParaRPr lang="en-US" dirty="0"/>
          </a:p>
        </p:txBody>
      </p:sp>
      <p:sp>
        <p:nvSpPr>
          <p:cNvPr id="3" name="Content Placeholder 2"/>
          <p:cNvSpPr>
            <a:spLocks noGrp="1"/>
          </p:cNvSpPr>
          <p:nvPr>
            <p:ph idx="1"/>
          </p:nvPr>
        </p:nvSpPr>
        <p:spPr>
          <a:xfrm>
            <a:off x="582074" y="1571307"/>
            <a:ext cx="4687529" cy="4351338"/>
          </a:xfrm>
        </p:spPr>
        <p:txBody>
          <a:bodyPr numCol="1"/>
          <a:lstStyle/>
          <a:p>
            <a:r>
              <a:rPr lang="en-US" b="1" dirty="0" smtClean="0"/>
              <a:t>Res-Net</a:t>
            </a:r>
          </a:p>
          <a:p>
            <a:endParaRPr lang="en-US" dirty="0"/>
          </a:p>
          <a:p>
            <a:endParaRPr lang="en-US" dirty="0" smtClean="0"/>
          </a:p>
          <a:p>
            <a:endParaRPr lang="en-US" dirty="0"/>
          </a:p>
          <a:p>
            <a:endParaRPr lang="en-US" dirty="0" smtClean="0"/>
          </a:p>
          <a:p>
            <a:r>
              <a:rPr lang="en-US" b="1" dirty="0" smtClean="0"/>
              <a:t>U-Net</a:t>
            </a:r>
          </a:p>
          <a:p>
            <a:endParaRPr lang="en-US" dirty="0" smtClean="0"/>
          </a:p>
        </p:txBody>
      </p:sp>
      <p:grpSp>
        <p:nvGrpSpPr>
          <p:cNvPr id="9" name="Group 8"/>
          <p:cNvGrpSpPr/>
          <p:nvPr/>
        </p:nvGrpSpPr>
        <p:grpSpPr>
          <a:xfrm>
            <a:off x="2534623" y="4391132"/>
            <a:ext cx="7959952" cy="2416068"/>
            <a:chOff x="2504661" y="4237303"/>
            <a:chExt cx="8494643" cy="2578362"/>
          </a:xfrm>
        </p:grpSpPr>
        <p:pic>
          <p:nvPicPr>
            <p:cNvPr id="1026" name="Picture 2" descr="Framing U-Net via Deep Convolutional Framelets: Application to Sparse-view  CT – arXiv Vanit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3" t="74401" r="5756" b="1"/>
            <a:stretch/>
          </p:blipFill>
          <p:spPr bwMode="auto">
            <a:xfrm>
              <a:off x="2504661" y="6155635"/>
              <a:ext cx="8494643" cy="6600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aming U-Net via Deep Convolutional Framelets: Application to Sparse-view  CT – arXiv Vanit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12" r="6871"/>
            <a:stretch/>
          </p:blipFill>
          <p:spPr bwMode="auto">
            <a:xfrm>
              <a:off x="2690190" y="4237303"/>
              <a:ext cx="8203097" cy="2578362"/>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9713" y="4745724"/>
            <a:ext cx="1351129" cy="1499297"/>
          </a:xfrm>
          <a:prstGeom prst="rect">
            <a:avLst/>
          </a:prstGeom>
          <a:scene3d>
            <a:camera prst="isometricRightUp">
              <a:rot lat="2100000" lon="18000000" rev="0"/>
            </a:camera>
            <a:lightRig rig="threePt" dir="t"/>
          </a:scene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7716" y="4671157"/>
            <a:ext cx="1351129" cy="1499297"/>
          </a:xfrm>
          <a:prstGeom prst="rect">
            <a:avLst/>
          </a:prstGeom>
          <a:scene3d>
            <a:camera prst="isometricRightUp">
              <a:rot lat="2100000" lon="18000000" rev="0"/>
            </a:camera>
            <a:lightRig rig="threePt" dir="t"/>
          </a:scene3d>
        </p:spPr>
      </p:pic>
      <p:sp>
        <p:nvSpPr>
          <p:cNvPr id="11" name="Rectangle 10"/>
          <p:cNvSpPr/>
          <p:nvPr/>
        </p:nvSpPr>
        <p:spPr>
          <a:xfrm>
            <a:off x="745011" y="4663579"/>
            <a:ext cx="568637" cy="362719"/>
          </a:xfrm>
          <a:prstGeom prst="rect">
            <a:avLst/>
          </a:prstGeom>
        </p:spPr>
        <p:txBody>
          <a:bodyPr wrap="none">
            <a:spAutoFit/>
          </a:bodyPr>
          <a:lstStyle/>
          <a:p>
            <a:r>
              <a:rPr lang="en-US" dirty="0" smtClean="0"/>
              <a:t>T1w</a:t>
            </a:r>
            <a:endParaRPr lang="en-US" dirty="0"/>
          </a:p>
        </p:txBody>
      </p:sp>
      <p:sp>
        <p:nvSpPr>
          <p:cNvPr id="16" name="Rectangle 15"/>
          <p:cNvSpPr/>
          <p:nvPr/>
        </p:nvSpPr>
        <p:spPr>
          <a:xfrm>
            <a:off x="11389998" y="5314012"/>
            <a:ext cx="840991" cy="362719"/>
          </a:xfrm>
          <a:prstGeom prst="rect">
            <a:avLst/>
          </a:prstGeom>
        </p:spPr>
        <p:txBody>
          <a:bodyPr wrap="none">
            <a:spAutoFit/>
          </a:bodyPr>
          <a:lstStyle/>
          <a:p>
            <a:r>
              <a:rPr lang="en-US" dirty="0" smtClean="0"/>
              <a:t>Output</a:t>
            </a:r>
            <a:endParaRPr lang="en-US" dirty="0"/>
          </a:p>
        </p:txBody>
      </p:sp>
      <p:pic>
        <p:nvPicPr>
          <p:cNvPr id="21" name="Picture 20"/>
          <p:cNvPicPr>
            <a:picLocks noChangeAspect="1"/>
          </p:cNvPicPr>
          <p:nvPr/>
        </p:nvPicPr>
        <p:blipFill rotWithShape="1">
          <a:blip r:embed="rId6" cstate="print">
            <a:extLst>
              <a:ext uri="{28A0092B-C50C-407E-A947-70E740481C1C}">
                <a14:useLocalDpi xmlns:a14="http://schemas.microsoft.com/office/drawing/2010/main" val="0"/>
              </a:ext>
            </a:extLst>
          </a:blip>
          <a:srcRect l="10369" t="1990" r="10563" b="4155"/>
          <a:stretch/>
        </p:blipFill>
        <p:spPr>
          <a:xfrm>
            <a:off x="504369" y="4841454"/>
            <a:ext cx="1248265" cy="1481744"/>
          </a:xfrm>
          <a:prstGeom prst="rect">
            <a:avLst/>
          </a:prstGeom>
          <a:scene3d>
            <a:camera prst="isometricRightUp">
              <a:rot lat="2100000" lon="18000000" rev="0"/>
            </a:camera>
            <a:lightRig rig="threePt" dir="t"/>
          </a:scene3d>
        </p:spPr>
      </p:pic>
      <p:sp>
        <p:nvSpPr>
          <p:cNvPr id="22" name="Rectangle 21"/>
          <p:cNvSpPr/>
          <p:nvPr/>
        </p:nvSpPr>
        <p:spPr>
          <a:xfrm>
            <a:off x="1348846" y="5431659"/>
            <a:ext cx="294709" cy="362719"/>
          </a:xfrm>
          <a:prstGeom prst="rect">
            <a:avLst/>
          </a:prstGeom>
        </p:spPr>
        <p:txBody>
          <a:bodyPr wrap="none">
            <a:spAutoFit/>
          </a:bodyPr>
          <a:lstStyle/>
          <a:p>
            <a:r>
              <a:rPr lang="en-US" dirty="0" smtClean="0"/>
              <a:t>+</a:t>
            </a:r>
            <a:endParaRPr lang="en-US" dirty="0"/>
          </a:p>
        </p:txBody>
      </p:sp>
      <p:sp>
        <p:nvSpPr>
          <p:cNvPr id="23" name="Rectangle 22"/>
          <p:cNvSpPr/>
          <p:nvPr/>
        </p:nvSpPr>
        <p:spPr>
          <a:xfrm>
            <a:off x="1441237" y="4645936"/>
            <a:ext cx="497794" cy="362719"/>
          </a:xfrm>
          <a:prstGeom prst="rect">
            <a:avLst/>
          </a:prstGeom>
        </p:spPr>
        <p:txBody>
          <a:bodyPr wrap="none">
            <a:spAutoFit/>
          </a:bodyPr>
          <a:lstStyle/>
          <a:p>
            <a:r>
              <a:rPr lang="en-US" dirty="0" err="1" smtClean="0"/>
              <a:t>sTX</a:t>
            </a:r>
            <a:endParaRPr lang="en-US"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2587" y="2173372"/>
            <a:ext cx="1351129" cy="1499297"/>
          </a:xfrm>
          <a:prstGeom prst="rect">
            <a:avLst/>
          </a:prstGeom>
          <a:scene3d>
            <a:camera prst="isometricRightUp">
              <a:rot lat="2100000" lon="18000000" rev="0"/>
            </a:camera>
            <a:lightRig rig="threePt" dir="t"/>
          </a:scene3d>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7715" y="2087524"/>
            <a:ext cx="1351129" cy="1499297"/>
          </a:xfrm>
          <a:prstGeom prst="rect">
            <a:avLst/>
          </a:prstGeom>
          <a:scene3d>
            <a:camera prst="isometricRightUp">
              <a:rot lat="2100000" lon="18000000" rev="0"/>
            </a:camera>
            <a:lightRig rig="threePt" dir="t"/>
          </a:scene3d>
        </p:spPr>
      </p:pic>
      <p:sp>
        <p:nvSpPr>
          <p:cNvPr id="28" name="Rectangle 27"/>
          <p:cNvSpPr/>
          <p:nvPr/>
        </p:nvSpPr>
        <p:spPr>
          <a:xfrm>
            <a:off x="838636" y="2081601"/>
            <a:ext cx="568637" cy="362719"/>
          </a:xfrm>
          <a:prstGeom prst="rect">
            <a:avLst/>
          </a:prstGeom>
        </p:spPr>
        <p:txBody>
          <a:bodyPr wrap="none">
            <a:spAutoFit/>
          </a:bodyPr>
          <a:lstStyle/>
          <a:p>
            <a:r>
              <a:rPr lang="en-US" dirty="0" smtClean="0"/>
              <a:t>T1w</a:t>
            </a:r>
            <a:endParaRPr lang="en-US" dirty="0"/>
          </a:p>
        </p:txBody>
      </p:sp>
      <p:sp>
        <p:nvSpPr>
          <p:cNvPr id="29" name="Rectangle 28"/>
          <p:cNvSpPr/>
          <p:nvPr/>
        </p:nvSpPr>
        <p:spPr>
          <a:xfrm>
            <a:off x="11389998" y="2703560"/>
            <a:ext cx="840991" cy="362719"/>
          </a:xfrm>
          <a:prstGeom prst="rect">
            <a:avLst/>
          </a:prstGeom>
        </p:spPr>
        <p:txBody>
          <a:bodyPr wrap="none">
            <a:spAutoFit/>
          </a:bodyPr>
          <a:lstStyle/>
          <a:p>
            <a:r>
              <a:rPr lang="en-US" dirty="0" smtClean="0"/>
              <a:t>Output</a:t>
            </a:r>
            <a:endParaRPr lang="en-US" dirty="0"/>
          </a:p>
        </p:txBody>
      </p:sp>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l="10369" t="1990" r="10563" b="4155"/>
          <a:stretch/>
        </p:blipFill>
        <p:spPr>
          <a:xfrm>
            <a:off x="617244" y="2269102"/>
            <a:ext cx="1248265" cy="1481744"/>
          </a:xfrm>
          <a:prstGeom prst="rect">
            <a:avLst/>
          </a:prstGeom>
          <a:scene3d>
            <a:camera prst="isometricRightUp">
              <a:rot lat="2100000" lon="18000000" rev="0"/>
            </a:camera>
            <a:lightRig rig="threePt" dir="t"/>
          </a:scene3d>
        </p:spPr>
      </p:pic>
      <p:sp>
        <p:nvSpPr>
          <p:cNvPr id="31" name="Rectangle 30"/>
          <p:cNvSpPr/>
          <p:nvPr/>
        </p:nvSpPr>
        <p:spPr>
          <a:xfrm>
            <a:off x="1461721" y="2859307"/>
            <a:ext cx="294709" cy="362719"/>
          </a:xfrm>
          <a:prstGeom prst="rect">
            <a:avLst/>
          </a:prstGeom>
        </p:spPr>
        <p:txBody>
          <a:bodyPr wrap="none">
            <a:spAutoFit/>
          </a:bodyPr>
          <a:lstStyle/>
          <a:p>
            <a:r>
              <a:rPr lang="en-US" dirty="0" smtClean="0"/>
              <a:t>+</a:t>
            </a:r>
            <a:endParaRPr lang="en-US" dirty="0"/>
          </a:p>
        </p:txBody>
      </p:sp>
      <p:sp>
        <p:nvSpPr>
          <p:cNvPr id="32" name="Rectangle 31"/>
          <p:cNvSpPr/>
          <p:nvPr/>
        </p:nvSpPr>
        <p:spPr>
          <a:xfrm>
            <a:off x="1554112" y="2073584"/>
            <a:ext cx="497794" cy="362719"/>
          </a:xfrm>
          <a:prstGeom prst="rect">
            <a:avLst/>
          </a:prstGeom>
        </p:spPr>
        <p:txBody>
          <a:bodyPr wrap="none">
            <a:spAutoFit/>
          </a:bodyPr>
          <a:lstStyle/>
          <a:p>
            <a:r>
              <a:rPr lang="en-US" dirty="0" err="1" smtClean="0"/>
              <a:t>sTX</a:t>
            </a:r>
            <a:endParaRPr lang="en-US" dirty="0"/>
          </a:p>
        </p:txBody>
      </p:sp>
      <p:grpSp>
        <p:nvGrpSpPr>
          <p:cNvPr id="126" name="Group 125"/>
          <p:cNvGrpSpPr/>
          <p:nvPr/>
        </p:nvGrpSpPr>
        <p:grpSpPr>
          <a:xfrm>
            <a:off x="5804038" y="323653"/>
            <a:ext cx="2608233" cy="1568370"/>
            <a:chOff x="5525832" y="-78912"/>
            <a:chExt cx="2608233" cy="1568370"/>
          </a:xfrm>
        </p:grpSpPr>
        <p:cxnSp>
          <p:nvCxnSpPr>
            <p:cNvPr id="73" name="Straight Arrow Connector 72"/>
            <p:cNvCxnSpPr/>
            <p:nvPr/>
          </p:nvCxnSpPr>
          <p:spPr>
            <a:xfrm flipV="1">
              <a:off x="5525832" y="785121"/>
              <a:ext cx="45720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25" name="Group 124"/>
            <p:cNvGrpSpPr/>
            <p:nvPr/>
          </p:nvGrpSpPr>
          <p:grpSpPr>
            <a:xfrm>
              <a:off x="5843486" y="-78912"/>
              <a:ext cx="2290579" cy="1568370"/>
              <a:chOff x="5843486" y="-78913"/>
              <a:chExt cx="2720871" cy="1862993"/>
            </a:xfrm>
          </p:grpSpPr>
          <p:sp>
            <p:nvSpPr>
              <p:cNvPr id="60" name="Rounded Rectangle 59"/>
              <p:cNvSpPr/>
              <p:nvPr/>
            </p:nvSpPr>
            <p:spPr>
              <a:xfrm>
                <a:off x="6043687" y="116594"/>
                <a:ext cx="274320" cy="16674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err="1" smtClean="0"/>
                  <a:t>Conv</a:t>
                </a:r>
                <a:r>
                  <a:rPr lang="en-US" sz="1600" dirty="0" smtClean="0"/>
                  <a:t> (3x3)</a:t>
                </a:r>
              </a:p>
            </p:txBody>
          </p:sp>
          <p:sp>
            <p:nvSpPr>
              <p:cNvPr id="61" name="Rounded Rectangle 60"/>
              <p:cNvSpPr/>
              <p:nvPr/>
            </p:nvSpPr>
            <p:spPr>
              <a:xfrm>
                <a:off x="6344230" y="116594"/>
                <a:ext cx="274320" cy="1667486"/>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t>Batch norm</a:t>
                </a:r>
              </a:p>
            </p:txBody>
          </p:sp>
          <p:sp>
            <p:nvSpPr>
              <p:cNvPr id="62" name="Rounded Rectangle 61"/>
              <p:cNvSpPr/>
              <p:nvPr/>
            </p:nvSpPr>
            <p:spPr>
              <a:xfrm>
                <a:off x="6638829" y="116594"/>
                <a:ext cx="274320" cy="1667486"/>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err="1" smtClean="0"/>
                  <a:t>ReLU</a:t>
                </a:r>
                <a:endParaRPr lang="en-US" sz="1600" dirty="0" smtClean="0"/>
              </a:p>
            </p:txBody>
          </p:sp>
          <p:sp>
            <p:nvSpPr>
              <p:cNvPr id="63" name="Rounded Rectangle 62"/>
              <p:cNvSpPr/>
              <p:nvPr/>
            </p:nvSpPr>
            <p:spPr>
              <a:xfrm>
                <a:off x="6929578" y="116594"/>
                <a:ext cx="274320" cy="16674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err="1" smtClean="0"/>
                  <a:t>Conv</a:t>
                </a:r>
                <a:r>
                  <a:rPr lang="en-US" sz="1600" dirty="0" smtClean="0"/>
                  <a:t> (7x7)</a:t>
                </a:r>
              </a:p>
            </p:txBody>
          </p:sp>
          <p:sp>
            <p:nvSpPr>
              <p:cNvPr id="64" name="Rounded Rectangle 63"/>
              <p:cNvSpPr/>
              <p:nvPr/>
            </p:nvSpPr>
            <p:spPr>
              <a:xfrm>
                <a:off x="7219961" y="116594"/>
                <a:ext cx="274320" cy="1667486"/>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t>Batch norm</a:t>
                </a:r>
              </a:p>
            </p:txBody>
          </p:sp>
          <p:cxnSp>
            <p:nvCxnSpPr>
              <p:cNvPr id="97" name="Straight Arrow Connector 96"/>
              <p:cNvCxnSpPr/>
              <p:nvPr/>
            </p:nvCxnSpPr>
            <p:spPr>
              <a:xfrm flipV="1">
                <a:off x="7526686" y="930226"/>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flipV="1">
                <a:off x="8198597" y="930226"/>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9" name="Flowchart: Or 98"/>
              <p:cNvSpPr/>
              <p:nvPr/>
            </p:nvSpPr>
            <p:spPr>
              <a:xfrm>
                <a:off x="7930946" y="811842"/>
                <a:ext cx="228600" cy="228600"/>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24" name="Group 123"/>
              <p:cNvGrpSpPr/>
              <p:nvPr/>
            </p:nvGrpSpPr>
            <p:grpSpPr>
              <a:xfrm flipV="1">
                <a:off x="5843486" y="-78913"/>
                <a:ext cx="2212345" cy="988067"/>
                <a:chOff x="5843486" y="949787"/>
                <a:chExt cx="2212345" cy="988067"/>
              </a:xfrm>
            </p:grpSpPr>
            <p:cxnSp>
              <p:nvCxnSpPr>
                <p:cNvPr id="103" name="Straight Connector 102"/>
                <p:cNvCxnSpPr/>
                <p:nvPr/>
              </p:nvCxnSpPr>
              <p:spPr>
                <a:xfrm>
                  <a:off x="5843486" y="949787"/>
                  <a:ext cx="0" cy="98806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5849425" y="1924664"/>
                  <a:ext cx="2206406"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flipV="1">
                  <a:off x="8042667" y="1040100"/>
                  <a:ext cx="0" cy="893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grpSp>
        <p:nvGrpSpPr>
          <p:cNvPr id="127" name="Group 126"/>
          <p:cNvGrpSpPr/>
          <p:nvPr/>
        </p:nvGrpSpPr>
        <p:grpSpPr>
          <a:xfrm>
            <a:off x="2691267" y="2042369"/>
            <a:ext cx="7569616" cy="1690608"/>
            <a:chOff x="2092206" y="2063852"/>
            <a:chExt cx="8714541" cy="1946316"/>
          </a:xfrm>
        </p:grpSpPr>
        <p:sp>
          <p:nvSpPr>
            <p:cNvPr id="36" name="Cube 35"/>
            <p:cNvSpPr/>
            <p:nvPr/>
          </p:nvSpPr>
          <p:spPr>
            <a:xfrm>
              <a:off x="4260189" y="2063852"/>
              <a:ext cx="395147" cy="1682342"/>
            </a:xfrm>
            <a:prstGeom prst="cube">
              <a:avLst>
                <a:gd name="adj" fmla="val 92751"/>
              </a:avLst>
            </a:prstGeom>
            <a:solidFill>
              <a:srgbClr val="CDCDC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37721" y="3702391"/>
              <a:ext cx="367408" cy="307777"/>
            </a:xfrm>
            <a:prstGeom prst="rect">
              <a:avLst/>
            </a:prstGeom>
          </p:spPr>
          <p:txBody>
            <a:bodyPr wrap="none">
              <a:spAutoFit/>
            </a:bodyPr>
            <a:lstStyle/>
            <a:p>
              <a:r>
                <a:rPr lang="en-US" sz="1400" b="1" dirty="0" smtClean="0"/>
                <a:t>64</a:t>
              </a:r>
              <a:endParaRPr lang="en-US" sz="1400" b="1" dirty="0"/>
            </a:p>
          </p:txBody>
        </p:sp>
        <p:sp>
          <p:nvSpPr>
            <p:cNvPr id="39" name="Rounded Rectangle 38"/>
            <p:cNvSpPr/>
            <p:nvPr/>
          </p:nvSpPr>
          <p:spPr>
            <a:xfrm>
              <a:off x="3226144" y="2151024"/>
              <a:ext cx="274320" cy="16674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err="1" smtClean="0"/>
                <a:t>Conv</a:t>
              </a:r>
              <a:r>
                <a:rPr lang="en-US" sz="1600" dirty="0" smtClean="0"/>
                <a:t> (7x7)</a:t>
              </a:r>
            </a:p>
          </p:txBody>
        </p:sp>
        <p:sp>
          <p:nvSpPr>
            <p:cNvPr id="52" name="Rounded Rectangle 51"/>
            <p:cNvSpPr/>
            <p:nvPr/>
          </p:nvSpPr>
          <p:spPr>
            <a:xfrm>
              <a:off x="3516527" y="2151024"/>
              <a:ext cx="274320" cy="1667486"/>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err="1" smtClean="0"/>
                <a:t>ReLU</a:t>
              </a:r>
              <a:endParaRPr lang="en-US" sz="1600" dirty="0" smtClean="0"/>
            </a:p>
          </p:txBody>
        </p:sp>
        <p:cxnSp>
          <p:nvCxnSpPr>
            <p:cNvPr id="57" name="Straight Arrow Connector 56"/>
            <p:cNvCxnSpPr/>
            <p:nvPr/>
          </p:nvCxnSpPr>
          <p:spPr>
            <a:xfrm flipV="1">
              <a:off x="3892309" y="2984500"/>
              <a:ext cx="256481"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7" name="Rounded Rectangle 76"/>
            <p:cNvSpPr/>
            <p:nvPr/>
          </p:nvSpPr>
          <p:spPr>
            <a:xfrm>
              <a:off x="5167852" y="2151024"/>
              <a:ext cx="785323" cy="1667486"/>
            </a:xfrm>
            <a:prstGeom prst="roundRect">
              <a:avLst/>
            </a:prstGeom>
            <a:solidFill>
              <a:srgbClr val="ADACAA"/>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R1</a:t>
              </a:r>
            </a:p>
          </p:txBody>
        </p:sp>
        <p:sp>
          <p:nvSpPr>
            <p:cNvPr id="78" name="Rounded Rectangle 77"/>
            <p:cNvSpPr/>
            <p:nvPr/>
          </p:nvSpPr>
          <p:spPr>
            <a:xfrm>
              <a:off x="6567110" y="2151024"/>
              <a:ext cx="785323" cy="1667486"/>
            </a:xfrm>
            <a:prstGeom prst="roundRect">
              <a:avLst/>
            </a:prstGeom>
            <a:solidFill>
              <a:srgbClr val="ADACAA"/>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R2</a:t>
              </a:r>
            </a:p>
          </p:txBody>
        </p:sp>
        <p:sp>
          <p:nvSpPr>
            <p:cNvPr id="79" name="Rounded Rectangle 78"/>
            <p:cNvSpPr/>
            <p:nvPr/>
          </p:nvSpPr>
          <p:spPr>
            <a:xfrm>
              <a:off x="8329730" y="2140668"/>
              <a:ext cx="785323" cy="1667486"/>
            </a:xfrm>
            <a:prstGeom prst="roundRect">
              <a:avLst/>
            </a:prstGeom>
            <a:solidFill>
              <a:srgbClr val="ADACAA"/>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Rn</a:t>
              </a:r>
            </a:p>
          </p:txBody>
        </p:sp>
        <p:cxnSp>
          <p:nvCxnSpPr>
            <p:cNvPr id="80" name="Straight Arrow Connector 79"/>
            <p:cNvCxnSpPr/>
            <p:nvPr/>
          </p:nvCxnSpPr>
          <p:spPr>
            <a:xfrm flipV="1">
              <a:off x="4732624" y="2992353"/>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flipV="1">
              <a:off x="6070703" y="2974411"/>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flipV="1">
              <a:off x="7920637" y="2974411"/>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6" name="Rectangle 85"/>
            <p:cNvSpPr/>
            <p:nvPr/>
          </p:nvSpPr>
          <p:spPr>
            <a:xfrm>
              <a:off x="7505799" y="2734287"/>
              <a:ext cx="357790" cy="369332"/>
            </a:xfrm>
            <a:prstGeom prst="rect">
              <a:avLst/>
            </a:prstGeom>
          </p:spPr>
          <p:txBody>
            <a:bodyPr wrap="none">
              <a:spAutoFit/>
            </a:bodyPr>
            <a:lstStyle/>
            <a:p>
              <a:r>
                <a:rPr lang="en-US" dirty="0" smtClean="0"/>
                <a:t>...</a:t>
              </a:r>
              <a:endParaRPr lang="en-US" dirty="0"/>
            </a:p>
          </p:txBody>
        </p:sp>
        <p:cxnSp>
          <p:nvCxnSpPr>
            <p:cNvPr id="87" name="Straight Arrow Connector 86"/>
            <p:cNvCxnSpPr/>
            <p:nvPr/>
          </p:nvCxnSpPr>
          <p:spPr>
            <a:xfrm flipV="1">
              <a:off x="9292672" y="2974411"/>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9964583" y="2974411"/>
              <a:ext cx="842164"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5" name="Flowchart: Or 84"/>
            <p:cNvSpPr/>
            <p:nvPr/>
          </p:nvSpPr>
          <p:spPr>
            <a:xfrm>
              <a:off x="9696932" y="2856027"/>
              <a:ext cx="228600" cy="228600"/>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Elbow Connector 89"/>
            <p:cNvCxnSpPr/>
            <p:nvPr/>
          </p:nvCxnSpPr>
          <p:spPr>
            <a:xfrm>
              <a:off x="2741128" y="2992353"/>
              <a:ext cx="7068274" cy="92274"/>
            </a:xfrm>
            <a:prstGeom prst="bentConnector4">
              <a:avLst>
                <a:gd name="adj1" fmla="val -256"/>
                <a:gd name="adj2" fmla="val 133870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2092206" y="2992889"/>
              <a:ext cx="1052705"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114" name="Straight Arrow Connector 113"/>
          <p:cNvCxnSpPr/>
          <p:nvPr/>
        </p:nvCxnSpPr>
        <p:spPr>
          <a:xfrm flipV="1">
            <a:off x="10386202" y="5480355"/>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flipV="1">
            <a:off x="2203096" y="5582326"/>
            <a:ext cx="365760" cy="2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5" name="Straight Connector 1024"/>
          <p:cNvCxnSpPr/>
          <p:nvPr/>
        </p:nvCxnSpPr>
        <p:spPr>
          <a:xfrm>
            <a:off x="5727935" y="1357855"/>
            <a:ext cx="868931" cy="8185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256088" y="1307179"/>
            <a:ext cx="1007271" cy="86559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6155140" y="27580"/>
            <a:ext cx="1609993" cy="369332"/>
          </a:xfrm>
          <a:prstGeom prst="rect">
            <a:avLst/>
          </a:prstGeom>
        </p:spPr>
        <p:txBody>
          <a:bodyPr wrap="none">
            <a:spAutoFit/>
          </a:bodyPr>
          <a:lstStyle/>
          <a:p>
            <a:r>
              <a:rPr lang="en-US" dirty="0" smtClean="0"/>
              <a:t>Residual blocks</a:t>
            </a:r>
            <a:endParaRPr lang="en-US" dirty="0"/>
          </a:p>
        </p:txBody>
      </p:sp>
    </p:spTree>
    <p:extLst>
      <p:ext uri="{BB962C8B-B14F-4D97-AF65-F5344CB8AC3E}">
        <p14:creationId xmlns:p14="http://schemas.microsoft.com/office/powerpoint/2010/main" val="1569106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a:bodyPr>
          <a:lstStyle/>
          <a:p>
            <a:r>
              <a:rPr lang="en-US" dirty="0" smtClean="0"/>
              <a:t>DTI Data (36 volumes: 4 b=0 and 32 b=1000)</a:t>
            </a:r>
          </a:p>
          <a:p>
            <a:pPr lvl="1"/>
            <a:r>
              <a:rPr lang="en-US" dirty="0" smtClean="0"/>
              <a:t>4 subjects for training (100-slices x 36-vols x4-subj = </a:t>
            </a:r>
            <a:r>
              <a:rPr lang="en-US" b="1" dirty="0" smtClean="0"/>
              <a:t>14,400 samples</a:t>
            </a:r>
            <a:r>
              <a:rPr lang="en-US" dirty="0" smtClean="0"/>
              <a:t>)</a:t>
            </a:r>
          </a:p>
          <a:p>
            <a:pPr lvl="1"/>
            <a:r>
              <a:rPr lang="en-US" dirty="0" smtClean="0"/>
              <a:t>1 subject for validation</a:t>
            </a:r>
          </a:p>
          <a:p>
            <a:r>
              <a:rPr lang="en-US" dirty="0" smtClean="0"/>
              <a:t>Computation</a:t>
            </a:r>
          </a:p>
          <a:p>
            <a:pPr lvl="1"/>
            <a:r>
              <a:rPr lang="en-US" dirty="0" smtClean="0"/>
              <a:t>Minnesota Supercomputing Institute (MSI), </a:t>
            </a:r>
            <a:r>
              <a:rPr lang="en-US" sz="2600" dirty="0" smtClean="0"/>
              <a:t>Tesla V100 GPU</a:t>
            </a:r>
          </a:p>
          <a:p>
            <a:pPr marL="685800" lvl="3">
              <a:spcBef>
                <a:spcPts val="1000"/>
              </a:spcBef>
            </a:pPr>
            <a:r>
              <a:rPr lang="en-US" sz="2600" dirty="0" smtClean="0"/>
              <a:t>Training time: ~15 </a:t>
            </a:r>
            <a:r>
              <a:rPr lang="en-US" sz="2600" dirty="0" err="1" smtClean="0"/>
              <a:t>mins</a:t>
            </a:r>
            <a:r>
              <a:rPr lang="en-US" sz="2600" dirty="0" smtClean="0"/>
              <a:t> for Res-Net,  ~6 hours for U-Net</a:t>
            </a:r>
            <a:endParaRPr lang="en-US" sz="2600" dirty="0"/>
          </a:p>
        </p:txBody>
      </p:sp>
    </p:spTree>
    <p:extLst>
      <p:ext uri="{BB962C8B-B14F-4D97-AF65-F5344CB8AC3E}">
        <p14:creationId xmlns:p14="http://schemas.microsoft.com/office/powerpoint/2010/main" val="135893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8231" y="22034"/>
            <a:ext cx="3200400" cy="3200400"/>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5464" y="22034"/>
            <a:ext cx="3200400" cy="3200400"/>
          </a:xfrm>
          <a:prstGeom prst="rect">
            <a:avLst/>
          </a:prstGeom>
        </p:spPr>
      </p:pic>
      <p:sp>
        <p:nvSpPr>
          <p:cNvPr id="18" name="TextBox 17"/>
          <p:cNvSpPr txBox="1"/>
          <p:nvPr/>
        </p:nvSpPr>
        <p:spPr>
          <a:xfrm>
            <a:off x="9605875" y="8793"/>
            <a:ext cx="1814920" cy="830997"/>
          </a:xfrm>
          <a:prstGeom prst="rect">
            <a:avLst/>
          </a:prstGeom>
          <a:noFill/>
        </p:spPr>
        <p:txBody>
          <a:bodyPr wrap="none" rtlCol="0">
            <a:spAutoFit/>
          </a:bodyPr>
          <a:lstStyle/>
          <a:p>
            <a:pPr algn="ctr"/>
            <a:r>
              <a:rPr lang="en-US" sz="2400" dirty="0" err="1" smtClean="0">
                <a:solidFill>
                  <a:schemeClr val="bg1"/>
                </a:solidFill>
              </a:rPr>
              <a:t>sTx</a:t>
            </a:r>
            <a:r>
              <a:rPr lang="en-US" sz="2400" dirty="0" smtClean="0">
                <a:solidFill>
                  <a:schemeClr val="bg1"/>
                </a:solidFill>
              </a:rPr>
              <a:t> + U-Net</a:t>
            </a:r>
          </a:p>
          <a:p>
            <a:pPr algn="ctr"/>
            <a:r>
              <a:rPr lang="en-US" sz="2400" dirty="0" smtClean="0">
                <a:solidFill>
                  <a:schemeClr val="bg1"/>
                </a:solidFill>
              </a:rPr>
              <a:t>without T1W</a:t>
            </a:r>
            <a:endParaRPr lang="en-US" sz="2400" dirty="0">
              <a:solidFill>
                <a:schemeClr val="bg1"/>
              </a:solidFill>
            </a:endParaRPr>
          </a:p>
        </p:txBody>
      </p:sp>
      <p:sp>
        <p:nvSpPr>
          <p:cNvPr id="19" name="TextBox 18"/>
          <p:cNvSpPr txBox="1"/>
          <p:nvPr/>
        </p:nvSpPr>
        <p:spPr>
          <a:xfrm>
            <a:off x="6631266" y="36071"/>
            <a:ext cx="1850442" cy="830997"/>
          </a:xfrm>
          <a:prstGeom prst="rect">
            <a:avLst/>
          </a:prstGeom>
          <a:noFill/>
        </p:spPr>
        <p:txBody>
          <a:bodyPr wrap="none" rtlCol="0">
            <a:spAutoFit/>
          </a:bodyPr>
          <a:lstStyle/>
          <a:p>
            <a:pPr algn="ctr"/>
            <a:r>
              <a:rPr lang="en-US" sz="2400" dirty="0" err="1" smtClean="0">
                <a:solidFill>
                  <a:schemeClr val="bg1"/>
                </a:solidFill>
              </a:rPr>
              <a:t>sTx</a:t>
            </a:r>
            <a:r>
              <a:rPr lang="en-US" sz="2400" dirty="0" smtClean="0">
                <a:solidFill>
                  <a:schemeClr val="bg1"/>
                </a:solidFill>
              </a:rPr>
              <a:t> + Res-Net</a:t>
            </a:r>
          </a:p>
          <a:p>
            <a:pPr algn="ctr"/>
            <a:r>
              <a:rPr lang="en-US" sz="2400" dirty="0" smtClean="0">
                <a:solidFill>
                  <a:schemeClr val="bg1"/>
                </a:solidFill>
              </a:rPr>
              <a:t>without T1W</a:t>
            </a:r>
            <a:endParaRPr lang="en-US" sz="2400" dirty="0">
              <a:solidFill>
                <a:schemeClr val="bg1"/>
              </a:solidFill>
            </a:endParaRPr>
          </a:p>
        </p:txBody>
      </p:sp>
      <p:sp>
        <p:nvSpPr>
          <p:cNvPr id="48" name="Oval 47"/>
          <p:cNvSpPr/>
          <p:nvPr/>
        </p:nvSpPr>
        <p:spPr>
          <a:xfrm>
            <a:off x="6543961" y="955710"/>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556686" y="955710"/>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2266" y="30321"/>
            <a:ext cx="3200400" cy="32004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622" y="22034"/>
            <a:ext cx="3200400" cy="3200400"/>
          </a:xfrm>
          <a:prstGeom prst="rect">
            <a:avLst/>
          </a:prstGeom>
        </p:spPr>
      </p:pic>
      <p:sp>
        <p:nvSpPr>
          <p:cNvPr id="14" name="TextBox 13"/>
          <p:cNvSpPr txBox="1"/>
          <p:nvPr/>
        </p:nvSpPr>
        <p:spPr>
          <a:xfrm>
            <a:off x="4274919" y="38608"/>
            <a:ext cx="575093" cy="461665"/>
          </a:xfrm>
          <a:prstGeom prst="rect">
            <a:avLst/>
          </a:prstGeom>
          <a:noFill/>
        </p:spPr>
        <p:txBody>
          <a:bodyPr wrap="none" rtlCol="0">
            <a:spAutoFit/>
          </a:bodyPr>
          <a:lstStyle/>
          <a:p>
            <a:pPr algn="ctr"/>
            <a:r>
              <a:rPr lang="en-US" sz="2400" dirty="0" err="1" smtClean="0">
                <a:solidFill>
                  <a:schemeClr val="bg1"/>
                </a:solidFill>
              </a:rPr>
              <a:t>sTx</a:t>
            </a:r>
            <a:endParaRPr lang="en-US" sz="2400" dirty="0">
              <a:solidFill>
                <a:schemeClr val="bg1"/>
              </a:solidFill>
            </a:endParaRPr>
          </a:p>
        </p:txBody>
      </p:sp>
      <p:sp>
        <p:nvSpPr>
          <p:cNvPr id="15" name="TextBox 14"/>
          <p:cNvSpPr txBox="1"/>
          <p:nvPr/>
        </p:nvSpPr>
        <p:spPr>
          <a:xfrm>
            <a:off x="1297179" y="22034"/>
            <a:ext cx="616772" cy="461665"/>
          </a:xfrm>
          <a:prstGeom prst="rect">
            <a:avLst/>
          </a:prstGeom>
          <a:noFill/>
        </p:spPr>
        <p:txBody>
          <a:bodyPr wrap="none" rtlCol="0">
            <a:spAutoFit/>
          </a:bodyPr>
          <a:lstStyle/>
          <a:p>
            <a:pPr algn="ctr"/>
            <a:r>
              <a:rPr lang="en-US" sz="2400" dirty="0" err="1" smtClean="0">
                <a:solidFill>
                  <a:schemeClr val="bg1"/>
                </a:solidFill>
              </a:rPr>
              <a:t>pTx</a:t>
            </a:r>
            <a:endParaRPr lang="en-US" sz="2400" dirty="0">
              <a:solidFill>
                <a:schemeClr val="bg1"/>
              </a:solidFill>
            </a:endParaRPr>
          </a:p>
        </p:txBody>
      </p:sp>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l="10369" t="1990" r="10563" b="4155"/>
          <a:stretch/>
        </p:blipFill>
        <p:spPr>
          <a:xfrm>
            <a:off x="3204878" y="3340088"/>
            <a:ext cx="2696111" cy="3200400"/>
          </a:xfrm>
          <a:prstGeom prst="rect">
            <a:avLst/>
          </a:prstGeom>
        </p:spPr>
      </p:pic>
      <p:sp>
        <p:nvSpPr>
          <p:cNvPr id="33" name="TextBox 32"/>
          <p:cNvSpPr txBox="1"/>
          <p:nvPr/>
        </p:nvSpPr>
        <p:spPr>
          <a:xfrm>
            <a:off x="4167288" y="3348374"/>
            <a:ext cx="764953" cy="461665"/>
          </a:xfrm>
          <a:prstGeom prst="rect">
            <a:avLst/>
          </a:prstGeom>
          <a:noFill/>
        </p:spPr>
        <p:txBody>
          <a:bodyPr wrap="none" rtlCol="0">
            <a:spAutoFit/>
          </a:bodyPr>
          <a:lstStyle/>
          <a:p>
            <a:pPr algn="ctr"/>
            <a:r>
              <a:rPr lang="en-US" sz="2400" dirty="0" smtClean="0">
                <a:solidFill>
                  <a:schemeClr val="bg1"/>
                </a:solidFill>
              </a:rPr>
              <a:t>T1W</a:t>
            </a:r>
            <a:endParaRPr lang="en-US" sz="2400" dirty="0">
              <a:solidFill>
                <a:schemeClr val="bg1"/>
              </a:solidFill>
            </a:endParaRPr>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7535" y="3324034"/>
            <a:ext cx="3200400" cy="3200400"/>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9890" y="3324034"/>
            <a:ext cx="3200400" cy="3200400"/>
          </a:xfrm>
          <a:prstGeom prst="rect">
            <a:avLst/>
          </a:prstGeom>
        </p:spPr>
      </p:pic>
      <p:sp>
        <p:nvSpPr>
          <p:cNvPr id="44" name="TextBox 43"/>
          <p:cNvSpPr txBox="1"/>
          <p:nvPr/>
        </p:nvSpPr>
        <p:spPr>
          <a:xfrm>
            <a:off x="9713183" y="3327090"/>
            <a:ext cx="1612173" cy="830997"/>
          </a:xfrm>
          <a:prstGeom prst="rect">
            <a:avLst/>
          </a:prstGeom>
          <a:noFill/>
        </p:spPr>
        <p:txBody>
          <a:bodyPr wrap="none" rtlCol="0">
            <a:spAutoFit/>
          </a:bodyPr>
          <a:lstStyle/>
          <a:p>
            <a:pPr algn="ctr"/>
            <a:r>
              <a:rPr lang="en-US" sz="2400" dirty="0" err="1" smtClean="0">
                <a:solidFill>
                  <a:schemeClr val="bg1"/>
                </a:solidFill>
              </a:rPr>
              <a:t>sTx</a:t>
            </a:r>
            <a:r>
              <a:rPr lang="en-US" sz="2400" dirty="0" smtClean="0">
                <a:solidFill>
                  <a:schemeClr val="bg1"/>
                </a:solidFill>
              </a:rPr>
              <a:t> + U-Net</a:t>
            </a:r>
          </a:p>
          <a:p>
            <a:pPr algn="ctr"/>
            <a:r>
              <a:rPr lang="en-US" sz="2400" dirty="0" smtClean="0">
                <a:solidFill>
                  <a:schemeClr val="bg1"/>
                </a:solidFill>
              </a:rPr>
              <a:t>with T1W</a:t>
            </a:r>
            <a:endParaRPr lang="en-US" sz="2400" dirty="0">
              <a:solidFill>
                <a:schemeClr val="bg1"/>
              </a:solidFill>
            </a:endParaRPr>
          </a:p>
        </p:txBody>
      </p:sp>
      <p:sp>
        <p:nvSpPr>
          <p:cNvPr id="45" name="TextBox 44"/>
          <p:cNvSpPr txBox="1"/>
          <p:nvPr/>
        </p:nvSpPr>
        <p:spPr>
          <a:xfrm>
            <a:off x="6586401" y="3354368"/>
            <a:ext cx="1850442" cy="830997"/>
          </a:xfrm>
          <a:prstGeom prst="rect">
            <a:avLst/>
          </a:prstGeom>
          <a:noFill/>
        </p:spPr>
        <p:txBody>
          <a:bodyPr wrap="none" rtlCol="0">
            <a:spAutoFit/>
          </a:bodyPr>
          <a:lstStyle/>
          <a:p>
            <a:pPr algn="ctr"/>
            <a:r>
              <a:rPr lang="en-US" sz="2400" dirty="0" err="1" smtClean="0">
                <a:solidFill>
                  <a:schemeClr val="bg1"/>
                </a:solidFill>
              </a:rPr>
              <a:t>sTx</a:t>
            </a:r>
            <a:r>
              <a:rPr lang="en-US" sz="2400" dirty="0" smtClean="0">
                <a:solidFill>
                  <a:schemeClr val="bg1"/>
                </a:solidFill>
              </a:rPr>
              <a:t> + Res-Net</a:t>
            </a:r>
          </a:p>
          <a:p>
            <a:pPr algn="ctr"/>
            <a:r>
              <a:rPr lang="en-US" sz="2400" dirty="0" smtClean="0">
                <a:solidFill>
                  <a:schemeClr val="bg1"/>
                </a:solidFill>
              </a:rPr>
              <a:t>with T1W</a:t>
            </a:r>
            <a:endParaRPr lang="en-US" sz="2400" dirty="0">
              <a:solidFill>
                <a:schemeClr val="bg1"/>
              </a:solidFill>
            </a:endParaRPr>
          </a:p>
        </p:txBody>
      </p:sp>
      <p:sp>
        <p:nvSpPr>
          <p:cNvPr id="50" name="Oval 49"/>
          <p:cNvSpPr/>
          <p:nvPr/>
        </p:nvSpPr>
        <p:spPr>
          <a:xfrm>
            <a:off x="3500583" y="919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05496" y="919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539344" y="4221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9552069" y="4221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flipV="1">
            <a:off x="5880143" y="1792195"/>
            <a:ext cx="365760" cy="2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5898999" y="5145424"/>
            <a:ext cx="365760" cy="2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62" name="Group 61"/>
          <p:cNvGrpSpPr/>
          <p:nvPr/>
        </p:nvGrpSpPr>
        <p:grpSpPr>
          <a:xfrm>
            <a:off x="5877942" y="2288126"/>
            <a:ext cx="391121" cy="2246212"/>
            <a:chOff x="5946920" y="2152658"/>
            <a:chExt cx="278353" cy="2246212"/>
          </a:xfrm>
        </p:grpSpPr>
        <p:cxnSp>
          <p:nvCxnSpPr>
            <p:cNvPr id="58" name="Straight Arrow Connector 57"/>
            <p:cNvCxnSpPr/>
            <p:nvPr/>
          </p:nvCxnSpPr>
          <p:spPr>
            <a:xfrm>
              <a:off x="6021660" y="4382360"/>
              <a:ext cx="20361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25275" y="2165350"/>
              <a:ext cx="0" cy="22335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a:off x="5992640" y="2106938"/>
              <a:ext cx="0" cy="91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539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7535" y="22034"/>
            <a:ext cx="3200400" cy="320040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9890" y="22034"/>
            <a:ext cx="3200400" cy="3200400"/>
          </a:xfrm>
          <a:prstGeom prst="rect">
            <a:avLst/>
          </a:prstGeom>
        </p:spPr>
      </p:pic>
      <p:sp>
        <p:nvSpPr>
          <p:cNvPr id="48" name="TextBox 47"/>
          <p:cNvSpPr txBox="1"/>
          <p:nvPr/>
        </p:nvSpPr>
        <p:spPr>
          <a:xfrm>
            <a:off x="9713183" y="25090"/>
            <a:ext cx="1612173" cy="830997"/>
          </a:xfrm>
          <a:prstGeom prst="rect">
            <a:avLst/>
          </a:prstGeom>
          <a:noFill/>
        </p:spPr>
        <p:txBody>
          <a:bodyPr wrap="none" rtlCol="0">
            <a:spAutoFit/>
          </a:bodyPr>
          <a:lstStyle/>
          <a:p>
            <a:pPr algn="ctr"/>
            <a:r>
              <a:rPr lang="en-US" sz="2400" dirty="0" err="1" smtClean="0">
                <a:solidFill>
                  <a:schemeClr val="bg1"/>
                </a:solidFill>
              </a:rPr>
              <a:t>sTx</a:t>
            </a:r>
            <a:r>
              <a:rPr lang="en-US" sz="2400" dirty="0" smtClean="0">
                <a:solidFill>
                  <a:schemeClr val="bg1"/>
                </a:solidFill>
              </a:rPr>
              <a:t> + U-Net</a:t>
            </a:r>
          </a:p>
          <a:p>
            <a:pPr algn="ctr"/>
            <a:r>
              <a:rPr lang="en-US" sz="2400" dirty="0" smtClean="0">
                <a:solidFill>
                  <a:schemeClr val="bg1"/>
                </a:solidFill>
              </a:rPr>
              <a:t>with T1W</a:t>
            </a:r>
            <a:endParaRPr lang="en-US" sz="2400" dirty="0">
              <a:solidFill>
                <a:schemeClr val="bg1"/>
              </a:solidFill>
            </a:endParaRPr>
          </a:p>
        </p:txBody>
      </p:sp>
      <p:sp>
        <p:nvSpPr>
          <p:cNvPr id="49" name="TextBox 48"/>
          <p:cNvSpPr txBox="1"/>
          <p:nvPr/>
        </p:nvSpPr>
        <p:spPr>
          <a:xfrm>
            <a:off x="6586401" y="52368"/>
            <a:ext cx="1850442" cy="830997"/>
          </a:xfrm>
          <a:prstGeom prst="rect">
            <a:avLst/>
          </a:prstGeom>
          <a:noFill/>
        </p:spPr>
        <p:txBody>
          <a:bodyPr wrap="none" rtlCol="0">
            <a:spAutoFit/>
          </a:bodyPr>
          <a:lstStyle/>
          <a:p>
            <a:pPr algn="ctr"/>
            <a:r>
              <a:rPr lang="en-US" sz="2400" dirty="0" err="1" smtClean="0">
                <a:solidFill>
                  <a:schemeClr val="bg1"/>
                </a:solidFill>
              </a:rPr>
              <a:t>sTx</a:t>
            </a:r>
            <a:r>
              <a:rPr lang="en-US" sz="2400" dirty="0" smtClean="0">
                <a:solidFill>
                  <a:schemeClr val="bg1"/>
                </a:solidFill>
              </a:rPr>
              <a:t> + Res-Net</a:t>
            </a:r>
          </a:p>
          <a:p>
            <a:pPr algn="ctr"/>
            <a:r>
              <a:rPr lang="en-US" sz="2400" dirty="0" smtClean="0">
                <a:solidFill>
                  <a:schemeClr val="bg1"/>
                </a:solidFill>
              </a:rPr>
              <a:t>with T1W</a:t>
            </a:r>
            <a:endParaRPr lang="en-US" sz="2400" dirty="0">
              <a:solidFill>
                <a:schemeClr val="bg1"/>
              </a:solidFill>
            </a:endParaRPr>
          </a:p>
        </p:txBody>
      </p:sp>
      <p:sp>
        <p:nvSpPr>
          <p:cNvPr id="50" name="Oval 49"/>
          <p:cNvSpPr/>
          <p:nvPr/>
        </p:nvSpPr>
        <p:spPr>
          <a:xfrm>
            <a:off x="6539344" y="919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552069" y="919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l="72288" t="1235" r="3314" b="1057"/>
          <a:stretch/>
        </p:blipFill>
        <p:spPr>
          <a:xfrm flipH="1">
            <a:off x="9171524" y="3403587"/>
            <a:ext cx="2674621" cy="3200400"/>
          </a:xfrm>
          <a:prstGeom prst="rect">
            <a:avLst/>
          </a:prstGeom>
        </p:spPr>
      </p:pic>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l="72362" r="3398"/>
          <a:stretch/>
        </p:blipFill>
        <p:spPr>
          <a:xfrm flipH="1">
            <a:off x="6214559" y="3403587"/>
            <a:ext cx="2674621" cy="3200400"/>
          </a:xfrm>
          <a:prstGeom prst="rect">
            <a:avLst/>
          </a:prstGeom>
        </p:spPr>
      </p:pic>
      <p:pic>
        <p:nvPicPr>
          <p:cNvPr id="24" name="Picture 23"/>
          <p:cNvPicPr>
            <a:picLocks noChangeAspect="1"/>
          </p:cNvPicPr>
          <p:nvPr/>
        </p:nvPicPr>
        <p:blipFill rotWithShape="1">
          <a:blip r:embed="rId8">
            <a:extLst>
              <a:ext uri="{28A0092B-C50C-407E-A947-70E740481C1C}">
                <a14:useLocalDpi xmlns:a14="http://schemas.microsoft.com/office/drawing/2010/main" val="0"/>
              </a:ext>
            </a:extLst>
          </a:blip>
          <a:srcRect l="71964" t="587" r="3315" b="407"/>
          <a:stretch/>
        </p:blipFill>
        <p:spPr>
          <a:xfrm flipH="1">
            <a:off x="304855" y="3403587"/>
            <a:ext cx="2674620" cy="3200400"/>
          </a:xfrm>
          <a:prstGeom prst="rect">
            <a:avLst/>
          </a:prstGeom>
        </p:spPr>
      </p:pic>
      <p:pic>
        <p:nvPicPr>
          <p:cNvPr id="25" name="Picture 24"/>
          <p:cNvPicPr>
            <a:picLocks noChangeAspect="1"/>
          </p:cNvPicPr>
          <p:nvPr/>
        </p:nvPicPr>
        <p:blipFill rotWithShape="1">
          <a:blip r:embed="rId9">
            <a:extLst>
              <a:ext uri="{28A0092B-C50C-407E-A947-70E740481C1C}">
                <a14:useLocalDpi xmlns:a14="http://schemas.microsoft.com/office/drawing/2010/main" val="0"/>
              </a:ext>
            </a:extLst>
          </a:blip>
          <a:srcRect l="71611" t="586" r="3667" b="408"/>
          <a:stretch/>
        </p:blipFill>
        <p:spPr>
          <a:xfrm flipH="1">
            <a:off x="3262858" y="3403587"/>
            <a:ext cx="2674620" cy="3200400"/>
          </a:xfrm>
          <a:prstGeom prst="rect">
            <a:avLst/>
          </a:prstGeom>
        </p:spPr>
      </p:pic>
      <p:sp>
        <p:nvSpPr>
          <p:cNvPr id="36" name="Oval 35"/>
          <p:cNvSpPr/>
          <p:nvPr/>
        </p:nvSpPr>
        <p:spPr>
          <a:xfrm>
            <a:off x="3543300" y="4277360"/>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86313" y="4277360"/>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493161" y="4277360"/>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9467786" y="4277360"/>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62266" y="30321"/>
            <a:ext cx="3200400" cy="3200400"/>
          </a:xfrm>
          <a:prstGeom prst="rect">
            <a:avLst/>
          </a:prstGeom>
        </p:spPr>
      </p:pic>
      <p:pic>
        <p:nvPicPr>
          <p:cNvPr id="33" name="Picture 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622" y="22034"/>
            <a:ext cx="3200400" cy="3200400"/>
          </a:xfrm>
          <a:prstGeom prst="rect">
            <a:avLst/>
          </a:prstGeom>
        </p:spPr>
      </p:pic>
      <p:sp>
        <p:nvSpPr>
          <p:cNvPr id="34" name="TextBox 33"/>
          <p:cNvSpPr txBox="1"/>
          <p:nvPr/>
        </p:nvSpPr>
        <p:spPr>
          <a:xfrm>
            <a:off x="4274919" y="38608"/>
            <a:ext cx="575093" cy="461665"/>
          </a:xfrm>
          <a:prstGeom prst="rect">
            <a:avLst/>
          </a:prstGeom>
          <a:noFill/>
        </p:spPr>
        <p:txBody>
          <a:bodyPr wrap="none" rtlCol="0">
            <a:spAutoFit/>
          </a:bodyPr>
          <a:lstStyle/>
          <a:p>
            <a:pPr algn="ctr"/>
            <a:r>
              <a:rPr lang="en-US" sz="2400" dirty="0" err="1" smtClean="0">
                <a:solidFill>
                  <a:schemeClr val="bg1"/>
                </a:solidFill>
              </a:rPr>
              <a:t>sTx</a:t>
            </a:r>
            <a:endParaRPr lang="en-US" sz="2400" dirty="0">
              <a:solidFill>
                <a:schemeClr val="bg1"/>
              </a:solidFill>
            </a:endParaRPr>
          </a:p>
        </p:txBody>
      </p:sp>
      <p:sp>
        <p:nvSpPr>
          <p:cNvPr id="35" name="TextBox 34"/>
          <p:cNvSpPr txBox="1"/>
          <p:nvPr/>
        </p:nvSpPr>
        <p:spPr>
          <a:xfrm>
            <a:off x="1297179" y="22034"/>
            <a:ext cx="616772" cy="461665"/>
          </a:xfrm>
          <a:prstGeom prst="rect">
            <a:avLst/>
          </a:prstGeom>
          <a:noFill/>
        </p:spPr>
        <p:txBody>
          <a:bodyPr wrap="none" rtlCol="0">
            <a:spAutoFit/>
          </a:bodyPr>
          <a:lstStyle/>
          <a:p>
            <a:pPr algn="ctr"/>
            <a:r>
              <a:rPr lang="en-US" sz="2400" dirty="0" err="1" smtClean="0">
                <a:solidFill>
                  <a:schemeClr val="bg1"/>
                </a:solidFill>
              </a:rPr>
              <a:t>pTx</a:t>
            </a:r>
            <a:endParaRPr lang="en-US" sz="2400" dirty="0">
              <a:solidFill>
                <a:schemeClr val="bg1"/>
              </a:solidFill>
            </a:endParaRPr>
          </a:p>
        </p:txBody>
      </p:sp>
      <p:sp>
        <p:nvSpPr>
          <p:cNvPr id="44" name="Oval 43"/>
          <p:cNvSpPr/>
          <p:nvPr/>
        </p:nvSpPr>
        <p:spPr>
          <a:xfrm>
            <a:off x="3500583" y="919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05496" y="919934"/>
            <a:ext cx="1036320" cy="107696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364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Cross-validation for U-Net</a:t>
            </a:r>
          </a:p>
          <a:p>
            <a:pPr lvl="1"/>
            <a:r>
              <a:rPr lang="en-US" dirty="0" smtClean="0"/>
              <a:t>To optimize the model through hyper-parameter tuning</a:t>
            </a:r>
          </a:p>
          <a:p>
            <a:pPr lvl="1"/>
            <a:r>
              <a:rPr lang="en-US" dirty="0" smtClean="0"/>
              <a:t>To quantify the model performance</a:t>
            </a:r>
          </a:p>
          <a:p>
            <a:r>
              <a:rPr lang="en-US" dirty="0" smtClean="0"/>
              <a:t>Volume-to-volume mapping using 3D U-Net</a:t>
            </a:r>
          </a:p>
          <a:p>
            <a:r>
              <a:rPr lang="en-US" dirty="0" smtClean="0"/>
              <a:t>Applied to other sequences</a:t>
            </a:r>
          </a:p>
          <a:p>
            <a:pPr lvl="1"/>
            <a:r>
              <a:rPr lang="en-US" dirty="0" smtClean="0"/>
              <a:t>fMRI, MPRAGE, T2-SPACE, </a:t>
            </a:r>
            <a:r>
              <a:rPr lang="en-US" dirty="0" err="1" smtClean="0"/>
              <a:t>etc</a:t>
            </a:r>
            <a:endParaRPr lang="en-US" dirty="0" smtClean="0"/>
          </a:p>
          <a:p>
            <a:r>
              <a:rPr lang="en-US" dirty="0" smtClean="0"/>
              <a:t>File an IP</a:t>
            </a:r>
            <a:endParaRPr lang="en-US" dirty="0"/>
          </a:p>
        </p:txBody>
      </p:sp>
    </p:spTree>
    <p:extLst>
      <p:ext uri="{BB962C8B-B14F-4D97-AF65-F5344CB8AC3E}">
        <p14:creationId xmlns:p14="http://schemas.microsoft.com/office/powerpoint/2010/main" val="4112983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5643</TotalTime>
  <Words>960</Words>
  <Application>Microsoft Office PowerPoint</Application>
  <PresentationFormat>Widescreen</PresentationFormat>
  <Paragraphs>120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等线</vt:lpstr>
      <vt:lpstr>Arial</vt:lpstr>
      <vt:lpstr>Calibri</vt:lpstr>
      <vt:lpstr>Calibri Light</vt:lpstr>
      <vt:lpstr>Office Theme</vt:lpstr>
      <vt:lpstr>Progress report on sTx to pTx image mapping using deep learning</vt:lpstr>
      <vt:lpstr>Can we directly map the image from sTx to pTx?</vt:lpstr>
      <vt:lpstr>The answer may be yes</vt:lpstr>
      <vt:lpstr>Data summary</vt:lpstr>
      <vt:lpstr>Neural network</vt:lpstr>
      <vt:lpstr>Training</vt:lpstr>
      <vt:lpstr>PowerPoint Presentation</vt:lpstr>
      <vt:lpstr>PowerPoint Presentation</vt:lpstr>
      <vt:lpstr>Next steps</vt:lpstr>
    </vt:vector>
  </TitlesOfParts>
  <Company>CMRR - 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sTX to pTX image mapping using deep learning</dc:title>
  <dc:creator>Ma Xiaodong</dc:creator>
  <cp:lastModifiedBy>Ma Xiaodong</cp:lastModifiedBy>
  <cp:revision>557</cp:revision>
  <dcterms:created xsi:type="dcterms:W3CDTF">2020-10-23T21:20:06Z</dcterms:created>
  <dcterms:modified xsi:type="dcterms:W3CDTF">2020-10-28T02:37:56Z</dcterms:modified>
</cp:coreProperties>
</file>