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53BB-871B-C73F-A184-1CD8F2215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95FE8-56BB-9AD1-1645-E90201F7A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B6CD8-50E5-A742-4057-F1E5574D9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EA9-74EE-41FD-874A-01546244AA50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CA06A-CDE9-0E76-6AD4-8047F6D10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E665E-1EEE-E962-7AB2-5C6BE84B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79D4-704E-4A30-AF06-B563B5CC1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11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D8EB-5E8A-7D49-534E-1BE90E350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07F16-25E9-B14B-A8F1-3664F2B05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03C1E-0DAD-4F82-BF0B-7B6153C5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EA9-74EE-41FD-874A-01546244AA50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003E7-1A6E-2562-3C8A-63309531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9204-AF04-7B9C-D0EA-A4419227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79D4-704E-4A30-AF06-B563B5CC1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19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CDD698-4C6B-1BE5-5F15-1EF4D6552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B497E-7267-BF66-11DA-47A2298BB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DD361-BC49-D6F5-FFA0-16E11235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EA9-74EE-41FD-874A-01546244AA50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B3653-F7DD-869D-55A8-241686F1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75FC6-DB4F-A846-22CB-C32C0844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79D4-704E-4A30-AF06-B563B5CC1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19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21A6-84D8-BCC5-29D1-1116B4BAE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B2C9-5B16-7ECB-CC96-A971E7808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95E5A-8E83-8899-93E0-F6D92D63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EA9-74EE-41FD-874A-01546244AA50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80B0B-6083-5DAA-3771-945406EA8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3B29A-1476-6F7B-BE74-820F9917B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79D4-704E-4A30-AF06-B563B5CC1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28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E111-D910-F5A2-E537-A98C1790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B7AB7-1F76-5E07-80C2-05FA4AE57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887DC-D391-45F3-0A9B-3AA47B24A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EA9-74EE-41FD-874A-01546244AA50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14186-F7B1-FA4E-50D0-FF9DFB96C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521E2-4E09-1FD2-1E45-F0B00185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79D4-704E-4A30-AF06-B563B5CC1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99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B8AB5-CA27-2CB2-D394-EC0348DB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E7B60-E5CF-8160-E667-F5C44522E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6CC60-2FAC-AF72-89E4-BE196EA6A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B72F4-9215-4217-524D-F5B4D9A3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EA9-74EE-41FD-874A-01546244AA50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BC0F8-213E-EF93-5408-68D0B75B2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55922-B76F-E9F6-0425-757DFC6B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79D4-704E-4A30-AF06-B563B5CC1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02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02E43-11B6-5AAB-6B75-63363E83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E9CF5-FFF3-3386-C370-48E4872C8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9B519-2A03-A913-0A74-6CD09DE47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FAE75-C3B7-0F56-5BAA-5C2E3590E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E33994-A926-5861-DB91-0427403A1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490D2E-EFFF-43D5-E107-43435761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EA9-74EE-41FD-874A-01546244AA50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69134-6AFE-C427-5DBC-9F214BAC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D794DB-78FE-8C47-2C5B-D54665BA8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79D4-704E-4A30-AF06-B563B5CC1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4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2C626-F57A-CA24-C4DD-3C008A3C2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6A00E3-953F-8131-FA52-501F7134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EA9-74EE-41FD-874A-01546244AA50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5AA46A-5332-BB85-93F1-1C113F24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90D0D-33EC-E61E-0469-CB762F82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79D4-704E-4A30-AF06-B563B5CC1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35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96C14A-205D-CB30-13D6-AFFA0B3DA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EA9-74EE-41FD-874A-01546244AA50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83936-5651-F90B-FA72-F4D337D6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A5970-2D55-C6B6-CC16-4956B84D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79D4-704E-4A30-AF06-B563B5CC1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86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298E7-84AD-3E92-5028-CB012135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1C7B9-F2A0-92E4-0EF3-9CF402981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DD544-256A-E2C7-D52E-10FD2F13B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5FFEE-8D13-2384-A3CB-DF6C9BC3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EA9-74EE-41FD-874A-01546244AA50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26C69-E5DA-BFB7-4342-A86F461AC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C6170-FE2C-79EE-048B-2777CA5E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79D4-704E-4A30-AF06-B563B5CC1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36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9F1F-53F7-2B1A-C0DE-2D275144E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47ED8-16B7-97CF-2E29-D661BC566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8E7D1-8CB2-A804-A7B0-ECDB7E915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E106-B00C-74CF-0F51-165DE462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4EA9-74EE-41FD-874A-01546244AA50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A7FBC-DC0C-C45F-E37C-F64F5369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473D0-9FCB-79E4-9DE6-7789DC72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079D4-704E-4A30-AF06-B563B5CC1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52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997AEE-A858-3771-54EF-B1350BB54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CD858-0977-C054-8D9F-77E181680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94255-39D3-6531-210A-C4E77C10FA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964EA9-74EE-41FD-874A-01546244AA50}" type="datetimeFigureOut">
              <a:rPr lang="en-GB" smtClean="0"/>
              <a:t>09/05/2024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13D5A-B97B-DAF7-EED9-65FBA226D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614B0-FB6E-24B2-E6EC-A638A164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D079D4-704E-4A30-AF06-B563B5CC18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15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869BE06-C699-D227-7F35-1F66873D6A34}"/>
              </a:ext>
            </a:extLst>
          </p:cNvPr>
          <p:cNvGrpSpPr/>
          <p:nvPr/>
        </p:nvGrpSpPr>
        <p:grpSpPr>
          <a:xfrm>
            <a:off x="4121150" y="2318067"/>
            <a:ext cx="6153178" cy="3461410"/>
            <a:chOff x="4121150" y="2318067"/>
            <a:chExt cx="6153178" cy="346141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04AD767-BE23-3DAD-4CFD-D89C1C0879C5}"/>
                </a:ext>
              </a:extLst>
            </p:cNvPr>
            <p:cNvGrpSpPr/>
            <p:nvPr/>
          </p:nvGrpSpPr>
          <p:grpSpPr>
            <a:xfrm>
              <a:off x="4121150" y="2318067"/>
              <a:ext cx="6153178" cy="3461410"/>
              <a:chOff x="4121150" y="2318067"/>
              <a:chExt cx="6153178" cy="3461410"/>
            </a:xfrm>
          </p:grpSpPr>
          <p:pic>
            <p:nvPicPr>
              <p:cNvPr id="4" name="Picture 3" descr="A machine on a table&#10;&#10;Description automatically generated">
                <a:extLst>
                  <a:ext uri="{FF2B5EF4-FFF2-40B4-BE49-F238E27FC236}">
                    <a16:creationId xmlns:a16="http://schemas.microsoft.com/office/drawing/2014/main" id="{EDA13324-E4B9-02A8-252C-10D32C58B0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21150" y="2318067"/>
                <a:ext cx="6153178" cy="3461410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8834951-5CB8-AE42-D21B-C6E2A2B07B46}"/>
                  </a:ext>
                </a:extLst>
              </p:cNvPr>
              <p:cNvSpPr/>
              <p:nvPr/>
            </p:nvSpPr>
            <p:spPr>
              <a:xfrm>
                <a:off x="6562725" y="3528646"/>
                <a:ext cx="2804013" cy="926123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729705-24C0-D550-C7AA-5E48543E3F4F}"/>
                  </a:ext>
                </a:extLst>
              </p:cNvPr>
              <p:cNvSpPr txBox="1"/>
              <p:nvPr/>
            </p:nvSpPr>
            <p:spPr>
              <a:xfrm>
                <a:off x="8479892" y="4406900"/>
                <a:ext cx="7597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chemeClr val="accent2"/>
                    </a:solidFill>
                  </a:rPr>
                  <a:t>S</a:t>
                </a:r>
                <a:r>
                  <a:rPr lang="en-US" altLang="zh-CN" sz="1400" b="1" dirty="0" err="1">
                    <a:solidFill>
                      <a:schemeClr val="accent2"/>
                    </a:solidFill>
                  </a:rPr>
                  <a:t>ource</a:t>
                </a:r>
                <a:endParaRPr lang="en-GB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F9C84E-28D9-4CB3-1A9F-0076A30E3B57}"/>
                  </a:ext>
                </a:extLst>
              </p:cNvPr>
              <p:cNvSpPr txBox="1"/>
              <p:nvPr/>
            </p:nvSpPr>
            <p:spPr>
              <a:xfrm>
                <a:off x="8042819" y="4085437"/>
                <a:ext cx="4748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rgbClr val="C00000"/>
                    </a:solidFill>
                  </a:rPr>
                  <a:t>VDI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A13005-86F2-02CD-9067-F633AF2B172B}"/>
                  </a:ext>
                </a:extLst>
              </p:cNvPr>
              <p:cNvSpPr txBox="1"/>
              <p:nvPr/>
            </p:nvSpPr>
            <p:spPr>
              <a:xfrm>
                <a:off x="7072407" y="4061503"/>
                <a:ext cx="5613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rgbClr val="C00000"/>
                    </a:solidFill>
                  </a:rPr>
                  <a:t>A</a:t>
                </a:r>
                <a:r>
                  <a:rPr lang="en-US" altLang="zh-CN" sz="1400" b="1" dirty="0" err="1">
                    <a:solidFill>
                      <a:srgbClr val="C00000"/>
                    </a:solidFill>
                  </a:rPr>
                  <a:t>mp</a:t>
                </a:r>
                <a:endParaRPr lang="en-GB" sz="14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7785FC-BDE5-EED5-C425-669DC7E80EA5}"/>
                  </a:ext>
                </a:extLst>
              </p:cNvPr>
              <p:cNvSpPr txBox="1"/>
              <p:nvPr/>
            </p:nvSpPr>
            <p:spPr>
              <a:xfrm>
                <a:off x="6493599" y="4061503"/>
                <a:ext cx="5886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rgbClr val="C00000"/>
                    </a:solidFill>
                  </a:rPr>
                  <a:t>H</a:t>
                </a:r>
                <a:r>
                  <a:rPr lang="en-US" altLang="zh-CN" sz="1400" b="1" dirty="0" err="1">
                    <a:solidFill>
                      <a:srgbClr val="C00000"/>
                    </a:solidFill>
                  </a:rPr>
                  <a:t>orn</a:t>
                </a:r>
                <a:endParaRPr lang="en-GB" sz="14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B007B1-6AD8-359B-DD76-D20D69BA7182}"/>
                  </a:ext>
                </a:extLst>
              </p:cNvPr>
              <p:cNvSpPr txBox="1"/>
              <p:nvPr/>
            </p:nvSpPr>
            <p:spPr>
              <a:xfrm>
                <a:off x="5934888" y="4689176"/>
                <a:ext cx="11174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b="1" dirty="0">
                    <a:solidFill>
                      <a:srgbClr val="0070C0"/>
                    </a:solidFill>
                  </a:rPr>
                  <a:t>F</a:t>
                </a:r>
                <a:r>
                  <a:rPr lang="en-US" altLang="zh-CN" sz="1400" b="1" dirty="0">
                    <a:solidFill>
                      <a:srgbClr val="0070C0"/>
                    </a:solidFill>
                  </a:rPr>
                  <a:t>ore-optics</a:t>
                </a:r>
                <a:endParaRPr lang="en-GB" sz="1400" b="1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25026BA-3B86-95E2-86FF-DB52F5483C3A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flipH="1" flipV="1">
                <a:off x="6438900" y="4343625"/>
                <a:ext cx="54699" cy="3455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99E4DFE-38CC-BDF1-D3C2-037EA4A2402F}"/>
                </a:ext>
              </a:extLst>
            </p:cNvPr>
            <p:cNvCxnSpPr/>
            <p:nvPr/>
          </p:nvCxnSpPr>
          <p:spPr>
            <a:xfrm flipH="1">
              <a:off x="5892800" y="3917950"/>
              <a:ext cx="546100" cy="0"/>
            </a:xfrm>
            <a:prstGeom prst="straightConnector1">
              <a:avLst/>
            </a:prstGeom>
            <a:ln>
              <a:solidFill>
                <a:srgbClr val="FFFF00"/>
              </a:solidFill>
              <a:headEnd type="triangle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A58B55E-2F6B-6A49-0865-01AEE2A71A5A}"/>
              </a:ext>
            </a:extLst>
          </p:cNvPr>
          <p:cNvGrpSpPr/>
          <p:nvPr/>
        </p:nvGrpSpPr>
        <p:grpSpPr>
          <a:xfrm>
            <a:off x="682423" y="2159867"/>
            <a:ext cx="2873564" cy="2661389"/>
            <a:chOff x="682423" y="2159867"/>
            <a:chExt cx="2873564" cy="266138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7C6A644-8782-CE76-DB81-EE6A65983EF9}"/>
                </a:ext>
              </a:extLst>
            </p:cNvPr>
            <p:cNvGrpSpPr/>
            <p:nvPr/>
          </p:nvGrpSpPr>
          <p:grpSpPr>
            <a:xfrm>
              <a:off x="682423" y="2159867"/>
              <a:ext cx="2873564" cy="2661389"/>
              <a:chOff x="700147" y="2098305"/>
              <a:chExt cx="2873564" cy="2661389"/>
            </a:xfrm>
          </p:grpSpPr>
          <p:pic>
            <p:nvPicPr>
              <p:cNvPr id="3" name="Picture 2" descr="A red pipe with brown and tan background&#10;&#10;Description automatically generated with medium confidence">
                <a:extLst>
                  <a:ext uri="{FF2B5EF4-FFF2-40B4-BE49-F238E27FC236}">
                    <a16:creationId xmlns:a16="http://schemas.microsoft.com/office/drawing/2014/main" id="{98BF28E6-6878-CFE7-F1F5-2E2595BC3B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0147" y="2098305"/>
                <a:ext cx="2873564" cy="2661389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013B13-5297-30CA-97C1-CDB284943CD6}"/>
                  </a:ext>
                </a:extLst>
              </p:cNvPr>
              <p:cNvSpPr txBox="1"/>
              <p:nvPr/>
            </p:nvSpPr>
            <p:spPr>
              <a:xfrm>
                <a:off x="2576221" y="3244333"/>
                <a:ext cx="497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M2</a:t>
                </a:r>
                <a:endParaRPr lang="LID4096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C32BEA-0C75-9850-9D9D-7CD9E8D6FCB8}"/>
                  </a:ext>
                </a:extLst>
              </p:cNvPr>
              <p:cNvSpPr txBox="1"/>
              <p:nvPr/>
            </p:nvSpPr>
            <p:spPr>
              <a:xfrm>
                <a:off x="899821" y="3921519"/>
                <a:ext cx="497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M1</a:t>
                </a:r>
                <a:endParaRPr lang="LID4096" b="1" dirty="0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1759053-6F0C-41AB-04CB-9FA5C7CB8B66}"/>
                </a:ext>
              </a:extLst>
            </p:cNvPr>
            <p:cNvSpPr txBox="1"/>
            <p:nvPr/>
          </p:nvSpPr>
          <p:spPr>
            <a:xfrm>
              <a:off x="858244" y="2254252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Horn</a:t>
              </a:r>
              <a:endParaRPr lang="LID4096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8523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0EB918DB-D54D-B698-E484-07F527176006}"/>
              </a:ext>
            </a:extLst>
          </p:cNvPr>
          <p:cNvGrpSpPr/>
          <p:nvPr/>
        </p:nvGrpSpPr>
        <p:grpSpPr>
          <a:xfrm>
            <a:off x="2684155" y="1030281"/>
            <a:ext cx="5063202" cy="3749774"/>
            <a:chOff x="2684155" y="1030281"/>
            <a:chExt cx="5063202" cy="374977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9EF599F-0CCF-7B4D-0C13-3BC9E17B0E52}"/>
                </a:ext>
              </a:extLst>
            </p:cNvPr>
            <p:cNvGrpSpPr/>
            <p:nvPr/>
          </p:nvGrpSpPr>
          <p:grpSpPr>
            <a:xfrm>
              <a:off x="2874760" y="1030281"/>
              <a:ext cx="4872597" cy="3749774"/>
              <a:chOff x="2874760" y="1030281"/>
              <a:chExt cx="4872597" cy="3749774"/>
            </a:xfrm>
          </p:grpSpPr>
          <p:sp>
            <p:nvSpPr>
              <p:cNvPr id="4" name="Arc 3">
                <a:extLst>
                  <a:ext uri="{FF2B5EF4-FFF2-40B4-BE49-F238E27FC236}">
                    <a16:creationId xmlns:a16="http://schemas.microsoft.com/office/drawing/2014/main" id="{3DFA6A82-C3B3-20D0-0668-784497D2C95A}"/>
                  </a:ext>
                </a:extLst>
              </p:cNvPr>
              <p:cNvSpPr/>
              <p:nvPr/>
            </p:nvSpPr>
            <p:spPr>
              <a:xfrm rot="20490837" flipH="1">
                <a:off x="4818490" y="1757237"/>
                <a:ext cx="2806811" cy="2711395"/>
              </a:xfrm>
              <a:prstGeom prst="arc">
                <a:avLst>
                  <a:gd name="adj1" fmla="val 16200000"/>
                  <a:gd name="adj2" fmla="val 19763319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57548DAA-70E9-1188-3F95-AC906AF34381}"/>
                  </a:ext>
                </a:extLst>
              </p:cNvPr>
              <p:cNvSpPr/>
              <p:nvPr/>
            </p:nvSpPr>
            <p:spPr>
              <a:xfrm rot="20490837" flipV="1">
                <a:off x="2874760" y="2068660"/>
                <a:ext cx="2806811" cy="2711395"/>
              </a:xfrm>
              <a:prstGeom prst="arc">
                <a:avLst>
                  <a:gd name="adj1" fmla="val 16200000"/>
                  <a:gd name="adj2" fmla="val 19763319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4EFF33B1-DF3E-DB8A-1DB6-660DE2C21C31}"/>
                  </a:ext>
                </a:extLst>
              </p:cNvPr>
              <p:cNvCxnSpPr/>
              <p:nvPr/>
            </p:nvCxnSpPr>
            <p:spPr>
              <a:xfrm>
                <a:off x="5200153" y="2202511"/>
                <a:ext cx="0" cy="222636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9F9F0B5-BAA5-159A-FF19-124F52E96C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00153" y="2202511"/>
                <a:ext cx="1160890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4794C82-C2E1-C363-7969-8CB347169A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61252" y="4428877"/>
                <a:ext cx="2138901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CE663AAF-7B97-9423-07B8-ADF976B5A11F}"/>
                  </a:ext>
                </a:extLst>
              </p:cNvPr>
              <p:cNvSpPr/>
              <p:nvPr/>
            </p:nvSpPr>
            <p:spPr>
              <a:xfrm rot="5400000">
                <a:off x="6460434" y="1999753"/>
                <a:ext cx="206733" cy="405516"/>
              </a:xfrm>
              <a:prstGeom prst="triangle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0D6DBFE-DE55-D677-8E8C-C95D6C756C4B}"/>
                  </a:ext>
                </a:extLst>
              </p:cNvPr>
              <p:cNvCxnSpPr/>
              <p:nvPr/>
            </p:nvCxnSpPr>
            <p:spPr>
              <a:xfrm>
                <a:off x="6361042" y="1622066"/>
                <a:ext cx="0" cy="1144988"/>
              </a:xfrm>
              <a:prstGeom prst="line">
                <a:avLst/>
              </a:prstGeom>
              <a:ln w="28575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AA9096A-0F8F-4DD0-4992-C53CB2320EF5}"/>
                  </a:ext>
                </a:extLst>
              </p:cNvPr>
              <p:cNvCxnSpPr/>
              <p:nvPr/>
            </p:nvCxnSpPr>
            <p:spPr>
              <a:xfrm>
                <a:off x="5200153" y="1622066"/>
                <a:ext cx="0" cy="114498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7CBF78-D034-0A16-F99E-719905156E68}"/>
                  </a:ext>
                </a:extLst>
              </p:cNvPr>
              <p:cNvSpPr txBox="1"/>
              <p:nvPr/>
            </p:nvSpPr>
            <p:spPr>
              <a:xfrm>
                <a:off x="5922837" y="1030281"/>
                <a:ext cx="9172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R</a:t>
                </a:r>
                <a:r>
                  <a:rPr lang="en-US" altLang="zh-CN" sz="1400" dirty="0"/>
                  <a:t>ef plane</a:t>
                </a:r>
                <a:endParaRPr lang="LID4096" sz="1400" dirty="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1DAD56D1-93B1-A837-B510-670C54DAD508}"/>
                  </a:ext>
                </a:extLst>
              </p:cNvPr>
              <p:cNvCxnSpPr/>
              <p:nvPr/>
            </p:nvCxnSpPr>
            <p:spPr>
              <a:xfrm flipV="1">
                <a:off x="5200153" y="1690815"/>
                <a:ext cx="1160889" cy="1209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 w="sm" len="lg"/>
                <a:tailEnd type="triangle" w="sm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B1C3AD43-6E8C-28C8-E842-36D872E5ABD4}"/>
                      </a:ext>
                    </a:extLst>
                  </p:cNvPr>
                  <p:cNvSpPr txBox="1"/>
                  <p:nvPr/>
                </p:nvSpPr>
                <p:spPr>
                  <a:xfrm>
                    <a:off x="5274675" y="1441425"/>
                    <a:ext cx="98879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=18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𝑚𝑚</m:t>
                          </m:r>
                        </m:oMath>
                      </m:oMathPara>
                    </a14:m>
                    <a:endParaRPr lang="LID4096" sz="1200" dirty="0"/>
                  </a:p>
                </p:txBody>
              </p:sp>
            </mc:Choice>
            <mc:Fallback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B1C3AD43-6E8C-28C8-E842-36D872E5AB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4675" y="1441425"/>
                    <a:ext cx="988796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58E782E-5B16-FD1E-3155-F884E5F84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61041" y="1689983"/>
                <a:ext cx="954159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 w="sm" len="lg"/>
                <a:tailEnd type="triangle" w="sm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B1FE0E8-E14B-A15F-0A7C-198076610017}"/>
                  </a:ext>
                </a:extLst>
              </p:cNvPr>
              <p:cNvCxnSpPr/>
              <p:nvPr/>
            </p:nvCxnSpPr>
            <p:spPr>
              <a:xfrm>
                <a:off x="7335478" y="1622066"/>
                <a:ext cx="0" cy="1144988"/>
              </a:xfrm>
              <a:prstGeom prst="line">
                <a:avLst/>
              </a:prstGeom>
              <a:ln>
                <a:prstDash val="soli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CC3D0015-ED59-15F3-BA30-2D7ED082CB46}"/>
                  </a:ext>
                </a:extLst>
              </p:cNvPr>
              <p:cNvSpPr/>
              <p:nvPr/>
            </p:nvSpPr>
            <p:spPr>
              <a:xfrm rot="5400000">
                <a:off x="7441232" y="1991802"/>
                <a:ext cx="206733" cy="405516"/>
              </a:xfrm>
              <a:prstGeom prst="triangle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  <a:ln>
                <a:solidFill>
                  <a:srgbClr val="FFC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2EAD1633-8243-E21B-0482-427E63E042FB}"/>
                      </a:ext>
                    </a:extLst>
                  </p:cNvPr>
                  <p:cNvSpPr txBox="1"/>
                  <p:nvPr/>
                </p:nvSpPr>
                <p:spPr>
                  <a:xfrm>
                    <a:off x="6361040" y="1459700"/>
                    <a:ext cx="103162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0~12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𝑚𝑚</m:t>
                          </m:r>
                        </m:oMath>
                      </m:oMathPara>
                    </a14:m>
                    <a:endParaRPr lang="en-US" altLang="zh-CN" sz="1200" i="1" dirty="0">
                      <a:latin typeface="Cambria Math" panose="02040503050406030204" pitchFamily="18" charset="0"/>
                    </a:endParaRPr>
                  </a:p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sty m:val="p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=0.1</m:t>
                          </m:r>
                          <m:r>
                            <m:rPr>
                              <m:sty m:val="p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mm</m:t>
                          </m:r>
                        </m:oMath>
                      </m:oMathPara>
                    </a14:m>
                    <a:endParaRPr lang="LID4096" sz="1200" dirty="0"/>
                  </a:p>
                </p:txBody>
              </p:sp>
            </mc:Choice>
            <mc:Fallback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2EAD1633-8243-E21B-0482-427E63E042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1040" y="1459700"/>
                    <a:ext cx="1031628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25E78A43-CAD9-C831-8637-383C46CE98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89750" y="2670072"/>
                <a:ext cx="69272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7625CBF0-AD15-2D0A-B06E-F64AFC02CC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16066" y="2767054"/>
                <a:ext cx="69272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76E6551-D76A-59C8-1387-BEE2B831BE41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flipH="1">
              <a:off x="6369406" y="1338058"/>
              <a:ext cx="12051" cy="3060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861FD39-80FF-F24E-303A-D37F40D95D7E}"/>
                </a:ext>
              </a:extLst>
            </p:cNvPr>
            <p:cNvSpPr txBox="1"/>
            <p:nvPr/>
          </p:nvSpPr>
          <p:spPr>
            <a:xfrm>
              <a:off x="5699351" y="1937304"/>
              <a:ext cx="2632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z</a:t>
              </a:r>
              <a:endParaRPr lang="LID4096" sz="1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8B7C713-97DF-A5C6-C420-EE99D1891FB4}"/>
                </a:ext>
              </a:extLst>
            </p:cNvPr>
            <p:cNvSpPr txBox="1"/>
            <p:nvPr/>
          </p:nvSpPr>
          <p:spPr>
            <a:xfrm>
              <a:off x="2684155" y="4150471"/>
              <a:ext cx="24390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To detector (0.93, 1.47 and 1.94m)</a:t>
              </a:r>
              <a:endParaRPr lang="LID4096" sz="1200" dirty="0"/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B99E9AD7-FB9D-D23A-BA88-E03578E0C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072" y="2121030"/>
            <a:ext cx="5108891" cy="370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A9E27D48-6C78-3A67-691E-B2D2816038DB}"/>
              </a:ext>
            </a:extLst>
          </p:cNvPr>
          <p:cNvGrpSpPr/>
          <p:nvPr/>
        </p:nvGrpSpPr>
        <p:grpSpPr>
          <a:xfrm>
            <a:off x="3981864" y="1445516"/>
            <a:ext cx="4781550" cy="1878330"/>
            <a:chOff x="3835096" y="1334198"/>
            <a:chExt cx="4781550" cy="1878330"/>
          </a:xfrm>
        </p:grpSpPr>
        <p:pic>
          <p:nvPicPr>
            <p:cNvPr id="8" name="Picture 7" descr="A diagram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CBCA2173-07AD-2B5C-5EF6-80CF82A38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5096" y="1334198"/>
              <a:ext cx="4781550" cy="1878330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811DCF4-CEC7-B5AE-1066-54AB8DF014D4}"/>
                </a:ext>
              </a:extLst>
            </p:cNvPr>
            <p:cNvGrpSpPr/>
            <p:nvPr/>
          </p:nvGrpSpPr>
          <p:grpSpPr>
            <a:xfrm>
              <a:off x="4509695" y="2525627"/>
              <a:ext cx="3927316" cy="226922"/>
              <a:chOff x="4509695" y="2525627"/>
              <a:chExt cx="3927316" cy="226922"/>
            </a:xfrm>
          </p:grpSpPr>
          <p:sp>
            <p:nvSpPr>
              <p:cNvPr id="11" name="Text Box 2">
                <a:extLst>
                  <a:ext uri="{FF2B5EF4-FFF2-40B4-BE49-F238E27FC236}">
                    <a16:creationId xmlns:a16="http://schemas.microsoft.com/office/drawing/2014/main" id="{C837A0B6-B912-C4A9-DEB8-B29A26C5A7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68510" y="2525627"/>
                <a:ext cx="543560" cy="2269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GB" sz="800" b="1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11.052</a:t>
                </a:r>
                <a:endParaRPr sz="1400" b="1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 Box 2">
                <a:extLst>
                  <a:ext uri="{FF2B5EF4-FFF2-40B4-BE49-F238E27FC236}">
                    <a16:creationId xmlns:a16="http://schemas.microsoft.com/office/drawing/2014/main" id="{C6FBDD2F-2400-4026-2159-1E6C0E0AC9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93451" y="2525627"/>
                <a:ext cx="543560" cy="2269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GB" sz="800" b="1" kern="10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5</a:t>
                </a:r>
                <a:endParaRPr sz="1400" b="1" kern="10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BC66AAA-5C98-8AB6-513D-7C83843062E5}"/>
                  </a:ext>
                </a:extLst>
              </p:cNvPr>
              <p:cNvGrpSpPr/>
              <p:nvPr/>
            </p:nvGrpSpPr>
            <p:grpSpPr>
              <a:xfrm>
                <a:off x="4509695" y="2554910"/>
                <a:ext cx="3404870" cy="10795"/>
                <a:chOff x="4509695" y="2602616"/>
                <a:chExt cx="3404870" cy="10795"/>
              </a:xfrm>
            </p:grpSpPr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AFB55D30-D467-568E-7E7B-2BC52EFFA5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09695" y="2602616"/>
                  <a:ext cx="717550" cy="10795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solid"/>
                  <a:headEnd type="triangle" w="sm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605994BF-DB26-2D6F-3267-D2C82C1439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63235" y="2608013"/>
                  <a:ext cx="1751330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solid"/>
                  <a:headEnd type="triangle" w="sm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5BC7A288-27DC-F423-6BF0-10807DF30D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76140" y="2608013"/>
                  <a:ext cx="887095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solid"/>
                  <a:headEnd type="triangle" w="sm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 Box 2">
                <a:extLst>
                  <a:ext uri="{FF2B5EF4-FFF2-40B4-BE49-F238E27FC236}">
                    <a16:creationId xmlns:a16="http://schemas.microsoft.com/office/drawing/2014/main" id="{C7715574-A117-B34E-2C0F-C14979E4D3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90443" y="2525627"/>
                <a:ext cx="543560" cy="2269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GB" sz="800" b="1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21.21</a:t>
                </a:r>
                <a:endParaRPr sz="1400" b="1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7090675-0F82-EEEA-F758-D067625858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55046" y="2560307"/>
                <a:ext cx="420370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olid"/>
                <a:headEnd type="triangl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 Box 2">
                <a:extLst>
                  <a:ext uri="{FF2B5EF4-FFF2-40B4-BE49-F238E27FC236}">
                    <a16:creationId xmlns:a16="http://schemas.microsoft.com/office/drawing/2014/main" id="{09CFC342-BCF9-35D8-429C-DCB7F48459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9984" y="2525627"/>
                <a:ext cx="543560" cy="2269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GB" sz="800" b="1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8.696</a:t>
                </a:r>
                <a:endParaRPr sz="1400" b="1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8EB59EB-EA16-A7DF-C581-3CE802C36162}"/>
              </a:ext>
            </a:extLst>
          </p:cNvPr>
          <p:cNvGrpSpPr/>
          <p:nvPr/>
        </p:nvGrpSpPr>
        <p:grpSpPr>
          <a:xfrm>
            <a:off x="4022394" y="3743536"/>
            <a:ext cx="4741020" cy="1860016"/>
            <a:chOff x="3974686" y="3512948"/>
            <a:chExt cx="4741020" cy="1860016"/>
          </a:xfrm>
        </p:grpSpPr>
        <p:pic>
          <p:nvPicPr>
            <p:cNvPr id="30" name="Picture 29" descr="A graph of a line graph&#10;&#10;Description automatically generated with medium confidence">
              <a:extLst>
                <a:ext uri="{FF2B5EF4-FFF2-40B4-BE49-F238E27FC236}">
                  <a16:creationId xmlns:a16="http://schemas.microsoft.com/office/drawing/2014/main" id="{C5C7AE9D-C120-309D-A095-ADE2EECDE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4686" y="3512948"/>
              <a:ext cx="4741020" cy="1860016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4195955-EFD0-5736-5ECD-49CC7AFB9D19}"/>
                </a:ext>
              </a:extLst>
            </p:cNvPr>
            <p:cNvGrpSpPr/>
            <p:nvPr/>
          </p:nvGrpSpPr>
          <p:grpSpPr>
            <a:xfrm>
              <a:off x="4572000" y="4852959"/>
              <a:ext cx="3927316" cy="226922"/>
              <a:chOff x="4509695" y="2525627"/>
              <a:chExt cx="3927316" cy="226922"/>
            </a:xfrm>
          </p:grpSpPr>
          <p:sp>
            <p:nvSpPr>
              <p:cNvPr id="20" name="Text Box 2">
                <a:extLst>
                  <a:ext uri="{FF2B5EF4-FFF2-40B4-BE49-F238E27FC236}">
                    <a16:creationId xmlns:a16="http://schemas.microsoft.com/office/drawing/2014/main" id="{9F050775-57D3-EFBB-7F09-2044F74D6C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68510" y="2525627"/>
                <a:ext cx="543560" cy="2269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GB" sz="800" b="1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33.155</a:t>
                </a:r>
                <a:endParaRPr lang="en-GB" sz="1400" b="1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 Box 2">
                <a:extLst>
                  <a:ext uri="{FF2B5EF4-FFF2-40B4-BE49-F238E27FC236}">
                    <a16:creationId xmlns:a16="http://schemas.microsoft.com/office/drawing/2014/main" id="{D5964B17-C4E4-E738-C3B8-87DA2D26EF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93451" y="2525627"/>
                <a:ext cx="543560" cy="2269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GB" sz="800" b="1" kern="100" dirty="0"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15</a:t>
                </a:r>
                <a:endParaRPr sz="1400" b="1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2985AC8-437C-D946-38EC-6BA944E0F06B}"/>
                  </a:ext>
                </a:extLst>
              </p:cNvPr>
              <p:cNvGrpSpPr/>
              <p:nvPr/>
            </p:nvGrpSpPr>
            <p:grpSpPr>
              <a:xfrm>
                <a:off x="4509695" y="2554910"/>
                <a:ext cx="3404870" cy="10795"/>
                <a:chOff x="4509695" y="2602616"/>
                <a:chExt cx="3404870" cy="10795"/>
              </a:xfrm>
            </p:grpSpPr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357DE9BF-4A28-8564-0CCB-E73FD94CB8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09695" y="2602616"/>
                  <a:ext cx="717550" cy="10795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solid"/>
                  <a:headEnd type="triangle" w="sm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FB82282F-AA07-2372-2CD9-8EECD50133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63235" y="2608013"/>
                  <a:ext cx="1751330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solid"/>
                  <a:headEnd type="triangle" w="sm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B9809888-B165-D8D2-CCB6-454F732FBF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76140" y="2608013"/>
                  <a:ext cx="887095" cy="0"/>
                </a:xfrm>
                <a:prstGeom prst="straightConnector1">
                  <a:avLst/>
                </a:prstGeom>
                <a:ln w="9525">
                  <a:solidFill>
                    <a:schemeClr val="tx1"/>
                  </a:solidFill>
                  <a:prstDash val="solid"/>
                  <a:headEnd type="triangle" w="sm" len="med"/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 Box 2">
                <a:extLst>
                  <a:ext uri="{FF2B5EF4-FFF2-40B4-BE49-F238E27FC236}">
                    <a16:creationId xmlns:a16="http://schemas.microsoft.com/office/drawing/2014/main" id="{7BA9B11F-800D-5F5C-5B96-5F66F6A4CB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90443" y="2525627"/>
                <a:ext cx="543560" cy="2269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GB" sz="800" b="1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63.618</a:t>
                </a:r>
                <a:endParaRPr lang="en-GB" sz="1400" b="1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C3B9C2E-EB57-0F19-9607-3D0E671824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55046" y="2560307"/>
                <a:ext cx="420370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olid"/>
                <a:headEnd type="triangle" w="sm" len="med"/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 Box 2">
                <a:extLst>
                  <a:ext uri="{FF2B5EF4-FFF2-40B4-BE49-F238E27FC236}">
                    <a16:creationId xmlns:a16="http://schemas.microsoft.com/office/drawing/2014/main" id="{C7F9EA1C-40C2-BE07-311C-F6CF0A6F5E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9984" y="2525627"/>
                <a:ext cx="543560" cy="2269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GB" sz="800" b="1" kern="100" dirty="0">
                    <a:effectLst/>
                    <a:latin typeface="Aptos" panose="020B00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26.0865</a:t>
                </a:r>
                <a:endParaRPr lang="en-GB" sz="1400" b="1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4092340-4DC7-D904-FB31-C44AA4A6E074}"/>
              </a:ext>
            </a:extLst>
          </p:cNvPr>
          <p:cNvSpPr txBox="1"/>
          <p:nvPr/>
        </p:nvSpPr>
        <p:spPr>
          <a:xfrm>
            <a:off x="7573597" y="1228829"/>
            <a:ext cx="1191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@475GHz</a:t>
            </a:r>
            <a:endParaRPr lang="LID4096" sz="1400" b="1" dirty="0"/>
          </a:p>
        </p:txBody>
      </p:sp>
    </p:spTree>
    <p:extLst>
      <p:ext uri="{BB962C8B-B14F-4D97-AF65-F5344CB8AC3E}">
        <p14:creationId xmlns:p14="http://schemas.microsoft.com/office/powerpoint/2010/main" val="2245691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43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Xiaodong Ren</dc:creator>
  <cp:lastModifiedBy>Xiaodong Ren</cp:lastModifiedBy>
  <cp:revision>7</cp:revision>
  <dcterms:created xsi:type="dcterms:W3CDTF">2024-04-29T17:31:37Z</dcterms:created>
  <dcterms:modified xsi:type="dcterms:W3CDTF">2024-05-10T00:51:20Z</dcterms:modified>
</cp:coreProperties>
</file>