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30E5-7E13-56AC-FF16-457330AB8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96BA1-151B-639E-2905-188113B79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31304-1726-107B-3A19-A21469C2B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FB9A-2033-4366-ABAA-B79CA97EB70A}" type="datetimeFigureOut">
              <a:rPr lang="en-DE" smtClean="0"/>
              <a:t>11/07/2022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CB97B-310A-CE13-B404-2A130C7DD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5DA6F-141B-035F-BDD7-C68EE59AE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9390-89F3-454A-8C7F-704C16C7DF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7298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4209B-AB82-EAEA-0401-D152A8B7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9EB2B-F12C-971D-1380-A43DA8EFD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7C397-D500-DEFB-16B6-BB4F74F0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FB9A-2033-4366-ABAA-B79CA97EB70A}" type="datetimeFigureOut">
              <a:rPr lang="en-DE" smtClean="0"/>
              <a:t>11/07/2022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AEF22-16D9-982A-D58B-4147BA81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CAB7D-05C9-309B-F3A2-DE4B9855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9390-89F3-454A-8C7F-704C16C7DF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8112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3B79B8-4F21-4698-D074-5D9E0BE84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E394C-D03B-D092-9FB1-D907FF345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AF9C6-3C61-23D3-23D6-A4B71BB7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FB9A-2033-4366-ABAA-B79CA97EB70A}" type="datetimeFigureOut">
              <a:rPr lang="en-DE" smtClean="0"/>
              <a:t>11/07/2022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780D4-117B-16C0-B136-A21DEEB8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9D137-9CEE-6394-016D-D4E50C75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9390-89F3-454A-8C7F-704C16C7DF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2813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5B407-778D-E243-BF79-6197EB7A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C0564-FB22-97F6-9138-5A66E09CC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2D2FC-855A-3422-B448-F6A6B88C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FB9A-2033-4366-ABAA-B79CA97EB70A}" type="datetimeFigureOut">
              <a:rPr lang="en-DE" smtClean="0"/>
              <a:t>11/07/2022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3C544-1A36-3534-EB52-95582122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32C16-0BD6-43CE-3853-A262CBC9E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9390-89F3-454A-8C7F-704C16C7DF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742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B03C-526E-448B-55F4-8FA6CF0A6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FB037-3233-B4C4-A18A-E7743039F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48A44-26B8-12A3-EC4D-BCCF8DE49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FB9A-2033-4366-ABAA-B79CA97EB70A}" type="datetimeFigureOut">
              <a:rPr lang="en-DE" smtClean="0"/>
              <a:t>11/07/2022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26FB-7F67-A889-4AF6-AA4A2E12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A640F-A0FF-6BE9-94FB-5E3F7792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9390-89F3-454A-8C7F-704C16C7DF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936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F8A2-7DF6-0E2A-A19C-46D304B0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83BB9-C575-20CA-F51D-F7DD2841E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4238C-4414-9A47-8885-2A360D04C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A8B0D-567B-C92B-743A-1E5F3CA1F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FB9A-2033-4366-ABAA-B79CA97EB70A}" type="datetimeFigureOut">
              <a:rPr lang="en-DE" smtClean="0"/>
              <a:t>11/07/2022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C0DF6-4FFF-E293-9709-A5A079744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64379-5DC5-52E2-8E79-DE94DF23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9390-89F3-454A-8C7F-704C16C7DF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981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700C7-5923-49C3-17B4-2FEBC4690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09FD7-93FF-1232-1EEF-A48DEBE39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1EE93-AF3D-50A9-05EE-9A5423C0C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8EBB6E-AED2-FC9F-A492-75B4A0791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3077AA-8626-AF7A-089E-59F4D7352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06FF9C-F7A4-3371-1A7E-594FE068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FB9A-2033-4366-ABAA-B79CA97EB70A}" type="datetimeFigureOut">
              <a:rPr lang="en-DE" smtClean="0"/>
              <a:t>11/07/2022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207E72-0930-083F-B553-22A94671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DE18E6-CDF3-8F6F-29C7-919EB5366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9390-89F3-454A-8C7F-704C16C7DF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2468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7C74-60B9-0D1A-EC40-457C01A03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79AA3-EE0F-E200-CBDC-18E2BA18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FB9A-2033-4366-ABAA-B79CA97EB70A}" type="datetimeFigureOut">
              <a:rPr lang="en-DE" smtClean="0"/>
              <a:t>11/07/2022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4AB26-34CA-CD96-81FD-C80E0BD25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7DAA70-17C3-5032-31A1-5268B0B5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9390-89F3-454A-8C7F-704C16C7DF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198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09B432-6D8F-9159-2E92-EF48C9A9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FB9A-2033-4366-ABAA-B79CA97EB70A}" type="datetimeFigureOut">
              <a:rPr lang="en-DE" smtClean="0"/>
              <a:t>11/07/2022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6ECB0-8F11-6057-F5F9-9230C787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FA0BF-181F-4450-4F4F-5A0E51D2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9390-89F3-454A-8C7F-704C16C7DF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3052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41C2-6F3F-1513-3323-47F3D78DE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B7E98-890A-198A-3FD7-C14BCBFD1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BA209-421E-5924-6C61-CDE95F027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A822A-5F9F-521B-1B5F-494AD8B45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FB9A-2033-4366-ABAA-B79CA97EB70A}" type="datetimeFigureOut">
              <a:rPr lang="en-DE" smtClean="0"/>
              <a:t>11/07/2022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E9088-3AB7-EB66-A112-FF475D03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FFC0C-54E4-409B-6FAB-AF013125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9390-89F3-454A-8C7F-704C16C7DF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688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FFCD-6A9A-3357-0967-71C8894D8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4DD5F7-847B-9E6C-AC67-24D7CC5B7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EBCA4-B5FC-C6DD-F1C2-9C2744054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8526A-F9A0-132B-0338-3E6006EE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FB9A-2033-4366-ABAA-B79CA97EB70A}" type="datetimeFigureOut">
              <a:rPr lang="en-DE" smtClean="0"/>
              <a:t>11/07/2022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8EB44-0113-8576-8555-A7576A84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9714D-F17B-8C6F-6C10-597414AB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9390-89F3-454A-8C7F-704C16C7DF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372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DE67EA-38FD-589B-92A7-680B7C77E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3FB2E-BE3B-B57E-5F21-301378AB2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64868-2540-320A-CD04-7B497B681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8FB9A-2033-4366-ABAA-B79CA97EB70A}" type="datetimeFigureOut">
              <a:rPr lang="en-DE" smtClean="0"/>
              <a:t>11/07/2022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3EE3F-844B-711F-63DD-FA22115EA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931F1-4AF9-38C9-4139-1B0B66436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D9390-89F3-454A-8C7F-704C16C7DF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266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EC60591-014E-66B9-9CD0-7BA7011920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72"/>
          <a:stretch/>
        </p:blipFill>
        <p:spPr>
          <a:xfrm>
            <a:off x="541501" y="772510"/>
            <a:ext cx="9516681" cy="43359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6F20D4-FC08-BD36-9603-760B88D414C3}"/>
                  </a:ext>
                </a:extLst>
              </p:cNvPr>
              <p:cNvSpPr txBox="1"/>
              <p:nvPr/>
            </p:nvSpPr>
            <p:spPr>
              <a:xfrm>
                <a:off x="1194456" y="4939147"/>
                <a:ext cx="812712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600" b="1" i="1" dirty="0">
                    <a:latin typeface="Calibri (Body)"/>
                  </a:rPr>
                  <a:t>F</a:t>
                </a:r>
                <a:r>
                  <a:rPr lang="en-US" altLang="zh-CN" sz="1600" b="1" i="1" dirty="0">
                    <a:latin typeface="Calibri (Body)"/>
                  </a:rPr>
                  <a:t>igure </a:t>
                </a:r>
                <a:r>
                  <a:rPr lang="en-US" altLang="zh-CN" sz="1600" b="1" i="1" dirty="0">
                    <a:solidFill>
                      <a:srgbClr val="FF0000"/>
                    </a:solidFill>
                    <a:latin typeface="Calibri (Body)"/>
                  </a:rPr>
                  <a:t>1</a:t>
                </a:r>
                <a:r>
                  <a:rPr lang="en-US" altLang="zh-CN" sz="1600" i="1" dirty="0">
                    <a:latin typeface="Calibri (Body)"/>
                  </a:rPr>
                  <a:t>. Radiation beam of the CCAT-prime telescope operating at 1.5THz (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=200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1600" i="1" dirty="0">
                    <a:latin typeface="Calibri (Body)"/>
                  </a:rPr>
                  <a:t>). </a:t>
                </a:r>
                <a:r>
                  <a:rPr lang="en-US" altLang="zh-CN" sz="1600" b="1" i="1" dirty="0">
                    <a:latin typeface="Calibri (Body)"/>
                  </a:rPr>
                  <a:t>Left</a:t>
                </a:r>
                <a:r>
                  <a:rPr lang="en-US" altLang="zh-CN" sz="1600" i="1" dirty="0">
                    <a:latin typeface="Calibri (Body)"/>
                  </a:rPr>
                  <a:t>:</a:t>
                </a:r>
                <a:r>
                  <a:rPr lang="zh-CN" altLang="en-US" sz="1600" i="1" dirty="0">
                    <a:latin typeface="Calibri (Body)"/>
                  </a:rPr>
                  <a:t> </a:t>
                </a:r>
                <a:r>
                  <a:rPr lang="en-US" altLang="zh-CN" sz="1600" i="1" dirty="0">
                    <a:latin typeface="Calibri (Body)"/>
                  </a:rPr>
                  <a:t>Ideal</a:t>
                </a:r>
                <a:r>
                  <a:rPr lang="zh-CN" altLang="en-US" sz="1600" i="1" dirty="0">
                    <a:latin typeface="Calibri (Body)"/>
                  </a:rPr>
                  <a:t> </a:t>
                </a:r>
                <a:r>
                  <a:rPr lang="en-US" altLang="zh-CN" sz="1600" i="1" dirty="0">
                    <a:latin typeface="Calibri (Body)"/>
                  </a:rPr>
                  <a:t>beam</a:t>
                </a:r>
                <a:r>
                  <a:rPr lang="zh-CN" altLang="en-US" sz="1600" i="1" dirty="0">
                    <a:latin typeface="Calibri (Body)"/>
                  </a:rPr>
                  <a:t> </a:t>
                </a:r>
                <a:r>
                  <a:rPr lang="en-US" altLang="zh-CN" sz="1600" i="1" dirty="0">
                    <a:latin typeface="Calibri (Body)"/>
                  </a:rPr>
                  <a:t>of</a:t>
                </a:r>
                <a:r>
                  <a:rPr lang="zh-CN" altLang="en-US" sz="1600" i="1" dirty="0">
                    <a:latin typeface="Calibri (Body)"/>
                  </a:rPr>
                  <a:t> </a:t>
                </a:r>
                <a:r>
                  <a:rPr lang="en-US" altLang="zh-CN" sz="1600" i="1" dirty="0">
                    <a:latin typeface="Calibri (Body)"/>
                  </a:rPr>
                  <a:t>the</a:t>
                </a:r>
                <a:r>
                  <a:rPr lang="zh-CN" altLang="en-US" sz="1600" i="1" dirty="0">
                    <a:latin typeface="Calibri (Body)"/>
                  </a:rPr>
                  <a:t> </a:t>
                </a:r>
                <a:r>
                  <a:rPr lang="en-US" altLang="zh-CN" sz="1600" i="1" dirty="0">
                    <a:latin typeface="Calibri (Body)"/>
                  </a:rPr>
                  <a:t>telescope</a:t>
                </a:r>
                <a:r>
                  <a:rPr lang="zh-CN" altLang="en-US" sz="1600" i="1" dirty="0">
                    <a:latin typeface="Calibri (Body)"/>
                  </a:rPr>
                  <a:t> </a:t>
                </a:r>
                <a:r>
                  <a:rPr lang="en-US" altLang="zh-CN" sz="1600" i="1" dirty="0">
                    <a:latin typeface="Calibri (Body)"/>
                  </a:rPr>
                  <a:t>with</a:t>
                </a:r>
                <a:r>
                  <a:rPr lang="zh-CN" altLang="en-US" sz="1600" i="1" dirty="0">
                    <a:latin typeface="Calibri (Body)"/>
                  </a:rPr>
                  <a:t> </a:t>
                </a:r>
                <a:r>
                  <a:rPr lang="en-US" altLang="zh-CN" sz="1600" i="1" dirty="0">
                    <a:latin typeface="Calibri (Body)"/>
                  </a:rPr>
                  <a:t>perfect</a:t>
                </a:r>
                <a:r>
                  <a:rPr lang="zh-CN" altLang="en-US" sz="1600" i="1" dirty="0">
                    <a:latin typeface="Calibri (Body)"/>
                  </a:rPr>
                  <a:t> </a:t>
                </a:r>
                <a:r>
                  <a:rPr lang="en-US" altLang="zh-CN" sz="1600" i="1" dirty="0">
                    <a:latin typeface="Calibri (Body)"/>
                  </a:rPr>
                  <a:t>beam.</a:t>
                </a:r>
                <a:r>
                  <a:rPr lang="zh-CN" altLang="en-US" sz="1600" i="1" dirty="0">
                    <a:latin typeface="Calibri (Body)"/>
                  </a:rPr>
                  <a:t> </a:t>
                </a:r>
                <a:r>
                  <a:rPr lang="en-US" altLang="zh-CN" sz="1600" b="1" i="1" dirty="0">
                    <a:latin typeface="Calibri (Body)"/>
                  </a:rPr>
                  <a:t>Right</a:t>
                </a:r>
                <a:r>
                  <a:rPr lang="en-US" altLang="zh-CN" sz="1600" i="1" dirty="0">
                    <a:latin typeface="Calibri (Body)"/>
                  </a:rPr>
                  <a:t>: Distorted beam for the panels with manufacturing errors.   </a:t>
                </a:r>
                <a:endParaRPr lang="en-DE" sz="1600" i="1" dirty="0">
                  <a:latin typeface="Calibri (Body)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6F20D4-FC08-BD36-9603-760B88D41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456" y="4939147"/>
                <a:ext cx="8127124" cy="830997"/>
              </a:xfrm>
              <a:prstGeom prst="rect">
                <a:avLst/>
              </a:prstGeom>
              <a:blipFill>
                <a:blip r:embed="rId3"/>
                <a:stretch>
                  <a:fillRect l="-450" t="-2190" r="-375" b="-802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D415F58-637B-2B6F-6FFE-DC2F1FA243D8}"/>
              </a:ext>
            </a:extLst>
          </p:cNvPr>
          <p:cNvSpPr txBox="1"/>
          <p:nvPr/>
        </p:nvSpPr>
        <p:spPr>
          <a:xfrm>
            <a:off x="1194456" y="631025"/>
            <a:ext cx="8127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Effect on telescope’s electromagnetic performance.</a:t>
            </a:r>
            <a:endParaRPr lang="en-DE" sz="1600" b="1" i="1" dirty="0"/>
          </a:p>
        </p:txBody>
      </p:sp>
    </p:spTree>
    <p:extLst>
      <p:ext uri="{BB962C8B-B14F-4D97-AF65-F5344CB8AC3E}">
        <p14:creationId xmlns:p14="http://schemas.microsoft.com/office/powerpoint/2010/main" val="1447325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526D77E-A7AD-D6D6-07AD-DE2EE4A00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10" y="531308"/>
            <a:ext cx="8663167" cy="42066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5BB21A-1E14-314D-B33F-040331F7E111}"/>
                  </a:ext>
                </a:extLst>
              </p:cNvPr>
              <p:cNvSpPr txBox="1"/>
              <p:nvPr/>
            </p:nvSpPr>
            <p:spPr>
              <a:xfrm>
                <a:off x="2150366" y="4737913"/>
                <a:ext cx="81271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600" b="1" i="1" dirty="0">
                    <a:latin typeface="Calibri (Body)"/>
                  </a:rPr>
                  <a:t>F</a:t>
                </a:r>
                <a:r>
                  <a:rPr lang="en-US" altLang="zh-CN" sz="1600" b="1" i="1" dirty="0">
                    <a:latin typeface="Calibri (Body)"/>
                  </a:rPr>
                  <a:t>igure </a:t>
                </a:r>
                <a:r>
                  <a:rPr lang="en-US" altLang="zh-CN" sz="1600" b="1" i="1" dirty="0">
                    <a:solidFill>
                      <a:srgbClr val="FF0000"/>
                    </a:solidFill>
                    <a:latin typeface="Calibri (Body)"/>
                  </a:rPr>
                  <a:t>2</a:t>
                </a:r>
                <a:r>
                  <a:rPr lang="en-US" altLang="zh-CN" sz="1600" i="1" dirty="0">
                    <a:latin typeface="Calibri (Body)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600" i="1" dirty="0">
                    <a:latin typeface="Calibri (Body)"/>
                  </a:rPr>
                  <a:t> RMS surface error of the panels degrades telescope’s gain by ~</a:t>
                </a:r>
                <a:r>
                  <a:rPr lang="en-US" sz="1600" b="1" i="1" dirty="0">
                    <a:latin typeface="Calibri (Body)"/>
                  </a:rPr>
                  <a:t>0.17dB</a:t>
                </a:r>
                <a:r>
                  <a:rPr lang="en-US" sz="1600" i="1" dirty="0">
                    <a:latin typeface="Calibri (Body)"/>
                  </a:rPr>
                  <a:t> at 1.5THz.  Energy loss in main beam is converted to power increasing of error beams. </a:t>
                </a:r>
                <a:endParaRPr lang="en-DE" sz="1600" i="1" dirty="0">
                  <a:latin typeface="Calibri (Body)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5BB21A-1E14-314D-B33F-040331F7E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366" y="4737913"/>
                <a:ext cx="8127124" cy="584775"/>
              </a:xfrm>
              <a:prstGeom prst="rect">
                <a:avLst/>
              </a:prstGeom>
              <a:blipFill>
                <a:blip r:embed="rId3"/>
                <a:stretch>
                  <a:fillRect l="-450" t="-3125" r="-375" b="-125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052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 (Body)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Xiaodong Ren</dc:creator>
  <cp:lastModifiedBy>Xiaodong Ren</cp:lastModifiedBy>
  <cp:revision>4</cp:revision>
  <dcterms:created xsi:type="dcterms:W3CDTF">2022-07-11T12:08:09Z</dcterms:created>
  <dcterms:modified xsi:type="dcterms:W3CDTF">2022-07-11T14:04:12Z</dcterms:modified>
</cp:coreProperties>
</file>