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143" autoAdjust="0"/>
  </p:normalViewPr>
  <p:slideViewPr>
    <p:cSldViewPr snapToGrid="0">
      <p:cViewPr varScale="1">
        <p:scale>
          <a:sx n="57" d="100"/>
          <a:sy n="57" d="100"/>
        </p:scale>
        <p:origin x="1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45F3E-F340-43F8-BA1E-1D9DAEBD26E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643C2-CDA9-4439-839B-059537652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5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16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位的源端口与目标端口分别表示了，数据从哪个进程来，到哪个进程去。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32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位序号（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Sequence Number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简写</a:t>
            </a:r>
            <a:r>
              <a:rPr lang="en-US" altLang="zh-CN" sz="1200" b="0" i="0" dirty="0" err="1" smtClean="0">
                <a:solidFill>
                  <a:srgbClr val="24292E"/>
                </a:solidFill>
                <a:effectLst/>
                <a:latin typeface="-apple-system"/>
              </a:rPr>
              <a:t>seq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），用以解决网络包乱序问题。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32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位确认序号（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Acknowledgement Number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简写</a:t>
            </a:r>
            <a:r>
              <a:rPr lang="en-US" altLang="zh-CN" sz="1200" b="0" i="0" dirty="0" err="1" smtClean="0">
                <a:solidFill>
                  <a:srgbClr val="24292E"/>
                </a:solidFill>
                <a:effectLst/>
                <a:latin typeface="-apple-system"/>
              </a:rPr>
              <a:t>ack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），用以解决丢包问题。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4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位首部长度：表示</a:t>
            </a:r>
            <a:r>
              <a:rPr lang="en-US" altLang="zh-CN" sz="1200" b="0" i="0" dirty="0" err="1" smtClean="0">
                <a:solidFill>
                  <a:srgbClr val="24292E"/>
                </a:solidFill>
                <a:effectLst/>
                <a:latin typeface="-apple-system"/>
              </a:rPr>
              <a:t>tcp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报头有多少个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4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字节。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6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位标识位置（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TCP Flag 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），包的类型，主要用于操控</a:t>
            </a:r>
            <a:r>
              <a:rPr lang="en-US" altLang="zh-CN" sz="1200" b="0" i="0" dirty="0" err="1" smtClean="0">
                <a:solidFill>
                  <a:srgbClr val="24292E"/>
                </a:solidFill>
                <a:effectLst/>
                <a:latin typeface="-apple-system"/>
              </a:rPr>
              <a:t>tcp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的状态机。（详细内容请看下节）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16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位窗口大小（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Window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）， 或者叫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Sliding Window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滑动窗口大小，对应 </a:t>
            </a:r>
            <a:r>
              <a:rPr lang="zh-CN" altLang="en-US" sz="1200" b="1" i="0" dirty="0" smtClean="0">
                <a:solidFill>
                  <a:srgbClr val="24292E"/>
                </a:solidFill>
                <a:effectLst/>
                <a:latin typeface="-apple-system"/>
              </a:rPr>
              <a:t>滑动窗口机制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16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位校验和（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checksum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16</a:t>
            </a:r>
            <a:r>
              <a:rPr lang="zh-CN" alt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位紧急指针 </a:t>
            </a:r>
            <a:r>
              <a:rPr lang="en-US" altLang="zh-CN" sz="1200" b="0" i="0" dirty="0" smtClean="0">
                <a:solidFill>
                  <a:srgbClr val="24292E"/>
                </a:solidFill>
                <a:effectLst/>
                <a:latin typeface="-apple-system"/>
              </a:rPr>
              <a:t>(Urgent Pointer)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标识紧急指针是否有效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标识确认序号是否有效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用来提示接收端应用程序立刻将数据从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缓冲区读走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要求重新建立连接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我们把含有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标识的报文称为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复位报文段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请求建立连接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我们把含有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标识的报文称为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同步报文段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通知对端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本端即将关闭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我们把含有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标识的报文称为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结束报文段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67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对于第二种情况，即发出的数据段丢失。如下图所示，如果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1001-2000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数据段丢失，主机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就会一直发送，下一段需要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的应答。当主机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连续收到三次同样的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1001-2000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数据段重传。主机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后，会直接应答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。这种机制就是快重传。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6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拥塞控制机制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滑动窗口机制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的前提下，可以大大加快数据传输的速度。但是接收端的数据处理能力是有限度的。如果在不知道接收端的情况下冒然发送大量数据。很可能会出问题（接收端缓冲区填满，引起丢包，重传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慢启动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机制，简单的说就是，先发少量数据“探探路”，摸清情况后再决定用什么速度发送数据。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这里引入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拥塞窗口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初始状态下拥塞窗口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每收到一次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，拥塞窗口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每次发送数据时，拥塞窗口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min(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拥塞窗口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接收端主机反馈的窗口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8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目前为止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拥塞窗口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是按照指数增长的。为了控制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拥塞窗口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的增长速度。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协议中又引入了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慢启动的阈值（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ssthresh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。如下图所示，当拥塞窗口超过阈值时，开始线性增长。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当发生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网路拥塞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阈值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当前拥塞窗口大小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拥塞窗口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网络拥塞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少量的丢包，仅会触发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超时重传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只有大量的丢包，才会被判定为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网络拥塞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1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流量控制机制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接收端的数据处理能力是有限度的。如果发送数据太快，将接收端缓冲区填满。就会产生丢包，进而引发超时重传等一系列问题。针对这个问题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协议中有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流量控制机制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接收端会将自己可以接收的缓冲区大小，通过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设置窗口大小，告知发送端。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接收端缓冲区快满时，会将一个更小的值，发送给发送端，发送端就会据此减慢发送的速度。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如果接收端缓冲区已经满了，会将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。发送端接收到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后，会停止发送，同时每隔一段时间发一个探测的包，获取最新的接收端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69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在延迟应答的基础上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我们发现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很多情况下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客户端和服务器在应用层也是 “一发一收” 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意味着客户端给服务器说了 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are you”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服务器也会给客户端回一个 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Fine, thank you”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那么这个时候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就可以搭顺风车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和服务器回应的 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Fine, thank you”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一起发送给客户端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确认应答机制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协议会将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数据的每个字节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都标记上编号（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）。每次数据传送，都会在报头的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，标注上当前传送到了哪一部分（序号表示）。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而与之对应的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报文都会在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上返回上次的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位上的序号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，以表示这部分数据，我收到了。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8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确认应答机制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基础上，我们知道，如果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发送请求（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应该返回确认（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）。但如果因为网络问题，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迟迟没有收到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的确认。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应该如何处理此问题？这就涉及到了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超时重传机制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我们继续上面的问题，如果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的回信，可能的原因应该有两种：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A-&gt;B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的信丢了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B-&gt;A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的信丢了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针对第一种情况，如果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的回信，一段时间后，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会进行重传。（每次发送出数据后，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就会维护一个计时器，收到确认后重置。）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未收到回信，是因为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B-&gt;A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丢失了，而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仍然重传，那么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端就会收到多个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的重复数据。 怎么办呢？其实利用每次传输的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，很容易去重。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会建立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（传输控制块）进入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客户端首先会初始化一个自身的序列号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。），自身进入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SYN-SENT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（已经发出连接请求，等待确认）。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收到请求链接后，如果同意建立链接，就返回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报文确认。（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服务器会令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表示同意，同时根据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应答响应机制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，会返回一个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=x+1,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同时初始化一个自己的序列号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。最后，当前链接仍然在同步状态，所以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。）自身进入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SYN-RCVD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收到服务器的确认后，要再次返回一个确认。此时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ACK=1,seq=x+1,ack=y+1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。信息发出后，自身进入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状态（链接建立）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收到客户端的确认后，进入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状态（链接建立）。此时，双方就可以传递数据了。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链接，链接的双方都可以释放链接。这里假设双方处于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，客户端发起释放链接。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首先，客户端向服务器发起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链接释放报文段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，自身进入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 WAIT 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FN=1,seq=u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的报文段，返回确认（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ACK=1,seq=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v,ack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=u+1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同时自身进入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CLOSE-WAIT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要通知上层应用，客户端到服务器方向的链接中断了。此时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处于半关闭状态。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如果此时服务端还有一些未传完的数据，服务端可以继续传递。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客户端收到服务端确认后，进入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 WAIT 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。此时，客户端仍然会接收服务端发送的数据。直到服务端发完数据，发起释放请求。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服务端发送完数据后，就可以发送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报文段释放链接了（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FIN=1,ACK=1,seq=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=u+1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）。自身就进入了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状态，等待客户端的最后确认。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客户端收到服务端的关闭请求后，返回确认（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ACK=1,seq=u+1,ack=w+1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）。收到确认后，服务端会进入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客户端返回确认后，会进入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状态。注意此时链接并未释放，客户端需要等待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2*MSL(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最长报文段寿命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后，彻底释放链接。进入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effectLst/>
              </a:rPr>
              <a:t>MSL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Maximum Segment Lifetime</a:t>
            </a:r>
            <a:r>
              <a:rPr lang="zh-CN" altLang="en-US" dirty="0" smtClean="0">
                <a:effectLst/>
              </a:rPr>
              <a:t>），</a:t>
            </a:r>
            <a:r>
              <a:rPr lang="en-US" altLang="zh-CN" dirty="0" smtClean="0">
                <a:effectLst/>
              </a:rPr>
              <a:t>TCP</a:t>
            </a:r>
            <a:r>
              <a:rPr lang="zh-CN" altLang="en-US" dirty="0" smtClean="0">
                <a:effectLst/>
              </a:rPr>
              <a:t>允许不同的实现可以设置不同的</a:t>
            </a:r>
            <a:r>
              <a:rPr lang="en-US" altLang="zh-CN" dirty="0" smtClean="0">
                <a:effectLst/>
              </a:rPr>
              <a:t>MSL</a:t>
            </a:r>
            <a:r>
              <a:rPr lang="zh-CN" altLang="en-US" dirty="0" smtClean="0">
                <a:effectLst/>
              </a:rPr>
              <a:t>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保证客户端发送的最后一个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报文能够到达服务器，如果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报文丢失，服务端就可以通过上文提到的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超时重传机制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，重新获取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防止类似与“三次握手”中提到了的“已经失效的连接请求报文段”出现在本连接中。客户端发送完最后一个确认报文后，在这个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时间中，就可以使本连接持续的时间内所产生的所有报文段都从网络中消失。这样新的连接中不会出现旧连接的请求报文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9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在前面章节中，我们提到了确认应答机制（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机制），对于每一个发送的数据段，都要返回一个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确认应答。收到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以后再发送下一个数据段。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这里有一个比较大的缺点，就是性能较差。那可不可以批量发送多个数据段呢？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如下图所示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4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这里提出一个概念：</a:t>
            </a:r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滑动窗口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/>
            </a:r>
            <a:b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窗口大小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：指无需等待确认应答，既可以直接发送的数据的最大值。上图直接发送了四段数据，窗口大小即为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4000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字节。 窗口大小标识在</a:t>
            </a:r>
            <a:r>
              <a:rPr lang="en-US" altLang="zh-CN" b="0" i="0" dirty="0" err="1" smtClean="0">
                <a:solidFill>
                  <a:srgbClr val="24292E"/>
                </a:solidFill>
                <a:effectLst/>
                <a:latin typeface="-apple-system"/>
              </a:rPr>
              <a:t>tcp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报头的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window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中（在第一章中有图）。</a:t>
            </a:r>
          </a:p>
          <a:p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滑动窗口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：前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n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段数据（依据窗口大小）无需等待，之后，每收到一个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ACK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应答，就继续发送第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n+1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n+2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n+3...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段数据。这个窗口会不断向后滑动，故称之为“</a:t>
            </a:r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滑动窗口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”。</a:t>
            </a:r>
          </a:p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操作系统为了支持滑动窗口，专门开辟了一段缓冲区记录发送的数据段。只有收到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ACK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的数据段才可以删除。未收到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ACK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的数据段会一直保存，以备丢包后</a:t>
            </a:r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超时重传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3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在滑动窗口的基础上，如果丢包了怎么办呢？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这里我们跟描述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超时重传一样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，分两种情况：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，某个数据段丢失。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对于第一种情况，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丢失的问题不大，因为我们可以通过后续的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确认到主机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收到了哪些数据段，无需重传。 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643C2-CDA9-4439-839B-059537652F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8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5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9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7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4317-1048-4F5B-AD32-0F596F49DC8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FD34-48C9-49CB-97DE-435C692FB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的一个小的感悟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ä¸æ¬¡æ¡æ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17" y="903047"/>
            <a:ext cx="9838665" cy="50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åæ¬¡æ¥æ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63562"/>
            <a:ext cx="10139892" cy="57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æ»å¨çªå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09" y="879475"/>
            <a:ext cx="56769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æ»å¨çªå£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08" y="1024467"/>
            <a:ext cx="61912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å¿«éä¼ 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08" y="1265237"/>
            <a:ext cx="5848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2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å¿«éä¼ 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09" y="1264707"/>
            <a:ext cx="63246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æ¢å¯å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42" y="694267"/>
            <a:ext cx="6238875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æ¢å¯å¨çéå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41" y="1753129"/>
            <a:ext cx="63531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æµéæ§å¶æºå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41" y="931332"/>
            <a:ext cx="68580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6534" y="745620"/>
            <a:ext cx="10549466" cy="4903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接收端主机收到数据后如果立即返回ACK，此时的窗口大小很可能会比较小。 通常情况下，接收端处理数据的速度非常快。我们只要稍等一会，数据也就处理完了，当前的窗口就很可能会变大。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窗口越大, 网络吞吐量就越大, 传输效率就越高。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TCP的目标是在保证网络不拥堵的情况下尽量提高传输效率;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同时，也不是所有数据包，都延迟应答。有两种特殊情况。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数量限制：每隔N个包，就会直接应答，没有延迟。（通常情况下N=2）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时间限制：超过最大延迟时间，也会直接应答，没有延迟。（通常情况下，最大延迟时间=200ms）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这就是tcp的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延迟应答机制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993865"/>
            <a:ext cx="10009247" cy="4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1921349"/>
            <a:ext cx="10549466" cy="2687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在延迟应答的基础上</a:t>
            </a:r>
            <a:r>
              <a:rPr lang="en-US" altLang="zh-CN" sz="2400" dirty="0"/>
              <a:t>, </a:t>
            </a:r>
            <a:r>
              <a:rPr lang="zh-CN" altLang="en-US" sz="2400" dirty="0"/>
              <a:t>我们发现</a:t>
            </a:r>
            <a:r>
              <a:rPr lang="en-US" altLang="zh-CN" sz="2400" dirty="0"/>
              <a:t>, </a:t>
            </a:r>
            <a:r>
              <a:rPr lang="zh-CN" altLang="en-US" sz="2400" dirty="0"/>
              <a:t>很多情况下</a:t>
            </a:r>
            <a:br>
              <a:rPr lang="zh-CN" altLang="en-US" sz="2400" dirty="0"/>
            </a:br>
            <a:r>
              <a:rPr lang="zh-CN" altLang="en-US" sz="2400" dirty="0"/>
              <a:t>客户端和服务器在应用层也是 “一发一收” 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意味着客户端给服务器说了 “</a:t>
            </a:r>
            <a:r>
              <a:rPr lang="en-US" altLang="zh-CN" sz="2400" dirty="0"/>
              <a:t>How are you”</a:t>
            </a:r>
            <a:br>
              <a:rPr lang="en-US" altLang="zh-CN" sz="2400" dirty="0"/>
            </a:br>
            <a:r>
              <a:rPr lang="zh-CN" altLang="en-US" sz="2400" dirty="0"/>
              <a:t>服务器也会给客户端回一个 “</a:t>
            </a:r>
            <a:r>
              <a:rPr lang="en-US" altLang="zh-CN" sz="2400" dirty="0"/>
              <a:t>Fine, thank you</a:t>
            </a:r>
            <a:r>
              <a:rPr lang="en-US" altLang="zh-CN" sz="2400" dirty="0" smtClean="0"/>
              <a:t>”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71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37" y="957126"/>
            <a:ext cx="7946299" cy="46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0.cnblogs.com/blog/395192/201503/152210466059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616450"/>
            <a:ext cx="902017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96834" y="4323806"/>
            <a:ext cx="1124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OSI 7</a:t>
            </a:r>
            <a:r>
              <a:rPr lang="zh-CN" altLang="en-US" dirty="0" smtClean="0"/>
              <a:t>层</a:t>
            </a:r>
            <a:r>
              <a:rPr lang="zh-CN" altLang="en-US" dirty="0"/>
              <a:t>协议体系结构、清晰，</a:t>
            </a:r>
            <a:r>
              <a:rPr lang="zh-CN" altLang="en-US" dirty="0" smtClean="0"/>
              <a:t>完整，</a:t>
            </a:r>
            <a:r>
              <a:rPr lang="zh-CN" altLang="en-US" dirty="0"/>
              <a:t> </a:t>
            </a:r>
            <a:r>
              <a:rPr lang="zh-CN" altLang="en-US" dirty="0" smtClean="0"/>
              <a:t>是理论上的体系结构。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五层模型只出现在计算机网络学习教学过程中，他是对七层模型和四层模型的一个折中，及综合了</a:t>
            </a:r>
            <a:r>
              <a:rPr lang="en-US" altLang="zh-CN" dirty="0"/>
              <a:t>OSI</a:t>
            </a:r>
            <a:r>
              <a:rPr lang="zh-CN" altLang="en-US" dirty="0"/>
              <a:t>和</a:t>
            </a:r>
            <a:r>
              <a:rPr lang="en-US" altLang="zh-CN" dirty="0"/>
              <a:t>TCP/IP </a:t>
            </a:r>
            <a:r>
              <a:rPr lang="zh-CN" altLang="en-US" dirty="0"/>
              <a:t>体系结构的优点，这样既简洁又能将概念阐述清楚。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OSI 7</a:t>
            </a:r>
            <a:r>
              <a:rPr lang="zh-CN" altLang="en-US" dirty="0"/>
              <a:t>层模型大而全，但是比较复杂、而且是先有了理论模型，没有实际应用。</a:t>
            </a:r>
            <a:r>
              <a:rPr lang="en-US" altLang="zh-CN" dirty="0"/>
              <a:t>TCP/IP</a:t>
            </a:r>
            <a:r>
              <a:rPr lang="zh-CN" altLang="en-US" dirty="0"/>
              <a:t>四层模型，是由实际应用发展总结出来的。</a:t>
            </a:r>
          </a:p>
        </p:txBody>
      </p:sp>
    </p:spTree>
    <p:extLst>
      <p:ext uri="{BB962C8B-B14F-4D97-AF65-F5344CB8AC3E}">
        <p14:creationId xmlns:p14="http://schemas.microsoft.com/office/powerpoint/2010/main" val="39446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2018.cnblogs.com/blog/651016/201904/651016-20190403213527602-18351114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37" y="1988048"/>
            <a:ext cx="64293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æ¥æç»æ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54" y="540063"/>
            <a:ext cx="7620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32249"/>
              </p:ext>
            </p:extLst>
          </p:nvPr>
        </p:nvGraphicFramePr>
        <p:xfrm>
          <a:off x="5489130" y="627218"/>
          <a:ext cx="6230586" cy="4459176"/>
        </p:xfrm>
        <a:graphic>
          <a:graphicData uri="http://schemas.openxmlformats.org/drawingml/2006/table">
            <a:tbl>
              <a:tblPr/>
              <a:tblGrid>
                <a:gridCol w="1430654"/>
                <a:gridCol w="4799932"/>
              </a:tblGrid>
              <a:tr h="300328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状态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描述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CLOSED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关闭状态，没有连接活动或正在进行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LISTEN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监听状态，服务器正在等待连接进入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SYN RCVD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收到一个连接请求，尚未确认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SYN SENT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已经发出连接请求，等待确认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ESTABLISHED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连接建立，正常数据传输状态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FIN WAIT 1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（主动关闭）已经发送关闭请求，等待确认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141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FIN WAIT 2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（主动关闭）收到对方关闭确认，等待对方关闭请求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TIME WAIT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完成双向关闭，等待所有分组死掉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003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CLOSING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双方同时尝试关闭，等待对方确认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 WAIT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（被动关闭）收到对方关闭请求，已经确认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141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LAST ACK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（被动关闭）等待最后一个关闭确认，并等待所有分组死掉</a:t>
                      </a:r>
                    </a:p>
                  </a:txBody>
                  <a:tcPr marL="93531" marR="93531" marT="43168" marB="431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ç¶ææ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" y="244160"/>
            <a:ext cx="4533986" cy="64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ckæºå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13" y="596642"/>
            <a:ext cx="530542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è¶æ¶éä¼ 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3" y="1043388"/>
            <a:ext cx="4204831" cy="38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è¶æ¶éä¼ 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72" y="1043388"/>
            <a:ext cx="4146375" cy="38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1152</Words>
  <Application>Microsoft Office PowerPoint</Application>
  <PresentationFormat>宽屏</PresentationFormat>
  <Paragraphs>139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宋体</vt:lpstr>
      <vt:lpstr>Arial</vt:lpstr>
      <vt:lpstr>Calibri</vt:lpstr>
      <vt:lpstr>Calibri Light</vt:lpstr>
      <vt:lpstr>Office 主题</vt:lpstr>
      <vt:lpstr>TCP与UDP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TCP与UDP</dc:title>
  <dc:creator>佟 晓冬</dc:creator>
  <cp:lastModifiedBy>佟 晓冬</cp:lastModifiedBy>
  <cp:revision>10</cp:revision>
  <dcterms:created xsi:type="dcterms:W3CDTF">2019-07-03T21:52:24Z</dcterms:created>
  <dcterms:modified xsi:type="dcterms:W3CDTF">2019-07-04T00:07:49Z</dcterms:modified>
</cp:coreProperties>
</file>