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2" r:id="rId4"/>
    <p:sldId id="308" r:id="rId5"/>
    <p:sldId id="284" r:id="rId6"/>
    <p:sldId id="285" r:id="rId7"/>
    <p:sldId id="287" r:id="rId8"/>
    <p:sldId id="290" r:id="rId9"/>
    <p:sldId id="291" r:id="rId10"/>
    <p:sldId id="292" r:id="rId11"/>
    <p:sldId id="296" r:id="rId12"/>
    <p:sldId id="293" r:id="rId13"/>
    <p:sldId id="294" r:id="rId14"/>
    <p:sldId id="286" r:id="rId15"/>
    <p:sldId id="297" r:id="rId16"/>
    <p:sldId id="298" r:id="rId17"/>
    <p:sldId id="295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7" r:id="rId26"/>
    <p:sldId id="306" r:id="rId27"/>
    <p:sldId id="309" r:id="rId28"/>
    <p:sldId id="31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98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8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9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1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4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6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10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1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9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7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6413"/>
            <a:ext cx="9144000" cy="1655762"/>
          </a:xfrm>
        </p:spPr>
        <p:txBody>
          <a:bodyPr/>
          <a:lstStyle/>
          <a:p>
            <a:pPr algn="r"/>
            <a:r>
              <a:rPr lang="zh-CN" altLang="zh-CN" dirty="0"/>
              <a:t>云技术分享系列会</a:t>
            </a:r>
            <a:r>
              <a:rPr lang="en-US" altLang="zh-CN" dirty="0" smtClean="0"/>
              <a:t>-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资源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3" y="1648964"/>
            <a:ext cx="10058400" cy="26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计算资源管理的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调度特性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90" y="1550504"/>
            <a:ext cx="10515600" cy="51816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3200" dirty="0" smtClean="0"/>
              <a:t>了超 </a:t>
            </a:r>
            <a:r>
              <a:rPr lang="en-US" altLang="zh-CN" sz="3200" dirty="0" smtClean="0"/>
              <a:t>Limits </a:t>
            </a:r>
            <a:r>
              <a:rPr lang="zh-CN" altLang="en-US" sz="3200" dirty="0" smtClean="0"/>
              <a:t>限额的</a:t>
            </a: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3200" dirty="0" smtClean="0"/>
              <a:t>值</a:t>
            </a:r>
            <a:endParaRPr lang="en-US" altLang="zh-CN" sz="32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sz="3200" dirty="0" smtClean="0"/>
              <a:t>会被“杀掉”</a:t>
            </a:r>
          </a:p>
          <a:p>
            <a:pPr>
              <a:lnSpc>
                <a:spcPct val="200000"/>
              </a:lnSpc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偶尔</a:t>
            </a:r>
            <a:r>
              <a:rPr lang="zh-CN" altLang="en-US" sz="3200" dirty="0" smtClean="0"/>
              <a:t>了超 </a:t>
            </a:r>
            <a:r>
              <a:rPr lang="en-US" altLang="zh-CN" sz="3200" dirty="0"/>
              <a:t>Limits </a:t>
            </a:r>
            <a:r>
              <a:rPr lang="zh-CN" altLang="en-US" sz="3200" dirty="0"/>
              <a:t>限额</a:t>
            </a:r>
            <a:r>
              <a:rPr lang="zh-CN" altLang="en-US" sz="3200" dirty="0" smtClean="0"/>
              <a:t>的</a:t>
            </a: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dirty="0" smtClean="0"/>
              <a:t>值</a:t>
            </a:r>
            <a:endParaRPr lang="en-US" altLang="zh-CN" sz="32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3200" dirty="0" smtClean="0"/>
              <a:t>不会被</a:t>
            </a:r>
            <a:r>
              <a:rPr lang="zh-CN" altLang="en-US" sz="3200" dirty="0"/>
              <a:t>“杀掉”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CN" sz="3200" dirty="0" smtClean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971678" y="4211396"/>
            <a:ext cx="6398113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524" y="3470195"/>
            <a:ext cx="5190476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资源管理的演进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90" y="1550504"/>
            <a:ext cx="10515600" cy="518160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dirty="0" smtClean="0"/>
              <a:t>当前还都是作用于容器级别</a:t>
            </a:r>
            <a:endParaRPr lang="en-US" altLang="zh-CN" sz="3600" dirty="0" smtClean="0"/>
          </a:p>
          <a:p>
            <a:pPr>
              <a:lnSpc>
                <a:spcPct val="200000"/>
              </a:lnSpc>
            </a:pPr>
            <a:r>
              <a:rPr lang="zh-CN" altLang="en-US" sz="4000" b="1" dirty="0" smtClean="0"/>
              <a:t>未来</a:t>
            </a:r>
            <a:r>
              <a:rPr lang="zh-CN" altLang="en-US" sz="3600" dirty="0" smtClean="0"/>
              <a:t>将支持 </a:t>
            </a:r>
            <a:r>
              <a:rPr lang="en-US" altLang="zh-CN" sz="3600" dirty="0" smtClean="0"/>
              <a:t>Pod </a:t>
            </a:r>
            <a:r>
              <a:rPr lang="zh-CN" altLang="en-US" sz="3600" dirty="0" smtClean="0"/>
              <a:t>级别</a:t>
            </a:r>
            <a:endParaRPr lang="en-US" altLang="zh-CN" sz="3600" dirty="0" smtClean="0"/>
          </a:p>
          <a:p>
            <a:pPr>
              <a:lnSpc>
                <a:spcPct val="200000"/>
              </a:lnSpc>
            </a:pPr>
            <a:r>
              <a:rPr lang="zh-CN" altLang="en-US" sz="3600" dirty="0" smtClean="0"/>
              <a:t>当前仅支持 </a:t>
            </a:r>
            <a:r>
              <a:rPr lang="en-US" altLang="zh-CN" sz="3600" dirty="0" smtClean="0"/>
              <a:t>CPU</a:t>
            </a:r>
            <a:r>
              <a:rPr lang="zh-CN" altLang="en-US" sz="3600" dirty="0" smtClean="0"/>
              <a:t>、</a:t>
            </a:r>
            <a:r>
              <a:rPr lang="zh-CN" altLang="en-US" sz="3600" dirty="0"/>
              <a:t>内存和 </a:t>
            </a:r>
            <a:r>
              <a:rPr lang="en-US" altLang="zh-CN" sz="3600" dirty="0" smtClean="0"/>
              <a:t>GPU</a:t>
            </a:r>
            <a:r>
              <a:rPr lang="zh-CN" altLang="en-US" sz="3600" dirty="0" smtClean="0"/>
              <a:t> 资源类型</a:t>
            </a:r>
            <a:endParaRPr lang="en-US" altLang="zh-CN" sz="3600" dirty="0" smtClean="0"/>
          </a:p>
          <a:p>
            <a:pPr>
              <a:lnSpc>
                <a:spcPct val="200000"/>
              </a:lnSpc>
            </a:pPr>
            <a:r>
              <a:rPr lang="zh-CN" altLang="en-US" sz="4000" b="1" dirty="0"/>
              <a:t>未来</a:t>
            </a:r>
            <a:r>
              <a:rPr lang="zh-CN" altLang="en-US" sz="3600" dirty="0"/>
              <a:t>支持节点磁盘空间和自定义资源</a:t>
            </a:r>
            <a:r>
              <a:rPr lang="zh-CN" altLang="en-US" sz="3600" dirty="0" smtClean="0"/>
              <a:t>类型（</a:t>
            </a:r>
            <a:r>
              <a:rPr lang="en-US" altLang="zh-CN" sz="3600" dirty="0" smtClean="0"/>
              <a:t>v1.7+</a:t>
            </a:r>
            <a:r>
              <a:rPr lang="zh-CN" altLang="en-US" sz="3600" dirty="0" smtClean="0"/>
              <a:t>）</a:t>
            </a:r>
            <a:endParaRPr lang="en-US" altLang="zh-CN" sz="3600" dirty="0"/>
          </a:p>
          <a:p>
            <a:pPr marL="0" indent="0">
              <a:lnSpc>
                <a:spcPct val="200000"/>
              </a:lnSpc>
              <a:buNone/>
            </a:pPr>
            <a:endParaRPr lang="zh-CN" altLang="en-US" sz="3200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zh-CN" sz="3200" dirty="0" smtClean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838199" y="2878935"/>
            <a:ext cx="5741021" cy="100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38199" y="4115276"/>
            <a:ext cx="5741021" cy="100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38200" y="5322263"/>
            <a:ext cx="8160834" cy="1429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765576" y="3016251"/>
            <a:ext cx="3991928" cy="101720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未来</a:t>
            </a:r>
            <a:r>
              <a:rPr lang="zh-CN" altLang="en-US" sz="8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会更好</a:t>
            </a:r>
            <a:endParaRPr lang="zh-CN" altLang="en-US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16720" y="2437052"/>
            <a:ext cx="314541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忘记昨天 过好今天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迎接新的挑战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3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资源配置管理让计算资源管理再升级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90" y="1550504"/>
            <a:ext cx="10515600" cy="518160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/>
              <a:t>容器和 </a:t>
            </a:r>
            <a:r>
              <a:rPr lang="en-US" altLang="zh-CN" sz="3200" dirty="0" smtClean="0"/>
              <a:t>Pod </a:t>
            </a:r>
            <a:r>
              <a:rPr lang="zh-CN" altLang="en-US" sz="3200" dirty="0" smtClean="0"/>
              <a:t>层的限额管理精细但繁琐</a:t>
            </a:r>
            <a:endParaRPr lang="en-US" altLang="zh-CN" sz="3200" dirty="0" smtClean="0"/>
          </a:p>
          <a:p>
            <a:pPr>
              <a:lnSpc>
                <a:spcPct val="200000"/>
              </a:lnSpc>
            </a:pPr>
            <a:r>
              <a:rPr lang="zh-CN" altLang="en-US" sz="3200" dirty="0" smtClean="0"/>
              <a:t>更多时候需要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namespace </a:t>
            </a:r>
            <a:r>
              <a:rPr lang="zh-CN" altLang="en-US" sz="3200" dirty="0" smtClean="0"/>
              <a:t>范围做全局统一限制</a:t>
            </a:r>
            <a:endParaRPr lang="en-US" altLang="zh-CN" sz="3200" dirty="0" smtClean="0"/>
          </a:p>
          <a:p>
            <a:pPr>
              <a:lnSpc>
                <a:spcPct val="200000"/>
              </a:lnSpc>
            </a:pPr>
            <a:r>
              <a:rPr lang="zh-CN" altLang="en-US" sz="3200" dirty="0" smtClean="0"/>
              <a:t>全局统一限制可提供更好的资源一致性的调度</a:t>
            </a:r>
            <a:endParaRPr lang="en-US" altLang="zh-CN" sz="3200" dirty="0" smtClean="0"/>
          </a:p>
          <a:p>
            <a:pPr>
              <a:lnSpc>
                <a:spcPct val="200000"/>
              </a:lnSpc>
            </a:pPr>
            <a:r>
              <a:rPr lang="en-US" altLang="zh-CN" sz="4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LimitRange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机制可胜任此项工作</a:t>
            </a:r>
            <a:endParaRPr lang="en-US" altLang="zh-CN" sz="3200" dirty="0"/>
          </a:p>
          <a:p>
            <a:pPr marL="0" indent="0">
              <a:lnSpc>
                <a:spcPct val="200000"/>
              </a:lnSpc>
              <a:buNone/>
            </a:pPr>
            <a:endParaRPr lang="zh-CN" altLang="en-US" sz="3200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zh-CN" sz="3200" dirty="0" smtClean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22290" y="2839349"/>
            <a:ext cx="7378521" cy="129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722289" y="3941008"/>
            <a:ext cx="7378521" cy="129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38200" y="5029744"/>
            <a:ext cx="7378521" cy="129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17546" y="1467277"/>
            <a:ext cx="6776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针对全局 </a:t>
            </a:r>
            <a:endParaRPr lang="en-US" altLang="zh-CN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 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 容器</a:t>
            </a:r>
            <a:endParaRPr lang="en-US" altLang="zh-CN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83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配置管理的使用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90" y="1550504"/>
            <a:ext cx="10515600" cy="518160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zh-CN" altLang="en-US" sz="3200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zh-CN" sz="32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53736"/>
              </p:ext>
            </p:extLst>
          </p:nvPr>
        </p:nvGraphicFramePr>
        <p:xfrm>
          <a:off x="722290" y="2709002"/>
          <a:ext cx="6451242" cy="751840"/>
        </p:xfrm>
        <a:graphic>
          <a:graphicData uri="http://schemas.openxmlformats.org/drawingml/2006/table">
            <a:tbl>
              <a:tblPr/>
              <a:tblGrid>
                <a:gridCol w="6451242">
                  <a:extLst>
                    <a:ext uri="{9D8B030D-6E8A-4147-A177-3AD203B41FA5}">
                      <a16:colId xmlns:a16="http://schemas.microsoft.com/office/drawing/2014/main" xmlns="" val="6006673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1800" b="1" dirty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kubectl create namespace limit-</a:t>
                      </a:r>
                      <a:r>
                        <a:rPr lang="en-US" sz="1800" b="1" dirty="0" err="1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example.yaml</a:t>
                      </a:r>
                      <a:endParaRPr lang="en-US" sz="1800" dirty="0">
                        <a:solidFill>
                          <a:srgbClr val="C0C0C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6966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namespace "limit-example" created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2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336088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6380" y="1690688"/>
            <a:ext cx="4786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zh-CN" sz="3200" dirty="0"/>
              <a:t>、创建一个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endParaRPr lang="zh-CN" altLang="zh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6380" y="3837284"/>
            <a:ext cx="552587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  <a:r>
              <a:rPr lang="zh-CN" altLang="zh-CN" sz="3200" dirty="0" smtClean="0"/>
              <a:t>、</a:t>
            </a:r>
            <a:r>
              <a:rPr lang="zh-CN" altLang="zh-CN" sz="3200" dirty="0"/>
              <a:t>创建一个</a:t>
            </a:r>
            <a:r>
              <a:rPr lang="en-US" altLang="zh-CN" sz="3200" dirty="0"/>
              <a:t> </a:t>
            </a:r>
            <a:r>
              <a:rPr lang="en-US" altLang="zh-CN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LimitRange</a:t>
            </a:r>
            <a:endParaRPr lang="en-US" altLang="zh-CN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指定上一步的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多种方式限额容器的用量</a:t>
            </a:r>
            <a:endParaRPr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多种方式限额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的用量</a:t>
            </a:r>
            <a:endParaRPr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内所有容器用量总和即为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限额</a:t>
            </a:r>
            <a:endParaRPr lang="zh-CN" altLang="zh-CN" sz="20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57579"/>
              </p:ext>
            </p:extLst>
          </p:nvPr>
        </p:nvGraphicFramePr>
        <p:xfrm>
          <a:off x="7304468" y="1412255"/>
          <a:ext cx="4328732" cy="5426416"/>
        </p:xfrm>
        <a:graphic>
          <a:graphicData uri="http://schemas.openxmlformats.org/drawingml/2006/table">
            <a:tbl>
              <a:tblPr/>
              <a:tblGrid>
                <a:gridCol w="4328732">
                  <a:extLst>
                    <a:ext uri="{9D8B030D-6E8A-4147-A177-3AD203B41FA5}">
                      <a16:colId xmlns:a16="http://schemas.microsoft.com/office/drawing/2014/main" xmlns="" val="3301112406"/>
                    </a:ext>
                  </a:extLst>
                </a:gridCol>
              </a:tblGrid>
              <a:tr h="1947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limit.yaml</a:t>
                      </a:r>
                      <a:endParaRPr lang="en-US" sz="1000" dirty="0">
                        <a:solidFill>
                          <a:srgbClr val="C0C0C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8703" marR="28703" marT="19135" marB="19135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3720330"/>
                  </a:ext>
                </a:extLst>
              </a:tr>
              <a:tr h="493042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v1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kind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LimitRange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metadata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name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mylimits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spec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limits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zh-CN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- </a:t>
                      </a:r>
                      <a:r>
                        <a:rPr lang="x-none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  cpu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"4"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  memory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2Gi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min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  cpu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200m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  memory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6Mi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maxLimitRequestRatio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  cpu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7E8F75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  memory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7E8F75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type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Pod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zh-CN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- </a:t>
                      </a:r>
                      <a:r>
                        <a:rPr lang="x-none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  cpu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300m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  memory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200Mi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defaultRequest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  cpu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200m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  memory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100Mi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max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  cpu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"2"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  memory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1Gi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min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  cpu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100m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  memory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3Mi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maxLimitRequestRatio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  cpu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7E8F75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  memory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7E8F75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type</a:t>
                      </a:r>
                      <a:r>
                        <a:rPr lang="x-none" sz="10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x-none" sz="10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Container</a:t>
                      </a:r>
                      <a:endParaRPr lang="zh-CN" sz="10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C0C0C0"/>
                          </a:solidFill>
                          <a:effectLst/>
                          <a:ea typeface="Courier New" panose="02070309020205020404" pitchFamily="49" charset="0"/>
                        </a:rPr>
                        <a:t> </a:t>
                      </a:r>
                    </a:p>
                  </a:txBody>
                  <a:tcPr marL="28703" marR="28703" marT="19135" marB="19135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2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8771608"/>
                  </a:ext>
                </a:extLst>
              </a:tr>
              <a:tr h="1947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$ kubectl create -f </a:t>
                      </a:r>
                      <a:r>
                        <a:rPr lang="en-US" sz="1000" b="1" dirty="0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limit.yaml –namespace=limit-example</a:t>
                      </a:r>
                      <a:endParaRPr lang="en-US" sz="1000" dirty="0">
                        <a:solidFill>
                          <a:srgbClr val="C0C0C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8703" marR="28703" marT="19135" marB="19135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020625"/>
                  </a:ext>
                </a:extLst>
              </a:tr>
            </a:tbl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74" y="2529840"/>
            <a:ext cx="3704762" cy="400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服务质量管理（</a:t>
            </a:r>
            <a:r>
              <a:rPr lang="en-US" altLang="zh-CN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90" y="1690689"/>
            <a:ext cx="10515600" cy="47358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Request ~ Limit </a:t>
            </a:r>
            <a:r>
              <a:rPr lang="zh-CN" altLang="en-US" dirty="0"/>
              <a:t>之间的资源是可竞争资源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Qos</a:t>
            </a:r>
            <a:r>
              <a:rPr lang="en-US" altLang="zh-CN" dirty="0" smtClean="0"/>
              <a:t> </a:t>
            </a:r>
            <a:r>
              <a:rPr lang="zh-CN" altLang="en-US" dirty="0" smtClean="0"/>
              <a:t>机制</a:t>
            </a:r>
            <a:r>
              <a:rPr lang="zh-CN" altLang="en-US" dirty="0"/>
              <a:t>是为了</a:t>
            </a:r>
            <a:r>
              <a:rPr lang="zh-CN" altLang="en-US" dirty="0" smtClean="0"/>
              <a:t>重要 </a:t>
            </a:r>
            <a:r>
              <a:rPr lang="en-US" altLang="zh-CN" dirty="0"/>
              <a:t>P</a:t>
            </a:r>
            <a:r>
              <a:rPr lang="en-US" altLang="zh-CN" dirty="0" smtClean="0"/>
              <a:t>od </a:t>
            </a:r>
            <a:r>
              <a:rPr lang="zh-CN" altLang="en-US" dirty="0" smtClean="0"/>
              <a:t>优先</a:t>
            </a:r>
            <a:r>
              <a:rPr lang="zh-CN" altLang="en-US" dirty="0"/>
              <a:t>得到竞争</a:t>
            </a:r>
            <a:r>
              <a:rPr lang="zh-CN" altLang="en-US" dirty="0" smtClean="0"/>
              <a:t>资源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Qos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等级</a:t>
            </a:r>
            <a:r>
              <a:rPr lang="zh-CN" altLang="en-US" dirty="0"/>
              <a:t>配置本质与配额无关，目前为止还不能单独提供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Qos</a:t>
            </a:r>
            <a:r>
              <a:rPr lang="en-US" altLang="zh-CN" dirty="0" smtClean="0"/>
              <a:t> </a:t>
            </a:r>
            <a:r>
              <a:rPr lang="zh-CN" altLang="en-US" dirty="0" smtClean="0"/>
              <a:t>策略</a:t>
            </a:r>
            <a:r>
              <a:rPr lang="zh-CN" altLang="en-US" dirty="0"/>
              <a:t>是</a:t>
            </a:r>
            <a:r>
              <a:rPr lang="zh-CN" altLang="en-US" dirty="0" smtClean="0"/>
              <a:t>基于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的</a:t>
            </a:r>
            <a:r>
              <a:rPr lang="zh-CN" altLang="en-US" dirty="0"/>
              <a:t>资源配置来定义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可竞争资源用 </a:t>
            </a:r>
            <a:r>
              <a:rPr lang="en-US" altLang="zh-CN" dirty="0"/>
              <a:t>3 </a:t>
            </a:r>
            <a:r>
              <a:rPr lang="zh-CN" altLang="en-US" dirty="0"/>
              <a:t>个等级衡量重要度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Qos</a:t>
            </a:r>
            <a:r>
              <a:rPr lang="en-US" altLang="zh-CN" dirty="0" smtClean="0"/>
              <a:t> </a:t>
            </a:r>
            <a:r>
              <a:rPr lang="zh-CN" altLang="en-US" dirty="0" smtClean="0"/>
              <a:t>机制</a:t>
            </a:r>
            <a:r>
              <a:rPr lang="zh-CN" altLang="en-US" dirty="0"/>
              <a:t>依然在进化中，但日趋完善</a:t>
            </a:r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24158" y="2535601"/>
            <a:ext cx="7353838" cy="1287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024158" y="3231220"/>
            <a:ext cx="7353838" cy="1287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24158" y="4027196"/>
            <a:ext cx="7353838" cy="1287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024158" y="4831919"/>
            <a:ext cx="7353838" cy="1287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24158" y="5622798"/>
            <a:ext cx="7353838" cy="1287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服务质量管理等级（</a:t>
            </a:r>
            <a:r>
              <a:rPr lang="en-US" altLang="zh-CN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Qos Classes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90" y="1690689"/>
            <a:ext cx="10515600" cy="47358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Guaranteed</a:t>
            </a:r>
            <a:r>
              <a:rPr lang="zh-CN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（完全可靠的）</a:t>
            </a:r>
            <a:endParaRPr lang="en-US" altLang="zh-CN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所有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资源类型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都定义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了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Limits 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和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Limits 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和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都不为 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Best-Effort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（尽力而为、不太可靠的）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所有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资源类型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都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没定义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Limits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和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Burstable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（弹性波动、较为可靠的）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非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Guaranteed 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和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Best-Effort 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等级的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139180" y="3880962"/>
            <a:ext cx="6632236" cy="116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9180" y="5225060"/>
            <a:ext cx="6632236" cy="116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416" y="2548480"/>
            <a:ext cx="3730952" cy="266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资源配额管理（</a:t>
            </a:r>
            <a:r>
              <a:rPr lang="en-US" altLang="zh-CN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Resource Quotas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90" y="1690689"/>
            <a:ext cx="10515600" cy="473586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dirty="0"/>
              <a:t>资源配额管理是对资源配置管理的再升级</a:t>
            </a:r>
            <a:endParaRPr lang="en-US" altLang="zh-CN" sz="3600" dirty="0"/>
          </a:p>
          <a:p>
            <a:pPr>
              <a:lnSpc>
                <a:spcPct val="200000"/>
              </a:lnSpc>
            </a:pPr>
            <a:r>
              <a:rPr lang="zh-CN" altLang="en-US" sz="3600" dirty="0" smtClean="0"/>
              <a:t>解决多用户资源配额公平竞争问题</a:t>
            </a:r>
            <a:endParaRPr lang="en-US" altLang="zh-CN" sz="3600" dirty="0" smtClean="0"/>
          </a:p>
          <a:p>
            <a:pPr>
              <a:lnSpc>
                <a:spcPct val="200000"/>
              </a:lnSpc>
            </a:pPr>
            <a:r>
              <a:rPr lang="zh-CN" altLang="en-US" sz="3600" dirty="0" smtClean="0"/>
              <a:t>对</a:t>
            </a:r>
            <a:r>
              <a:rPr lang="zh-CN" altLang="en-US" sz="3600" dirty="0"/>
              <a:t>命名</a:t>
            </a:r>
            <a:r>
              <a:rPr lang="zh-CN" altLang="en-US" sz="3600" dirty="0" smtClean="0"/>
              <a:t>空间中某种资源</a:t>
            </a:r>
            <a:r>
              <a:rPr lang="zh-CN" altLang="en-US" sz="3600" dirty="0"/>
              <a:t>所有</a:t>
            </a:r>
            <a:r>
              <a:rPr lang="zh-CN" altLang="en-US" sz="3600" dirty="0" smtClean="0"/>
              <a:t>对象的总配额管理</a:t>
            </a:r>
            <a:endParaRPr lang="en-US" altLang="zh-CN" sz="3600" dirty="0" smtClean="0"/>
          </a:p>
          <a:p>
            <a:pPr>
              <a:lnSpc>
                <a:spcPct val="200000"/>
              </a:lnSpc>
            </a:pPr>
            <a:r>
              <a:rPr lang="en-US" altLang="zh-CN" sz="3600" dirty="0" err="1" smtClean="0"/>
              <a:t>ResourceQuota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通过三个配额维度来管理资源</a:t>
            </a:r>
            <a:endParaRPr lang="en-US" altLang="zh-CN" sz="36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24158" y="3029803"/>
            <a:ext cx="9498266" cy="3687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024158" y="4209981"/>
            <a:ext cx="9498266" cy="3687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24158" y="5543266"/>
            <a:ext cx="9498266" cy="3687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资源配额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管理的配额维度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90" y="1501254"/>
            <a:ext cx="10515600" cy="49935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dirty="0"/>
              <a:t>计算</a:t>
            </a:r>
            <a:r>
              <a:rPr lang="zh-CN" altLang="en-US" sz="4000" dirty="0" smtClean="0"/>
              <a:t>资源配额</a:t>
            </a:r>
            <a:endParaRPr lang="en-US" altLang="zh-CN" sz="40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限制一个命名空间中所有 </a:t>
            </a:r>
            <a:r>
              <a:rPr lang="en-US" altLang="zh-CN" sz="3200" dirty="0" smtClean="0"/>
              <a:t>Pod </a:t>
            </a:r>
            <a:r>
              <a:rPr lang="zh-CN" altLang="en-US" sz="3200" dirty="0" smtClean="0"/>
              <a:t>的计算资源的总和</a:t>
            </a:r>
            <a:endParaRPr lang="zh-CN" altLang="en-US" sz="3200" dirty="0"/>
          </a:p>
          <a:p>
            <a:pPr>
              <a:lnSpc>
                <a:spcPct val="150000"/>
              </a:lnSpc>
            </a:pPr>
            <a:r>
              <a:rPr lang="zh-CN" altLang="en-US" sz="4000" dirty="0"/>
              <a:t>存储资源</a:t>
            </a:r>
            <a:r>
              <a:rPr lang="zh-CN" altLang="en-US" sz="4000" dirty="0" smtClean="0"/>
              <a:t>配额（</a:t>
            </a:r>
            <a:r>
              <a:rPr lang="en-US" altLang="zh-CN" sz="4000" dirty="0" smtClean="0"/>
              <a:t>v1.8+ </a:t>
            </a:r>
            <a:r>
              <a:rPr lang="zh-CN" altLang="en-US" sz="4000" dirty="0" smtClean="0"/>
              <a:t>非</a:t>
            </a:r>
            <a:r>
              <a:rPr lang="en-US" altLang="zh-CN" sz="4000" dirty="0" smtClean="0"/>
              <a:t>GA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限制一个命名空间中所有请求的存储资源的总量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4000" dirty="0"/>
              <a:t>对象数量</a:t>
            </a:r>
            <a:r>
              <a:rPr lang="zh-CN" altLang="en-US" sz="4000" dirty="0" smtClean="0"/>
              <a:t>配额</a:t>
            </a:r>
            <a:r>
              <a:rPr lang="zh-CN" altLang="en-US" sz="4000" dirty="0"/>
              <a:t>（</a:t>
            </a:r>
            <a:r>
              <a:rPr lang="en-US" altLang="zh-CN" sz="4000" dirty="0" smtClean="0"/>
              <a:t>v1.9+ </a:t>
            </a:r>
            <a:r>
              <a:rPr lang="zh-CN" altLang="en-US" sz="4000" dirty="0" smtClean="0"/>
              <a:t>支持所有标准类型）</a:t>
            </a:r>
            <a:endParaRPr lang="en-US" altLang="zh-CN" sz="4000" dirty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限制</a:t>
            </a:r>
            <a:r>
              <a:rPr lang="zh-CN" altLang="en-US" sz="3200" dirty="0"/>
              <a:t>一个命名空间中</a:t>
            </a:r>
            <a:r>
              <a:rPr lang="zh-CN" altLang="en-US" sz="3200" dirty="0" smtClean="0"/>
              <a:t>指定类型的对象数量的总和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133340" y="3132848"/>
            <a:ext cx="9211663" cy="1613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133339" y="4920288"/>
            <a:ext cx="9211663" cy="1613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75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资源配额支持的资源类型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89666"/>
              </p:ext>
            </p:extLst>
          </p:nvPr>
        </p:nvGraphicFramePr>
        <p:xfrm>
          <a:off x="722313" y="1690684"/>
          <a:ext cx="10515600" cy="477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072">
                  <a:extLst>
                    <a:ext uri="{9D8B030D-6E8A-4147-A177-3AD203B41FA5}">
                      <a16:colId xmlns:a16="http://schemas.microsoft.com/office/drawing/2014/main" xmlns="" val="1751978161"/>
                    </a:ext>
                  </a:extLst>
                </a:gridCol>
                <a:gridCol w="7184528">
                  <a:extLst>
                    <a:ext uri="{9D8B030D-6E8A-4147-A177-3AD203B41FA5}">
                      <a16:colId xmlns:a16="http://schemas.microsoft.com/office/drawing/2014/main" xmlns="" val="4102656148"/>
                    </a:ext>
                  </a:extLst>
                </a:gridCol>
              </a:tblGrid>
              <a:tr h="682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资源名称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说明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3191869"/>
                  </a:ext>
                </a:extLst>
              </a:tr>
              <a:tr h="682622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cpu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所有非终止态的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、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CPU Requests 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总和不能超出此值</a:t>
                      </a:r>
                      <a:endParaRPr lang="zh-CN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11090081"/>
                  </a:ext>
                </a:extLst>
              </a:tr>
              <a:tr h="682622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limits.cpu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所有非终止态的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、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CPU Limits 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总和不能超出此值</a:t>
                      </a:r>
                      <a:endParaRPr lang="zh-CN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31317884"/>
                  </a:ext>
                </a:extLst>
              </a:tr>
              <a:tr h="682622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limits.memory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所有非终止态的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、内存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Limits</a:t>
                      </a:r>
                      <a:r>
                        <a:rPr lang="zh-CN" alt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总和不能超出此值</a:t>
                      </a:r>
                      <a:endParaRPr lang="zh-CN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8442786"/>
                  </a:ext>
                </a:extLst>
              </a:tr>
              <a:tr h="682622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所有非终止态的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、内存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Requests 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总和不能超出此值</a:t>
                      </a:r>
                      <a:endParaRPr lang="zh-CN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84559970"/>
                  </a:ext>
                </a:extLst>
              </a:tr>
              <a:tr h="682622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requests.cpu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所有非终止态的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、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CPU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Requests 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总和不能超出此值</a:t>
                      </a:r>
                      <a:endParaRPr lang="zh-CN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5631697"/>
                  </a:ext>
                </a:extLst>
              </a:tr>
              <a:tr h="682622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requests.memory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所有非终止态的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、内存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Requests 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总和不能超出此值</a:t>
                      </a:r>
                      <a:endParaRPr lang="zh-CN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5827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7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资源配额支持的资源类型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504687"/>
              </p:ext>
            </p:extLst>
          </p:nvPr>
        </p:nvGraphicFramePr>
        <p:xfrm>
          <a:off x="163262" y="1690688"/>
          <a:ext cx="11901357" cy="3746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729">
                  <a:extLst>
                    <a:ext uri="{9D8B030D-6E8A-4147-A177-3AD203B41FA5}">
                      <a16:colId xmlns:a16="http://schemas.microsoft.com/office/drawing/2014/main" xmlns="" val="1751978161"/>
                    </a:ext>
                  </a:extLst>
                </a:gridCol>
                <a:gridCol w="4673628">
                  <a:extLst>
                    <a:ext uri="{9D8B030D-6E8A-4147-A177-3AD203B41FA5}">
                      <a16:colId xmlns:a16="http://schemas.microsoft.com/office/drawing/2014/main" xmlns="" val="4102656148"/>
                    </a:ext>
                  </a:extLst>
                </a:gridCol>
              </a:tblGrid>
              <a:tr h="593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资源名称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说明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3191869"/>
                  </a:ext>
                </a:extLst>
              </a:tr>
              <a:tr h="875043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requests.storage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所有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PVC</a:t>
                      </a:r>
                      <a:r>
                        <a:rPr lang="en-US" altLang="zh-CN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总量不能超出此值</a:t>
                      </a:r>
                      <a:endParaRPr lang="zh-CN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11090081"/>
                  </a:ext>
                </a:extLst>
              </a:tr>
              <a:tr h="875043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persistentvolumeclaims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命名空间中可以存在的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PVC 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总数</a:t>
                      </a:r>
                      <a:endParaRPr lang="zh-CN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31317884"/>
                  </a:ext>
                </a:extLst>
              </a:tr>
              <a:tr h="609879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.storageclass.storage.k8s.io/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requests.storage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和该存储类关联的所有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PVC</a:t>
                      </a:r>
                      <a:r>
                        <a:rPr lang="en-US" altLang="zh-CN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总量不能超出此值</a:t>
                      </a:r>
                      <a:endParaRPr lang="zh-CN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8442786"/>
                  </a:ext>
                </a:extLst>
              </a:tr>
              <a:tr h="609879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.storageclass.storage.k8s.io/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persistentvolumeclaims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和该存储类关联的所有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PVC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，命名空间中可以存在的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PVC 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总数</a:t>
                      </a:r>
                      <a:endParaRPr lang="zh-CN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8455997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88517"/>
              </p:ext>
            </p:extLst>
          </p:nvPr>
        </p:nvGraphicFramePr>
        <p:xfrm>
          <a:off x="707001" y="5804236"/>
          <a:ext cx="11226419" cy="782320"/>
        </p:xfrm>
        <a:graphic>
          <a:graphicData uri="http://schemas.openxmlformats.org/drawingml/2006/table">
            <a:tbl>
              <a:tblPr/>
              <a:tblGrid>
                <a:gridCol w="11226419">
                  <a:extLst>
                    <a:ext uri="{9D8B030D-6E8A-4147-A177-3AD203B41FA5}">
                      <a16:colId xmlns:a16="http://schemas.microsoft.com/office/drawing/2014/main" xmlns="" val="836433304"/>
                    </a:ext>
                  </a:extLst>
                </a:gridCol>
              </a:tblGrid>
              <a:tr h="718059">
                <a:tc>
                  <a:txBody>
                    <a:bodyPr/>
                    <a:lstStyle/>
                    <a:p>
                      <a:pPr marL="342900" marR="0" indent="-34290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mysql.storageclass.storage.k8s.io/</a:t>
                      </a:r>
                      <a:r>
                        <a:rPr lang="en-US" sz="2400" b="1" dirty="0" err="1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requests.storage</a:t>
                      </a:r>
                      <a:r>
                        <a:rPr lang="en-US" sz="2400" b="1" dirty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2400" b="1" dirty="0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500Gi</a:t>
                      </a:r>
                      <a:endParaRPr lang="en-US" sz="2400" dirty="0">
                        <a:solidFill>
                          <a:srgbClr val="C0C0C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2900" marR="0" indent="-34290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mongodb.storageclass.storage.k8s.io/</a:t>
                      </a:r>
                      <a:r>
                        <a:rPr lang="en-US" sz="2400" b="1" dirty="0" err="1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requests.storage</a:t>
                      </a:r>
                      <a:r>
                        <a:rPr lang="en-US" sz="2400" b="1" dirty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2400" b="1" dirty="0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100Gi</a:t>
                      </a:r>
                      <a:endParaRPr lang="en-US" sz="2400" dirty="0">
                        <a:solidFill>
                          <a:srgbClr val="C0C0C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80812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3262" y="5632449"/>
            <a:ext cx="5437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示</a:t>
            </a:r>
            <a:endParaRPr lang="en-US" altLang="zh-CN" sz="2800" dirty="0" smtClean="0"/>
          </a:p>
          <a:p>
            <a:r>
              <a:rPr lang="zh-CN" altLang="en-US" sz="2800" dirty="0" smtClean="0"/>
              <a:t>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3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基础概念回顾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524170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/>
              <a:t>集群通过命名空间隔离相互隔离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zh-CN" altLang="en-US" sz="3200" dirty="0"/>
              <a:t>可以有任意多个命名空间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zh-CN" altLang="en-US" sz="3200" dirty="0"/>
              <a:t>资源管理都是指定某个空间下进行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zh-CN" altLang="en-US" sz="3200" dirty="0"/>
              <a:t>默认的命名空间名称是：</a:t>
            </a:r>
            <a:r>
              <a:rPr lang="en-US" altLang="zh-CN" sz="3200" dirty="0" smtClean="0"/>
              <a:t>default</a:t>
            </a:r>
          </a:p>
          <a:p>
            <a:pPr>
              <a:lnSpc>
                <a:spcPct val="200000"/>
              </a:lnSpc>
            </a:pPr>
            <a:r>
              <a:rPr lang="zh-CN" altLang="en-US" sz="3200" dirty="0" smtClean="0"/>
              <a:t>资源管理</a:t>
            </a:r>
            <a:r>
              <a:rPr lang="zh-CN" altLang="en-US" sz="3200" b="1" dirty="0" smtClean="0"/>
              <a:t>特</a:t>
            </a:r>
            <a:r>
              <a:rPr lang="zh-CN" altLang="en-US" sz="3200" dirty="0" smtClean="0"/>
              <a:t>指是对资源所使用的配额的管理</a:t>
            </a:r>
            <a:endParaRPr lang="en-US" altLang="zh-CN" sz="32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210614" y="2769429"/>
            <a:ext cx="564738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10614" y="3759584"/>
            <a:ext cx="612158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32555" y="4926745"/>
            <a:ext cx="592616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97" y="3167023"/>
            <a:ext cx="4315958" cy="230985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1132555" y="6026999"/>
            <a:ext cx="847979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配额支持的资源类型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788019"/>
              </p:ext>
            </p:extLst>
          </p:nvPr>
        </p:nvGraphicFramePr>
        <p:xfrm>
          <a:off x="722313" y="1690685"/>
          <a:ext cx="10515600" cy="4864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072">
                  <a:extLst>
                    <a:ext uri="{9D8B030D-6E8A-4147-A177-3AD203B41FA5}">
                      <a16:colId xmlns:a16="http://schemas.microsoft.com/office/drawing/2014/main" xmlns="" val="1751978161"/>
                    </a:ext>
                  </a:extLst>
                </a:gridCol>
                <a:gridCol w="7184528">
                  <a:extLst>
                    <a:ext uri="{9D8B030D-6E8A-4147-A177-3AD203B41FA5}">
                      <a16:colId xmlns:a16="http://schemas.microsoft.com/office/drawing/2014/main" xmlns="" val="4102656148"/>
                    </a:ext>
                  </a:extLst>
                </a:gridCol>
              </a:tblGrid>
              <a:tr h="5589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资源名称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说明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3191869"/>
                  </a:ext>
                </a:extLst>
              </a:tr>
              <a:tr h="394580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congfigmaps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在命名空间中，可以存在的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configmap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的总数上限</a:t>
                      </a:r>
                      <a:endParaRPr lang="zh-CN" alt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11090081"/>
                  </a:ext>
                </a:extLst>
              </a:tr>
              <a:tr h="649071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persistentvolumeclaims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在命名空间中，可以存在的 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PVC </a:t>
                      </a:r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总数上限</a:t>
                      </a:r>
                      <a:endParaRPr lang="zh-CN" alt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31317884"/>
                  </a:ext>
                </a:extLst>
              </a:tr>
              <a:tr h="60833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pods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在命名空间中，可以存在的非终止态的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Pod </a:t>
                      </a:r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总数上限，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 </a:t>
                      </a:r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的终止状态等价于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status.phase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状态为 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Failed </a:t>
                      </a:r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或者 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Succeeded</a:t>
                      </a:r>
                      <a:endParaRPr lang="zh-CN" alt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8442786"/>
                  </a:ext>
                </a:extLst>
              </a:tr>
              <a:tr h="649071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replicationcontrollers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在命名空间中，可以存在的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总数</a:t>
                      </a:r>
                      <a:endParaRPr lang="zh-CN" alt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84559970"/>
                  </a:ext>
                </a:extLst>
              </a:tr>
              <a:tr h="394580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resourcequotas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在命名空间中，可以存在的</a:t>
                      </a:r>
                      <a:r>
                        <a:rPr lang="zh-CN" alt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 quotas</a:t>
                      </a:r>
                      <a:r>
                        <a:rPr lang="zh-CN" alt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总数上限</a:t>
                      </a:r>
                      <a:endParaRPr lang="zh-CN" alt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5631697"/>
                  </a:ext>
                </a:extLst>
              </a:tr>
              <a:tr h="39458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services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在命名空间中，可以存在的 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service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总数上限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5827493"/>
                  </a:ext>
                </a:extLst>
              </a:tr>
              <a:tr h="394580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services.loadbalancers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在命名空间中，可以存在的负载均衡的总数上限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515006"/>
                  </a:ext>
                </a:extLst>
              </a:tr>
              <a:tr h="394580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services.nodeports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在命名空间中，可以存在的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NodePort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总数上限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89308355"/>
                  </a:ext>
                </a:extLst>
              </a:tr>
              <a:tr h="39458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secrets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在命名空间中，可以存在的 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secrets </a:t>
                      </a:r>
                      <a:r>
                        <a:rPr lang="zh-CN" alt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总数上限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57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31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配额的作用域（</a:t>
            </a:r>
            <a:r>
              <a:rPr lang="en-US" altLang="zh-CN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Quota Scopes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90" y="1690688"/>
            <a:ext cx="10515600" cy="48041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dirty="0"/>
              <a:t>每</a:t>
            </a:r>
            <a:r>
              <a:rPr lang="zh-CN" altLang="en-US" sz="4000" dirty="0" smtClean="0"/>
              <a:t>项资源配额都可以独立配置一组作用域</a:t>
            </a:r>
            <a:endParaRPr lang="en-US" altLang="zh-CN" sz="4000" dirty="0" smtClean="0"/>
          </a:p>
          <a:p>
            <a:pPr>
              <a:lnSpc>
                <a:spcPct val="200000"/>
              </a:lnSpc>
            </a:pPr>
            <a:r>
              <a:rPr lang="zh-CN" altLang="en-US" sz="4000" dirty="0" smtClean="0"/>
              <a:t>资源配额只对符合</a:t>
            </a:r>
            <a:r>
              <a:rPr lang="zh-CN" altLang="en-US" sz="4000" dirty="0"/>
              <a:t>其</a:t>
            </a:r>
            <a:r>
              <a:rPr lang="zh-CN" altLang="en-US" sz="4000" dirty="0" smtClean="0"/>
              <a:t>作用域的资源限额</a:t>
            </a:r>
            <a:endParaRPr lang="en-US" altLang="zh-CN" sz="4000" dirty="0" smtClean="0"/>
          </a:p>
          <a:p>
            <a:pPr>
              <a:lnSpc>
                <a:spcPct val="200000"/>
              </a:lnSpc>
            </a:pPr>
            <a:r>
              <a:rPr lang="zh-CN" altLang="en-US" sz="4000" dirty="0" smtClean="0"/>
              <a:t>配额有四种作用域可以使用</a:t>
            </a:r>
            <a:endParaRPr lang="en-US" altLang="zh-CN" sz="4000" dirty="0" smtClean="0"/>
          </a:p>
          <a:p>
            <a:pPr>
              <a:lnSpc>
                <a:spcPct val="200000"/>
              </a:lnSpc>
            </a:pPr>
            <a:r>
              <a:rPr lang="zh-CN" altLang="en-US" sz="4000" dirty="0" smtClean="0"/>
              <a:t>资源配额是绝对值它与集群资源无关</a:t>
            </a:r>
            <a:endParaRPr lang="en-US" altLang="zh-CN" sz="4000" dirty="0" smtClean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133338" y="2687488"/>
            <a:ext cx="9211663" cy="1613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133337" y="3895106"/>
            <a:ext cx="9211663" cy="1613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133336" y="5344043"/>
            <a:ext cx="9211663" cy="1613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配额的作用域（</a:t>
            </a:r>
            <a:r>
              <a:rPr lang="en-US" altLang="zh-CN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Quota Scopes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086775"/>
              </p:ext>
            </p:extLst>
          </p:nvPr>
        </p:nvGraphicFramePr>
        <p:xfrm>
          <a:off x="722313" y="1690688"/>
          <a:ext cx="10515600" cy="460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48">
                  <a:extLst>
                    <a:ext uri="{9D8B030D-6E8A-4147-A177-3AD203B41FA5}">
                      <a16:colId xmlns:a16="http://schemas.microsoft.com/office/drawing/2014/main" xmlns="" val="1806953987"/>
                    </a:ext>
                  </a:extLst>
                </a:gridCol>
                <a:gridCol w="7648552">
                  <a:extLst>
                    <a:ext uri="{9D8B030D-6E8A-4147-A177-3AD203B41FA5}">
                      <a16:colId xmlns:a16="http://schemas.microsoft.com/office/drawing/2014/main" xmlns="" val="1992881305"/>
                    </a:ext>
                  </a:extLst>
                </a:gridCol>
              </a:tblGrid>
              <a:tr h="9201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作用域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说明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57365751"/>
                  </a:ext>
                </a:extLst>
              </a:tr>
              <a:tr h="920186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Terminating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匹配所有 </a:t>
                      </a:r>
                      <a:r>
                        <a:rPr lang="en-US" altLang="zh-CN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spec.activeDeadlineSeconds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0 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的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</a:t>
                      </a:r>
                      <a:endParaRPr lang="zh-CN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15426619"/>
                  </a:ext>
                </a:extLst>
              </a:tr>
              <a:tr h="920186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NotTerminating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匹配 </a:t>
                      </a:r>
                      <a:r>
                        <a:rPr lang="en-US" altLang="zh-CN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spec.activeDeadlineSeconds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nil 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的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</a:t>
                      </a:r>
                      <a:endParaRPr lang="zh-CN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23206191"/>
                  </a:ext>
                </a:extLst>
              </a:tr>
              <a:tr h="920186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BestEffort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匹配所有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Qos 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为</a:t>
                      </a:r>
                      <a:r>
                        <a:rPr lang="zh-CN" alt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Best-Effort</a:t>
                      </a:r>
                      <a:r>
                        <a:rPr lang="en-US" altLang="zh-CN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的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</a:t>
                      </a:r>
                      <a:endParaRPr lang="zh-CN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19686807"/>
                  </a:ext>
                </a:extLst>
              </a:tr>
              <a:tr h="920186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NotBestEffort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匹配所有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Qos 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不是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Best-Effort</a:t>
                      </a:r>
                      <a:r>
                        <a:rPr lang="zh-CN" alt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的 </a:t>
                      </a: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</a:t>
                      </a:r>
                      <a:endParaRPr lang="zh-CN" alt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9264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2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配额的作用域（</a:t>
            </a:r>
            <a:r>
              <a:rPr lang="en-US" altLang="zh-CN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Quota Scopes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90" y="1690688"/>
            <a:ext cx="10515600" cy="291658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 err="1" smtClean="0"/>
              <a:t>BestEffort</a:t>
            </a:r>
            <a:r>
              <a:rPr lang="en-US" altLang="zh-CN" sz="4000" b="1" dirty="0" smtClean="0"/>
              <a:t> </a:t>
            </a:r>
            <a:r>
              <a:rPr lang="zh-CN" altLang="en-US" sz="4000" b="1" dirty="0" smtClean="0"/>
              <a:t>限额 </a:t>
            </a:r>
            <a:r>
              <a:rPr lang="en-US" altLang="zh-CN" sz="4000" b="1" dirty="0" smtClean="0"/>
              <a:t>Pods </a:t>
            </a:r>
            <a:r>
              <a:rPr lang="zh-CN" altLang="en-US" sz="4000" b="1" dirty="0" smtClean="0"/>
              <a:t>资源的使用</a:t>
            </a:r>
            <a:endParaRPr lang="en-US" altLang="zh-CN" sz="4000" b="1" dirty="0" smtClean="0"/>
          </a:p>
          <a:p>
            <a:pPr>
              <a:lnSpc>
                <a:spcPct val="200000"/>
              </a:lnSpc>
            </a:pPr>
            <a:r>
              <a:rPr lang="zh-CN" altLang="en-US" sz="4000" b="1" dirty="0" smtClean="0"/>
              <a:t>其它作用域可以限额以下资源</a:t>
            </a:r>
            <a:endParaRPr lang="en-US" altLang="zh-CN" sz="4000" b="1" dirty="0" smtClean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133340" y="3132848"/>
            <a:ext cx="9211663" cy="1613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38200" y="4782425"/>
            <a:ext cx="3010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limits.cpu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72552" y="4824843"/>
            <a:ext cx="3042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memory 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limits.memory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7582" y="4591142"/>
            <a:ext cx="3296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requests.cpu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requests.memory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709684" cy="6858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资源配额的定义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03049"/>
              </p:ext>
            </p:extLst>
          </p:nvPr>
        </p:nvGraphicFramePr>
        <p:xfrm>
          <a:off x="1063304" y="81888"/>
          <a:ext cx="3849896" cy="3171721"/>
        </p:xfrm>
        <a:graphic>
          <a:graphicData uri="http://schemas.openxmlformats.org/drawingml/2006/table">
            <a:tbl>
              <a:tblPr/>
              <a:tblGrid>
                <a:gridCol w="3849896">
                  <a:extLst>
                    <a:ext uri="{9D8B030D-6E8A-4147-A177-3AD203B41FA5}">
                      <a16:colId xmlns:a16="http://schemas.microsoft.com/office/drawing/2014/main" xmlns="" val="1582915680"/>
                    </a:ext>
                  </a:extLst>
                </a:gridCol>
              </a:tblGrid>
              <a:tr h="291828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定义计算资源的配额</a:t>
                      </a:r>
                      <a:endParaRPr lang="en-US" sz="1800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compute-</a:t>
                      </a:r>
                      <a:r>
                        <a:rPr lang="en-US" sz="1400" b="1" dirty="0" err="1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resources.yaml</a:t>
                      </a:r>
                      <a:endParaRPr lang="en-US" sz="1400" dirty="0">
                        <a:solidFill>
                          <a:srgbClr val="C0C0C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2950700"/>
                  </a:ext>
                </a:extLst>
              </a:tr>
              <a:tr h="263324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sz="14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v1</a:t>
                      </a:r>
                      <a:endParaRPr lang="zh-CN" sz="14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kind</a:t>
                      </a:r>
                      <a:r>
                        <a:rPr lang="en-US" sz="14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ResourceQuota</a:t>
                      </a:r>
                      <a:endParaRPr lang="zh-CN" sz="14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metadata</a:t>
                      </a:r>
                      <a:r>
                        <a:rPr lang="en-US" sz="14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4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name</a:t>
                      </a:r>
                      <a:r>
                        <a:rPr lang="en-US" sz="14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compute-resources</a:t>
                      </a:r>
                      <a:endParaRPr lang="zh-CN" sz="14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spec</a:t>
                      </a:r>
                      <a:r>
                        <a:rPr lang="en-US" sz="14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4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hard</a:t>
                      </a:r>
                      <a:r>
                        <a:rPr lang="en-US" sz="14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4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pods</a:t>
                      </a:r>
                      <a:r>
                        <a:rPr lang="en-US" sz="14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"4"</a:t>
                      </a:r>
                      <a:endParaRPr lang="zh-CN" sz="14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requests.cpu</a:t>
                      </a:r>
                      <a:r>
                        <a:rPr lang="en-US" sz="14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"1"</a:t>
                      </a:r>
                      <a:endParaRPr lang="zh-CN" sz="14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requests.memory</a:t>
                      </a:r>
                      <a:r>
                        <a:rPr lang="en-US" sz="14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1Gi</a:t>
                      </a:r>
                      <a:endParaRPr lang="zh-CN" sz="14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limits.cpu</a:t>
                      </a:r>
                      <a:r>
                        <a:rPr lang="en-US" sz="14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"2"</a:t>
                      </a:r>
                      <a:endParaRPr lang="zh-CN" sz="14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limits.memory</a:t>
                      </a:r>
                      <a:r>
                        <a:rPr lang="en-US" sz="14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rgbClr val="B9826C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2Gi</a:t>
                      </a:r>
                      <a:endParaRPr lang="zh-CN" sz="14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requests.nvidia.com/gpu</a:t>
                      </a:r>
                      <a:r>
                        <a:rPr lang="en-US" sz="1400" dirty="0">
                          <a:solidFill>
                            <a:srgbClr val="8B8B8B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rgbClr val="7E8F75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sz="1400" dirty="0"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2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448507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34397"/>
              </p:ext>
            </p:extLst>
          </p:nvPr>
        </p:nvGraphicFramePr>
        <p:xfrm>
          <a:off x="1063304" y="3618734"/>
          <a:ext cx="3849896" cy="3149600"/>
        </p:xfrm>
        <a:graphic>
          <a:graphicData uri="http://schemas.openxmlformats.org/drawingml/2006/table">
            <a:tbl>
              <a:tblPr/>
              <a:tblGrid>
                <a:gridCol w="3849896">
                  <a:extLst>
                    <a:ext uri="{9D8B030D-6E8A-4147-A177-3AD203B41FA5}">
                      <a16:colId xmlns:a16="http://schemas.microsoft.com/office/drawing/2014/main" xmlns="" val="3332118770"/>
                    </a:ext>
                  </a:extLst>
                </a:gridCol>
              </a:tblGrid>
              <a:tr h="3046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定义对象数量的配额</a:t>
                      </a:r>
                      <a:endParaRPr lang="en-US" sz="1800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compute-</a:t>
                      </a:r>
                      <a:r>
                        <a:rPr lang="en-US" sz="1400" b="1" kern="1200" dirty="0" err="1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resources.yaml</a:t>
                      </a:r>
                      <a:endParaRPr lang="en-US" sz="1400" b="1" kern="1200" dirty="0">
                        <a:solidFill>
                          <a:srgbClr val="C0C0C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4088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v1</a:t>
                      </a:r>
                      <a:endParaRPr lang="zh-CN" sz="1400" kern="1200" dirty="0">
                        <a:solidFill>
                          <a:srgbClr val="569CD6"/>
                        </a:solidFill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kind</a:t>
                      </a:r>
                      <a:r>
                        <a:rPr lang="en-US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ResourceQuota</a:t>
                      </a:r>
                      <a:endParaRPr lang="zh-CN" sz="1400" kern="1200" dirty="0">
                        <a:solidFill>
                          <a:srgbClr val="569CD6"/>
                        </a:solidFill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metadata</a:t>
                      </a:r>
                      <a:r>
                        <a:rPr lang="en-US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400" kern="1200" dirty="0">
                        <a:solidFill>
                          <a:srgbClr val="569CD6"/>
                        </a:solidFill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name</a:t>
                      </a:r>
                      <a:r>
                        <a:rPr lang="en-US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object-counts</a:t>
                      </a:r>
                      <a:endParaRPr lang="zh-CN" sz="1400" kern="1200" dirty="0">
                        <a:solidFill>
                          <a:srgbClr val="569CD6"/>
                        </a:solidFill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spec</a:t>
                      </a:r>
                      <a:r>
                        <a:rPr lang="en-US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400" kern="1200" dirty="0">
                        <a:solidFill>
                          <a:srgbClr val="569CD6"/>
                        </a:solidFill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hard</a:t>
                      </a:r>
                      <a:r>
                        <a:rPr lang="en-US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zh-CN" sz="1400" kern="1200" dirty="0">
                        <a:solidFill>
                          <a:srgbClr val="569CD6"/>
                        </a:solidFill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configmaps</a:t>
                      </a:r>
                      <a:r>
                        <a:rPr lang="en-US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"10"</a:t>
                      </a:r>
                      <a:endParaRPr lang="zh-CN" sz="1400" kern="1200" dirty="0">
                        <a:solidFill>
                          <a:srgbClr val="569CD6"/>
                        </a:solidFill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persistentvolumeclaims</a:t>
                      </a:r>
                      <a:r>
                        <a:rPr lang="en-US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"4"</a:t>
                      </a:r>
                      <a:endParaRPr lang="zh-CN" sz="1400" kern="1200" dirty="0">
                        <a:solidFill>
                          <a:srgbClr val="569CD6"/>
                        </a:solidFill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replicationcontrollers</a:t>
                      </a:r>
                      <a:r>
                        <a:rPr lang="en-US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"20"</a:t>
                      </a:r>
                      <a:endParaRPr lang="zh-CN" sz="1400" kern="1200" dirty="0">
                        <a:solidFill>
                          <a:srgbClr val="569CD6"/>
                        </a:solidFill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secrets</a:t>
                      </a:r>
                      <a:r>
                        <a:rPr lang="en-US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"10"</a:t>
                      </a:r>
                      <a:endParaRPr lang="zh-CN" sz="1400" kern="1200" dirty="0">
                        <a:solidFill>
                          <a:srgbClr val="569CD6"/>
                        </a:solidFill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services</a:t>
                      </a:r>
                      <a:r>
                        <a:rPr lang="en-US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"10"</a:t>
                      </a:r>
                      <a:endParaRPr lang="zh-CN" sz="1400" kern="1200" dirty="0">
                        <a:solidFill>
                          <a:srgbClr val="569CD6"/>
                        </a:solidFill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  services.loadbalancers</a:t>
                      </a:r>
                      <a:r>
                        <a:rPr lang="en-US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: "2"</a:t>
                      </a:r>
                      <a:endParaRPr lang="zh-CN" sz="1400" kern="1200" dirty="0">
                        <a:solidFill>
                          <a:srgbClr val="569CD6"/>
                        </a:solidFill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2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0627349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85914"/>
              </p:ext>
            </p:extLst>
          </p:nvPr>
        </p:nvGraphicFramePr>
        <p:xfrm>
          <a:off x="5164971" y="2804012"/>
          <a:ext cx="6543676" cy="1229360"/>
        </p:xfrm>
        <a:graphic>
          <a:graphicData uri="http://schemas.openxmlformats.org/drawingml/2006/table">
            <a:tbl>
              <a:tblPr/>
              <a:tblGrid>
                <a:gridCol w="6543676">
                  <a:extLst>
                    <a:ext uri="{9D8B030D-6E8A-4147-A177-3AD203B41FA5}">
                      <a16:colId xmlns:a16="http://schemas.microsoft.com/office/drawing/2014/main" xmlns="" val="3079354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FF00"/>
                          </a:solidFill>
                        </a:rPr>
                        <a:t>查看当前有效的配合对象名称</a:t>
                      </a:r>
                      <a:endParaRPr lang="en-US" sz="1800" b="1" kern="1200" dirty="0" smtClean="0">
                        <a:solidFill>
                          <a:srgbClr val="FFFF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1400" b="1" kern="1200" dirty="0" err="1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kubectl</a:t>
                      </a:r>
                      <a:r>
                        <a:rPr lang="en-US" sz="1400" b="1" kern="1200" dirty="0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get quota --namespace=</a:t>
                      </a:r>
                      <a:r>
                        <a:rPr lang="en-US" sz="1400" b="1" kern="1200" dirty="0" err="1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xxxxx</a:t>
                      </a:r>
                      <a:endParaRPr lang="en-US" sz="1400" b="1" kern="1200" dirty="0">
                        <a:solidFill>
                          <a:srgbClr val="C0C0C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1517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NAME                    AGE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compute-resources       30s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object-counts           32s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2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444437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94905"/>
              </p:ext>
            </p:extLst>
          </p:nvPr>
        </p:nvGraphicFramePr>
        <p:xfrm>
          <a:off x="5164970" y="-15071"/>
          <a:ext cx="6543677" cy="2722880"/>
        </p:xfrm>
        <a:graphic>
          <a:graphicData uri="http://schemas.openxmlformats.org/drawingml/2006/table">
            <a:tbl>
              <a:tblPr/>
              <a:tblGrid>
                <a:gridCol w="6543677">
                  <a:extLst>
                    <a:ext uri="{9D8B030D-6E8A-4147-A177-3AD203B41FA5}">
                      <a16:colId xmlns:a16="http://schemas.microsoft.com/office/drawing/2014/main" xmlns="" val="3333332878"/>
                    </a:ext>
                  </a:extLst>
                </a:gridCol>
              </a:tblGrid>
              <a:tr h="52246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查看计算资源的配额</a:t>
                      </a:r>
                      <a:endParaRPr lang="en-US" sz="1800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1400" b="1" kern="1200" dirty="0" err="1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kubectl</a:t>
                      </a:r>
                      <a:r>
                        <a:rPr lang="en-US" sz="1400" b="1" kern="1200" dirty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describe quota compute-resources --namespace=</a:t>
                      </a:r>
                      <a:r>
                        <a:rPr lang="en-US" sz="1400" b="1" kern="1200" dirty="0" err="1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xxxxx</a:t>
                      </a:r>
                      <a:endParaRPr lang="en-US" sz="1400" b="1" kern="1200" dirty="0">
                        <a:solidFill>
                          <a:srgbClr val="C0C0C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9238971"/>
                  </a:ext>
                </a:extLst>
              </a:tr>
              <a:tr h="21194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Name:                    compute-resources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Namespace:               myspace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Resource                 Used  Hard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--------                 ----  ----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limits.cpu               0     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limits.memory            0     2Gi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pods                     0     4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requests.cpu             0     1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requests.memory          0     </a:t>
                      </a:r>
                      <a:r>
                        <a:rPr lang="x-none" sz="1400" kern="1200" dirty="0" smtClean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1Gi</a:t>
                      </a:r>
                      <a:r>
                        <a:rPr lang="en-US" altLang="zh-CN" sz="1400" dirty="0" smtClean="0"/>
                        <a:t/>
                      </a:r>
                      <a:br>
                        <a:rPr lang="en-US" altLang="zh-CN" sz="1400" dirty="0" smtClean="0"/>
                      </a:br>
                      <a:r>
                        <a:rPr lang="en-US" altLang="zh-CN" sz="1400" kern="1200" dirty="0" smtClean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requests.nvidia.com/</a:t>
                      </a:r>
                      <a:r>
                        <a:rPr lang="en-US" altLang="zh-CN" sz="1400" kern="1200" dirty="0" err="1" smtClean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gpu</a:t>
                      </a:r>
                      <a:r>
                        <a:rPr lang="en-US" altLang="zh-CN" sz="1400" kern="1200" dirty="0" smtClean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  0     4</a:t>
                      </a:r>
                      <a:endParaRPr lang="x-none" sz="1400" kern="1200" dirty="0">
                        <a:solidFill>
                          <a:srgbClr val="569CD6"/>
                        </a:solidFill>
                        <a:effectLst/>
                        <a:latin typeface="Courier New" panose="02070309020205020404" pitchFamily="49" charset="0"/>
                        <a:ea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2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25347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8592"/>
              </p:ext>
            </p:extLst>
          </p:nvPr>
        </p:nvGraphicFramePr>
        <p:xfrm>
          <a:off x="5164970" y="4122360"/>
          <a:ext cx="6543677" cy="2722880"/>
        </p:xfrm>
        <a:graphic>
          <a:graphicData uri="http://schemas.openxmlformats.org/drawingml/2006/table">
            <a:tbl>
              <a:tblPr/>
              <a:tblGrid>
                <a:gridCol w="6543677">
                  <a:extLst>
                    <a:ext uri="{9D8B030D-6E8A-4147-A177-3AD203B41FA5}">
                      <a16:colId xmlns:a16="http://schemas.microsoft.com/office/drawing/2014/main" xmlns="" val="1561135877"/>
                    </a:ext>
                  </a:extLst>
                </a:gridCol>
              </a:tblGrid>
              <a:tr h="490996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查看对象数量的配额</a:t>
                      </a:r>
                      <a:endParaRPr lang="en-US" sz="1800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1400" b="1" kern="1200" dirty="0" err="1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kubectl</a:t>
                      </a:r>
                      <a:r>
                        <a:rPr lang="en-US" sz="1400" b="1" kern="1200" dirty="0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describe quota object-counts --namespace=</a:t>
                      </a:r>
                      <a:r>
                        <a:rPr lang="en-US" sz="1400" b="1" kern="1200" dirty="0" err="1"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xxxxx</a:t>
                      </a:r>
                      <a:endParaRPr lang="en-US" sz="1400" b="1" kern="1200" dirty="0">
                        <a:solidFill>
                          <a:srgbClr val="C0C0C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7096310"/>
                  </a:ext>
                </a:extLst>
              </a:tr>
              <a:tr h="1991777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Name:                   object-counts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Namespace:              myspace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Resource                Used    Hard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--------                ----    ----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configmaps              0       10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persistentvolumeclaims  0       4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replicationcontrollers  0       20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secrets                 1       10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services                0       10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400" kern="1200" dirty="0">
                          <a:solidFill>
                            <a:srgbClr val="569CD6"/>
                          </a:solidFill>
                          <a:effectLst/>
                          <a:latin typeface="Courier New" panose="02070309020205020404" pitchFamily="49" charset="0"/>
                          <a:ea typeface="Consolas" panose="020B0609020204030204" pitchFamily="49" charset="0"/>
                          <a:cs typeface="Courier New" panose="02070309020205020404" pitchFamily="49" charset="0"/>
                        </a:rPr>
                        <a:t>services.loadbalancers  0       2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2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466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7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资源管理总结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90" y="1690688"/>
            <a:ext cx="10515600" cy="48041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有</a:t>
            </a:r>
            <a:r>
              <a:rPr lang="zh-CN" altLang="en-US" dirty="0" smtClean="0"/>
              <a:t>两种资源限额策略 </a:t>
            </a:r>
            <a:r>
              <a:rPr lang="en-US" altLang="zh-CN" dirty="0" smtClean="0"/>
              <a:t>ResourceQuota </a:t>
            </a:r>
            <a:r>
              <a:rPr lang="zh-CN" altLang="en-US" dirty="0"/>
              <a:t>和 </a:t>
            </a:r>
            <a:r>
              <a:rPr lang="en-US" altLang="zh-CN" dirty="0" err="1" smtClean="0"/>
              <a:t>LimitRange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ResourceQuota </a:t>
            </a:r>
            <a:r>
              <a:rPr lang="zh-CN" altLang="en-US" dirty="0" smtClean="0"/>
              <a:t>是对命名</a:t>
            </a:r>
            <a:r>
              <a:rPr lang="zh-CN" altLang="en-US" dirty="0"/>
              <a:t>空间内所有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资源总用量的限额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LimitRange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对命名空间</a:t>
            </a:r>
            <a:r>
              <a:rPr lang="zh-CN" altLang="en-US" dirty="0" smtClean="0"/>
              <a:t>内所有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的计算资源的限额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资源管理的基础是 容器和 </a:t>
            </a:r>
            <a:r>
              <a:rPr lang="en-US" altLang="zh-CN" dirty="0" smtClean="0"/>
              <a:t>Pod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资源配置通过 </a:t>
            </a:r>
            <a:r>
              <a:rPr lang="en-US" altLang="zh-CN" dirty="0" smtClean="0"/>
              <a:t>Requests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Limits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Pod </a:t>
            </a:r>
            <a:r>
              <a:rPr lang="zh-CN" altLang="en-US" dirty="0" smtClean="0"/>
              <a:t>的资源是其所有容器的资源总用量之合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47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资源管理总结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90" y="1690688"/>
            <a:ext cx="10515600" cy="48041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使用作用域让资源配额</a:t>
            </a:r>
            <a:r>
              <a:rPr lang="zh-CN" altLang="en-US" dirty="0"/>
              <a:t>只</a:t>
            </a:r>
            <a:r>
              <a:rPr lang="zh-CN" altLang="en-US" dirty="0" smtClean="0"/>
              <a:t>对符合特范围的的对象限额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通过 </a:t>
            </a:r>
            <a:r>
              <a:rPr lang="en-US" altLang="zh-CN" dirty="0" err="1" smtClean="0"/>
              <a:t>LimitRange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对容器或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做更多的限额操作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Qos </a:t>
            </a:r>
            <a:r>
              <a:rPr lang="zh-CN" altLang="en-US" dirty="0" smtClean="0"/>
              <a:t>可以让重要的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在资源竞争中优先胜出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QoS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可以有效提高集群资源利用率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所有资源和对象都在特定的命名空间下相互隔离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命名空间是资源、配额、租户等对象隔离的基础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54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现阶段的问题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90" y="1690688"/>
            <a:ext cx="10515600" cy="480410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dirty="0" smtClean="0"/>
              <a:t>集群无法及时感知到内存压力</a:t>
            </a:r>
            <a:endParaRPr lang="en-US" altLang="zh-CN" sz="4000" dirty="0" smtClean="0"/>
          </a:p>
          <a:p>
            <a:pPr>
              <a:lnSpc>
                <a:spcPct val="200000"/>
              </a:lnSpc>
            </a:pPr>
            <a:r>
              <a:rPr lang="zh-CN" altLang="en-US" sz="4000" dirty="0" smtClean="0"/>
              <a:t>可能会错误地驱逐更多 </a:t>
            </a:r>
            <a:r>
              <a:rPr lang="en-US" altLang="zh-CN" sz="4000" dirty="0" smtClean="0"/>
              <a:t>Pod</a:t>
            </a:r>
            <a:endParaRPr lang="en-US" altLang="zh-CN" sz="40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83" y="3273898"/>
            <a:ext cx="5653210" cy="359279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848455" y="5283633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600" b="1" dirty="0" smtClean="0">
                <a:ln/>
                <a:solidFill>
                  <a:srgbClr val="C00000"/>
                </a:solidFill>
              </a:rPr>
              <a:t>集群性能</a:t>
            </a:r>
            <a:endParaRPr lang="zh-CN" altLang="en-US" sz="3600" b="1" dirty="0">
              <a:ln/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69183" y="5283634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600" b="1" dirty="0">
                <a:ln/>
                <a:solidFill>
                  <a:srgbClr val="C00000"/>
                </a:solidFill>
              </a:rPr>
              <a:t>度量频率</a:t>
            </a:r>
          </a:p>
        </p:txBody>
      </p:sp>
    </p:spTree>
    <p:extLst>
      <p:ext uri="{BB962C8B-B14F-4D97-AF65-F5344CB8AC3E}">
        <p14:creationId xmlns:p14="http://schemas.microsoft.com/office/powerpoint/2010/main" val="28961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42" y="254571"/>
            <a:ext cx="9144000" cy="600789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15" y="2143452"/>
            <a:ext cx="3604881" cy="641029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983064" y="2704520"/>
            <a:ext cx="2402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latin typeface="汉仪雪君体简" panose="02010604000101010101" pitchFamily="2" charset="-122"/>
                <a:ea typeface="汉仪雪君体简" panose="02010604000101010101" pitchFamily="2" charset="-122"/>
              </a:rPr>
              <a:t>谢谢！</a:t>
            </a:r>
            <a:endParaRPr lang="zh-CN" altLang="en-US" sz="6600" dirty="0">
              <a:latin typeface="汉仪雪君体简" panose="02010604000101010101" pitchFamily="2" charset="-122"/>
              <a:ea typeface="汉仪雪君体简" panose="02010604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4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什么是配额（</a:t>
            </a:r>
            <a:r>
              <a:rPr lang="en-US" altLang="zh-CN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Quota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）管理？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524170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/>
              <a:t>它是对 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资源 </a:t>
            </a:r>
            <a:r>
              <a:rPr lang="zh-CN" altLang="en-US" sz="3200" dirty="0" smtClean="0"/>
              <a:t>使用量的定义和分配操作</a:t>
            </a:r>
            <a:endParaRPr lang="en-US" altLang="zh-CN" sz="3200" dirty="0" smtClean="0"/>
          </a:p>
          <a:p>
            <a:pPr>
              <a:lnSpc>
                <a:spcPct val="200000"/>
              </a:lnSpc>
            </a:pPr>
            <a:r>
              <a:rPr lang="zh-CN" altLang="en-US" sz="3200" dirty="0" smtClean="0"/>
              <a:t>配额可以有多种 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策略</a:t>
            </a:r>
            <a:r>
              <a:rPr lang="zh-CN" altLang="en-US" sz="3200" dirty="0" smtClean="0"/>
              <a:t> 和 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范围</a:t>
            </a:r>
            <a:endParaRPr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/>
              <a:t>是 </a:t>
            </a:r>
            <a:r>
              <a:rPr lang="en-US" altLang="zh-CN" sz="3200" dirty="0" err="1" smtClean="0"/>
              <a:t>kubernetes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的原生 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核心 </a:t>
            </a:r>
            <a:r>
              <a:rPr lang="zh-CN" altLang="en-US" sz="3200" dirty="0" smtClean="0"/>
              <a:t>能力之一</a:t>
            </a:r>
            <a:endParaRPr lang="en-US" altLang="zh-CN" sz="3200" dirty="0" smtClean="0"/>
          </a:p>
        </p:txBody>
      </p:sp>
      <p:cxnSp>
        <p:nvCxnSpPr>
          <p:cNvPr id="5" name="直接连接符 4"/>
          <p:cNvCxnSpPr>
            <a:endCxn id="8" idx="1"/>
          </p:cNvCxnSpPr>
          <p:nvPr/>
        </p:nvCxnSpPr>
        <p:spPr>
          <a:xfrm>
            <a:off x="1210614" y="3271234"/>
            <a:ext cx="660160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10614" y="4930462"/>
            <a:ext cx="660160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18" y="1167148"/>
            <a:ext cx="4379782" cy="42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那些可以称为资源？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524170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4000" dirty="0" smtClean="0"/>
              <a:t>资源</a:t>
            </a:r>
            <a:r>
              <a:rPr lang="zh-CN" altLang="en-US" sz="4000" dirty="0"/>
              <a:t>：</a:t>
            </a:r>
            <a:r>
              <a:rPr lang="en-US" altLang="zh-CN" sz="4000" dirty="0" smtClean="0"/>
              <a:t>CPU</a:t>
            </a:r>
            <a:r>
              <a:rPr lang="zh-CN" altLang="en-US" sz="4000" dirty="0"/>
              <a:t>、</a:t>
            </a:r>
            <a:r>
              <a:rPr lang="en-US" altLang="zh-CN" sz="4000" dirty="0"/>
              <a:t>Memory</a:t>
            </a:r>
            <a:r>
              <a:rPr lang="zh-CN" altLang="en-US" sz="4000" dirty="0"/>
              <a:t>、</a:t>
            </a:r>
            <a:r>
              <a:rPr lang="en-US" altLang="zh-CN" sz="4000" dirty="0"/>
              <a:t>GPU</a:t>
            </a:r>
            <a:endParaRPr lang="en-US" altLang="zh-CN" sz="4000" dirty="0" smtClean="0"/>
          </a:p>
          <a:p>
            <a:pPr>
              <a:lnSpc>
                <a:spcPct val="200000"/>
              </a:lnSpc>
            </a:pP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4000" dirty="0" smtClean="0"/>
              <a:t>资源</a:t>
            </a:r>
            <a:r>
              <a:rPr lang="zh-CN" altLang="en-US" sz="4000" dirty="0"/>
              <a:t>：</a:t>
            </a:r>
            <a:r>
              <a:rPr lang="en-US" altLang="zh-CN" sz="4000" dirty="0" smtClean="0"/>
              <a:t>Disk</a:t>
            </a:r>
            <a:r>
              <a:rPr lang="zh-CN" altLang="en-US" sz="4000" dirty="0"/>
              <a:t>、</a:t>
            </a:r>
            <a:r>
              <a:rPr lang="en-US" altLang="zh-CN" sz="4000" dirty="0"/>
              <a:t>SSD</a:t>
            </a:r>
          </a:p>
          <a:p>
            <a:pPr>
              <a:lnSpc>
                <a:spcPct val="200000"/>
              </a:lnSpc>
            </a:pP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4000" dirty="0" smtClean="0"/>
              <a:t>资源：</a:t>
            </a:r>
            <a:r>
              <a:rPr lang="en-US" altLang="zh-CN" sz="4000" dirty="0" smtClean="0"/>
              <a:t>Bandwidth</a:t>
            </a:r>
            <a:r>
              <a:rPr lang="zh-CN" altLang="en-US" sz="4000" dirty="0" smtClean="0"/>
              <a:t>、</a:t>
            </a:r>
            <a:r>
              <a:rPr lang="en-US" altLang="zh-CN" sz="4000" dirty="0"/>
              <a:t>IP</a:t>
            </a:r>
            <a:r>
              <a:rPr lang="zh-CN" altLang="en-US" sz="4000" dirty="0"/>
              <a:t>、</a:t>
            </a:r>
            <a:r>
              <a:rPr lang="en-US" altLang="zh-CN" sz="4000" dirty="0"/>
              <a:t>Ports</a:t>
            </a:r>
            <a:endParaRPr lang="en-US" altLang="zh-CN" sz="4000" dirty="0" smtClean="0"/>
          </a:p>
        </p:txBody>
      </p:sp>
      <p:cxnSp>
        <p:nvCxnSpPr>
          <p:cNvPr id="5" name="直接连接符 4"/>
          <p:cNvCxnSpPr>
            <a:endCxn id="8" idx="1"/>
          </p:cNvCxnSpPr>
          <p:nvPr/>
        </p:nvCxnSpPr>
        <p:spPr>
          <a:xfrm>
            <a:off x="1210614" y="3271234"/>
            <a:ext cx="660160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10614" y="4930462"/>
            <a:ext cx="660160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3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什么时候需要使用配额管理？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44710"/>
            <a:ext cx="10515600" cy="41985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800" dirty="0"/>
              <a:t>集群的</a:t>
            </a:r>
            <a:r>
              <a:rPr lang="zh-CN" altLang="en-US" sz="4800" dirty="0" smtClean="0"/>
              <a:t>总 </a:t>
            </a:r>
            <a:r>
              <a:rPr lang="zh-CN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容量 </a:t>
            </a:r>
            <a:r>
              <a:rPr lang="zh-CN" altLang="en-US" sz="4800" dirty="0" smtClean="0"/>
              <a:t>小于</a:t>
            </a:r>
            <a:r>
              <a:rPr lang="zh-CN" altLang="en-US" sz="4800" dirty="0"/>
              <a:t>配额</a:t>
            </a:r>
            <a:r>
              <a:rPr lang="zh-CN" altLang="en-US" sz="4800" dirty="0" smtClean="0"/>
              <a:t>总额</a:t>
            </a:r>
            <a:endParaRPr lang="en-US" altLang="zh-CN" sz="48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sz="4800" dirty="0" smtClean="0"/>
          </a:p>
          <a:p>
            <a:pPr>
              <a:lnSpc>
                <a:spcPct val="200000"/>
              </a:lnSpc>
            </a:pPr>
            <a:r>
              <a:rPr lang="zh-CN" altLang="en-US" sz="4800" dirty="0" smtClean="0"/>
              <a:t>集群</a:t>
            </a:r>
            <a:r>
              <a:rPr lang="zh-CN" altLang="en-US" sz="4800" dirty="0"/>
              <a:t>被多个</a:t>
            </a:r>
            <a:r>
              <a:rPr lang="zh-CN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4800" dirty="0" smtClean="0"/>
              <a:t>使用</a:t>
            </a:r>
            <a:endParaRPr lang="en-US" altLang="zh-CN" sz="4800" dirty="0" smtClean="0"/>
          </a:p>
          <a:p>
            <a:pPr>
              <a:lnSpc>
                <a:spcPct val="200000"/>
              </a:lnSpc>
            </a:pPr>
            <a:endParaRPr lang="en-US" altLang="zh-CN" sz="4800" dirty="0" smtClean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197734" y="4031087"/>
            <a:ext cx="7353838" cy="1287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 rot="2467946">
            <a:off x="8763954" y="3153923"/>
            <a:ext cx="2954655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资源竞争</a:t>
            </a:r>
            <a:endParaRPr lang="en-US" altLang="zh-CN" sz="5400" dirty="0" smtClean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公平分配</a:t>
            </a:r>
            <a:endParaRPr lang="zh-CN" altLang="en-US" sz="540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11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en-US" altLang="zh-CN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资源管理的组成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90" y="1690689"/>
            <a:ext cx="10515600" cy="473586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dirty="0" smtClean="0">
                <a:ea typeface="等线" panose="02010600030101010101" pitchFamily="2" charset="-122"/>
              </a:rPr>
              <a:t>计算资源管理（</a:t>
            </a:r>
            <a:r>
              <a:rPr lang="en-US" altLang="zh-CN" sz="3600" dirty="0" smtClean="0">
                <a:ea typeface="等线" panose="02010600030101010101" pitchFamily="2" charset="-122"/>
              </a:rPr>
              <a:t>Compute Resources</a:t>
            </a:r>
            <a:r>
              <a:rPr lang="zh-CN" altLang="en-US" sz="3600" dirty="0" smtClean="0">
                <a:ea typeface="等线" panose="02010600030101010101" pitchFamily="2" charset="-122"/>
              </a:rPr>
              <a:t>）</a:t>
            </a:r>
            <a:endParaRPr lang="en-US" altLang="zh-CN" sz="3600" dirty="0" smtClean="0"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 smtClean="0">
                <a:ea typeface="等线" panose="02010600030101010101" pitchFamily="2" charset="-122"/>
              </a:rPr>
              <a:t>资源配置管理（</a:t>
            </a:r>
            <a:r>
              <a:rPr lang="en-US" altLang="zh-CN" sz="3600" dirty="0" err="1" smtClean="0">
                <a:ea typeface="等线" panose="02010600030101010101" pitchFamily="2" charset="-122"/>
              </a:rPr>
              <a:t>LimitRange</a:t>
            </a:r>
            <a:r>
              <a:rPr lang="zh-CN" altLang="en-US" sz="3600" dirty="0" smtClean="0">
                <a:ea typeface="等线" panose="02010600030101010101" pitchFamily="2" charset="-122"/>
              </a:rPr>
              <a:t>）</a:t>
            </a:r>
            <a:endParaRPr lang="en-US" altLang="zh-CN" sz="3600" dirty="0" smtClean="0"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 smtClean="0">
                <a:ea typeface="等线" panose="02010600030101010101" pitchFamily="2" charset="-122"/>
              </a:rPr>
              <a:t>服务质量管理（</a:t>
            </a:r>
            <a:r>
              <a:rPr lang="en-US" altLang="zh-CN" sz="3600" dirty="0" smtClean="0">
                <a:ea typeface="等线" panose="02010600030101010101" pitchFamily="2" charset="-122"/>
              </a:rPr>
              <a:t>Qos</a:t>
            </a:r>
            <a:r>
              <a:rPr lang="zh-CN" altLang="en-US" sz="3600" dirty="0" smtClean="0">
                <a:ea typeface="等线" panose="02010600030101010101" pitchFamily="2" charset="-122"/>
              </a:rPr>
              <a:t>）</a:t>
            </a:r>
            <a:endParaRPr lang="en-US" altLang="zh-CN" sz="3600" dirty="0" smtClean="0"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 smtClean="0">
                <a:ea typeface="等线" panose="02010600030101010101" pitchFamily="2" charset="-122"/>
              </a:rPr>
              <a:t>资源配额管理（</a:t>
            </a:r>
            <a:r>
              <a:rPr lang="en-US" altLang="zh-CN" sz="3600" dirty="0" smtClean="0">
                <a:ea typeface="等线" panose="02010600030101010101" pitchFamily="2" charset="-122"/>
              </a:rPr>
              <a:t>ResourceQuota</a:t>
            </a:r>
            <a:r>
              <a:rPr lang="zh-CN" altLang="en-US" sz="3600" dirty="0" smtClean="0">
                <a:ea typeface="等线" panose="02010600030101010101" pitchFamily="2" charset="-122"/>
              </a:rPr>
              <a:t>）</a:t>
            </a:r>
            <a:endParaRPr lang="en-US" altLang="zh-CN" sz="3600" dirty="0" smtClean="0">
              <a:ea typeface="等线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133340" y="3039414"/>
            <a:ext cx="7353838" cy="1287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133340" y="4347356"/>
            <a:ext cx="7353838" cy="1287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133340" y="5386956"/>
            <a:ext cx="7353838" cy="1287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资源管理的配置项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90" y="1550504"/>
            <a:ext cx="10515600" cy="51816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4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Request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表示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容器或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Pod </a:t>
            </a:r>
            <a:r>
              <a:rPr lang="zh-CN" altLang="en-US" sz="2800" dirty="0" smtClean="0"/>
              <a:t>希望</a:t>
            </a:r>
            <a:r>
              <a:rPr lang="zh-CN" altLang="en-US" sz="2800" dirty="0"/>
              <a:t>被分配到的、可完全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en-US" sz="2800" dirty="0"/>
              <a:t>的资源</a:t>
            </a:r>
            <a:r>
              <a:rPr lang="zh-CN" altLang="en-US" sz="2800" dirty="0" smtClean="0"/>
              <a:t>量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resquest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limit</a:t>
            </a:r>
            <a:endParaRPr lang="zh-CN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Limit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表示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Pod </a:t>
            </a:r>
            <a:r>
              <a:rPr lang="zh-CN" altLang="en-US" sz="2800" dirty="0" smtClean="0"/>
              <a:t>最多能使用到的资源量的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上限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altLang="zh-CN" sz="2800" dirty="0"/>
              <a:t> &lt; </a:t>
            </a:r>
            <a:r>
              <a:rPr lang="zh-CN" altLang="en-US" sz="2800" dirty="0"/>
              <a:t>可分配资源</a:t>
            </a:r>
            <a:r>
              <a:rPr lang="zh-CN" altLang="en-US" sz="2800" dirty="0" smtClean="0"/>
              <a:t>量</a:t>
            </a:r>
            <a:endParaRPr lang="en-US" altLang="zh-CN" sz="28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333802" y="4254415"/>
            <a:ext cx="7353838" cy="1287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908401" y="1826427"/>
            <a:ext cx="47724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800" b="1" dirty="0" err="1">
                <a:ln/>
                <a:solidFill>
                  <a:srgbClr val="C00000"/>
                </a:solidFill>
              </a:rPr>
              <a:t>resquest</a:t>
            </a:r>
            <a:r>
              <a:rPr lang="en-US" altLang="zh-CN" sz="2800" b="1" dirty="0">
                <a:ln/>
                <a:solidFill>
                  <a:srgbClr val="C00000"/>
                </a:solidFill>
              </a:rPr>
              <a:t> &lt;= </a:t>
            </a:r>
            <a:r>
              <a:rPr lang="zh-CN" altLang="en-US" sz="2800" b="1" dirty="0" smtClean="0">
                <a:ln/>
                <a:solidFill>
                  <a:srgbClr val="C00000"/>
                </a:solidFill>
              </a:rPr>
              <a:t>资源</a:t>
            </a:r>
            <a:r>
              <a:rPr lang="zh-CN" altLang="en-US" sz="2800" b="1" dirty="0">
                <a:ln/>
                <a:solidFill>
                  <a:srgbClr val="C00000"/>
                </a:solidFill>
              </a:rPr>
              <a:t>量 </a:t>
            </a:r>
            <a:r>
              <a:rPr lang="en-US" altLang="zh-CN" sz="2800" b="1" dirty="0">
                <a:ln/>
                <a:solidFill>
                  <a:srgbClr val="C00000"/>
                </a:solidFill>
              </a:rPr>
              <a:t>&lt;= limit</a:t>
            </a:r>
            <a:endParaRPr lang="zh-CN" altLang="en-US" sz="2800" b="1" dirty="0">
              <a:ln/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21" y="3034750"/>
            <a:ext cx="6769381" cy="216059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53901" y="6003885"/>
            <a:ext cx="510107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400" dirty="0" smtClean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</a:t>
            </a:r>
            <a:r>
              <a:rPr lang="zh-CN" altLang="en-US" sz="240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的资源</a:t>
            </a:r>
            <a:r>
              <a:rPr lang="zh-CN" altLang="en-US" sz="2400" dirty="0" smtClean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量指其内所有容器的总和</a:t>
            </a:r>
            <a:endParaRPr lang="zh-CN" altLang="en-US" sz="240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计算资源管理的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配置规则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90" y="1550504"/>
            <a:ext cx="10515600" cy="51816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Requests 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和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Limits 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都是</a:t>
            </a:r>
            <a:r>
              <a:rPr lang="zh-CN" alt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可选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项</a:t>
            </a:r>
            <a:endParaRPr lang="en-US" altLang="zh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如果没有设置，系统会提供一个</a:t>
            </a:r>
            <a:r>
              <a:rPr lang="zh-CN" alt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默认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值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默认值取决于集群的配置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没有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Requests 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则默认等于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Limits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任何情况下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Requests&lt;= Limits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989246" y="4458051"/>
            <a:ext cx="7353838" cy="1287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989246" y="5588638"/>
            <a:ext cx="7353838" cy="1287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343084" y="1885607"/>
            <a:ext cx="3140812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FadeLeft">
              <a:avLst/>
            </a:prstTxWarp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b="1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</a:t>
            </a:r>
            <a:r>
              <a:rPr lang="zh-CN" altLang="en-US" sz="3200" b="1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和内存</a:t>
            </a:r>
            <a:endParaRPr lang="en-US" altLang="zh-CN" sz="3200" b="1" dirty="0" smtClean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zh-CN" altLang="en-US" sz="3200" b="1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构成了目前</a:t>
            </a:r>
            <a:endParaRPr lang="en-US" altLang="zh-CN" sz="3200" b="1" dirty="0" smtClean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zh-CN" altLang="en-US" sz="3200" b="1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b="1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US" altLang="zh-CN" sz="3200" b="1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zh-CN" altLang="en-US" sz="3200" b="1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中的计算资源</a:t>
            </a:r>
            <a:endParaRPr lang="zh-CN" altLang="en-US" sz="3200" b="1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8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计算资源管理的</a:t>
            </a:r>
            <a:r>
              <a:rPr lang="zh-CN" altLang="en-US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类型和度量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22290" y="1484244"/>
                <a:ext cx="10515600" cy="518160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两种资源类型：</a:t>
                </a:r>
                <a:r>
                  <a:rPr lang="en-US" altLang="zh-CN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CPU </a:t>
                </a:r>
                <a:r>
                  <a:rPr lang="zh-CN" alt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和 内存</a:t>
                </a:r>
                <a:endParaRPr lang="en-US" altLang="zh-CN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CPU </a:t>
                </a:r>
                <a:r>
                  <a:rPr lang="zh-CN" alt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的度量单位为核心数（</a:t>
                </a:r>
                <a:r>
                  <a:rPr lang="en-US" altLang="zh-CN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Core</a:t>
                </a:r>
                <a:r>
                  <a:rPr lang="zh-CN" alt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）</a:t>
                </a:r>
                <a:endParaRPr lang="en-US" altLang="zh-CN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CPU </a:t>
                </a:r>
                <a:r>
                  <a:rPr lang="zh-CN" alt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资源值支持最多三位小数</a:t>
                </a:r>
                <a:endParaRPr lang="en-US" altLang="zh-CN" sz="1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:r>
                  <a:rPr lang="zh-CN" alt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表示一个核心数；</a:t>
                </a:r>
                <a:r>
                  <a:rPr lang="en-US" altLang="zh-CN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0.1 </a:t>
                </a:r>
                <a:r>
                  <a:rPr lang="zh-CN" alt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表示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个核心数</a:t>
                </a:r>
                <a:endParaRPr lang="en-US" altLang="zh-CN" sz="1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500m </a:t>
                </a:r>
                <a:r>
                  <a:rPr lang="zh-CN" alt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表示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0" dirty="0" smtClean="0">
                            <a:latin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r>
                          <a:rPr lang="en-US" altLang="zh-CN" sz="1800" dirty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sz="1800" b="0" i="0" dirty="0" smtClean="0">
                            <a:latin typeface="Cambria Math" panose="02040503050406030204" pitchFamily="18" charset="0"/>
                          </a:rPr>
                          <m:t>00</m:t>
                        </m:r>
                      </m:den>
                    </m:f>
                    <m:r>
                      <m:rPr>
                        <m:nor/>
                      </m:rPr>
                      <a:rPr lang="en-US" altLang="zh-CN" sz="1800" b="0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个核心数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推荐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写法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18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CPU </a:t>
                </a:r>
                <a:r>
                  <a:rPr lang="zh-CN" alt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值是绝对值，不是相对值，单核多核机器都一样</a:t>
                </a:r>
                <a:endParaRPr lang="en-US" altLang="zh-CN" sz="1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内存的度量单位为</a:t>
                </a:r>
                <a:r>
                  <a:rPr lang="zh-CN" alt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字节</a:t>
                </a:r>
                <a:r>
                  <a:rPr lang="zh-CN" alt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数（</a:t>
                </a:r>
                <a:r>
                  <a:rPr lang="en-US" altLang="zh-CN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Bytes</a:t>
                </a:r>
                <a:r>
                  <a:rPr lang="zh-CN" alt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）</a:t>
                </a:r>
                <a:endParaRPr lang="en-US" altLang="zh-CN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单位大小写敏感</a:t>
                </a:r>
                <a:endParaRPr lang="en-US" altLang="zh-CN" sz="1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二进制表示：</a:t>
                </a:r>
                <a:r>
                  <a:rPr lang="en-US" altLang="zh-CN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Ki</a:t>
                </a:r>
                <a:r>
                  <a:rPr lang="zh-CN" alt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、</a:t>
                </a:r>
                <a:r>
                  <a:rPr lang="en-US" altLang="zh-CN" sz="1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Mi</a:t>
                </a:r>
                <a:r>
                  <a:rPr lang="zh-CN" alt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，即：</a:t>
                </a:r>
                <a:r>
                  <a:rPr lang="en-US" altLang="zh-CN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1MB=1024bytes=8192bits</a:t>
                </a:r>
                <a:endParaRPr lang="en-US" altLang="zh-CN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十进制表示：</a:t>
                </a:r>
                <a:r>
                  <a:rPr lang="en-US" altLang="zh-CN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zh-CN" alt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、</a:t>
                </a:r>
                <a:r>
                  <a:rPr lang="en-US" altLang="zh-CN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zh-CN" alt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，即：</a:t>
                </a:r>
                <a:r>
                  <a:rPr lang="en-US" altLang="zh-CN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1MB=1000bytes=8000bits</a:t>
                </a:r>
                <a:endParaRPr lang="en-US" altLang="zh-CN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290" y="1484244"/>
                <a:ext cx="10515600" cy="5181601"/>
              </a:xfrm>
              <a:blipFill>
                <a:blip r:embed="rId2"/>
                <a:stretch>
                  <a:fillRect l="-522" b="-5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 flipV="1">
            <a:off x="989246" y="2182088"/>
            <a:ext cx="6034406" cy="1056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89246" y="5005267"/>
            <a:ext cx="6034406" cy="1056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264" y="2123830"/>
            <a:ext cx="4108360" cy="39190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508386" y="1922199"/>
            <a:ext cx="4121238" cy="20163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pod.yaml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08386" y="6042870"/>
            <a:ext cx="4121238" cy="31929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 kubectl create -f pod.yaml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543" y="3789289"/>
            <a:ext cx="597457" cy="58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1662</Words>
  <Application>Microsoft Office PowerPoint</Application>
  <PresentationFormat>宽屏</PresentationFormat>
  <Paragraphs>303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等线</vt:lpstr>
      <vt:lpstr>等线 Light</vt:lpstr>
      <vt:lpstr>方正舒体</vt:lpstr>
      <vt:lpstr>汉仪雪君体简</vt:lpstr>
      <vt:lpstr>华文新魏</vt:lpstr>
      <vt:lpstr>微软雅黑</vt:lpstr>
      <vt:lpstr>Arial</vt:lpstr>
      <vt:lpstr>Cambria Math</vt:lpstr>
      <vt:lpstr>Consolas</vt:lpstr>
      <vt:lpstr>Courier New</vt:lpstr>
      <vt:lpstr>Office 主题​​</vt:lpstr>
      <vt:lpstr>PowerPoint 演示文稿</vt:lpstr>
      <vt:lpstr>基础概念回顾</vt:lpstr>
      <vt:lpstr>什么是配额（Quota）管理？</vt:lpstr>
      <vt:lpstr>那些可以称为资源？</vt:lpstr>
      <vt:lpstr>什么时候需要使用配额管理？</vt:lpstr>
      <vt:lpstr>kubernetes 资源管理的组成</vt:lpstr>
      <vt:lpstr>计算资源管理的配置项</vt:lpstr>
      <vt:lpstr>计算资源管理的配置规则</vt:lpstr>
      <vt:lpstr>计算资源管理的类型和度量</vt:lpstr>
      <vt:lpstr>计算资源管理的调度特性</vt:lpstr>
      <vt:lpstr>计算资源管理的演进</vt:lpstr>
      <vt:lpstr>资源配置管理让计算资源管理再升级</vt:lpstr>
      <vt:lpstr>资源配置管理的使用</vt:lpstr>
      <vt:lpstr>服务质量管理（Qos）</vt:lpstr>
      <vt:lpstr>服务质量管理等级（Qos Classes）</vt:lpstr>
      <vt:lpstr>资源配额管理（Resource Quotas）</vt:lpstr>
      <vt:lpstr>资源配额管理的配额维度</vt:lpstr>
      <vt:lpstr>计算资源配额支持的资源类型</vt:lpstr>
      <vt:lpstr>存储资源配额支持的资源类型</vt:lpstr>
      <vt:lpstr>对象数量配额支持的资源类型</vt:lpstr>
      <vt:lpstr>配额的作用域（Quota Scopes）</vt:lpstr>
      <vt:lpstr>配额的作用域（Quota Scopes）</vt:lpstr>
      <vt:lpstr>配额的作用域（Quota Scopes）</vt:lpstr>
      <vt:lpstr>资源配额的定义</vt:lpstr>
      <vt:lpstr>资源管理总结</vt:lpstr>
      <vt:lpstr>资源管理总结</vt:lpstr>
      <vt:lpstr>现阶段的问题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Wesley Li (李晓帆)</cp:lastModifiedBy>
  <cp:revision>1</cp:revision>
  <dcterms:created xsi:type="dcterms:W3CDTF">2018-04-08T06:46:43Z</dcterms:created>
  <dcterms:modified xsi:type="dcterms:W3CDTF">2019-09-06T02:13:05Z</dcterms:modified>
</cp:coreProperties>
</file>