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18"/>
  </p:notesMasterIdLst>
  <p:sldIdLst>
    <p:sldId id="256" r:id="rId2"/>
    <p:sldId id="257" r:id="rId3"/>
    <p:sldId id="268" r:id="rId4"/>
    <p:sldId id="276" r:id="rId5"/>
    <p:sldId id="259" r:id="rId6"/>
    <p:sldId id="275" r:id="rId7"/>
    <p:sldId id="277" r:id="rId8"/>
    <p:sldId id="261" r:id="rId9"/>
    <p:sldId id="272" r:id="rId10"/>
    <p:sldId id="273" r:id="rId11"/>
    <p:sldId id="274" r:id="rId12"/>
    <p:sldId id="279" r:id="rId13"/>
    <p:sldId id="278" r:id="rId14"/>
    <p:sldId id="281" r:id="rId15"/>
    <p:sldId id="282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68529" autoAdjust="0"/>
  </p:normalViewPr>
  <p:slideViewPr>
    <p:cSldViewPr snapToGrid="0">
      <p:cViewPr varScale="1">
        <p:scale>
          <a:sx n="117" d="100"/>
          <a:sy n="117" d="100"/>
        </p:scale>
        <p:origin x="12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44486-9587-4FE5-BE2E-F50D45442D1C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2F1E3-3548-4537-869D-B2436FAC8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8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876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462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访问方式：</a:t>
            </a:r>
            <a:endParaRPr lang="en-US" altLang="zh-CN" dirty="0" smtClean="0"/>
          </a:p>
          <a:p>
            <a:r>
              <a:rPr lang="en-US" altLang="zh-CN" dirty="0" smtClean="0"/>
              <a:t>1.curl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2.kubectl</a:t>
            </a:r>
            <a:r>
              <a:rPr lang="zh-CN" altLang="en-US" dirty="0" smtClean="0"/>
              <a:t>客户端命令；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编程方式：开发管理、运维、用户平台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，完成</a:t>
            </a:r>
            <a:r>
              <a:rPr lang="en-US" altLang="zh-CN" dirty="0" smtClean="0"/>
              <a:t>pod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、等资源对象的图形化创建和管理，有</a:t>
            </a:r>
            <a:r>
              <a:rPr lang="en-US" altLang="zh-CN" dirty="0" smtClean="0"/>
              <a:t>k8s client lib</a:t>
            </a:r>
            <a:r>
              <a:rPr lang="zh-CN" altLang="en-US" dirty="0" smtClean="0"/>
              <a:t>库供调用</a:t>
            </a:r>
            <a:endParaRPr lang="en-US" altLang="zh-CN" dirty="0" smtClean="0"/>
          </a:p>
          <a:p>
            <a:r>
              <a:rPr lang="zh-CN" altLang="en-US" dirty="0" smtClean="0"/>
              <a:t>交互模式：</a:t>
            </a:r>
            <a:endParaRPr lang="en-US" altLang="zh-CN" dirty="0" smtClean="0"/>
          </a:p>
          <a:p>
            <a:r>
              <a:rPr lang="en-US" altLang="zh-CN" dirty="0" smtClean="0"/>
              <a:t>1.Kubelet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kubelet</a:t>
            </a:r>
            <a:r>
              <a:rPr lang="zh-CN" altLang="en-US" dirty="0" smtClean="0"/>
              <a:t>定期就会调用</a:t>
            </a:r>
            <a:r>
              <a:rPr lang="en-US" altLang="zh-CN" dirty="0" smtClean="0"/>
              <a:t>API Server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接口报告自身状态，</a:t>
            </a:r>
            <a:r>
              <a:rPr lang="en-US" altLang="zh-CN" dirty="0" smtClean="0"/>
              <a:t>API Server</a:t>
            </a:r>
            <a:r>
              <a:rPr lang="zh-CN" altLang="en-US" dirty="0" smtClean="0"/>
              <a:t>接收这些信息后，将节点状态信息更新到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r>
              <a:rPr lang="en-US" altLang="zh-CN" dirty="0" smtClean="0"/>
              <a:t>2.kube-controller-manager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Node Controller</a:t>
            </a:r>
            <a:r>
              <a:rPr lang="zh-CN" altLang="en-US" dirty="0" smtClean="0"/>
              <a:t>模块通过</a:t>
            </a:r>
            <a:r>
              <a:rPr lang="en-US" altLang="zh-CN" dirty="0" smtClean="0"/>
              <a:t>API Server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Watch</a:t>
            </a:r>
            <a:r>
              <a:rPr lang="zh-CN" altLang="en-US" dirty="0" smtClean="0"/>
              <a:t>接口，实时监控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的信息，并做相应处理</a:t>
            </a:r>
            <a:endParaRPr lang="en-US" altLang="zh-CN" dirty="0" smtClean="0"/>
          </a:p>
          <a:p>
            <a:r>
              <a:rPr lang="en-US" altLang="zh-CN" dirty="0" smtClean="0"/>
              <a:t>3.Scheduler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API Server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Watch</a:t>
            </a:r>
            <a:r>
              <a:rPr lang="zh-CN" altLang="en-US" dirty="0" smtClean="0"/>
              <a:t>接口监听到新建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副本的信息后，它会检索所有符合该</a:t>
            </a:r>
            <a:r>
              <a:rPr lang="en-US" altLang="zh-CN" dirty="0" smtClean="0"/>
              <a:t>Pod</a:t>
            </a:r>
            <a:r>
              <a:rPr lang="zh-CN" altLang="en-US" dirty="0" smtClean="0"/>
              <a:t>要求的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列表，开始执行</a:t>
            </a:r>
            <a:r>
              <a:rPr lang="en-US" altLang="zh-CN" dirty="0" smtClean="0"/>
              <a:t>Pod</a:t>
            </a:r>
            <a:r>
              <a:rPr lang="zh-CN" altLang="en-US" dirty="0" smtClean="0"/>
              <a:t>调度逻辑。调度成功后将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绑定到目标节点上。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459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Kubelet</a:t>
            </a:r>
            <a:r>
              <a:rPr lang="en-US" altLang="zh-CN" dirty="0" smtClean="0"/>
              <a:t> Server </a:t>
            </a:r>
            <a:r>
              <a:rPr lang="zh-CN" altLang="en-US" dirty="0" smtClean="0"/>
              <a:t>对外提供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，供 </a:t>
            </a:r>
            <a:r>
              <a:rPr lang="en-US" altLang="zh-CN" dirty="0" err="1" smtClean="0"/>
              <a:t>kube-apiserver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metrics-server </a:t>
            </a:r>
            <a:r>
              <a:rPr lang="zh-CN" altLang="en-US" dirty="0" smtClean="0"/>
              <a:t>等服务调用。比如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exec </a:t>
            </a:r>
            <a:r>
              <a:rPr lang="zh-CN" altLang="en-US" dirty="0" smtClean="0"/>
              <a:t>时需要通过 </a:t>
            </a:r>
            <a:r>
              <a:rPr lang="en-US" altLang="zh-CN" dirty="0" err="1" smtClean="0"/>
              <a:t>Kubelet</a:t>
            </a:r>
            <a:r>
              <a:rPr lang="en-US" altLang="zh-CN" dirty="0" smtClean="0"/>
              <a:t> API /exec/{token} </a:t>
            </a:r>
            <a:r>
              <a:rPr lang="zh-CN" altLang="en-US" dirty="0" smtClean="0"/>
              <a:t>与容器进行交互；</a:t>
            </a:r>
          </a:p>
          <a:p>
            <a:r>
              <a:rPr lang="en-US" altLang="zh-CN" dirty="0" smtClean="0"/>
              <a:t>Container Manager </a:t>
            </a:r>
            <a:r>
              <a:rPr lang="zh-CN" altLang="en-US" dirty="0" smtClean="0"/>
              <a:t>管理容器的各种资源，比如 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cpuset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device </a:t>
            </a:r>
            <a:r>
              <a:rPr lang="zh-CN" altLang="en-US" dirty="0" smtClean="0"/>
              <a:t>等；</a:t>
            </a:r>
          </a:p>
          <a:p>
            <a:r>
              <a:rPr lang="en-US" altLang="zh-CN" dirty="0" smtClean="0"/>
              <a:t>Volume Manager </a:t>
            </a:r>
            <a:r>
              <a:rPr lang="zh-CN" altLang="en-US" dirty="0" smtClean="0"/>
              <a:t>管理容器的储卷</a:t>
            </a:r>
          </a:p>
          <a:p>
            <a:r>
              <a:rPr lang="en-US" altLang="zh-CN" dirty="0" smtClean="0"/>
              <a:t>Eviction </a:t>
            </a:r>
            <a:r>
              <a:rPr lang="zh-CN" altLang="en-US" dirty="0" smtClean="0"/>
              <a:t>负责容器的驱逐，比如在资源不足时驱逐优先级低的容器，保证高优先级容器的运行；</a:t>
            </a:r>
          </a:p>
          <a:p>
            <a:r>
              <a:rPr lang="en-US" altLang="zh-CN" dirty="0" err="1" smtClean="0"/>
              <a:t>cAdvisor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负责为容器提供度量数据</a:t>
            </a:r>
          </a:p>
          <a:p>
            <a:r>
              <a:rPr lang="en-US" altLang="zh-CN" dirty="0" smtClean="0"/>
              <a:t>Metrics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stats </a:t>
            </a:r>
            <a:r>
              <a:rPr lang="zh-CN" altLang="en-US" dirty="0" smtClean="0"/>
              <a:t>提供容器和节点的度量数据，比如 </a:t>
            </a:r>
            <a:r>
              <a:rPr lang="en-US" altLang="zh-CN" dirty="0" smtClean="0"/>
              <a:t>metrics-server </a:t>
            </a:r>
            <a:r>
              <a:rPr lang="zh-CN" altLang="en-US" dirty="0" smtClean="0"/>
              <a:t>通过 </a:t>
            </a:r>
            <a:r>
              <a:rPr lang="en-US" altLang="zh-CN" dirty="0" smtClean="0"/>
              <a:t>/stats/summary </a:t>
            </a:r>
            <a:r>
              <a:rPr lang="zh-CN" altLang="en-US" dirty="0" smtClean="0"/>
              <a:t>提取的度量数据是 </a:t>
            </a:r>
            <a:r>
              <a:rPr lang="en-US" altLang="zh-CN" dirty="0" smtClean="0"/>
              <a:t>HPA </a:t>
            </a:r>
            <a:r>
              <a:rPr lang="zh-CN" altLang="en-US" dirty="0" smtClean="0"/>
              <a:t>自动扩展的依据；</a:t>
            </a:r>
          </a:p>
          <a:p>
            <a:r>
              <a:rPr lang="en-US" altLang="zh-CN" dirty="0" smtClean="0"/>
              <a:t>Generic Runtime Manager </a:t>
            </a:r>
            <a:r>
              <a:rPr lang="zh-CN" altLang="en-US" dirty="0" smtClean="0"/>
              <a:t>是容器运行时的管理者，负责于 </a:t>
            </a:r>
            <a:r>
              <a:rPr lang="en-US" altLang="zh-CN" dirty="0" smtClean="0"/>
              <a:t>CRI </a:t>
            </a:r>
            <a:r>
              <a:rPr lang="zh-CN" altLang="en-US" dirty="0" smtClean="0"/>
              <a:t>交互，完成容器和镜像的管理；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在 </a:t>
            </a:r>
            <a:r>
              <a:rPr lang="en-US" altLang="zh-CN" dirty="0" smtClean="0"/>
              <a:t>CRI </a:t>
            </a:r>
            <a:r>
              <a:rPr lang="zh-CN" altLang="en-US" dirty="0" smtClean="0"/>
              <a:t>之下，包括两种容器运行时的实现：</a:t>
            </a:r>
          </a:p>
          <a:p>
            <a:r>
              <a:rPr lang="zh-CN" altLang="en-US" dirty="0" smtClean="0"/>
              <a:t>一种是内置的 </a:t>
            </a:r>
            <a:r>
              <a:rPr lang="en-US" altLang="zh-CN" dirty="0" err="1" smtClean="0"/>
              <a:t>dockershim</a:t>
            </a:r>
            <a:r>
              <a:rPr lang="zh-CN" altLang="en-US" dirty="0" smtClean="0"/>
              <a:t>，实现了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容器引擎的支持以及 </a:t>
            </a:r>
            <a:r>
              <a:rPr lang="en-US" altLang="zh-CN" dirty="0" smtClean="0"/>
              <a:t>CNI </a:t>
            </a:r>
            <a:r>
              <a:rPr lang="zh-CN" altLang="en-US" dirty="0" smtClean="0"/>
              <a:t>网络插件（包括 </a:t>
            </a:r>
            <a:r>
              <a:rPr lang="en-US" altLang="zh-CN" dirty="0" err="1" smtClean="0"/>
              <a:t>kubenet</a:t>
            </a:r>
            <a:r>
              <a:rPr lang="zh-CN" altLang="en-US" dirty="0" smtClean="0"/>
              <a:t>）的支持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另一种是外部的容器运行时，用来支持 </a:t>
            </a:r>
            <a:r>
              <a:rPr lang="en-US" altLang="zh-CN" dirty="0" err="1" smtClean="0"/>
              <a:t>runc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containerd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gVisor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等外部容器运行时。</a:t>
            </a:r>
            <a:endParaRPr lang="en-US" altLang="zh-CN" dirty="0" smtClean="0"/>
          </a:p>
          <a:p>
            <a:r>
              <a:rPr lang="zh-CN" altLang="en-US" dirty="0" smtClean="0"/>
              <a:t>需要配置 </a:t>
            </a:r>
            <a:r>
              <a:rPr lang="en-US" altLang="zh-CN" dirty="0" err="1" smtClean="0"/>
              <a:t>kubelet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--container-runtime </a:t>
            </a:r>
            <a:r>
              <a:rPr lang="zh-CN" altLang="en-US" dirty="0" smtClean="0"/>
              <a:t>参数为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，并设置 </a:t>
            </a:r>
            <a:r>
              <a:rPr lang="en-US" altLang="zh-CN" dirty="0" smtClean="0"/>
              <a:t>--container-runtime-endpoint </a:t>
            </a:r>
            <a:r>
              <a:rPr lang="zh-CN" altLang="en-US" dirty="0" smtClean="0"/>
              <a:t>为监听的 </a:t>
            </a:r>
            <a:r>
              <a:rPr lang="en-US" altLang="zh-CN" dirty="0" err="1" smtClean="0"/>
              <a:t>unix</a:t>
            </a:r>
            <a:r>
              <a:rPr lang="en-US" altLang="zh-CN" dirty="0" smtClean="0"/>
              <a:t> socket </a:t>
            </a:r>
            <a:r>
              <a:rPr lang="zh-CN" altLang="en-US" dirty="0" smtClean="0"/>
              <a:t>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03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Replication Controller </a:t>
            </a:r>
            <a:r>
              <a:rPr lang="zh-CN" altLang="en-US" dirty="0" smtClean="0"/>
              <a:t>保证了在所有时间内，都有特定数量的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副本正在运行</a:t>
            </a:r>
            <a:endParaRPr lang="en-US" altLang="zh-CN" dirty="0" smtClean="0"/>
          </a:p>
          <a:p>
            <a:r>
              <a:rPr lang="en-US" altLang="zh-CN" dirty="0" err="1" smtClean="0"/>
              <a:t>DaemonSet</a:t>
            </a:r>
            <a:r>
              <a:rPr lang="zh-CN" altLang="en-US" dirty="0" smtClean="0"/>
              <a:t>保证在每个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上都运行一个容器副本，常用来部署一些集群的日志、监控或者其他系统管理应用。</a:t>
            </a:r>
            <a:endParaRPr lang="en-US" altLang="zh-CN" dirty="0" smtClean="0"/>
          </a:p>
          <a:p>
            <a:r>
              <a:rPr lang="en-US" altLang="zh-CN" dirty="0" err="1" smtClean="0"/>
              <a:t>StatefulSet</a:t>
            </a:r>
            <a:r>
              <a:rPr lang="zh-CN" altLang="en-US" dirty="0" smtClean="0"/>
              <a:t>是为了解决有状态服务的问题（对应</a:t>
            </a:r>
            <a:r>
              <a:rPr lang="en-US" altLang="zh-CN" dirty="0" smtClean="0"/>
              <a:t>Deployments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ReplicaSets</a:t>
            </a:r>
            <a:r>
              <a:rPr lang="zh-CN" altLang="en-US" dirty="0" smtClean="0"/>
              <a:t>是为无状态服务而设计），其应用场景包括稳定的持久化存储</a:t>
            </a:r>
            <a:r>
              <a:rPr lang="en-US" altLang="zh-CN" dirty="0" smtClean="0"/>
              <a:t>PVC</a:t>
            </a:r>
          </a:p>
          <a:p>
            <a:r>
              <a:rPr lang="en-US" altLang="zh-CN" dirty="0" smtClean="0"/>
              <a:t>Node Controller</a:t>
            </a:r>
          </a:p>
          <a:p>
            <a:r>
              <a:rPr lang="en-US" altLang="zh-CN" dirty="0" smtClean="0"/>
              <a:t>Endpoints</a:t>
            </a:r>
            <a:r>
              <a:rPr lang="zh-CN" altLang="en-US" dirty="0" smtClean="0"/>
              <a:t>表示了一个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对应的所有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副本的访问地址，而</a:t>
            </a:r>
            <a:r>
              <a:rPr lang="en-US" altLang="zh-CN" dirty="0" smtClean="0"/>
              <a:t>Endpoints Controller</a:t>
            </a:r>
            <a:r>
              <a:rPr lang="zh-CN" altLang="en-US" dirty="0" smtClean="0"/>
              <a:t>负责生成和维护所有</a:t>
            </a:r>
            <a:r>
              <a:rPr lang="en-US" altLang="zh-CN" dirty="0" smtClean="0"/>
              <a:t>Endpoints</a:t>
            </a:r>
            <a:r>
              <a:rPr lang="zh-CN" altLang="en-US" dirty="0" smtClean="0"/>
              <a:t>对象的控制器。它负责监听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和对应的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副本的变化。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065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schedule()</a:t>
            </a:r>
            <a:r>
              <a:rPr lang="zh-CN" altLang="en-US" dirty="0" smtClean="0"/>
              <a:t>：执行</a:t>
            </a:r>
            <a:r>
              <a:rPr lang="en-US" altLang="zh-CN" dirty="0" smtClean="0"/>
              <a:t>predicate</a:t>
            </a:r>
            <a:r>
              <a:rPr lang="zh-CN" altLang="en-US" dirty="0" smtClean="0"/>
              <a:t>调度算法和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调度算法，对选出的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按得分大小排序，返回得分最高的</a:t>
            </a:r>
            <a:r>
              <a:rPr lang="en-US" altLang="zh-CN" dirty="0" err="1" smtClean="0"/>
              <a:t>nodeName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assume()</a:t>
            </a:r>
            <a:r>
              <a:rPr lang="zh-CN" altLang="en-US" dirty="0" smtClean="0"/>
              <a:t>：如果调度成功则将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写入本地缓存</a:t>
            </a:r>
            <a:r>
              <a:rPr lang="en-US" altLang="zh-CN" dirty="0" err="1" smtClean="0"/>
              <a:t>schedulerCache</a:t>
            </a:r>
            <a:r>
              <a:rPr lang="zh-CN" altLang="en-US" dirty="0" smtClean="0"/>
              <a:t>，同时对本地缓冲中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资源占用进行更新，以便下次调度时以此最新的缓存作为参考。</a:t>
            </a:r>
          </a:p>
          <a:p>
            <a:r>
              <a:rPr lang="en-US" altLang="zh-CN" dirty="0" smtClean="0"/>
              <a:t>bind()</a:t>
            </a:r>
            <a:r>
              <a:rPr lang="zh-CN" altLang="en-US" dirty="0" smtClean="0"/>
              <a:t>：异步将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Binding</a:t>
            </a:r>
            <a:r>
              <a:rPr lang="zh-CN" altLang="en-US" dirty="0" smtClean="0"/>
              <a:t>信息（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的绑定，从而让</a:t>
            </a:r>
            <a:r>
              <a:rPr lang="en-US" altLang="zh-CN" dirty="0" err="1" smtClean="0"/>
              <a:t>apiserver</a:t>
            </a:r>
            <a:r>
              <a:rPr lang="zh-CN" altLang="en-US" dirty="0" smtClean="0"/>
              <a:t>知道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已经被调度完成）写入到</a:t>
            </a:r>
            <a:r>
              <a:rPr lang="en-US" altLang="zh-CN" dirty="0" err="1" smtClean="0"/>
              <a:t>kube-apiserver</a:t>
            </a:r>
            <a:r>
              <a:rPr lang="zh-CN" altLang="en-US" dirty="0" smtClean="0"/>
              <a:t>中。一次调度完成。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09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Kube</a:t>
            </a:r>
            <a:r>
              <a:rPr lang="en-US" altLang="zh-CN" dirty="0" smtClean="0"/>
              <a:t>-proxy</a:t>
            </a:r>
            <a:r>
              <a:rPr lang="zh-CN" altLang="en-US" dirty="0" smtClean="0"/>
              <a:t>存在于各个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节点上，主要用于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功能的实现，具体来说，就是实现集群内的客户端</a:t>
            </a:r>
            <a:r>
              <a:rPr lang="en-US" altLang="zh-CN" dirty="0" smtClean="0"/>
              <a:t>pod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，或者是集群外的主机通过</a:t>
            </a:r>
            <a:r>
              <a:rPr lang="en-US" altLang="zh-CN" dirty="0" err="1" smtClean="0"/>
              <a:t>NodePort</a:t>
            </a:r>
            <a:r>
              <a:rPr lang="zh-CN" altLang="en-US" dirty="0" smtClean="0"/>
              <a:t>等方式访问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性能（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数量增加）都基于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netfilter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1.Iptables</a:t>
            </a:r>
            <a:r>
              <a:rPr lang="zh-CN" altLang="en-US" dirty="0" smtClean="0"/>
              <a:t>是线性模式匹配全量更新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2.IPVS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LVS</a:t>
            </a:r>
            <a:r>
              <a:rPr lang="zh-CN" altLang="en-US" dirty="0" smtClean="0"/>
              <a:t>核心组件，采用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表，性能明显优良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IPVS</a:t>
            </a:r>
            <a:r>
              <a:rPr lang="zh-CN" altLang="en-US" dirty="0" smtClean="0"/>
              <a:t>为大型集群提供了更好的可扩展性和性能。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IPVS</a:t>
            </a:r>
            <a:r>
              <a:rPr lang="zh-CN" altLang="en-US" dirty="0" smtClean="0"/>
              <a:t>支持比</a:t>
            </a:r>
            <a:r>
              <a:rPr lang="en-US" altLang="zh-CN" dirty="0" err="1" smtClean="0"/>
              <a:t>iptables</a:t>
            </a:r>
            <a:r>
              <a:rPr lang="zh-CN" altLang="en-US" dirty="0" smtClean="0"/>
              <a:t>更复杂的负载平衡算法（最小负载，最少连接，位置，加权等）。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IPVS</a:t>
            </a:r>
            <a:r>
              <a:rPr lang="zh-CN" altLang="en-US" dirty="0" smtClean="0"/>
              <a:t>支持服务器健康检查和连接重试等。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75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solidFill>
                  <a:srgbClr val="FF0000"/>
                </a:solidFill>
              </a:rPr>
              <a:t>IaaS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不是最终业务形态，无法直接消费，需要配置部署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服务云的容器方案：层叠式的</a:t>
            </a:r>
            <a:r>
              <a:rPr lang="en-US" altLang="zh-CN" dirty="0" err="1" smtClean="0">
                <a:solidFill>
                  <a:srgbClr val="FF0000"/>
                </a:solidFill>
              </a:rPr>
              <a:t>Docker</a:t>
            </a:r>
            <a:r>
              <a:rPr lang="zh-CN" altLang="en-US" dirty="0" smtClean="0">
                <a:solidFill>
                  <a:srgbClr val="FF0000"/>
                </a:solidFill>
              </a:rPr>
              <a:t>镜像，直接运行，代替二进制部署，如</a:t>
            </a:r>
            <a:r>
              <a:rPr lang="en-US" altLang="zh-CN" dirty="0" smtClean="0">
                <a:solidFill>
                  <a:srgbClr val="FF0000"/>
                </a:solidFill>
              </a:rPr>
              <a:t>war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exe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rpm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K8S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为了满足容器集群所需的调度、网络、存储、性能及安全的需求，必须有专业的工具平台，这就是</a:t>
            </a:r>
            <a:r>
              <a:rPr lang="en-US" altLang="zh-CN" dirty="0" smtClean="0"/>
              <a:t>K8S</a:t>
            </a:r>
            <a:r>
              <a:rPr lang="zh-CN" altLang="en-US" dirty="0" smtClean="0"/>
              <a:t>需要解决的问题</a:t>
            </a:r>
            <a:endParaRPr lang="en-US" altLang="zh-CN" dirty="0" smtClean="0"/>
          </a:p>
          <a:p>
            <a:r>
              <a:rPr lang="en-US" altLang="zh-CN" dirty="0" err="1" smtClean="0"/>
              <a:t>PaaS</a:t>
            </a:r>
            <a:r>
              <a:rPr lang="zh-CN" altLang="en-US" dirty="0" smtClean="0"/>
              <a:t>目的：</a:t>
            </a:r>
            <a:endParaRPr lang="en-US" altLang="zh-CN" dirty="0" smtClean="0"/>
          </a:p>
          <a:p>
            <a:r>
              <a:rPr lang="zh-CN" altLang="en-US" dirty="0" smtClean="0"/>
              <a:t>速度更快、成本更低、质量更好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28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：容器；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K8S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调度的最小单元，一个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可包含多个容器；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无法自愈伸缩故障调度，而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功能基础上增加这些功能；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：一组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的服务抽象，相当于一组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的负载均衡，一般会提供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 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：当容器异常重启时，修改配置会丢失，使用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技术，可以作为集群中央共享存储配置文件；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PVC/SC/PV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：数据持久化相关概念。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5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685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从架构上来说，</a:t>
            </a:r>
            <a:r>
              <a:rPr lang="en-US" altLang="zh-CN" dirty="0" err="1" smtClean="0"/>
              <a:t>Kubernetes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的组件可以分为 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两部分，其中 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是整个集群的大脑，所有的编排、调度、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访问等都由 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来负责。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K8S</a:t>
            </a:r>
            <a:r>
              <a:rPr lang="zh-CN" altLang="en-US" dirty="0" smtClean="0"/>
              <a:t>是谷歌开源的容器集群管理系统，它的发展非常迅速，已经成为最流行和最活跃的容器编排系统。它提供了完善的集群管理能力，包括多层次的安全防护和准入机制、多租户应用支撑能力、透明的服务注册和服务发现机制、内建负载均衡器、故障发现和自我修复能力、服务滚动升级和在线扩容、可扩展的资源自动调度机制、多粒度的资源配额管理能力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19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1.Master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r>
              <a:rPr lang="en-US" altLang="zh-CN" dirty="0" smtClean="0"/>
              <a:t>2.Master</a:t>
            </a:r>
            <a:r>
              <a:rPr lang="zh-CN" altLang="en-US" dirty="0" smtClean="0"/>
              <a:t>如何调度到某个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集群运行时信息维护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外部访问集群服务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动态扩容、容灾、恢复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71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 Server</a:t>
            </a:r>
            <a:r>
              <a:rPr lang="zh-CN" altLang="en-US" dirty="0" smtClean="0"/>
              <a:t>： 用于处理用户发送的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请求以及其它 </a:t>
            </a:r>
            <a:r>
              <a:rPr lang="en-US" altLang="zh-CN" dirty="0" err="1" smtClean="0"/>
              <a:t>etcd</a:t>
            </a:r>
            <a:r>
              <a:rPr lang="en-US" altLang="zh-CN" dirty="0" smtClean="0"/>
              <a:t> </a:t>
            </a:r>
            <a:r>
              <a:rPr lang="zh-CN" altLang="en-US" dirty="0" smtClean="0"/>
              <a:t>节点的同步与心跳信息请求。</a:t>
            </a:r>
          </a:p>
          <a:p>
            <a:r>
              <a:rPr lang="en-US" altLang="zh-CN" dirty="0" smtClean="0"/>
              <a:t>Store</a:t>
            </a:r>
            <a:r>
              <a:rPr lang="zh-CN" altLang="en-US" dirty="0" smtClean="0"/>
              <a:t>：用于处理 </a:t>
            </a:r>
            <a:r>
              <a:rPr lang="en-US" altLang="zh-CN" dirty="0" err="1" smtClean="0"/>
              <a:t>etcd</a:t>
            </a:r>
            <a:r>
              <a:rPr lang="en-US" altLang="zh-CN" dirty="0" smtClean="0"/>
              <a:t> </a:t>
            </a:r>
            <a:r>
              <a:rPr lang="zh-CN" altLang="en-US" dirty="0" smtClean="0"/>
              <a:t>支持的各类功能的事务，包括数据索引、节点状态变更、监控与反馈、事件处理与执行等等，是 </a:t>
            </a:r>
            <a:r>
              <a:rPr lang="en-US" altLang="zh-CN" dirty="0" err="1" smtClean="0"/>
              <a:t>etcd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对用户提供的大多数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功能的具体实现。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Raft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Raft </a:t>
            </a:r>
            <a:r>
              <a:rPr lang="zh-CN" altLang="en-US" dirty="0" smtClean="0"/>
              <a:t>强一致性算法的具体实现，是 </a:t>
            </a:r>
            <a:r>
              <a:rPr lang="en-US" altLang="zh-CN" dirty="0" err="1" smtClean="0"/>
              <a:t>etcd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的核心。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WAL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Write Ahead Log</a:t>
            </a:r>
            <a:r>
              <a:rPr lang="zh-CN" altLang="en-US" dirty="0" smtClean="0"/>
              <a:t>（预写式日志），是 </a:t>
            </a:r>
            <a:r>
              <a:rPr lang="en-US" altLang="zh-CN" dirty="0" err="1" smtClean="0"/>
              <a:t>etcd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的数据存储方式。除了在内存中存有所有数据的状态以及节点的索引以外，</a:t>
            </a:r>
            <a:r>
              <a:rPr lang="en-US" altLang="zh-CN" dirty="0" err="1" smtClean="0"/>
              <a:t>etcd</a:t>
            </a:r>
            <a:r>
              <a:rPr lang="en-US" altLang="zh-CN" dirty="0" smtClean="0"/>
              <a:t> </a:t>
            </a:r>
            <a:r>
              <a:rPr lang="zh-CN" altLang="en-US" dirty="0" smtClean="0"/>
              <a:t>还通过 </a:t>
            </a:r>
            <a:r>
              <a:rPr lang="en-US" altLang="zh-CN" dirty="0" smtClean="0"/>
              <a:t>WAL </a:t>
            </a:r>
            <a:r>
              <a:rPr lang="zh-CN" altLang="en-US" dirty="0" smtClean="0"/>
              <a:t>进行持久化存储。在</a:t>
            </a:r>
            <a:r>
              <a:rPr lang="en-US" altLang="zh-CN" dirty="0" smtClean="0"/>
              <a:t>WAL </a:t>
            </a:r>
            <a:r>
              <a:rPr lang="zh-CN" altLang="en-US" dirty="0" smtClean="0"/>
              <a:t>中，所有的数据提交前都会事先记录日志。</a:t>
            </a:r>
            <a:r>
              <a:rPr lang="en-US" altLang="zh-CN" dirty="0" smtClean="0"/>
              <a:t>Snapshot </a:t>
            </a:r>
            <a:r>
              <a:rPr lang="zh-CN" altLang="en-US" dirty="0" smtClean="0"/>
              <a:t>是为了防止数据过多而进行的状态快照；</a:t>
            </a:r>
            <a:r>
              <a:rPr lang="en-US" altLang="zh-CN" dirty="0" smtClean="0"/>
              <a:t>Entry </a:t>
            </a:r>
            <a:r>
              <a:rPr lang="zh-CN" altLang="en-US" dirty="0" smtClean="0"/>
              <a:t>表示存储的具体日志内容。</a:t>
            </a:r>
            <a:endParaRPr lang="en-US" altLang="zh-CN" dirty="0" smtClean="0"/>
          </a:p>
          <a:p>
            <a:r>
              <a:rPr lang="zh-CN" altLang="en-US" dirty="0" smtClean="0"/>
              <a:t>通常，一个用户的请求发送过来，会经由 </a:t>
            </a:r>
            <a:r>
              <a:rPr lang="en-US" altLang="zh-CN" dirty="0" smtClean="0"/>
              <a:t>HTTP Server </a:t>
            </a:r>
            <a:r>
              <a:rPr lang="zh-CN" altLang="en-US" dirty="0" smtClean="0"/>
              <a:t>转发给 </a:t>
            </a:r>
            <a:r>
              <a:rPr lang="en-US" altLang="zh-CN" dirty="0" smtClean="0"/>
              <a:t>Store </a:t>
            </a:r>
            <a:r>
              <a:rPr lang="zh-CN" altLang="en-US" dirty="0" smtClean="0"/>
              <a:t>进行具体的事务处理，如果涉及到节点的修改，则交给 </a:t>
            </a:r>
            <a:r>
              <a:rPr lang="en-US" altLang="zh-CN" dirty="0" smtClean="0"/>
              <a:t>Raft </a:t>
            </a:r>
            <a:r>
              <a:rPr lang="zh-CN" altLang="en-US" dirty="0" smtClean="0"/>
              <a:t>模块进行状态的变更、日志的记录，然后再同步给别的 </a:t>
            </a:r>
            <a:r>
              <a:rPr lang="en-US" altLang="zh-CN" dirty="0" err="1" smtClean="0"/>
              <a:t>etcd</a:t>
            </a:r>
            <a:r>
              <a:rPr lang="en-US" altLang="zh-CN" dirty="0" smtClean="0"/>
              <a:t> </a:t>
            </a:r>
            <a:r>
              <a:rPr lang="zh-CN" altLang="en-US" dirty="0" smtClean="0"/>
              <a:t>节点以确认数据提交，最后进行数据的提交，再次同步。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82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http://thesecretlivesofdata.com/raft/</a:t>
            </a:r>
          </a:p>
          <a:p>
            <a:r>
              <a:rPr lang="zh-CN" altLang="en-US" dirty="0" smtClean="0"/>
              <a:t>每个节点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个状态：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candidate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leader </a:t>
            </a:r>
          </a:p>
          <a:p>
            <a:r>
              <a:rPr lang="zh-CN" altLang="en-US" dirty="0" smtClean="0"/>
              <a:t>选举</a:t>
            </a:r>
            <a:r>
              <a:rPr lang="en-US" altLang="zh-CN" dirty="0" smtClean="0"/>
              <a:t>Leader</a:t>
            </a:r>
          </a:p>
          <a:p>
            <a:r>
              <a:rPr lang="zh-CN" altLang="en-US" dirty="0" smtClean="0"/>
              <a:t>写入数据</a:t>
            </a:r>
            <a:endParaRPr lang="en-US" altLang="zh-CN" dirty="0" smtClean="0"/>
          </a:p>
          <a:p>
            <a:r>
              <a:rPr lang="zh-CN" altLang="en-US" dirty="0" smtClean="0"/>
              <a:t>网络故障及恢复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80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65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2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3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89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1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1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1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24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7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7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56E8E-2AB1-49F9-91C6-E5A6F7E9B77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1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media" Target="../media/media2.mp4"/><Relationship Id="rId7" Type="http://schemas.openxmlformats.org/officeDocument/2006/relationships/image" Target="../media/image1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video" Target="../media/media2.mp4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85"/>
          <a:stretch/>
        </p:blipFill>
        <p:spPr>
          <a:xfrm>
            <a:off x="2587450" y="996009"/>
            <a:ext cx="6553200" cy="2671640"/>
          </a:xfrm>
          <a:prstGeom prst="rect">
            <a:avLst/>
          </a:prstGeom>
        </p:spPr>
      </p:pic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4316413"/>
            <a:ext cx="9144000" cy="1655762"/>
          </a:xfrm>
        </p:spPr>
        <p:txBody>
          <a:bodyPr/>
          <a:lstStyle/>
          <a:p>
            <a:pPr algn="r"/>
            <a:r>
              <a:rPr lang="zh-CN" altLang="zh-CN" dirty="0"/>
              <a:t>云技术分享系列会</a:t>
            </a:r>
            <a:r>
              <a:rPr lang="en-US" altLang="zh-CN" dirty="0"/>
              <a:t>-</a:t>
            </a:r>
            <a:r>
              <a:rPr lang="en-US" altLang="zh-CN" dirty="0" err="1"/>
              <a:t>Paas</a:t>
            </a:r>
            <a:r>
              <a:rPr lang="zh-CN" altLang="en-US" dirty="0"/>
              <a:t>平台入门</a:t>
            </a:r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8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560" y="793821"/>
            <a:ext cx="5225361" cy="5280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etcd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共享配置及服务发现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0" indent="0">
              <a:buClr>
                <a:srgbClr val="FF0000"/>
              </a:buClr>
              <a:buNone/>
            </a:pPr>
            <a:endParaRPr lang="en-US" altLang="zh-CN" sz="1800" dirty="0" smtClean="0"/>
          </a:p>
          <a:p>
            <a:pPr marL="0" indent="0">
              <a:buClr>
                <a:srgbClr val="FF0000"/>
              </a:buClr>
              <a:buNone/>
            </a:pPr>
            <a:endParaRPr lang="en-US" altLang="zh-CN" sz="1800" dirty="0" smtClean="0"/>
          </a:p>
        </p:txBody>
      </p:sp>
      <p:sp>
        <p:nvSpPr>
          <p:cNvPr id="5" name="矩形 4"/>
          <p:cNvSpPr/>
          <p:nvPr/>
        </p:nvSpPr>
        <p:spPr>
          <a:xfrm>
            <a:off x="1555072" y="1986422"/>
            <a:ext cx="76864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配置信息集中管理更新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域名解析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低耦合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微服务动态添加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97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560" y="793821"/>
            <a:ext cx="5225361" cy="5280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etcd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例子</a:t>
            </a:r>
            <a:endParaRPr lang="en-US" altLang="zh-CN" sz="1800" dirty="0" smtClean="0"/>
          </a:p>
          <a:p>
            <a:pPr marL="0" indent="0">
              <a:buClr>
                <a:srgbClr val="FF0000"/>
              </a:buClr>
              <a:buNone/>
            </a:pPr>
            <a:endParaRPr lang="en-US" altLang="zh-CN" sz="1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5480"/>
            <a:ext cx="12192000" cy="18580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6985"/>
            <a:ext cx="12192000" cy="20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560" y="793821"/>
            <a:ext cx="5225361" cy="5280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 err="1"/>
              <a:t>kube-apiserver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0" indent="0">
              <a:buClr>
                <a:srgbClr val="FF0000"/>
              </a:buClr>
              <a:buNone/>
            </a:pPr>
            <a:endParaRPr lang="en-US" altLang="zh-CN" sz="1800" dirty="0" smtClean="0"/>
          </a:p>
          <a:p>
            <a:pPr marL="0" indent="0">
              <a:buClr>
                <a:srgbClr val="FF0000"/>
              </a:buClr>
              <a:buNone/>
            </a:pPr>
            <a:endParaRPr lang="en-US" altLang="zh-CN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921" y="1365446"/>
            <a:ext cx="5514286" cy="516190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586833" y="2572071"/>
            <a:ext cx="40791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K8S</a:t>
            </a:r>
            <a:r>
              <a:rPr lang="zh-CN" altLang="en-US" dirty="0" smtClean="0"/>
              <a:t>集群管理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完备的集群安全机制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数据交互和通信的枢纽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……</a:t>
            </a:r>
          </a:p>
        </p:txBody>
      </p:sp>
      <p:sp>
        <p:nvSpPr>
          <p:cNvPr id="10" name="矩形 9"/>
          <p:cNvSpPr/>
          <p:nvPr/>
        </p:nvSpPr>
        <p:spPr>
          <a:xfrm>
            <a:off x="1586833" y="1986422"/>
            <a:ext cx="2907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dirty="0" smtClean="0"/>
              <a:t>作用：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888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560" y="793821"/>
            <a:ext cx="5225361" cy="5280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kubelet</a:t>
            </a:r>
            <a:endParaRPr lang="en-US" altLang="zh-CN" dirty="0" smtClean="0"/>
          </a:p>
          <a:p>
            <a:pPr marL="0" indent="0">
              <a:buClr>
                <a:srgbClr val="FF0000"/>
              </a:buClr>
              <a:buNone/>
            </a:pPr>
            <a:endParaRPr lang="en-US" altLang="zh-CN" sz="1800" dirty="0" smtClean="0"/>
          </a:p>
          <a:p>
            <a:pPr marL="0" indent="0">
              <a:buClr>
                <a:srgbClr val="FF0000"/>
              </a:buClr>
              <a:buNone/>
            </a:pPr>
            <a:endParaRPr lang="en-US" altLang="zh-CN" sz="1800" dirty="0" smtClean="0"/>
          </a:p>
        </p:txBody>
      </p:sp>
      <p:sp>
        <p:nvSpPr>
          <p:cNvPr id="11" name="矩形 10"/>
          <p:cNvSpPr/>
          <p:nvPr/>
        </p:nvSpPr>
        <p:spPr>
          <a:xfrm>
            <a:off x="1586833" y="2537159"/>
            <a:ext cx="3420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向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汇报注册、终止、健康等状态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接收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指令，创建、删除、终止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等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1586833" y="1986422"/>
            <a:ext cx="2907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dirty="0" smtClean="0"/>
              <a:t>作用：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952" y="2171088"/>
            <a:ext cx="7019048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3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560" y="793821"/>
            <a:ext cx="5225361" cy="5280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 err="1"/>
              <a:t>kube</a:t>
            </a:r>
            <a:r>
              <a:rPr lang="en-US" altLang="zh-CN" dirty="0"/>
              <a:t>-controller-manager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0" indent="0">
              <a:buClr>
                <a:srgbClr val="FF0000"/>
              </a:buClr>
              <a:buNone/>
            </a:pPr>
            <a:endParaRPr lang="en-US" altLang="zh-CN" sz="1800" dirty="0" smtClean="0"/>
          </a:p>
          <a:p>
            <a:pPr marL="0" indent="0">
              <a:buClr>
                <a:srgbClr val="FF0000"/>
              </a:buClr>
              <a:buNone/>
            </a:pPr>
            <a:endParaRPr lang="en-US" altLang="zh-CN" sz="1800" dirty="0" smtClean="0"/>
          </a:p>
        </p:txBody>
      </p:sp>
      <p:sp>
        <p:nvSpPr>
          <p:cNvPr id="4" name="矩形 3"/>
          <p:cNvSpPr/>
          <p:nvPr/>
        </p:nvSpPr>
        <p:spPr>
          <a:xfrm>
            <a:off x="1586833" y="2537159"/>
            <a:ext cx="63585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监控整个集群，确保集群处于预期的工作状态；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由一系列控制器组成，如</a:t>
            </a:r>
            <a:r>
              <a:rPr lang="en-US" altLang="zh-CN" dirty="0" smtClean="0"/>
              <a:t>Replication/Node/</a:t>
            </a:r>
            <a:r>
              <a:rPr lang="en-US" altLang="zh-CN" dirty="0" err="1" smtClean="0"/>
              <a:t>CronJob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Deamon</a:t>
            </a:r>
            <a:r>
              <a:rPr lang="en-US" altLang="zh-CN" dirty="0" smtClean="0"/>
              <a:t>/Deployment… Controller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586833" y="1986422"/>
            <a:ext cx="2907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dirty="0" smtClean="0"/>
              <a:t>作用：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995" y="1321904"/>
            <a:ext cx="397142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6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560" y="793821"/>
            <a:ext cx="5225361" cy="5280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 err="1"/>
              <a:t>kube</a:t>
            </a:r>
            <a:r>
              <a:rPr lang="en-US" altLang="zh-CN" dirty="0"/>
              <a:t>-scheduler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0" indent="0">
              <a:buClr>
                <a:srgbClr val="FF0000"/>
              </a:buClr>
              <a:buNone/>
            </a:pPr>
            <a:endParaRPr lang="en-US" altLang="zh-CN" sz="1800" dirty="0" smtClean="0"/>
          </a:p>
          <a:p>
            <a:pPr marL="0" indent="0">
              <a:buClr>
                <a:srgbClr val="FF0000"/>
              </a:buClr>
              <a:buNone/>
            </a:pPr>
            <a:endParaRPr lang="en-US" altLang="zh-CN" sz="1800" dirty="0" smtClean="0"/>
          </a:p>
        </p:txBody>
      </p:sp>
      <p:sp>
        <p:nvSpPr>
          <p:cNvPr id="4" name="矩形 3"/>
          <p:cNvSpPr/>
          <p:nvPr/>
        </p:nvSpPr>
        <p:spPr>
          <a:xfrm>
            <a:off x="1586832" y="2572071"/>
            <a:ext cx="60014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K8S</a:t>
            </a:r>
            <a:r>
              <a:rPr lang="zh-CN" altLang="en-US" dirty="0" smtClean="0"/>
              <a:t>集群任务最优化调度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Predicate</a:t>
            </a:r>
            <a:r>
              <a:rPr lang="zh-CN" altLang="en-US" dirty="0"/>
              <a:t>（胜选）和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（优选）两类调度算法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1586833" y="1986422"/>
            <a:ext cx="2907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dirty="0" smtClean="0"/>
              <a:t>作用：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410" y="1986422"/>
            <a:ext cx="2580952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7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560" y="793821"/>
            <a:ext cx="5225361" cy="5280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 err="1"/>
              <a:t>kube</a:t>
            </a:r>
            <a:r>
              <a:rPr lang="en-US" altLang="zh-CN" dirty="0"/>
              <a:t>-proxy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0" indent="0">
              <a:buClr>
                <a:srgbClr val="FF0000"/>
              </a:buClr>
              <a:buNone/>
            </a:pPr>
            <a:endParaRPr lang="en-US" altLang="zh-CN" sz="1800" dirty="0" smtClean="0"/>
          </a:p>
          <a:p>
            <a:pPr marL="0" indent="0">
              <a:buClr>
                <a:srgbClr val="FF0000"/>
              </a:buClr>
              <a:buNone/>
            </a:pPr>
            <a:endParaRPr lang="en-US" altLang="zh-CN" sz="1800" dirty="0" smtClean="0"/>
          </a:p>
        </p:txBody>
      </p:sp>
      <p:sp>
        <p:nvSpPr>
          <p:cNvPr id="4" name="矩形 3"/>
          <p:cNvSpPr/>
          <p:nvPr/>
        </p:nvSpPr>
        <p:spPr>
          <a:xfrm>
            <a:off x="1586833" y="2558607"/>
            <a:ext cx="66740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K8S</a:t>
            </a:r>
            <a:r>
              <a:rPr lang="zh-CN" altLang="en-US" dirty="0"/>
              <a:t>集群</a:t>
            </a:r>
            <a:r>
              <a:rPr lang="zh-CN" altLang="en-US" dirty="0" smtClean="0"/>
              <a:t>中用于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功能</a:t>
            </a:r>
            <a:r>
              <a:rPr lang="zh-CN" altLang="en-US" smtClean="0"/>
              <a:t>的实现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支持两种实现模式：</a:t>
            </a:r>
            <a:r>
              <a:rPr lang="en-US" altLang="zh-CN" dirty="0" err="1" smtClean="0"/>
              <a:t>iptables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IPVS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1.8+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1586833" y="1986422"/>
            <a:ext cx="2907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dirty="0" smtClean="0"/>
              <a:t>作用：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057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云平台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637765" y="2475907"/>
            <a:ext cx="4099727" cy="703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物理机房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基础架构云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IaaS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3" name="矩形 2"/>
          <p:cNvSpPr/>
          <p:nvPr/>
        </p:nvSpPr>
        <p:spPr>
          <a:xfrm>
            <a:off x="7125702" y="3317604"/>
            <a:ext cx="24704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OpenShift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 +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6039897" y="2057678"/>
            <a:ext cx="401934" cy="2876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23577" y="2938123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云方案：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3961" y="362781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容器运行时方案：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37765" y="4010461"/>
            <a:ext cx="3882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OCI(kata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runc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gVisor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rkt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 </a:t>
            </a:r>
          </a:p>
        </p:txBody>
      </p:sp>
      <p:sp>
        <p:nvSpPr>
          <p:cNvPr id="10" name="矩形 9"/>
          <p:cNvSpPr/>
          <p:nvPr/>
        </p:nvSpPr>
        <p:spPr>
          <a:xfrm>
            <a:off x="1433961" y="20143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80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937" y="2348139"/>
            <a:ext cx="3411609" cy="34116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37" y="2348139"/>
            <a:ext cx="3411609" cy="3411609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云平台内容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6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开始之前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3286" y="1796596"/>
            <a:ext cx="6317343" cy="4351338"/>
          </a:xfrm>
        </p:spPr>
        <p:txBody>
          <a:bodyPr/>
          <a:lstStyle/>
          <a:p>
            <a:r>
              <a:rPr lang="en-US" altLang="zh-CN" dirty="0" smtClean="0"/>
              <a:t>Container</a:t>
            </a:r>
          </a:p>
          <a:p>
            <a:r>
              <a:rPr lang="en-US" altLang="zh-CN" dirty="0" smtClean="0"/>
              <a:t>Pod</a:t>
            </a:r>
          </a:p>
          <a:p>
            <a:r>
              <a:rPr lang="en-US" altLang="zh-CN" dirty="0" smtClean="0"/>
              <a:t>Deployment</a:t>
            </a:r>
          </a:p>
          <a:p>
            <a:r>
              <a:rPr lang="en-US" altLang="zh-CN" dirty="0" smtClean="0"/>
              <a:t>Service</a:t>
            </a:r>
          </a:p>
          <a:p>
            <a:r>
              <a:rPr lang="en-US" altLang="zh-CN" dirty="0" err="1" smtClean="0"/>
              <a:t>Configmap</a:t>
            </a:r>
            <a:endParaRPr lang="en-US" altLang="zh-CN" dirty="0"/>
          </a:p>
          <a:p>
            <a:r>
              <a:rPr lang="en-US" altLang="zh-CN" dirty="0" smtClean="0"/>
              <a:t>PVC/SC/PV</a:t>
            </a:r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20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2715" y="2101397"/>
            <a:ext cx="9093396" cy="3293026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 </a:t>
            </a:r>
            <a:r>
              <a:rPr lang="en-US" altLang="zh-CN" sz="2400" dirty="0" err="1"/>
              <a:t>e</a:t>
            </a:r>
            <a:r>
              <a:rPr lang="en-US" altLang="zh-CN" sz="2400" dirty="0" err="1" smtClean="0"/>
              <a:t>tcd</a:t>
            </a:r>
            <a:endParaRPr lang="en-US" altLang="zh-CN" sz="2400" dirty="0" smtClean="0"/>
          </a:p>
          <a:p>
            <a:r>
              <a:rPr lang="en-US" altLang="zh-CN" sz="2400" dirty="0" smtClean="0"/>
              <a:t> </a:t>
            </a:r>
            <a:r>
              <a:rPr lang="en-US" altLang="zh-CN" sz="2400" dirty="0" err="1"/>
              <a:t>k</a:t>
            </a:r>
            <a:r>
              <a:rPr lang="en-US" altLang="zh-CN" sz="2400" dirty="0" err="1" smtClean="0"/>
              <a:t>ube-apiserver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err="1" smtClean="0"/>
              <a:t>kube</a:t>
            </a:r>
            <a:r>
              <a:rPr lang="en-US" altLang="zh-CN" sz="2400" dirty="0" smtClean="0"/>
              <a:t>-proxy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err="1" smtClean="0"/>
              <a:t>kube</a:t>
            </a:r>
            <a:r>
              <a:rPr lang="en-US" altLang="zh-CN" sz="2400" dirty="0" smtClean="0"/>
              <a:t>-controller-manager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err="1" smtClean="0"/>
              <a:t>kube</a:t>
            </a:r>
            <a:r>
              <a:rPr lang="en-US" altLang="zh-CN" sz="2400" dirty="0" smtClean="0"/>
              <a:t>-scheduler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err="1" smtClean="0"/>
              <a:t>kubelet</a:t>
            </a:r>
            <a:endParaRPr lang="en-US" altLang="zh-CN" sz="2400" dirty="0" smtClean="0"/>
          </a:p>
          <a:p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kubectl</a:t>
            </a:r>
            <a:endParaRPr lang="en-US" altLang="zh-CN" sz="24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集群核心组件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8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K8S</a:t>
            </a:r>
            <a:r>
              <a:rPr lang="zh-CN" altLang="en-US" dirty="0" smtClean="0"/>
              <a:t>集群</a:t>
            </a:r>
            <a:r>
              <a:rPr lang="zh-CN" altLang="en-US" dirty="0"/>
              <a:t>示意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894" y="2669471"/>
            <a:ext cx="3695238" cy="28190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519" y="2669471"/>
            <a:ext cx="3695238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2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771" y="1690688"/>
            <a:ext cx="6857143" cy="45809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K8S</a:t>
            </a:r>
            <a:r>
              <a:rPr lang="zh-CN" altLang="en-US" dirty="0" smtClean="0"/>
              <a:t>集群架构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771" y="1690688"/>
            <a:ext cx="6857143" cy="45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5771" y="1690688"/>
            <a:ext cx="6857143" cy="45809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0533" y="1690688"/>
            <a:ext cx="7352381" cy="45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0532" y="1690688"/>
            <a:ext cx="7352381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561" y="793821"/>
            <a:ext cx="2879726" cy="5280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etcd</a:t>
            </a:r>
            <a:endParaRPr lang="en-US" altLang="zh-CN" dirty="0" smtClean="0"/>
          </a:p>
          <a:p>
            <a:pPr marL="0" indent="0">
              <a:buClr>
                <a:srgbClr val="FF0000"/>
              </a:buClr>
              <a:buNone/>
            </a:pPr>
            <a:endParaRPr lang="en-US" altLang="zh-CN" sz="1800" dirty="0" smtClean="0"/>
          </a:p>
          <a:p>
            <a:pPr marL="0" indent="0">
              <a:buClr>
                <a:srgbClr val="FF0000"/>
              </a:buClr>
              <a:buNone/>
            </a:pPr>
            <a:endParaRPr lang="en-US" altLang="zh-CN" sz="1800" dirty="0" smtClean="0"/>
          </a:p>
        </p:txBody>
      </p:sp>
      <p:sp>
        <p:nvSpPr>
          <p:cNvPr id="5" name="矩形 4"/>
          <p:cNvSpPr/>
          <p:nvPr/>
        </p:nvSpPr>
        <p:spPr>
          <a:xfrm>
            <a:off x="1586833" y="2673303"/>
            <a:ext cx="33647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强</a:t>
            </a:r>
            <a:r>
              <a:rPr lang="zh-CN" altLang="en-US" dirty="0"/>
              <a:t>一致性</a:t>
            </a:r>
            <a:r>
              <a:rPr lang="zh-CN" altLang="en-US" dirty="0" smtClean="0"/>
              <a:t>分布式</a:t>
            </a:r>
            <a:r>
              <a:rPr lang="en-US" altLang="zh-CN" dirty="0" smtClean="0"/>
              <a:t>K-V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共享配置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服务</a:t>
            </a:r>
            <a:r>
              <a:rPr lang="zh-CN" altLang="en-US" dirty="0" smtClean="0"/>
              <a:t>发现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74" y="1783396"/>
            <a:ext cx="3685714" cy="32571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86833" y="1986422"/>
            <a:ext cx="2907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dirty="0"/>
              <a:t>作用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794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560" y="793821"/>
            <a:ext cx="5225361" cy="52808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etcd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强</a:t>
            </a:r>
            <a:r>
              <a:rPr lang="zh-CN" altLang="en-US" dirty="0"/>
              <a:t>一致性分布式</a:t>
            </a:r>
            <a:r>
              <a:rPr lang="en-US" altLang="zh-CN" dirty="0"/>
              <a:t>K-V</a:t>
            </a:r>
            <a:r>
              <a:rPr lang="zh-CN" altLang="en-US" dirty="0"/>
              <a:t>存储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0" indent="0">
              <a:buClr>
                <a:srgbClr val="FF0000"/>
              </a:buClr>
              <a:buNone/>
            </a:pPr>
            <a:endParaRPr lang="en-US" altLang="zh-CN" sz="1800" dirty="0" smtClean="0"/>
          </a:p>
          <a:p>
            <a:pPr marL="0" indent="0">
              <a:buClr>
                <a:srgbClr val="FF0000"/>
              </a:buClr>
              <a:buNone/>
            </a:pPr>
            <a:endParaRPr lang="en-US" altLang="zh-CN" sz="1800" dirty="0" smtClean="0"/>
          </a:p>
        </p:txBody>
      </p:sp>
      <p:sp>
        <p:nvSpPr>
          <p:cNvPr id="5" name="矩形 4"/>
          <p:cNvSpPr/>
          <p:nvPr/>
        </p:nvSpPr>
        <p:spPr>
          <a:xfrm>
            <a:off x="1555073" y="1986422"/>
            <a:ext cx="3364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RAFT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533" y="3161730"/>
            <a:ext cx="971429" cy="97142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3773" y="3161729"/>
            <a:ext cx="971429" cy="9714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9293" y="3146488"/>
            <a:ext cx="971429" cy="97142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37471" y="4322437"/>
            <a:ext cx="114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Follower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75618" y="4322437"/>
            <a:ext cx="151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Candidate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091629" y="4298619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Leader</a:t>
            </a:r>
          </a:p>
        </p:txBody>
      </p:sp>
      <p:pic>
        <p:nvPicPr>
          <p:cNvPr id="16" name="Leader选举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168340" y="5228708"/>
            <a:ext cx="1503057" cy="998341"/>
          </a:xfrm>
          <a:prstGeom prst="rect">
            <a:avLst/>
          </a:prstGeom>
        </p:spPr>
      </p:pic>
      <p:pic>
        <p:nvPicPr>
          <p:cNvPr id="17" name="数据及网络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905706" y="5210029"/>
            <a:ext cx="1559301" cy="103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7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 fullScrn="1"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video fullScrn="1"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yPPT">
      <a:majorFont>
        <a:latin typeface="Consolas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2824</TotalTime>
  <Words>1574</Words>
  <Application>Microsoft Office PowerPoint</Application>
  <PresentationFormat>宽屏</PresentationFormat>
  <Paragraphs>175</Paragraphs>
  <Slides>16</Slides>
  <Notes>15</Notes>
  <HiddenSlides>0</HiddenSlides>
  <MMClips>2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Consolas</vt:lpstr>
      <vt:lpstr>Verdana</vt:lpstr>
      <vt:lpstr>Wingdings</vt:lpstr>
      <vt:lpstr>Office 主题</vt:lpstr>
      <vt:lpstr>PowerPoint 演示文稿</vt:lpstr>
      <vt:lpstr>什么是PaaS云平台?</vt:lpstr>
      <vt:lpstr>PaaS云平台内容</vt:lpstr>
      <vt:lpstr>开始之前…</vt:lpstr>
      <vt:lpstr>K8S集群核心组件</vt:lpstr>
      <vt:lpstr>K8S集群示意</vt:lpstr>
      <vt:lpstr>K8S集群架构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PaaS平台入门知识</dc:title>
  <dc:creator>Lee Xiaofan</dc:creator>
  <cp:lastModifiedBy>Lee Xiaofan</cp:lastModifiedBy>
  <cp:revision>104</cp:revision>
  <dcterms:created xsi:type="dcterms:W3CDTF">2019-05-08T05:39:20Z</dcterms:created>
  <dcterms:modified xsi:type="dcterms:W3CDTF">2019-05-17T06:03:19Z</dcterms:modified>
</cp:coreProperties>
</file>