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0" r:id="rId1"/>
  </p:sldMasterIdLst>
  <p:notesMasterIdLst>
    <p:notesMasterId r:id="rId34"/>
  </p:notesMasterIdLst>
  <p:sldIdLst>
    <p:sldId id="260" r:id="rId2"/>
    <p:sldId id="262" r:id="rId3"/>
    <p:sldId id="263" r:id="rId4"/>
    <p:sldId id="328" r:id="rId5"/>
    <p:sldId id="332" r:id="rId6"/>
    <p:sldId id="349" r:id="rId7"/>
    <p:sldId id="348" r:id="rId8"/>
    <p:sldId id="321" r:id="rId9"/>
    <p:sldId id="330" r:id="rId10"/>
    <p:sldId id="337" r:id="rId11"/>
    <p:sldId id="338" r:id="rId12"/>
    <p:sldId id="324" r:id="rId13"/>
    <p:sldId id="331" r:id="rId14"/>
    <p:sldId id="333" r:id="rId15"/>
    <p:sldId id="326" r:id="rId16"/>
    <p:sldId id="264" r:id="rId17"/>
    <p:sldId id="320" r:id="rId18"/>
    <p:sldId id="334" r:id="rId19"/>
    <p:sldId id="345" r:id="rId20"/>
    <p:sldId id="336" r:id="rId21"/>
    <p:sldId id="335" r:id="rId22"/>
    <p:sldId id="327" r:id="rId23"/>
    <p:sldId id="265" r:id="rId24"/>
    <p:sldId id="340" r:id="rId25"/>
    <p:sldId id="346" r:id="rId26"/>
    <p:sldId id="347" r:id="rId27"/>
    <p:sldId id="341" r:id="rId28"/>
    <p:sldId id="270" r:id="rId29"/>
    <p:sldId id="329" r:id="rId30"/>
    <p:sldId id="271" r:id="rId31"/>
    <p:sldId id="344" r:id="rId32"/>
    <p:sldId id="272" r:id="rId3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7" autoAdjust="0"/>
    <p:restoredTop sz="57065" autoAdjust="0"/>
  </p:normalViewPr>
  <p:slideViewPr>
    <p:cSldViewPr>
      <p:cViewPr varScale="1">
        <p:scale>
          <a:sx n="53" d="100"/>
          <a:sy n="53" d="100"/>
        </p:scale>
        <p:origin x="-1716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0850C-8529-4C41-BE97-09D9553FEEE9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FC606-B242-48D4-9696-CB497DC802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45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FC606-B242-48D4-9696-CB497DC802C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304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OTAA:</a:t>
            </a:r>
            <a:r>
              <a:rPr lang="zh-CN" altLang="en-US" dirty="0" smtClean="0"/>
              <a:t>终端设备发起</a:t>
            </a:r>
            <a:r>
              <a:rPr lang="en-US" altLang="zh-CN" dirty="0" smtClean="0"/>
              <a:t>join request</a:t>
            </a:r>
            <a:r>
              <a:rPr lang="zh-CN" altLang="en-US" dirty="0" smtClean="0"/>
              <a:t>请求，基站转发，后台业务动态决定是否转发此终端的数据（此终端是否合法），通过校验，后台回应</a:t>
            </a:r>
            <a:r>
              <a:rPr lang="en-US" altLang="zh-CN" dirty="0" smtClean="0"/>
              <a:t>join accept</a:t>
            </a:r>
            <a:r>
              <a:rPr lang="zh-CN" altLang="en-US" dirty="0" smtClean="0"/>
              <a:t>报文给终端，同时下发数据加密的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等信息给终端，终端收到此报文之后，才能进行上行数据的发送</a:t>
            </a:r>
            <a:endParaRPr lang="en-US" altLang="zh-CN" dirty="0" smtClean="0"/>
          </a:p>
          <a:p>
            <a:r>
              <a:rPr lang="en-US" altLang="zh-CN" dirty="0" smtClean="0"/>
              <a:t>ABP:</a:t>
            </a:r>
            <a:r>
              <a:rPr lang="zh-CN" altLang="en-US" dirty="0" smtClean="0"/>
              <a:t>不需要</a:t>
            </a:r>
            <a:r>
              <a:rPr lang="en-US" altLang="zh-CN" dirty="0" smtClean="0"/>
              <a:t>join request</a:t>
            </a:r>
            <a:r>
              <a:rPr lang="zh-CN" altLang="en-US" dirty="0" smtClean="0"/>
              <a:t>及</a:t>
            </a:r>
            <a:r>
              <a:rPr lang="en-US" altLang="zh-CN" dirty="0" smtClean="0"/>
              <a:t>join accept</a:t>
            </a:r>
            <a:r>
              <a:rPr lang="zh-CN" altLang="en-US" dirty="0" smtClean="0"/>
              <a:t>流程，只需将此终端的设备信息（如</a:t>
            </a:r>
            <a:r>
              <a:rPr lang="en-US" altLang="zh-CN" dirty="0" smtClean="0"/>
              <a:t>MAC,SN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appskey</a:t>
            </a:r>
            <a:r>
              <a:rPr lang="zh-CN" altLang="en-US" dirty="0" smtClean="0"/>
              <a:t>等可自定义）绑定到后台白名单，即可转发此终端的上行数据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FC606-B242-48D4-9696-CB497DC802C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44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FCC</a:t>
            </a:r>
            <a:r>
              <a:rPr lang="zh-CN" altLang="en-US" dirty="0" smtClean="0"/>
              <a:t>规范：美国联邦通信委员会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在</a:t>
            </a:r>
            <a:r>
              <a:rPr lang="en-US" altLang="zh-CN" dirty="0" smtClean="0"/>
              <a:t>US 902-928MHz</a:t>
            </a:r>
            <a:r>
              <a:rPr lang="zh-CN" altLang="en-US" dirty="0" smtClean="0"/>
              <a:t>，必须进行跳频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最大</a:t>
            </a:r>
            <a:r>
              <a:rPr lang="en-US" altLang="zh-CN" dirty="0" smtClean="0"/>
              <a:t>400ms</a:t>
            </a:r>
            <a:r>
              <a:rPr lang="zh-CN" altLang="en-US" dirty="0" smtClean="0"/>
              <a:t>的信道占用时间</a:t>
            </a:r>
            <a:endParaRPr lang="en-US" altLang="zh-CN" dirty="0" smtClean="0"/>
          </a:p>
          <a:p>
            <a:r>
              <a:rPr lang="en-US" altLang="zh-CN" dirty="0" smtClean="0"/>
              <a:t>3.1w</a:t>
            </a:r>
            <a:r>
              <a:rPr lang="zh-CN" altLang="en-US" dirty="0" smtClean="0"/>
              <a:t>的最大输出功率，即</a:t>
            </a:r>
            <a:r>
              <a:rPr lang="en-US" altLang="zh-CN" dirty="0" smtClean="0"/>
              <a:t>30dBm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FC606-B242-48D4-9696-CB497DC802C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44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基站：</a:t>
            </a:r>
            <a:endParaRPr lang="en-US" altLang="zh-CN" dirty="0" smtClean="0"/>
          </a:p>
          <a:p>
            <a:r>
              <a:rPr lang="en-US" altLang="zh-CN" dirty="0" smtClean="0"/>
              <a:t>SX1301:</a:t>
            </a:r>
          </a:p>
          <a:p>
            <a:r>
              <a:rPr lang="en-US" altLang="zh-CN" dirty="0" smtClean="0"/>
              <a:t>10</a:t>
            </a:r>
            <a:r>
              <a:rPr lang="zh-CN" altLang="en-US" dirty="0" smtClean="0"/>
              <a:t>通道，</a:t>
            </a:r>
            <a:endParaRPr lang="en-US" altLang="zh-CN" dirty="0" smtClean="0"/>
          </a:p>
          <a:p>
            <a:r>
              <a:rPr lang="en-US" altLang="zh-CN" dirty="0" smtClean="0"/>
              <a:t>IF0-7</a:t>
            </a:r>
            <a:r>
              <a:rPr lang="zh-CN" altLang="en-US" dirty="0" smtClean="0"/>
              <a:t>处理</a:t>
            </a:r>
            <a:r>
              <a:rPr lang="en-US" altLang="zh-CN" dirty="0" err="1" smtClean="0"/>
              <a:t>LoRa</a:t>
            </a:r>
            <a:r>
              <a:rPr lang="en-US" altLang="zh-CN" dirty="0" smtClean="0"/>
              <a:t> 125kHz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BW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SF7-12</a:t>
            </a:r>
            <a:r>
              <a:rPr lang="zh-CN" altLang="en-US" dirty="0" smtClean="0"/>
              <a:t>均可接收处理</a:t>
            </a:r>
            <a:endParaRPr lang="en-US" altLang="zh-CN" dirty="0" smtClean="0"/>
          </a:p>
          <a:p>
            <a:r>
              <a:rPr lang="en-US" altLang="zh-CN" dirty="0" smtClean="0"/>
              <a:t>IF8</a:t>
            </a:r>
            <a:r>
              <a:rPr lang="zh-CN" altLang="en-US" dirty="0" smtClean="0"/>
              <a:t>处理</a:t>
            </a:r>
            <a:r>
              <a:rPr lang="en-US" altLang="zh-CN" dirty="0" err="1" smtClean="0"/>
              <a:t>LoRa</a:t>
            </a:r>
            <a:r>
              <a:rPr lang="en-US" altLang="zh-CN" dirty="0" smtClean="0"/>
              <a:t> backhaul link</a:t>
            </a:r>
            <a:r>
              <a:rPr lang="zh-CN" altLang="en-US" dirty="0" smtClean="0"/>
              <a:t>，用于</a:t>
            </a:r>
            <a:r>
              <a:rPr lang="en-US" altLang="zh-CN" dirty="0" smtClean="0"/>
              <a:t>Repeater</a:t>
            </a:r>
            <a:r>
              <a:rPr lang="zh-CN" altLang="en-US" dirty="0" smtClean="0"/>
              <a:t>进行数据转发用通道，只能配置一个</a:t>
            </a:r>
            <a:r>
              <a:rPr lang="en-US" altLang="zh-CN" dirty="0" smtClean="0"/>
              <a:t>SF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BW</a:t>
            </a:r>
            <a:r>
              <a:rPr lang="zh-CN" altLang="en-US" dirty="0" smtClean="0"/>
              <a:t>可配置为</a:t>
            </a:r>
            <a:r>
              <a:rPr lang="en-US" altLang="zh-CN" dirty="0" smtClean="0"/>
              <a:t>125/250/500kHz</a:t>
            </a:r>
          </a:p>
          <a:p>
            <a:r>
              <a:rPr lang="en-US" altLang="zh-CN" dirty="0" smtClean="0"/>
              <a:t>IF9</a:t>
            </a:r>
            <a:r>
              <a:rPr lang="zh-CN" altLang="en-US" dirty="0" smtClean="0"/>
              <a:t>处理传统</a:t>
            </a:r>
            <a:r>
              <a:rPr lang="en-US" altLang="zh-CN" dirty="0" smtClean="0"/>
              <a:t>GFSK</a:t>
            </a:r>
            <a:r>
              <a:rPr lang="zh-CN" altLang="en-US" dirty="0" smtClean="0"/>
              <a:t>通道</a:t>
            </a:r>
            <a:endParaRPr lang="en-US" altLang="zh-CN" dirty="0" smtClean="0"/>
          </a:p>
          <a:p>
            <a:r>
              <a:rPr lang="en-US" altLang="zh-CN" dirty="0" smtClean="0"/>
              <a:t>SX1255/57:</a:t>
            </a:r>
          </a:p>
          <a:p>
            <a:r>
              <a:rPr lang="en-US" altLang="zh-CN" dirty="0" smtClean="0"/>
              <a:t>400-510MHz/862-1020MHz</a:t>
            </a:r>
          </a:p>
          <a:p>
            <a:r>
              <a:rPr lang="zh-CN" altLang="en-US" dirty="0" smtClean="0"/>
              <a:t>终端：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SX1272          /73             /76              /77             /78             /79: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860-1020(SF6-12)/860-1020(SF6-9)/137-1020(SF6-12)/137-1020(SF6-9)/137-525(SF6-12)/137-960(SF6-12)/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FC606-B242-48D4-9696-CB497DC802C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44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以上硬件方案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FC606-B242-48D4-9696-CB497DC802C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44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LoRaWAN Specification 1R0.pdf</a:t>
            </a:r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***********</a:t>
            </a:r>
            <a:r>
              <a:rPr lang="en-US" altLang="zh-CN" dirty="0" smtClean="0"/>
              <a:t>end</a:t>
            </a:r>
            <a:r>
              <a:rPr lang="zh-CN" altLang="en-US" dirty="0" smtClean="0"/>
              <a:t>**************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FC606-B242-48D4-9696-CB497DC802C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441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FC606-B242-48D4-9696-CB497DC802C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441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FC606-B242-48D4-9696-CB497DC802C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441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FC606-B242-48D4-9696-CB497DC802C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44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FC606-B242-48D4-9696-CB497DC802C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441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IF1</a:t>
            </a:r>
            <a:r>
              <a:rPr lang="zh-CN" altLang="en-US" dirty="0" smtClean="0"/>
              <a:t>对应通道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，用于</a:t>
            </a:r>
            <a:r>
              <a:rPr lang="en-US" altLang="zh-CN" dirty="0" smtClean="0"/>
              <a:t>repeater</a:t>
            </a:r>
          </a:p>
          <a:p>
            <a:r>
              <a:rPr lang="en-US" altLang="zh-CN" dirty="0" smtClean="0"/>
              <a:t>IF2</a:t>
            </a:r>
            <a:r>
              <a:rPr lang="zh-CN" altLang="en-US" dirty="0" smtClean="0"/>
              <a:t>对应通道</a:t>
            </a:r>
            <a:r>
              <a:rPr lang="en-US" altLang="zh-CN" dirty="0" smtClean="0"/>
              <a:t>9</a:t>
            </a:r>
            <a:r>
              <a:rPr lang="zh-CN" altLang="en-US" dirty="0" smtClean="0"/>
              <a:t>，对应传统</a:t>
            </a:r>
            <a:r>
              <a:rPr lang="en-US" altLang="zh-CN" dirty="0" smtClean="0"/>
              <a:t>GFSK</a:t>
            </a:r>
          </a:p>
          <a:p>
            <a:r>
              <a:rPr lang="en-US" altLang="zh-CN" dirty="0" smtClean="0"/>
              <a:t>IF3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，对应通道</a:t>
            </a:r>
            <a:r>
              <a:rPr lang="en-US" altLang="zh-CN" dirty="0" smtClean="0"/>
              <a:t>0-7</a:t>
            </a:r>
            <a:r>
              <a:rPr lang="zh-CN" altLang="en-US" dirty="0" smtClean="0"/>
              <a:t>，用于接收终端上行数据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200" dirty="0" smtClean="0"/>
              <a:t>137~525MHz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FC606-B242-48D4-9696-CB497DC802C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44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内容有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个部分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基站跟终端部分，主要介绍一下是我们自己做得软硬件及目前对协议的支持程度，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FC606-B242-48D4-9696-CB497DC802C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441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137~525MH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FC606-B242-48D4-9696-CB497DC802C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441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上行数据：每收到终端的数据，解码</a:t>
            </a:r>
            <a:r>
              <a:rPr lang="en-US" altLang="zh-CN" dirty="0" smtClean="0"/>
              <a:t>/</a:t>
            </a:r>
            <a:r>
              <a:rPr lang="zh-CN" altLang="en-US" dirty="0" smtClean="0"/>
              <a:t>解密</a:t>
            </a:r>
            <a:r>
              <a:rPr lang="en-US" altLang="zh-CN" dirty="0" err="1" smtClean="0"/>
              <a:t>LoRa</a:t>
            </a:r>
            <a:r>
              <a:rPr lang="zh-CN" altLang="en-US" dirty="0" smtClean="0"/>
              <a:t>数据，取出</a:t>
            </a:r>
            <a:r>
              <a:rPr lang="en-US" altLang="zh-CN" dirty="0" smtClean="0"/>
              <a:t>payload</a:t>
            </a:r>
            <a:r>
              <a:rPr lang="zh-CN" altLang="en-US" dirty="0" smtClean="0"/>
              <a:t>进行封装，进行</a:t>
            </a:r>
            <a:r>
              <a:rPr lang="en-US" altLang="zh-CN" dirty="0" smtClean="0"/>
              <a:t>PUSH_DATA,</a:t>
            </a:r>
            <a:r>
              <a:rPr lang="zh-CN" altLang="en-US" dirty="0" smtClean="0"/>
              <a:t>到后台，后台收到数据，进行</a:t>
            </a:r>
            <a:r>
              <a:rPr lang="en-US" altLang="zh-CN" dirty="0" smtClean="0"/>
              <a:t>PUSH_ACK</a:t>
            </a:r>
            <a:r>
              <a:rPr lang="zh-CN" altLang="en-US" dirty="0" smtClean="0"/>
              <a:t>确认</a:t>
            </a:r>
            <a:endParaRPr lang="en-US" altLang="zh-CN" dirty="0" smtClean="0"/>
          </a:p>
          <a:p>
            <a:r>
              <a:rPr lang="zh-CN" altLang="en-US" dirty="0" smtClean="0"/>
              <a:t>下行数据：每发完上行数据包，发一次请求报文，基站发送</a:t>
            </a:r>
            <a:r>
              <a:rPr lang="en-US" altLang="zh-CN" dirty="0" smtClean="0"/>
              <a:t>PULL_DATA</a:t>
            </a:r>
            <a:r>
              <a:rPr lang="zh-CN" altLang="en-US" dirty="0" smtClean="0"/>
              <a:t>请求（），后台回应</a:t>
            </a:r>
            <a:r>
              <a:rPr lang="en-US" altLang="zh-CN" dirty="0" smtClean="0"/>
              <a:t>PULL_ACK</a:t>
            </a:r>
            <a:r>
              <a:rPr lang="zh-CN" altLang="en-US" dirty="0" smtClean="0"/>
              <a:t>确认，然后接着发送</a:t>
            </a:r>
            <a:r>
              <a:rPr lang="en-US" altLang="zh-CN" dirty="0" smtClean="0"/>
              <a:t>PULL_RESP</a:t>
            </a:r>
            <a:r>
              <a:rPr lang="zh-CN" altLang="en-US" dirty="0" smtClean="0"/>
              <a:t>数据，为了解决</a:t>
            </a:r>
            <a:r>
              <a:rPr lang="en-US" altLang="zh-CN" dirty="0" smtClean="0"/>
              <a:t>NAT</a:t>
            </a:r>
            <a:r>
              <a:rPr lang="zh-CN" altLang="en-US" dirty="0" smtClean="0"/>
              <a:t>问题，基站每隔规定时间，会发心跳报文到后台服务器</a:t>
            </a:r>
            <a:endParaRPr lang="en-US" altLang="zh-CN" dirty="0" smtClean="0"/>
          </a:p>
          <a:p>
            <a:r>
              <a:rPr lang="zh-CN" altLang="en-US" dirty="0" smtClean="0"/>
              <a:t>*下行数据目前支持单播和广播</a:t>
            </a:r>
            <a:endParaRPr lang="en-US" altLang="zh-CN" dirty="0" smtClean="0"/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控制报文：控制终端设备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链路质量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动态调整速率，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DR,TXPOWER,Channel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RX Slot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的参数，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 Channel</a:t>
            </a:r>
          </a:p>
          <a:p>
            <a:r>
              <a:rPr lang="zh-CN" altLang="en-US" dirty="0" smtClean="0"/>
              <a:t>设定</a:t>
            </a:r>
            <a:r>
              <a:rPr lang="en-US" altLang="zh-CN" dirty="0" smtClean="0"/>
              <a:t>TX/RX</a:t>
            </a:r>
            <a:r>
              <a:rPr lang="zh-CN" altLang="en-US" dirty="0" smtClean="0"/>
              <a:t>之间的延迟等</a:t>
            </a:r>
            <a:endParaRPr lang="en-US" altLang="zh-CN" dirty="0" smtClean="0"/>
          </a:p>
          <a:p>
            <a:r>
              <a:rPr lang="zh-CN" altLang="en-US" dirty="0" smtClean="0"/>
              <a:t>***********</a:t>
            </a:r>
            <a:r>
              <a:rPr lang="en-US" altLang="zh-CN" dirty="0" smtClean="0"/>
              <a:t>end</a:t>
            </a:r>
            <a:r>
              <a:rPr lang="zh-CN" altLang="en-US" dirty="0" smtClean="0"/>
              <a:t>**************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FC606-B242-48D4-9696-CB497DC802C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441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FC606-B242-48D4-9696-CB497DC802C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441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FC606-B242-48D4-9696-CB497DC802C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441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137~525MHz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FC606-B242-48D4-9696-CB497DC802C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441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FC606-B242-48D4-9696-CB497DC802C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441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137~525MH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FC606-B242-48D4-9696-CB497DC802C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441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上行数据：每隔</a:t>
            </a:r>
            <a:r>
              <a:rPr lang="en-US" altLang="zh-CN" dirty="0" smtClean="0"/>
              <a:t>10s </a:t>
            </a:r>
            <a:r>
              <a:rPr lang="zh-CN" altLang="en-US" dirty="0" smtClean="0"/>
              <a:t>规定时间，采集各个传感器数据，进行</a:t>
            </a:r>
            <a:r>
              <a:rPr lang="en-US" altLang="zh-CN" dirty="0" smtClean="0"/>
              <a:t>aes-128</a:t>
            </a:r>
            <a:r>
              <a:rPr lang="zh-CN" altLang="en-US" dirty="0" smtClean="0"/>
              <a:t>加密，封装为</a:t>
            </a:r>
            <a:r>
              <a:rPr lang="en-US" altLang="zh-CN" dirty="0" err="1" smtClean="0"/>
              <a:t>lora</a:t>
            </a:r>
            <a:r>
              <a:rPr lang="zh-CN" altLang="en-US" dirty="0" smtClean="0"/>
              <a:t>数据帧进行发送，之后进入接收模式或开启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rx</a:t>
            </a:r>
            <a:r>
              <a:rPr lang="en-US" altLang="zh-CN" dirty="0" smtClean="0"/>
              <a:t> slot</a:t>
            </a:r>
            <a:r>
              <a:rPr lang="zh-CN" altLang="en-US" dirty="0" smtClean="0"/>
              <a:t>后进入</a:t>
            </a:r>
            <a:r>
              <a:rPr lang="en-US" altLang="zh-CN" dirty="0" smtClean="0"/>
              <a:t>sleep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zh-CN" altLang="en-US" dirty="0" smtClean="0"/>
              <a:t>下行数据：在</a:t>
            </a:r>
            <a:r>
              <a:rPr lang="en-US" altLang="zh-CN" dirty="0" err="1" smtClean="0"/>
              <a:t>rx</a:t>
            </a:r>
            <a:r>
              <a:rPr lang="zh-CN" altLang="en-US" dirty="0" smtClean="0"/>
              <a:t>模式或者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rx</a:t>
            </a:r>
            <a:r>
              <a:rPr lang="en-US" altLang="zh-CN" dirty="0" smtClean="0"/>
              <a:t> slot</a:t>
            </a:r>
            <a:r>
              <a:rPr lang="zh-CN" altLang="en-US" dirty="0" smtClean="0"/>
              <a:t>接收到数据，进行数据帧解析，根据数据帧内容进行相应动作或进行</a:t>
            </a:r>
            <a:r>
              <a:rPr lang="en-US" altLang="zh-CN" dirty="0" smtClean="0"/>
              <a:t>RF</a:t>
            </a:r>
            <a:r>
              <a:rPr lang="zh-CN" altLang="en-US" dirty="0" smtClean="0"/>
              <a:t>特性的调整</a:t>
            </a:r>
            <a:endParaRPr lang="en-US" altLang="zh-CN" dirty="0" smtClean="0"/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控制报文：控制终端设备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链路质量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动态调整速率，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DR,TXPOWER,Channel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RX Slot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的参数，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 Channel</a:t>
            </a:r>
          </a:p>
          <a:p>
            <a:r>
              <a:rPr lang="zh-CN" altLang="en-US" dirty="0" smtClean="0"/>
              <a:t>设定</a:t>
            </a:r>
            <a:r>
              <a:rPr lang="en-US" altLang="zh-CN" dirty="0" smtClean="0"/>
              <a:t>TX/RX</a:t>
            </a:r>
            <a:r>
              <a:rPr lang="zh-CN" altLang="en-US" dirty="0" smtClean="0"/>
              <a:t>之间的</a:t>
            </a:r>
            <a:r>
              <a:rPr lang="zh-CN" altLang="en-US" smtClean="0"/>
              <a:t>延迟等</a:t>
            </a:r>
            <a:endParaRPr lang="en-US" altLang="zh-CN" dirty="0" smtClean="0"/>
          </a:p>
          <a:p>
            <a:r>
              <a:rPr lang="zh-CN" altLang="en-US" dirty="0" smtClean="0"/>
              <a:t>*下行数据目前支持单播和广播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***********</a:t>
            </a:r>
            <a:r>
              <a:rPr lang="en-US" altLang="zh-CN" dirty="0" smtClean="0"/>
              <a:t>end</a:t>
            </a:r>
            <a:r>
              <a:rPr lang="zh-CN" altLang="en-US" dirty="0" smtClean="0"/>
              <a:t>**************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FC606-B242-48D4-9696-CB497DC802C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441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FC606-B242-48D4-9696-CB497DC802C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441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FC606-B242-48D4-9696-CB497DC802C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44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FC606-B242-48D4-9696-CB497DC802C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441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FC606-B242-48D4-9696-CB497DC802C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441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FC606-B242-48D4-9696-CB497DC802C5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441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FC606-B242-48D4-9696-CB497DC802C5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44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基于</a:t>
            </a:r>
            <a:r>
              <a:rPr lang="en-US" altLang="zh-CN" dirty="0" err="1" smtClean="0"/>
              <a:t>LoRa</a:t>
            </a:r>
            <a:r>
              <a:rPr lang="zh-CN" altLang="en-US" dirty="0" smtClean="0"/>
              <a:t>技术的</a:t>
            </a:r>
            <a:r>
              <a:rPr lang="en-US" altLang="zh-CN" dirty="0" smtClean="0"/>
              <a:t>1276/78</a:t>
            </a:r>
            <a:r>
              <a:rPr lang="zh-CN" altLang="en-US" dirty="0" smtClean="0"/>
              <a:t>芯片与传统的</a:t>
            </a:r>
            <a:r>
              <a:rPr lang="en-US" altLang="zh-CN" smtClean="0"/>
              <a:t>GFSK</a:t>
            </a:r>
            <a:r>
              <a:rPr lang="zh-CN" altLang="en-US" smtClean="0"/>
              <a:t>技术他产品芯片参数（）的</a:t>
            </a:r>
            <a:r>
              <a:rPr lang="zh-CN" altLang="en-US" dirty="0" smtClean="0"/>
              <a:t>对比，很多，</a:t>
            </a:r>
            <a:r>
              <a:rPr lang="zh-CN" altLang="en-US" smtClean="0"/>
              <a:t>只需关注接收灵敏度</a:t>
            </a:r>
            <a:r>
              <a:rPr lang="zh-CN" altLang="en-US" dirty="0" smtClean="0"/>
              <a:t>跟</a:t>
            </a:r>
            <a:r>
              <a:rPr lang="zh-CN" altLang="en-US" smtClean="0"/>
              <a:t>耗电</a:t>
            </a:r>
            <a:r>
              <a:rPr lang="zh-CN" altLang="en-US" dirty="0" smtClean="0"/>
              <a:t>，</a:t>
            </a:r>
            <a:r>
              <a:rPr lang="zh-CN" altLang="en-US" smtClean="0"/>
              <a:t>及</a:t>
            </a:r>
            <a:r>
              <a:rPr lang="zh-CN" altLang="en-US" dirty="0" smtClean="0"/>
              <a:t>支持频段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针对接收灵敏度与传统</a:t>
            </a:r>
            <a:r>
              <a:rPr lang="en-US" altLang="zh-CN" dirty="0" smtClean="0"/>
              <a:t>GFSK</a:t>
            </a:r>
            <a:r>
              <a:rPr lang="zh-CN" altLang="en-US" dirty="0" smtClean="0"/>
              <a:t>技术的对比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两张图放一起看一下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FC606-B242-48D4-9696-CB497DC802C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44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FC606-B242-48D4-9696-CB497DC802C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44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SF:</a:t>
            </a:r>
            <a:r>
              <a:rPr lang="zh-CN" altLang="en-US" dirty="0" smtClean="0"/>
              <a:t>扩频因子</a:t>
            </a:r>
            <a:r>
              <a:rPr lang="en-US" altLang="zh-CN" dirty="0" smtClean="0"/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传输的时候数据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就用一个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来表示，扩频因子为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时，可以用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11111111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来表示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，这样传输的时候可以降低误码率也就是信噪比，但是却减少了可以传输的实际数据，所以，扩频因子越大，传输的数据速率就越小。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coding rate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，在有干扰的环境可提高抗干扰性，前向纠错即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FEC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：传输带宽，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越大，速度越快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公式：在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SF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一定的情况下，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BW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越大，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越小，即接收灵敏度越低，同时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on air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就越小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SF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一定情况下，要么使用窄带，来提高接收灵敏度，但是牺牲一些传输时间，要么使用较宽带宽，增加快速传输，但是牺牲接收灵敏度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FC606-B242-48D4-9696-CB497DC802C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44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100" dirty="0" smtClean="0"/>
              <a:t>概念，</a:t>
            </a:r>
            <a:r>
              <a:rPr lang="en-US" altLang="zh-CN" sz="1100" dirty="0" err="1" smtClean="0"/>
              <a:t>LoRa</a:t>
            </a:r>
            <a:r>
              <a:rPr lang="zh-CN" altLang="en-US" sz="1100" dirty="0" smtClean="0"/>
              <a:t>跟</a:t>
            </a:r>
            <a:r>
              <a:rPr lang="en-US" altLang="zh-CN" sz="1100" dirty="0" err="1" smtClean="0"/>
              <a:t>LoRaWAN</a:t>
            </a:r>
            <a:r>
              <a:rPr lang="zh-CN" altLang="en-US" sz="1100" dirty="0" smtClean="0"/>
              <a:t>，其中</a:t>
            </a:r>
            <a:r>
              <a:rPr lang="en-US" altLang="zh-CN" sz="1100" dirty="0" err="1" smtClean="0"/>
              <a:t>LorA</a:t>
            </a:r>
            <a:r>
              <a:rPr lang="zh-CN" altLang="en-US" sz="1100" dirty="0" smtClean="0"/>
              <a:t>是一种射频信号处理技术，而</a:t>
            </a:r>
            <a:r>
              <a:rPr lang="en-US" altLang="zh-CN" sz="1100" dirty="0" err="1" smtClean="0"/>
              <a:t>LoRaWAN</a:t>
            </a:r>
            <a:r>
              <a:rPr lang="zh-CN" altLang="en-US" sz="1100" dirty="0" smtClean="0"/>
              <a:t>是基于这种技术所定义的数据传输规范。</a:t>
            </a:r>
            <a:endParaRPr lang="en-US" altLang="zh-CN" sz="1100" dirty="0" smtClean="0"/>
          </a:p>
          <a:p>
            <a:r>
              <a:rPr lang="zh-CN" altLang="en-US" sz="1100" dirty="0" smtClean="0"/>
              <a:t>既然</a:t>
            </a:r>
            <a:r>
              <a:rPr lang="en-US" altLang="zh-CN" sz="1100" dirty="0" smtClean="0"/>
              <a:t>… JOIN REQ/ACC/UP</a:t>
            </a:r>
            <a:r>
              <a:rPr lang="en-US" altLang="zh-CN" sz="1100" baseline="0" dirty="0" smtClean="0"/>
              <a:t> UNCONFIRM/COM DOWN UN/COM //110 </a:t>
            </a:r>
            <a:r>
              <a:rPr lang="zh-CN" altLang="en-US" sz="1100" baseline="0" dirty="0" smtClean="0"/>
              <a:t>未定义</a:t>
            </a:r>
            <a:r>
              <a:rPr lang="en-US" altLang="zh-CN" sz="1100" baseline="0" dirty="0" smtClean="0"/>
              <a:t>/111</a:t>
            </a:r>
            <a:r>
              <a:rPr lang="zh-CN" altLang="en-US" sz="1100" baseline="0" dirty="0" smtClean="0"/>
              <a:t>私有协议</a:t>
            </a:r>
            <a:endParaRPr lang="en-US" altLang="zh-CN" sz="1100" dirty="0" smtClean="0"/>
          </a:p>
          <a:p>
            <a:r>
              <a:rPr lang="en-US" altLang="zh-CN" sz="1100" dirty="0" err="1" smtClean="0"/>
              <a:t>FCTRL:ADR+ADRACKReq+ACK+RFPending+Foptslen</a:t>
            </a:r>
            <a:endParaRPr lang="en-US" altLang="zh-CN" sz="1100" dirty="0" smtClean="0"/>
          </a:p>
          <a:p>
            <a:r>
              <a:rPr lang="en-US" altLang="zh-CN" sz="1100" dirty="0" smtClean="0"/>
              <a:t>ADR</a:t>
            </a:r>
            <a:r>
              <a:rPr lang="zh-CN" altLang="en-US" sz="1100" dirty="0" smtClean="0"/>
              <a:t>逻辑：</a:t>
            </a:r>
          </a:p>
          <a:p>
            <a:r>
              <a:rPr lang="zh-CN" altLang="en-US" sz="1100" dirty="0" smtClean="0"/>
              <a:t>如果目前使用的</a:t>
            </a:r>
            <a:r>
              <a:rPr lang="en-US" altLang="zh-CN" sz="1100" dirty="0" smtClean="0"/>
              <a:t>DR</a:t>
            </a:r>
            <a:r>
              <a:rPr lang="zh-CN" altLang="en-US" sz="1100" dirty="0" smtClean="0"/>
              <a:t>大于默认</a:t>
            </a:r>
            <a:r>
              <a:rPr lang="en-US" altLang="zh-CN" sz="1100" dirty="0" smtClean="0"/>
              <a:t>DR</a:t>
            </a:r>
            <a:r>
              <a:rPr lang="zh-CN" altLang="en-US" sz="1100" dirty="0" smtClean="0"/>
              <a:t>，则：</a:t>
            </a:r>
          </a:p>
          <a:p>
            <a:r>
              <a:rPr lang="en-US" altLang="zh-CN" sz="1100" dirty="0" smtClean="0"/>
              <a:t>1.</a:t>
            </a:r>
            <a:r>
              <a:rPr lang="zh-CN" altLang="en-US" sz="1100" dirty="0" smtClean="0"/>
              <a:t>每个上行数据，会有</a:t>
            </a:r>
            <a:r>
              <a:rPr lang="en-US" altLang="zh-CN" sz="1100" dirty="0" smtClean="0"/>
              <a:t>ADR_ACK_CNT</a:t>
            </a:r>
            <a:r>
              <a:rPr lang="zh-CN" altLang="en-US" sz="1100" dirty="0" smtClean="0"/>
              <a:t>计数器进行计数，如果有收到下行数据，则计数器清</a:t>
            </a:r>
            <a:r>
              <a:rPr lang="en-US" altLang="zh-CN" sz="1100" dirty="0" smtClean="0"/>
              <a:t>0</a:t>
            </a:r>
            <a:r>
              <a:rPr lang="zh-CN" altLang="en-US" sz="1100" dirty="0" smtClean="0"/>
              <a:t>重新技术</a:t>
            </a:r>
          </a:p>
          <a:p>
            <a:r>
              <a:rPr lang="en-US" altLang="zh-CN" sz="1100" dirty="0" smtClean="0"/>
              <a:t>2.</a:t>
            </a:r>
            <a:r>
              <a:rPr lang="zh-CN" altLang="en-US" sz="1100" dirty="0" smtClean="0"/>
              <a:t>如果</a:t>
            </a:r>
            <a:r>
              <a:rPr lang="en-US" altLang="zh-CN" sz="1100" dirty="0" smtClean="0"/>
              <a:t>ADR_ACK_CNT &gt;= ADR_ACK_LIMIT,</a:t>
            </a:r>
            <a:r>
              <a:rPr lang="zh-CN" altLang="en-US" sz="1100" dirty="0" smtClean="0"/>
              <a:t>则下个上行数据帧会设定</a:t>
            </a:r>
            <a:r>
              <a:rPr lang="en-US" altLang="zh-CN" sz="1100" dirty="0" err="1" smtClean="0"/>
              <a:t>ADRACKReq</a:t>
            </a:r>
            <a:r>
              <a:rPr lang="zh-CN" altLang="en-US" sz="1100" dirty="0" smtClean="0"/>
              <a:t>比特位为</a:t>
            </a:r>
            <a:r>
              <a:rPr lang="en-US" altLang="zh-CN" sz="1100" dirty="0" smtClean="0"/>
              <a:t>1</a:t>
            </a:r>
          </a:p>
          <a:p>
            <a:r>
              <a:rPr lang="en-US" altLang="zh-CN" sz="1100" dirty="0" smtClean="0"/>
              <a:t>3.</a:t>
            </a:r>
            <a:r>
              <a:rPr lang="zh-CN" altLang="en-US" sz="1100" dirty="0" smtClean="0"/>
              <a:t>如果在接下来的</a:t>
            </a:r>
            <a:r>
              <a:rPr lang="en-US" altLang="zh-CN" sz="1100" dirty="0" smtClean="0"/>
              <a:t>ADR_ACK_DELAY</a:t>
            </a:r>
            <a:r>
              <a:rPr lang="zh-CN" altLang="en-US" sz="1100" dirty="0" smtClean="0"/>
              <a:t>时间内，仍然没有下行数据收到，则开始进行降速处理（即升高</a:t>
            </a:r>
            <a:r>
              <a:rPr lang="en-US" altLang="zh-CN" sz="1100" dirty="0" smtClean="0"/>
              <a:t>SF</a:t>
            </a:r>
            <a:r>
              <a:rPr lang="zh-CN" altLang="en-US" sz="1100" dirty="0" smtClean="0"/>
              <a:t>），重新开始重复上述逻辑</a:t>
            </a:r>
          </a:p>
          <a:p>
            <a:r>
              <a:rPr lang="zh-CN" altLang="en-US" sz="1100" dirty="0" smtClean="0"/>
              <a:t>注：重传也会导致降速，需要下行帧确认的数据</a:t>
            </a:r>
            <a:endParaRPr lang="en-US" altLang="zh-CN" sz="1100" dirty="0" smtClean="0"/>
          </a:p>
          <a:p>
            <a:r>
              <a:rPr lang="en-US" altLang="zh-CN" sz="1100" dirty="0" smtClean="0"/>
              <a:t>AES-128</a:t>
            </a:r>
            <a:r>
              <a:rPr lang="zh-CN" altLang="en-US" sz="1100" dirty="0" smtClean="0"/>
              <a:t>加密是针对红色有效数据部分</a:t>
            </a:r>
            <a:endParaRPr lang="en-US" altLang="zh-CN" sz="1100" dirty="0" smtClean="0"/>
          </a:p>
          <a:p>
            <a:r>
              <a:rPr lang="en-US" altLang="zh-CN" sz="1100" dirty="0" smtClean="0"/>
              <a:t>FPORT</a:t>
            </a:r>
            <a:r>
              <a:rPr lang="zh-CN" altLang="en-US" sz="1100" dirty="0" smtClean="0"/>
              <a:t>：</a:t>
            </a:r>
            <a:r>
              <a:rPr lang="en-US" altLang="zh-CN" sz="1100" dirty="0" smtClean="0"/>
              <a:t>0-MAC CMD</a:t>
            </a:r>
          </a:p>
          <a:p>
            <a:r>
              <a:rPr lang="en-US" altLang="zh-CN" sz="1100" dirty="0" smtClean="0"/>
              <a:t>1-223</a:t>
            </a:r>
            <a:r>
              <a:rPr lang="zh-CN" altLang="en-US" sz="1100" dirty="0" smtClean="0"/>
              <a:t>为应用数据</a:t>
            </a:r>
            <a:endParaRPr lang="zh-CN" altLang="en-US" sz="1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FC606-B242-48D4-9696-CB497DC802C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932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aseline="0" dirty="0" smtClean="0">
                <a:ea typeface="微软雅黑" panose="020B0503020204020204" pitchFamily="34" charset="-122"/>
              </a:rPr>
              <a:t>Class A</a:t>
            </a:r>
            <a:r>
              <a:rPr lang="zh-CN" altLang="en-US" sz="1000" baseline="0" dirty="0" smtClean="0">
                <a:ea typeface="微软雅黑" panose="020B0503020204020204" pitchFamily="34" charset="-122"/>
              </a:rPr>
              <a:t>：每个上行帧触发终端打开</a:t>
            </a:r>
            <a:r>
              <a:rPr lang="en-US" altLang="zh-CN" sz="1000" baseline="0" dirty="0" smtClean="0">
                <a:ea typeface="微软雅黑" panose="020B0503020204020204" pitchFamily="34" charset="-122"/>
              </a:rPr>
              <a:t>2</a:t>
            </a:r>
            <a:r>
              <a:rPr lang="zh-CN" altLang="en-US" sz="1000" baseline="0" dirty="0" smtClean="0">
                <a:ea typeface="微软雅黑" panose="020B0503020204020204" pitchFamily="34" charset="-122"/>
              </a:rPr>
              <a:t>个接收窗口，</a:t>
            </a:r>
            <a:r>
              <a:rPr lang="en-US" altLang="zh-CN" sz="1000" baseline="0" dirty="0" smtClean="0">
                <a:ea typeface="微软雅黑" panose="020B0503020204020204" pitchFamily="34" charset="-122"/>
              </a:rPr>
              <a:t>RX1</a:t>
            </a:r>
            <a:r>
              <a:rPr lang="zh-CN" altLang="en-US" sz="1000" baseline="0" dirty="0" smtClean="0">
                <a:ea typeface="微软雅黑" panose="020B0503020204020204" pitchFamily="34" charset="-122"/>
              </a:rPr>
              <a:t>和</a:t>
            </a:r>
            <a:r>
              <a:rPr lang="en-US" altLang="zh-CN" sz="1000" baseline="0" dirty="0" smtClean="0">
                <a:ea typeface="微软雅黑" panose="020B0503020204020204" pitchFamily="34" charset="-122"/>
              </a:rPr>
              <a:t>RX2</a:t>
            </a:r>
          </a:p>
          <a:p>
            <a:r>
              <a:rPr lang="en-US" altLang="zh-CN" sz="1000" baseline="0" dirty="0" smtClean="0">
                <a:ea typeface="微软雅黑" panose="020B0503020204020204" pitchFamily="34" charset="-122"/>
              </a:rPr>
              <a:t>Class B</a:t>
            </a:r>
            <a:r>
              <a:rPr lang="zh-CN" altLang="en-US" sz="1000" baseline="0" dirty="0" smtClean="0">
                <a:ea typeface="微软雅黑" panose="020B0503020204020204" pitchFamily="34" charset="-122"/>
              </a:rPr>
              <a:t>：每隔上行帧触发终端打开更多接收串口，可配置</a:t>
            </a:r>
            <a:endParaRPr lang="en-US" altLang="zh-CN" sz="1000" baseline="0" dirty="0" smtClean="0">
              <a:ea typeface="微软雅黑" panose="020B0503020204020204" pitchFamily="34" charset="-122"/>
            </a:endParaRPr>
          </a:p>
          <a:p>
            <a:r>
              <a:rPr lang="en-US" altLang="zh-CN" sz="1000" baseline="0" dirty="0" smtClean="0">
                <a:ea typeface="微软雅黑" panose="020B0503020204020204" pitchFamily="34" charset="-122"/>
              </a:rPr>
              <a:t>Class C</a:t>
            </a:r>
            <a:r>
              <a:rPr lang="zh-CN" altLang="en-US" sz="1000" baseline="0" dirty="0" smtClean="0">
                <a:ea typeface="微软雅黑" panose="020B0503020204020204" pitchFamily="34" charset="-122"/>
              </a:rPr>
              <a:t>：终端除了发送</a:t>
            </a:r>
            <a:r>
              <a:rPr lang="en-US" altLang="zh-CN" sz="1000" baseline="0" dirty="0" smtClean="0">
                <a:ea typeface="微软雅黑" panose="020B0503020204020204" pitchFamily="34" charset="-122"/>
              </a:rPr>
              <a:t>TX</a:t>
            </a:r>
            <a:r>
              <a:rPr lang="zh-CN" altLang="en-US" sz="1000" baseline="0" dirty="0" smtClean="0">
                <a:ea typeface="微软雅黑" panose="020B0503020204020204" pitchFamily="34" charset="-122"/>
              </a:rPr>
              <a:t>之外，其余时间总是打开接收窗口</a:t>
            </a:r>
            <a:endParaRPr lang="en-US" altLang="zh-CN" sz="1000" baseline="0" dirty="0" smtClean="0">
              <a:ea typeface="微软雅黑" panose="020B0503020204020204" pitchFamily="34" charset="-122"/>
            </a:endParaRPr>
          </a:p>
          <a:p>
            <a:r>
              <a:rPr lang="en-US" altLang="zh-CN" sz="1000" baseline="0" dirty="0" smtClean="0">
                <a:ea typeface="微软雅黑" panose="020B0503020204020204" pitchFamily="34" charset="-122"/>
              </a:rPr>
              <a:t>RX1</a:t>
            </a:r>
            <a:r>
              <a:rPr lang="zh-CN" altLang="en-US" sz="1000" baseline="0" dirty="0" smtClean="0">
                <a:ea typeface="微软雅黑" panose="020B0503020204020204" pitchFamily="34" charset="-122"/>
              </a:rPr>
              <a:t>的</a:t>
            </a:r>
            <a:r>
              <a:rPr lang="en-US" altLang="zh-CN" sz="1000" baseline="0" dirty="0" smtClean="0">
                <a:ea typeface="微软雅黑" panose="020B0503020204020204" pitchFamily="34" charset="-122"/>
              </a:rPr>
              <a:t>DR</a:t>
            </a:r>
            <a:r>
              <a:rPr lang="zh-CN" altLang="en-US" sz="1000" baseline="0" dirty="0" smtClean="0">
                <a:ea typeface="微软雅黑" panose="020B0503020204020204" pitchFamily="34" charset="-122"/>
              </a:rPr>
              <a:t>是与各地法规规定 </a:t>
            </a:r>
            <a:r>
              <a:rPr lang="en-US" altLang="zh-CN" sz="1000" baseline="0" dirty="0" smtClean="0">
                <a:ea typeface="微软雅黑" panose="020B0503020204020204" pitchFamily="34" charset="-122"/>
              </a:rPr>
              <a:t>RX2</a:t>
            </a:r>
            <a:r>
              <a:rPr lang="zh-CN" altLang="en-US" sz="1000" baseline="0" dirty="0" smtClean="0">
                <a:ea typeface="微软雅黑" panose="020B0503020204020204" pitchFamily="34" charset="-122"/>
              </a:rPr>
              <a:t>的频率和</a:t>
            </a:r>
            <a:r>
              <a:rPr lang="en-US" altLang="zh-CN" sz="1000" baseline="0" dirty="0" smtClean="0">
                <a:ea typeface="微软雅黑" panose="020B0503020204020204" pitchFamily="34" charset="-122"/>
              </a:rPr>
              <a:t>DR</a:t>
            </a:r>
            <a:r>
              <a:rPr lang="zh-CN" altLang="en-US" sz="1000" baseline="0" dirty="0" smtClean="0">
                <a:ea typeface="微软雅黑" panose="020B0503020204020204" pitchFamily="34" charset="-122"/>
              </a:rPr>
              <a:t>是跟各地法规规定</a:t>
            </a:r>
            <a:endParaRPr lang="en-US" altLang="zh-CN" sz="1000" baseline="0" dirty="0" smtClean="0">
              <a:ea typeface="微软雅黑" panose="020B0503020204020204" pitchFamily="34" charset="-122"/>
            </a:endParaRPr>
          </a:p>
          <a:p>
            <a:r>
              <a:rPr lang="zh-CN" altLang="en-US" sz="1000" baseline="0" dirty="0" smtClean="0">
                <a:ea typeface="微软雅黑" panose="020B0503020204020204" pitchFamily="34" charset="-122"/>
              </a:rPr>
              <a:t>如果在</a:t>
            </a:r>
            <a:r>
              <a:rPr lang="en-US" altLang="zh-CN" sz="1000" baseline="0" dirty="0" smtClean="0">
                <a:ea typeface="微软雅黑" panose="020B0503020204020204" pitchFamily="34" charset="-122"/>
              </a:rPr>
              <a:t>RX Slot</a:t>
            </a:r>
            <a:r>
              <a:rPr lang="zh-CN" altLang="en-US" sz="1000" baseline="0" dirty="0" smtClean="0">
                <a:ea typeface="微软雅黑" panose="020B0503020204020204" pitchFamily="34" charset="-122"/>
              </a:rPr>
              <a:t>期间检测到下行帧的</a:t>
            </a:r>
            <a:r>
              <a:rPr lang="en-US" altLang="zh-CN" sz="1000" baseline="0" dirty="0" smtClean="0">
                <a:ea typeface="微软雅黑" panose="020B0503020204020204" pitchFamily="34" charset="-122"/>
              </a:rPr>
              <a:t>Preamble</a:t>
            </a:r>
            <a:r>
              <a:rPr lang="zh-CN" altLang="en-US" sz="1000" baseline="0" dirty="0" smtClean="0">
                <a:ea typeface="微软雅黑" panose="020B0503020204020204" pitchFamily="34" charset="-122"/>
              </a:rPr>
              <a:t>，则终端设备的</a:t>
            </a:r>
            <a:r>
              <a:rPr lang="en-US" altLang="zh-CN" sz="1000" baseline="0" dirty="0" smtClean="0">
                <a:ea typeface="微软雅黑" panose="020B0503020204020204" pitchFamily="34" charset="-122"/>
              </a:rPr>
              <a:t>RX</a:t>
            </a:r>
            <a:r>
              <a:rPr lang="zh-CN" altLang="en-US" sz="1000" baseline="0" dirty="0" smtClean="0">
                <a:ea typeface="微软雅黑" panose="020B0503020204020204" pitchFamily="34" charset="-122"/>
              </a:rPr>
              <a:t>保持在活动状态，直到完全接收完此数据帧</a:t>
            </a:r>
            <a:endParaRPr lang="zh-CN" altLang="en-US" sz="1000" baseline="0" dirty="0"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FC606-B242-48D4-9696-CB497DC802C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44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baseline="0" dirty="0"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FC606-B242-48D4-9696-CB497DC802C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44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flipH="1">
            <a:off x="2667000" y="0"/>
            <a:ext cx="6477000" cy="51435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16200000">
            <a:off x="95250" y="2571750"/>
            <a:ext cx="51435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ctrTitle"/>
          </p:nvPr>
        </p:nvSpPr>
        <p:spPr>
          <a:xfrm>
            <a:off x="3366868" y="400050"/>
            <a:ext cx="5105400" cy="2151126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5" name="副标题 24"/>
          <p:cNvSpPr>
            <a:spLocks noGrp="1"/>
          </p:cNvSpPr>
          <p:nvPr>
            <p:ph type="subTitle" idx="1"/>
          </p:nvPr>
        </p:nvSpPr>
        <p:spPr>
          <a:xfrm>
            <a:off x="3354442" y="2654898"/>
            <a:ext cx="5114778" cy="825936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1" name="日期占位符 30"/>
          <p:cNvSpPr>
            <a:spLocks noGrp="1"/>
          </p:cNvSpPr>
          <p:nvPr>
            <p:ph type="dt" sz="half" idx="10"/>
          </p:nvPr>
        </p:nvSpPr>
        <p:spPr>
          <a:xfrm>
            <a:off x="5871224" y="4918459"/>
            <a:ext cx="2002464" cy="170177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>
          <a:xfrm>
            <a:off x="2819400" y="4918460"/>
            <a:ext cx="2927722" cy="17145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7880884" y="4917186"/>
            <a:ext cx="588336" cy="17145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06217"/>
            <a:ext cx="1524000" cy="4388644"/>
          </a:xfrm>
        </p:spPr>
        <p:txBody>
          <a:bodyPr vert="eaVert" anchor="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242816" y="4918459"/>
            <a:ext cx="2002464" cy="170177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4917186"/>
            <a:ext cx="3657600" cy="171450"/>
          </a:xfrm>
        </p:spPr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254496" y="4914900"/>
            <a:ext cx="588336" cy="1714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2116378"/>
            <a:ext cx="6255488" cy="1021556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1428751"/>
            <a:ext cx="6255488" cy="55763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24238" y="4917607"/>
            <a:ext cx="2002464" cy="170177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35358" y="4917608"/>
            <a:ext cx="2895600" cy="17145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33952" y="4916334"/>
            <a:ext cx="588336" cy="171450"/>
          </a:xfrm>
        </p:spPr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42048" cy="85725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3520440" cy="3394472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78808" y="1200151"/>
            <a:ext cx="3520440" cy="3394472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42048" cy="85725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4400550"/>
            <a:ext cx="3520440" cy="3429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178808" y="4400550"/>
            <a:ext cx="3520440" cy="3429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283880"/>
            <a:ext cx="3520440" cy="308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78808" y="1283880"/>
            <a:ext cx="3520440" cy="308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42048" cy="85725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5897880" cy="88011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123062"/>
            <a:ext cx="5897880" cy="451884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239000" cy="327881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21240000">
            <a:off x="597969" y="753501"/>
            <a:ext cx="4319527" cy="323443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 rot="21420000">
            <a:off x="596707" y="749112"/>
            <a:ext cx="4319527" cy="323443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9098" y="857250"/>
            <a:ext cx="3429000" cy="154305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89098" y="2462726"/>
            <a:ext cx="3429000" cy="144018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idx="1"/>
          </p:nvPr>
        </p:nvSpPr>
        <p:spPr>
          <a:xfrm>
            <a:off x="663682" y="780752"/>
            <a:ext cx="4206240" cy="315468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H="1">
            <a:off x="8153400" y="0"/>
            <a:ext cx="990600" cy="5143500"/>
          </a:xfrm>
          <a:prstGeom prst="rect">
            <a:avLst/>
          </a:prstGeom>
          <a:blipFill>
            <a:blip r:embed="rId14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39000" cy="85725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1" name="文本占位符 30"/>
          <p:cNvSpPr>
            <a:spLocks noGrp="1"/>
          </p:cNvSpPr>
          <p:nvPr>
            <p:ph type="body" idx="1"/>
          </p:nvPr>
        </p:nvSpPr>
        <p:spPr>
          <a:xfrm>
            <a:off x="457200" y="1207062"/>
            <a:ext cx="7239000" cy="363474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7" name="日期占位符 26"/>
          <p:cNvSpPr>
            <a:spLocks noGrp="1"/>
          </p:cNvSpPr>
          <p:nvPr>
            <p:ph type="dt" sz="half" idx="2"/>
          </p:nvPr>
        </p:nvSpPr>
        <p:spPr>
          <a:xfrm>
            <a:off x="4245936" y="4918459"/>
            <a:ext cx="2002464" cy="170177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57200" y="4918460"/>
            <a:ext cx="3657600" cy="17145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6251448" y="4917186"/>
            <a:ext cx="588336" cy="17145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Visio___1.vsdx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897564"/>
            <a:ext cx="7772400" cy="1371600"/>
          </a:xfrm>
        </p:spPr>
        <p:txBody>
          <a:bodyPr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+mj-ea"/>
              </a:rPr>
              <a:t>LoRa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技术及协议介绍</a:t>
            </a:r>
            <a:endParaRPr lang="zh-CN" alt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3435846"/>
            <a:ext cx="7772400" cy="684076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2016/7/20</a:t>
            </a:r>
          </a:p>
          <a:p>
            <a:pPr algn="ctr"/>
            <a:r>
              <a:rPr lang="zh-CN" altLang="en-US" sz="15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李晓帆</a:t>
            </a:r>
            <a:endParaRPr lang="en-US" altLang="zh-CN" sz="1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752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5240" y="465516"/>
            <a:ext cx="741682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zh-CN" sz="3200" b="1" dirty="0" smtClean="0">
                <a:latin typeface="+mj-ea"/>
                <a:ea typeface="+mj-ea"/>
              </a:rPr>
              <a:t>LoRaWAN</a:t>
            </a:r>
            <a:r>
              <a:rPr lang="zh-CN" altLang="en-US" sz="3200" b="1" dirty="0" smtClean="0">
                <a:latin typeface="+mj-ea"/>
                <a:ea typeface="+mj-ea"/>
              </a:rPr>
              <a:t>入网方式</a:t>
            </a:r>
            <a:endParaRPr lang="en-US" altLang="zh-CN" sz="32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9572" y="1707654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OTAA(Over-the-Air Activation)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7664" y="2501483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ABP(Activation by Personalization)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l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311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5240" y="465516"/>
            <a:ext cx="741682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zh-CN" sz="3200" b="1" dirty="0" smtClean="0">
                <a:latin typeface="+mj-ea"/>
                <a:ea typeface="+mj-ea"/>
              </a:rPr>
              <a:t>LoRaWAN</a:t>
            </a:r>
            <a:r>
              <a:rPr lang="zh-CN" altLang="en-US" sz="3200" b="1" dirty="0" smtClean="0">
                <a:latin typeface="+mj-ea"/>
                <a:ea typeface="+mj-ea"/>
              </a:rPr>
              <a:t>物理层规范</a:t>
            </a:r>
            <a:endParaRPr lang="en-US" altLang="zh-CN" sz="3200" b="1" dirty="0">
              <a:latin typeface="+mj-ea"/>
              <a:ea typeface="+mj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505874"/>
              </p:ext>
            </p:extLst>
          </p:nvPr>
        </p:nvGraphicFramePr>
        <p:xfrm>
          <a:off x="1115616" y="1707654"/>
          <a:ext cx="6768752" cy="2592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354"/>
                <a:gridCol w="799513"/>
                <a:gridCol w="2061697"/>
                <a:gridCol w="1692188"/>
              </a:tblGrid>
              <a:tr h="78140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Bitrate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Payload Length</a:t>
                      </a:r>
                      <a:endParaRPr lang="zh-CN" altLang="en-US" dirty="0"/>
                    </a:p>
                  </a:txBody>
                  <a:tcPr/>
                </a:tc>
              </a:tr>
              <a:tr h="4527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EU863-870MHz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7-12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250-5470 bit/s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51-222Bytes</a:t>
                      </a:r>
                      <a:endParaRPr lang="zh-CN" altLang="en-US" dirty="0"/>
                    </a:p>
                  </a:txBody>
                  <a:tcPr/>
                </a:tc>
              </a:tr>
              <a:tr h="4527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US902-928MHz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7-10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980-5470 bit/s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11-242Bytes</a:t>
                      </a:r>
                      <a:endParaRPr lang="zh-CN" altLang="en-US" dirty="0"/>
                    </a:p>
                  </a:txBody>
                  <a:tcPr/>
                </a:tc>
              </a:tr>
              <a:tr h="4527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CN779-787MHz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7-12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250-5470 bit/s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51-242Bytes</a:t>
                      </a:r>
                      <a:endParaRPr lang="zh-CN" altLang="en-US" dirty="0"/>
                    </a:p>
                  </a:txBody>
                  <a:tcPr/>
                </a:tc>
              </a:tr>
              <a:tr h="4527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EU433MHz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7-12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250-5470 bit/s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51-222Bytes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42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5240" y="465516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zh-CN" sz="3200" b="1" dirty="0" err="1" smtClean="0">
                <a:latin typeface="+mj-ea"/>
                <a:ea typeface="+mj-ea"/>
              </a:rPr>
              <a:t>LoRa</a:t>
            </a:r>
            <a:r>
              <a:rPr lang="zh-CN" altLang="en-US" sz="3200" b="1" dirty="0" smtClean="0">
                <a:latin typeface="+mj-ea"/>
                <a:ea typeface="+mj-ea"/>
              </a:rPr>
              <a:t>硬件方案</a:t>
            </a:r>
            <a:endParaRPr lang="en-US" altLang="zh-CN" sz="32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664" y="1545636"/>
            <a:ext cx="511256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站芯片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C00000"/>
              </a:buClr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C00000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Semtech SX1301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：数字信号处理器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Semtech SX1255/57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射频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TX/RX PHY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3147814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终端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芯片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l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C00000"/>
              </a:buClr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Semtech SX1272/73/76/77/78/79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347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452829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zh-CN" sz="3200" b="1" dirty="0" err="1" smtClean="0">
                <a:latin typeface="+mj-ea"/>
                <a:ea typeface="+mj-ea"/>
              </a:rPr>
              <a:t>LoRa</a:t>
            </a:r>
            <a:r>
              <a:rPr lang="zh-CN" altLang="en-US" sz="3200" b="1" dirty="0" smtClean="0">
                <a:latin typeface="+mj-ea"/>
                <a:ea typeface="+mj-ea"/>
              </a:rPr>
              <a:t>硬件方案</a:t>
            </a:r>
            <a:r>
              <a:rPr lang="en-US" altLang="zh-CN" sz="3200" b="1" dirty="0" smtClean="0">
                <a:latin typeface="+mj-ea"/>
                <a:ea typeface="+mj-ea"/>
              </a:rPr>
              <a:t>-</a:t>
            </a:r>
            <a:r>
              <a:rPr lang="zh-CN" altLang="en-US" sz="3200" b="1" dirty="0" smtClean="0">
                <a:latin typeface="+mj-ea"/>
                <a:ea typeface="+mj-ea"/>
              </a:rPr>
              <a:t>终端</a:t>
            </a:r>
            <a:endParaRPr lang="en-US" altLang="zh-CN" sz="3200" b="1" dirty="0">
              <a:latin typeface="+mj-ea"/>
              <a:ea typeface="+mj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285205"/>
              </p:ext>
            </p:extLst>
          </p:nvPr>
        </p:nvGraphicFramePr>
        <p:xfrm>
          <a:off x="548680" y="1329612"/>
          <a:ext cx="8118648" cy="3467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387"/>
                <a:gridCol w="1551829"/>
                <a:gridCol w="1353108"/>
                <a:gridCol w="1353108"/>
                <a:gridCol w="1353108"/>
                <a:gridCol w="1353108"/>
              </a:tblGrid>
              <a:tr h="48006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Part NO.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Frequency Range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Spreading</a:t>
                      </a:r>
                      <a:r>
                        <a:rPr lang="en-US" altLang="zh-CN" sz="1400" baseline="0" dirty="0" smtClean="0"/>
                        <a:t> Factor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Bandwidth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Effective</a:t>
                      </a:r>
                      <a:r>
                        <a:rPr lang="en-US" altLang="zh-CN" sz="1400" baseline="0" dirty="0" smtClean="0"/>
                        <a:t> Bitrate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Est.</a:t>
                      </a:r>
                      <a:r>
                        <a:rPr lang="en-US" altLang="zh-CN" sz="1400" baseline="0" dirty="0" smtClean="0"/>
                        <a:t> Sensitivity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SX1272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860~1020MHz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6~12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0" lang="en-US" altLang="zh-CN" sz="14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125 - 500 kHz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0" lang="en-US" altLang="zh-CN" sz="14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0.24 - 37.5 kbps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0" lang="en-US" altLang="zh-CN" sz="14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-117 to -137 </a:t>
                      </a:r>
                      <a:r>
                        <a:rPr kumimoji="0" lang="en-US" altLang="zh-CN" sz="140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dBm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SX1273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860~1020MHz</a:t>
                      </a:r>
                      <a:endParaRPr lang="zh-CN" altLang="en-US" sz="14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6~9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0" lang="en-US" altLang="zh-CN" sz="14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125 - 500 kHz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0" lang="en-US" altLang="zh-CN" sz="14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1.7 - 37.5 kbps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0" lang="en-US" altLang="zh-CN" sz="14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-117 to -130 </a:t>
                      </a:r>
                      <a:r>
                        <a:rPr kumimoji="0" lang="en-US" altLang="zh-CN" sz="140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dBm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SX1276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137~1020MHz</a:t>
                      </a:r>
                      <a:endParaRPr lang="zh-CN" altLang="en-US" sz="14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6~12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0" lang="en-US" altLang="zh-CN" sz="14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7.8 - 500 kHz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0" lang="en-US" altLang="zh-CN" sz="14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.018 - 37.5 kbps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0" lang="en-US" altLang="zh-CN" sz="14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-111 to -148 </a:t>
                      </a:r>
                      <a:r>
                        <a:rPr kumimoji="0" lang="en-US" altLang="zh-CN" sz="140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dBm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SX1277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137~1020MHz</a:t>
                      </a:r>
                      <a:endParaRPr lang="zh-CN" altLang="en-US" sz="14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6~9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0" lang="en-US" altLang="zh-CN" sz="14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7.8 - 500 kHz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0" lang="en-US" altLang="zh-CN" sz="14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.011 - 37.5 kbps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0" lang="en-US" altLang="zh-CN" sz="14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-111 to -139 </a:t>
                      </a:r>
                      <a:r>
                        <a:rPr kumimoji="0" lang="en-US" altLang="zh-CN" sz="140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dBm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SX1278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137~525MHz</a:t>
                      </a:r>
                      <a:endParaRPr lang="zh-CN" altLang="en-US" sz="14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6~12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0" lang="en-US" altLang="zh-CN" sz="14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7.8 - 500 kHz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0" lang="en-US" altLang="zh-CN" sz="14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.018 - 37.5 kbps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0" lang="en-US" altLang="zh-CN" sz="14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-111 to -148 </a:t>
                      </a:r>
                      <a:r>
                        <a:rPr kumimoji="0" lang="en-US" altLang="zh-CN" sz="140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dBm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SX1279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137~960MHz</a:t>
                      </a:r>
                      <a:endParaRPr lang="zh-CN" altLang="en-US" sz="14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6~12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0" lang="en-US" altLang="zh-CN" sz="14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7.8 - 500 kHz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0" lang="en-US" altLang="zh-CN" sz="14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.018 - 37.5 kbps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0" lang="en-US" altLang="zh-CN" sz="14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-111 to -148 </a:t>
                      </a:r>
                      <a:r>
                        <a:rPr kumimoji="0" lang="en-US" altLang="zh-CN" sz="140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dBm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5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5240" y="465516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zh-CN" sz="3200" b="1" dirty="0" err="1" smtClean="0">
                <a:latin typeface="+mj-ea"/>
                <a:ea typeface="+mj-ea"/>
              </a:rPr>
              <a:t>LoRa</a:t>
            </a:r>
            <a:r>
              <a:rPr lang="zh-CN" altLang="en-US" sz="3200" b="1" dirty="0" smtClean="0">
                <a:latin typeface="+mj-ea"/>
                <a:ea typeface="+mj-ea"/>
              </a:rPr>
              <a:t>软件方案</a:t>
            </a:r>
            <a:endParaRPr lang="en-US" altLang="zh-CN" sz="3200" b="1" dirty="0">
              <a:latin typeface="+mj-ea"/>
              <a:ea typeface="+mj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787774"/>
            <a:ext cx="2571750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613223"/>
            <a:ext cx="257175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925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1059581"/>
            <a:ext cx="51125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 err="1" smtClean="0">
                <a:latin typeface="+mj-ea"/>
                <a:ea typeface="+mj-ea"/>
              </a:rPr>
              <a:t>LoRa</a:t>
            </a:r>
            <a:r>
              <a:rPr lang="zh-CN" altLang="en-US" sz="3200" b="1" dirty="0" smtClean="0">
                <a:latin typeface="+mj-ea"/>
                <a:ea typeface="+mj-ea"/>
              </a:rPr>
              <a:t>基本概念</a:t>
            </a:r>
            <a:endParaRPr lang="en-US" altLang="zh-CN" sz="32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基站</a:t>
            </a: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部分</a:t>
            </a:r>
            <a:endParaRPr lang="en-US" altLang="zh-CN" sz="3200" b="1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终端</a:t>
            </a: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部分</a:t>
            </a:r>
            <a:endParaRPr lang="en-US" altLang="zh-CN" sz="3200" b="1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其它问题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250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9592" y="1059581"/>
            <a:ext cx="48965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 err="1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LoRa</a:t>
            </a: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基本概念</a:t>
            </a:r>
            <a:endParaRPr lang="en-US" altLang="zh-CN" sz="3200" b="1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+mj-ea"/>
                <a:ea typeface="+mj-ea"/>
              </a:rPr>
              <a:t>基站</a:t>
            </a:r>
            <a:r>
              <a:rPr lang="zh-CN" altLang="en-US" sz="3200" b="1" dirty="0" smtClean="0">
                <a:latin typeface="+mj-ea"/>
                <a:ea typeface="+mj-ea"/>
              </a:rPr>
              <a:t>部分</a:t>
            </a:r>
            <a:endParaRPr lang="en-US" altLang="zh-CN" sz="32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终端</a:t>
            </a: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部分</a:t>
            </a:r>
            <a:endParaRPr lang="en-US" altLang="zh-CN" sz="3200" b="1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其它问题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0840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6840" y="546157"/>
            <a:ext cx="471327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sz="3200" b="1" dirty="0" smtClean="0">
                <a:latin typeface="+mj-ea"/>
                <a:ea typeface="+mj-ea"/>
              </a:rPr>
              <a:t>硬件</a:t>
            </a:r>
            <a:r>
              <a:rPr lang="zh-CN" altLang="en-US" sz="3200" b="1" dirty="0">
                <a:latin typeface="+mj-ea"/>
                <a:ea typeface="+mj-ea"/>
              </a:rPr>
              <a:t>平台</a:t>
            </a:r>
            <a:endParaRPr lang="en-US" altLang="zh-CN" sz="3200" b="1" dirty="0" smtClean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7664" y="1635646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Embedded Linux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Raspberry Pi 3, Model B, 1GB RAM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664" y="3147814"/>
            <a:ext cx="51125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LoRaWAN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网关模块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Semtech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SX1301</a:t>
            </a:r>
          </a:p>
          <a:p>
            <a:pPr>
              <a:lnSpc>
                <a:spcPct val="200000"/>
              </a:lnSpc>
              <a:buClr>
                <a:srgbClr val="C00000"/>
              </a:buClr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Semtech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SX1255 x 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6" r="20142"/>
          <a:stretch/>
        </p:blipFill>
        <p:spPr>
          <a:xfrm rot="16200000">
            <a:off x="2647615" y="707478"/>
            <a:ext cx="3272706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85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6840" y="546157"/>
            <a:ext cx="471327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sz="3200" b="1" dirty="0" smtClean="0">
                <a:latin typeface="+mj-ea"/>
                <a:ea typeface="+mj-ea"/>
              </a:rPr>
              <a:t>软件技术</a:t>
            </a:r>
            <a:endParaRPr lang="en-US" altLang="zh-CN" sz="3200" b="1" dirty="0" smtClean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9477" y="1275606"/>
            <a:ext cx="51125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4.1.18-v7+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</a:p>
          <a:p>
            <a:pPr marL="285750" indent="-285750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SPI Drivers</a:t>
            </a:r>
          </a:p>
          <a:p>
            <a:pPr marL="285750" indent="-285750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LoRaWAN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AES-128, BASE64</a:t>
            </a:r>
          </a:p>
          <a:p>
            <a:pPr marL="285750" indent="-285750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SNMP Agent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l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548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6840" y="546157"/>
            <a:ext cx="471327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sz="3200" b="1" dirty="0" smtClean="0">
                <a:latin typeface="+mj-ea"/>
                <a:ea typeface="+mj-ea"/>
              </a:rPr>
              <a:t>频谱划分</a:t>
            </a:r>
            <a:endParaRPr lang="en-US" altLang="zh-CN" sz="3200" b="1" dirty="0" smtClean="0">
              <a:latin typeface="+mj-ea"/>
              <a:ea typeface="+mj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7654"/>
            <a:ext cx="8007350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442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99592" y="1059581"/>
            <a:ext cx="47525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 err="1" smtClean="0">
                <a:latin typeface="+mj-ea"/>
                <a:ea typeface="+mj-ea"/>
              </a:rPr>
              <a:t>LoRa</a:t>
            </a:r>
            <a:r>
              <a:rPr lang="zh-CN" altLang="en-US" sz="3200" b="1" dirty="0" smtClean="0">
                <a:latin typeface="+mj-ea"/>
                <a:ea typeface="+mj-ea"/>
              </a:rPr>
              <a:t>基本概念</a:t>
            </a:r>
            <a:endParaRPr lang="en-US" altLang="zh-CN" sz="32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latin typeface="+mj-ea"/>
                <a:ea typeface="+mj-ea"/>
              </a:rPr>
              <a:t>基站部分</a:t>
            </a:r>
            <a:endParaRPr lang="en-US" altLang="zh-CN" sz="32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latin typeface="+mj-ea"/>
                <a:ea typeface="+mj-ea"/>
              </a:rPr>
              <a:t>终端部分</a:t>
            </a:r>
            <a:endParaRPr lang="en-US" altLang="zh-CN" sz="32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latin typeface="+mj-ea"/>
                <a:ea typeface="+mj-ea"/>
              </a:rPr>
              <a:t>其它问题</a:t>
            </a:r>
            <a:endParaRPr lang="en-US" altLang="zh-CN" sz="3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084091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6840" y="546157"/>
            <a:ext cx="471327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sz="3200" b="1" dirty="0" smtClean="0">
                <a:latin typeface="+mj-ea"/>
                <a:ea typeface="+mj-ea"/>
              </a:rPr>
              <a:t>协议支持</a:t>
            </a:r>
            <a:endParaRPr lang="en-US" altLang="zh-CN" sz="3200" b="1" dirty="0" smtClean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7664" y="1376505"/>
            <a:ext cx="51125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BW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125/250/500kHz</a:t>
            </a:r>
          </a:p>
          <a:p>
            <a:pPr>
              <a:lnSpc>
                <a:spcPct val="200000"/>
              </a:lnSpc>
              <a:buClr>
                <a:srgbClr val="C00000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频段支持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137~525MHz</a:t>
            </a:r>
          </a:p>
          <a:p>
            <a:pPr>
              <a:lnSpc>
                <a:spcPct val="200000"/>
              </a:lnSpc>
              <a:buClr>
                <a:srgbClr val="C00000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扩频因子支持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6~12</a:t>
            </a:r>
          </a:p>
          <a:p>
            <a:pPr>
              <a:lnSpc>
                <a:spcPct val="200000"/>
              </a:lnSpc>
              <a:buClr>
                <a:srgbClr val="C00000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CR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1~4</a:t>
            </a:r>
          </a:p>
          <a:p>
            <a:pPr>
              <a:lnSpc>
                <a:spcPct val="200000"/>
              </a:lnSpc>
              <a:buClr>
                <a:srgbClr val="C00000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Payload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最大值支持</a:t>
            </a:r>
            <a:r>
              <a:rPr lang="en-US" altLang="zh-CN" dirty="0" smtClean="0"/>
              <a:t>51-222Bytes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C00000"/>
              </a:buClr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52757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6840" y="546157"/>
            <a:ext cx="471327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sz="3200" b="1" dirty="0" smtClean="0">
                <a:latin typeface="+mj-ea"/>
                <a:ea typeface="+mj-ea"/>
              </a:rPr>
              <a:t>数据传输</a:t>
            </a:r>
            <a:endParaRPr lang="en-US" altLang="zh-CN" sz="3200" b="1" dirty="0" smtClean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7664" y="1347614"/>
            <a:ext cx="5112568" cy="1670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上行数据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PUSH_DATA </a:t>
            </a:r>
          </a:p>
          <a:p>
            <a:pPr>
              <a:lnSpc>
                <a:spcPct val="200000"/>
              </a:lnSpc>
              <a:buClr>
                <a:srgbClr val="C00000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PUSH_ACK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664" y="3003798"/>
            <a:ext cx="51125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下行数据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PULL_DATA</a:t>
            </a:r>
          </a:p>
          <a:p>
            <a:pPr>
              <a:lnSpc>
                <a:spcPct val="200000"/>
              </a:lnSpc>
              <a:buClr>
                <a:srgbClr val="C00000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PULL_ACK    PULL_RESP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（控制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数据报文）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548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9592" y="1059581"/>
            <a:ext cx="54726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 err="1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LoRa</a:t>
            </a: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基本概念</a:t>
            </a:r>
            <a:endParaRPr lang="en-US" altLang="zh-CN" sz="3200" b="1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+mj-ea"/>
                <a:ea typeface="+mj-ea"/>
              </a:rPr>
              <a:t>基站</a:t>
            </a:r>
            <a:r>
              <a:rPr lang="zh-CN" altLang="en-US" sz="3200" b="1" dirty="0" smtClean="0">
                <a:latin typeface="+mj-ea"/>
                <a:ea typeface="+mj-ea"/>
              </a:rPr>
              <a:t>部分</a:t>
            </a:r>
            <a:endParaRPr lang="en-US" altLang="zh-CN" sz="32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终端</a:t>
            </a: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部分</a:t>
            </a:r>
            <a:endParaRPr lang="en-US" altLang="zh-CN" sz="3200" b="1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其它问题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5726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9592" y="1059581"/>
            <a:ext cx="49685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 err="1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LoRa</a:t>
            </a: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基本概念</a:t>
            </a:r>
            <a:endParaRPr lang="en-US" altLang="zh-CN" sz="3200" b="1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基站</a:t>
            </a: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部分</a:t>
            </a:r>
            <a:endParaRPr lang="en-US" altLang="zh-CN" sz="3200" b="1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+mj-ea"/>
                <a:ea typeface="+mj-ea"/>
              </a:rPr>
              <a:t>终端</a:t>
            </a:r>
            <a:r>
              <a:rPr lang="zh-CN" altLang="en-US" sz="3200" b="1" dirty="0" smtClean="0">
                <a:latin typeface="+mj-ea"/>
                <a:ea typeface="+mj-ea"/>
              </a:rPr>
              <a:t>部分</a:t>
            </a:r>
            <a:endParaRPr lang="en-US" altLang="zh-CN" sz="32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其它问题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9195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6840" y="546157"/>
            <a:ext cx="471327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sz="3200" b="1" dirty="0" smtClean="0">
                <a:latin typeface="+mj-ea"/>
                <a:ea typeface="+mj-ea"/>
              </a:rPr>
              <a:t>硬件平台</a:t>
            </a:r>
            <a:endParaRPr lang="en-US" altLang="zh-CN" sz="3200" b="1" dirty="0" smtClean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7664" y="1635646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MCU</a:t>
            </a:r>
          </a:p>
          <a:p>
            <a:pPr>
              <a:buClr>
                <a:srgbClr val="C00000"/>
              </a:buClr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C00000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STM32L151xx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664" y="3147814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LoRaWAN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终端模块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l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C00000"/>
              </a:buClr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Semtech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SX1278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691" b="23037"/>
          <a:stretch/>
        </p:blipFill>
        <p:spPr>
          <a:xfrm>
            <a:off x="1969182" y="1426482"/>
            <a:ext cx="5258427" cy="322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3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6840" y="546157"/>
            <a:ext cx="471327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sz="3200" b="1" dirty="0" smtClean="0">
                <a:latin typeface="+mj-ea"/>
                <a:ea typeface="+mj-ea"/>
              </a:rPr>
              <a:t>软件技术</a:t>
            </a:r>
            <a:endParaRPr lang="en-US" altLang="zh-CN" sz="3200" b="1" dirty="0" smtClean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9477" y="1570603"/>
            <a:ext cx="51125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STM32  SDK</a:t>
            </a:r>
          </a:p>
          <a:p>
            <a:pPr marL="285750" indent="-285750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SPI/GPIO/I2C Drivers</a:t>
            </a:r>
          </a:p>
          <a:p>
            <a:pPr marL="285750" indent="-285750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LoRaWAN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AES-128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l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267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6840" y="546157"/>
            <a:ext cx="471327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sz="3200" b="1" dirty="0" smtClean="0">
                <a:latin typeface="+mj-ea"/>
                <a:ea typeface="+mj-ea"/>
              </a:rPr>
              <a:t>协议支持</a:t>
            </a:r>
            <a:endParaRPr lang="en-US" altLang="zh-CN" sz="3200" b="1" dirty="0" smtClean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7664" y="1376505"/>
            <a:ext cx="51125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BW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125/250/500kHz</a:t>
            </a:r>
          </a:p>
          <a:p>
            <a:pPr>
              <a:lnSpc>
                <a:spcPct val="200000"/>
              </a:lnSpc>
              <a:buClr>
                <a:srgbClr val="C00000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频段支持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137~525MHz</a:t>
            </a:r>
          </a:p>
          <a:p>
            <a:pPr>
              <a:lnSpc>
                <a:spcPct val="200000"/>
              </a:lnSpc>
              <a:buClr>
                <a:srgbClr val="C00000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扩频因子支持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6~12</a:t>
            </a:r>
          </a:p>
          <a:p>
            <a:pPr>
              <a:lnSpc>
                <a:spcPct val="200000"/>
              </a:lnSpc>
              <a:buClr>
                <a:srgbClr val="C00000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CR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1~4</a:t>
            </a:r>
          </a:p>
          <a:p>
            <a:pPr>
              <a:lnSpc>
                <a:spcPct val="200000"/>
              </a:lnSpc>
              <a:buClr>
                <a:srgbClr val="C00000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Payload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最大值支持</a:t>
            </a:r>
            <a:r>
              <a:rPr lang="en-US" altLang="zh-CN" dirty="0" smtClean="0"/>
              <a:t>51-222Bytes</a:t>
            </a:r>
          </a:p>
          <a:p>
            <a:pPr>
              <a:lnSpc>
                <a:spcPct val="200000"/>
              </a:lnSpc>
              <a:buClr>
                <a:srgbClr val="C00000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CLASS A/B/C</a:t>
            </a:r>
          </a:p>
          <a:p>
            <a:pPr>
              <a:buClr>
                <a:srgbClr val="C00000"/>
              </a:buClr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63016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6840" y="546157"/>
            <a:ext cx="471327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sz="3200" b="1" dirty="0" smtClean="0">
                <a:latin typeface="+mj-ea"/>
                <a:ea typeface="+mj-ea"/>
              </a:rPr>
              <a:t>数据传输</a:t>
            </a:r>
            <a:endParaRPr lang="en-US" altLang="zh-CN" sz="3200" b="1" dirty="0" smtClean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1347614"/>
            <a:ext cx="511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上行数据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数据报文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2571750"/>
            <a:ext cx="51125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下行数据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报文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数据报文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431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9592" y="1059581"/>
            <a:ext cx="49685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 err="1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LoRa</a:t>
            </a: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基本概念</a:t>
            </a:r>
            <a:endParaRPr lang="en-US" altLang="zh-CN" sz="3200" b="1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基站</a:t>
            </a: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部分</a:t>
            </a:r>
            <a:endParaRPr lang="en-US" altLang="zh-CN" sz="3200" b="1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+mj-ea"/>
                <a:ea typeface="+mj-ea"/>
              </a:rPr>
              <a:t>终端</a:t>
            </a:r>
            <a:r>
              <a:rPr lang="zh-CN" altLang="en-US" sz="3200" b="1" dirty="0" smtClean="0">
                <a:latin typeface="+mj-ea"/>
                <a:ea typeface="+mj-ea"/>
              </a:rPr>
              <a:t>部分</a:t>
            </a:r>
            <a:endParaRPr lang="en-US" altLang="zh-CN" sz="32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其它问题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9195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9592" y="1059581"/>
            <a:ext cx="49685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 err="1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LoRa</a:t>
            </a: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基本概念</a:t>
            </a:r>
            <a:endParaRPr lang="en-US" altLang="zh-CN" sz="3200" b="1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基站</a:t>
            </a: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部分</a:t>
            </a:r>
            <a:endParaRPr lang="en-US" altLang="zh-CN" sz="3200" b="1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终端</a:t>
            </a: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部分</a:t>
            </a:r>
            <a:endParaRPr lang="en-US" altLang="zh-CN" sz="3200" b="1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latin typeface="+mj-ea"/>
                <a:ea typeface="+mj-ea"/>
              </a:rPr>
              <a:t>其它问题</a:t>
            </a:r>
            <a:endParaRPr lang="en-US" altLang="zh-CN" sz="3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4577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1059581"/>
            <a:ext cx="48245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 err="1" smtClean="0">
                <a:latin typeface="+mj-ea"/>
                <a:ea typeface="+mj-ea"/>
              </a:rPr>
              <a:t>LoRa</a:t>
            </a:r>
            <a:r>
              <a:rPr lang="zh-CN" altLang="en-US" sz="3200" b="1" dirty="0" smtClean="0">
                <a:latin typeface="+mj-ea"/>
                <a:ea typeface="+mj-ea"/>
              </a:rPr>
              <a:t>基本概念</a:t>
            </a:r>
            <a:endParaRPr lang="en-US" altLang="zh-CN" sz="32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基站</a:t>
            </a: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部分</a:t>
            </a:r>
            <a:endParaRPr lang="en-US" altLang="zh-CN" sz="3200" b="1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终端</a:t>
            </a: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部分</a:t>
            </a:r>
            <a:endParaRPr lang="en-US" altLang="zh-CN" sz="3200" b="1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其它问题</a:t>
            </a:r>
            <a:endParaRPr lang="en-US" altLang="zh-CN" sz="3200" b="1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0840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9592" y="1059582"/>
            <a:ext cx="352839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sz="3200" b="1" smtClean="0">
                <a:latin typeface="+mj-ea"/>
                <a:ea typeface="+mj-ea"/>
              </a:rPr>
              <a:t>问题、讨论</a:t>
            </a:r>
            <a:endParaRPr lang="en-US" altLang="zh-CN" sz="3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9195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9592" y="1059581"/>
            <a:ext cx="49685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 err="1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LoRa</a:t>
            </a: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基本概念</a:t>
            </a:r>
            <a:endParaRPr lang="en-US" altLang="zh-CN" sz="3200" b="1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基站</a:t>
            </a: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部分</a:t>
            </a:r>
            <a:endParaRPr lang="en-US" altLang="zh-CN" sz="3200" b="1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终端</a:t>
            </a: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部分</a:t>
            </a:r>
            <a:endParaRPr lang="en-US" altLang="zh-CN" sz="3200" b="1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+mj-ea"/>
                <a:ea typeface="+mj-ea"/>
              </a:rPr>
              <a:t>其它</a:t>
            </a:r>
            <a:r>
              <a:rPr lang="zh-CN" altLang="en-US" sz="3200" b="1" dirty="0" smtClean="0">
                <a:latin typeface="+mj-ea"/>
                <a:ea typeface="+mj-ea"/>
              </a:rPr>
              <a:t>问题</a:t>
            </a:r>
            <a:endParaRPr lang="en-US" altLang="zh-CN" sz="3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4272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252166"/>
            <a:ext cx="52565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1958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496653"/>
            <a:ext cx="741682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zh-CN" sz="3200" b="1" dirty="0" err="1" smtClean="0">
                <a:latin typeface="+mj-ea"/>
                <a:ea typeface="+mj-ea"/>
              </a:rPr>
              <a:t>LoRa</a:t>
            </a:r>
            <a:r>
              <a:rPr lang="zh-CN" altLang="en-US" sz="3200" b="1" dirty="0" smtClean="0">
                <a:latin typeface="+mj-ea"/>
                <a:ea typeface="+mj-ea"/>
              </a:rPr>
              <a:t>性能指标</a:t>
            </a:r>
            <a:endParaRPr lang="en-US" altLang="zh-CN" sz="3200" b="1" dirty="0">
              <a:latin typeface="+mj-ea"/>
              <a:ea typeface="+mj-ea"/>
            </a:endParaRPr>
          </a:p>
        </p:txBody>
      </p:sp>
      <p:pic>
        <p:nvPicPr>
          <p:cNvPr id="2050" name="Picture 2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004" y="1594206"/>
            <a:ext cx="5400000" cy="243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332" y="1594206"/>
            <a:ext cx="5400000" cy="243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708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496653"/>
            <a:ext cx="741682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zh-CN" sz="3200" b="1" dirty="0" err="1" smtClean="0">
                <a:latin typeface="+mj-ea"/>
                <a:ea typeface="+mj-ea"/>
              </a:rPr>
              <a:t>LoRa</a:t>
            </a:r>
            <a:r>
              <a:rPr lang="zh-CN" altLang="en-US" sz="3200" b="1" dirty="0" smtClean="0">
                <a:latin typeface="+mj-ea"/>
                <a:ea typeface="+mj-ea"/>
              </a:rPr>
              <a:t>性能指标</a:t>
            </a:r>
            <a:endParaRPr lang="en-US" altLang="zh-CN" sz="3200" b="1" dirty="0">
              <a:latin typeface="+mj-ea"/>
              <a:ea typeface="+mj-ea"/>
            </a:endParaRPr>
          </a:p>
        </p:txBody>
      </p:sp>
      <p:pic>
        <p:nvPicPr>
          <p:cNvPr id="2050" name="Picture 2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8242"/>
            <a:ext cx="3995656" cy="189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923678"/>
            <a:ext cx="3785120" cy="189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38029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11775" y="465516"/>
                <a:ext cx="7416824" cy="3231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571500" indent="-57150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 sz="3200" b="1">
                    <a:latin typeface="+mj-ea"/>
                    <a:ea typeface="+mj-ea"/>
                  </a:defRPr>
                </a:lvl1pPr>
              </a:lstStyle>
              <a:p>
                <a:r>
                  <a:rPr lang="zh-CN" altLang="en-US" dirty="0"/>
                  <a:t>三</a:t>
                </a:r>
                <a:r>
                  <a:rPr lang="zh-CN" altLang="en-US" dirty="0" smtClean="0"/>
                  <a:t>个参数</a:t>
                </a:r>
                <a:endParaRPr lang="en-US" altLang="zh-CN" dirty="0" smtClean="0"/>
              </a:p>
              <a:p>
                <a:pPr indent="61913">
                  <a:buFont typeface="Wingdings" panose="05000000000000000000" pitchFamily="2" charset="2"/>
                  <a:buChar char="l"/>
                </a:pPr>
                <a:r>
                  <a:rPr lang="en-US" altLang="zh-CN" sz="18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SF</a:t>
                </a:r>
              </a:p>
              <a:p>
                <a:pPr indent="61913">
                  <a:buFont typeface="Wingdings" panose="05000000000000000000" pitchFamily="2" charset="2"/>
                  <a:buChar char="l"/>
                </a:pPr>
                <a:r>
                  <a:rPr lang="en-US" altLang="zh-CN" sz="18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CR</a:t>
                </a:r>
              </a:p>
              <a:p>
                <a:pPr indent="61913">
                  <a:buFont typeface="Wingdings" panose="05000000000000000000" pitchFamily="2" charset="2"/>
                  <a:buChar char="l"/>
                </a:pPr>
                <a:r>
                  <a:rPr lang="en-US" altLang="zh-CN" sz="18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BW</a:t>
                </a:r>
              </a:p>
              <a:p>
                <a:r>
                  <a:rPr lang="zh-CN" altLang="en-US" dirty="0"/>
                  <a:t>一</a:t>
                </a:r>
                <a:r>
                  <a:rPr lang="zh-CN" altLang="en-US" dirty="0" smtClean="0"/>
                  <a:t>个公式</a:t>
                </a:r>
                <a:endParaRPr lang="en-US" altLang="zh-CN" dirty="0" smtClean="0"/>
              </a:p>
              <a:p>
                <a:pPr indent="-26988">
                  <a:buFont typeface="Wingdings" panose="05000000000000000000" pitchFamily="2" charset="2"/>
                  <a:buChar char="l"/>
                </a:pPr>
                <a:r>
                  <a:rPr lang="en-US" altLang="zh-CN" sz="1800" b="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800" b="0" i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S</a:t>
                </a:r>
                <a:r>
                  <a:rPr lang="en-US" altLang="zh-CN" sz="18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/>
                      </a:rPr>
                      <m:t>=−174+10</m:t>
                    </m:r>
                    <m:func>
                      <m:funcPr>
                        <m:ctrlPr>
                          <a:rPr lang="en-US" altLang="zh-CN" sz="1800" b="0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1800" b="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800" b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1800" b="0" i="1">
                                <a:latin typeface="Cambria Math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altLang="zh-CN" sz="1800" b="0" i="1">
                            <a:latin typeface="Cambria Math"/>
                          </a:rPr>
                          <m:t>𝐵𝑊</m:t>
                        </m:r>
                        <m:r>
                          <a:rPr lang="en-US" altLang="zh-CN" sz="1800" b="0" i="1">
                            <a:latin typeface="Cambria Math"/>
                          </a:rPr>
                          <m:t>+</m:t>
                        </m:r>
                        <m:r>
                          <a:rPr lang="en-US" altLang="zh-CN" sz="1800" b="0" i="1">
                            <a:latin typeface="Cambria Math"/>
                          </a:rPr>
                          <m:t>𝑁𝐹</m:t>
                        </m:r>
                        <m:r>
                          <a:rPr lang="en-US" altLang="zh-CN" sz="1800" b="0" i="1">
                            <a:latin typeface="Cambria Math"/>
                          </a:rPr>
                          <m:t>+</m:t>
                        </m:r>
                        <m:r>
                          <a:rPr lang="en-US" altLang="zh-CN" sz="1800" b="0" i="1">
                            <a:latin typeface="Cambria Math"/>
                          </a:rPr>
                          <m:t>𝑆𝑁𝑅</m:t>
                        </m:r>
                      </m:e>
                    </m:func>
                  </m:oMath>
                </a14:m>
                <a:endParaRPr lang="zh-CN" altLang="en-US" sz="18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775" y="465516"/>
                <a:ext cx="7416824" cy="3231654"/>
              </a:xfrm>
              <a:prstGeom prst="rect">
                <a:avLst/>
              </a:prstGeom>
              <a:blipFill rotWithShape="1">
                <a:blip r:embed="rId3"/>
                <a:stretch>
                  <a:fillRect l="-1891" b="-5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07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2" y="496956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zh-CN" sz="3200" b="1" dirty="0" err="1" smtClean="0">
                <a:latin typeface="+mj-ea"/>
                <a:ea typeface="+mj-ea"/>
              </a:rPr>
              <a:t>LoRa</a:t>
            </a:r>
            <a:r>
              <a:rPr lang="zh-CN" altLang="en-US" sz="3200" b="1" dirty="0" smtClean="0">
                <a:latin typeface="+mj-ea"/>
                <a:ea typeface="+mj-ea"/>
              </a:rPr>
              <a:t>协议 </a:t>
            </a:r>
            <a:r>
              <a:rPr lang="en-US" altLang="zh-CN" sz="3200" b="1" dirty="0" smtClean="0">
                <a:latin typeface="+mj-ea"/>
                <a:ea typeface="+mj-ea"/>
              </a:rPr>
              <a:t>- </a:t>
            </a:r>
            <a:r>
              <a:rPr lang="en-US" altLang="zh-CN" sz="3200" b="1" dirty="0" err="1" smtClean="0">
                <a:latin typeface="+mj-ea"/>
                <a:ea typeface="+mj-ea"/>
              </a:rPr>
              <a:t>LoRaWAN</a:t>
            </a:r>
            <a:endParaRPr lang="en-US" altLang="zh-CN" sz="3200" b="1" dirty="0">
              <a:latin typeface="+mj-ea"/>
              <a:ea typeface="+mj-ea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694550"/>
              </p:ext>
            </p:extLst>
          </p:nvPr>
        </p:nvGraphicFramePr>
        <p:xfrm>
          <a:off x="251520" y="2211710"/>
          <a:ext cx="8655905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Visio" r:id="rId5" imgW="9534450" imgH="1819373" progId="Visio.Drawing.15">
                  <p:embed/>
                </p:oleObj>
              </mc:Choice>
              <mc:Fallback>
                <p:oleObj name="Visio" r:id="rId5" imgW="9534450" imgH="181937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211710"/>
                        <a:ext cx="8655905" cy="16561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0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004" y="1761660"/>
            <a:ext cx="5400000" cy="243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9592" y="496956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zh-CN" sz="3200" b="1" dirty="0" smtClean="0">
                <a:latin typeface="+mj-ea"/>
                <a:ea typeface="+mj-ea"/>
              </a:rPr>
              <a:t>LoRaWAN</a:t>
            </a:r>
            <a:r>
              <a:rPr lang="zh-CN" altLang="en-US" sz="3200" b="1" dirty="0" smtClean="0">
                <a:latin typeface="+mj-ea"/>
                <a:ea typeface="+mj-ea"/>
              </a:rPr>
              <a:t>类型</a:t>
            </a:r>
            <a:endParaRPr lang="en-US" altLang="zh-CN" sz="3200" b="1" dirty="0"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91680" y="1327953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b="1" dirty="0" smtClean="0"/>
              <a:t>CLASS A/B/C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3785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004" y="1491630"/>
            <a:ext cx="5400000" cy="243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941540" y="1491630"/>
            <a:ext cx="3168052" cy="2430000"/>
          </a:xfrm>
          <a:prstGeom prst="rect">
            <a:avLst/>
          </a:prstGeom>
          <a:noFill/>
          <a:ln w="73025" cmpd="sng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9592" y="501592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zh-CN" sz="3200" b="1" dirty="0" smtClean="0">
                <a:latin typeface="+mj-ea"/>
                <a:ea typeface="+mj-ea"/>
              </a:rPr>
              <a:t>LoRaWAN</a:t>
            </a:r>
            <a:r>
              <a:rPr lang="zh-CN" altLang="en-US" sz="3200" b="1" dirty="0" smtClean="0">
                <a:latin typeface="+mj-ea"/>
                <a:ea typeface="+mj-ea"/>
              </a:rPr>
              <a:t>组网方式</a:t>
            </a:r>
            <a:endParaRPr lang="en-US" altLang="zh-CN" sz="3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0433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华丽">
  <a:themeElements>
    <a:clrScheme name="华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华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1219</TotalTime>
  <Words>1509</Words>
  <Application>Microsoft Office PowerPoint</Application>
  <PresentationFormat>全屏显示(16:9)</PresentationFormat>
  <Paragraphs>291</Paragraphs>
  <Slides>32</Slides>
  <Notes>32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4" baseType="lpstr">
      <vt:lpstr>华丽</vt:lpstr>
      <vt:lpstr>Visio</vt:lpstr>
      <vt:lpstr>LoRa技术及协议介绍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Xiaofan</dc:creator>
  <cp:lastModifiedBy>Xiaofan</cp:lastModifiedBy>
  <cp:revision>96</cp:revision>
  <dcterms:created xsi:type="dcterms:W3CDTF">2016-07-20T02:20:15Z</dcterms:created>
  <dcterms:modified xsi:type="dcterms:W3CDTF">2016-07-27T09:37:44Z</dcterms:modified>
</cp:coreProperties>
</file>