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13" r:id="rId3"/>
    <p:sldId id="294" r:id="rId4"/>
    <p:sldId id="321" r:id="rId5"/>
    <p:sldId id="298" r:id="rId6"/>
    <p:sldId id="296" r:id="rId7"/>
    <p:sldId id="297" r:id="rId8"/>
    <p:sldId id="307" r:id="rId9"/>
    <p:sldId id="300" r:id="rId10"/>
    <p:sldId id="302" r:id="rId11"/>
    <p:sldId id="304" r:id="rId12"/>
    <p:sldId id="303" r:id="rId13"/>
    <p:sldId id="306" r:id="rId14"/>
    <p:sldId id="316" r:id="rId15"/>
    <p:sldId id="309" r:id="rId16"/>
    <p:sldId id="322" r:id="rId17"/>
    <p:sldId id="305" r:id="rId18"/>
    <p:sldId id="312" r:id="rId19"/>
    <p:sldId id="314" r:id="rId20"/>
    <p:sldId id="323" r:id="rId21"/>
    <p:sldId id="308" r:id="rId22"/>
    <p:sldId id="311" r:id="rId23"/>
    <p:sldId id="315" r:id="rId24"/>
    <p:sldId id="324" r:id="rId25"/>
    <p:sldId id="319" r:id="rId26"/>
    <p:sldId id="320" r:id="rId27"/>
    <p:sldId id="318" r:id="rId28"/>
    <p:sldId id="326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45" d="100"/>
          <a:sy n="45" d="100"/>
        </p:scale>
        <p:origin x="556" y="6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8225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3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3858" y="9123976"/>
            <a:ext cx="4273355" cy="55640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11985791" y="9232739"/>
            <a:ext cx="368769" cy="35200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650240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nuitrcs/intro_quest_worksho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quest-help@northwestern.edu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980439" y="569624"/>
            <a:ext cx="11979825" cy="2664928"/>
          </a:xfrm>
          <a:prstGeom prst="rect">
            <a:avLst/>
          </a:prstGeom>
        </p:spPr>
        <p:txBody>
          <a:bodyPr/>
          <a:lstStyle/>
          <a:p>
            <a:pPr>
              <a:defRPr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Introduction to CUDA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sz="half" idx="1"/>
          </p:nvPr>
        </p:nvSpPr>
        <p:spPr>
          <a:xfrm>
            <a:off x="1300480" y="3957247"/>
            <a:ext cx="11704320" cy="2664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700">
                <a:solidFill>
                  <a:srgbClr val="53585F"/>
                </a:solidFill>
              </a:defRPr>
            </a:pPr>
            <a:r>
              <a:rPr lang="en-US" dirty="0" smtClean="0"/>
              <a:t>Alper </a:t>
            </a:r>
            <a:r>
              <a:rPr lang="en-US" dirty="0"/>
              <a:t>Kinaci</a:t>
            </a:r>
            <a:r>
              <a:rPr dirty="0"/>
              <a:t>, Sr. </a:t>
            </a:r>
            <a:r>
              <a:rPr lang="en-US" dirty="0"/>
              <a:t>Computational</a:t>
            </a:r>
            <a:r>
              <a:rPr dirty="0"/>
              <a:t> </a:t>
            </a:r>
            <a:r>
              <a:rPr dirty="0" smtClean="0"/>
              <a:t>Specialist</a:t>
            </a:r>
            <a:endParaRPr lang="en-US" dirty="0"/>
          </a:p>
          <a:p>
            <a:pPr>
              <a:defRPr sz="3700">
                <a:solidFill>
                  <a:srgbClr val="53585F"/>
                </a:solidFill>
              </a:defRPr>
            </a:pPr>
            <a:r>
              <a:rPr lang="en-US" dirty="0" err="1" smtClean="0"/>
              <a:t>Yeguang</a:t>
            </a:r>
            <a:r>
              <a:rPr lang="en-US" dirty="0" smtClean="0"/>
              <a:t> </a:t>
            </a:r>
            <a:r>
              <a:rPr lang="en-US" dirty="0" err="1" smtClean="0"/>
              <a:t>Xue</a:t>
            </a:r>
            <a:r>
              <a:rPr lang="en-US" dirty="0" smtClean="0"/>
              <a:t>, Graduate Assistant</a:t>
            </a:r>
          </a:p>
          <a:p>
            <a:pPr>
              <a:defRPr sz="3700">
                <a:solidFill>
                  <a:srgbClr val="53585F"/>
                </a:solidFill>
              </a:defRPr>
            </a:pPr>
            <a:endParaRPr lang="en-US" dirty="0" smtClean="0"/>
          </a:p>
          <a:p>
            <a:pPr>
              <a:defRPr sz="3700">
                <a:solidFill>
                  <a:srgbClr val="53585F"/>
                </a:solidFill>
              </a:defRPr>
            </a:pPr>
            <a:r>
              <a:rPr dirty="0" smtClean="0"/>
              <a:t>Research </a:t>
            </a:r>
            <a:r>
              <a:rPr dirty="0"/>
              <a:t>Computing Services</a:t>
            </a:r>
          </a:p>
        </p:txBody>
      </p:sp>
      <p:pic>
        <p:nvPicPr>
          <p:cNvPr id="133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2382104" y="6917522"/>
            <a:ext cx="95410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 dirty="0">
                <a:hlinkClick r:id="rId4"/>
              </a:rPr>
              <a:t>https://</a:t>
            </a:r>
            <a:r>
              <a:rPr u="sng" dirty="0" smtClean="0">
                <a:hlinkClick r:id="rId4"/>
              </a:rPr>
              <a:t>github.com/nuitrcs/intro</a:t>
            </a:r>
            <a:r>
              <a:rPr lang="en-US" u="sng" dirty="0" smtClean="0">
                <a:hlinkClick r:id="rId4"/>
              </a:rPr>
              <a:t>-</a:t>
            </a:r>
            <a:r>
              <a:rPr lang="en-US" dirty="0" smtClean="0">
                <a:hlinkClick r:id="rId4"/>
              </a:rPr>
              <a:t>cuda</a:t>
            </a:r>
            <a:r>
              <a:rPr lang="en-US" u="sng" dirty="0" smtClean="0">
                <a:hlinkClick r:id="rId4"/>
              </a:rPr>
              <a:t>-</a:t>
            </a:r>
            <a:r>
              <a:rPr u="sng" dirty="0" smtClean="0">
                <a:hlinkClick r:id="rId4"/>
              </a:rPr>
              <a:t>workshop</a:t>
            </a:r>
            <a:endParaRPr u="sng" dirty="0">
              <a:hlinkClick r:id="rId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CUDA Program Diagram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C31461-596A-4621-BA5A-3B71E1EA0703}"/>
              </a:ext>
            </a:extLst>
          </p:cNvPr>
          <p:cNvSpPr/>
          <p:nvPr/>
        </p:nvSpPr>
        <p:spPr>
          <a:xfrm>
            <a:off x="965201" y="2820653"/>
            <a:ext cx="3263898" cy="1982757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(Host)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53A9A7-4214-407E-BA5F-147D807345AB}"/>
              </a:ext>
            </a:extLst>
          </p:cNvPr>
          <p:cNvSpPr/>
          <p:nvPr/>
        </p:nvSpPr>
        <p:spPr>
          <a:xfrm>
            <a:off x="9168097" y="2820653"/>
            <a:ext cx="3276320" cy="198275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(Device)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A70EE7-2C9C-40BC-92EB-6C12292C49F0}"/>
              </a:ext>
            </a:extLst>
          </p:cNvPr>
          <p:cNvSpPr/>
          <p:nvPr/>
        </p:nvSpPr>
        <p:spPr>
          <a:xfrm>
            <a:off x="965200" y="4803410"/>
            <a:ext cx="3263899" cy="176377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CB1D72-E8FB-4DFD-8FE9-0E098120BF13}"/>
              </a:ext>
            </a:extLst>
          </p:cNvPr>
          <p:cNvSpPr/>
          <p:nvPr/>
        </p:nvSpPr>
        <p:spPr>
          <a:xfrm>
            <a:off x="9168096" y="4803409"/>
            <a:ext cx="3276321" cy="176377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4FC08643-7FAA-497D-8DBB-F2FD3E9C6891}"/>
              </a:ext>
            </a:extLst>
          </p:cNvPr>
          <p:cNvSpPr txBox="1">
            <a:spLocks/>
          </p:cNvSpPr>
          <p:nvPr/>
        </p:nvSpPr>
        <p:spPr>
          <a:xfrm>
            <a:off x="625713" y="6786167"/>
            <a:ext cx="12237605" cy="1982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GPU computing requires explicit programming </a:t>
            </a:r>
            <a:r>
              <a:rPr lang="en-US" sz="3200" dirty="0" smtClean="0">
                <a:solidFill>
                  <a:prstClr val="black"/>
                </a:solidFill>
                <a:latin typeface="Calibri" panose="020F0502020204030204"/>
              </a:rPr>
              <a:t>model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CUDA allows a single program both for host and </a:t>
            </a:r>
            <a:r>
              <a:rPr lang="en-US" sz="3200" dirty="0" smtClean="0">
                <a:solidFill>
                  <a:prstClr val="black"/>
                </a:solidFill>
                <a:latin typeface="Calibri" panose="020F0502020204030204"/>
              </a:rPr>
              <a:t>device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Host controls the data transfer between host memory and device memory, and launches kernels on </a:t>
            </a:r>
            <a:r>
              <a:rPr lang="en-US" sz="3200" dirty="0" smtClean="0">
                <a:solidFill>
                  <a:prstClr val="black"/>
                </a:solidFill>
                <a:latin typeface="Calibri" panose="020F0502020204030204"/>
              </a:rPr>
              <a:t>device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21CF4E-5106-4B45-9F41-1EDE18690D95}"/>
              </a:ext>
            </a:extLst>
          </p:cNvPr>
          <p:cNvCxnSpPr/>
          <p:nvPr/>
        </p:nvCxnSpPr>
        <p:spPr>
          <a:xfrm flipV="1">
            <a:off x="4799694" y="5548121"/>
            <a:ext cx="3715653" cy="34168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E53316-B97A-4356-9AC5-5C08523054F7}"/>
              </a:ext>
            </a:extLst>
          </p:cNvPr>
          <p:cNvCxnSpPr/>
          <p:nvPr/>
        </p:nvCxnSpPr>
        <p:spPr>
          <a:xfrm flipV="1">
            <a:off x="4799694" y="5829300"/>
            <a:ext cx="3715653" cy="2731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25759D-3E57-4520-8B9E-D7F01C6A89AA}"/>
              </a:ext>
            </a:extLst>
          </p:cNvPr>
          <p:cNvSpPr txBox="1"/>
          <p:nvPr/>
        </p:nvSpPr>
        <p:spPr>
          <a:xfrm>
            <a:off x="1333748" y="2088595"/>
            <a:ext cx="257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CPU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543F3E-B847-44E0-A737-D68F87390676}"/>
              </a:ext>
            </a:extLst>
          </p:cNvPr>
          <p:cNvSpPr txBox="1"/>
          <p:nvPr/>
        </p:nvSpPr>
        <p:spPr>
          <a:xfrm>
            <a:off x="9610984" y="2088595"/>
            <a:ext cx="239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GPU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3DF3C0-832F-4CA8-92AB-C141ABAC4E84}"/>
              </a:ext>
            </a:extLst>
          </p:cNvPr>
          <p:cNvSpPr txBox="1"/>
          <p:nvPr/>
        </p:nvSpPr>
        <p:spPr>
          <a:xfrm>
            <a:off x="5185463" y="1646007"/>
            <a:ext cx="304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b="1" kern="1200" dirty="0">
                <a:solidFill>
                  <a:prstClr val="black"/>
                </a:solidFill>
                <a:latin typeface="Calibri" panose="020F0502020204030204"/>
              </a:rPr>
              <a:t>CUDA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720C77-9AD7-4B55-9737-FE626280A203}"/>
              </a:ext>
            </a:extLst>
          </p:cNvPr>
          <p:cNvSpPr txBox="1"/>
          <p:nvPr/>
        </p:nvSpPr>
        <p:spPr>
          <a:xfrm>
            <a:off x="6096000" y="4918874"/>
            <a:ext cx="129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PCIe</a:t>
            </a:r>
          </a:p>
        </p:txBody>
      </p:sp>
      <p:cxnSp>
        <p:nvCxnSpPr>
          <p:cNvPr id="37" name="Elbow Connector 36"/>
          <p:cNvCxnSpPr>
            <a:stCxn id="30" idx="3"/>
            <a:endCxn id="28" idx="1"/>
          </p:cNvCxnSpPr>
          <p:nvPr/>
        </p:nvCxnSpPr>
        <p:spPr>
          <a:xfrm>
            <a:off x="8229609" y="1969173"/>
            <a:ext cx="1381375" cy="442588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rgbClr val="92D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Elbow Connector 43"/>
          <p:cNvCxnSpPr>
            <a:stCxn id="30" idx="1"/>
            <a:endCxn id="27" idx="3"/>
          </p:cNvCxnSpPr>
          <p:nvPr/>
        </p:nvCxnSpPr>
        <p:spPr>
          <a:xfrm rot="10800000" flipV="1">
            <a:off x="3910129" y="1969173"/>
            <a:ext cx="1275335" cy="442588"/>
          </a:xfrm>
          <a:prstGeom prst="bentConnector3">
            <a:avLst/>
          </a:prstGeom>
          <a:noFill/>
          <a:ln w="76200" cap="flat">
            <a:solidFill>
              <a:srgbClr val="00B0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52171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C9DFED7-C83C-4A88-BFE3-10982D02E475}"/>
              </a:ext>
            </a:extLst>
          </p:cNvPr>
          <p:cNvSpPr txBox="1">
            <a:spLocks/>
          </p:cNvSpPr>
          <p:nvPr/>
        </p:nvSpPr>
        <p:spPr>
          <a:xfrm>
            <a:off x="709609" y="2511434"/>
            <a:ext cx="8148641" cy="3560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allocates storage on GPU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copies input data from CPU to GPU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launches kernels on GPU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copies results from GPU to CPU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EC065-CC34-4E14-99C4-8F9C20117AA4}"/>
              </a:ext>
            </a:extLst>
          </p:cNvPr>
          <p:cNvSpPr/>
          <p:nvPr/>
        </p:nvSpPr>
        <p:spPr>
          <a:xfrm>
            <a:off x="709609" y="6524318"/>
            <a:ext cx="11799570" cy="12909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(copying data) is expensive. Successful CUDA application has high ratio of computation to communication. 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B0816DE-A8FF-43B0-A65B-5AD6F9DD9529}"/>
              </a:ext>
            </a:extLst>
          </p:cNvPr>
          <p:cNvSpPr txBox="1">
            <a:spLocks/>
          </p:cNvSpPr>
          <p:nvPr/>
        </p:nvSpPr>
        <p:spPr>
          <a:xfrm>
            <a:off x="9282114" y="2482859"/>
            <a:ext cx="3095970" cy="609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cudaMalloc</a:t>
            </a:r>
            <a:endParaRPr lang="en-US" sz="3600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96401" y="4358639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cudaMemcpy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4977" y="3770254"/>
            <a:ext cx="2680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&lt;&lt;&lt;…,…&gt;&gt;&gt;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82113" y="3078066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cudaMemcpy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85977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BFC234F-D714-4607-A79A-867DCDC92B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80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functions run on GPUs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99F19-A727-4132-9BFA-DB04CFD13C42}"/>
              </a:ext>
            </a:extLst>
          </p:cNvPr>
          <p:cNvSpPr txBox="1"/>
          <p:nvPr/>
        </p:nvSpPr>
        <p:spPr>
          <a:xfrm>
            <a:off x="838200" y="2713615"/>
            <a:ext cx="582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Define kernel function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09DBA-099E-4883-AB79-556B7094525D}"/>
              </a:ext>
            </a:extLst>
          </p:cNvPr>
          <p:cNvSpPr txBox="1"/>
          <p:nvPr/>
        </p:nvSpPr>
        <p:spPr>
          <a:xfrm>
            <a:off x="838199" y="4897843"/>
            <a:ext cx="530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Launching kernels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251A0-8166-452D-B935-2270AAA70647}"/>
              </a:ext>
            </a:extLst>
          </p:cNvPr>
          <p:cNvSpPr/>
          <p:nvPr/>
        </p:nvSpPr>
        <p:spPr>
          <a:xfrm>
            <a:off x="510089" y="3457459"/>
            <a:ext cx="12312776" cy="689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 defTabSz="914400" hangingPunct="1"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__global__ void 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myfunc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(float *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d_out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, float *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d_in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)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E38A919-A54B-4F6A-ABF2-F769A69406CC}"/>
              </a:ext>
            </a:extLst>
          </p:cNvPr>
          <p:cNvSpPr txBox="1">
            <a:spLocks/>
          </p:cNvSpPr>
          <p:nvPr/>
        </p:nvSpPr>
        <p:spPr>
          <a:xfrm>
            <a:off x="838200" y="5780943"/>
            <a:ext cx="9298379" cy="71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m</a:t>
            </a:r>
            <a:r>
              <a:rPr lang="en-US" sz="32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yfunc</a:t>
            </a:r>
            <a:r>
              <a:rPr lang="en-US" sz="3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&lt;&lt;&lt;1,1024&gt;&gt;&gt;(</a:t>
            </a: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d_out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d_in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B62E7A-38D4-4EFA-813E-26585FA4630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363167" y="6246142"/>
            <a:ext cx="911661" cy="1148419"/>
          </a:xfrm>
          <a:prstGeom prst="straightConnector1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AFEC9-C766-4D09-9043-331599BFF442}"/>
              </a:ext>
            </a:extLst>
          </p:cNvPr>
          <p:cNvCxnSpPr>
            <a:cxnSpLocks/>
          </p:cNvCxnSpPr>
          <p:nvPr/>
        </p:nvCxnSpPr>
        <p:spPr>
          <a:xfrm>
            <a:off x="4640630" y="6281865"/>
            <a:ext cx="846759" cy="1002881"/>
          </a:xfrm>
          <a:prstGeom prst="straightConnector1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7C614E-CABC-418B-B60F-9E7241DFCCF2}"/>
              </a:ext>
            </a:extLst>
          </p:cNvPr>
          <p:cNvSpPr txBox="1"/>
          <p:nvPr/>
        </p:nvSpPr>
        <p:spPr>
          <a:xfrm>
            <a:off x="977293" y="7394561"/>
            <a:ext cx="2771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Number of blocks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DEF38-080F-4F0F-B55D-9ABD770E94F0}"/>
              </a:ext>
            </a:extLst>
          </p:cNvPr>
          <p:cNvSpPr txBox="1"/>
          <p:nvPr/>
        </p:nvSpPr>
        <p:spPr>
          <a:xfrm>
            <a:off x="4355523" y="7394561"/>
            <a:ext cx="462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Number of threads per block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Kernels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04151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29E660C-2023-4955-AD31-335306FC2F14}"/>
              </a:ext>
            </a:extLst>
          </p:cNvPr>
          <p:cNvSpPr txBox="1"/>
          <p:nvPr/>
        </p:nvSpPr>
        <p:spPr>
          <a:xfrm>
            <a:off x="295274" y="2371320"/>
            <a:ext cx="1174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914400" hangingPunct="1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CUDA supports </a:t>
            </a: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natively 1D to 3D for block and thread grids</a:t>
            </a:r>
            <a:endParaRPr lang="en-US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B9249D74-B199-4C39-B0A3-0BD349583F39}"/>
              </a:ext>
            </a:extLst>
          </p:cNvPr>
          <p:cNvSpPr txBox="1">
            <a:spLocks/>
          </p:cNvSpPr>
          <p:nvPr/>
        </p:nvSpPr>
        <p:spPr>
          <a:xfrm>
            <a:off x="509585" y="3098274"/>
            <a:ext cx="13006388" cy="71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myfunc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&lt;&lt;&lt;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dim3(</a:t>
            </a: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bx,by,bz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), dim3(</a:t>
            </a:r>
            <a:r>
              <a:rPr lang="en-US" sz="3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tx,ty,tz</a:t>
            </a:r>
            <a:r>
              <a:rPr lang="en-US" sz="3200" dirty="0">
                <a:solidFill>
                  <a:srgbClr val="FF0000"/>
                </a:solidFill>
                <a:latin typeface="Courier Std" panose="02070409020205020404" pitchFamily="49" charset="0"/>
              </a:rPr>
              <a:t>)&gt;&gt;&gt;(…)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83281B9F-AB3A-49E9-ABCB-2150C6AF0445}"/>
              </a:ext>
            </a:extLst>
          </p:cNvPr>
          <p:cNvSpPr txBox="1">
            <a:spLocks/>
          </p:cNvSpPr>
          <p:nvPr/>
        </p:nvSpPr>
        <p:spPr>
          <a:xfrm>
            <a:off x="701516" y="5454674"/>
            <a:ext cx="2267856" cy="220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threadIdx</a:t>
            </a:r>
            <a:r>
              <a:rPr lang="en-US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blockDim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blockIdx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gridDim</a:t>
            </a:r>
            <a:endParaRPr 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8D33E91-0721-4F6A-83F1-8DD841C5ACEF}"/>
              </a:ext>
            </a:extLst>
          </p:cNvPr>
          <p:cNvSpPr/>
          <p:nvPr/>
        </p:nvSpPr>
        <p:spPr>
          <a:xfrm>
            <a:off x="509585" y="5517975"/>
            <a:ext cx="191931" cy="1914626"/>
          </a:xfrm>
          <a:prstGeom prst="leftBrac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55" y="3801759"/>
            <a:ext cx="4031643" cy="513650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8559255"/>
            <a:ext cx="8744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docs.nvidia.com/cuda/cuda-c-programming-guide/index.html#thread-hierarchy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5275" y="4156407"/>
            <a:ext cx="8449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CUDA makes four pieces of information available to each thread: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0388" y="5447466"/>
            <a:ext cx="2087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index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920388" y="6439513"/>
            <a:ext cx="1842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index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2920388" y="5944598"/>
            <a:ext cx="4878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and shape of a thread block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2920388" y="6920916"/>
            <a:ext cx="4469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and shape of a block grid</a:t>
            </a:r>
            <a:endParaRPr lang="en-US" sz="2800" dirty="0"/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Threads &amp; Blocks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84117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143" y="6498764"/>
            <a:ext cx="12490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 limit to the number of threads per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current GPUs, a thread block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can contain 1024 threads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Threads are scheduled and run synchronously in groups of 32 which are called Warps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Threads &amp; Blocks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143" y="2382061"/>
            <a:ext cx="12490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kernel call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3D block grid of 3D thread block, the block and thread ID are calculated as: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4494" y="3701749"/>
            <a:ext cx="123001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blockId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blockIdx.x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+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blockIdx.y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gridDim.x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+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gridDim.x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gridDim.y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blockIdx.z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; </a:t>
            </a:r>
            <a:endParaRPr lang="en-US" sz="2800" dirty="0" smtClean="0">
              <a:solidFill>
                <a:srgbClr val="FF0000"/>
              </a:solidFill>
              <a:latin typeface="Courier Std"/>
            </a:endParaRPr>
          </a:p>
          <a:p>
            <a:endParaRPr lang="en-US" sz="2800" dirty="0" smtClean="0">
              <a:solidFill>
                <a:srgbClr val="FF0000"/>
              </a:solidFill>
              <a:latin typeface="Courier Std"/>
            </a:endParaRPr>
          </a:p>
          <a:p>
            <a:pPr algn="l"/>
            <a:r>
              <a:rPr lang="en-US" sz="2800" dirty="0" err="1" smtClean="0">
                <a:solidFill>
                  <a:srgbClr val="FF0000"/>
                </a:solidFill>
                <a:latin typeface="Courier Std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urier Std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threadId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blockId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(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blockDim.y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blockDim.z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) + (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threadIdx.z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(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blockDim.y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)) + (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threadIdx.y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blockDim.x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) + </a:t>
            </a:r>
            <a:r>
              <a:rPr lang="en-US" sz="2800" dirty="0" err="1">
                <a:solidFill>
                  <a:srgbClr val="FF0000"/>
                </a:solidFill>
                <a:latin typeface="Courier Std"/>
              </a:rPr>
              <a:t>threadIdx.x</a:t>
            </a:r>
            <a:r>
              <a:rPr lang="en-US" sz="2800" dirty="0">
                <a:solidFill>
                  <a:srgbClr val="FF0000"/>
                </a:solidFill>
                <a:latin typeface="Courier Std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73224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0816DE-A8FF-43B0-A65B-5AD6F9DD9529}"/>
              </a:ext>
            </a:extLst>
          </p:cNvPr>
          <p:cNvSpPr txBox="1">
            <a:spLocks/>
          </p:cNvSpPr>
          <p:nvPr/>
        </p:nvSpPr>
        <p:spPr>
          <a:xfrm>
            <a:off x="355601" y="2662611"/>
            <a:ext cx="12463462" cy="609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cudaMalloc</a:t>
            </a:r>
            <a:r>
              <a:rPr lang="en-US" sz="36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( void</a:t>
            </a:r>
            <a:r>
              <a:rPr lang="en-US" sz="3600" dirty="0">
                <a:solidFill>
                  <a:srgbClr val="FF0000"/>
                </a:solidFill>
                <a:latin typeface="Courier Std" panose="02070409020205020404" pitchFamily="49" charset="0"/>
              </a:rPr>
              <a:t>** </a:t>
            </a:r>
            <a:r>
              <a:rPr lang="en-US" sz="36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devPtr</a:t>
            </a:r>
            <a:r>
              <a:rPr lang="en-US" sz="3600" dirty="0">
                <a:solidFill>
                  <a:srgbClr val="FF0000"/>
                </a:solidFill>
                <a:latin typeface="Courier Std" panose="02070409020205020404" pitchFamily="49" charset="0"/>
              </a:rPr>
              <a:t>, </a:t>
            </a:r>
            <a:r>
              <a:rPr lang="en-US" sz="3600" dirty="0" err="1">
                <a:solidFill>
                  <a:srgbClr val="FF0000"/>
                </a:solidFill>
                <a:latin typeface="Courier Std" panose="02070409020205020404" pitchFamily="49" charset="0"/>
              </a:rPr>
              <a:t>size_t</a:t>
            </a:r>
            <a:r>
              <a:rPr lang="en-US" sz="3600" dirty="0">
                <a:solidFill>
                  <a:srgbClr val="FF0000"/>
                </a:solidFill>
                <a:latin typeface="Courier Std" panose="02070409020205020404" pitchFamily="49" charset="0"/>
              </a:rPr>
              <a:t> size 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4616" y="3323049"/>
            <a:ext cx="7449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devPtr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Pointer to allocated device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4616" y="3958766"/>
            <a:ext cx="6635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size: Requested allocation size in bytes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601" y="4987461"/>
            <a:ext cx="12265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cudaMemcpy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 ( void* </a:t>
            </a: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dst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const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 void* </a:t>
            </a: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, </a:t>
            </a:r>
            <a:endParaRPr lang="en-US" dirty="0" smtClean="0">
              <a:solidFill>
                <a:srgbClr val="FF0000"/>
              </a:solidFill>
              <a:latin typeface="Courier Std" panose="02070409020205020404" pitchFamily="49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 count, </a:t>
            </a: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cudaMemcpyKind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 kind 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84616" y="6258895"/>
            <a:ext cx="5719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dst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Destination memory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84616" y="6843670"/>
            <a:ext cx="4894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Source memory address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02202" y="7504439"/>
            <a:ext cx="4730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count: Size in bytes to copy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02202" y="8165208"/>
            <a:ext cx="3760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kind: Type of transfer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Memory Management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08787" y="7110264"/>
            <a:ext cx="47144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cudaMemcpyHostToHost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cudaMemcpyHostToDevice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cudaMemcpyDeviceToHost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cudaMemcpyDeviceToDevice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5363852" y="7143750"/>
            <a:ext cx="3780148" cy="1606233"/>
          </a:xfrm>
          <a:prstGeom prst="leftBrace">
            <a:avLst>
              <a:gd name="adj1" fmla="val 8333"/>
              <a:gd name="adj2" fmla="val 82713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392052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27D6F6A-A130-4CF1-B10B-825E39629627}"/>
              </a:ext>
            </a:extLst>
          </p:cNvPr>
          <p:cNvSpPr txBox="1">
            <a:spLocks/>
          </p:cNvSpPr>
          <p:nvPr/>
        </p:nvSpPr>
        <p:spPr>
          <a:xfrm>
            <a:off x="701516" y="2197805"/>
            <a:ext cx="12303284" cy="6584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From the terminal:</a:t>
            </a:r>
            <a:endParaRPr lang="en-US" sz="3600" dirty="0" smtClean="0">
              <a:solidFill>
                <a:srgbClr val="008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lang="en-US" sz="36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current GPU driver </a:t>
            </a: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version and get an instant snapshot</a:t>
            </a:r>
            <a:endParaRPr lang="en-US" sz="36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nvidia-smi</a:t>
            </a:r>
            <a:endParaRPr lang="en-US" sz="3600" dirty="0" smtClean="0">
              <a:solidFill>
                <a:srgbClr val="FF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Print out GPU specifications</a:t>
            </a:r>
            <a:endParaRPr lang="en-US" sz="36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deviceQuery</a:t>
            </a:r>
            <a:endParaRPr lang="en-US" sz="3600" dirty="0">
              <a:solidFill>
                <a:srgbClr val="FF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Compile single code file for C/C++ </a:t>
            </a:r>
            <a:r>
              <a:rPr lang="en-US" sz="3600" dirty="0" err="1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sz="3600" dirty="0" smtClean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runtime API </a:t>
            </a:r>
            <a:endParaRPr lang="en-US" sz="36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3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nvcc </a:t>
            </a:r>
            <a:r>
              <a:rPr lang="it-IT" sz="3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-o code.exe code.cu</a:t>
            </a:r>
            <a:endParaRPr lang="it-IT" sz="3600" dirty="0">
              <a:solidFill>
                <a:srgbClr val="FF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3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Run the binary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3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./code.exe</a:t>
            </a:r>
            <a:endParaRPr lang="en-US" sz="3600" dirty="0">
              <a:solidFill>
                <a:srgbClr val="FF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Query,</a:t>
            </a:r>
            <a:r>
              <a:rPr kumimoji="0" lang="en-US" sz="60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 Compile, Run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2833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632" y="1723838"/>
            <a:ext cx="605544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 1: </a:t>
            </a:r>
            <a:r>
              <a:rPr lang="en-US" u="sng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cpu_serial.cpp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181" y="2319782"/>
            <a:ext cx="12448536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two one dimensional vectors with 500 million elements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each vector element by element on 1 CPU core</a:t>
            </a:r>
          </a:p>
          <a:p>
            <a:pPr marL="57150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runtime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632" y="4160947"/>
            <a:ext cx="619400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 2: </a:t>
            </a:r>
            <a:r>
              <a:rPr lang="en-US" u="sng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cuda_serial.cu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181" y="4751878"/>
            <a:ext cx="12448536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two one dimensional vectors with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500 million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elements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each vector element by element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GPU thread</a:t>
            </a:r>
          </a:p>
          <a:p>
            <a:pPr marL="57150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runtime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632" y="6556487"/>
            <a:ext cx="646824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 3: </a:t>
            </a:r>
            <a:r>
              <a:rPr lang="en-US" u="sng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cuda_parallel.cu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81" y="7147418"/>
            <a:ext cx="12448536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two one dimensional vectors with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500 million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elements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each vector element by element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many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threads</a:t>
            </a:r>
          </a:p>
          <a:p>
            <a:pPr marL="57150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runtime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CUDA </a:t>
            </a:r>
            <a:r>
              <a:rPr lang="en-US" sz="6000" b="1" dirty="0">
                <a:solidFill>
                  <a:sysClr val="windowText" lastClr="000000"/>
                </a:solidFill>
                <a:latin typeface="Calibri Light" panose="020F0302020204030204"/>
              </a:rPr>
              <a:t>Program Essentials</a:t>
            </a:r>
          </a:p>
        </p:txBody>
      </p:sp>
    </p:spTree>
    <p:extLst>
      <p:ext uri="{BB962C8B-B14F-4D97-AF65-F5344CB8AC3E}">
        <p14:creationId xmlns:p14="http://schemas.microsoft.com/office/powerpoint/2010/main" val="34678872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ED8E72-87A6-4482-BBB3-3E72FDCC9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2" y="2458773"/>
            <a:ext cx="10611189" cy="31431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A5DA69-3143-48F0-9680-F7A04E39F674}"/>
              </a:ext>
            </a:extLst>
          </p:cNvPr>
          <p:cNvSpPr/>
          <p:nvPr/>
        </p:nvSpPr>
        <p:spPr>
          <a:xfrm>
            <a:off x="355050" y="5948395"/>
            <a:ext cx="120309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914400" hangingPunct="1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No 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explicit </a:t>
            </a: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memory management between CPU/GPU</a:t>
            </a:r>
            <a:endParaRPr lang="en-US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 algn="l" defTabSz="914400" hangingPunct="1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U</a:t>
            </a: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nified 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memory allows programs to allocate data that </a:t>
            </a: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is accessible by 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CPUs </a:t>
            </a: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 or 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GPUs. </a:t>
            </a:r>
            <a:endParaRPr lang="en-US" kern="12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 algn="l" defTabSz="914400" hangingPunct="1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The memory 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migration between CPU and GPU is managed by CUDA.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Unified Memory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6406" y="5609841"/>
            <a:ext cx="6502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https://devblogs.nvidia.com/unified-memory-cuda-beginners/</a:t>
            </a:r>
          </a:p>
        </p:txBody>
      </p:sp>
    </p:spTree>
    <p:extLst>
      <p:ext uri="{BB962C8B-B14F-4D97-AF65-F5344CB8AC3E}">
        <p14:creationId xmlns:p14="http://schemas.microsoft.com/office/powerpoint/2010/main" val="2784763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B0816DE-A8FF-43B0-A65B-5AD6F9DD9529}"/>
              </a:ext>
            </a:extLst>
          </p:cNvPr>
          <p:cNvSpPr txBox="1">
            <a:spLocks/>
          </p:cNvSpPr>
          <p:nvPr/>
        </p:nvSpPr>
        <p:spPr>
          <a:xfrm>
            <a:off x="3483424" y="5418625"/>
            <a:ext cx="3872355" cy="56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cudaMalloc</a:t>
            </a:r>
            <a:r>
              <a:rPr lang="en-US" sz="36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endParaRPr lang="en-US" sz="3600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3424" y="7144801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cudaMemcpy</a:t>
            </a:r>
            <a:endParaRPr lang="en-US" dirty="0" smtClean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5DA69-3143-48F0-9680-F7A04E39F674}"/>
              </a:ext>
            </a:extLst>
          </p:cNvPr>
          <p:cNvSpPr/>
          <p:nvPr/>
        </p:nvSpPr>
        <p:spPr>
          <a:xfrm>
            <a:off x="425828" y="2205569"/>
            <a:ext cx="12030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914400" hangingPunct="1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 panose="020F0502020204030204"/>
              </a:rPr>
              <a:t>Simpler and shorter codes</a:t>
            </a:r>
            <a:endParaRPr lang="en-US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875" y="3314568"/>
            <a:ext cx="2911549" cy="1333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 memory allocation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876" y="5040744"/>
            <a:ext cx="2911549" cy="1333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memory allocation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76" y="6801118"/>
            <a:ext cx="2911549" cy="1333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migration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6B0816DE-A8FF-43B0-A65B-5AD6F9DD9529}"/>
              </a:ext>
            </a:extLst>
          </p:cNvPr>
          <p:cNvSpPr txBox="1">
            <a:spLocks/>
          </p:cNvSpPr>
          <p:nvPr/>
        </p:nvSpPr>
        <p:spPr>
          <a:xfrm>
            <a:off x="3630329" y="3692449"/>
            <a:ext cx="3872355" cy="56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malloc</a:t>
            </a:r>
            <a:r>
              <a:rPr lang="en-US" sz="36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endParaRPr lang="en-US" sz="3600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47549" y="4751776"/>
            <a:ext cx="2911549" cy="1333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allocation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53774" y="6233984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cudaMallocManaged</a:t>
            </a:r>
            <a:endParaRPr lang="en-US" kern="1200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715875" y="5100560"/>
            <a:ext cx="1573618" cy="100825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Unified Memory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2229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18E7E255-5A1D-4850-A4BF-956555345E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2166600" cy="6935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 smtClean="0">
                <a:solidFill>
                  <a:sysClr val="windowText" lastClr="000000"/>
                </a:solidFill>
                <a:latin typeface="Calibri" panose="020F0502020204030204"/>
              </a:rPr>
              <a:t> Introduction to CUDA and GPU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 smtClean="0">
                <a:solidFill>
                  <a:sysClr val="windowText" lastClr="000000"/>
                </a:solidFill>
                <a:latin typeface="Calibri" panose="020F0502020204030204"/>
              </a:rPr>
              <a:t> GPU and CPU Comparison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CUDA Programming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Essentials</a:t>
            </a:r>
          </a:p>
          <a:p>
            <a:pPr lvl="1">
              <a:spcBef>
                <a:spcPts val="1000"/>
              </a:spcBef>
            </a:pPr>
            <a:r>
              <a:rPr lang="en-US" sz="4400" baseline="0" dirty="0" smtClean="0">
                <a:solidFill>
                  <a:sysClr val="windowText" lastClr="000000"/>
                </a:solidFill>
                <a:latin typeface="Calibri" panose="020F0502020204030204"/>
              </a:rPr>
              <a:t> Kernels</a:t>
            </a:r>
          </a:p>
          <a:p>
            <a:pPr lvl="1">
              <a:spcBef>
                <a:spcPts val="1000"/>
              </a:spcBef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Block &amp; Thread Hierarchy</a:t>
            </a:r>
          </a:p>
          <a:p>
            <a:pPr lvl="1">
              <a:spcBef>
                <a:spcPts val="1000"/>
              </a:spcBef>
            </a:pPr>
            <a:r>
              <a:rPr lang="en-US" sz="4400" baseline="0" dirty="0" smtClean="0">
                <a:solidFill>
                  <a:sysClr val="windowText" lastClr="000000"/>
                </a:solidFill>
                <a:latin typeface="Calibri" panose="020F0502020204030204"/>
              </a:rPr>
              <a:t> Memory</a:t>
            </a: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Hierarchy, Global and Shared Memory</a:t>
            </a:r>
          </a:p>
          <a:p>
            <a:pPr lvl="1">
              <a:spcBef>
                <a:spcPts val="1000"/>
              </a:spcBef>
            </a:pP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Unified Memory Model</a:t>
            </a:r>
          </a:p>
          <a:p>
            <a:pPr lvl="1">
              <a:spcBef>
                <a:spcPts val="1000"/>
              </a:spcBef>
            </a:pP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Atomic Operations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9448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5897" y="5965888"/>
            <a:ext cx="825399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4: </a:t>
            </a:r>
            <a:r>
              <a:rPr lang="en-US" u="sng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cuda_parallel_unimem.cu</a:t>
            </a:r>
            <a:endParaRPr lang="en-US" u="sng" kern="120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446" y="6556819"/>
            <a:ext cx="12214498" cy="2086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two one dimensional vectors with 50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elements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unified memory for data migration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each vector element by element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many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threads</a:t>
            </a:r>
          </a:p>
          <a:p>
            <a:pPr marL="57150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runtime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Unified Memory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446" y="2375517"/>
            <a:ext cx="13460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kern="12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cudaMallocManaged</a:t>
            </a:r>
            <a:r>
              <a:rPr lang="en-US" sz="3200" kern="1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 (void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** 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devPtr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, 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size_t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 size</a:t>
            </a:r>
            <a:r>
              <a:rPr lang="en-US" sz="3200" kern="1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,</a:t>
            </a:r>
          </a:p>
          <a:p>
            <a:pPr algn="l"/>
            <a:r>
              <a:rPr lang="en-US" sz="3200" kern="1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				unsigned </a:t>
            </a:r>
            <a:r>
              <a:rPr lang="en-US" sz="3200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int</a:t>
            </a:r>
            <a:r>
              <a:rPr lang="en-US" sz="3200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  flags = </a:t>
            </a:r>
            <a:r>
              <a:rPr lang="en-US" sz="3200" kern="1200" dirty="0" err="1" smtClean="0">
                <a:solidFill>
                  <a:srgbClr val="FF0000"/>
                </a:solidFill>
                <a:latin typeface="Courier Std" panose="02070409020205020404" pitchFamily="49" charset="0"/>
              </a:rPr>
              <a:t>cudaMemAttachGlobal</a:t>
            </a:r>
            <a:r>
              <a:rPr lang="en-US" sz="3200" kern="1200" dirty="0" smtClean="0">
                <a:solidFill>
                  <a:srgbClr val="FF0000"/>
                </a:solidFill>
                <a:latin typeface="Courier Std" panose="02070409020205020404" pitchFamily="49" charset="0"/>
              </a:rPr>
              <a:t>)</a:t>
            </a:r>
            <a:endParaRPr lang="en-US" sz="3200" kern="1200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86904" y="3575846"/>
            <a:ext cx="7449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devPtr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Pointer to allocated device 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6904" y="4211563"/>
            <a:ext cx="6635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size: Requested allocation size in bytes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29434" y="4796338"/>
            <a:ext cx="12395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flags: either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cudaMemAttachGlobal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(default) or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cudaMemAttachHost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645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9B6E0C-5CFB-4B67-91CB-81FABB643197}"/>
              </a:ext>
            </a:extLst>
          </p:cNvPr>
          <p:cNvSpPr txBox="1">
            <a:spLocks/>
          </p:cNvSpPr>
          <p:nvPr/>
        </p:nvSpPr>
        <p:spPr>
          <a:xfrm>
            <a:off x="701516" y="2567628"/>
            <a:ext cx="6648927" cy="244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memory (per thread)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memory (per block)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memory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memory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0">
            <a:extLst>
              <a:ext uri="{FF2B5EF4-FFF2-40B4-BE49-F238E27FC236}">
                <a16:creationId xmlns:a16="http://schemas.microsoft.com/office/drawing/2014/main" id="{1584AD17-79BF-4C65-AF87-335E1685E877}"/>
              </a:ext>
            </a:extLst>
          </p:cNvPr>
          <p:cNvSpPr/>
          <p:nvPr/>
        </p:nvSpPr>
        <p:spPr>
          <a:xfrm>
            <a:off x="8073454" y="3115353"/>
            <a:ext cx="1935480" cy="1439878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D0D925D-5A09-42B4-AD38-A029C0360624}"/>
              </a:ext>
            </a:extLst>
          </p:cNvPr>
          <p:cNvSpPr txBox="1">
            <a:spLocks/>
          </p:cNvSpPr>
          <p:nvPr/>
        </p:nvSpPr>
        <p:spPr>
          <a:xfrm>
            <a:off x="7540054" y="2491151"/>
            <a:ext cx="3002280" cy="419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Fast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9530A9-A65C-49AE-B3F9-3F95A90518B7}"/>
              </a:ext>
            </a:extLst>
          </p:cNvPr>
          <p:cNvSpPr txBox="1">
            <a:spLocks/>
          </p:cNvSpPr>
          <p:nvPr/>
        </p:nvSpPr>
        <p:spPr>
          <a:xfrm>
            <a:off x="7540054" y="4670477"/>
            <a:ext cx="3002280" cy="419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Slow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BA6EE-3DE7-4522-9DEF-7F10DA59B50E}"/>
              </a:ext>
            </a:extLst>
          </p:cNvPr>
          <p:cNvSpPr/>
          <p:nvPr/>
        </p:nvSpPr>
        <p:spPr>
          <a:xfrm>
            <a:off x="1874519" y="5777465"/>
            <a:ext cx="8930641" cy="13128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Thread can access each other’s results using shared or global memory.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559BA-1870-4F09-A8E9-A0D0537ACD21}"/>
              </a:ext>
            </a:extLst>
          </p:cNvPr>
          <p:cNvSpPr/>
          <p:nvPr/>
        </p:nvSpPr>
        <p:spPr>
          <a:xfrm>
            <a:off x="1874520" y="7318613"/>
            <a:ext cx="8930640" cy="12592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Synchronization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needed to avoid conflict between read and write operations. 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Memory Hierarchy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81397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36989" y="6475499"/>
            <a:ext cx="3943338" cy="2477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3314" y="2681892"/>
            <a:ext cx="2649469" cy="3685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82768" y="8400129"/>
            <a:ext cx="433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Reproduced from https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://docs.nvidia.com/cuda/cuda-c-programming-guide/index.html#thread-hierarchy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148196" y="2723622"/>
            <a:ext cx="1249061" cy="1116972"/>
            <a:chOff x="1789457" y="1565684"/>
            <a:chExt cx="1249061" cy="1116972"/>
          </a:xfrm>
        </p:grpSpPr>
        <p:sp>
          <p:nvSpPr>
            <p:cNvPr id="21" name="Rectangle 20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789457" y="1579972"/>
              <a:ext cx="12490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(1,0) </a:t>
              </a:r>
              <a:endParaRPr 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824186" y="6575646"/>
            <a:ext cx="1205255" cy="1116972"/>
            <a:chOff x="1812700" y="1565684"/>
            <a:chExt cx="1205255" cy="1116972"/>
          </a:xfrm>
        </p:grpSpPr>
        <p:sp>
          <p:nvSpPr>
            <p:cNvPr id="88" name="Rectangle 8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(0,0)</a:t>
              </a:r>
              <a:endParaRPr 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824185" y="7773161"/>
            <a:ext cx="1205255" cy="1116972"/>
            <a:chOff x="1812700" y="1565684"/>
            <a:chExt cx="1205255" cy="1116972"/>
          </a:xfrm>
        </p:grpSpPr>
        <p:sp>
          <p:nvSpPr>
            <p:cNvPr id="103" name="Rectangle 10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(0,1)</a:t>
              </a:r>
              <a:endParaRPr lang="en-US" sz="16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90609" y="6575646"/>
            <a:ext cx="1205255" cy="1116972"/>
            <a:chOff x="1812700" y="1565684"/>
            <a:chExt cx="1205255" cy="1116972"/>
          </a:xfrm>
        </p:grpSpPr>
        <p:sp>
          <p:nvSpPr>
            <p:cNvPr id="118" name="Rectangle 11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(1,0)</a:t>
              </a:r>
              <a:endParaRPr lang="en-US" sz="1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099697" y="7773161"/>
            <a:ext cx="1205256" cy="1116972"/>
            <a:chOff x="1812699" y="1565684"/>
            <a:chExt cx="1205256" cy="1116972"/>
          </a:xfrm>
        </p:grpSpPr>
        <p:sp>
          <p:nvSpPr>
            <p:cNvPr id="133" name="Rectangle 13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812699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(1,1)</a:t>
              </a:r>
              <a:endParaRPr lang="en-US" sz="16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374336" y="6575646"/>
            <a:ext cx="1205255" cy="1116972"/>
            <a:chOff x="1812700" y="1565684"/>
            <a:chExt cx="1205255" cy="1116972"/>
          </a:xfrm>
        </p:grpSpPr>
        <p:sp>
          <p:nvSpPr>
            <p:cNvPr id="148" name="Rectangle 14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(2,0)</a:t>
              </a:r>
              <a:endParaRPr lang="en-US" sz="16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373607" y="7764567"/>
            <a:ext cx="1205255" cy="1116972"/>
            <a:chOff x="1812700" y="1565684"/>
            <a:chExt cx="1205255" cy="1116972"/>
          </a:xfrm>
        </p:grpSpPr>
        <p:sp>
          <p:nvSpPr>
            <p:cNvPr id="163" name="Rectangle 16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(2,1)</a:t>
              </a:r>
              <a:endParaRPr lang="en-US" sz="16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165036" y="3906812"/>
            <a:ext cx="1205254" cy="1116972"/>
            <a:chOff x="1812701" y="1565684"/>
            <a:chExt cx="1205254" cy="1116972"/>
          </a:xfrm>
        </p:grpSpPr>
        <p:sp>
          <p:nvSpPr>
            <p:cNvPr id="178" name="Rectangle 17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12701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(1,1)</a:t>
              </a:r>
              <a:endParaRPr lang="en-US" sz="1600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165035" y="5156221"/>
            <a:ext cx="1205255" cy="1116972"/>
            <a:chOff x="1812700" y="1565684"/>
            <a:chExt cx="1205255" cy="1116972"/>
          </a:xfrm>
        </p:grpSpPr>
        <p:sp>
          <p:nvSpPr>
            <p:cNvPr id="193" name="Rectangle 19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(1,2)</a:t>
              </a:r>
              <a:endParaRPr lang="en-US" sz="16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532970" y="1426540"/>
            <a:ext cx="1265090" cy="1116972"/>
            <a:chOff x="1781442" y="1565684"/>
            <a:chExt cx="1265090" cy="1116972"/>
          </a:xfrm>
        </p:grpSpPr>
        <p:sp>
          <p:nvSpPr>
            <p:cNvPr id="208" name="Rectangle 20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1" name="Freeform 21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6" name="Freeform 21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8" name="Freeform 21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0" name="Freeform 21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81442" y="1579972"/>
              <a:ext cx="12650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Block</a:t>
              </a:r>
              <a:endParaRPr lang="en-US" sz="16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851878" y="2737910"/>
            <a:ext cx="1205254" cy="1116972"/>
            <a:chOff x="1812701" y="1565684"/>
            <a:chExt cx="1205254" cy="1116972"/>
          </a:xfrm>
        </p:grpSpPr>
        <p:sp>
          <p:nvSpPr>
            <p:cNvPr id="223" name="Rectangle 22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6" name="Freeform 22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7" name="Freeform 22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8" name="Freeform 22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1" name="Freeform 23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4" name="Freeform 23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812701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(0,0)</a:t>
              </a:r>
              <a:endParaRPr lang="en-US" sz="1600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1845473" y="3921100"/>
            <a:ext cx="1205255" cy="1116972"/>
            <a:chOff x="1812700" y="1565684"/>
            <a:chExt cx="1205255" cy="1116972"/>
          </a:xfrm>
        </p:grpSpPr>
        <p:sp>
          <p:nvSpPr>
            <p:cNvPr id="238" name="Rectangle 237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3" name="Freeform 242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(0,1)</a:t>
              </a:r>
              <a:endParaRPr lang="en-US" sz="1600" dirty="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845473" y="5170509"/>
            <a:ext cx="1205255" cy="1116972"/>
            <a:chOff x="1812700" y="1565684"/>
            <a:chExt cx="1205255" cy="1116972"/>
          </a:xfrm>
        </p:grpSpPr>
        <p:sp>
          <p:nvSpPr>
            <p:cNvPr id="253" name="Rectangle 252"/>
            <p:cNvSpPr/>
            <p:nvPr/>
          </p:nvSpPr>
          <p:spPr>
            <a:xfrm>
              <a:off x="1828198" y="1565684"/>
              <a:ext cx="1189757" cy="1116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1982353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2134751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1956789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2109187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2296672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2449070" y="1942829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2296672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2449070" y="232500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2" name="Freeform 261"/>
            <p:cNvSpPr/>
            <p:nvPr/>
          </p:nvSpPr>
          <p:spPr>
            <a:xfrm>
              <a:off x="2612740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3" name="Freeform 262"/>
            <p:cNvSpPr/>
            <p:nvPr/>
          </p:nvSpPr>
          <p:spPr>
            <a:xfrm>
              <a:off x="2765138" y="1943675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4" name="Freeform 263"/>
            <p:cNvSpPr/>
            <p:nvPr/>
          </p:nvSpPr>
          <p:spPr>
            <a:xfrm>
              <a:off x="2587176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5" name="Freeform 264"/>
            <p:cNvSpPr/>
            <p:nvPr/>
          </p:nvSpPr>
          <p:spPr>
            <a:xfrm>
              <a:off x="2739574" y="2325851"/>
              <a:ext cx="51127" cy="275703"/>
            </a:xfrm>
            <a:custGeom>
              <a:avLst/>
              <a:gdLst>
                <a:gd name="connsiteX0" fmla="*/ 100012 w 528637"/>
                <a:gd name="connsiteY0" fmla="*/ 0 h 3543300"/>
                <a:gd name="connsiteX1" fmla="*/ 157162 w 528637"/>
                <a:gd name="connsiteY1" fmla="*/ 71437 h 3543300"/>
                <a:gd name="connsiteX2" fmla="*/ 242887 w 528637"/>
                <a:gd name="connsiteY2" fmla="*/ 128587 h 3543300"/>
                <a:gd name="connsiteX3" fmla="*/ 285750 w 528637"/>
                <a:gd name="connsiteY3" fmla="*/ 171450 h 3543300"/>
                <a:gd name="connsiteX4" fmla="*/ 371475 w 528637"/>
                <a:gd name="connsiteY4" fmla="*/ 228600 h 3543300"/>
                <a:gd name="connsiteX5" fmla="*/ 457200 w 528637"/>
                <a:gd name="connsiteY5" fmla="*/ 314325 h 3543300"/>
                <a:gd name="connsiteX6" fmla="*/ 500062 w 528637"/>
                <a:gd name="connsiteY6" fmla="*/ 400050 h 3543300"/>
                <a:gd name="connsiteX7" fmla="*/ 528637 w 528637"/>
                <a:gd name="connsiteY7" fmla="*/ 500062 h 3543300"/>
                <a:gd name="connsiteX8" fmla="*/ 514350 w 528637"/>
                <a:gd name="connsiteY8" fmla="*/ 800100 h 3543300"/>
                <a:gd name="connsiteX9" fmla="*/ 485775 w 528637"/>
                <a:gd name="connsiteY9" fmla="*/ 842962 h 3543300"/>
                <a:gd name="connsiteX10" fmla="*/ 471487 w 528637"/>
                <a:gd name="connsiteY10" fmla="*/ 885825 h 3543300"/>
                <a:gd name="connsiteX11" fmla="*/ 428625 w 528637"/>
                <a:gd name="connsiteY11" fmla="*/ 914400 h 3543300"/>
                <a:gd name="connsiteX12" fmla="*/ 357187 w 528637"/>
                <a:gd name="connsiteY12" fmla="*/ 1000125 h 3543300"/>
                <a:gd name="connsiteX13" fmla="*/ 314325 w 528637"/>
                <a:gd name="connsiteY13" fmla="*/ 1014412 h 3543300"/>
                <a:gd name="connsiteX14" fmla="*/ 257175 w 528637"/>
                <a:gd name="connsiteY14" fmla="*/ 1057275 h 3543300"/>
                <a:gd name="connsiteX15" fmla="*/ 228600 w 528637"/>
                <a:gd name="connsiteY15" fmla="*/ 1100137 h 3543300"/>
                <a:gd name="connsiteX16" fmla="*/ 142875 w 528637"/>
                <a:gd name="connsiteY16" fmla="*/ 1171575 h 3543300"/>
                <a:gd name="connsiteX17" fmla="*/ 85725 w 528637"/>
                <a:gd name="connsiteY17" fmla="*/ 1257300 h 3543300"/>
                <a:gd name="connsiteX18" fmla="*/ 57150 w 528637"/>
                <a:gd name="connsiteY18" fmla="*/ 1300162 h 3543300"/>
                <a:gd name="connsiteX19" fmla="*/ 71437 w 528637"/>
                <a:gd name="connsiteY19" fmla="*/ 1500187 h 3543300"/>
                <a:gd name="connsiteX20" fmla="*/ 128587 w 528637"/>
                <a:gd name="connsiteY20" fmla="*/ 1514475 h 3543300"/>
                <a:gd name="connsiteX21" fmla="*/ 142875 w 528637"/>
                <a:gd name="connsiteY21" fmla="*/ 1557337 h 3543300"/>
                <a:gd name="connsiteX22" fmla="*/ 185737 w 528637"/>
                <a:gd name="connsiteY22" fmla="*/ 1585912 h 3543300"/>
                <a:gd name="connsiteX23" fmla="*/ 214312 w 528637"/>
                <a:gd name="connsiteY23" fmla="*/ 1628775 h 3543300"/>
                <a:gd name="connsiteX24" fmla="*/ 228600 w 528637"/>
                <a:gd name="connsiteY24" fmla="*/ 1671637 h 3543300"/>
                <a:gd name="connsiteX25" fmla="*/ 271462 w 528637"/>
                <a:gd name="connsiteY25" fmla="*/ 1714500 h 3543300"/>
                <a:gd name="connsiteX26" fmla="*/ 328612 w 528637"/>
                <a:gd name="connsiteY26" fmla="*/ 1800225 h 3543300"/>
                <a:gd name="connsiteX27" fmla="*/ 357187 w 528637"/>
                <a:gd name="connsiteY27" fmla="*/ 1843087 h 3543300"/>
                <a:gd name="connsiteX28" fmla="*/ 385762 w 528637"/>
                <a:gd name="connsiteY28" fmla="*/ 1885950 h 3543300"/>
                <a:gd name="connsiteX29" fmla="*/ 414337 w 528637"/>
                <a:gd name="connsiteY29" fmla="*/ 2000250 h 3543300"/>
                <a:gd name="connsiteX30" fmla="*/ 457200 w 528637"/>
                <a:gd name="connsiteY30" fmla="*/ 2185987 h 3543300"/>
                <a:gd name="connsiteX31" fmla="*/ 442912 w 528637"/>
                <a:gd name="connsiteY31" fmla="*/ 2371725 h 3543300"/>
                <a:gd name="connsiteX32" fmla="*/ 314325 w 528637"/>
                <a:gd name="connsiteY32" fmla="*/ 2471737 h 3543300"/>
                <a:gd name="connsiteX33" fmla="*/ 214312 w 528637"/>
                <a:gd name="connsiteY33" fmla="*/ 2543175 h 3543300"/>
                <a:gd name="connsiteX34" fmla="*/ 157162 w 528637"/>
                <a:gd name="connsiteY34" fmla="*/ 2557462 h 3543300"/>
                <a:gd name="connsiteX35" fmla="*/ 142875 w 528637"/>
                <a:gd name="connsiteY35" fmla="*/ 2643187 h 3543300"/>
                <a:gd name="connsiteX36" fmla="*/ 57150 w 528637"/>
                <a:gd name="connsiteY36" fmla="*/ 2686050 h 3543300"/>
                <a:gd name="connsiteX37" fmla="*/ 28575 w 528637"/>
                <a:gd name="connsiteY37" fmla="*/ 2871787 h 3543300"/>
                <a:gd name="connsiteX38" fmla="*/ 0 w 528637"/>
                <a:gd name="connsiteY38" fmla="*/ 2971800 h 3543300"/>
                <a:gd name="connsiteX39" fmla="*/ 14287 w 528637"/>
                <a:gd name="connsiteY39" fmla="*/ 3228975 h 3543300"/>
                <a:gd name="connsiteX40" fmla="*/ 28575 w 528637"/>
                <a:gd name="connsiteY40" fmla="*/ 3286125 h 3543300"/>
                <a:gd name="connsiteX41" fmla="*/ 71437 w 528637"/>
                <a:gd name="connsiteY41" fmla="*/ 3328987 h 3543300"/>
                <a:gd name="connsiteX42" fmla="*/ 142875 w 528637"/>
                <a:gd name="connsiteY42" fmla="*/ 3414712 h 3543300"/>
                <a:gd name="connsiteX43" fmla="*/ 214312 w 528637"/>
                <a:gd name="connsiteY43" fmla="*/ 3429000 h 3543300"/>
                <a:gd name="connsiteX44" fmla="*/ 257175 w 528637"/>
                <a:gd name="connsiteY44" fmla="*/ 3471862 h 3543300"/>
                <a:gd name="connsiteX45" fmla="*/ 300037 w 528637"/>
                <a:gd name="connsiteY45" fmla="*/ 3486150 h 3543300"/>
                <a:gd name="connsiteX46" fmla="*/ 314325 w 528637"/>
                <a:gd name="connsiteY46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37" h="3543300">
                  <a:moveTo>
                    <a:pt x="100012" y="0"/>
                  </a:moveTo>
                  <a:cubicBezTo>
                    <a:pt x="119062" y="23812"/>
                    <a:pt x="134495" y="51037"/>
                    <a:pt x="157162" y="71437"/>
                  </a:cubicBezTo>
                  <a:cubicBezTo>
                    <a:pt x="182689" y="94411"/>
                    <a:pt x="218603" y="104303"/>
                    <a:pt x="242887" y="128587"/>
                  </a:cubicBezTo>
                  <a:cubicBezTo>
                    <a:pt x="257175" y="142875"/>
                    <a:pt x="269801" y="159045"/>
                    <a:pt x="285750" y="171450"/>
                  </a:cubicBezTo>
                  <a:cubicBezTo>
                    <a:pt x="312859" y="192535"/>
                    <a:pt x="347191" y="204316"/>
                    <a:pt x="371475" y="228600"/>
                  </a:cubicBezTo>
                  <a:lnTo>
                    <a:pt x="457200" y="314325"/>
                  </a:lnTo>
                  <a:cubicBezTo>
                    <a:pt x="493108" y="422052"/>
                    <a:pt x="444672" y="289271"/>
                    <a:pt x="500062" y="400050"/>
                  </a:cubicBezTo>
                  <a:cubicBezTo>
                    <a:pt x="510313" y="420552"/>
                    <a:pt x="524058" y="481745"/>
                    <a:pt x="528637" y="500062"/>
                  </a:cubicBezTo>
                  <a:cubicBezTo>
                    <a:pt x="523875" y="600075"/>
                    <a:pt x="526769" y="700747"/>
                    <a:pt x="514350" y="800100"/>
                  </a:cubicBezTo>
                  <a:cubicBezTo>
                    <a:pt x="512220" y="817139"/>
                    <a:pt x="493454" y="827604"/>
                    <a:pt x="485775" y="842962"/>
                  </a:cubicBezTo>
                  <a:cubicBezTo>
                    <a:pt x="479040" y="856433"/>
                    <a:pt x="480895" y="874065"/>
                    <a:pt x="471487" y="885825"/>
                  </a:cubicBezTo>
                  <a:cubicBezTo>
                    <a:pt x="460760" y="899234"/>
                    <a:pt x="442912" y="904875"/>
                    <a:pt x="428625" y="914400"/>
                  </a:cubicBezTo>
                  <a:cubicBezTo>
                    <a:pt x="407540" y="946027"/>
                    <a:pt x="390190" y="978123"/>
                    <a:pt x="357187" y="1000125"/>
                  </a:cubicBezTo>
                  <a:cubicBezTo>
                    <a:pt x="344656" y="1008479"/>
                    <a:pt x="328612" y="1009650"/>
                    <a:pt x="314325" y="1014412"/>
                  </a:cubicBezTo>
                  <a:cubicBezTo>
                    <a:pt x="295275" y="1028700"/>
                    <a:pt x="274013" y="1040437"/>
                    <a:pt x="257175" y="1057275"/>
                  </a:cubicBezTo>
                  <a:cubicBezTo>
                    <a:pt x="245033" y="1069417"/>
                    <a:pt x="240742" y="1087995"/>
                    <a:pt x="228600" y="1100137"/>
                  </a:cubicBezTo>
                  <a:cubicBezTo>
                    <a:pt x="146050" y="1182686"/>
                    <a:pt x="224795" y="1066248"/>
                    <a:pt x="142875" y="1171575"/>
                  </a:cubicBezTo>
                  <a:cubicBezTo>
                    <a:pt x="121791" y="1198684"/>
                    <a:pt x="104775" y="1228725"/>
                    <a:pt x="85725" y="1257300"/>
                  </a:cubicBezTo>
                  <a:lnTo>
                    <a:pt x="57150" y="1300162"/>
                  </a:lnTo>
                  <a:cubicBezTo>
                    <a:pt x="61912" y="1366837"/>
                    <a:pt x="50299" y="1436772"/>
                    <a:pt x="71437" y="1500187"/>
                  </a:cubicBezTo>
                  <a:cubicBezTo>
                    <a:pt x="77647" y="1518816"/>
                    <a:pt x="113254" y="1502208"/>
                    <a:pt x="128587" y="1514475"/>
                  </a:cubicBezTo>
                  <a:cubicBezTo>
                    <a:pt x="140347" y="1523883"/>
                    <a:pt x="133467" y="1545577"/>
                    <a:pt x="142875" y="1557337"/>
                  </a:cubicBezTo>
                  <a:cubicBezTo>
                    <a:pt x="153602" y="1570745"/>
                    <a:pt x="171450" y="1576387"/>
                    <a:pt x="185737" y="1585912"/>
                  </a:cubicBezTo>
                  <a:cubicBezTo>
                    <a:pt x="195262" y="1600200"/>
                    <a:pt x="206633" y="1613416"/>
                    <a:pt x="214312" y="1628775"/>
                  </a:cubicBezTo>
                  <a:cubicBezTo>
                    <a:pt x="221047" y="1642245"/>
                    <a:pt x="220246" y="1659106"/>
                    <a:pt x="228600" y="1671637"/>
                  </a:cubicBezTo>
                  <a:cubicBezTo>
                    <a:pt x="239808" y="1688449"/>
                    <a:pt x="259057" y="1698551"/>
                    <a:pt x="271462" y="1714500"/>
                  </a:cubicBezTo>
                  <a:cubicBezTo>
                    <a:pt x="292546" y="1741609"/>
                    <a:pt x="309562" y="1771650"/>
                    <a:pt x="328612" y="1800225"/>
                  </a:cubicBezTo>
                  <a:lnTo>
                    <a:pt x="357187" y="1843087"/>
                  </a:lnTo>
                  <a:cubicBezTo>
                    <a:pt x="366712" y="1857375"/>
                    <a:pt x="380332" y="1869660"/>
                    <a:pt x="385762" y="1885950"/>
                  </a:cubicBezTo>
                  <a:cubicBezTo>
                    <a:pt x="418421" y="1983923"/>
                    <a:pt x="379857" y="1862327"/>
                    <a:pt x="414337" y="2000250"/>
                  </a:cubicBezTo>
                  <a:cubicBezTo>
                    <a:pt x="460006" y="2182929"/>
                    <a:pt x="429579" y="2020265"/>
                    <a:pt x="457200" y="2185987"/>
                  </a:cubicBezTo>
                  <a:cubicBezTo>
                    <a:pt x="452437" y="2247900"/>
                    <a:pt x="464379" y="2313458"/>
                    <a:pt x="442912" y="2371725"/>
                  </a:cubicBezTo>
                  <a:cubicBezTo>
                    <a:pt x="415927" y="2444970"/>
                    <a:pt x="369665" y="2453291"/>
                    <a:pt x="314325" y="2471737"/>
                  </a:cubicBezTo>
                  <a:cubicBezTo>
                    <a:pt x="307817" y="2476618"/>
                    <a:pt x="230564" y="2536210"/>
                    <a:pt x="214312" y="2543175"/>
                  </a:cubicBezTo>
                  <a:cubicBezTo>
                    <a:pt x="196263" y="2550910"/>
                    <a:pt x="176212" y="2552700"/>
                    <a:pt x="157162" y="2557462"/>
                  </a:cubicBezTo>
                  <a:cubicBezTo>
                    <a:pt x="152400" y="2586037"/>
                    <a:pt x="155830" y="2617276"/>
                    <a:pt x="142875" y="2643187"/>
                  </a:cubicBezTo>
                  <a:cubicBezTo>
                    <a:pt x="131797" y="2665343"/>
                    <a:pt x="77435" y="2679288"/>
                    <a:pt x="57150" y="2686050"/>
                  </a:cubicBezTo>
                  <a:cubicBezTo>
                    <a:pt x="24000" y="2785494"/>
                    <a:pt x="56201" y="2678408"/>
                    <a:pt x="28575" y="2871787"/>
                  </a:cubicBezTo>
                  <a:cubicBezTo>
                    <a:pt x="24091" y="2903176"/>
                    <a:pt x="10175" y="2941272"/>
                    <a:pt x="0" y="2971800"/>
                  </a:cubicBezTo>
                  <a:cubicBezTo>
                    <a:pt x="4762" y="3057525"/>
                    <a:pt x="6514" y="3143470"/>
                    <a:pt x="14287" y="3228975"/>
                  </a:cubicBezTo>
                  <a:cubicBezTo>
                    <a:pt x="16065" y="3248531"/>
                    <a:pt x="18833" y="3269076"/>
                    <a:pt x="28575" y="3286125"/>
                  </a:cubicBezTo>
                  <a:cubicBezTo>
                    <a:pt x="38600" y="3303668"/>
                    <a:pt x="58502" y="3313465"/>
                    <a:pt x="71437" y="3328987"/>
                  </a:cubicBezTo>
                  <a:cubicBezTo>
                    <a:pt x="94882" y="3357121"/>
                    <a:pt x="107094" y="3396822"/>
                    <a:pt x="142875" y="3414712"/>
                  </a:cubicBezTo>
                  <a:cubicBezTo>
                    <a:pt x="164595" y="3425572"/>
                    <a:pt x="190500" y="3424237"/>
                    <a:pt x="214312" y="3429000"/>
                  </a:cubicBezTo>
                  <a:cubicBezTo>
                    <a:pt x="228600" y="3443287"/>
                    <a:pt x="240363" y="3460654"/>
                    <a:pt x="257175" y="3471862"/>
                  </a:cubicBezTo>
                  <a:cubicBezTo>
                    <a:pt x="269706" y="3480216"/>
                    <a:pt x="290629" y="3474390"/>
                    <a:pt x="300037" y="3486150"/>
                  </a:cubicBezTo>
                  <a:cubicBezTo>
                    <a:pt x="312304" y="3501483"/>
                    <a:pt x="314325" y="3543300"/>
                    <a:pt x="314325" y="354330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812700" y="1579972"/>
              <a:ext cx="12025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Thread (0,2)</a:t>
              </a:r>
              <a:endParaRPr lang="en-US" sz="1600" dirty="0"/>
            </a:p>
          </p:txBody>
        </p:sp>
      </p:grpSp>
      <p:sp>
        <p:nvSpPr>
          <p:cNvPr id="267" name="Freeform 266"/>
          <p:cNvSpPr/>
          <p:nvPr/>
        </p:nvSpPr>
        <p:spPr>
          <a:xfrm>
            <a:off x="3141110" y="743995"/>
            <a:ext cx="59601" cy="388516"/>
          </a:xfrm>
          <a:custGeom>
            <a:avLst/>
            <a:gdLst>
              <a:gd name="connsiteX0" fmla="*/ 100012 w 528637"/>
              <a:gd name="connsiteY0" fmla="*/ 0 h 3543300"/>
              <a:gd name="connsiteX1" fmla="*/ 157162 w 528637"/>
              <a:gd name="connsiteY1" fmla="*/ 71437 h 3543300"/>
              <a:gd name="connsiteX2" fmla="*/ 242887 w 528637"/>
              <a:gd name="connsiteY2" fmla="*/ 128587 h 3543300"/>
              <a:gd name="connsiteX3" fmla="*/ 285750 w 528637"/>
              <a:gd name="connsiteY3" fmla="*/ 171450 h 3543300"/>
              <a:gd name="connsiteX4" fmla="*/ 371475 w 528637"/>
              <a:gd name="connsiteY4" fmla="*/ 228600 h 3543300"/>
              <a:gd name="connsiteX5" fmla="*/ 457200 w 528637"/>
              <a:gd name="connsiteY5" fmla="*/ 314325 h 3543300"/>
              <a:gd name="connsiteX6" fmla="*/ 500062 w 528637"/>
              <a:gd name="connsiteY6" fmla="*/ 400050 h 3543300"/>
              <a:gd name="connsiteX7" fmla="*/ 528637 w 528637"/>
              <a:gd name="connsiteY7" fmla="*/ 500062 h 3543300"/>
              <a:gd name="connsiteX8" fmla="*/ 514350 w 528637"/>
              <a:gd name="connsiteY8" fmla="*/ 800100 h 3543300"/>
              <a:gd name="connsiteX9" fmla="*/ 485775 w 528637"/>
              <a:gd name="connsiteY9" fmla="*/ 842962 h 3543300"/>
              <a:gd name="connsiteX10" fmla="*/ 471487 w 528637"/>
              <a:gd name="connsiteY10" fmla="*/ 885825 h 3543300"/>
              <a:gd name="connsiteX11" fmla="*/ 428625 w 528637"/>
              <a:gd name="connsiteY11" fmla="*/ 914400 h 3543300"/>
              <a:gd name="connsiteX12" fmla="*/ 357187 w 528637"/>
              <a:gd name="connsiteY12" fmla="*/ 1000125 h 3543300"/>
              <a:gd name="connsiteX13" fmla="*/ 314325 w 528637"/>
              <a:gd name="connsiteY13" fmla="*/ 1014412 h 3543300"/>
              <a:gd name="connsiteX14" fmla="*/ 257175 w 528637"/>
              <a:gd name="connsiteY14" fmla="*/ 1057275 h 3543300"/>
              <a:gd name="connsiteX15" fmla="*/ 228600 w 528637"/>
              <a:gd name="connsiteY15" fmla="*/ 1100137 h 3543300"/>
              <a:gd name="connsiteX16" fmla="*/ 142875 w 528637"/>
              <a:gd name="connsiteY16" fmla="*/ 1171575 h 3543300"/>
              <a:gd name="connsiteX17" fmla="*/ 85725 w 528637"/>
              <a:gd name="connsiteY17" fmla="*/ 1257300 h 3543300"/>
              <a:gd name="connsiteX18" fmla="*/ 57150 w 528637"/>
              <a:gd name="connsiteY18" fmla="*/ 1300162 h 3543300"/>
              <a:gd name="connsiteX19" fmla="*/ 71437 w 528637"/>
              <a:gd name="connsiteY19" fmla="*/ 1500187 h 3543300"/>
              <a:gd name="connsiteX20" fmla="*/ 128587 w 528637"/>
              <a:gd name="connsiteY20" fmla="*/ 1514475 h 3543300"/>
              <a:gd name="connsiteX21" fmla="*/ 142875 w 528637"/>
              <a:gd name="connsiteY21" fmla="*/ 1557337 h 3543300"/>
              <a:gd name="connsiteX22" fmla="*/ 185737 w 528637"/>
              <a:gd name="connsiteY22" fmla="*/ 1585912 h 3543300"/>
              <a:gd name="connsiteX23" fmla="*/ 214312 w 528637"/>
              <a:gd name="connsiteY23" fmla="*/ 1628775 h 3543300"/>
              <a:gd name="connsiteX24" fmla="*/ 228600 w 528637"/>
              <a:gd name="connsiteY24" fmla="*/ 1671637 h 3543300"/>
              <a:gd name="connsiteX25" fmla="*/ 271462 w 528637"/>
              <a:gd name="connsiteY25" fmla="*/ 1714500 h 3543300"/>
              <a:gd name="connsiteX26" fmla="*/ 328612 w 528637"/>
              <a:gd name="connsiteY26" fmla="*/ 1800225 h 3543300"/>
              <a:gd name="connsiteX27" fmla="*/ 357187 w 528637"/>
              <a:gd name="connsiteY27" fmla="*/ 1843087 h 3543300"/>
              <a:gd name="connsiteX28" fmla="*/ 385762 w 528637"/>
              <a:gd name="connsiteY28" fmla="*/ 1885950 h 3543300"/>
              <a:gd name="connsiteX29" fmla="*/ 414337 w 528637"/>
              <a:gd name="connsiteY29" fmla="*/ 2000250 h 3543300"/>
              <a:gd name="connsiteX30" fmla="*/ 457200 w 528637"/>
              <a:gd name="connsiteY30" fmla="*/ 2185987 h 3543300"/>
              <a:gd name="connsiteX31" fmla="*/ 442912 w 528637"/>
              <a:gd name="connsiteY31" fmla="*/ 2371725 h 3543300"/>
              <a:gd name="connsiteX32" fmla="*/ 314325 w 528637"/>
              <a:gd name="connsiteY32" fmla="*/ 2471737 h 3543300"/>
              <a:gd name="connsiteX33" fmla="*/ 214312 w 528637"/>
              <a:gd name="connsiteY33" fmla="*/ 2543175 h 3543300"/>
              <a:gd name="connsiteX34" fmla="*/ 157162 w 528637"/>
              <a:gd name="connsiteY34" fmla="*/ 2557462 h 3543300"/>
              <a:gd name="connsiteX35" fmla="*/ 142875 w 528637"/>
              <a:gd name="connsiteY35" fmla="*/ 2643187 h 3543300"/>
              <a:gd name="connsiteX36" fmla="*/ 57150 w 528637"/>
              <a:gd name="connsiteY36" fmla="*/ 2686050 h 3543300"/>
              <a:gd name="connsiteX37" fmla="*/ 28575 w 528637"/>
              <a:gd name="connsiteY37" fmla="*/ 2871787 h 3543300"/>
              <a:gd name="connsiteX38" fmla="*/ 0 w 528637"/>
              <a:gd name="connsiteY38" fmla="*/ 2971800 h 3543300"/>
              <a:gd name="connsiteX39" fmla="*/ 14287 w 528637"/>
              <a:gd name="connsiteY39" fmla="*/ 3228975 h 3543300"/>
              <a:gd name="connsiteX40" fmla="*/ 28575 w 528637"/>
              <a:gd name="connsiteY40" fmla="*/ 3286125 h 3543300"/>
              <a:gd name="connsiteX41" fmla="*/ 71437 w 528637"/>
              <a:gd name="connsiteY41" fmla="*/ 3328987 h 3543300"/>
              <a:gd name="connsiteX42" fmla="*/ 142875 w 528637"/>
              <a:gd name="connsiteY42" fmla="*/ 3414712 h 3543300"/>
              <a:gd name="connsiteX43" fmla="*/ 214312 w 528637"/>
              <a:gd name="connsiteY43" fmla="*/ 3429000 h 3543300"/>
              <a:gd name="connsiteX44" fmla="*/ 257175 w 528637"/>
              <a:gd name="connsiteY44" fmla="*/ 3471862 h 3543300"/>
              <a:gd name="connsiteX45" fmla="*/ 300037 w 528637"/>
              <a:gd name="connsiteY45" fmla="*/ 3486150 h 3543300"/>
              <a:gd name="connsiteX46" fmla="*/ 314325 w 528637"/>
              <a:gd name="connsiteY46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28637" h="3543300">
                <a:moveTo>
                  <a:pt x="100012" y="0"/>
                </a:moveTo>
                <a:cubicBezTo>
                  <a:pt x="119062" y="23812"/>
                  <a:pt x="134495" y="51037"/>
                  <a:pt x="157162" y="71437"/>
                </a:cubicBezTo>
                <a:cubicBezTo>
                  <a:pt x="182689" y="94411"/>
                  <a:pt x="218603" y="104303"/>
                  <a:pt x="242887" y="128587"/>
                </a:cubicBezTo>
                <a:cubicBezTo>
                  <a:pt x="257175" y="142875"/>
                  <a:pt x="269801" y="159045"/>
                  <a:pt x="285750" y="171450"/>
                </a:cubicBezTo>
                <a:cubicBezTo>
                  <a:pt x="312859" y="192535"/>
                  <a:pt x="347191" y="204316"/>
                  <a:pt x="371475" y="228600"/>
                </a:cubicBezTo>
                <a:lnTo>
                  <a:pt x="457200" y="314325"/>
                </a:lnTo>
                <a:cubicBezTo>
                  <a:pt x="493108" y="422052"/>
                  <a:pt x="444672" y="289271"/>
                  <a:pt x="500062" y="400050"/>
                </a:cubicBezTo>
                <a:cubicBezTo>
                  <a:pt x="510313" y="420552"/>
                  <a:pt x="524058" y="481745"/>
                  <a:pt x="528637" y="500062"/>
                </a:cubicBezTo>
                <a:cubicBezTo>
                  <a:pt x="523875" y="600075"/>
                  <a:pt x="526769" y="700747"/>
                  <a:pt x="514350" y="800100"/>
                </a:cubicBezTo>
                <a:cubicBezTo>
                  <a:pt x="512220" y="817139"/>
                  <a:pt x="493454" y="827604"/>
                  <a:pt x="485775" y="842962"/>
                </a:cubicBezTo>
                <a:cubicBezTo>
                  <a:pt x="479040" y="856433"/>
                  <a:pt x="480895" y="874065"/>
                  <a:pt x="471487" y="885825"/>
                </a:cubicBezTo>
                <a:cubicBezTo>
                  <a:pt x="460760" y="899234"/>
                  <a:pt x="442912" y="904875"/>
                  <a:pt x="428625" y="914400"/>
                </a:cubicBezTo>
                <a:cubicBezTo>
                  <a:pt x="407540" y="946027"/>
                  <a:pt x="390190" y="978123"/>
                  <a:pt x="357187" y="1000125"/>
                </a:cubicBezTo>
                <a:cubicBezTo>
                  <a:pt x="344656" y="1008479"/>
                  <a:pt x="328612" y="1009650"/>
                  <a:pt x="314325" y="1014412"/>
                </a:cubicBezTo>
                <a:cubicBezTo>
                  <a:pt x="295275" y="1028700"/>
                  <a:pt x="274013" y="1040437"/>
                  <a:pt x="257175" y="1057275"/>
                </a:cubicBezTo>
                <a:cubicBezTo>
                  <a:pt x="245033" y="1069417"/>
                  <a:pt x="240742" y="1087995"/>
                  <a:pt x="228600" y="1100137"/>
                </a:cubicBezTo>
                <a:cubicBezTo>
                  <a:pt x="146050" y="1182686"/>
                  <a:pt x="224795" y="1066248"/>
                  <a:pt x="142875" y="1171575"/>
                </a:cubicBezTo>
                <a:cubicBezTo>
                  <a:pt x="121791" y="1198684"/>
                  <a:pt x="104775" y="1228725"/>
                  <a:pt x="85725" y="1257300"/>
                </a:cubicBezTo>
                <a:lnTo>
                  <a:pt x="57150" y="1300162"/>
                </a:lnTo>
                <a:cubicBezTo>
                  <a:pt x="61912" y="1366837"/>
                  <a:pt x="50299" y="1436772"/>
                  <a:pt x="71437" y="1500187"/>
                </a:cubicBezTo>
                <a:cubicBezTo>
                  <a:pt x="77647" y="1518816"/>
                  <a:pt x="113254" y="1502208"/>
                  <a:pt x="128587" y="1514475"/>
                </a:cubicBezTo>
                <a:cubicBezTo>
                  <a:pt x="140347" y="1523883"/>
                  <a:pt x="133467" y="1545577"/>
                  <a:pt x="142875" y="1557337"/>
                </a:cubicBezTo>
                <a:cubicBezTo>
                  <a:pt x="153602" y="1570745"/>
                  <a:pt x="171450" y="1576387"/>
                  <a:pt x="185737" y="1585912"/>
                </a:cubicBezTo>
                <a:cubicBezTo>
                  <a:pt x="195262" y="1600200"/>
                  <a:pt x="206633" y="1613416"/>
                  <a:pt x="214312" y="1628775"/>
                </a:cubicBezTo>
                <a:cubicBezTo>
                  <a:pt x="221047" y="1642245"/>
                  <a:pt x="220246" y="1659106"/>
                  <a:pt x="228600" y="1671637"/>
                </a:cubicBezTo>
                <a:cubicBezTo>
                  <a:pt x="239808" y="1688449"/>
                  <a:pt x="259057" y="1698551"/>
                  <a:pt x="271462" y="1714500"/>
                </a:cubicBezTo>
                <a:cubicBezTo>
                  <a:pt x="292546" y="1741609"/>
                  <a:pt x="309562" y="1771650"/>
                  <a:pt x="328612" y="1800225"/>
                </a:cubicBezTo>
                <a:lnTo>
                  <a:pt x="357187" y="1843087"/>
                </a:lnTo>
                <a:cubicBezTo>
                  <a:pt x="366712" y="1857375"/>
                  <a:pt x="380332" y="1869660"/>
                  <a:pt x="385762" y="1885950"/>
                </a:cubicBezTo>
                <a:cubicBezTo>
                  <a:pt x="418421" y="1983923"/>
                  <a:pt x="379857" y="1862327"/>
                  <a:pt x="414337" y="2000250"/>
                </a:cubicBezTo>
                <a:cubicBezTo>
                  <a:pt x="460006" y="2182929"/>
                  <a:pt x="429579" y="2020265"/>
                  <a:pt x="457200" y="2185987"/>
                </a:cubicBezTo>
                <a:cubicBezTo>
                  <a:pt x="452437" y="2247900"/>
                  <a:pt x="464379" y="2313458"/>
                  <a:pt x="442912" y="2371725"/>
                </a:cubicBezTo>
                <a:cubicBezTo>
                  <a:pt x="415927" y="2444970"/>
                  <a:pt x="369665" y="2453291"/>
                  <a:pt x="314325" y="2471737"/>
                </a:cubicBezTo>
                <a:cubicBezTo>
                  <a:pt x="307817" y="2476618"/>
                  <a:pt x="230564" y="2536210"/>
                  <a:pt x="214312" y="2543175"/>
                </a:cubicBezTo>
                <a:cubicBezTo>
                  <a:pt x="196263" y="2550910"/>
                  <a:pt x="176212" y="2552700"/>
                  <a:pt x="157162" y="2557462"/>
                </a:cubicBezTo>
                <a:cubicBezTo>
                  <a:pt x="152400" y="2586037"/>
                  <a:pt x="155830" y="2617276"/>
                  <a:pt x="142875" y="2643187"/>
                </a:cubicBezTo>
                <a:cubicBezTo>
                  <a:pt x="131797" y="2665343"/>
                  <a:pt x="77435" y="2679288"/>
                  <a:pt x="57150" y="2686050"/>
                </a:cubicBezTo>
                <a:cubicBezTo>
                  <a:pt x="24000" y="2785494"/>
                  <a:pt x="56201" y="2678408"/>
                  <a:pt x="28575" y="2871787"/>
                </a:cubicBezTo>
                <a:cubicBezTo>
                  <a:pt x="24091" y="2903176"/>
                  <a:pt x="10175" y="2941272"/>
                  <a:pt x="0" y="2971800"/>
                </a:cubicBezTo>
                <a:cubicBezTo>
                  <a:pt x="4762" y="3057525"/>
                  <a:pt x="6514" y="3143470"/>
                  <a:pt x="14287" y="3228975"/>
                </a:cubicBezTo>
                <a:cubicBezTo>
                  <a:pt x="16065" y="3248531"/>
                  <a:pt x="18833" y="3269076"/>
                  <a:pt x="28575" y="3286125"/>
                </a:cubicBezTo>
                <a:cubicBezTo>
                  <a:pt x="38600" y="3303668"/>
                  <a:pt x="58502" y="3313465"/>
                  <a:pt x="71437" y="3328987"/>
                </a:cubicBezTo>
                <a:cubicBezTo>
                  <a:pt x="94882" y="3357121"/>
                  <a:pt x="107094" y="3396822"/>
                  <a:pt x="142875" y="3414712"/>
                </a:cubicBezTo>
                <a:cubicBezTo>
                  <a:pt x="164595" y="3425572"/>
                  <a:pt x="190500" y="3424237"/>
                  <a:pt x="214312" y="3429000"/>
                </a:cubicBezTo>
                <a:cubicBezTo>
                  <a:pt x="228600" y="3443287"/>
                  <a:pt x="240363" y="3460654"/>
                  <a:pt x="257175" y="3471862"/>
                </a:cubicBezTo>
                <a:cubicBezTo>
                  <a:pt x="269706" y="3480216"/>
                  <a:pt x="290629" y="3474390"/>
                  <a:pt x="300037" y="3486150"/>
                </a:cubicBezTo>
                <a:cubicBezTo>
                  <a:pt x="312304" y="3501483"/>
                  <a:pt x="314325" y="3543300"/>
                  <a:pt x="314325" y="3543300"/>
                </a:cubicBezTo>
              </a:path>
            </a:pathLst>
          </a:cu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2840774" y="441203"/>
            <a:ext cx="771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endParaRPr lang="en-US" sz="1600" dirty="0"/>
          </a:p>
        </p:txBody>
      </p:sp>
      <p:sp>
        <p:nvSpPr>
          <p:cNvPr id="270" name="Rectangle 269"/>
          <p:cNvSpPr/>
          <p:nvPr/>
        </p:nvSpPr>
        <p:spPr>
          <a:xfrm>
            <a:off x="105896" y="2761564"/>
            <a:ext cx="16049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 0</a:t>
            </a:r>
          </a:p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(Kernel 0)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318" y="6518711"/>
            <a:ext cx="16049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 1</a:t>
            </a:r>
          </a:p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(Kernel 1)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527743" y="851714"/>
            <a:ext cx="1085850" cy="2940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527744" y="2681892"/>
            <a:ext cx="1125727" cy="62082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527743" y="1340812"/>
            <a:ext cx="1125727" cy="11169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8861378" y="767895"/>
            <a:ext cx="3305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Per-thread local memory</a:t>
            </a:r>
            <a:endParaRPr lang="en-US" sz="2400" dirty="0"/>
          </a:p>
        </p:txBody>
      </p:sp>
      <p:sp>
        <p:nvSpPr>
          <p:cNvPr id="282" name="Rectangle 281"/>
          <p:cNvSpPr/>
          <p:nvPr/>
        </p:nvSpPr>
        <p:spPr>
          <a:xfrm>
            <a:off x="8851257" y="1603518"/>
            <a:ext cx="3406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Per-block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hared memory</a:t>
            </a:r>
            <a:endParaRPr lang="en-US" sz="2400" dirty="0"/>
          </a:p>
        </p:txBody>
      </p:sp>
      <p:sp>
        <p:nvSpPr>
          <p:cNvPr id="283" name="Rectangle 282"/>
          <p:cNvSpPr/>
          <p:nvPr/>
        </p:nvSpPr>
        <p:spPr>
          <a:xfrm>
            <a:off x="8849142" y="4956124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 memory</a:t>
            </a:r>
            <a:endParaRPr lang="en-US" sz="2400" dirty="0"/>
          </a:p>
        </p:txBody>
      </p:sp>
      <p:sp>
        <p:nvSpPr>
          <p:cNvPr id="284" name="Rectangle 283"/>
          <p:cNvSpPr/>
          <p:nvPr/>
        </p:nvSpPr>
        <p:spPr>
          <a:xfrm>
            <a:off x="7389421" y="441427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GPU Memory </a:t>
            </a:r>
            <a:endParaRPr lang="en-US" sz="1800" b="1" dirty="0"/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4568823" y="998727"/>
            <a:ext cx="261779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1" name="Straight Arrow Connector 310"/>
          <p:cNvCxnSpPr/>
          <p:nvPr/>
        </p:nvCxnSpPr>
        <p:spPr>
          <a:xfrm>
            <a:off x="4543259" y="1949663"/>
            <a:ext cx="261779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3" name="Straight Arrow Connector 312"/>
          <p:cNvCxnSpPr/>
          <p:nvPr/>
        </p:nvCxnSpPr>
        <p:spPr>
          <a:xfrm flipV="1">
            <a:off x="4903453" y="4421808"/>
            <a:ext cx="2211720" cy="142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2" name="Straight Arrow Connector 321"/>
          <p:cNvCxnSpPr/>
          <p:nvPr/>
        </p:nvCxnSpPr>
        <p:spPr>
          <a:xfrm flipH="1">
            <a:off x="6125689" y="7714305"/>
            <a:ext cx="965474" cy="142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650699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Synchronization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516" y="3245003"/>
            <a:ext cx="116806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a barrier at which all threads in the block must wait before any is allowed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this function to create synchronization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points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within the kernel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516" y="2427124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__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syncthreads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516" y="5873734"/>
            <a:ext cx="6563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cudaDeviceSynchronize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516" y="6673483"/>
            <a:ext cx="116806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Blocks until the device has completed all preceding requested tasks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the host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642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516" y="3307074"/>
            <a:ext cx="700608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u="sng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shared_memory.cu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065" y="3898005"/>
            <a:ext cx="117854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one dimensional array with 1024 elements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every element &lt;= </a:t>
            </a:r>
            <a:r>
              <a:rPr lang="en-US" i="1" kern="12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kern="1200" baseline="300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i="1" kern="12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where</a:t>
            </a:r>
            <a:r>
              <a:rPr lang="en-US" i="1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kern="12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array index </a:t>
            </a:r>
            <a:endParaRPr lang="en-US" kern="120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the value in </a:t>
            </a:r>
            <a:r>
              <a:rPr lang="en-US" i="1" kern="12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kern="1200" baseline="300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with the sum</a:t>
            </a:r>
            <a:endParaRPr lang="en-US" kern="120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Summation for each index position should be done by a GPU thread</a:t>
            </a:r>
            <a:endParaRPr lang="en-US" kern="120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1950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Shared Memory &amp; Synchronization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200" y="2425121"/>
            <a:ext cx="2957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__shared__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7822" y="2425121"/>
            <a:ext cx="9155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Modifier to assign a variable to shared memory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903696" y="6579809"/>
            <a:ext cx="9607809" cy="760291"/>
            <a:chOff x="1872702" y="6693264"/>
            <a:chExt cx="9607809" cy="760291"/>
          </a:xfrm>
        </p:grpSpPr>
        <p:grpSp>
          <p:nvGrpSpPr>
            <p:cNvPr id="20" name="Group 19"/>
            <p:cNvGrpSpPr/>
            <p:nvPr/>
          </p:nvGrpSpPr>
          <p:grpSpPr>
            <a:xfrm>
              <a:off x="1872702" y="6693264"/>
              <a:ext cx="9607809" cy="752470"/>
              <a:chOff x="693479" y="6709928"/>
              <a:chExt cx="9607809" cy="75247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3479" y="6709928"/>
                <a:ext cx="9607809" cy="728662"/>
              </a:xfrm>
              <a:prstGeom prst="rect">
                <a:avLst/>
              </a:prstGeom>
              <a:noFill/>
              <a:ln w="38100" cap="flat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400175" y="6709928"/>
                <a:ext cx="0" cy="7286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124073" y="6733736"/>
                <a:ext cx="0" cy="7286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76552" y="6728968"/>
                <a:ext cx="0" cy="7286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05214" y="6728972"/>
                <a:ext cx="0" cy="7286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62456" y="6728968"/>
                <a:ext cx="0" cy="7286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2027981" y="6734429"/>
              <a:ext cx="4411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07958" y="6728214"/>
              <a:ext cx="4187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kern="12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06937" y="6756790"/>
              <a:ext cx="4411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47054" y="6753469"/>
              <a:ext cx="4411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31971" y="6734429"/>
              <a:ext cx="4411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55949" y="6758237"/>
              <a:ext cx="43909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……………………..  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69923" y="6753469"/>
              <a:ext cx="12105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1024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0268836" y="6724893"/>
              <a:ext cx="0" cy="7286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0" name="Rectangle 29"/>
          <p:cNvSpPr/>
          <p:nvPr/>
        </p:nvSpPr>
        <p:spPr>
          <a:xfrm>
            <a:off x="323939" y="7568708"/>
            <a:ext cx="2077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3939" y="8180671"/>
            <a:ext cx="2077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Thread 4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03696" y="7934734"/>
            <a:ext cx="1574352" cy="0"/>
          </a:xfrm>
          <a:prstGeom prst="straightConnector1">
            <a:avLst/>
          </a:prstGeom>
          <a:noFill/>
          <a:ln w="381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/>
          <p:nvPr/>
        </p:nvCxnSpPr>
        <p:spPr>
          <a:xfrm>
            <a:off x="2903696" y="8546697"/>
            <a:ext cx="3059269" cy="0"/>
          </a:xfrm>
          <a:prstGeom prst="straightConnector1">
            <a:avLst/>
          </a:prstGeom>
          <a:noFill/>
          <a:ln w="381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Rectangle 35"/>
          <p:cNvSpPr/>
          <p:nvPr/>
        </p:nvSpPr>
        <p:spPr>
          <a:xfrm>
            <a:off x="3377796" y="7759800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4400" dirty="0"/>
          </a:p>
        </p:txBody>
      </p:sp>
      <p:sp>
        <p:nvSpPr>
          <p:cNvPr id="37" name="Rectangle 36"/>
          <p:cNvSpPr/>
          <p:nvPr/>
        </p:nvSpPr>
        <p:spPr>
          <a:xfrm>
            <a:off x="4084492" y="8429225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4400" dirty="0"/>
          </a:p>
        </p:txBody>
      </p:sp>
      <p:sp>
        <p:nvSpPr>
          <p:cNvPr id="38" name="Rectangle 37"/>
          <p:cNvSpPr/>
          <p:nvPr/>
        </p:nvSpPr>
        <p:spPr>
          <a:xfrm>
            <a:off x="4491180" y="7568473"/>
            <a:ext cx="441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855655" y="8214804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0"/>
            <a:endCxn id="25" idx="2"/>
          </p:cNvCxnSpPr>
          <p:nvPr/>
        </p:nvCxnSpPr>
        <p:spPr>
          <a:xfrm flipH="1" flipV="1">
            <a:off x="6183539" y="7267305"/>
            <a:ext cx="20930" cy="947499"/>
          </a:xfrm>
          <a:prstGeom prst="straightConnector1">
            <a:avLst/>
          </a:prstGeom>
          <a:noFill/>
          <a:ln w="381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38" idx="0"/>
          </p:cNvCxnSpPr>
          <p:nvPr/>
        </p:nvCxnSpPr>
        <p:spPr>
          <a:xfrm flipH="1" flipV="1">
            <a:off x="4711753" y="7308471"/>
            <a:ext cx="1" cy="260002"/>
          </a:xfrm>
          <a:prstGeom prst="straightConnector1">
            <a:avLst/>
          </a:prstGeom>
          <a:noFill/>
          <a:ln w="381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352570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Atomic</a:t>
            </a:r>
            <a:r>
              <a:rPr kumimoji="0" lang="en-US" sz="60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  <a:r>
              <a:rPr lang="en-US" sz="6000" b="1" dirty="0">
                <a:solidFill>
                  <a:sysClr val="windowText" lastClr="000000"/>
                </a:solidFill>
                <a:latin typeface="Calibri Light" panose="020F0302020204030204"/>
              </a:rPr>
              <a:t>O</a:t>
            </a:r>
            <a:r>
              <a:rPr lang="en-US" sz="6000" b="1" noProof="0" dirty="0" err="1" smtClean="0">
                <a:solidFill>
                  <a:sysClr val="windowText" lastClr="000000"/>
                </a:solidFill>
                <a:latin typeface="Calibri Light" panose="020F0302020204030204"/>
              </a:rPr>
              <a:t>perations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002" y="5791182"/>
            <a:ext cx="120809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No other threads can perform read-modify-write operations on memory (global or shared) until the current thread’s operation is complete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ften </a:t>
            </a: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used to prevent race conditions 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common encountered </a:t>
            </a: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in 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multi-threaded </a:t>
            </a: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applications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kern="1200" dirty="0" err="1" smtClean="0">
                <a:solidFill>
                  <a:prstClr val="black"/>
                </a:solidFill>
                <a:latin typeface="Calibri" panose="020F0502020204030204"/>
              </a:rPr>
              <a:t>atomicAdd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(), </a:t>
            </a:r>
            <a:r>
              <a:rPr lang="en-US" sz="3200" kern="1200" dirty="0" err="1" smtClean="0">
                <a:solidFill>
                  <a:prstClr val="black"/>
                </a:solidFill>
                <a:latin typeface="Calibri" panose="020F0502020204030204"/>
              </a:rPr>
              <a:t>atomicSub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(), </a:t>
            </a:r>
            <a:r>
              <a:rPr lang="en-US" sz="3200" kern="1200" dirty="0" err="1" smtClean="0">
                <a:solidFill>
                  <a:prstClr val="black"/>
                </a:solidFill>
                <a:latin typeface="Calibri" panose="020F0502020204030204"/>
              </a:rPr>
              <a:t>atomicExch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(), </a:t>
            </a:r>
            <a:r>
              <a:rPr lang="en-US" sz="3200" kern="1200" dirty="0" err="1" smtClean="0">
                <a:solidFill>
                  <a:prstClr val="black"/>
                </a:solidFill>
                <a:latin typeface="Calibri" panose="020F0502020204030204"/>
              </a:rPr>
              <a:t>atomicMin</a:t>
            </a:r>
            <a:r>
              <a:rPr lang="en-US" sz="3200" kern="1200" dirty="0" smtClean="0">
                <a:solidFill>
                  <a:prstClr val="black"/>
                </a:solidFill>
                <a:latin typeface="Calibri" panose="020F0502020204030204"/>
              </a:rPr>
              <a:t>(), 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376" y="2812774"/>
            <a:ext cx="11715248" cy="2768579"/>
            <a:chOff x="381376" y="2812774"/>
            <a:chExt cx="11715248" cy="276857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04482" y="3408233"/>
              <a:ext cx="2770910" cy="1"/>
            </a:xfrm>
            <a:prstGeom prst="line">
              <a:avLst/>
            </a:prstGeom>
            <a:noFill/>
            <a:ln w="76200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961532" y="3408234"/>
              <a:ext cx="3519054" cy="41563"/>
            </a:xfrm>
            <a:prstGeom prst="line">
              <a:avLst/>
            </a:prstGeom>
            <a:noFill/>
            <a:ln w="76200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480586" y="3449797"/>
              <a:ext cx="3186546" cy="0"/>
            </a:xfrm>
            <a:prstGeom prst="line">
              <a:avLst/>
            </a:prstGeom>
            <a:noFill/>
            <a:ln w="76200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4482" y="4481943"/>
              <a:ext cx="3546760" cy="0"/>
            </a:xfrm>
            <a:prstGeom prst="line">
              <a:avLst/>
            </a:prstGeom>
            <a:noFill/>
            <a:ln w="76200" cap="flat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51242" y="4481943"/>
              <a:ext cx="2604653" cy="20782"/>
            </a:xfrm>
            <a:prstGeom prst="line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55895" y="4502725"/>
              <a:ext cx="3186546" cy="0"/>
            </a:xfrm>
            <a:prstGeom prst="line">
              <a:avLst/>
            </a:prstGeom>
            <a:noFill/>
            <a:ln w="76200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664151" y="4959920"/>
              <a:ext cx="10432473" cy="2770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Rectangle 13"/>
            <p:cNvSpPr/>
            <p:nvPr/>
          </p:nvSpPr>
          <p:spPr>
            <a:xfrm>
              <a:off x="5558240" y="2840621"/>
              <a:ext cx="2325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tomic operation</a:t>
              </a: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95288" y="2812774"/>
              <a:ext cx="23973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parallel operation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02802" y="2882460"/>
              <a:ext cx="23973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parallel operation</a:t>
              </a:r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1243" y="3872621"/>
              <a:ext cx="23973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parallel operation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11041" y="3949370"/>
              <a:ext cx="2325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atomic operation</a:t>
              </a:r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18250" y="3914460"/>
              <a:ext cx="13946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wait for A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376" y="3019001"/>
              <a:ext cx="171893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Thread 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4045" y="4141612"/>
              <a:ext cx="17013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Thread 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80563" y="4996578"/>
              <a:ext cx="10294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kern="12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1204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936" y="4644286"/>
            <a:ext cx="541738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6: </a:t>
            </a:r>
            <a:r>
              <a:rPr lang="en-US" u="sng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atomics.cu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486" y="5235217"/>
            <a:ext cx="1240104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1 million GPU threads to increment the components of a 16-element array 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Initially, all array elements are zero 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thread adds 1 to only one element of the array</a:t>
            </a:r>
          </a:p>
          <a:p>
            <a:pPr marL="571500" lvl="0" indent="-571500" algn="l" defTabSz="9144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e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lement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array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incremented by equal number of threads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CUDA Program Essential</a:t>
            </a: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Atomic</a:t>
            </a:r>
            <a:r>
              <a:rPr kumimoji="0" lang="en-US" sz="60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  <a:r>
              <a:rPr lang="en-US" sz="6000" b="1" dirty="0">
                <a:solidFill>
                  <a:sysClr val="windowText" lastClr="000000"/>
                </a:solidFill>
                <a:latin typeface="Calibri Light" panose="020F0302020204030204"/>
              </a:rPr>
              <a:t>O</a:t>
            </a:r>
            <a:r>
              <a:rPr kumimoji="0" lang="en-US" sz="6000" b="1" i="0" u="none" strike="noStrike" kern="120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perations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116" y="2475968"/>
            <a:ext cx="1092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int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atomicAdd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(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int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* address, 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int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 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val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516" y="3151114"/>
            <a:ext cx="9560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Adds 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v</a:t>
            </a:r>
            <a:r>
              <a:rPr lang="en-US" kern="1200" dirty="0" err="1">
                <a:solidFill>
                  <a:srgbClr val="FF0000"/>
                </a:solidFill>
                <a:latin typeface="Courier Std" panose="02070409020205020404" pitchFamily="49" charset="0"/>
              </a:rPr>
              <a:t>al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to the variable value at the </a:t>
            </a:r>
            <a:r>
              <a:rPr lang="en-US" kern="1200" dirty="0">
                <a:solidFill>
                  <a:srgbClr val="FF0000"/>
                </a:solidFill>
                <a:latin typeface="Courier Std" panose="02070409020205020404" pitchFamily="49" charset="0"/>
              </a:rPr>
              <a:t>address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813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FDE0AE6-6F45-401C-AE9F-123167133507}"/>
              </a:ext>
            </a:extLst>
          </p:cNvPr>
          <p:cNvSpPr txBox="1">
            <a:spLocks/>
          </p:cNvSpPr>
          <p:nvPr/>
        </p:nvSpPr>
        <p:spPr>
          <a:xfrm>
            <a:off x="701516" y="606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Summary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8E7E255-5A1D-4850-A4BF-956555345EDB}"/>
              </a:ext>
            </a:extLst>
          </p:cNvPr>
          <p:cNvSpPr txBox="1">
            <a:spLocks/>
          </p:cNvSpPr>
          <p:nvPr/>
        </p:nvSpPr>
        <p:spPr>
          <a:xfrm>
            <a:off x="701516" y="1868155"/>
            <a:ext cx="12166600" cy="6935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 smtClean="0">
                <a:solidFill>
                  <a:sysClr val="windowText" lastClr="000000"/>
                </a:solidFill>
                <a:latin typeface="Calibri" panose="020F0502020204030204"/>
              </a:rPr>
              <a:t> GPU architecture and differences with CPU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 smtClean="0">
                <a:solidFill>
                  <a:sysClr val="windowText" lastClr="000000"/>
                </a:solidFill>
                <a:latin typeface="Calibri" panose="020F0502020204030204"/>
              </a:rPr>
              <a:t> CUDA integration with GPU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Fundamentals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of CUDA programming including</a:t>
            </a:r>
          </a:p>
          <a:p>
            <a:pPr lvl="1">
              <a:spcBef>
                <a:spcPts val="1000"/>
              </a:spcBef>
            </a:pPr>
            <a:r>
              <a:rPr lang="en-US" sz="4400" baseline="0" dirty="0" smtClean="0">
                <a:solidFill>
                  <a:sysClr val="windowText" lastClr="000000"/>
                </a:solidFill>
                <a:latin typeface="Calibri" panose="020F0502020204030204"/>
              </a:rPr>
              <a:t> Kernels</a:t>
            </a:r>
          </a:p>
          <a:p>
            <a:pPr lvl="1">
              <a:spcBef>
                <a:spcPts val="1000"/>
              </a:spcBef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Blocks &amp; Threads </a:t>
            </a:r>
          </a:p>
          <a:p>
            <a:pPr lvl="1">
              <a:spcBef>
                <a:spcPts val="1000"/>
              </a:spcBef>
            </a:pPr>
            <a:r>
              <a:rPr lang="en-US" sz="4400" baseline="0" dirty="0" smtClean="0">
                <a:solidFill>
                  <a:sysClr val="windowText" lastClr="000000"/>
                </a:solidFill>
                <a:latin typeface="Calibri" panose="020F0502020204030204"/>
              </a:rPr>
              <a:t> Memory</a:t>
            </a: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management</a:t>
            </a:r>
          </a:p>
          <a:p>
            <a:pPr lvl="1">
              <a:spcBef>
                <a:spcPts val="1000"/>
              </a:spcBef>
            </a:pPr>
            <a:r>
              <a:rPr lang="en-US" sz="440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Global and shared memory</a:t>
            </a:r>
          </a:p>
          <a:p>
            <a:pPr lvl="1">
              <a:spcBef>
                <a:spcPts val="1000"/>
              </a:spcBef>
            </a:pP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Unified memory</a:t>
            </a:r>
          </a:p>
          <a:p>
            <a:pPr lvl="1">
              <a:spcBef>
                <a:spcPts val="1000"/>
              </a:spcBef>
            </a:pP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 Atomic </a:t>
            </a:r>
            <a:r>
              <a:rPr lang="en-US" sz="4400" dirty="0">
                <a:solidFill>
                  <a:sysClr val="windowText" lastClr="000000"/>
                </a:solidFill>
                <a:latin typeface="Calibri" panose="020F0502020204030204"/>
              </a:rPr>
              <a:t>o</a:t>
            </a:r>
            <a:r>
              <a:rPr lang="en-US" sz="4400" dirty="0" smtClean="0">
                <a:solidFill>
                  <a:sysClr val="windowText" lastClr="000000"/>
                </a:solidFill>
                <a:latin typeface="Calibri" panose="020F0502020204030204"/>
              </a:rPr>
              <a:t>perations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77617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xfrm>
            <a:off x="1300479" y="2480681"/>
            <a:ext cx="11704322" cy="15092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sz="7200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sz="half" idx="1"/>
          </p:nvPr>
        </p:nvSpPr>
        <p:spPr>
          <a:xfrm>
            <a:off x="1300480" y="4334933"/>
            <a:ext cx="11704320" cy="266492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04040"/>
                </a:solidFill>
              </a:defRPr>
            </a:pPr>
            <a:r>
              <a:rPr dirty="0"/>
              <a:t>email: </a:t>
            </a:r>
            <a:r>
              <a:rPr u="sng" dirty="0">
                <a:hlinkClick r:id="rId3"/>
              </a:rPr>
              <a:t>quest-help@northwestern.edu</a:t>
            </a:r>
          </a:p>
          <a:p>
            <a:pPr>
              <a:defRPr>
                <a:solidFill>
                  <a:srgbClr val="404040"/>
                </a:solidFill>
              </a:defRPr>
            </a:pPr>
            <a:endParaRPr u="sng" dirty="0">
              <a:hlinkClick r:id="rId3"/>
            </a:endParaRPr>
          </a:p>
          <a:p>
            <a:pPr>
              <a:defRPr>
                <a:solidFill>
                  <a:srgbClr val="404040"/>
                </a:solidFill>
              </a:defRPr>
            </a:pPr>
            <a:r>
              <a:rPr dirty="0"/>
              <a:t>Research Computing Services</a:t>
            </a:r>
          </a:p>
        </p:txBody>
      </p:sp>
      <p:pic>
        <p:nvPicPr>
          <p:cNvPr id="1066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251500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E9AB53-9FF4-4440-91DC-AE7122790290}"/>
              </a:ext>
            </a:extLst>
          </p:cNvPr>
          <p:cNvSpPr txBox="1">
            <a:spLocks/>
          </p:cNvSpPr>
          <p:nvPr/>
        </p:nvSpPr>
        <p:spPr>
          <a:xfrm>
            <a:off x="410342" y="2230416"/>
            <a:ext cx="6807744" cy="180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CUDA is a parallel computing platform and application programming interface (API)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8E36F-D836-40D3-851F-8A213F8B3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02" t="47514"/>
          <a:stretch/>
        </p:blipFill>
        <p:spPr>
          <a:xfrm>
            <a:off x="7397968" y="791304"/>
            <a:ext cx="5606832" cy="4140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E7CDC-6E94-47B8-B246-3D6809972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22"/>
          <a:stretch/>
        </p:blipFill>
        <p:spPr>
          <a:xfrm>
            <a:off x="4428810" y="5006213"/>
            <a:ext cx="8582653" cy="39050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90" y="365125"/>
            <a:ext cx="6017678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GPU &amp; CUDA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352" y="5103460"/>
            <a:ext cx="37938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l" defTabSz="91440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 panose="020F0502020204030204"/>
              </a:rPr>
              <a:t>Developed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for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/>
              </a:rPr>
              <a:t> graphics processing units (GPUs) created by </a:t>
            </a:r>
            <a:r>
              <a:rPr lang="en-US" kern="1200" dirty="0" err="1" smtClean="0">
                <a:solidFill>
                  <a:sysClr val="windowText" lastClr="000000"/>
                </a:solidFill>
                <a:latin typeface="Calibri" panose="020F0502020204030204"/>
              </a:rPr>
              <a:t>Nvidia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  <a:endParaRPr lang="en-US" kern="12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47414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F0E0D203-C8EF-4557-A21E-936534FA4769}"/>
              </a:ext>
            </a:extLst>
          </p:cNvPr>
          <p:cNvSpPr txBox="1">
            <a:spLocks/>
          </p:cNvSpPr>
          <p:nvPr/>
        </p:nvSpPr>
        <p:spPr>
          <a:xfrm>
            <a:off x="690328" y="2453466"/>
            <a:ext cx="11834825" cy="6201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(</a:t>
            </a:r>
            <a:r>
              <a:rPr lang="en-US" sz="3200" b="1" dirty="0">
                <a:solidFill>
                  <a:sysClr val="windowText" lastClr="000000"/>
                </a:solidFill>
                <a:latin typeface="Calibri" panose="020F0502020204030204"/>
              </a:rPr>
              <a:t>natively) </a:t>
            </a:r>
            <a:endParaRPr lang="en-US" sz="3200" b="1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lvl="0" indent="0">
              <a:buNone/>
            </a:pPr>
            <a:r>
              <a:rPr lang="en-US" sz="3200" i="1" dirty="0" smtClean="0">
                <a:solidFill>
                  <a:sysClr val="windowText" lastClr="000000"/>
                </a:solidFill>
                <a:latin typeface="Calibri" panose="020F0502020204030204"/>
              </a:rPr>
              <a:t>https</a:t>
            </a:r>
            <a:r>
              <a:rPr lang="en-US" sz="3200" i="1" dirty="0">
                <a:solidFill>
                  <a:sysClr val="windowText" lastClr="000000"/>
                </a:solidFill>
                <a:latin typeface="Calibri" panose="020F0502020204030204"/>
              </a:rPr>
              <a:t>://docs.nvidia.com/cuda/cuda-c-programming-guide/index.html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lvl="0"/>
            <a:r>
              <a:rPr lang="en-US" sz="3200" b="1" dirty="0" smtClean="0">
                <a:solidFill>
                  <a:sysClr val="windowText" lastClr="000000"/>
                </a:solidFill>
                <a:latin typeface="Calibri" panose="020F0502020204030204"/>
              </a:rPr>
              <a:t>C++ (</a:t>
            </a:r>
            <a:r>
              <a:rPr lang="en-US" sz="3200" b="1" dirty="0">
                <a:solidFill>
                  <a:sysClr val="windowText" lastClr="000000"/>
                </a:solidFill>
                <a:latin typeface="Calibri" panose="020F0502020204030204"/>
              </a:rPr>
              <a:t>natively) </a:t>
            </a:r>
            <a:endParaRPr lang="en-US" sz="3200" b="1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lvl="0" indent="0">
              <a:buNone/>
            </a:pPr>
            <a:r>
              <a:rPr lang="en-US" sz="3200" i="1" dirty="0" smtClean="0">
                <a:solidFill>
                  <a:sysClr val="windowText" lastClr="000000"/>
                </a:solidFill>
                <a:latin typeface="Calibri" panose="020F0502020204030204"/>
              </a:rPr>
              <a:t>https</a:t>
            </a:r>
            <a:r>
              <a:rPr lang="en-US" sz="3200" i="1" dirty="0">
                <a:solidFill>
                  <a:sysClr val="windowText" lastClr="000000"/>
                </a:solidFill>
                <a:latin typeface="Calibri" panose="020F0502020204030204"/>
              </a:rPr>
              <a:t>://docs.nvidia.com/cuda/cuda-c-programming-guide/index.html</a:t>
            </a:r>
            <a:endParaRPr lang="en-US" sz="3200" i="1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lvl="0"/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Fortran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lang="en-US" sz="3200" b="1" dirty="0">
                <a:solidFill>
                  <a:sysClr val="windowText" lastClr="000000"/>
                </a:solidFill>
                <a:latin typeface="Calibri" panose="020F0502020204030204"/>
              </a:rPr>
              <a:t>(PGI CUDA </a:t>
            </a:r>
            <a:r>
              <a:rPr lang="en-US" sz="3200" b="1" dirty="0" smtClean="0">
                <a:solidFill>
                  <a:sysClr val="windowText" lastClr="000000"/>
                </a:solidFill>
                <a:latin typeface="Calibri" panose="020F0502020204030204"/>
              </a:rPr>
              <a:t>Fortran) </a:t>
            </a:r>
          </a:p>
          <a:p>
            <a:pPr marL="0" lvl="0" indent="0">
              <a:buNone/>
            </a:pPr>
            <a:r>
              <a:rPr lang="en-US" sz="3200" i="1" dirty="0" smtClean="0">
                <a:solidFill>
                  <a:sysClr val="windowText" lastClr="000000"/>
                </a:solidFill>
                <a:latin typeface="Calibri" panose="020F0502020204030204"/>
              </a:rPr>
              <a:t>https</a:t>
            </a:r>
            <a:r>
              <a:rPr lang="en-US" sz="3200" i="1" dirty="0">
                <a:solidFill>
                  <a:sysClr val="windowText" lastClr="000000"/>
                </a:solidFill>
                <a:latin typeface="Calibri" panose="020F0502020204030204"/>
              </a:rPr>
              <a:t>://</a:t>
            </a:r>
            <a:r>
              <a:rPr lang="en-US" sz="3200" i="1" dirty="0" smtClean="0">
                <a:solidFill>
                  <a:sysClr val="windowText" lastClr="000000"/>
                </a:solidFill>
                <a:latin typeface="Calibri" panose="020F0502020204030204"/>
              </a:rPr>
              <a:t>www.pgroup.com/resources/cudafortran.htm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lvl="0">
              <a:defRPr/>
            </a:pPr>
            <a:r>
              <a:rPr lang="en-US" sz="3200" b="1" dirty="0">
                <a:solidFill>
                  <a:sysClr val="windowText" lastClr="000000"/>
                </a:solidFill>
                <a:latin typeface="Calibri" panose="020F0502020204030204"/>
              </a:rPr>
              <a:t>Python (</a:t>
            </a:r>
            <a:r>
              <a:rPr lang="en-US" sz="3200" b="1" dirty="0" err="1">
                <a:solidFill>
                  <a:sysClr val="windowText" lastClr="000000"/>
                </a:solidFill>
                <a:latin typeface="Calibri" panose="020F0502020204030204"/>
              </a:rPr>
              <a:t>Numba</a:t>
            </a:r>
            <a:r>
              <a:rPr lang="en-US" sz="3200" b="1" dirty="0">
                <a:solidFill>
                  <a:sysClr val="windowText" lastClr="000000"/>
                </a:solidFill>
                <a:latin typeface="Calibri" panose="020F0502020204030204"/>
              </a:rPr>
              <a:t>)</a:t>
            </a:r>
          </a:p>
          <a:p>
            <a:pPr marL="0" lvl="0" indent="0">
              <a:buNone/>
            </a:pPr>
            <a:r>
              <a:rPr lang="en-US" sz="3200" i="1" dirty="0">
                <a:solidFill>
                  <a:sysClr val="windowText" lastClr="000000"/>
                </a:solidFill>
                <a:latin typeface="Calibri" panose="020F0502020204030204"/>
              </a:rPr>
              <a:t>http://numba.pydata.org</a:t>
            </a:r>
            <a:r>
              <a:rPr lang="en-US" sz="3200" i="1" dirty="0" smtClean="0">
                <a:solidFill>
                  <a:sysClr val="windowText" lastClr="000000"/>
                </a:solidFill>
                <a:latin typeface="Calibri" panose="020F0502020204030204"/>
              </a:rPr>
              <a:t>/</a:t>
            </a:r>
            <a:endParaRPr lang="en-US" sz="3200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 smtClean="0">
                <a:solidFill>
                  <a:sysClr val="windowText" lastClr="000000"/>
                </a:solidFill>
                <a:latin typeface="Calibri" panose="020F0502020204030204"/>
              </a:rPr>
              <a:t>Java (</a:t>
            </a:r>
            <a:r>
              <a:rPr lang="en-US" sz="3200" b="1" dirty="0" err="1" smtClean="0">
                <a:solidFill>
                  <a:sysClr val="windowText" lastClr="000000"/>
                </a:solidFill>
                <a:latin typeface="Calibri" panose="020F0502020204030204"/>
              </a:rPr>
              <a:t>JCuda</a:t>
            </a:r>
            <a:r>
              <a:rPr lang="en-US" sz="3200" b="1" dirty="0" smtClean="0">
                <a:solidFill>
                  <a:sysClr val="windowText" lastClr="000000"/>
                </a:solidFill>
                <a:latin typeface="Calibri" panose="020F0502020204030204"/>
              </a:rPr>
              <a:t>)</a:t>
            </a:r>
          </a:p>
          <a:p>
            <a:pPr marL="0" lvl="0" indent="0">
              <a:buNone/>
            </a:pPr>
            <a:r>
              <a:rPr lang="en-US" sz="3200" i="1" dirty="0">
                <a:solidFill>
                  <a:sysClr val="windowText" lastClr="000000"/>
                </a:solidFill>
                <a:latin typeface="Calibri" panose="020F0502020204030204"/>
              </a:rPr>
              <a:t>http://www.jcuda.org/</a:t>
            </a:r>
            <a:endParaRPr lang="en-US" sz="3200" i="1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90" y="365125"/>
            <a:ext cx="6017678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GPU &amp; CUDA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328" y="2099523"/>
            <a:ext cx="7785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Support for Programming Languages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55078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5400000">
            <a:off x="-1598921" y="5044078"/>
            <a:ext cx="6662965" cy="558690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483693" y="2179313"/>
            <a:ext cx="587061" cy="149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453216" y="5362543"/>
            <a:ext cx="560410" cy="149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415451" y="1871138"/>
            <a:ext cx="1120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1975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6441" y="5039377"/>
            <a:ext cx="1120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1995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6441" y="5817282"/>
            <a:ext cx="1120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2000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5498" y="6704214"/>
            <a:ext cx="1120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2006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01231" y="1838974"/>
            <a:ext cx="5344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Early 3D consumer graphics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127453" y="5035437"/>
            <a:ext cx="4296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3Dfx Voodoo graphics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1468678" y="8222608"/>
            <a:ext cx="560410" cy="149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453216" y="6125458"/>
            <a:ext cx="560410" cy="149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453216" y="7031654"/>
            <a:ext cx="560410" cy="149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 32"/>
          <p:cNvSpPr/>
          <p:nvPr/>
        </p:nvSpPr>
        <p:spPr>
          <a:xfrm>
            <a:off x="2089600" y="5832272"/>
            <a:ext cx="9999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NVIDIA vs ATI Era, beginning of programmable GPUs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42384" y="6734193"/>
            <a:ext cx="87302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Modern GPU (General purpose GPU), CUDA -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Unified Device Architecture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Brief History of GPU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870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18E7E255-5A1D-4850-A4BF-956555345E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2986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 compute units.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Limited cores, but each core runs fast.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power consumption limits the increase of clock speed.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F0E0D203-C8EF-4557-A21E-936534FA4769}"/>
              </a:ext>
            </a:extLst>
          </p:cNvPr>
          <p:cNvSpPr txBox="1">
            <a:spLocks/>
          </p:cNvSpPr>
          <p:nvPr/>
        </p:nvSpPr>
        <p:spPr>
          <a:xfrm>
            <a:off x="6516970" y="1900575"/>
            <a:ext cx="6284629" cy="2673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Lots of simple compute units.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Running lots of threads in parallel.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power efficient.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068D84-1433-4C88-9EDD-26E4105C6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46751"/>
            <a:ext cx="4912301" cy="25936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D9C530-C85C-4E5E-AE86-81188699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54"/>
          <a:stretch/>
        </p:blipFill>
        <p:spPr>
          <a:xfrm>
            <a:off x="685801" y="6234095"/>
            <a:ext cx="2320855" cy="24382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C0F84D-C732-4D82-8436-97F9F312059E}"/>
              </a:ext>
            </a:extLst>
          </p:cNvPr>
          <p:cNvSpPr/>
          <p:nvPr/>
        </p:nvSpPr>
        <p:spPr>
          <a:xfrm>
            <a:off x="3235047" y="6651100"/>
            <a:ext cx="26344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hangingPunct="1"/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The CPU and its memory are called </a:t>
            </a:r>
            <a:r>
              <a:rPr lang="en-US" sz="3200" b="1" kern="1200" dirty="0">
                <a:solidFill>
                  <a:prstClr val="black"/>
                </a:solidFill>
                <a:latin typeface="Calibri" panose="020F0502020204030204"/>
              </a:rPr>
              <a:t>host</a:t>
            </a: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9F6386-50FC-418B-B3F8-93A410FEF7F2}"/>
              </a:ext>
            </a:extLst>
          </p:cNvPr>
          <p:cNvSpPr/>
          <p:nvPr/>
        </p:nvSpPr>
        <p:spPr>
          <a:xfrm>
            <a:off x="10280397" y="6435658"/>
            <a:ext cx="24361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hangingPunct="1"/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US" altLang="zh-CN" sz="3200" kern="1200" dirty="0">
                <a:solidFill>
                  <a:prstClr val="black"/>
                </a:solidFill>
                <a:latin typeface="Calibri" panose="020F0502020204030204"/>
              </a:rPr>
              <a:t>G</a:t>
            </a:r>
            <a:r>
              <a:rPr lang="en-US" sz="3200" kern="1200" dirty="0">
                <a:solidFill>
                  <a:prstClr val="black"/>
                </a:solidFill>
                <a:latin typeface="Calibri" panose="020F0502020204030204"/>
              </a:rPr>
              <a:t>PU and its memory are called </a:t>
            </a:r>
            <a:r>
              <a:rPr lang="en-US" sz="3200" b="1" kern="1200" dirty="0">
                <a:solidFill>
                  <a:prstClr val="black"/>
                </a:solidFill>
                <a:latin typeface="Calibri" panose="020F0502020204030204"/>
              </a:rPr>
              <a:t>device.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DB8D24-8CB0-440A-BEF3-EAFCED507B68}"/>
              </a:ext>
            </a:extLst>
          </p:cNvPr>
          <p:cNvCxnSpPr>
            <a:cxnSpLocks/>
          </p:cNvCxnSpPr>
          <p:nvPr/>
        </p:nvCxnSpPr>
        <p:spPr>
          <a:xfrm>
            <a:off x="6199681" y="1684781"/>
            <a:ext cx="0" cy="46009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 of CPU and GPU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24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 of CPU and GPU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ED182-0006-4AC6-9609-6EA5D7805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1" y="2297551"/>
            <a:ext cx="7104115" cy="4027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925D52-E535-4214-A38A-F294DE808FFF}"/>
              </a:ext>
            </a:extLst>
          </p:cNvPr>
          <p:cNvSpPr/>
          <p:nvPr/>
        </p:nvSpPr>
        <p:spPr>
          <a:xfrm>
            <a:off x="982810" y="6267869"/>
            <a:ext cx="578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https://www.foxrenderfarm.com/share/post-id-1166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48" y="1712776"/>
            <a:ext cx="4764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 = Arithmetic Logic Unit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9B6E0C-5CFB-4B67-91CB-81FABB643197}"/>
              </a:ext>
            </a:extLst>
          </p:cNvPr>
          <p:cNvSpPr txBox="1">
            <a:spLocks/>
          </p:cNvSpPr>
          <p:nvPr/>
        </p:nvSpPr>
        <p:spPr>
          <a:xfrm>
            <a:off x="7657510" y="2190901"/>
            <a:ext cx="5244104" cy="433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GPU is composed </a:t>
            </a:r>
            <a:r>
              <a:rPr lang="en-US" sz="3200" dirty="0">
                <a:solidFill>
                  <a:sysClr val="windowText" lastClr="000000"/>
                </a:solidFill>
                <a:latin typeface="Calibri" panose="020F0502020204030204"/>
              </a:rPr>
              <a:t>of 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anose="020F0502020204030204"/>
              </a:rPr>
              <a:t>several dozens of Streaming </a:t>
            </a:r>
            <a:r>
              <a:rPr lang="en-US" sz="3200" dirty="0">
                <a:solidFill>
                  <a:sysClr val="windowText" lastClr="000000"/>
                </a:solidFill>
                <a:latin typeface="Calibri" panose="020F0502020204030204"/>
              </a:rPr>
              <a:t>Multiprocessors 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anose="020F0502020204030204"/>
              </a:rPr>
              <a:t>(SMs) 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SMs themselves consist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of many ALUs, control logic and cache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lvl="0"/>
            <a:r>
              <a:rPr lang="en-US" sz="3200" dirty="0" smtClean="0">
                <a:solidFill>
                  <a:sysClr val="windowText" lastClr="000000"/>
                </a:solidFill>
                <a:latin typeface="Calibri" panose="020F0502020204030204"/>
              </a:rPr>
              <a:t>SMs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run in parallel and independently.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548" y="7366013"/>
            <a:ext cx="12320890" cy="104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 algn="l" defTabSz="91440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Advantage</a:t>
            </a:r>
            <a:r>
              <a:rPr lang="en-US" sz="3200" kern="1200" dirty="0">
                <a:solidFill>
                  <a:sysClr val="windowText" lastClr="000000"/>
                </a:solidFill>
                <a:latin typeface="Calibri" panose="020F0502020204030204"/>
              </a:rPr>
              <a:t>: </a:t>
            </a:r>
            <a:r>
              <a:rPr lang="en-US" sz="3200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Efficiency </a:t>
            </a:r>
            <a:r>
              <a:rPr lang="en-US" sz="3200" kern="1200" dirty="0">
                <a:solidFill>
                  <a:sysClr val="windowText" lastClr="000000"/>
                </a:solidFill>
                <a:latin typeface="Calibri" panose="020F0502020204030204"/>
              </a:rPr>
              <a:t>(no waiting), scalability</a:t>
            </a:r>
          </a:p>
          <a:p>
            <a:pPr marL="685800" lvl="1" indent="-228600" algn="l" defTabSz="91440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kern="1200" dirty="0" smtClean="0">
                <a:solidFill>
                  <a:sysClr val="windowText" lastClr="000000"/>
                </a:solidFill>
                <a:latin typeface="Calibri" panose="020F0502020204030204"/>
              </a:rPr>
              <a:t>Disadvantage: Simplified parallel tasks, small communication</a:t>
            </a:r>
            <a:endParaRPr lang="en-US" sz="3200" kern="12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74450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94" y="2210115"/>
            <a:ext cx="1236970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GPU/</a:t>
            </a:r>
            <a:r>
              <a:rPr lang="en-US" dirty="0" err="1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parallelism is better suited for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Instruction Multiple Data (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SIMD)</a:t>
            </a:r>
          </a:p>
          <a:p>
            <a:pPr algn="l"/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CPU/</a:t>
            </a:r>
            <a:r>
              <a:rPr lang="en-US" dirty="0" err="1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better for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Instruction Multiple Data (MIMD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/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omplicated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work-flows with a lot of branching and heterogeneous mix of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algorithms, prefer CPU/</a:t>
            </a:r>
            <a:r>
              <a:rPr lang="en-US" dirty="0" err="1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instead of GPU/</a:t>
            </a:r>
            <a:r>
              <a:rPr lang="en-US" dirty="0" err="1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0069AD-6326-4F99-ABD5-52807A6D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 of CPU and GPU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650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E22379-DF57-4D4C-A45A-EC59C5A331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CUDA and Other Platforms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44F1A1-4726-45D5-A1E0-BE2DB1AE825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671170" cy="6508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CUDA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Introduced in 2007 with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Nvidia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Tesla architecture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Currently the most popular platform for GPU computing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OpenCL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CUDA only runs on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Nvidia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GPUs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OpenCL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runs on CPUs and GPUs from many vendors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Potential convergence with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Vulkan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(3D graphics and compute API like OpenGL) in the future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ROCm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Computing platform for AMD GPUs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8990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9163</TotalTime>
  <Words>1471</Words>
  <Application>Microsoft Office PowerPoint</Application>
  <PresentationFormat>Custom</PresentationFormat>
  <Paragraphs>299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Std</vt:lpstr>
      <vt:lpstr>Helvetica</vt:lpstr>
      <vt:lpstr>Helvetica Light</vt:lpstr>
      <vt:lpstr>Helvetica Neue</vt:lpstr>
      <vt:lpstr>White</vt:lpstr>
      <vt:lpstr>Introduction to CUDA</vt:lpstr>
      <vt:lpstr>OUTLINE</vt:lpstr>
      <vt:lpstr>GPU &amp; CUDA</vt:lpstr>
      <vt:lpstr>GPU &amp; CUDA</vt:lpstr>
      <vt:lpstr>Brief History of GPU</vt:lpstr>
      <vt:lpstr>Comparison of CPU and GPU</vt:lpstr>
      <vt:lpstr>Comparison of CPU and GPU</vt:lpstr>
      <vt:lpstr>Comparison of CPU and GPU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Skills for Researchers Intro to Quest</dc:title>
  <dc:creator>alper</dc:creator>
  <cp:lastModifiedBy>Alper Kinaci</cp:lastModifiedBy>
  <cp:revision>180</cp:revision>
  <dcterms:modified xsi:type="dcterms:W3CDTF">2018-11-29T18:22:32Z</dcterms:modified>
</cp:coreProperties>
</file>