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9" r:id="rId5"/>
    <p:sldId id="267" r:id="rId6"/>
    <p:sldId id="266" r:id="rId7"/>
    <p:sldId id="258" r:id="rId8"/>
    <p:sldId id="259" r:id="rId9"/>
    <p:sldId id="260" r:id="rId10"/>
    <p:sldId id="261" r:id="rId11"/>
    <p:sldId id="281" r:id="rId12"/>
    <p:sldId id="268" r:id="rId13"/>
    <p:sldId id="273" r:id="rId14"/>
    <p:sldId id="269" r:id="rId15"/>
    <p:sldId id="282" r:id="rId16"/>
    <p:sldId id="277" r:id="rId17"/>
    <p:sldId id="280" r:id="rId18"/>
    <p:sldId id="283" r:id="rId19"/>
    <p:sldId id="284"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A675C-C9ED-461F-9C0B-CF8BDDF8C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4E9655-0F0F-46DE-8C6E-3BF079FCF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CFC8F7-0418-43A2-B5FE-4098C505A28B}"/>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FA32DF4F-9DA5-4F9B-8791-03C483C51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36CEED-07E5-4444-8218-AA1A4634ADBD}"/>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11803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55114-2196-4AE9-86B4-4FA07C61EC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A1304D-691C-43D5-B40C-F4E69E86C43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E803AA-DC3E-41A3-A146-693EAF3A8B1A}"/>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81530CD9-16BC-4DBA-8B50-C0B29133D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3A6204-7234-410C-B3DA-5BF3F4D34697}"/>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72526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91B474-F032-406D-9376-D04EF32813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71B8B3-E019-4EFE-A506-7CA0BF94EC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ED105D-7497-48D5-AC4A-638B0484D795}"/>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F50210F8-CD70-442D-AB26-C901EB6ED6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A83B4-FD91-4FE4-8514-77C8F5B8BEAC}"/>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45820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BE748-6A50-41DC-ADF8-14B4AC2D68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57CF26-1332-4C15-A0C8-890E4BF0337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5B39D0-C584-40FC-B0F8-356E67ABB0F0}"/>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135BC94F-1636-4E65-A815-8C91F528A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97C68-A4C7-4824-98D5-69E8295E9856}"/>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8000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EC2D7-C73D-42E2-B4CE-89B0FC4BBD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62C4D6-BFC8-474A-83A2-EE5511D4B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6037841-6D67-4CFB-B7D2-28710C52371C}"/>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16E3D1AE-A3E8-43C9-B08C-DF9D58D8E9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F6545B-7D8A-4603-98FD-D67231FF1AE3}"/>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70277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03EF2-0C55-453C-943F-DB8483246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2061DB-4F5A-46FC-B3EF-898CFEC39F5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9B53E7-60A6-4D1D-B1E4-5C07B2615E2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6992478-F370-4EAA-9530-594F4F57ACF1}"/>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4B8BD55D-E87D-499B-90A0-2196C4536C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7CE19F-C7DC-4C7E-BC79-11607E79C3B0}"/>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85554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3D3D8-89AD-46FE-A5D4-6FE608313F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177F6-662E-4399-BEFA-4CB9B8194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A905C19-4E4B-48C9-B879-DE59C55A77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63F317-8C8E-4D9B-AFF3-160B807A5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ED7FAA-26E1-463A-8D44-9235A7E5A37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8C1BA4D-6D64-448B-9DCB-D16D9FE860FF}"/>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8" name="页脚占位符 7">
            <a:extLst>
              <a:ext uri="{FF2B5EF4-FFF2-40B4-BE49-F238E27FC236}">
                <a16:creationId xmlns:a16="http://schemas.microsoft.com/office/drawing/2014/main" id="{6B33BA68-3644-4B1E-B846-962210A3D7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AB4549-1CF6-4836-B56F-6F4B1C31E5F0}"/>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47126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0106F-28E3-4050-9A30-EB5240F531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71A713-5A24-4F03-88E2-3F4C1482DEC1}"/>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4" name="页脚占位符 3">
            <a:extLst>
              <a:ext uri="{FF2B5EF4-FFF2-40B4-BE49-F238E27FC236}">
                <a16:creationId xmlns:a16="http://schemas.microsoft.com/office/drawing/2014/main" id="{995FD95C-4789-4BF6-9DBD-FA3AE2573D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A95341-DB0E-40F9-8ED8-70B7AEFDEB3F}"/>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87696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C91840-511C-4A7F-85AE-A17F6F62D8A6}"/>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3" name="页脚占位符 2">
            <a:extLst>
              <a:ext uri="{FF2B5EF4-FFF2-40B4-BE49-F238E27FC236}">
                <a16:creationId xmlns:a16="http://schemas.microsoft.com/office/drawing/2014/main" id="{F40AF421-FAC7-49BE-8957-E2DA7A7231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B0C750-D152-4E71-8835-7D74DB9B6D21}"/>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73665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44FEA-A89E-4E2C-8F82-24A0681C58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39DEDE-3864-4830-B570-C6B402E9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6BE74FA-8D60-453C-A862-234F44568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94CB5CC-D77E-4E13-B01E-3732658A0378}"/>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A4FF06E7-D829-40E6-8760-CA5D892F9E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4A0BED-9A91-4EBE-8478-84B92339622A}"/>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96672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7D9DE-764D-4D68-BEE0-FB8D2B0CF3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9062D7-6489-4C01-B35B-7A5E50C21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8CE145-7EA1-4379-AB1F-74EFF0715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571059B-79D4-40B1-B8E5-13C58BE5C780}"/>
              </a:ext>
            </a:extLst>
          </p:cNvPr>
          <p:cNvSpPr>
            <a:spLocks noGrp="1"/>
          </p:cNvSpPr>
          <p:nvPr>
            <p:ph type="dt" sz="half" idx="10"/>
          </p:nvPr>
        </p:nvSpPr>
        <p:spPr/>
        <p:txBody>
          <a:bodyPr/>
          <a:lstStyle/>
          <a:p>
            <a:fld id="{8A6B9A18-A295-4023-99DD-3567730FAB48}"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FB3B18C0-CBD2-43F5-9664-84B20631EE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C70A00-5802-4D29-A2D1-F34D2DF843A2}"/>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84551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D71A2C-3970-4BA9-ADD7-FB4F93BF7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BDFF42-41A6-4A6F-9418-C0AEA4C91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E74E1C-E9BB-41FE-9912-3CAAC4CC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B9A18-A295-4023-99DD-3567730FAB48}"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A906E1BB-4D49-404D-A88F-BF733E7C9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96A972-E28D-4BC2-8180-3C0EEE542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410772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AA25471-FD20-4A48-B259-A05B1F26143D}"/>
              </a:ext>
            </a:extLst>
          </p:cNvPr>
          <p:cNvSpPr txBox="1"/>
          <p:nvPr/>
        </p:nvSpPr>
        <p:spPr>
          <a:xfrm>
            <a:off x="693472" y="1566722"/>
            <a:ext cx="10680380" cy="1601657"/>
          </a:xfrm>
          <a:prstGeom prst="rect">
            <a:avLst/>
          </a:prstGeom>
          <a:noFill/>
        </p:spPr>
        <p:txBody>
          <a:bodyPr wrap="square" rtlCol="0">
            <a:spAutoFit/>
          </a:bodyPr>
          <a:lstStyle/>
          <a:p>
            <a:pPr algn="ctr">
              <a:lnSpc>
                <a:spcPts val="6080"/>
              </a:lnSpc>
            </a:pPr>
            <a:r>
              <a:rPr kumimoji="1" lang="en-US" altLang="zh-CN" sz="4600" b="1" dirty="0">
                <a:latin typeface="微软雅黑" panose="020B0503020204020204" pitchFamily="34" charset="-122"/>
                <a:ea typeface="微软雅黑" panose="020B0503020204020204" pitchFamily="34" charset="-122"/>
              </a:rPr>
              <a:t>FDGAN</a:t>
            </a:r>
            <a:r>
              <a:rPr kumimoji="1" lang="zh-CN" altLang="zh-CN" sz="4600" b="1" dirty="0">
                <a:latin typeface="微软雅黑" panose="020B0503020204020204" pitchFamily="34" charset="-122"/>
                <a:ea typeface="微软雅黑" panose="020B0503020204020204" pitchFamily="34" charset="-122"/>
              </a:rPr>
              <a:t>—基于生成对抗网络的保险欺诈检测器</a:t>
            </a:r>
            <a:endParaRPr kumimoji="1" lang="zh-CN" altLang="en-US" sz="4600"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FB3EE4A-B97C-4FF6-A7AE-CC27B18B868A}"/>
              </a:ext>
            </a:extLst>
          </p:cNvPr>
          <p:cNvSpPr/>
          <p:nvPr/>
        </p:nvSpPr>
        <p:spPr>
          <a:xfrm>
            <a:off x="5214367" y="3569610"/>
            <a:ext cx="1107996"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向日葵队</a:t>
            </a:r>
          </a:p>
        </p:txBody>
      </p:sp>
      <p:pic>
        <p:nvPicPr>
          <p:cNvPr id="12" name="图片 11">
            <a:extLst>
              <a:ext uri="{FF2B5EF4-FFF2-40B4-BE49-F238E27FC236}">
                <a16:creationId xmlns:a16="http://schemas.microsoft.com/office/drawing/2014/main" id="{E13F7FEB-D827-49DE-BC0C-5FAA5438079A}"/>
              </a:ext>
            </a:extLst>
          </p:cNvPr>
          <p:cNvPicPr>
            <a:picLocks noChangeAspect="1"/>
          </p:cNvPicPr>
          <p:nvPr/>
        </p:nvPicPr>
        <p:blipFill>
          <a:blip r:embed="rId2"/>
          <a:stretch>
            <a:fillRect/>
          </a:stretch>
        </p:blipFill>
        <p:spPr>
          <a:xfrm>
            <a:off x="1" y="-623"/>
            <a:ext cx="5449077" cy="1062661"/>
          </a:xfrm>
          <a:prstGeom prst="rect">
            <a:avLst/>
          </a:prstGeom>
        </p:spPr>
      </p:pic>
      <p:pic>
        <p:nvPicPr>
          <p:cNvPr id="1026" name="Picture 2" descr="https://csdnimg.cn/release/fintechathon/img/5e1be909bac86b0bdde9c0805ce1acee.0f76db23.png">
            <a:extLst>
              <a:ext uri="{FF2B5EF4-FFF2-40B4-BE49-F238E27FC236}">
                <a16:creationId xmlns:a16="http://schemas.microsoft.com/office/drawing/2014/main" id="{141A7A08-CE2B-4E4E-8604-1CEECBDDB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957" y="296214"/>
            <a:ext cx="4545096" cy="484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sdnimg.cn/release/fintechathon/img/logo.5bd1f190.png">
            <a:extLst>
              <a:ext uri="{FF2B5EF4-FFF2-40B4-BE49-F238E27FC236}">
                <a16:creationId xmlns:a16="http://schemas.microsoft.com/office/drawing/2014/main" id="{47AB8A0F-02D3-47FA-BECA-AFA665164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9426" y="0"/>
            <a:ext cx="1660606" cy="87123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DC999757-9D61-4A6A-BCDC-FFF1A056326D}"/>
              </a:ext>
            </a:extLst>
          </p:cNvPr>
          <p:cNvSpPr/>
          <p:nvPr/>
        </p:nvSpPr>
        <p:spPr>
          <a:xfrm>
            <a:off x="5214367" y="3938942"/>
            <a:ext cx="1638590" cy="874407"/>
          </a:xfrm>
          <a:prstGeom prst="rect">
            <a:avLst/>
          </a:prstGeom>
        </p:spPr>
        <p:txBody>
          <a:bodyPr wrap="non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队长： 王晓光</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队员： 相洪振</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60F52BE-F82A-05A2-4DDE-00E832215BF9}"/>
              </a:ext>
            </a:extLst>
          </p:cNvPr>
          <p:cNvSpPr/>
          <p:nvPr/>
        </p:nvSpPr>
        <p:spPr>
          <a:xfrm>
            <a:off x="4225536" y="4993708"/>
            <a:ext cx="3927864" cy="1197572"/>
          </a:xfrm>
          <a:prstGeom prst="rect">
            <a:avLst/>
          </a:prstGeom>
        </p:spPr>
        <p:txBody>
          <a:bodyPr wrap="square" lIns="0" tIns="0" rIns="0" bIns="0">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西安交通大学</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软件学院</a:t>
            </a:r>
            <a:r>
              <a:rPr lang="en-US" altLang="zh-CN" b="1" dirty="0">
                <a:latin typeface="微软雅黑" panose="020B0503020204020204" pitchFamily="34" charset="-122"/>
                <a:ea typeface="微软雅黑" panose="020B0503020204020204" pitchFamily="34" charset="-122"/>
              </a:rPr>
              <a:t>   </a:t>
            </a:r>
          </a:p>
          <a:p>
            <a:pPr algn="ctr">
              <a:lnSpc>
                <a:spcPct val="150000"/>
              </a:lnSpc>
            </a:pPr>
            <a:r>
              <a:rPr lang="zh-CN" altLang="en-US" b="1" dirty="0">
                <a:latin typeface="微软雅黑" panose="020B0503020204020204" pitchFamily="34" charset="-122"/>
                <a:ea typeface="微软雅黑" panose="020B0503020204020204" pitchFamily="34" charset="-122"/>
                <a:sym typeface="Arial" panose="020B0604020202020204" pitchFamily="34" charset="0"/>
              </a:rPr>
              <a:t>智能网络与网络安全教育部重点实验室</a:t>
            </a:r>
            <a:endParaRPr lang="en-US" altLang="zh-CN"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9681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215E20-50E6-4BA6-92FC-13D2DFDB8385}"/>
              </a:ext>
            </a:extLst>
          </p:cNvPr>
          <p:cNvSpPr txBox="1"/>
          <p:nvPr/>
        </p:nvSpPr>
        <p:spPr>
          <a:xfrm>
            <a:off x="431074" y="1064985"/>
            <a:ext cx="8999855" cy="2584450"/>
          </a:xfrm>
          <a:prstGeom prst="rect">
            <a:avLst/>
          </a:prstGeom>
          <a:noFill/>
        </p:spPr>
        <p:txBody>
          <a:bodyPr wrap="square" rtlCol="0">
            <a:spAutoFit/>
          </a:bodyPr>
          <a:lstStyle/>
          <a:p>
            <a:pPr>
              <a:lnSpc>
                <a:spcPct val="150000"/>
              </a:lnSpc>
            </a:pPr>
            <a:r>
              <a:rPr kumimoji="1" lang="zh-CN" altLang="en-US"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数据</a:t>
            </a:r>
            <a:r>
              <a:rPr kumimoji="1" lang="zh-CN" altLang="en-GB"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来源及构成：</a:t>
            </a:r>
            <a:endParaRPr kumimoji="1" lang="zh-CN" altLang="en-GB" sz="24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endParaRPr>
          </a:p>
          <a:p>
            <a:pPr marL="457200" indent="-457200">
              <a:lnSpc>
                <a:spcPct val="150000"/>
              </a:lnSpc>
              <a:buFont typeface="Arial" panose="020B0604020202020204" pitchFamily="34" charset="0"/>
              <a:buChar char="•"/>
            </a:pP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Kaggle</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平台真实</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sym typeface="+mn-ea"/>
              </a:rPr>
              <a:t>车险数据</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数据量：</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1000</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特征数：</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37</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正负样本比例：</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3</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1</a:t>
            </a:r>
          </a:p>
        </p:txBody>
      </p:sp>
      <p:pic>
        <p:nvPicPr>
          <p:cNvPr id="3" name="图片 2">
            <a:extLst>
              <a:ext uri="{FF2B5EF4-FFF2-40B4-BE49-F238E27FC236}">
                <a16:creationId xmlns:a16="http://schemas.microsoft.com/office/drawing/2014/main" id="{0383309A-542D-468D-A0A7-83B467A2B39F}"/>
              </a:ext>
            </a:extLst>
          </p:cNvPr>
          <p:cNvPicPr>
            <a:picLocks noChangeAspect="1"/>
          </p:cNvPicPr>
          <p:nvPr>
            <p:custDataLst>
              <p:tags r:id="rId1"/>
            </p:custDataLst>
          </p:nvPr>
        </p:nvPicPr>
        <p:blipFill>
          <a:blip r:embed="rId3"/>
          <a:stretch>
            <a:fillRect/>
          </a:stretch>
        </p:blipFill>
        <p:spPr>
          <a:xfrm>
            <a:off x="7587615" y="827315"/>
            <a:ext cx="4604385" cy="4965700"/>
          </a:xfrm>
          <a:prstGeom prst="rect">
            <a:avLst/>
          </a:prstGeom>
        </p:spPr>
      </p:pic>
      <p:sp>
        <p:nvSpPr>
          <p:cNvPr id="4" name="文本框 3">
            <a:extLst>
              <a:ext uri="{FF2B5EF4-FFF2-40B4-BE49-F238E27FC236}">
                <a16:creationId xmlns:a16="http://schemas.microsoft.com/office/drawing/2014/main" id="{B2784C2B-20AC-4103-B7ED-C58A01D7C9C8}"/>
              </a:ext>
            </a:extLst>
          </p:cNvPr>
          <p:cNvSpPr txBox="1"/>
          <p:nvPr/>
        </p:nvSpPr>
        <p:spPr>
          <a:xfrm>
            <a:off x="8643312" y="5889564"/>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数据集部分字段及说明</a:t>
            </a:r>
          </a:p>
        </p:txBody>
      </p:sp>
      <p:pic>
        <p:nvPicPr>
          <p:cNvPr id="5" name="图片 4">
            <a:extLst>
              <a:ext uri="{FF2B5EF4-FFF2-40B4-BE49-F238E27FC236}">
                <a16:creationId xmlns:a16="http://schemas.microsoft.com/office/drawing/2014/main" id="{37B118FB-9037-4D97-A0D5-18E34A7A436D}"/>
              </a:ext>
            </a:extLst>
          </p:cNvPr>
          <p:cNvPicPr>
            <a:picLocks noChangeAspect="1"/>
          </p:cNvPicPr>
          <p:nvPr/>
        </p:nvPicPr>
        <p:blipFill>
          <a:blip r:embed="rId4"/>
          <a:stretch>
            <a:fillRect/>
          </a:stretch>
        </p:blipFill>
        <p:spPr>
          <a:xfrm>
            <a:off x="217721" y="4005942"/>
            <a:ext cx="6921394" cy="2380842"/>
          </a:xfrm>
          <a:prstGeom prst="rect">
            <a:avLst/>
          </a:prstGeom>
        </p:spPr>
      </p:pic>
      <p:pic>
        <p:nvPicPr>
          <p:cNvPr id="6" name="图片 5">
            <a:extLst>
              <a:ext uri="{FF2B5EF4-FFF2-40B4-BE49-F238E27FC236}">
                <a16:creationId xmlns:a16="http://schemas.microsoft.com/office/drawing/2014/main" id="{278E09CA-88E9-46C1-AF0B-72760D0AF6DD}"/>
              </a:ext>
            </a:extLst>
          </p:cNvPr>
          <p:cNvPicPr>
            <a:picLocks noChangeAspect="1"/>
          </p:cNvPicPr>
          <p:nvPr/>
        </p:nvPicPr>
        <p:blipFill>
          <a:blip r:embed="rId5"/>
          <a:stretch>
            <a:fillRect/>
          </a:stretch>
        </p:blipFill>
        <p:spPr>
          <a:xfrm>
            <a:off x="0" y="0"/>
            <a:ext cx="12192000" cy="1058241"/>
          </a:xfrm>
          <a:prstGeom prst="rect">
            <a:avLst/>
          </a:prstGeom>
        </p:spPr>
      </p:pic>
      <p:sp>
        <p:nvSpPr>
          <p:cNvPr id="7" name="文本框 6">
            <a:extLst>
              <a:ext uri="{FF2B5EF4-FFF2-40B4-BE49-F238E27FC236}">
                <a16:creationId xmlns:a16="http://schemas.microsoft.com/office/drawing/2014/main" id="{34EFE59C-E1CF-4439-9DC6-61B589014AB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1417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DB4-3D15-E21D-CDEF-9BD1C2FDBAFE}"/>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66092CBB-E6ED-E6FF-03F5-86FFE17C48F5}"/>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4AFFF595-0429-75D4-B40E-108BEB62036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100" name="文本框 99">
            <a:extLst>
              <a:ext uri="{FF2B5EF4-FFF2-40B4-BE49-F238E27FC236}">
                <a16:creationId xmlns:a16="http://schemas.microsoft.com/office/drawing/2014/main" id="{5D0E0570-5E81-8D93-954D-812E4855B3E1}"/>
              </a:ext>
            </a:extLst>
          </p:cNvPr>
          <p:cNvSpPr txBox="1"/>
          <p:nvPr/>
        </p:nvSpPr>
        <p:spPr>
          <a:xfrm>
            <a:off x="266175" y="953218"/>
            <a:ext cx="5131317" cy="1843903"/>
          </a:xfrm>
          <a:prstGeom prst="rect">
            <a:avLst/>
          </a:prstGeom>
          <a:noFill/>
        </p:spPr>
        <p:txBody>
          <a:bodyPr wrap="square" rtlCol="0">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实验设置</a:t>
            </a:r>
            <a:endParaRPr lang="zh-CN" altLang="en-US"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实验一：合成一些欺诈样本，和真实样本混合（欺诈样本：正常样本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）训练分类器，用训练好的分类器在真实测试数据上检测欺诈。</a:t>
            </a:r>
            <a:endParaRPr lang="en-US" altLang="zh-CN"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15CC26F7-212A-B99D-1751-633CC3A8408C}"/>
              </a:ext>
            </a:extLst>
          </p:cNvPr>
          <p:cNvSpPr/>
          <p:nvPr/>
        </p:nvSpPr>
        <p:spPr>
          <a:xfrm>
            <a:off x="2650065" y="4516011"/>
            <a:ext cx="1058333" cy="372534"/>
          </a:xfrm>
          <a:prstGeom prst="roundRect">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14D3E757-0164-31A6-66C2-BC485E7750BB}"/>
              </a:ext>
            </a:extLst>
          </p:cNvPr>
          <p:cNvSpPr/>
          <p:nvPr/>
        </p:nvSpPr>
        <p:spPr>
          <a:xfrm>
            <a:off x="1371598" y="4525912"/>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EC1DA613-B3DC-6D2C-E4D5-B65D4CCA3CE2}"/>
              </a:ext>
            </a:extLst>
          </p:cNvPr>
          <p:cNvSpPr/>
          <p:nvPr/>
        </p:nvSpPr>
        <p:spPr>
          <a:xfrm>
            <a:off x="1371598" y="4143477"/>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B5FAE6BE-C119-A5CB-0D6F-3980B8B2E87F}"/>
              </a:ext>
            </a:extLst>
          </p:cNvPr>
          <p:cNvSpPr/>
          <p:nvPr/>
        </p:nvSpPr>
        <p:spPr>
          <a:xfrm>
            <a:off x="1371597" y="3761042"/>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6807023E-301B-3740-95E5-B1BF3F66E705}"/>
              </a:ext>
            </a:extLst>
          </p:cNvPr>
          <p:cNvSpPr/>
          <p:nvPr/>
        </p:nvSpPr>
        <p:spPr>
          <a:xfrm>
            <a:off x="1371596" y="3388508"/>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C51C4E6E-8E26-643B-8968-549334F095F5}"/>
              </a:ext>
            </a:extLst>
          </p:cNvPr>
          <p:cNvSpPr/>
          <p:nvPr/>
        </p:nvSpPr>
        <p:spPr>
          <a:xfrm>
            <a:off x="2650065" y="4133576"/>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929FE663-2749-ED7C-9F35-BD162891AFC2}"/>
              </a:ext>
            </a:extLst>
          </p:cNvPr>
          <p:cNvSpPr/>
          <p:nvPr/>
        </p:nvSpPr>
        <p:spPr>
          <a:xfrm>
            <a:off x="2650064" y="3751141"/>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BBB71C62-FFD0-17E0-0981-44CFE8A686C1}"/>
              </a:ext>
            </a:extLst>
          </p:cNvPr>
          <p:cNvSpPr/>
          <p:nvPr/>
        </p:nvSpPr>
        <p:spPr>
          <a:xfrm>
            <a:off x="2650063" y="3358805"/>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8F5895E-917D-CDE6-4EC0-B7FE00118910}"/>
              </a:ext>
            </a:extLst>
          </p:cNvPr>
          <p:cNvSpPr txBox="1"/>
          <p:nvPr/>
        </p:nvSpPr>
        <p:spPr>
          <a:xfrm>
            <a:off x="6467472" y="1462610"/>
            <a:ext cx="5458353" cy="874407"/>
          </a:xfrm>
          <a:prstGeom prst="rect">
            <a:avLst/>
          </a:prstGeom>
          <a:noFill/>
        </p:spPr>
        <p:txBody>
          <a:bodyPr wrap="square">
            <a:spAutoFit/>
          </a:bodyPr>
          <a:lstStyle/>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实验二：</a:t>
            </a:r>
            <a:r>
              <a:rPr lang="zh-CN" altLang="en-US" dirty="0">
                <a:solidFill>
                  <a:srgbClr val="FF0000"/>
                </a:solidFill>
                <a:latin typeface="微软雅黑" panose="020B0503020204020204" pitchFamily="34" charset="-122"/>
                <a:ea typeface="微软雅黑" panose="020B0503020204020204" pitchFamily="34" charset="-122"/>
              </a:rPr>
              <a:t>仅使用合成数据训练分类器</a:t>
            </a:r>
            <a:r>
              <a:rPr lang="zh-CN" altLang="en-US" dirty="0">
                <a:latin typeface="微软雅黑" panose="020B0503020204020204" pitchFamily="34" charset="-122"/>
                <a:ea typeface="微软雅黑" panose="020B0503020204020204" pitchFamily="34" charset="-122"/>
              </a:rPr>
              <a:t>，用训练好的分类器在真实测试数据上检测欺诈。</a:t>
            </a:r>
          </a:p>
        </p:txBody>
      </p:sp>
      <p:sp>
        <p:nvSpPr>
          <p:cNvPr id="40" name="矩形: 圆角 39">
            <a:extLst>
              <a:ext uri="{FF2B5EF4-FFF2-40B4-BE49-F238E27FC236}">
                <a16:creationId xmlns:a16="http://schemas.microsoft.com/office/drawing/2014/main" id="{82A9FF36-B76F-91F8-B9A6-27A141BDEF15}"/>
              </a:ext>
            </a:extLst>
          </p:cNvPr>
          <p:cNvSpPr/>
          <p:nvPr/>
        </p:nvSpPr>
        <p:spPr>
          <a:xfrm>
            <a:off x="7814731" y="4471136"/>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40C49379-CFCC-AD07-DD41-87A03700DDCD}"/>
              </a:ext>
            </a:extLst>
          </p:cNvPr>
          <p:cNvSpPr/>
          <p:nvPr/>
        </p:nvSpPr>
        <p:spPr>
          <a:xfrm>
            <a:off x="7814731" y="4088701"/>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BFEF1584-D1F9-62AE-EF83-8D14CD0E7D28}"/>
              </a:ext>
            </a:extLst>
          </p:cNvPr>
          <p:cNvSpPr/>
          <p:nvPr/>
        </p:nvSpPr>
        <p:spPr>
          <a:xfrm>
            <a:off x="7814730" y="3706266"/>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6A386DD1-EEE9-7096-AD5E-8AC06714564E}"/>
              </a:ext>
            </a:extLst>
          </p:cNvPr>
          <p:cNvSpPr/>
          <p:nvPr/>
        </p:nvSpPr>
        <p:spPr>
          <a:xfrm>
            <a:off x="7814729" y="3333732"/>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92DA0A95-E035-15E9-02AA-64746454D5DF}"/>
              </a:ext>
            </a:extLst>
          </p:cNvPr>
          <p:cNvSpPr/>
          <p:nvPr/>
        </p:nvSpPr>
        <p:spPr>
          <a:xfrm>
            <a:off x="9093198" y="4078800"/>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30324493-66F7-C359-12E5-CDE5C8868048}"/>
              </a:ext>
            </a:extLst>
          </p:cNvPr>
          <p:cNvSpPr/>
          <p:nvPr/>
        </p:nvSpPr>
        <p:spPr>
          <a:xfrm>
            <a:off x="9093197" y="3696365"/>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E2F879C1-B3E4-B3C8-F581-A97628023438}"/>
              </a:ext>
            </a:extLst>
          </p:cNvPr>
          <p:cNvSpPr/>
          <p:nvPr/>
        </p:nvSpPr>
        <p:spPr>
          <a:xfrm>
            <a:off x="9093196" y="3304029"/>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75C3E40D-1472-8C76-99DE-B868EBB61381}"/>
              </a:ext>
            </a:extLst>
          </p:cNvPr>
          <p:cNvSpPr/>
          <p:nvPr/>
        </p:nvSpPr>
        <p:spPr>
          <a:xfrm>
            <a:off x="9093196" y="4451334"/>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8787A29D-4FDB-37AE-9A43-6788781F6B94}"/>
              </a:ext>
            </a:extLst>
          </p:cNvPr>
          <p:cNvSpPr txBox="1"/>
          <p:nvPr/>
        </p:nvSpPr>
        <p:spPr>
          <a:xfrm>
            <a:off x="7814729" y="5207737"/>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正常样本</a:t>
            </a:r>
            <a:endParaRPr lang="zh-CN" altLang="en-US" dirty="0"/>
          </a:p>
        </p:txBody>
      </p:sp>
      <p:sp>
        <p:nvSpPr>
          <p:cNvPr id="57" name="文本框 56">
            <a:extLst>
              <a:ext uri="{FF2B5EF4-FFF2-40B4-BE49-F238E27FC236}">
                <a16:creationId xmlns:a16="http://schemas.microsoft.com/office/drawing/2014/main" id="{6280CA79-9771-40CA-118E-0A5FE5D53E56}"/>
              </a:ext>
            </a:extLst>
          </p:cNvPr>
          <p:cNvSpPr txBox="1"/>
          <p:nvPr/>
        </p:nvSpPr>
        <p:spPr>
          <a:xfrm>
            <a:off x="9093196" y="5196402"/>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sp>
        <p:nvSpPr>
          <p:cNvPr id="58" name="文本框 57">
            <a:extLst>
              <a:ext uri="{FF2B5EF4-FFF2-40B4-BE49-F238E27FC236}">
                <a16:creationId xmlns:a16="http://schemas.microsoft.com/office/drawing/2014/main" id="{F2A437E4-F97E-5FE7-325C-CCCFF64441CF}"/>
              </a:ext>
            </a:extLst>
          </p:cNvPr>
          <p:cNvSpPr txBox="1"/>
          <p:nvPr/>
        </p:nvSpPr>
        <p:spPr>
          <a:xfrm>
            <a:off x="1320793" y="5085229"/>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真实</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正常样本</a:t>
            </a:r>
            <a:endParaRPr lang="zh-CN" altLang="en-US" dirty="0"/>
          </a:p>
        </p:txBody>
      </p:sp>
      <p:sp>
        <p:nvSpPr>
          <p:cNvPr id="59" name="文本框 58">
            <a:extLst>
              <a:ext uri="{FF2B5EF4-FFF2-40B4-BE49-F238E27FC236}">
                <a16:creationId xmlns:a16="http://schemas.microsoft.com/office/drawing/2014/main" id="{B8C06815-E80E-A9A4-72D8-2449486C7DEB}"/>
              </a:ext>
            </a:extLst>
          </p:cNvPr>
          <p:cNvSpPr txBox="1"/>
          <p:nvPr/>
        </p:nvSpPr>
        <p:spPr>
          <a:xfrm>
            <a:off x="2624655" y="5112595"/>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真实</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sp>
        <p:nvSpPr>
          <p:cNvPr id="60" name="文本框 59">
            <a:extLst>
              <a:ext uri="{FF2B5EF4-FFF2-40B4-BE49-F238E27FC236}">
                <a16:creationId xmlns:a16="http://schemas.microsoft.com/office/drawing/2014/main" id="{9907D1A1-7E87-645A-3484-9DC4C8D5F598}"/>
              </a:ext>
            </a:extLst>
          </p:cNvPr>
          <p:cNvSpPr txBox="1"/>
          <p:nvPr/>
        </p:nvSpPr>
        <p:spPr>
          <a:xfrm>
            <a:off x="4212155" y="3624143"/>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cxnSp>
        <p:nvCxnSpPr>
          <p:cNvPr id="61" name="直接箭头连接符 60">
            <a:extLst>
              <a:ext uri="{FF2B5EF4-FFF2-40B4-BE49-F238E27FC236}">
                <a16:creationId xmlns:a16="http://schemas.microsoft.com/office/drawing/2014/main" id="{598A9604-0D92-C5F6-F189-0DCA5E999BE1}"/>
              </a:ext>
            </a:extLst>
          </p:cNvPr>
          <p:cNvCxnSpPr>
            <a:cxnSpLocks/>
            <a:endCxn id="60" idx="1"/>
          </p:cNvCxnSpPr>
          <p:nvPr/>
        </p:nvCxnSpPr>
        <p:spPr>
          <a:xfrm flipV="1">
            <a:off x="3784593" y="3947309"/>
            <a:ext cx="427562" cy="293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1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8F0358-2B8E-4905-AF38-3DD0BC40D0DE}"/>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B94A90EC-4FFA-4054-ACDC-6DFAFE19C04E}"/>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806B7853-925A-7537-8660-770CD555BB45}"/>
              </a:ext>
            </a:extLst>
          </p:cNvPr>
          <p:cNvSpPr txBox="1"/>
          <p:nvPr/>
        </p:nvSpPr>
        <p:spPr>
          <a:xfrm>
            <a:off x="7937173" y="1245292"/>
            <a:ext cx="1399422"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原始数据集 </a:t>
            </a:r>
            <a:r>
              <a:rPr lang="en-US" altLang="zh-CN" dirty="0">
                <a:latin typeface="微软雅黑" panose="020B0503020204020204" pitchFamily="34" charset="-122"/>
                <a:ea typeface="微软雅黑" panose="020B0503020204020204" pitchFamily="34" charset="-122"/>
              </a:rPr>
              <a:t>D</a:t>
            </a:r>
            <a:endParaRPr lang="zh-CN" altLang="en-US" dirty="0">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C184C749-EA15-2A90-8C4F-56A041BF0FAE}"/>
              </a:ext>
            </a:extLst>
          </p:cNvPr>
          <p:cNvSpPr/>
          <p:nvPr/>
        </p:nvSpPr>
        <p:spPr>
          <a:xfrm>
            <a:off x="7879305" y="1199126"/>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17037E4-47E0-E3EF-A9E4-0D469968BEB6}"/>
              </a:ext>
            </a:extLst>
          </p:cNvPr>
          <p:cNvSpPr txBox="1"/>
          <p:nvPr/>
        </p:nvSpPr>
        <p:spPr>
          <a:xfrm>
            <a:off x="6975475" y="2050045"/>
            <a:ext cx="69249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训练集</a:t>
            </a:r>
          </a:p>
        </p:txBody>
      </p:sp>
      <p:sp>
        <p:nvSpPr>
          <p:cNvPr id="10" name="矩形: 圆角 9">
            <a:extLst>
              <a:ext uri="{FF2B5EF4-FFF2-40B4-BE49-F238E27FC236}">
                <a16:creationId xmlns:a16="http://schemas.microsoft.com/office/drawing/2014/main" id="{8E1B924D-A67F-9BF8-DCF1-8C2787167D35}"/>
              </a:ext>
            </a:extLst>
          </p:cNvPr>
          <p:cNvSpPr/>
          <p:nvPr/>
        </p:nvSpPr>
        <p:spPr>
          <a:xfrm>
            <a:off x="6585637" y="2003879"/>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4C767A2-4F5B-F041-1495-3629AD6F7616}"/>
              </a:ext>
            </a:extLst>
          </p:cNvPr>
          <p:cNvSpPr txBox="1"/>
          <p:nvPr/>
        </p:nvSpPr>
        <p:spPr>
          <a:xfrm>
            <a:off x="9659124" y="2050045"/>
            <a:ext cx="69249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测试集</a:t>
            </a:r>
          </a:p>
        </p:txBody>
      </p:sp>
      <p:sp>
        <p:nvSpPr>
          <p:cNvPr id="16" name="矩形: 圆角 15">
            <a:extLst>
              <a:ext uri="{FF2B5EF4-FFF2-40B4-BE49-F238E27FC236}">
                <a16:creationId xmlns:a16="http://schemas.microsoft.com/office/drawing/2014/main" id="{B7C08E62-7613-CFA2-70D0-2361EE26A092}"/>
              </a:ext>
            </a:extLst>
          </p:cNvPr>
          <p:cNvSpPr/>
          <p:nvPr/>
        </p:nvSpPr>
        <p:spPr>
          <a:xfrm>
            <a:off x="9269286" y="2003879"/>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904DCFB9-9F13-6169-31C9-EDC0F0CA1A88}"/>
              </a:ext>
            </a:extLst>
          </p:cNvPr>
          <p:cNvCxnSpPr>
            <a:cxnSpLocks/>
            <a:stCxn id="10" idx="2"/>
            <a:endCxn id="8" idx="0"/>
          </p:cNvCxnSpPr>
          <p:nvPr/>
        </p:nvCxnSpPr>
        <p:spPr>
          <a:xfrm>
            <a:off x="7343216" y="2373211"/>
            <a:ext cx="0"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1825BDB8-E15F-108B-8231-90A5651DF761}"/>
              </a:ext>
            </a:extLst>
          </p:cNvPr>
          <p:cNvPicPr>
            <a:picLocks noChangeAspect="1"/>
          </p:cNvPicPr>
          <p:nvPr/>
        </p:nvPicPr>
        <p:blipFill>
          <a:blip r:embed="rId3"/>
          <a:srcRect l="11002" t="66580" r="42392" b="3216"/>
          <a:stretch/>
        </p:blipFill>
        <p:spPr>
          <a:xfrm>
            <a:off x="5915526" y="4995639"/>
            <a:ext cx="2855380" cy="1536807"/>
          </a:xfrm>
          <a:prstGeom prst="rect">
            <a:avLst/>
          </a:prstGeom>
        </p:spPr>
      </p:pic>
      <p:cxnSp>
        <p:nvCxnSpPr>
          <p:cNvPr id="46" name="直接箭头连接符 45">
            <a:extLst>
              <a:ext uri="{FF2B5EF4-FFF2-40B4-BE49-F238E27FC236}">
                <a16:creationId xmlns:a16="http://schemas.microsoft.com/office/drawing/2014/main" id="{DFF69988-5060-863B-9D9F-3BDC9A3FB456}"/>
              </a:ext>
            </a:extLst>
          </p:cNvPr>
          <p:cNvCxnSpPr>
            <a:cxnSpLocks/>
            <a:stCxn id="8" idx="2"/>
            <a:endCxn id="45" idx="0"/>
          </p:cNvCxnSpPr>
          <p:nvPr/>
        </p:nvCxnSpPr>
        <p:spPr>
          <a:xfrm>
            <a:off x="7343216" y="4601541"/>
            <a:ext cx="0" cy="3940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50E9FE0-7772-B734-409B-865F0510E6BF}"/>
              </a:ext>
            </a:extLst>
          </p:cNvPr>
          <p:cNvCxnSpPr>
            <a:cxnSpLocks/>
            <a:stCxn id="6" idx="2"/>
            <a:endCxn id="16" idx="0"/>
          </p:cNvCxnSpPr>
          <p:nvPr/>
        </p:nvCxnSpPr>
        <p:spPr>
          <a:xfrm>
            <a:off x="8636884" y="1568458"/>
            <a:ext cx="1389981"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2768687-4D77-231D-3D95-1BA7FA9A1F0E}"/>
              </a:ext>
            </a:extLst>
          </p:cNvPr>
          <p:cNvCxnSpPr>
            <a:cxnSpLocks/>
            <a:stCxn id="6" idx="2"/>
            <a:endCxn id="10" idx="0"/>
          </p:cNvCxnSpPr>
          <p:nvPr/>
        </p:nvCxnSpPr>
        <p:spPr>
          <a:xfrm flipH="1">
            <a:off x="7343216" y="1568458"/>
            <a:ext cx="1293668"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D7995C7D-DC2C-B61C-4BCA-F6B094D4E692}"/>
              </a:ext>
            </a:extLst>
          </p:cNvPr>
          <p:cNvCxnSpPr>
            <a:cxnSpLocks/>
            <a:stCxn id="16" idx="2"/>
          </p:cNvCxnSpPr>
          <p:nvPr/>
        </p:nvCxnSpPr>
        <p:spPr>
          <a:xfrm>
            <a:off x="10026865" y="2373211"/>
            <a:ext cx="0" cy="12120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梯形 81">
            <a:extLst>
              <a:ext uri="{FF2B5EF4-FFF2-40B4-BE49-F238E27FC236}">
                <a16:creationId xmlns:a16="http://schemas.microsoft.com/office/drawing/2014/main" id="{E82A8619-1007-DCEE-33D7-0A94300731D3}"/>
              </a:ext>
            </a:extLst>
          </p:cNvPr>
          <p:cNvSpPr/>
          <p:nvPr/>
        </p:nvSpPr>
        <p:spPr>
          <a:xfrm>
            <a:off x="9269286" y="3703717"/>
            <a:ext cx="1675708" cy="651562"/>
          </a:xfrm>
          <a:prstGeom prst="trapezoid">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28575">
                <a:solidFill>
                  <a:schemeClr val="tx1"/>
                </a:solidFill>
              </a:ln>
            </a:endParaRPr>
          </a:p>
        </p:txBody>
      </p:sp>
      <p:cxnSp>
        <p:nvCxnSpPr>
          <p:cNvPr id="83" name="连接符: 肘形 82">
            <a:extLst>
              <a:ext uri="{FF2B5EF4-FFF2-40B4-BE49-F238E27FC236}">
                <a16:creationId xmlns:a16="http://schemas.microsoft.com/office/drawing/2014/main" id="{2C39C9F4-7B52-9D3D-6008-040355F1308A}"/>
              </a:ext>
            </a:extLst>
          </p:cNvPr>
          <p:cNvCxnSpPr>
            <a:cxnSpLocks/>
            <a:stCxn id="45" idx="3"/>
            <a:endCxn id="82" idx="2"/>
          </p:cNvCxnSpPr>
          <p:nvPr/>
        </p:nvCxnSpPr>
        <p:spPr>
          <a:xfrm flipV="1">
            <a:off x="8770906" y="4355279"/>
            <a:ext cx="1336234" cy="140876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45280547-8AC9-80E5-3816-211C7C6F50CA}"/>
              </a:ext>
            </a:extLst>
          </p:cNvPr>
          <p:cNvSpPr txBox="1"/>
          <p:nvPr/>
        </p:nvSpPr>
        <p:spPr>
          <a:xfrm>
            <a:off x="9349788" y="3761258"/>
            <a:ext cx="1514204" cy="553998"/>
          </a:xfrm>
          <a:prstGeom prst="rect">
            <a:avLst/>
          </a:prstGeom>
          <a:noFill/>
        </p:spPr>
        <p:txBody>
          <a:bodyPr wrap="square" lIns="0" tIns="0" rIns="0" bIns="0" rtlCol="0">
            <a:spAutoFit/>
          </a:bodyPr>
          <a:lstStyle/>
          <a:p>
            <a:pPr algn="ctr"/>
            <a:r>
              <a:rPr lang="zh-CN" altLang="en-US" dirty="0">
                <a:latin typeface="微软雅黑" panose="020B0503020204020204" pitchFamily="34" charset="-122"/>
                <a:ea typeface="微软雅黑" panose="020B0503020204020204" pitchFamily="34" charset="-122"/>
              </a:rPr>
              <a:t>训练好的</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最优 </a:t>
            </a:r>
            <a:r>
              <a:rPr lang="en-US" altLang="zh-CN" dirty="0" err="1">
                <a:latin typeface="微软雅黑" panose="020B0503020204020204" pitchFamily="34" charset="-122"/>
                <a:ea typeface="微软雅黑" panose="020B0503020204020204" pitchFamily="34" charset="-122"/>
              </a:rPr>
              <a:t>XGBoost</a:t>
            </a:r>
            <a:endParaRPr lang="zh-CN" altLang="en-US" dirty="0">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165C0D74-ED6B-46F6-832F-7DBC6A5F95ED}"/>
              </a:ext>
            </a:extLst>
          </p:cNvPr>
          <p:cNvSpPr txBox="1"/>
          <p:nvPr/>
        </p:nvSpPr>
        <p:spPr>
          <a:xfrm>
            <a:off x="8834552" y="5517820"/>
            <a:ext cx="1250836" cy="492443"/>
          </a:xfrm>
          <a:prstGeom prst="rect">
            <a:avLst/>
          </a:prstGeom>
          <a:noFill/>
        </p:spPr>
        <p:txBody>
          <a:bodyPr wrap="square" lIns="0" tIns="0" rIns="0" bIns="0" rtlCol="0">
            <a:spAutoFit/>
          </a:bodyPr>
          <a:lstStyle/>
          <a:p>
            <a:pPr algn="ctr"/>
            <a:r>
              <a:rPr lang="en-US" altLang="zh-CN" sz="1600" dirty="0" err="1">
                <a:latin typeface="微软雅黑" panose="020B0503020204020204" pitchFamily="34" charset="-122"/>
                <a:ea typeface="微软雅黑" panose="020B0503020204020204" pitchFamily="34" charset="-122"/>
              </a:rPr>
              <a:t>XGBoost</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最优参数</a:t>
            </a:r>
          </a:p>
        </p:txBody>
      </p:sp>
      <p:cxnSp>
        <p:nvCxnSpPr>
          <p:cNvPr id="92" name="连接符: 肘形 91">
            <a:extLst>
              <a:ext uri="{FF2B5EF4-FFF2-40B4-BE49-F238E27FC236}">
                <a16:creationId xmlns:a16="http://schemas.microsoft.com/office/drawing/2014/main" id="{524318F4-0039-CF3C-4ABC-09BC81E3267E}"/>
              </a:ext>
            </a:extLst>
          </p:cNvPr>
          <p:cNvCxnSpPr>
            <a:cxnSpLocks/>
          </p:cNvCxnSpPr>
          <p:nvPr/>
        </p:nvCxnSpPr>
        <p:spPr>
          <a:xfrm rot="16200000" flipH="1">
            <a:off x="10632731" y="4351418"/>
            <a:ext cx="966140" cy="322301"/>
          </a:xfrm>
          <a:prstGeom prst="bentConnector3">
            <a:avLst>
              <a:gd name="adj1" fmla="val -82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平行四边形 95">
            <a:extLst>
              <a:ext uri="{FF2B5EF4-FFF2-40B4-BE49-F238E27FC236}">
                <a16:creationId xmlns:a16="http://schemas.microsoft.com/office/drawing/2014/main" id="{BC0EA404-5A0E-8AD2-E71C-A13FFABF1229}"/>
              </a:ext>
            </a:extLst>
          </p:cNvPr>
          <p:cNvSpPr/>
          <p:nvPr/>
        </p:nvSpPr>
        <p:spPr>
          <a:xfrm>
            <a:off x="10483202" y="5026891"/>
            <a:ext cx="1587500" cy="651562"/>
          </a:xfrm>
          <a:prstGeom prst="parallelogram">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CDBA3365-E1E9-E897-1873-F8876ED2F106}"/>
              </a:ext>
            </a:extLst>
          </p:cNvPr>
          <p:cNvSpPr txBox="1"/>
          <p:nvPr/>
        </p:nvSpPr>
        <p:spPr>
          <a:xfrm>
            <a:off x="10663032" y="5106199"/>
            <a:ext cx="1250836" cy="492443"/>
          </a:xfrm>
          <a:prstGeom prst="rect">
            <a:avLst/>
          </a:prstGeom>
          <a:noFill/>
        </p:spPr>
        <p:txBody>
          <a:bodyPr wrap="square" lIns="0" tIns="0" rIns="0" bIns="0" rtlCol="0">
            <a:spAutoFit/>
          </a:bodyPr>
          <a:lstStyle/>
          <a:p>
            <a:pPr algn="ctr"/>
            <a:r>
              <a:rPr lang="en-US" altLang="zh-CN" sz="1600" dirty="0">
                <a:latin typeface="微软雅黑" panose="020B0503020204020204" pitchFamily="34" charset="-122"/>
                <a:ea typeface="微软雅黑" panose="020B0503020204020204" pitchFamily="34" charset="-122"/>
              </a:rPr>
              <a:t>AUC, Recall</a:t>
            </a:r>
          </a:p>
          <a:p>
            <a:pPr algn="ctr"/>
            <a:r>
              <a:rPr lang="en-US" altLang="zh-CN" sz="1600" dirty="0" err="1">
                <a:latin typeface="微软雅黑" panose="020B0503020204020204" pitchFamily="34" charset="-122"/>
                <a:ea typeface="微软雅黑" panose="020B0503020204020204" pitchFamily="34" charset="-122"/>
              </a:rPr>
              <a:t>GMean</a:t>
            </a:r>
            <a:r>
              <a:rPr lang="en-US" altLang="zh-CN" sz="1600" dirty="0">
                <a:latin typeface="微软雅黑" panose="020B0503020204020204" pitchFamily="34" charset="-122"/>
                <a:ea typeface="微软雅黑" panose="020B0503020204020204" pitchFamily="34" charset="-122"/>
              </a:rPr>
              <a:t>, F1</a:t>
            </a:r>
          </a:p>
        </p:txBody>
      </p:sp>
      <p:sp>
        <p:nvSpPr>
          <p:cNvPr id="100" name="文本框 99">
            <a:extLst>
              <a:ext uri="{FF2B5EF4-FFF2-40B4-BE49-F238E27FC236}">
                <a16:creationId xmlns:a16="http://schemas.microsoft.com/office/drawing/2014/main" id="{F4ED7D3C-87AE-4382-8B58-478394D7F732}"/>
              </a:ext>
            </a:extLst>
          </p:cNvPr>
          <p:cNvSpPr txBox="1"/>
          <p:nvPr/>
        </p:nvSpPr>
        <p:spPr>
          <a:xfrm>
            <a:off x="284695" y="1522291"/>
            <a:ext cx="4747066" cy="4336893"/>
          </a:xfrm>
          <a:prstGeom prst="rect">
            <a:avLst/>
          </a:prstGeom>
          <a:noFill/>
        </p:spPr>
        <p:txBody>
          <a:bodyPr wrap="square" rtlCol="0">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实验设置</a:t>
            </a:r>
            <a:endParaRPr lang="en-US" altLang="zh-CN" sz="2400" b="1" dirty="0">
              <a:solidFill>
                <a:srgbClr val="041FA1"/>
              </a:solidFill>
              <a:latin typeface="微软雅黑" panose="020B0503020204020204" pitchFamily="34" charset="-122"/>
              <a:ea typeface="微软雅黑" panose="020B0503020204020204" pitchFamily="34" charset="-122"/>
            </a:endParaRPr>
          </a:p>
          <a:p>
            <a:pPr algn="just" fontAlgn="auto">
              <a:lnSpc>
                <a:spcPct val="150000"/>
              </a:lnSpc>
            </a:pPr>
            <a:endParaRPr lang="zh-CN" altLang="en-US"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实验一：合成一些欺诈样本，和真实样本混合（欺诈样本：正常样本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）训练分类器，用训练好的分类器在真实测试数据上检测欺诈。</a:t>
            </a:r>
            <a:endParaRPr lang="en-US" altLang="zh-CN" dirty="0">
              <a:latin typeface="微软雅黑" panose="020B0503020204020204" pitchFamily="34" charset="-122"/>
              <a:ea typeface="微软雅黑" panose="020B0503020204020204" pitchFamily="34" charset="-122"/>
            </a:endParaRPr>
          </a:p>
          <a:p>
            <a:pPr algn="just" fontAlgn="auto">
              <a:lnSpc>
                <a:spcPct val="150000"/>
              </a:lnSpc>
            </a:pPr>
            <a:endParaRPr lang="en-US" altLang="zh-CN"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实验二：</a:t>
            </a:r>
            <a:r>
              <a:rPr lang="zh-CN" altLang="en-US" dirty="0">
                <a:solidFill>
                  <a:srgbClr val="FF0000"/>
                </a:solidFill>
                <a:latin typeface="微软雅黑" panose="020B0503020204020204" pitchFamily="34" charset="-122"/>
                <a:ea typeface="微软雅黑" panose="020B0503020204020204" pitchFamily="34" charset="-122"/>
              </a:rPr>
              <a:t>仅使用合成数据训练分类器</a:t>
            </a:r>
            <a:r>
              <a:rPr lang="zh-CN" altLang="en-US" dirty="0">
                <a:latin typeface="微软雅黑" panose="020B0503020204020204" pitchFamily="34" charset="-122"/>
                <a:ea typeface="微软雅黑" panose="020B0503020204020204" pitchFamily="34" charset="-122"/>
              </a:rPr>
              <a:t>，用训练好的分类器在真实测试数据上检测欺诈。</a:t>
            </a:r>
          </a:p>
        </p:txBody>
      </p:sp>
      <p:sp>
        <p:nvSpPr>
          <p:cNvPr id="2" name="文本框 1">
            <a:extLst>
              <a:ext uri="{FF2B5EF4-FFF2-40B4-BE49-F238E27FC236}">
                <a16:creationId xmlns:a16="http://schemas.microsoft.com/office/drawing/2014/main" id="{C7503B4E-D135-0DE3-B4FF-44EA0DF73CDE}"/>
              </a:ext>
            </a:extLst>
          </p:cNvPr>
          <p:cNvSpPr txBox="1"/>
          <p:nvPr/>
        </p:nvSpPr>
        <p:spPr>
          <a:xfrm>
            <a:off x="7317924" y="1576080"/>
            <a:ext cx="474489" cy="276999"/>
          </a:xfrm>
          <a:prstGeom prst="rect">
            <a:avLst/>
          </a:prstGeom>
          <a:noFill/>
        </p:spPr>
        <p:txBody>
          <a:bodyPr wrap="none" lIns="0" tIns="0" rIns="0" bIns="0" rtlCol="0">
            <a:spAutoFit/>
          </a:bodyPr>
          <a:lstStyle/>
          <a:p>
            <a:r>
              <a:rPr lang="en-US" altLang="zh-CN" dirty="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B055C16-CC3A-B7A3-0FB7-7DFA8E809714}"/>
              </a:ext>
            </a:extLst>
          </p:cNvPr>
          <p:cNvSpPr txBox="1"/>
          <p:nvPr/>
        </p:nvSpPr>
        <p:spPr>
          <a:xfrm>
            <a:off x="9559091" y="1550931"/>
            <a:ext cx="474489" cy="276999"/>
          </a:xfrm>
          <a:prstGeom prst="rect">
            <a:avLst/>
          </a:prstGeom>
          <a:noFill/>
        </p:spPr>
        <p:txBody>
          <a:bodyPr wrap="none" lIns="0" tIns="0" rIns="0" bIns="0" rtlCol="0">
            <a:spAutoFit/>
          </a:bodyPr>
          <a:lstStyle/>
          <a:p>
            <a:r>
              <a:rPr lang="en-US" altLang="zh-CN" dirty="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C6BD08A8-46D6-C274-061A-1B0159B8C4FC}"/>
              </a:ext>
            </a:extLst>
          </p:cNvPr>
          <p:cNvSpPr/>
          <p:nvPr/>
        </p:nvSpPr>
        <p:spPr>
          <a:xfrm>
            <a:off x="6237082" y="2808632"/>
            <a:ext cx="2212267" cy="1792909"/>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98DA104-CF6E-CAC4-F257-318382F0EA91}"/>
              </a:ext>
            </a:extLst>
          </p:cNvPr>
          <p:cNvSpPr txBox="1"/>
          <p:nvPr/>
        </p:nvSpPr>
        <p:spPr>
          <a:xfrm>
            <a:off x="6499659" y="3519316"/>
            <a:ext cx="59631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BC22E490-0402-FC1D-F9D4-ED7F2C91CED5}"/>
              </a:ext>
            </a:extLst>
          </p:cNvPr>
          <p:cNvSpPr txBox="1"/>
          <p:nvPr/>
        </p:nvSpPr>
        <p:spPr>
          <a:xfrm>
            <a:off x="7614583" y="3516942"/>
            <a:ext cx="59631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2F1AE305-23C0-0B92-8A18-C666256F1A57}"/>
              </a:ext>
            </a:extLst>
          </p:cNvPr>
          <p:cNvCxnSpPr>
            <a:cxnSpLocks/>
            <a:endCxn id="8" idx="2"/>
          </p:cNvCxnSpPr>
          <p:nvPr/>
        </p:nvCxnSpPr>
        <p:spPr>
          <a:xfrm>
            <a:off x="7335213" y="2832594"/>
            <a:ext cx="8003" cy="176894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87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90482E50-11A6-4D7B-B133-E17AC0DAA973}"/>
              </a:ext>
            </a:extLst>
          </p:cNvPr>
          <p:cNvGraphicFramePr>
            <a:graphicFrameLocks noGrp="1"/>
          </p:cNvGraphicFramePr>
          <p:nvPr>
            <p:custDataLst>
              <p:tags r:id="rId1"/>
            </p:custDataLst>
            <p:extLst>
              <p:ext uri="{D42A27DB-BD31-4B8C-83A1-F6EECF244321}">
                <p14:modId xmlns:p14="http://schemas.microsoft.com/office/powerpoint/2010/main" val="2896617446"/>
              </p:ext>
            </p:extLst>
          </p:nvPr>
        </p:nvGraphicFramePr>
        <p:xfrm>
          <a:off x="1906004" y="1288427"/>
          <a:ext cx="9871606" cy="3801600"/>
        </p:xfrm>
        <a:graphic>
          <a:graphicData uri="http://schemas.openxmlformats.org/drawingml/2006/table">
            <a:tbl>
              <a:tblPr firstRow="1" bandRow="1">
                <a:tableStyleId>{5C22544A-7EE6-4342-B048-85BDC9FD1C3A}</a:tableStyleId>
              </a:tblPr>
              <a:tblGrid>
                <a:gridCol w="239060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61965">
                  <a:extLst>
                    <a:ext uri="{9D8B030D-6E8A-4147-A177-3AD203B41FA5}">
                      <a16:colId xmlns:a16="http://schemas.microsoft.com/office/drawing/2014/main" val="20002"/>
                    </a:ext>
                  </a:extLst>
                </a:gridCol>
                <a:gridCol w="1565453">
                  <a:extLst>
                    <a:ext uri="{9D8B030D-6E8A-4147-A177-3AD203B41FA5}">
                      <a16:colId xmlns:a16="http://schemas.microsoft.com/office/drawing/2014/main" val="3212922172"/>
                    </a:ext>
                  </a:extLst>
                </a:gridCol>
                <a:gridCol w="1623974">
                  <a:extLst>
                    <a:ext uri="{9D8B030D-6E8A-4147-A177-3AD203B41FA5}">
                      <a16:colId xmlns:a16="http://schemas.microsoft.com/office/drawing/2014/main" val="3176398395"/>
                    </a:ext>
                  </a:extLst>
                </a:gridCol>
                <a:gridCol w="219456">
                  <a:extLst>
                    <a:ext uri="{9D8B030D-6E8A-4147-A177-3AD203B41FA5}">
                      <a16:colId xmlns:a16="http://schemas.microsoft.com/office/drawing/2014/main" val="1211931876"/>
                    </a:ext>
                  </a:extLst>
                </a:gridCol>
                <a:gridCol w="2201876">
                  <a:extLst>
                    <a:ext uri="{9D8B030D-6E8A-4147-A177-3AD203B41FA5}">
                      <a16:colId xmlns:a16="http://schemas.microsoft.com/office/drawing/2014/main" val="1593746994"/>
                    </a:ext>
                  </a:extLst>
                </a:gridCol>
              </a:tblGrid>
              <a:tr h="475200">
                <a:tc gridSpan="2">
                  <a:txBody>
                    <a:bodyPr/>
                    <a:lstStyle/>
                    <a:p>
                      <a:pPr marL="0" algn="ctr" defTabSz="914400" rtl="0" eaLnBrk="1" latinLnBrk="0" hangingPunct="1"/>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AUC</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AUC</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kern="1200" dirty="0" err="1">
                          <a:solidFill>
                            <a:srgbClr val="FF0000"/>
                          </a:solidFill>
                          <a:latin typeface="微软雅黑" panose="020B0503020204020204" pitchFamily="34" charset="-122"/>
                          <a:ea typeface="微软雅黑" panose="020B0503020204020204" pitchFamily="34" charset="-122"/>
                          <a:cs typeface="+mn-cs"/>
                        </a:rPr>
                        <a:t>GMean</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F1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Recall</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rgbClr val="FF0000"/>
                          </a:solidFill>
                          <a:latin typeface="微软雅黑" panose="020B0503020204020204" pitchFamily="34" charset="-122"/>
                          <a:ea typeface="微软雅黑" panose="020B0503020204020204" pitchFamily="34" charset="-122"/>
                          <a:cs typeface="+mn-cs"/>
                        </a:rPr>
                        <a:t>Recall</a:t>
                      </a:r>
                      <a:endParaRPr lang="zh-CN" altLang="en-US" sz="1800" b="1"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微软雅黑" panose="020B0503020204020204" pitchFamily="34" charset="-122"/>
                          <a:ea typeface="微软雅黑" panose="020B0503020204020204" pitchFamily="34" charset="-122"/>
                        </a:rPr>
                        <a:t>0.7656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0.7656</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0.6892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dirty="0">
                          <a:latin typeface="微软雅黑" panose="020B0503020204020204" pitchFamily="34" charset="-122"/>
                          <a:ea typeface="微软雅黑" panose="020B0503020204020204" pitchFamily="34" charset="-122"/>
                        </a:rPr>
                        <a:t>0.5274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XGBoost+SMOTE</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0.8404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0.8404</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0.7300</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dirty="0">
                          <a:latin typeface="微软雅黑" panose="020B0503020204020204" pitchFamily="34" charset="-122"/>
                          <a:ea typeface="微软雅黑" panose="020B0503020204020204" pitchFamily="34" charset="-122"/>
                        </a:rPr>
                        <a:t>0.5921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0.6384</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XGBoost+ADASYN</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0.8455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0.8455</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0.7557</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a:latin typeface="微软雅黑" panose="020B0503020204020204" pitchFamily="34" charset="-122"/>
                          <a:ea typeface="微软雅黑" panose="020B0503020204020204" pitchFamily="34" charset="-122"/>
                        </a:rPr>
                        <a:t>0.6342</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5200">
                <a:tc gridSpan="2">
                  <a:txBody>
                    <a:bodyPr/>
                    <a:lstStyle/>
                    <a:p>
                      <a:pPr algn="ctr"/>
                      <a:r>
                        <a:rPr lang="en-US" altLang="zh-CN" b="0" dirty="0" err="1">
                          <a:latin typeface="微软雅黑" panose="020B0503020204020204" pitchFamily="34" charset="-122"/>
                          <a:ea typeface="微软雅黑" panose="020B0503020204020204" pitchFamily="34" charset="-122"/>
                        </a:rPr>
                        <a:t>XGBoost+CTGAN</a:t>
                      </a:r>
                      <a:endParaRPr lang="en-US" altLang="zh-CN" b="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pitchFamily="34" charset="-122"/>
                          <a:ea typeface="微软雅黑" panose="020B0503020204020204" pitchFamily="34" charset="-122"/>
                        </a:rPr>
                        <a:t>0.8787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0.8787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0.8242</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b="0" dirty="0">
                          <a:latin typeface="微软雅黑" panose="020B0503020204020204" pitchFamily="34" charset="-122"/>
                          <a:ea typeface="微软雅黑" panose="020B0503020204020204" pitchFamily="34" charset="-122"/>
                        </a:rPr>
                        <a:t>0.7368</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b="0" dirty="0">
                          <a:latin typeface="微软雅黑" panose="020B0503020204020204" pitchFamily="34" charset="-122"/>
                          <a:ea typeface="微软雅黑" panose="020B0503020204020204" pitchFamily="34" charset="-122"/>
                        </a:rPr>
                        <a:t>0.7447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0.7447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5200">
                <a:tc gridSpan="2">
                  <a:txBody>
                    <a:bodyPr/>
                    <a:lstStyle/>
                    <a:p>
                      <a:pPr algn="ctr"/>
                      <a:r>
                        <a:rPr lang="en-US" altLang="zh-CN" b="1" dirty="0">
                          <a:latin typeface="微软雅黑" panose="020B0503020204020204" pitchFamily="34" charset="-122"/>
                          <a:ea typeface="微软雅黑" panose="020B0503020204020204" pitchFamily="34" charset="-122"/>
                        </a:rPr>
                        <a:t>FDGAN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a:r>
                        <a:rPr lang="en-US" altLang="zh-CN" b="1" dirty="0">
                          <a:latin typeface="微软雅黑" panose="020B0503020204020204" pitchFamily="34" charset="-122"/>
                          <a:ea typeface="微软雅黑" panose="020B0503020204020204" pitchFamily="34" charset="-122"/>
                        </a:rPr>
                        <a:t>0.8846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latin typeface="微软雅黑" panose="020B0503020204020204" pitchFamily="34" charset="-122"/>
                          <a:ea typeface="微软雅黑" panose="020B0503020204020204" pitchFamily="34" charset="-122"/>
                        </a:rPr>
                        <a:t>0.8556</a:t>
                      </a:r>
                      <a:endParaRPr lang="zh-CN" altLang="en-US" b="1"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b="1" dirty="0">
                          <a:latin typeface="微软雅黑" panose="020B0503020204020204" pitchFamily="34" charset="-122"/>
                          <a:ea typeface="微软雅黑" panose="020B0503020204020204" pitchFamily="34" charset="-122"/>
                        </a:rPr>
                        <a:t>0.7677</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b="1" dirty="0">
                          <a:latin typeface="微软雅黑" panose="020B0503020204020204" pitchFamily="34" charset="-122"/>
                          <a:ea typeface="微软雅黑" panose="020B0503020204020204" pitchFamily="34" charset="-122"/>
                        </a:rPr>
                        <a:t>0.8085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latin typeface="微软雅黑" panose="020B0503020204020204" pitchFamily="34" charset="-122"/>
                          <a:ea typeface="微软雅黑" panose="020B0503020204020204" pitchFamily="34" charset="-122"/>
                        </a:rPr>
                        <a:t>0.8085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076902"/>
                  </a:ext>
                </a:extLst>
              </a:tr>
              <a:tr h="475200">
                <a:tc gridSpan="7">
                  <a:txBody>
                    <a:bodyPr/>
                    <a:lstStyle/>
                    <a:p>
                      <a:pPr algn="ctr">
                        <a:buNone/>
                      </a:pPr>
                      <a:r>
                        <a:rPr lang="zh-CN" altLang="en-US" dirty="0">
                          <a:latin typeface="微软雅黑" panose="020B0503020204020204" pitchFamily="34" charset="-122"/>
                          <a:ea typeface="微软雅黑" panose="020B0503020204020204" pitchFamily="34" charset="-122"/>
                        </a:rPr>
                        <a:t>仅</a:t>
                      </a:r>
                      <a:r>
                        <a:rPr lang="en-US" altLang="zh-CN" dirty="0" err="1">
                          <a:latin typeface="微软雅黑" panose="020B0503020204020204" pitchFamily="34" charset="-122"/>
                          <a:ea typeface="微软雅黑" panose="020B0503020204020204" pitchFamily="34" charset="-122"/>
                        </a:rPr>
                        <a:t>使用合成数据训练</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XGBoost，在真实数据上测试</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algn="ctr">
                        <a:buNone/>
                      </a:pP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5200">
                <a:tc>
                  <a:txBody>
                    <a:bodyPr/>
                    <a:lstStyle/>
                    <a:p>
                      <a:pPr algn="ctr">
                        <a:buNone/>
                      </a:pPr>
                      <a:r>
                        <a:rPr lang="zh-CN" altLang="en-US" b="1" dirty="0">
                          <a:latin typeface="微软雅黑" panose="020B0503020204020204" pitchFamily="34" charset="-122"/>
                          <a:ea typeface="微软雅黑" panose="020B0503020204020204" pitchFamily="34" charset="-122"/>
                        </a:rPr>
                        <a:t>合成数据训练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dirty="0">
                          <a:latin typeface="微软雅黑" panose="020B0503020204020204" pitchFamily="34" charset="-122"/>
                          <a:ea typeface="微软雅黑" panose="020B0503020204020204" pitchFamily="34" charset="-122"/>
                        </a:rPr>
                        <a:t>0.6737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r>
                        <a:rPr lang="en-US" altLang="zh-CN" b="0" dirty="0">
                          <a:latin typeface="微软雅黑" panose="020B0503020204020204" pitchFamily="34" charset="-122"/>
                          <a:ea typeface="微软雅黑" panose="020B0503020204020204" pitchFamily="34" charset="-122"/>
                        </a:rPr>
                        <a:t>0.6354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b="0">
                          <a:latin typeface="微软雅黑" panose="020B0503020204020204" pitchFamily="34" charset="-122"/>
                          <a:ea typeface="微软雅黑" panose="020B0503020204020204" pitchFamily="34" charset="-122"/>
                        </a:rPr>
                        <a:t>0.6354</a:t>
                      </a:r>
                      <a:endParaRPr lang="en-US" altLang="zh-CN" b="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0.4576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buNone/>
                      </a:pPr>
                      <a:r>
                        <a:rPr lang="en-US" altLang="zh-CN" b="1" dirty="0">
                          <a:solidFill>
                            <a:srgbClr val="FF0000"/>
                          </a:solidFill>
                          <a:latin typeface="微软雅黑" panose="020B0503020204020204" pitchFamily="34" charset="-122"/>
                          <a:ea typeface="微软雅黑" panose="020B0503020204020204" pitchFamily="34" charset="-122"/>
                        </a:rPr>
                        <a:t>0.5745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endParaRPr lang="en-US" altLang="zh-CN"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 name="文本框 5">
            <a:extLst>
              <a:ext uri="{FF2B5EF4-FFF2-40B4-BE49-F238E27FC236}">
                <a16:creationId xmlns:a16="http://schemas.microsoft.com/office/drawing/2014/main" id="{64A3A5F3-3562-45E3-8197-3F5BF60DA8BA}"/>
              </a:ext>
            </a:extLst>
          </p:cNvPr>
          <p:cNvSpPr txBox="1"/>
          <p:nvPr/>
        </p:nvSpPr>
        <p:spPr>
          <a:xfrm>
            <a:off x="130917" y="5175582"/>
            <a:ext cx="11930165" cy="1477328"/>
          </a:xfrm>
          <a:prstGeom prst="rect">
            <a:avLst/>
          </a:prstGeom>
          <a:noFill/>
        </p:spPr>
        <p:txBody>
          <a:bodyPr wrap="square">
            <a:spAutoFit/>
          </a:bodyPr>
          <a:lstStyle/>
          <a:p>
            <a:pPr marL="571500" indent="-571500" algn="just" fontAlgn="auto">
              <a:buFont typeface="Wingdings" panose="05000000000000000000" charset="0"/>
              <a:buChar char="ü"/>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XGBoost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分类算法</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对于保险欺诈任务有很好的效果</a:t>
            </a:r>
          </a:p>
          <a:p>
            <a:pPr marL="571500" indent="-571500" algn="just" fontAlgn="auto">
              <a:buFont typeface="Wingdings" panose="05000000000000000000" charset="0"/>
              <a:buChar char="ü"/>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加入了合成数据后，模型效率显著提升，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FDGAN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Recall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提升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23</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XGBoost+CTGAN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Recall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上提升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lgn="just" fontAlgn="auto">
              <a:buFont typeface="Wingdings" panose="05000000000000000000" charset="0"/>
              <a:buChar char="ü"/>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全使用合成数据集训练模型未</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达到最好，</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Recall</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 仍高达</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0.5745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71500" indent="-571500" algn="just">
              <a:buFont typeface="Wingdings" panose="05000000000000000000" charset="0"/>
              <a:buChar char="ü"/>
            </a:pP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我们的生成式算法具有很好地适用性，可以很容易地应用在其他具体的金融领域。例如：信用卡欺诈检测（生成个人信贷数据）、企业财务风险检测（生成企业财务数据）。</a:t>
            </a:r>
            <a:endParaRPr lang="en-US" altLang="zh-CN"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7" name="文本框 6">
            <a:extLst>
              <a:ext uri="{FF2B5EF4-FFF2-40B4-BE49-F238E27FC236}">
                <a16:creationId xmlns:a16="http://schemas.microsoft.com/office/drawing/2014/main" id="{D0079AE1-F84B-46C6-A588-1E65BE37C1B2}"/>
              </a:ext>
            </a:extLst>
          </p:cNvPr>
          <p:cNvSpPr txBox="1"/>
          <p:nvPr/>
        </p:nvSpPr>
        <p:spPr>
          <a:xfrm>
            <a:off x="0" y="1058240"/>
            <a:ext cx="1491615" cy="460375"/>
          </a:xfrm>
          <a:prstGeom prst="rect">
            <a:avLst/>
          </a:prstGeom>
          <a:noFill/>
        </p:spPr>
        <p:txBody>
          <a:bodyPr wrap="square">
            <a:spAutoFit/>
          </a:bodyPr>
          <a:lstStyle/>
          <a:p>
            <a:r>
              <a:rPr lang="zh-CN" altLang="en-US" sz="2400" b="1" dirty="0">
                <a:solidFill>
                  <a:srgbClr val="041FA1"/>
                </a:solidFill>
                <a:latin typeface="微软雅黑" panose="020B0503020204020204" pitchFamily="34" charset="-122"/>
                <a:ea typeface="微软雅黑" panose="020B0503020204020204" pitchFamily="34" charset="-122"/>
              </a:rPr>
              <a:t>实验结果</a:t>
            </a:r>
          </a:p>
        </p:txBody>
      </p:sp>
      <p:pic>
        <p:nvPicPr>
          <p:cNvPr id="8" name="图片 7">
            <a:extLst>
              <a:ext uri="{FF2B5EF4-FFF2-40B4-BE49-F238E27FC236}">
                <a16:creationId xmlns:a16="http://schemas.microsoft.com/office/drawing/2014/main" id="{3D6B9FE8-0FD9-468E-8EEF-27A505388F8A}"/>
              </a:ext>
            </a:extLst>
          </p:cNvPr>
          <p:cNvPicPr>
            <a:picLocks noChangeAspect="1"/>
          </p:cNvPicPr>
          <p:nvPr/>
        </p:nvPicPr>
        <p:blipFill>
          <a:blip r:embed="rId3"/>
          <a:stretch>
            <a:fillRect/>
          </a:stretch>
        </p:blipFill>
        <p:spPr>
          <a:xfrm>
            <a:off x="0" y="0"/>
            <a:ext cx="12192000" cy="1058241"/>
          </a:xfrm>
          <a:prstGeom prst="rect">
            <a:avLst/>
          </a:prstGeom>
        </p:spPr>
      </p:pic>
      <p:sp>
        <p:nvSpPr>
          <p:cNvPr id="9" name="文本框 8">
            <a:extLst>
              <a:ext uri="{FF2B5EF4-FFF2-40B4-BE49-F238E27FC236}">
                <a16:creationId xmlns:a16="http://schemas.microsoft.com/office/drawing/2014/main" id="{1B2A044D-E845-4E74-81A3-679DF112739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19289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1D10B8E-E67A-46F2-8AF7-5477EE424F99}"/>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53ADE2C2-E204-460B-A74A-2D4B1307EB07}"/>
              </a:ext>
            </a:extLst>
          </p:cNvPr>
          <p:cNvSpPr txBox="1"/>
          <p:nvPr/>
        </p:nvSpPr>
        <p:spPr>
          <a:xfrm>
            <a:off x="731909" y="2783178"/>
            <a:ext cx="1590427" cy="1014730"/>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04</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0E87281D-ED88-4CF5-9CBF-4922AB17A748}"/>
              </a:ext>
            </a:extLst>
          </p:cNvPr>
          <p:cNvSpPr txBox="1"/>
          <p:nvPr/>
        </p:nvSpPr>
        <p:spPr>
          <a:xfrm>
            <a:off x="2667443" y="2906288"/>
            <a:ext cx="5985490" cy="769441"/>
          </a:xfrm>
          <a:prstGeom prst="rect">
            <a:avLst/>
          </a:prstGeom>
          <a:noFill/>
        </p:spPr>
        <p:txBody>
          <a:bodyPr wrap="square" rtlCol="0">
            <a:spAutoFit/>
          </a:bodyPr>
          <a:lstStyle/>
          <a:p>
            <a:r>
              <a:rPr kumimoji="1" lang="zh-CN" altLang="en-US" sz="4400" b="1" dirty="0">
                <a:latin typeface="微软雅黑" panose="020B0503020204020204" pitchFamily="34" charset="-122"/>
                <a:ea typeface="微软雅黑" panose="020B0503020204020204" pitchFamily="34" charset="-122"/>
                <a:cs typeface="Arial" panose="020B0604020202020204" pitchFamily="34" charset="0"/>
              </a:rPr>
              <a:t>结论、展望与相关研究</a:t>
            </a:r>
            <a:endParaRPr kumimoji="1" lang="zh-CN" altLang="en-GB" sz="4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B6F64B2D-F65C-4192-8006-07A434E89E25}"/>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A03CC2BE-0F92-4493-A874-3B38BECBF704}"/>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58644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DE7FC-276C-8769-8A0C-6D9182B56951}"/>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C8367388-9570-CAAC-D0F3-85B7C40574B9}"/>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75863555-9970-D01E-C05C-C8840173621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6" name="文本框 5">
            <a:extLst>
              <a:ext uri="{FF2B5EF4-FFF2-40B4-BE49-F238E27FC236}">
                <a16:creationId xmlns:a16="http://schemas.microsoft.com/office/drawing/2014/main" id="{9782C9C8-A8B0-366D-E3A7-4EEEA7E37876}"/>
              </a:ext>
            </a:extLst>
          </p:cNvPr>
          <p:cNvSpPr txBox="1"/>
          <p:nvPr/>
        </p:nvSpPr>
        <p:spPr>
          <a:xfrm>
            <a:off x="356699" y="1063898"/>
            <a:ext cx="11290699" cy="1289905"/>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除了表格数据生成问题，未来还可以</a:t>
            </a: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研究</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生成式算法以解决缺失数据填充、网络数据的生成。真实世界场景中，因此，用于训练模型的</a:t>
            </a:r>
            <a:r>
              <a:rPr lang="zh-CN" altLang="en-US" sz="18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真实世界的金融图数据的稀缺</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一直是一个巨大的挑战。</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en-US" altLang="zh-CN" b="1" dirty="0" err="1">
                <a:latin typeface="微软雅黑" panose="020B0503020204020204" pitchFamily="34" charset="-122"/>
                <a:ea typeface="微软雅黑" panose="020B0503020204020204" pitchFamily="34" charset="-122"/>
                <a:sym typeface="字魂35号-经典雅黑" panose="00000500000000000000" pitchFamily="2" charset="-122"/>
              </a:rPr>
              <a:t>FiGraph</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  730,408</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 个节点，</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1,040,997 </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条边</a:t>
            </a:r>
            <a:endParaRPr lang="en-US" altLang="zh-CN" sz="18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7" name="图片 6">
            <a:extLst>
              <a:ext uri="{FF2B5EF4-FFF2-40B4-BE49-F238E27FC236}">
                <a16:creationId xmlns:a16="http://schemas.microsoft.com/office/drawing/2014/main" id="{AB64BE7C-9B52-6759-B415-87E8D3A59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56" y="4631544"/>
            <a:ext cx="437727" cy="437727"/>
          </a:xfrm>
          <a:prstGeom prst="rect">
            <a:avLst/>
          </a:prstGeom>
        </p:spPr>
      </p:pic>
      <p:pic>
        <p:nvPicPr>
          <p:cNvPr id="8" name="图片 7">
            <a:extLst>
              <a:ext uri="{FF2B5EF4-FFF2-40B4-BE49-F238E27FC236}">
                <a16:creationId xmlns:a16="http://schemas.microsoft.com/office/drawing/2014/main" id="{4B041EE1-0432-C3BE-AA43-837A5A945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6511" y="4248675"/>
            <a:ext cx="435944" cy="435944"/>
          </a:xfrm>
          <a:prstGeom prst="rect">
            <a:avLst/>
          </a:prstGeom>
        </p:spPr>
      </p:pic>
      <p:pic>
        <p:nvPicPr>
          <p:cNvPr id="9" name="图片 8">
            <a:extLst>
              <a:ext uri="{FF2B5EF4-FFF2-40B4-BE49-F238E27FC236}">
                <a16:creationId xmlns:a16="http://schemas.microsoft.com/office/drawing/2014/main" id="{370C4047-ED34-1AA5-6E01-978B210722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769" y="5643236"/>
            <a:ext cx="518990" cy="518990"/>
          </a:xfrm>
          <a:prstGeom prst="rect">
            <a:avLst/>
          </a:prstGeom>
        </p:spPr>
      </p:pic>
      <p:pic>
        <p:nvPicPr>
          <p:cNvPr id="10" name="图片 9">
            <a:extLst>
              <a:ext uri="{FF2B5EF4-FFF2-40B4-BE49-F238E27FC236}">
                <a16:creationId xmlns:a16="http://schemas.microsoft.com/office/drawing/2014/main" id="{9F28483E-48FE-2BE1-97DF-BF0AD0863C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6334" y="3290058"/>
            <a:ext cx="476297" cy="425265"/>
          </a:xfrm>
          <a:prstGeom prst="rect">
            <a:avLst/>
          </a:prstGeom>
        </p:spPr>
      </p:pic>
      <p:pic>
        <p:nvPicPr>
          <p:cNvPr id="11" name="图片 10">
            <a:extLst>
              <a:ext uri="{FF2B5EF4-FFF2-40B4-BE49-F238E27FC236}">
                <a16:creationId xmlns:a16="http://schemas.microsoft.com/office/drawing/2014/main" id="{5989824F-0B1C-76F9-053D-E9AD5C680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82" y="3560938"/>
            <a:ext cx="437727" cy="437727"/>
          </a:xfrm>
          <a:prstGeom prst="rect">
            <a:avLst/>
          </a:prstGeom>
        </p:spPr>
      </p:pic>
      <p:cxnSp>
        <p:nvCxnSpPr>
          <p:cNvPr id="12" name="直接连接符 11">
            <a:extLst>
              <a:ext uri="{FF2B5EF4-FFF2-40B4-BE49-F238E27FC236}">
                <a16:creationId xmlns:a16="http://schemas.microsoft.com/office/drawing/2014/main" id="{0614ECF7-58F5-4C8D-37A4-9912E8BE069F}"/>
              </a:ext>
            </a:extLst>
          </p:cNvPr>
          <p:cNvCxnSpPr>
            <a:cxnSpLocks/>
            <a:stCxn id="8" idx="0"/>
            <a:endCxn id="10" idx="2"/>
          </p:cNvCxnSpPr>
          <p:nvPr/>
        </p:nvCxnSpPr>
        <p:spPr>
          <a:xfrm flipV="1">
            <a:off x="2014483" y="3715323"/>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361BB34-4544-E636-0C89-B242B0068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7" y="4590474"/>
            <a:ext cx="435945" cy="435945"/>
          </a:xfrm>
          <a:prstGeom prst="rect">
            <a:avLst/>
          </a:prstGeom>
        </p:spPr>
      </p:pic>
      <p:cxnSp>
        <p:nvCxnSpPr>
          <p:cNvPr id="14" name="直接连接符 13">
            <a:extLst>
              <a:ext uri="{FF2B5EF4-FFF2-40B4-BE49-F238E27FC236}">
                <a16:creationId xmlns:a16="http://schemas.microsoft.com/office/drawing/2014/main" id="{7F353BB2-6407-38FE-FB00-23898F53553F}"/>
              </a:ext>
            </a:extLst>
          </p:cNvPr>
          <p:cNvCxnSpPr>
            <a:cxnSpLocks/>
            <a:stCxn id="13" idx="0"/>
            <a:endCxn id="11" idx="2"/>
          </p:cNvCxnSpPr>
          <p:nvPr/>
        </p:nvCxnSpPr>
        <p:spPr>
          <a:xfrm flipH="1" flipV="1">
            <a:off x="856246" y="3998665"/>
            <a:ext cx="11334" cy="59180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9F55E5B-52FE-9F87-BF62-743B1E069D9B}"/>
              </a:ext>
            </a:extLst>
          </p:cNvPr>
          <p:cNvCxnSpPr>
            <a:cxnSpLocks/>
            <a:stCxn id="9" idx="0"/>
            <a:endCxn id="8" idx="2"/>
          </p:cNvCxnSpPr>
          <p:nvPr/>
        </p:nvCxnSpPr>
        <p:spPr>
          <a:xfrm flipV="1">
            <a:off x="1323264" y="4684619"/>
            <a:ext cx="691219" cy="9586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9FE440A-6E1D-C797-A044-7D9F8341298B}"/>
              </a:ext>
            </a:extLst>
          </p:cNvPr>
          <p:cNvCxnSpPr>
            <a:cxnSpLocks/>
            <a:stCxn id="9" idx="0"/>
            <a:endCxn id="13" idx="2"/>
          </p:cNvCxnSpPr>
          <p:nvPr/>
        </p:nvCxnSpPr>
        <p:spPr>
          <a:xfrm flipH="1" flipV="1">
            <a:off x="867580" y="5026419"/>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2010F66-C03B-D758-7226-8F4C5EB9212B}"/>
              </a:ext>
            </a:extLst>
          </p:cNvPr>
          <p:cNvCxnSpPr>
            <a:cxnSpLocks/>
            <a:stCxn id="28" idx="0"/>
            <a:endCxn id="7" idx="2"/>
          </p:cNvCxnSpPr>
          <p:nvPr/>
        </p:nvCxnSpPr>
        <p:spPr>
          <a:xfrm flipV="1">
            <a:off x="2550086" y="5069271"/>
            <a:ext cx="392434" cy="65522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6E3EF90-742B-4B57-C355-2F9D88FAF77B}"/>
              </a:ext>
            </a:extLst>
          </p:cNvPr>
          <p:cNvCxnSpPr>
            <a:cxnSpLocks/>
            <a:stCxn id="7" idx="0"/>
            <a:endCxn id="29" idx="2"/>
          </p:cNvCxnSpPr>
          <p:nvPr/>
        </p:nvCxnSpPr>
        <p:spPr>
          <a:xfrm flipV="1">
            <a:off x="2942520" y="4277804"/>
            <a:ext cx="1" cy="3537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5D37579-A327-3D85-B533-637509FA6671}"/>
              </a:ext>
            </a:extLst>
          </p:cNvPr>
          <p:cNvCxnSpPr>
            <a:cxnSpLocks/>
            <a:stCxn id="8" idx="1"/>
            <a:endCxn id="11" idx="2"/>
          </p:cNvCxnSpPr>
          <p:nvPr/>
        </p:nvCxnSpPr>
        <p:spPr>
          <a:xfrm flipH="1" flipV="1">
            <a:off x="856246" y="3998665"/>
            <a:ext cx="940265" cy="467982"/>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054C797-7EA7-3ADA-2ACE-9B2A5DB2C1D5}"/>
              </a:ext>
            </a:extLst>
          </p:cNvPr>
          <p:cNvSpPr txBox="1"/>
          <p:nvPr/>
        </p:nvSpPr>
        <p:spPr>
          <a:xfrm>
            <a:off x="3589828" y="4539320"/>
            <a:ext cx="601447" cy="707886"/>
          </a:xfrm>
          <a:prstGeom prst="rect">
            <a:avLst/>
          </a:prstGeom>
          <a:noFill/>
        </p:spPr>
        <p:txBody>
          <a:bodyPr wrap="none" rtlCol="0">
            <a:spAutoFit/>
          </a:bodyPr>
          <a:lstStyle/>
          <a:p>
            <a:r>
              <a:rPr lang="en-US" altLang="zh-CN" sz="4000" b="1" dirty="0"/>
              <a:t>…</a:t>
            </a:r>
            <a:endParaRPr lang="zh-CN" altLang="en-US" sz="4000" b="1" dirty="0"/>
          </a:p>
        </p:txBody>
      </p:sp>
      <p:sp>
        <p:nvSpPr>
          <p:cNvPr id="21" name="文本框 20">
            <a:extLst>
              <a:ext uri="{FF2B5EF4-FFF2-40B4-BE49-F238E27FC236}">
                <a16:creationId xmlns:a16="http://schemas.microsoft.com/office/drawing/2014/main" id="{983EE688-16E4-25AC-2E18-33559BAB6013}"/>
              </a:ext>
            </a:extLst>
          </p:cNvPr>
          <p:cNvSpPr txBox="1"/>
          <p:nvPr/>
        </p:nvSpPr>
        <p:spPr>
          <a:xfrm>
            <a:off x="1638576" y="6056849"/>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2014</a:t>
            </a: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53BD3204-4F8B-2D55-8A0E-78BC391FBCCB}"/>
              </a:ext>
            </a:extLst>
          </p:cNvPr>
          <p:cNvCxnSpPr>
            <a:cxnSpLocks/>
          </p:cNvCxnSpPr>
          <p:nvPr/>
        </p:nvCxnSpPr>
        <p:spPr>
          <a:xfrm>
            <a:off x="536666" y="6626434"/>
            <a:ext cx="110583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996A11CB-20FD-6B6A-0B84-30C7843743AB}"/>
              </a:ext>
            </a:extLst>
          </p:cNvPr>
          <p:cNvCxnSpPr>
            <a:cxnSpLocks/>
            <a:stCxn id="21" idx="2"/>
          </p:cNvCxnSpPr>
          <p:nvPr/>
        </p:nvCxnSpPr>
        <p:spPr>
          <a:xfrm>
            <a:off x="2000214" y="6426181"/>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75F29ED-8EFA-DA09-CFD1-61012879B30D}"/>
              </a:ext>
            </a:extLst>
          </p:cNvPr>
          <p:cNvSpPr txBox="1"/>
          <p:nvPr/>
        </p:nvSpPr>
        <p:spPr>
          <a:xfrm>
            <a:off x="5668257" y="6108041"/>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2018</a:t>
            </a:r>
            <a:endParaRPr lang="zh-CN" altLang="en-US" dirty="0">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5592D18D-35DE-DB42-700F-4DF28D81D8E9}"/>
              </a:ext>
            </a:extLst>
          </p:cNvPr>
          <p:cNvCxnSpPr>
            <a:cxnSpLocks/>
            <a:stCxn id="24" idx="2"/>
          </p:cNvCxnSpPr>
          <p:nvPr/>
        </p:nvCxnSpPr>
        <p:spPr>
          <a:xfrm>
            <a:off x="6029895" y="6477373"/>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DDA5E3A2-E3D1-0997-9431-812F768401F7}"/>
              </a:ext>
            </a:extLst>
          </p:cNvPr>
          <p:cNvSpPr txBox="1"/>
          <p:nvPr/>
        </p:nvSpPr>
        <p:spPr>
          <a:xfrm>
            <a:off x="9540209" y="6077058"/>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2022</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a:extLst>
              <a:ext uri="{FF2B5EF4-FFF2-40B4-BE49-F238E27FC236}">
                <a16:creationId xmlns:a16="http://schemas.microsoft.com/office/drawing/2014/main" id="{9F26D83A-D465-78D2-DA3D-E26495B6372E}"/>
              </a:ext>
            </a:extLst>
          </p:cNvPr>
          <p:cNvCxnSpPr>
            <a:cxnSpLocks/>
            <a:stCxn id="26" idx="2"/>
          </p:cNvCxnSpPr>
          <p:nvPr/>
        </p:nvCxnSpPr>
        <p:spPr>
          <a:xfrm>
            <a:off x="9901847" y="6446390"/>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0FB3AEFE-09F7-EDAE-1902-204048EDF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1222" y="5724499"/>
            <a:ext cx="437727" cy="437727"/>
          </a:xfrm>
          <a:prstGeom prst="rect">
            <a:avLst/>
          </a:prstGeom>
        </p:spPr>
      </p:pic>
      <p:pic>
        <p:nvPicPr>
          <p:cNvPr id="29" name="图片 28">
            <a:extLst>
              <a:ext uri="{FF2B5EF4-FFF2-40B4-BE49-F238E27FC236}">
                <a16:creationId xmlns:a16="http://schemas.microsoft.com/office/drawing/2014/main" id="{75A44CAF-9049-25FB-C3C3-B87543D376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657" y="3840077"/>
            <a:ext cx="437727" cy="437727"/>
          </a:xfrm>
          <a:prstGeom prst="rect">
            <a:avLst/>
          </a:prstGeom>
        </p:spPr>
      </p:pic>
      <p:sp>
        <p:nvSpPr>
          <p:cNvPr id="30" name="文本框 29">
            <a:extLst>
              <a:ext uri="{FF2B5EF4-FFF2-40B4-BE49-F238E27FC236}">
                <a16:creationId xmlns:a16="http://schemas.microsoft.com/office/drawing/2014/main" id="{DBB498C4-C8F9-BC6A-FA93-BC825109F731}"/>
              </a:ext>
            </a:extLst>
          </p:cNvPr>
          <p:cNvSpPr txBox="1"/>
          <p:nvPr/>
        </p:nvSpPr>
        <p:spPr>
          <a:xfrm>
            <a:off x="10873011" y="6241515"/>
            <a:ext cx="65011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Year</a:t>
            </a:r>
            <a:endParaRPr lang="zh-CN" altLang="en-US" dirty="0">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6CCC639D-9E89-09E4-49CE-270746FF0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222" y="4673568"/>
            <a:ext cx="437727" cy="437727"/>
          </a:xfrm>
          <a:prstGeom prst="rect">
            <a:avLst/>
          </a:prstGeom>
        </p:spPr>
      </p:pic>
      <p:pic>
        <p:nvPicPr>
          <p:cNvPr id="32" name="图片 31">
            <a:extLst>
              <a:ext uri="{FF2B5EF4-FFF2-40B4-BE49-F238E27FC236}">
                <a16:creationId xmlns:a16="http://schemas.microsoft.com/office/drawing/2014/main" id="{5E82B8A4-6E93-3F4E-1503-587C1B620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077" y="4290699"/>
            <a:ext cx="435944" cy="435944"/>
          </a:xfrm>
          <a:prstGeom prst="rect">
            <a:avLst/>
          </a:prstGeom>
        </p:spPr>
      </p:pic>
      <p:pic>
        <p:nvPicPr>
          <p:cNvPr id="33" name="图片 32">
            <a:extLst>
              <a:ext uri="{FF2B5EF4-FFF2-40B4-BE49-F238E27FC236}">
                <a16:creationId xmlns:a16="http://schemas.microsoft.com/office/drawing/2014/main" id="{06A960FD-8AE4-2B4E-CED4-C3A661955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1335" y="5685260"/>
            <a:ext cx="518990" cy="518990"/>
          </a:xfrm>
          <a:prstGeom prst="rect">
            <a:avLst/>
          </a:prstGeom>
        </p:spPr>
      </p:pic>
      <p:pic>
        <p:nvPicPr>
          <p:cNvPr id="34" name="图片 33">
            <a:extLst>
              <a:ext uri="{FF2B5EF4-FFF2-40B4-BE49-F238E27FC236}">
                <a16:creationId xmlns:a16="http://schemas.microsoft.com/office/drawing/2014/main" id="{B0DA28C7-B32B-24DB-7D46-301E3BCA65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3900" y="3332082"/>
            <a:ext cx="476297" cy="425265"/>
          </a:xfrm>
          <a:prstGeom prst="rect">
            <a:avLst/>
          </a:prstGeom>
        </p:spPr>
      </p:pic>
      <p:cxnSp>
        <p:nvCxnSpPr>
          <p:cNvPr id="35" name="直接连接符 34">
            <a:extLst>
              <a:ext uri="{FF2B5EF4-FFF2-40B4-BE49-F238E27FC236}">
                <a16:creationId xmlns:a16="http://schemas.microsoft.com/office/drawing/2014/main" id="{2A61B2D1-5B49-B4EB-03C8-08456AC8D0E8}"/>
              </a:ext>
            </a:extLst>
          </p:cNvPr>
          <p:cNvCxnSpPr>
            <a:cxnSpLocks/>
            <a:stCxn id="32" idx="0"/>
            <a:endCxn id="34" idx="2"/>
          </p:cNvCxnSpPr>
          <p:nvPr/>
        </p:nvCxnSpPr>
        <p:spPr>
          <a:xfrm flipV="1">
            <a:off x="6002049" y="3757347"/>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13830CE3-D871-B327-C5EF-0EB2825E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173" y="4632498"/>
            <a:ext cx="435945" cy="435945"/>
          </a:xfrm>
          <a:prstGeom prst="rect">
            <a:avLst/>
          </a:prstGeom>
        </p:spPr>
      </p:pic>
      <p:cxnSp>
        <p:nvCxnSpPr>
          <p:cNvPr id="37" name="直接连接符 36">
            <a:extLst>
              <a:ext uri="{FF2B5EF4-FFF2-40B4-BE49-F238E27FC236}">
                <a16:creationId xmlns:a16="http://schemas.microsoft.com/office/drawing/2014/main" id="{E2D2E109-B50B-DB68-9914-4EB8C48C6E32}"/>
              </a:ext>
            </a:extLst>
          </p:cNvPr>
          <p:cNvCxnSpPr>
            <a:cxnSpLocks/>
            <a:stCxn id="33" idx="0"/>
            <a:endCxn id="36" idx="2"/>
          </p:cNvCxnSpPr>
          <p:nvPr/>
        </p:nvCxnSpPr>
        <p:spPr>
          <a:xfrm flipH="1" flipV="1">
            <a:off x="4855146" y="5068443"/>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6E86456-6FEC-6150-7703-EBFF091F4582}"/>
              </a:ext>
            </a:extLst>
          </p:cNvPr>
          <p:cNvCxnSpPr>
            <a:cxnSpLocks/>
            <a:stCxn id="75" idx="2"/>
            <a:endCxn id="32" idx="3"/>
          </p:cNvCxnSpPr>
          <p:nvPr/>
        </p:nvCxnSpPr>
        <p:spPr>
          <a:xfrm flipH="1">
            <a:off x="6220021" y="4187515"/>
            <a:ext cx="702118" cy="321156"/>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F42F650-F2A0-329E-76E7-41A9F9A50357}"/>
              </a:ext>
            </a:extLst>
          </p:cNvPr>
          <p:cNvCxnSpPr>
            <a:cxnSpLocks/>
          </p:cNvCxnSpPr>
          <p:nvPr/>
        </p:nvCxnSpPr>
        <p:spPr>
          <a:xfrm flipV="1">
            <a:off x="2737642" y="3157154"/>
            <a:ext cx="530448"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8D469B-EE30-5DF5-B6DD-68103EF23B9E}"/>
              </a:ext>
            </a:extLst>
          </p:cNvPr>
          <p:cNvSpPr txBox="1"/>
          <p:nvPr/>
        </p:nvSpPr>
        <p:spPr>
          <a:xfrm>
            <a:off x="3244826" y="2987415"/>
            <a:ext cx="1189749"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Investment</a:t>
            </a:r>
            <a:endParaRPr lang="zh-CN" altLang="en-US" sz="1600" dirty="0">
              <a:latin typeface="Arial" panose="020B0604020202020204" pitchFamily="34" charset="0"/>
              <a:cs typeface="Arial" panose="020B0604020202020204" pitchFamily="34" charset="0"/>
            </a:endParaRPr>
          </a:p>
        </p:txBody>
      </p:sp>
      <p:cxnSp>
        <p:nvCxnSpPr>
          <p:cNvPr id="41" name="直接连接符 40">
            <a:extLst>
              <a:ext uri="{FF2B5EF4-FFF2-40B4-BE49-F238E27FC236}">
                <a16:creationId xmlns:a16="http://schemas.microsoft.com/office/drawing/2014/main" id="{CA7FEBF1-FB81-D64F-6F02-BF5EFA8A5760}"/>
              </a:ext>
            </a:extLst>
          </p:cNvPr>
          <p:cNvCxnSpPr>
            <a:cxnSpLocks/>
          </p:cNvCxnSpPr>
          <p:nvPr/>
        </p:nvCxnSpPr>
        <p:spPr>
          <a:xfrm>
            <a:off x="4811204" y="3154796"/>
            <a:ext cx="532100"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EFA866A8-782B-9182-3AFF-64EBEAA5A5BE}"/>
              </a:ext>
            </a:extLst>
          </p:cNvPr>
          <p:cNvSpPr txBox="1"/>
          <p:nvPr/>
        </p:nvSpPr>
        <p:spPr>
          <a:xfrm>
            <a:off x="5429816" y="3020394"/>
            <a:ext cx="2369999"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elated-party </a:t>
            </a:r>
            <a:r>
              <a:rPr lang="en-US" altLang="zh-CN" sz="1600" dirty="0">
                <a:latin typeface="Arial" panose="020B0604020202020204" pitchFamily="34" charset="0"/>
                <a:cs typeface="Arial" panose="020B0604020202020204" pitchFamily="34" charset="0"/>
              </a:rPr>
              <a:t>T</a:t>
            </a:r>
            <a:r>
              <a:rPr lang="zh-CN" altLang="en-US" sz="1600" dirty="0">
                <a:latin typeface="Arial" panose="020B0604020202020204" pitchFamily="34" charset="0"/>
                <a:cs typeface="Arial" panose="020B0604020202020204" pitchFamily="34" charset="0"/>
              </a:rPr>
              <a:t>ransactio</a:t>
            </a:r>
            <a:r>
              <a:rPr lang="en-US" altLang="zh-CN" sz="1600" dirty="0">
                <a:latin typeface="Arial" panose="020B0604020202020204" pitchFamily="34" charset="0"/>
                <a:cs typeface="Arial" panose="020B0604020202020204" pitchFamily="34" charset="0"/>
              </a:rPr>
              <a:t>n</a:t>
            </a:r>
            <a:endParaRPr lang="zh-CN" altLang="en-US" sz="1600" dirty="0">
              <a:latin typeface="Arial" panose="020B0604020202020204" pitchFamily="34" charset="0"/>
              <a:cs typeface="Arial" panose="020B0604020202020204" pitchFamily="34" charset="0"/>
            </a:endParaRPr>
          </a:p>
        </p:txBody>
      </p:sp>
      <p:pic>
        <p:nvPicPr>
          <p:cNvPr id="43" name="图片 42">
            <a:extLst>
              <a:ext uri="{FF2B5EF4-FFF2-40B4-BE49-F238E27FC236}">
                <a16:creationId xmlns:a16="http://schemas.microsoft.com/office/drawing/2014/main" id="{5A2EEC36-8D1F-BEBC-60C3-0D678C3528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1570" y="2469299"/>
            <a:ext cx="360000" cy="360000"/>
          </a:xfrm>
          <a:prstGeom prst="rect">
            <a:avLst/>
          </a:prstGeom>
        </p:spPr>
      </p:pic>
      <p:sp>
        <p:nvSpPr>
          <p:cNvPr id="44" name="文本框 43">
            <a:extLst>
              <a:ext uri="{FF2B5EF4-FFF2-40B4-BE49-F238E27FC236}">
                <a16:creationId xmlns:a16="http://schemas.microsoft.com/office/drawing/2014/main" id="{5DF2B1E5-0930-98E4-852C-8D3DC5C52DD6}"/>
              </a:ext>
            </a:extLst>
          </p:cNvPr>
          <p:cNvSpPr txBox="1"/>
          <p:nvPr/>
        </p:nvSpPr>
        <p:spPr>
          <a:xfrm>
            <a:off x="6731719" y="2542082"/>
            <a:ext cx="1842907" cy="246221"/>
          </a:xfrm>
          <a:prstGeom prst="rect">
            <a:avLst/>
          </a:prstGeom>
          <a:noFill/>
        </p:spPr>
        <p:txBody>
          <a:bodyPr wrap="square" lIns="0" tIns="0" rIns="0" bIns="0">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Unlisted </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ompany</a:t>
            </a:r>
          </a:p>
        </p:txBody>
      </p:sp>
      <p:pic>
        <p:nvPicPr>
          <p:cNvPr id="45" name="图片 44">
            <a:extLst>
              <a:ext uri="{FF2B5EF4-FFF2-40B4-BE49-F238E27FC236}">
                <a16:creationId xmlns:a16="http://schemas.microsoft.com/office/drawing/2014/main" id="{F4FD4F10-8C05-83A1-40E7-0BEB79CB37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3052" y="2468509"/>
            <a:ext cx="403200" cy="360000"/>
          </a:xfrm>
          <a:prstGeom prst="rect">
            <a:avLst/>
          </a:prstGeom>
        </p:spPr>
      </p:pic>
      <p:sp>
        <p:nvSpPr>
          <p:cNvPr id="46" name="文本框 45">
            <a:extLst>
              <a:ext uri="{FF2B5EF4-FFF2-40B4-BE49-F238E27FC236}">
                <a16:creationId xmlns:a16="http://schemas.microsoft.com/office/drawing/2014/main" id="{0B54F198-5BCB-7EA8-AEE3-D9CFC6730E0D}"/>
              </a:ext>
            </a:extLst>
          </p:cNvPr>
          <p:cNvSpPr txBox="1"/>
          <p:nvPr/>
        </p:nvSpPr>
        <p:spPr>
          <a:xfrm>
            <a:off x="9188693" y="2502695"/>
            <a:ext cx="93859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Human</a:t>
            </a:r>
          </a:p>
        </p:txBody>
      </p:sp>
      <p:pic>
        <p:nvPicPr>
          <p:cNvPr id="47" name="图片 46">
            <a:extLst>
              <a:ext uri="{FF2B5EF4-FFF2-40B4-BE49-F238E27FC236}">
                <a16:creationId xmlns:a16="http://schemas.microsoft.com/office/drawing/2014/main" id="{E735678C-7D29-DC67-7D8B-D14F58CC9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585" y="2465577"/>
            <a:ext cx="360000" cy="360000"/>
          </a:xfrm>
          <a:prstGeom prst="rect">
            <a:avLst/>
          </a:prstGeom>
        </p:spPr>
      </p:pic>
      <p:sp>
        <p:nvSpPr>
          <p:cNvPr id="48" name="文本框 47">
            <a:extLst>
              <a:ext uri="{FF2B5EF4-FFF2-40B4-BE49-F238E27FC236}">
                <a16:creationId xmlns:a16="http://schemas.microsoft.com/office/drawing/2014/main" id="{4E35BDB7-D80C-49A5-A044-DFDE0450DEF5}"/>
              </a:ext>
            </a:extLst>
          </p:cNvPr>
          <p:cNvSpPr txBox="1"/>
          <p:nvPr/>
        </p:nvSpPr>
        <p:spPr>
          <a:xfrm>
            <a:off x="3784496" y="2499410"/>
            <a:ext cx="2577244"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Listed Company (Fraud)</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9" name="图片 48">
            <a:extLst>
              <a:ext uri="{FF2B5EF4-FFF2-40B4-BE49-F238E27FC236}">
                <a16:creationId xmlns:a16="http://schemas.microsoft.com/office/drawing/2014/main" id="{3691D855-9AFD-BD9D-4CC5-EDD1E7B52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09" y="2449351"/>
            <a:ext cx="360000" cy="360000"/>
          </a:xfrm>
          <a:prstGeom prst="rect">
            <a:avLst/>
          </a:prstGeom>
        </p:spPr>
      </p:pic>
      <p:sp>
        <p:nvSpPr>
          <p:cNvPr id="50" name="文本框 49">
            <a:extLst>
              <a:ext uri="{FF2B5EF4-FFF2-40B4-BE49-F238E27FC236}">
                <a16:creationId xmlns:a16="http://schemas.microsoft.com/office/drawing/2014/main" id="{8F829044-4392-ABD5-44DC-218103C8AA82}"/>
              </a:ext>
            </a:extLst>
          </p:cNvPr>
          <p:cNvSpPr txBox="1"/>
          <p:nvPr/>
        </p:nvSpPr>
        <p:spPr>
          <a:xfrm>
            <a:off x="706998" y="2489084"/>
            <a:ext cx="2891277"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Listed Company (Normal</a:t>
            </a:r>
            <a:r>
              <a:rPr lang="en-US" altLang="zh-CN" sz="1600" kern="12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p:txBody>
      </p:sp>
      <p:cxnSp>
        <p:nvCxnSpPr>
          <p:cNvPr id="51" name="直接连接符 50">
            <a:extLst>
              <a:ext uri="{FF2B5EF4-FFF2-40B4-BE49-F238E27FC236}">
                <a16:creationId xmlns:a16="http://schemas.microsoft.com/office/drawing/2014/main" id="{9E5DC21F-8616-AE83-A89E-5602E2AB71BF}"/>
              </a:ext>
            </a:extLst>
          </p:cNvPr>
          <p:cNvCxnSpPr>
            <a:cxnSpLocks/>
          </p:cNvCxnSpPr>
          <p:nvPr/>
        </p:nvCxnSpPr>
        <p:spPr>
          <a:xfrm flipH="1">
            <a:off x="10340625" y="3136133"/>
            <a:ext cx="529662" cy="2104"/>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2D143414-4B6D-00D1-25F0-7D2D055D4FBB}"/>
              </a:ext>
            </a:extLst>
          </p:cNvPr>
          <p:cNvSpPr txBox="1"/>
          <p:nvPr/>
        </p:nvSpPr>
        <p:spPr>
          <a:xfrm>
            <a:off x="10870287" y="2963009"/>
            <a:ext cx="788313" cy="338554"/>
          </a:xfrm>
          <a:prstGeom prst="rect">
            <a:avLst/>
          </a:prstGeom>
          <a:noFill/>
        </p:spPr>
        <p:txBody>
          <a:bodyPr wrap="square">
            <a:spAutoFit/>
          </a:bodyPr>
          <a:lstStyle/>
          <a:p>
            <a:r>
              <a:rPr lang="zh-CN" altLang="en-US" sz="1600" dirty="0">
                <a:latin typeface="Arial" panose="020B0604020202020204" pitchFamily="34" charset="0"/>
                <a:cs typeface="Arial" panose="020B0604020202020204" pitchFamily="34" charset="0"/>
              </a:rPr>
              <a:t>Aduit</a:t>
            </a:r>
          </a:p>
        </p:txBody>
      </p:sp>
      <p:cxnSp>
        <p:nvCxnSpPr>
          <p:cNvPr id="53" name="直接连接符 52">
            <a:extLst>
              <a:ext uri="{FF2B5EF4-FFF2-40B4-BE49-F238E27FC236}">
                <a16:creationId xmlns:a16="http://schemas.microsoft.com/office/drawing/2014/main" id="{CE51B3CD-746E-F5F3-45F4-EC961C76F708}"/>
              </a:ext>
            </a:extLst>
          </p:cNvPr>
          <p:cNvCxnSpPr>
            <a:cxnSpLocks/>
          </p:cNvCxnSpPr>
          <p:nvPr/>
        </p:nvCxnSpPr>
        <p:spPr>
          <a:xfrm>
            <a:off x="8078919" y="3159088"/>
            <a:ext cx="530448"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A05D83A5-6730-2A29-3557-C365DF3DF1B7}"/>
              </a:ext>
            </a:extLst>
          </p:cNvPr>
          <p:cNvSpPr txBox="1"/>
          <p:nvPr/>
        </p:nvSpPr>
        <p:spPr>
          <a:xfrm>
            <a:off x="8691996" y="3028870"/>
            <a:ext cx="1219935"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upply </a:t>
            </a:r>
            <a:r>
              <a:rPr lang="en-US" altLang="zh-CN" sz="1600" dirty="0">
                <a:latin typeface="Arial" panose="020B0604020202020204" pitchFamily="34" charset="0"/>
                <a:cs typeface="Arial" panose="020B0604020202020204" pitchFamily="34" charset="0"/>
              </a:rPr>
              <a:t>C</a:t>
            </a:r>
            <a:r>
              <a:rPr lang="zh-CN" altLang="en-US" sz="1600" dirty="0">
                <a:latin typeface="Arial" panose="020B0604020202020204" pitchFamily="34" charset="0"/>
                <a:cs typeface="Arial" panose="020B0604020202020204" pitchFamily="34" charset="0"/>
              </a:rPr>
              <a:t>hain</a:t>
            </a:r>
          </a:p>
        </p:txBody>
      </p:sp>
      <p:pic>
        <p:nvPicPr>
          <p:cNvPr id="55" name="图片 54">
            <a:extLst>
              <a:ext uri="{FF2B5EF4-FFF2-40B4-BE49-F238E27FC236}">
                <a16:creationId xmlns:a16="http://schemas.microsoft.com/office/drawing/2014/main" id="{371F6F41-E953-14C8-B21F-DA2029DC7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06" y="2868590"/>
            <a:ext cx="540000" cy="540000"/>
          </a:xfrm>
          <a:prstGeom prst="rect">
            <a:avLst/>
          </a:prstGeom>
        </p:spPr>
      </p:pic>
      <p:sp>
        <p:nvSpPr>
          <p:cNvPr id="56" name="文本框 55">
            <a:extLst>
              <a:ext uri="{FF2B5EF4-FFF2-40B4-BE49-F238E27FC236}">
                <a16:creationId xmlns:a16="http://schemas.microsoft.com/office/drawing/2014/main" id="{11C8A355-06B7-40BA-A588-9728A0C9A458}"/>
              </a:ext>
            </a:extLst>
          </p:cNvPr>
          <p:cNvSpPr txBox="1"/>
          <p:nvPr/>
        </p:nvSpPr>
        <p:spPr>
          <a:xfrm>
            <a:off x="878914" y="3047203"/>
            <a:ext cx="1407667"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Audit Institution</a:t>
            </a:r>
            <a:endParaRPr lang="zh-CN" altLang="en-US" sz="1600" dirty="0">
              <a:latin typeface="Arial" panose="020B0604020202020204" pitchFamily="34" charset="0"/>
              <a:cs typeface="Arial" panose="020B0604020202020204" pitchFamily="34" charset="0"/>
            </a:endParaRPr>
          </a:p>
        </p:txBody>
      </p:sp>
      <p:pic>
        <p:nvPicPr>
          <p:cNvPr id="57" name="图片 56">
            <a:extLst>
              <a:ext uri="{FF2B5EF4-FFF2-40B4-BE49-F238E27FC236}">
                <a16:creationId xmlns:a16="http://schemas.microsoft.com/office/drawing/2014/main" id="{51417D3C-8C43-56B6-90C5-EE8163C726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5397" y="2468895"/>
            <a:ext cx="403200" cy="403200"/>
          </a:xfrm>
          <a:prstGeom prst="rect">
            <a:avLst/>
          </a:prstGeom>
        </p:spPr>
      </p:pic>
      <p:sp>
        <p:nvSpPr>
          <p:cNvPr id="58" name="文本框 57">
            <a:extLst>
              <a:ext uri="{FF2B5EF4-FFF2-40B4-BE49-F238E27FC236}">
                <a16:creationId xmlns:a16="http://schemas.microsoft.com/office/drawing/2014/main" id="{8B26FCB1-0F73-7BF7-F2B2-DA84008E4018}"/>
              </a:ext>
            </a:extLst>
          </p:cNvPr>
          <p:cNvSpPr txBox="1"/>
          <p:nvPr/>
        </p:nvSpPr>
        <p:spPr>
          <a:xfrm>
            <a:off x="10596933" y="2509417"/>
            <a:ext cx="93859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Others</a:t>
            </a:r>
          </a:p>
        </p:txBody>
      </p:sp>
      <p:pic>
        <p:nvPicPr>
          <p:cNvPr id="59" name="图片 58">
            <a:extLst>
              <a:ext uri="{FF2B5EF4-FFF2-40B4-BE49-F238E27FC236}">
                <a16:creationId xmlns:a16="http://schemas.microsoft.com/office/drawing/2014/main" id="{8B7B1F0D-4BEC-6398-3FA3-45A6A8D14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798" y="4669021"/>
            <a:ext cx="437727" cy="437727"/>
          </a:xfrm>
          <a:prstGeom prst="rect">
            <a:avLst/>
          </a:prstGeom>
        </p:spPr>
      </p:pic>
      <p:pic>
        <p:nvPicPr>
          <p:cNvPr id="60" name="图片 59">
            <a:extLst>
              <a:ext uri="{FF2B5EF4-FFF2-40B4-BE49-F238E27FC236}">
                <a16:creationId xmlns:a16="http://schemas.microsoft.com/office/drawing/2014/main" id="{797606EC-2DE0-469F-7E80-B1DCD52E1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6653" y="4286152"/>
            <a:ext cx="435944" cy="435944"/>
          </a:xfrm>
          <a:prstGeom prst="rect">
            <a:avLst/>
          </a:prstGeom>
        </p:spPr>
      </p:pic>
      <p:pic>
        <p:nvPicPr>
          <p:cNvPr id="61" name="图片 60">
            <a:extLst>
              <a:ext uri="{FF2B5EF4-FFF2-40B4-BE49-F238E27FC236}">
                <a16:creationId xmlns:a16="http://schemas.microsoft.com/office/drawing/2014/main" id="{FD0B4228-B7C4-8049-96AF-B743A281A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3911" y="5680713"/>
            <a:ext cx="518990" cy="518990"/>
          </a:xfrm>
          <a:prstGeom prst="rect">
            <a:avLst/>
          </a:prstGeom>
        </p:spPr>
      </p:pic>
      <p:pic>
        <p:nvPicPr>
          <p:cNvPr id="62" name="图片 61">
            <a:extLst>
              <a:ext uri="{FF2B5EF4-FFF2-40B4-BE49-F238E27FC236}">
                <a16:creationId xmlns:a16="http://schemas.microsoft.com/office/drawing/2014/main" id="{AEFAC1E0-EB8B-2763-58DD-882EFEC1C7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6476" y="3327535"/>
            <a:ext cx="476297" cy="425265"/>
          </a:xfrm>
          <a:prstGeom prst="rect">
            <a:avLst/>
          </a:prstGeom>
        </p:spPr>
      </p:pic>
      <p:pic>
        <p:nvPicPr>
          <p:cNvPr id="63" name="图片 62">
            <a:extLst>
              <a:ext uri="{FF2B5EF4-FFF2-40B4-BE49-F238E27FC236}">
                <a16:creationId xmlns:a16="http://schemas.microsoft.com/office/drawing/2014/main" id="{E1416A3A-76FC-2196-71AA-EF8390EF8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6367" y="3581749"/>
            <a:ext cx="437727" cy="437727"/>
          </a:xfrm>
          <a:prstGeom prst="rect">
            <a:avLst/>
          </a:prstGeom>
        </p:spPr>
      </p:pic>
      <p:cxnSp>
        <p:nvCxnSpPr>
          <p:cNvPr id="64" name="直接连接符 63">
            <a:extLst>
              <a:ext uri="{FF2B5EF4-FFF2-40B4-BE49-F238E27FC236}">
                <a16:creationId xmlns:a16="http://schemas.microsoft.com/office/drawing/2014/main" id="{092322E3-C68E-07B5-D27C-259BE9B439DE}"/>
              </a:ext>
            </a:extLst>
          </p:cNvPr>
          <p:cNvCxnSpPr>
            <a:cxnSpLocks/>
            <a:stCxn id="60" idx="0"/>
            <a:endCxn id="62" idx="2"/>
          </p:cNvCxnSpPr>
          <p:nvPr/>
        </p:nvCxnSpPr>
        <p:spPr>
          <a:xfrm flipV="1">
            <a:off x="9764625" y="3752800"/>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A675FD2E-EA4F-968A-528E-49F48DEBC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749" y="4627951"/>
            <a:ext cx="435945" cy="435945"/>
          </a:xfrm>
          <a:prstGeom prst="rect">
            <a:avLst/>
          </a:prstGeom>
        </p:spPr>
      </p:pic>
      <p:cxnSp>
        <p:nvCxnSpPr>
          <p:cNvPr id="66" name="直接连接符 65">
            <a:extLst>
              <a:ext uri="{FF2B5EF4-FFF2-40B4-BE49-F238E27FC236}">
                <a16:creationId xmlns:a16="http://schemas.microsoft.com/office/drawing/2014/main" id="{52D18531-DBD7-AC38-D50C-F7E9E7589C63}"/>
              </a:ext>
            </a:extLst>
          </p:cNvPr>
          <p:cNvCxnSpPr>
            <a:cxnSpLocks/>
            <a:stCxn id="61" idx="0"/>
            <a:endCxn id="60" idx="2"/>
          </p:cNvCxnSpPr>
          <p:nvPr/>
        </p:nvCxnSpPr>
        <p:spPr>
          <a:xfrm flipV="1">
            <a:off x="9073406" y="4722096"/>
            <a:ext cx="691219" cy="9586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F98C202-FF9F-3877-1E49-0A99647E36CB}"/>
              </a:ext>
            </a:extLst>
          </p:cNvPr>
          <p:cNvCxnSpPr>
            <a:cxnSpLocks/>
            <a:stCxn id="61" idx="0"/>
            <a:endCxn id="65" idx="2"/>
          </p:cNvCxnSpPr>
          <p:nvPr/>
        </p:nvCxnSpPr>
        <p:spPr>
          <a:xfrm flipH="1" flipV="1">
            <a:off x="8617722" y="5063896"/>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B18FA5A-36D0-A5BD-8883-5660EB645F4B}"/>
              </a:ext>
            </a:extLst>
          </p:cNvPr>
          <p:cNvCxnSpPr>
            <a:cxnSpLocks/>
            <a:stCxn id="59" idx="0"/>
            <a:endCxn id="62" idx="2"/>
          </p:cNvCxnSpPr>
          <p:nvPr/>
        </p:nvCxnSpPr>
        <p:spPr>
          <a:xfrm flipH="1" flipV="1">
            <a:off x="9764625" y="3752800"/>
            <a:ext cx="928037" cy="9162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FD5704BD-6AB9-B231-D72F-A3280DF97D14}"/>
              </a:ext>
            </a:extLst>
          </p:cNvPr>
          <p:cNvSpPr txBox="1"/>
          <p:nvPr/>
        </p:nvSpPr>
        <p:spPr>
          <a:xfrm>
            <a:off x="7467474" y="4546074"/>
            <a:ext cx="601447" cy="707886"/>
          </a:xfrm>
          <a:prstGeom prst="rect">
            <a:avLst/>
          </a:prstGeom>
          <a:noFill/>
        </p:spPr>
        <p:txBody>
          <a:bodyPr wrap="none" rtlCol="0">
            <a:spAutoFit/>
          </a:bodyPr>
          <a:lstStyle/>
          <a:p>
            <a:r>
              <a:rPr lang="en-US" altLang="zh-CN" sz="4000" b="1" dirty="0"/>
              <a:t>…</a:t>
            </a:r>
            <a:endParaRPr lang="zh-CN" altLang="en-US" sz="4000" b="1" dirty="0"/>
          </a:p>
        </p:txBody>
      </p:sp>
      <p:cxnSp>
        <p:nvCxnSpPr>
          <p:cNvPr id="70" name="直接连接符 69">
            <a:extLst>
              <a:ext uri="{FF2B5EF4-FFF2-40B4-BE49-F238E27FC236}">
                <a16:creationId xmlns:a16="http://schemas.microsoft.com/office/drawing/2014/main" id="{8D137485-ED14-00D3-0448-06FAB67FA87E}"/>
              </a:ext>
            </a:extLst>
          </p:cNvPr>
          <p:cNvCxnSpPr>
            <a:cxnSpLocks/>
            <a:stCxn id="36" idx="0"/>
            <a:endCxn id="77" idx="2"/>
          </p:cNvCxnSpPr>
          <p:nvPr/>
        </p:nvCxnSpPr>
        <p:spPr>
          <a:xfrm flipH="1" flipV="1">
            <a:off x="4849020" y="4106117"/>
            <a:ext cx="6126" cy="5263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3424B0D-CF16-88A0-9C74-561D0BFDA435}"/>
              </a:ext>
            </a:extLst>
          </p:cNvPr>
          <p:cNvCxnSpPr>
            <a:cxnSpLocks/>
            <a:stCxn id="9" idx="0"/>
            <a:endCxn id="7" idx="2"/>
          </p:cNvCxnSpPr>
          <p:nvPr/>
        </p:nvCxnSpPr>
        <p:spPr>
          <a:xfrm flipV="1">
            <a:off x="1323264" y="5069271"/>
            <a:ext cx="1619256" cy="573965"/>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72" name="图片 71">
            <a:extLst>
              <a:ext uri="{FF2B5EF4-FFF2-40B4-BE49-F238E27FC236}">
                <a16:creationId xmlns:a16="http://schemas.microsoft.com/office/drawing/2014/main" id="{5EE3F008-8444-C3F0-7EE6-0B9F08A53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939" y="5677938"/>
            <a:ext cx="518990" cy="518990"/>
          </a:xfrm>
          <a:prstGeom prst="rect">
            <a:avLst/>
          </a:prstGeom>
        </p:spPr>
      </p:pic>
      <p:cxnSp>
        <p:nvCxnSpPr>
          <p:cNvPr id="73" name="直接连接符 72">
            <a:extLst>
              <a:ext uri="{FF2B5EF4-FFF2-40B4-BE49-F238E27FC236}">
                <a16:creationId xmlns:a16="http://schemas.microsoft.com/office/drawing/2014/main" id="{2E7731E8-A650-BE0C-4020-1B349C8F0D3C}"/>
              </a:ext>
            </a:extLst>
          </p:cNvPr>
          <p:cNvCxnSpPr>
            <a:cxnSpLocks/>
            <a:stCxn id="72" idx="0"/>
            <a:endCxn id="32" idx="2"/>
          </p:cNvCxnSpPr>
          <p:nvPr/>
        </p:nvCxnSpPr>
        <p:spPr>
          <a:xfrm flipH="1" flipV="1">
            <a:off x="6002049" y="4726643"/>
            <a:ext cx="515385" cy="951295"/>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B15A5EF-F9DC-6503-6C4D-227A453D0D71}"/>
              </a:ext>
            </a:extLst>
          </p:cNvPr>
          <p:cNvCxnSpPr>
            <a:cxnSpLocks/>
            <a:stCxn id="72" idx="0"/>
            <a:endCxn id="31" idx="2"/>
          </p:cNvCxnSpPr>
          <p:nvPr/>
        </p:nvCxnSpPr>
        <p:spPr>
          <a:xfrm flipV="1">
            <a:off x="6517434" y="5111295"/>
            <a:ext cx="412652" cy="566643"/>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75" name="图片 74">
            <a:extLst>
              <a:ext uri="{FF2B5EF4-FFF2-40B4-BE49-F238E27FC236}">
                <a16:creationId xmlns:a16="http://schemas.microsoft.com/office/drawing/2014/main" id="{FEBE0049-0C83-1E7C-BB4E-8A84874137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3275" y="3749788"/>
            <a:ext cx="437727" cy="437727"/>
          </a:xfrm>
          <a:prstGeom prst="rect">
            <a:avLst/>
          </a:prstGeom>
        </p:spPr>
      </p:pic>
      <p:cxnSp>
        <p:nvCxnSpPr>
          <p:cNvPr id="76" name="直接连接符 75">
            <a:extLst>
              <a:ext uri="{FF2B5EF4-FFF2-40B4-BE49-F238E27FC236}">
                <a16:creationId xmlns:a16="http://schemas.microsoft.com/office/drawing/2014/main" id="{D6B64F31-D446-E5DA-FAA8-38937F9ACEEC}"/>
              </a:ext>
            </a:extLst>
          </p:cNvPr>
          <p:cNvCxnSpPr>
            <a:cxnSpLocks/>
            <a:stCxn id="31" idx="0"/>
            <a:endCxn id="75" idx="2"/>
          </p:cNvCxnSpPr>
          <p:nvPr/>
        </p:nvCxnSpPr>
        <p:spPr>
          <a:xfrm flipH="1" flipV="1">
            <a:off x="6922139" y="4187515"/>
            <a:ext cx="7947" cy="486053"/>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ED383CCC-D9C3-9706-AF63-38A86D89E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7420" y="3702917"/>
            <a:ext cx="403200" cy="403200"/>
          </a:xfrm>
          <a:prstGeom prst="rect">
            <a:avLst/>
          </a:prstGeom>
        </p:spPr>
      </p:pic>
      <p:cxnSp>
        <p:nvCxnSpPr>
          <p:cNvPr id="78" name="直接连接符 77">
            <a:extLst>
              <a:ext uri="{FF2B5EF4-FFF2-40B4-BE49-F238E27FC236}">
                <a16:creationId xmlns:a16="http://schemas.microsoft.com/office/drawing/2014/main" id="{0DDE128B-FB81-5621-B8FA-E6B2DBDEBE7F}"/>
              </a:ext>
            </a:extLst>
          </p:cNvPr>
          <p:cNvCxnSpPr>
            <a:cxnSpLocks/>
            <a:stCxn id="36" idx="0"/>
            <a:endCxn id="34" idx="2"/>
          </p:cNvCxnSpPr>
          <p:nvPr/>
        </p:nvCxnSpPr>
        <p:spPr>
          <a:xfrm flipV="1">
            <a:off x="4855146" y="3757347"/>
            <a:ext cx="1146903" cy="875151"/>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7D1FBE53-6946-BA71-7E68-5ABC484B7A4B}"/>
              </a:ext>
            </a:extLst>
          </p:cNvPr>
          <p:cNvCxnSpPr>
            <a:cxnSpLocks/>
            <a:stCxn id="65" idx="0"/>
            <a:endCxn id="63" idx="2"/>
          </p:cNvCxnSpPr>
          <p:nvPr/>
        </p:nvCxnSpPr>
        <p:spPr>
          <a:xfrm flipH="1" flipV="1">
            <a:off x="8605231" y="4019476"/>
            <a:ext cx="12491" cy="608475"/>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80" name="图片 79">
            <a:extLst>
              <a:ext uri="{FF2B5EF4-FFF2-40B4-BE49-F238E27FC236}">
                <a16:creationId xmlns:a16="http://schemas.microsoft.com/office/drawing/2014/main" id="{C233F198-ADDB-2538-1F66-AEF4D1494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1063" y="3740945"/>
            <a:ext cx="403200" cy="403200"/>
          </a:xfrm>
          <a:prstGeom prst="rect">
            <a:avLst/>
          </a:prstGeom>
        </p:spPr>
      </p:pic>
      <p:cxnSp>
        <p:nvCxnSpPr>
          <p:cNvPr id="81" name="直接连接符 80">
            <a:extLst>
              <a:ext uri="{FF2B5EF4-FFF2-40B4-BE49-F238E27FC236}">
                <a16:creationId xmlns:a16="http://schemas.microsoft.com/office/drawing/2014/main" id="{952EF1A1-4B77-5666-9900-1FAF082C6E98}"/>
              </a:ext>
            </a:extLst>
          </p:cNvPr>
          <p:cNvCxnSpPr>
            <a:cxnSpLocks/>
            <a:stCxn id="80" idx="2"/>
            <a:endCxn id="59" idx="0"/>
          </p:cNvCxnSpPr>
          <p:nvPr/>
        </p:nvCxnSpPr>
        <p:spPr>
          <a:xfrm flipH="1">
            <a:off x="10692662" y="4144145"/>
            <a:ext cx="1" cy="524876"/>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2" name="图片 81">
            <a:extLst>
              <a:ext uri="{FF2B5EF4-FFF2-40B4-BE49-F238E27FC236}">
                <a16:creationId xmlns:a16="http://schemas.microsoft.com/office/drawing/2014/main" id="{1456CAC9-EDF8-5C22-FAB4-B5D89BAFB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241" y="5643236"/>
            <a:ext cx="518990" cy="518990"/>
          </a:xfrm>
          <a:prstGeom prst="rect">
            <a:avLst/>
          </a:prstGeom>
        </p:spPr>
      </p:pic>
      <p:cxnSp>
        <p:nvCxnSpPr>
          <p:cNvPr id="83" name="直接连接符 82">
            <a:extLst>
              <a:ext uri="{FF2B5EF4-FFF2-40B4-BE49-F238E27FC236}">
                <a16:creationId xmlns:a16="http://schemas.microsoft.com/office/drawing/2014/main" id="{E7F42C48-BAE7-520A-4472-A9623BF241F0}"/>
              </a:ext>
            </a:extLst>
          </p:cNvPr>
          <p:cNvCxnSpPr>
            <a:cxnSpLocks/>
            <a:stCxn id="82" idx="0"/>
            <a:endCxn id="59" idx="2"/>
          </p:cNvCxnSpPr>
          <p:nvPr/>
        </p:nvCxnSpPr>
        <p:spPr>
          <a:xfrm flipH="1" flipV="1">
            <a:off x="10692662" y="5106748"/>
            <a:ext cx="5074" cy="536488"/>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051C6E16-6FAC-6184-57B8-AF0AB55A107D}"/>
              </a:ext>
            </a:extLst>
          </p:cNvPr>
          <p:cNvCxnSpPr>
            <a:cxnSpLocks/>
            <a:stCxn id="63" idx="2"/>
            <a:endCxn id="60" idx="1"/>
          </p:cNvCxnSpPr>
          <p:nvPr/>
        </p:nvCxnSpPr>
        <p:spPr>
          <a:xfrm>
            <a:off x="8605231" y="4019476"/>
            <a:ext cx="941422" cy="48464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9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853B-7525-6716-B883-EB6F0CC539F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4BDEC970-E66F-4B23-C89A-A821C37029B0}"/>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87B8B711-2F59-3AFD-22FF-454287E4FB98}"/>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6" name="文本框 5">
            <a:extLst>
              <a:ext uri="{FF2B5EF4-FFF2-40B4-BE49-F238E27FC236}">
                <a16:creationId xmlns:a16="http://schemas.microsoft.com/office/drawing/2014/main" id="{88BDE772-2C50-D687-D8E1-07E87BAD92F6}"/>
              </a:ext>
            </a:extLst>
          </p:cNvPr>
          <p:cNvSpPr txBox="1"/>
          <p:nvPr/>
        </p:nvSpPr>
        <p:spPr>
          <a:xfrm>
            <a:off x="322276" y="1491661"/>
            <a:ext cx="11290699" cy="920573"/>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除了表格数据生成问题，未来还可以</a:t>
            </a: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研究</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生成式算法以解决缺失数据填充、网络数据的生成。真实世界场景中，因此，用于训练模型的</a:t>
            </a:r>
            <a:r>
              <a:rPr lang="zh-CN" altLang="en-US" sz="18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真实世界的金融图数据的稀缺</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一直是一个巨大的挑战。</a:t>
            </a:r>
            <a:endParaRPr lang="en-US" altLang="zh-CN" sz="18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3" name="图片 2">
            <a:extLst>
              <a:ext uri="{FF2B5EF4-FFF2-40B4-BE49-F238E27FC236}">
                <a16:creationId xmlns:a16="http://schemas.microsoft.com/office/drawing/2014/main" id="{1ED9FF07-9F70-6071-DB00-E3DDCFC03EC5}"/>
              </a:ext>
            </a:extLst>
          </p:cNvPr>
          <p:cNvPicPr>
            <a:picLocks noChangeAspect="1"/>
          </p:cNvPicPr>
          <p:nvPr/>
        </p:nvPicPr>
        <p:blipFill>
          <a:blip r:embed="rId3"/>
          <a:stretch>
            <a:fillRect/>
          </a:stretch>
        </p:blipFill>
        <p:spPr>
          <a:xfrm>
            <a:off x="427075" y="2744053"/>
            <a:ext cx="11311575" cy="2852413"/>
          </a:xfrm>
          <a:prstGeom prst="rect">
            <a:avLst/>
          </a:prstGeom>
        </p:spPr>
      </p:pic>
    </p:spTree>
    <p:extLst>
      <p:ext uri="{BB962C8B-B14F-4D97-AF65-F5344CB8AC3E}">
        <p14:creationId xmlns:p14="http://schemas.microsoft.com/office/powerpoint/2010/main" val="4505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E119D-C9B9-8127-11AA-2AA12D8D56BA}"/>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5AED6E0E-B63B-E18C-3F95-BA2E674F59A3}"/>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919FB8D8-57F5-5944-D2A3-F319122E69A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矩形 1">
            <a:extLst>
              <a:ext uri="{FF2B5EF4-FFF2-40B4-BE49-F238E27FC236}">
                <a16:creationId xmlns:a16="http://schemas.microsoft.com/office/drawing/2014/main" id="{BC447511-506D-1581-6352-6E7D1D4597F4}"/>
              </a:ext>
            </a:extLst>
          </p:cNvPr>
          <p:cNvSpPr/>
          <p:nvPr/>
        </p:nvSpPr>
        <p:spPr>
          <a:xfrm>
            <a:off x="701333" y="4974508"/>
            <a:ext cx="10898820" cy="1569660"/>
          </a:xfrm>
          <a:prstGeom prst="rect">
            <a:avLst/>
          </a:prstGeom>
        </p:spPr>
        <p:txBody>
          <a:bodyPr wrap="square">
            <a:spAutoFit/>
          </a:bodyPr>
          <a:lstStyle/>
          <a:p>
            <a:r>
              <a:rPr lang="zh-CN" altLang="en-US" sz="2400" b="0" i="0" dirty="0">
                <a:effectLst/>
                <a:latin typeface="微软雅黑" panose="020B0503020204020204" pitchFamily="34" charset="-122"/>
                <a:ea typeface="微软雅黑" panose="020B0503020204020204" pitchFamily="34" charset="-122"/>
              </a:rPr>
              <a:t>贡献：</a:t>
            </a:r>
            <a:endParaRPr lang="en-US" altLang="zh-CN" sz="2400" b="0" i="0" dirty="0">
              <a:effectLst/>
              <a:latin typeface="微软雅黑" panose="020B0503020204020204" pitchFamily="34" charset="-122"/>
              <a:ea typeface="微软雅黑" panose="020B0503020204020204" pitchFamily="34" charset="-122"/>
            </a:endParaRPr>
          </a:p>
          <a:p>
            <a:r>
              <a:rPr lang="zh-CN" altLang="en-US" sz="2400" b="0" i="0" dirty="0">
                <a:effectLst/>
                <a:latin typeface="微软雅黑" panose="020B0503020204020204" pitchFamily="34" charset="-122"/>
                <a:ea typeface="微软雅黑" panose="020B0503020204020204" pitchFamily="34" charset="-122"/>
              </a:rPr>
              <a:t>本研究</a:t>
            </a:r>
            <a:r>
              <a:rPr lang="zh-CN" altLang="en-US" sz="2400" dirty="0">
                <a:latin typeface="微软雅黑" panose="020B0503020204020204" pitchFamily="34" charset="-122"/>
                <a:ea typeface="微软雅黑" panose="020B0503020204020204" pitchFamily="34" charset="-122"/>
              </a:rPr>
              <a:t>致力</a:t>
            </a:r>
            <a:r>
              <a:rPr lang="zh-CN" altLang="en-US" sz="2400" b="0" i="0" dirty="0">
                <a:effectLst/>
                <a:latin typeface="微软雅黑" panose="020B0503020204020204" pitchFamily="34" charset="-122"/>
                <a:ea typeface="微软雅黑" panose="020B0503020204020204" pitchFamily="34" charset="-122"/>
              </a:rPr>
              <a:t>于克服现有方法在处理财务报表文本信息时的局限性，利用大语言模型</a:t>
            </a:r>
            <a:r>
              <a:rPr lang="zh-CN" altLang="en-US" sz="2400" b="1" i="0" dirty="0">
                <a:solidFill>
                  <a:srgbClr val="C00000"/>
                </a:solidFill>
                <a:effectLst/>
                <a:latin typeface="微软雅黑" panose="020B0503020204020204" pitchFamily="34" charset="-122"/>
                <a:ea typeface="微软雅黑" panose="020B0503020204020204" pitchFamily="34" charset="-122"/>
              </a:rPr>
              <a:t>（</a:t>
            </a:r>
            <a:r>
              <a:rPr lang="en-US" altLang="zh-CN" sz="2400" b="1" i="0" dirty="0">
                <a:solidFill>
                  <a:srgbClr val="C00000"/>
                </a:solidFill>
                <a:effectLst/>
                <a:latin typeface="微软雅黑" panose="020B0503020204020204" pitchFamily="34" charset="-122"/>
                <a:ea typeface="微软雅黑" panose="020B0503020204020204" pitchFamily="34" charset="-122"/>
              </a:rPr>
              <a:t>LLM</a:t>
            </a:r>
            <a:r>
              <a:rPr lang="zh-CN" altLang="en-US" sz="2400" b="1" i="0" dirty="0">
                <a:solidFill>
                  <a:srgbClr val="C00000"/>
                </a:solidFill>
                <a:effectLst/>
                <a:latin typeface="微软雅黑" panose="020B0503020204020204" pitchFamily="34" charset="-122"/>
                <a:ea typeface="微软雅黑" panose="020B0503020204020204" pitchFamily="34" charset="-122"/>
              </a:rPr>
              <a:t>）的强大文本理解能力</a:t>
            </a:r>
            <a:r>
              <a:rPr lang="zh-CN" altLang="en-US" sz="2400" b="0" i="0" dirty="0">
                <a:effectLst/>
                <a:latin typeface="微软雅黑" panose="020B0503020204020204" pitchFamily="34" charset="-122"/>
                <a:ea typeface="微软雅黑" panose="020B0503020204020204" pitchFamily="34" charset="-122"/>
              </a:rPr>
              <a:t>，结合</a:t>
            </a:r>
            <a:r>
              <a:rPr lang="zh-CN" altLang="en-US" sz="2400" b="1" i="0" dirty="0">
                <a:solidFill>
                  <a:srgbClr val="C00000"/>
                </a:solidFill>
                <a:effectLst/>
                <a:latin typeface="微软雅黑" panose="020B0503020204020204" pitchFamily="34" charset="-122"/>
                <a:ea typeface="微软雅黑" panose="020B0503020204020204" pitchFamily="34" charset="-122"/>
              </a:rPr>
              <a:t>财务和文本特征</a:t>
            </a:r>
            <a:r>
              <a:rPr lang="zh-CN" altLang="en-US" sz="2400" b="0" i="0" dirty="0">
                <a:effectLst/>
                <a:latin typeface="微软雅黑" panose="020B0503020204020204" pitchFamily="34" charset="-122"/>
                <a:ea typeface="微软雅黑" panose="020B0503020204020204" pitchFamily="34" charset="-122"/>
              </a:rPr>
              <a:t>，提出一种更有效的</a:t>
            </a:r>
            <a:r>
              <a:rPr lang="zh-CN" altLang="en-US" sz="2400" b="1" i="0" dirty="0">
                <a:solidFill>
                  <a:srgbClr val="C00000"/>
                </a:solidFill>
                <a:effectLst/>
                <a:latin typeface="微软雅黑" panose="020B0503020204020204" pitchFamily="34" charset="-122"/>
                <a:ea typeface="微软雅黑" panose="020B0503020204020204" pitchFamily="34" charset="-122"/>
              </a:rPr>
              <a:t>财务报表欺诈检测</a:t>
            </a:r>
            <a:r>
              <a:rPr lang="zh-CN" altLang="en-US" sz="2400" b="0" i="0" dirty="0">
                <a:effectLst/>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D31030DE-5DE9-846A-03CA-AEF57A33ACA5}"/>
              </a:ext>
            </a:extLst>
          </p:cNvPr>
          <p:cNvSpPr/>
          <p:nvPr/>
        </p:nvSpPr>
        <p:spPr>
          <a:xfrm>
            <a:off x="485313" y="4875169"/>
            <a:ext cx="11221374" cy="1766656"/>
          </a:xfrm>
          <a:prstGeom prst="round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E1A6665E-C65D-4E23-5327-B5EDDAAC12F6}"/>
              </a:ext>
            </a:extLst>
          </p:cNvPr>
          <p:cNvSpPr/>
          <p:nvPr/>
        </p:nvSpPr>
        <p:spPr>
          <a:xfrm>
            <a:off x="2161607" y="2298594"/>
            <a:ext cx="3829895" cy="1508105"/>
          </a:xfrm>
          <a:prstGeom prst="rect">
            <a:avLst/>
          </a:prstGeom>
        </p:spPr>
        <p:txBody>
          <a:bodyPr wrap="none">
            <a:spAutoFit/>
          </a:bodyPr>
          <a:lstStyle/>
          <a:p>
            <a:pPr>
              <a:spcBef>
                <a:spcPts val="1200"/>
              </a:spcBef>
            </a:pPr>
            <a:r>
              <a:rPr lang="zh-CN" altLang="en-US" sz="2400" dirty="0">
                <a:latin typeface="微软雅黑" panose="020B0503020204020204" pitchFamily="34" charset="-122"/>
                <a:ea typeface="微软雅黑" panose="020B0503020204020204" pitchFamily="34" charset="-122"/>
              </a:rPr>
              <a:t>总负债：</a:t>
            </a:r>
            <a:r>
              <a:rPr lang="en-US" altLang="zh-CN" sz="2400" dirty="0">
                <a:latin typeface="微软雅黑" panose="020B0503020204020204" pitchFamily="34" charset="-122"/>
                <a:ea typeface="微软雅黑" panose="020B0503020204020204" pitchFamily="34" charset="-122"/>
              </a:rPr>
              <a:t>1.056096e+08 </a:t>
            </a:r>
          </a:p>
          <a:p>
            <a:pPr>
              <a:spcBef>
                <a:spcPts val="1200"/>
              </a:spcBef>
            </a:pPr>
            <a:r>
              <a:rPr lang="zh-CN" altLang="en-US" sz="2400" dirty="0">
                <a:latin typeface="微软雅黑" panose="020B0503020204020204" pitchFamily="34" charset="-122"/>
                <a:ea typeface="微软雅黑" panose="020B0503020204020204" pitchFamily="34" charset="-122"/>
              </a:rPr>
              <a:t>营业成本：</a:t>
            </a:r>
            <a:r>
              <a:rPr lang="en-US" altLang="zh-CN" sz="2400" dirty="0">
                <a:latin typeface="微软雅黑" panose="020B0503020204020204" pitchFamily="34" charset="-122"/>
                <a:ea typeface="微软雅黑" panose="020B0503020204020204" pitchFamily="34" charset="-122"/>
              </a:rPr>
              <a:t>1.431872e+08</a:t>
            </a:r>
          </a:p>
          <a:p>
            <a:pPr>
              <a:spcBef>
                <a:spcPts val="1200"/>
              </a:spcBef>
            </a:pPr>
            <a:r>
              <a:rPr lang="zh-CN" altLang="en-US" sz="2400" dirty="0">
                <a:latin typeface="微软雅黑" panose="020B0503020204020204" pitchFamily="34" charset="-122"/>
                <a:ea typeface="微软雅黑" panose="020B0503020204020204" pitchFamily="34" charset="-122"/>
              </a:rPr>
              <a:t>总利润：</a:t>
            </a:r>
            <a:r>
              <a:rPr lang="en-US" altLang="zh-CN" sz="2400" dirty="0">
                <a:latin typeface="微软雅黑" panose="020B0503020204020204" pitchFamily="34" charset="-122"/>
                <a:ea typeface="微软雅黑" panose="020B0503020204020204" pitchFamily="34" charset="-122"/>
              </a:rPr>
              <a:t>4.974217e+07</a:t>
            </a:r>
            <a:endParaRPr lang="zh-CN" altLang="en-US" sz="2400" dirty="0">
              <a:latin typeface="微软雅黑" panose="020B0503020204020204" pitchFamily="34" charset="-122"/>
              <a:ea typeface="微软雅黑" panose="020B0503020204020204" pitchFamily="34" charset="-122"/>
            </a:endParaRPr>
          </a:p>
        </p:txBody>
      </p:sp>
      <p:pic>
        <p:nvPicPr>
          <p:cNvPr id="85" name="图片 84">
            <a:extLst>
              <a:ext uri="{FF2B5EF4-FFF2-40B4-BE49-F238E27FC236}">
                <a16:creationId xmlns:a16="http://schemas.microsoft.com/office/drawing/2014/main" id="{7F9FD615-3480-1EBB-520E-73EC4326A88F}"/>
              </a:ext>
            </a:extLst>
          </p:cNvPr>
          <p:cNvPicPr>
            <a:picLocks noChangeAspect="1"/>
          </p:cNvPicPr>
          <p:nvPr/>
        </p:nvPicPr>
        <p:blipFill>
          <a:blip r:embed="rId3"/>
          <a:stretch>
            <a:fillRect/>
          </a:stretch>
        </p:blipFill>
        <p:spPr>
          <a:xfrm>
            <a:off x="485313" y="2091137"/>
            <a:ext cx="1704975" cy="1885950"/>
          </a:xfrm>
          <a:prstGeom prst="rect">
            <a:avLst/>
          </a:prstGeom>
        </p:spPr>
      </p:pic>
      <p:pic>
        <p:nvPicPr>
          <p:cNvPr id="86" name="图片 85">
            <a:extLst>
              <a:ext uri="{FF2B5EF4-FFF2-40B4-BE49-F238E27FC236}">
                <a16:creationId xmlns:a16="http://schemas.microsoft.com/office/drawing/2014/main" id="{1026678A-6A49-9A4D-2FE7-638E725B1FFB}"/>
              </a:ext>
            </a:extLst>
          </p:cNvPr>
          <p:cNvPicPr>
            <a:picLocks noChangeAspect="1"/>
          </p:cNvPicPr>
          <p:nvPr/>
        </p:nvPicPr>
        <p:blipFill>
          <a:blip r:embed="rId4"/>
          <a:stretch>
            <a:fillRect/>
          </a:stretch>
        </p:blipFill>
        <p:spPr>
          <a:xfrm>
            <a:off x="6481067" y="2223746"/>
            <a:ext cx="1639041" cy="1778359"/>
          </a:xfrm>
          <a:prstGeom prst="rect">
            <a:avLst/>
          </a:prstGeom>
        </p:spPr>
      </p:pic>
      <p:sp>
        <p:nvSpPr>
          <p:cNvPr id="87" name="矩形 86">
            <a:extLst>
              <a:ext uri="{FF2B5EF4-FFF2-40B4-BE49-F238E27FC236}">
                <a16:creationId xmlns:a16="http://schemas.microsoft.com/office/drawing/2014/main" id="{E686833E-006F-D2DA-3890-FD1C509DBC0D}"/>
              </a:ext>
            </a:extLst>
          </p:cNvPr>
          <p:cNvSpPr/>
          <p:nvPr/>
        </p:nvSpPr>
        <p:spPr>
          <a:xfrm>
            <a:off x="2923723" y="1662742"/>
            <a:ext cx="150073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财务特征 </a:t>
            </a:r>
          </a:p>
        </p:txBody>
      </p:sp>
      <p:sp>
        <p:nvSpPr>
          <p:cNvPr id="88" name="矩形 87">
            <a:extLst>
              <a:ext uri="{FF2B5EF4-FFF2-40B4-BE49-F238E27FC236}">
                <a16:creationId xmlns:a16="http://schemas.microsoft.com/office/drawing/2014/main" id="{3BBB9E52-2D67-E0FB-FD7E-86308F211D8C}"/>
              </a:ext>
            </a:extLst>
          </p:cNvPr>
          <p:cNvSpPr/>
          <p:nvPr/>
        </p:nvSpPr>
        <p:spPr>
          <a:xfrm>
            <a:off x="7584074" y="1629472"/>
            <a:ext cx="2646878"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管理层讨论与分析</a:t>
            </a:r>
          </a:p>
        </p:txBody>
      </p:sp>
      <p:sp>
        <p:nvSpPr>
          <p:cNvPr id="89" name="矩形 88">
            <a:extLst>
              <a:ext uri="{FF2B5EF4-FFF2-40B4-BE49-F238E27FC236}">
                <a16:creationId xmlns:a16="http://schemas.microsoft.com/office/drawing/2014/main" id="{6441B0E0-6C9E-6E04-BD2D-2587C5A7E752}"/>
              </a:ext>
            </a:extLst>
          </p:cNvPr>
          <p:cNvSpPr/>
          <p:nvPr/>
        </p:nvSpPr>
        <p:spPr>
          <a:xfrm>
            <a:off x="8157760" y="2190476"/>
            <a:ext cx="3264020" cy="1938992"/>
          </a:xfrm>
          <a:prstGeom prst="rect">
            <a:avLst/>
          </a:prstGeom>
        </p:spPr>
        <p:txBody>
          <a:bodyPr wrap="square">
            <a:spAutoFit/>
          </a:bodyPr>
          <a:lstStyle/>
          <a:p>
            <a:r>
              <a:rPr lang="zh-CN" altLang="en-US" sz="2400" i="0" dirty="0">
                <a:effectLst/>
                <a:latin typeface="微软雅黑" panose="020B0503020204020204" pitchFamily="34" charset="-122"/>
                <a:ea typeface="微软雅黑" panose="020B0503020204020204" pitchFamily="34" charset="-122"/>
              </a:rPr>
              <a:t>市场和行业分析：全球消费市场竞争激烈</a:t>
            </a:r>
            <a:r>
              <a:rPr lang="en-US" altLang="zh-CN" sz="2400" i="0" dirty="0">
                <a:effectLst/>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i="0" dirty="0">
                <a:effectLst/>
                <a:latin typeface="微软雅黑" panose="020B0503020204020204" pitchFamily="34" charset="-122"/>
                <a:ea typeface="微软雅黑" panose="020B0503020204020204" pitchFamily="34" charset="-122"/>
              </a:rPr>
              <a:t>经营风险描述：供应链中断、原材料价格上涨、劳动力成本上升</a:t>
            </a:r>
            <a:r>
              <a:rPr lang="en-US" altLang="zh-CN" sz="2400" i="0" dirty="0">
                <a:effectLst/>
                <a:latin typeface="微软雅黑" panose="020B0503020204020204" pitchFamily="34" charset="-122"/>
                <a:ea typeface="微软雅黑" panose="020B0503020204020204" pitchFamily="34" charset="-122"/>
              </a:rPr>
              <a:t>……</a:t>
            </a:r>
          </a:p>
        </p:txBody>
      </p:sp>
      <p:sp>
        <p:nvSpPr>
          <p:cNvPr id="90" name="矩形: 圆角 89">
            <a:extLst>
              <a:ext uri="{FF2B5EF4-FFF2-40B4-BE49-F238E27FC236}">
                <a16:creationId xmlns:a16="http://schemas.microsoft.com/office/drawing/2014/main" id="{87D95359-B3FA-D2BC-2C18-6EBEACA3A953}"/>
              </a:ext>
            </a:extLst>
          </p:cNvPr>
          <p:cNvSpPr/>
          <p:nvPr/>
        </p:nvSpPr>
        <p:spPr>
          <a:xfrm>
            <a:off x="485313" y="1534073"/>
            <a:ext cx="5495277" cy="2595395"/>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A68E87AF-02ED-9149-121F-BF6FB0A83C44}"/>
              </a:ext>
            </a:extLst>
          </p:cNvPr>
          <p:cNvSpPr/>
          <p:nvPr/>
        </p:nvSpPr>
        <p:spPr>
          <a:xfrm>
            <a:off x="6285390" y="1535553"/>
            <a:ext cx="5495277" cy="2595395"/>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连接符: 肘形 91">
            <a:extLst>
              <a:ext uri="{FF2B5EF4-FFF2-40B4-BE49-F238E27FC236}">
                <a16:creationId xmlns:a16="http://schemas.microsoft.com/office/drawing/2014/main" id="{8A624E0D-05E5-FEBF-8720-85D040423669}"/>
              </a:ext>
            </a:extLst>
          </p:cNvPr>
          <p:cNvCxnSpPr>
            <a:stCxn id="91" idx="2"/>
            <a:endCxn id="90" idx="2"/>
          </p:cNvCxnSpPr>
          <p:nvPr/>
        </p:nvCxnSpPr>
        <p:spPr>
          <a:xfrm rot="5400000" flipH="1">
            <a:off x="6132251" y="1230170"/>
            <a:ext cx="1480" cy="5800077"/>
          </a:xfrm>
          <a:prstGeom prst="bentConnector3">
            <a:avLst>
              <a:gd name="adj1" fmla="val -2384385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93" name="爆炸形: 8 pt  92">
            <a:extLst>
              <a:ext uri="{FF2B5EF4-FFF2-40B4-BE49-F238E27FC236}">
                <a16:creationId xmlns:a16="http://schemas.microsoft.com/office/drawing/2014/main" id="{09EEEAF4-E9E3-3136-C3D8-41575CE26345}"/>
              </a:ext>
            </a:extLst>
          </p:cNvPr>
          <p:cNvSpPr/>
          <p:nvPr/>
        </p:nvSpPr>
        <p:spPr>
          <a:xfrm>
            <a:off x="4777663" y="4101444"/>
            <a:ext cx="2852691" cy="67606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财务风险大</a:t>
            </a:r>
          </a:p>
        </p:txBody>
      </p:sp>
      <p:sp>
        <p:nvSpPr>
          <p:cNvPr id="7" name="文本框 6">
            <a:extLst>
              <a:ext uri="{FF2B5EF4-FFF2-40B4-BE49-F238E27FC236}">
                <a16:creationId xmlns:a16="http://schemas.microsoft.com/office/drawing/2014/main" id="{529EDBEA-EA7E-9CCD-3196-88363170AC6A}"/>
              </a:ext>
            </a:extLst>
          </p:cNvPr>
          <p:cNvSpPr txBox="1"/>
          <p:nvPr/>
        </p:nvSpPr>
        <p:spPr>
          <a:xfrm>
            <a:off x="0" y="1099503"/>
            <a:ext cx="3039533" cy="400110"/>
          </a:xfrm>
          <a:prstGeom prst="rect">
            <a:avLst/>
          </a:prstGeom>
          <a:noFill/>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2</a:t>
            </a:r>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en-US" altLang="zh-CN" sz="2000" b="1" dirty="0" err="1">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FinLLM</a:t>
            </a:r>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 </a:t>
            </a:r>
            <a:endParaRPr lang="zh-CN" altLang="en-US" sz="2000" dirty="0">
              <a:solidFill>
                <a:srgbClr val="FF0000"/>
              </a:solidFill>
            </a:endParaRPr>
          </a:p>
        </p:txBody>
      </p:sp>
    </p:spTree>
    <p:extLst>
      <p:ext uri="{BB962C8B-B14F-4D97-AF65-F5344CB8AC3E}">
        <p14:creationId xmlns:p14="http://schemas.microsoft.com/office/powerpoint/2010/main" val="293887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1021-1084-DD4A-35EB-346DF5FC7E17}"/>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E69F780C-662A-C4AE-7BA7-C688FD90AE65}"/>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AE87C04E-1938-DD76-563A-F000AE01CEF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8" name="文本框 7">
            <a:extLst>
              <a:ext uri="{FF2B5EF4-FFF2-40B4-BE49-F238E27FC236}">
                <a16:creationId xmlns:a16="http://schemas.microsoft.com/office/drawing/2014/main" id="{01F8A62F-015E-8E24-32DE-AF350D0E5E6C}"/>
              </a:ext>
            </a:extLst>
          </p:cNvPr>
          <p:cNvSpPr txBox="1"/>
          <p:nvPr/>
        </p:nvSpPr>
        <p:spPr>
          <a:xfrm>
            <a:off x="430407" y="1207257"/>
            <a:ext cx="2491073" cy="400110"/>
          </a:xfrm>
          <a:prstGeom prst="rect">
            <a:avLst/>
          </a:prstGeom>
          <a:noFill/>
        </p:spPr>
        <p:txBody>
          <a:bodyPr wrap="square">
            <a:spAutoFit/>
          </a:bodyPr>
          <a:lstStyle/>
          <a:p>
            <a:r>
              <a:rPr lang="zh-CN" altLang="en-US" sz="2000" b="1" dirty="0">
                <a:latin typeface="Calibri" panose="020F0502020204030204" pitchFamily="34" charset="0"/>
                <a:ea typeface="黑体" panose="02010609060101010101" pitchFamily="49" charset="-122"/>
                <a:cs typeface="Arial" panose="020B0604020202020204" pitchFamily="34" charset="0"/>
              </a:rPr>
              <a:t>开发网站（</a:t>
            </a:r>
            <a:r>
              <a:rPr lang="zh-CN" altLang="en-US" sz="2000" b="1" dirty="0">
                <a:solidFill>
                  <a:srgbClr val="FF1919"/>
                </a:solidFill>
                <a:latin typeface="Calibri" panose="020F0502020204030204" pitchFamily="34" charset="0"/>
                <a:ea typeface="黑体" panose="02010609060101010101" pitchFamily="49" charset="-122"/>
                <a:cs typeface="Arial" panose="020B0604020202020204" pitchFamily="34" charset="0"/>
              </a:rPr>
              <a:t>正在做</a:t>
            </a:r>
            <a:r>
              <a:rPr lang="zh-CN" altLang="en-US" sz="2000" b="1" dirty="0">
                <a:latin typeface="Calibri" panose="020F0502020204030204" pitchFamily="34" charset="0"/>
                <a:ea typeface="黑体" panose="02010609060101010101" pitchFamily="49" charset="-122"/>
                <a:cs typeface="Arial" panose="020B0604020202020204" pitchFamily="34" charset="0"/>
              </a:rPr>
              <a:t>）</a:t>
            </a:r>
          </a:p>
        </p:txBody>
      </p:sp>
      <p:pic>
        <p:nvPicPr>
          <p:cNvPr id="9" name="图片 8">
            <a:extLst>
              <a:ext uri="{FF2B5EF4-FFF2-40B4-BE49-F238E27FC236}">
                <a16:creationId xmlns:a16="http://schemas.microsoft.com/office/drawing/2014/main" id="{4DD7E0AD-5069-3796-7E7E-9D06F7F20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341" y="1607367"/>
            <a:ext cx="10186792" cy="4776500"/>
          </a:xfrm>
          <a:prstGeom prst="rect">
            <a:avLst/>
          </a:prstGeom>
        </p:spPr>
      </p:pic>
    </p:spTree>
    <p:extLst>
      <p:ext uri="{BB962C8B-B14F-4D97-AF65-F5344CB8AC3E}">
        <p14:creationId xmlns:p14="http://schemas.microsoft.com/office/powerpoint/2010/main" val="264791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E9651-45CA-C958-7027-8744CA0EE139}"/>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882936B4-9A72-EAFD-5FB9-56E2E3702444}"/>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8BAFA032-E41A-57D7-A5DD-2642077FEC3A}"/>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8" name="文本框 7">
            <a:extLst>
              <a:ext uri="{FF2B5EF4-FFF2-40B4-BE49-F238E27FC236}">
                <a16:creationId xmlns:a16="http://schemas.microsoft.com/office/drawing/2014/main" id="{B6941558-AABF-1B3F-10EC-74FADFC31EAD}"/>
              </a:ext>
            </a:extLst>
          </p:cNvPr>
          <p:cNvSpPr txBox="1"/>
          <p:nvPr/>
        </p:nvSpPr>
        <p:spPr>
          <a:xfrm>
            <a:off x="244140" y="1195406"/>
            <a:ext cx="2491073" cy="400110"/>
          </a:xfrm>
          <a:prstGeom prst="rect">
            <a:avLst/>
          </a:prstGeom>
          <a:noFill/>
        </p:spPr>
        <p:txBody>
          <a:bodyPr wrap="square">
            <a:spAutoFit/>
          </a:bodyPr>
          <a:lstStyle/>
          <a:p>
            <a:r>
              <a:rPr lang="zh-CN" altLang="en-US" sz="2000" b="1" dirty="0">
                <a:latin typeface="Calibri" panose="020F0502020204030204" pitchFamily="34" charset="0"/>
                <a:ea typeface="黑体" panose="02010609060101010101" pitchFamily="49" charset="-122"/>
                <a:cs typeface="Arial" panose="020B0604020202020204" pitchFamily="34" charset="0"/>
              </a:rPr>
              <a:t>开发网站（</a:t>
            </a:r>
            <a:r>
              <a:rPr lang="zh-CN" altLang="en-US" sz="2000" b="1" dirty="0">
                <a:solidFill>
                  <a:srgbClr val="FF1919"/>
                </a:solidFill>
                <a:latin typeface="Calibri" panose="020F0502020204030204" pitchFamily="34" charset="0"/>
                <a:ea typeface="黑体" panose="02010609060101010101" pitchFamily="49" charset="-122"/>
                <a:cs typeface="Arial" panose="020B0604020202020204" pitchFamily="34" charset="0"/>
              </a:rPr>
              <a:t>正在做</a:t>
            </a:r>
            <a:r>
              <a:rPr lang="zh-CN" altLang="en-US" sz="2000" b="1" dirty="0">
                <a:latin typeface="Calibri" panose="020F0502020204030204" pitchFamily="34" charset="0"/>
                <a:ea typeface="黑体" panose="02010609060101010101" pitchFamily="49" charset="-122"/>
                <a:cs typeface="Arial" panose="020B0604020202020204" pitchFamily="34" charset="0"/>
              </a:rPr>
              <a:t>）</a:t>
            </a:r>
          </a:p>
        </p:txBody>
      </p:sp>
      <p:pic>
        <p:nvPicPr>
          <p:cNvPr id="10" name="图片 9">
            <a:extLst>
              <a:ext uri="{FF2B5EF4-FFF2-40B4-BE49-F238E27FC236}">
                <a16:creationId xmlns:a16="http://schemas.microsoft.com/office/drawing/2014/main" id="{7DA5F86F-DB64-0E7E-EFD0-FE93D8BFF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745" y="1664589"/>
            <a:ext cx="9767458" cy="4575343"/>
          </a:xfrm>
          <a:prstGeom prst="rect">
            <a:avLst/>
          </a:prstGeom>
        </p:spPr>
      </p:pic>
    </p:spTree>
    <p:extLst>
      <p:ext uri="{BB962C8B-B14F-4D97-AF65-F5344CB8AC3E}">
        <p14:creationId xmlns:p14="http://schemas.microsoft.com/office/powerpoint/2010/main" val="126200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0032C5-4859-F072-1FA7-44FAEE4F2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01" y="311305"/>
            <a:ext cx="1545694" cy="2020185"/>
          </a:xfrm>
          <a:prstGeom prst="rect">
            <a:avLst/>
          </a:prstGeom>
        </p:spPr>
      </p:pic>
      <p:sp>
        <p:nvSpPr>
          <p:cNvPr id="15" name="矩形 14">
            <a:extLst>
              <a:ext uri="{FF2B5EF4-FFF2-40B4-BE49-F238E27FC236}">
                <a16:creationId xmlns:a16="http://schemas.microsoft.com/office/drawing/2014/main" id="{3CE6A821-CA60-06ED-F6F1-D5550325C613}"/>
              </a:ext>
            </a:extLst>
          </p:cNvPr>
          <p:cNvSpPr/>
          <p:nvPr/>
        </p:nvSpPr>
        <p:spPr>
          <a:xfrm>
            <a:off x="79203" y="2343406"/>
            <a:ext cx="2397194" cy="1323439"/>
          </a:xfrm>
          <a:prstGeom prst="rect">
            <a:avLst/>
          </a:prstGeom>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王晨旭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CCF</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数字金融分会青工委副主任。在</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IEEE TKDE, IEEE TIFS, WWW,</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ICDE, IEEE Blockchain </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等发表</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50</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余篇。</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pic>
        <p:nvPicPr>
          <p:cNvPr id="19" name="图片 18">
            <a:extLst>
              <a:ext uri="{FF2B5EF4-FFF2-40B4-BE49-F238E27FC236}">
                <a16:creationId xmlns:a16="http://schemas.microsoft.com/office/drawing/2014/main" id="{E69B4B6D-E04F-5653-B038-D968D49D4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0" y="333469"/>
            <a:ext cx="1646256" cy="2071096"/>
          </a:xfrm>
          <a:prstGeom prst="rect">
            <a:avLst/>
          </a:prstGeom>
        </p:spPr>
      </p:pic>
      <p:sp>
        <p:nvSpPr>
          <p:cNvPr id="21" name="文本框 20">
            <a:extLst>
              <a:ext uri="{FF2B5EF4-FFF2-40B4-BE49-F238E27FC236}">
                <a16:creationId xmlns:a16="http://schemas.microsoft.com/office/drawing/2014/main" id="{9F46C2AC-2053-3F63-B752-7DFEF79D5A32}"/>
              </a:ext>
            </a:extLst>
          </p:cNvPr>
          <p:cNvSpPr txBox="1"/>
          <p:nvPr/>
        </p:nvSpPr>
        <p:spPr>
          <a:xfrm>
            <a:off x="9144265" y="2396130"/>
            <a:ext cx="3063440" cy="1323439"/>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Christian S. Jensen</a:t>
            </a:r>
            <a:r>
              <a:rPr lang="en-US" altLang="zh-CN" sz="1600" b="1" dirty="0">
                <a:solidFill>
                  <a:srgbClr val="080808"/>
                </a:solidFill>
                <a:latin typeface="Times New Roman" panose="02020603050405020304" pitchFamily="18" charset="0"/>
                <a:ea typeface="黑体" pitchFamily="49" charset="-122"/>
                <a:cs typeface="Times New Roman" panose="02020603050405020304" pitchFamily="18" charset="0"/>
              </a:rPr>
              <a:t> </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丹麦奥尔堡大学计算机科学教授。欧洲科学院院士、丹麦皇家科学与文学院院士、丹麦技术科学院院士、ACM会士、IEEE会士。</a:t>
            </a:r>
          </a:p>
        </p:txBody>
      </p:sp>
      <p:sp>
        <p:nvSpPr>
          <p:cNvPr id="22" name="矩形 21" descr="H:\AllDataFileWorking\Documents\IDPhoto\管晓宏.bmp">
            <a:extLst>
              <a:ext uri="{FF2B5EF4-FFF2-40B4-BE49-F238E27FC236}">
                <a16:creationId xmlns:a16="http://schemas.microsoft.com/office/drawing/2014/main" id="{1BE6D45F-9A48-550D-4841-982EF830112F}"/>
              </a:ext>
            </a:extLst>
          </p:cNvPr>
          <p:cNvSpPr/>
          <p:nvPr/>
        </p:nvSpPr>
        <p:spPr>
          <a:xfrm>
            <a:off x="6651746" y="333469"/>
            <a:ext cx="1943090" cy="2020186"/>
          </a:xfrm>
          <a:prstGeom prst="rect">
            <a:avLst/>
          </a:prstGeom>
          <a:blipFill>
            <a:blip r:embed="rId4"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24" name="矩形 23">
            <a:extLst>
              <a:ext uri="{FF2B5EF4-FFF2-40B4-BE49-F238E27FC236}">
                <a16:creationId xmlns:a16="http://schemas.microsoft.com/office/drawing/2014/main" id="{5408A5CB-1979-567A-7E89-FBA597B62BD9}"/>
              </a:ext>
            </a:extLst>
          </p:cNvPr>
          <p:cNvSpPr/>
          <p:nvPr/>
        </p:nvSpPr>
        <p:spPr>
          <a:xfrm>
            <a:off x="6409569" y="2462620"/>
            <a:ext cx="2464153" cy="1077218"/>
          </a:xfrm>
          <a:prstGeom prst="rect">
            <a:avLst/>
          </a:prstGeom>
        </p:spPr>
        <p:txBody>
          <a:bodyPr wrap="square">
            <a:spAutoFit/>
          </a:bodyPr>
          <a:lstStyle/>
          <a:p>
            <a:r>
              <a:rPr lang="zh-CN" altLang="en-US" sz="1600" b="1" dirty="0">
                <a:solidFill>
                  <a:srgbClr val="080808"/>
                </a:solidFill>
                <a:latin typeface="黑体" panose="02010609060101010101" pitchFamily="49" charset="-122"/>
                <a:ea typeface="黑体" panose="02010609060101010101" pitchFamily="49" charset="-122"/>
                <a:cs typeface="Times New Roman" panose="02020603050405020304" pitchFamily="18" charset="0"/>
              </a:rPr>
              <a:t>管晓宏：</a:t>
            </a:r>
            <a:r>
              <a:rPr lang="zh-CN" altLang="en-US" sz="1600" dirty="0">
                <a:solidFill>
                  <a:srgbClr val="080808"/>
                </a:solidFill>
                <a:latin typeface="黑体" panose="02010609060101010101" pitchFamily="49" charset="-122"/>
                <a:ea typeface="黑体" panose="02010609060101010101" pitchFamily="49" charset="-122"/>
                <a:cs typeface="Times New Roman" panose="02020603050405020304" pitchFamily="18" charset="0"/>
              </a:rPr>
              <a:t>中国科学院院士</a:t>
            </a:r>
            <a:r>
              <a:rPr lang="zh-CN" altLang="en-US" sz="1600" dirty="0">
                <a:latin typeface="黑体" panose="02010609060101010101" pitchFamily="49" charset="-122"/>
                <a:ea typeface="黑体" panose="02010609060101010101" pitchFamily="49" charset="-122"/>
                <a:cs typeface="Times New Roman" panose="02020603050405020304" pitchFamily="18" charset="0"/>
              </a:rPr>
              <a:t>，</a:t>
            </a:r>
            <a:r>
              <a:rPr lang="zh-CN" altLang="en-US" sz="1600" b="0" dirty="0">
                <a:latin typeface="黑体" panose="02010609060101010101" pitchFamily="49" charset="-122"/>
                <a:ea typeface="黑体" panose="02010609060101010101" pitchFamily="49" charset="-122"/>
                <a:cs typeface="Arial" panose="020B0604020202020204" pitchFamily="34" charset="0"/>
              </a:rPr>
              <a:t>国家杰出青年基金获得者，长江学者特聘教授，</a:t>
            </a:r>
            <a:r>
              <a:rPr lang="en-US" altLang="zh-CN" sz="1600" b="0" dirty="0">
                <a:latin typeface="黑体" panose="02010609060101010101" pitchFamily="49" charset="-122"/>
                <a:ea typeface="黑体" panose="02010609060101010101" pitchFamily="49" charset="-122"/>
                <a:cs typeface="Arial" panose="020B0604020202020204" pitchFamily="34" charset="0"/>
              </a:rPr>
              <a:t>IEEE Fellow</a:t>
            </a:r>
            <a:r>
              <a:rPr lang="zh-CN" altLang="en-US" sz="1600" dirty="0">
                <a:latin typeface="黑体" panose="02010609060101010101" pitchFamily="49" charset="-122"/>
                <a:ea typeface="黑体" panose="02010609060101010101" pitchFamily="49" charset="-122"/>
                <a:cs typeface="Arial" panose="020B0604020202020204" pitchFamily="34" charset="0"/>
              </a:rPr>
              <a:t>。</a:t>
            </a:r>
            <a:endParaRPr lang="zh-CN" altLang="en-US" sz="1600" b="0" dirty="0">
              <a:latin typeface="黑体" panose="02010609060101010101" pitchFamily="49" charset="-122"/>
              <a:ea typeface="黑体" panose="02010609060101010101" pitchFamily="49" charset="-122"/>
              <a:cs typeface="Arial" panose="020B0604020202020204" pitchFamily="34" charset="0"/>
            </a:endParaRPr>
          </a:p>
        </p:txBody>
      </p:sp>
      <p:pic>
        <p:nvPicPr>
          <p:cNvPr id="26" name="图片 25">
            <a:extLst>
              <a:ext uri="{FF2B5EF4-FFF2-40B4-BE49-F238E27FC236}">
                <a16:creationId xmlns:a16="http://schemas.microsoft.com/office/drawing/2014/main" id="{6EFB3D54-2DBF-3324-2D9E-B812DC5C0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025" y="3700352"/>
            <a:ext cx="1666970" cy="2062103"/>
          </a:xfrm>
          <a:prstGeom prst="rect">
            <a:avLst/>
          </a:prstGeom>
        </p:spPr>
      </p:pic>
      <p:sp>
        <p:nvSpPr>
          <p:cNvPr id="28" name="文本框 27">
            <a:extLst>
              <a:ext uri="{FF2B5EF4-FFF2-40B4-BE49-F238E27FC236}">
                <a16:creationId xmlns:a16="http://schemas.microsoft.com/office/drawing/2014/main" id="{BB1E9AE5-28CD-DD79-F6CD-741020AC059B}"/>
              </a:ext>
            </a:extLst>
          </p:cNvPr>
          <p:cNvSpPr txBox="1"/>
          <p:nvPr/>
        </p:nvSpPr>
        <p:spPr>
          <a:xfrm>
            <a:off x="32071" y="5780782"/>
            <a:ext cx="2280154"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俞士纶</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（Philip S. Yu），ACM/IEEE Fellow。伊利诺大学芝加哥分校计算机科学系特聘教授。</a:t>
            </a:r>
          </a:p>
        </p:txBody>
      </p:sp>
      <p:sp>
        <p:nvSpPr>
          <p:cNvPr id="30" name="文本框 29">
            <a:extLst>
              <a:ext uri="{FF2B5EF4-FFF2-40B4-BE49-F238E27FC236}">
                <a16:creationId xmlns:a16="http://schemas.microsoft.com/office/drawing/2014/main" id="{FA72FA6A-4633-1B32-C984-0371C9BAD0B5}"/>
              </a:ext>
            </a:extLst>
          </p:cNvPr>
          <p:cNvSpPr txBox="1"/>
          <p:nvPr/>
        </p:nvSpPr>
        <p:spPr>
          <a:xfrm>
            <a:off x="2547273" y="5786610"/>
            <a:ext cx="3480994"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潘世瑞</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：连续3年入选全球前2%顶尖科学家。在NeurIPS、ICML、KDD、TPAMI、TKDE 等发表论文200篇。近五年引用量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34000+</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pic>
        <p:nvPicPr>
          <p:cNvPr id="32" name="图片 31">
            <a:extLst>
              <a:ext uri="{FF2B5EF4-FFF2-40B4-BE49-F238E27FC236}">
                <a16:creationId xmlns:a16="http://schemas.microsoft.com/office/drawing/2014/main" id="{3A267C72-D074-E2D9-3FB9-E7A4327951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5648" y="3700352"/>
            <a:ext cx="1943268" cy="2049958"/>
          </a:xfrm>
          <a:prstGeom prst="rect">
            <a:avLst/>
          </a:prstGeom>
        </p:spPr>
      </p:pic>
      <p:pic>
        <p:nvPicPr>
          <p:cNvPr id="34" name="图片 33">
            <a:extLst>
              <a:ext uri="{FF2B5EF4-FFF2-40B4-BE49-F238E27FC236}">
                <a16:creationId xmlns:a16="http://schemas.microsoft.com/office/drawing/2014/main" id="{E5D63903-A471-1EF6-88AE-96C0999797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2988" y="306875"/>
            <a:ext cx="1531264" cy="2182051"/>
          </a:xfrm>
          <a:prstGeom prst="rect">
            <a:avLst/>
          </a:prstGeom>
        </p:spPr>
      </p:pic>
      <p:sp>
        <p:nvSpPr>
          <p:cNvPr id="36" name="文本框 35">
            <a:extLst>
              <a:ext uri="{FF2B5EF4-FFF2-40B4-BE49-F238E27FC236}">
                <a16:creationId xmlns:a16="http://schemas.microsoft.com/office/drawing/2014/main" id="{A6478036-44A7-6763-797F-EE5054C46B3B}"/>
              </a:ext>
            </a:extLst>
          </p:cNvPr>
          <p:cNvSpPr txBox="1"/>
          <p:nvPr/>
        </p:nvSpPr>
        <p:spPr>
          <a:xfrm>
            <a:off x="2650762" y="2462620"/>
            <a:ext cx="3377505"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王伟</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：中国计算机学会区块链专委副主任。ACM SIGSAC中国区副主席。获中国自动化学会科技进步一等奖1项。</a:t>
            </a:r>
          </a:p>
        </p:txBody>
      </p:sp>
      <p:pic>
        <p:nvPicPr>
          <p:cNvPr id="38" name="图片 37">
            <a:extLst>
              <a:ext uri="{FF2B5EF4-FFF2-40B4-BE49-F238E27FC236}">
                <a16:creationId xmlns:a16="http://schemas.microsoft.com/office/drawing/2014/main" id="{F154C677-ABCE-6515-6701-07F9F7E1E0B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4091" y="3642128"/>
            <a:ext cx="1465652" cy="2050247"/>
          </a:xfrm>
          <a:prstGeom prst="rect">
            <a:avLst/>
          </a:prstGeom>
          <a:noFill/>
          <a:ln>
            <a:noFill/>
          </a:ln>
        </p:spPr>
      </p:pic>
      <p:sp>
        <p:nvSpPr>
          <p:cNvPr id="39" name="矩形 38">
            <a:extLst>
              <a:ext uri="{FF2B5EF4-FFF2-40B4-BE49-F238E27FC236}">
                <a16:creationId xmlns:a16="http://schemas.microsoft.com/office/drawing/2014/main" id="{EC622975-C90E-139C-C248-51CC78030508}"/>
              </a:ext>
            </a:extLst>
          </p:cNvPr>
          <p:cNvSpPr/>
          <p:nvPr/>
        </p:nvSpPr>
        <p:spPr>
          <a:xfrm>
            <a:off x="6409569" y="5756626"/>
            <a:ext cx="2099431" cy="107721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王晓光，博士，</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金融大数据挖掘，欺诈检测，表格数据生成，复杂网络分析。</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sp>
        <p:nvSpPr>
          <p:cNvPr id="40" name="矩形 39">
            <a:extLst>
              <a:ext uri="{FF2B5EF4-FFF2-40B4-BE49-F238E27FC236}">
                <a16:creationId xmlns:a16="http://schemas.microsoft.com/office/drawing/2014/main" id="{530A17D4-B4E3-1B5C-A584-02545451D8F7}"/>
              </a:ext>
            </a:extLst>
          </p:cNvPr>
          <p:cNvSpPr/>
          <p:nvPr/>
        </p:nvSpPr>
        <p:spPr>
          <a:xfrm>
            <a:off x="9644727" y="5780782"/>
            <a:ext cx="2099432" cy="830997"/>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相洪振，博士</a:t>
            </a:r>
            <a:endParaRPr lang="en-US" altLang="zh-CN" sz="1600"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时空大数据挖掘，复杂网络分析。</a:t>
            </a: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646906E-8DCB-D65E-DBBF-02AFE950E8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87382" y="3815880"/>
            <a:ext cx="1465652" cy="1954203"/>
          </a:xfrm>
          <a:prstGeom prst="rect">
            <a:avLst/>
          </a:prstGeom>
        </p:spPr>
      </p:pic>
    </p:spTree>
    <p:extLst>
      <p:ext uri="{BB962C8B-B14F-4D97-AF65-F5344CB8AC3E}">
        <p14:creationId xmlns:p14="http://schemas.microsoft.com/office/powerpoint/2010/main" val="186410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9812230-9058-4C8F-997A-EB1267B0F246}"/>
              </a:ext>
            </a:extLst>
          </p:cNvPr>
          <p:cNvSpPr txBox="1"/>
          <p:nvPr/>
        </p:nvSpPr>
        <p:spPr>
          <a:xfrm>
            <a:off x="737885" y="2570074"/>
            <a:ext cx="6233541" cy="1107996"/>
          </a:xfrm>
          <a:prstGeom prst="rect">
            <a:avLst/>
          </a:prstGeom>
          <a:noFill/>
        </p:spPr>
        <p:txBody>
          <a:bodyPr wrap="square" lIns="0" tIns="0" rIns="0" bIns="0" rtlCol="0">
            <a:spAutoFit/>
          </a:bodyPr>
          <a:lstStyle/>
          <a:p>
            <a:r>
              <a:rPr lang="en-US" sz="7200" b="1" dirty="0">
                <a:solidFill>
                  <a:srgbClr val="041FA1"/>
                </a:solidFill>
                <a:latin typeface="微软雅黑" panose="020B0503020204020204" pitchFamily="34" charset="-122"/>
                <a:ea typeface="微软雅黑" panose="020B0503020204020204" pitchFamily="34" charset="-122"/>
              </a:rPr>
              <a:t>THANK YOU</a:t>
            </a:r>
          </a:p>
        </p:txBody>
      </p:sp>
      <p:pic>
        <p:nvPicPr>
          <p:cNvPr id="7" name="Picture 2" descr="https://csdnimg.cn/release/fintechathon/img/5e1be909bac86b0bdde9c0805ce1acee.0f76db23.png">
            <a:extLst>
              <a:ext uri="{FF2B5EF4-FFF2-40B4-BE49-F238E27FC236}">
                <a16:creationId xmlns:a16="http://schemas.microsoft.com/office/drawing/2014/main" id="{6E9034F7-826C-4E35-8B5E-2D9D61AD5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957" y="296214"/>
            <a:ext cx="4545096" cy="4848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csdnimg.cn/release/fintechathon/img/logo.5bd1f190.png">
            <a:extLst>
              <a:ext uri="{FF2B5EF4-FFF2-40B4-BE49-F238E27FC236}">
                <a16:creationId xmlns:a16="http://schemas.microsoft.com/office/drawing/2014/main" id="{1E4FB886-541F-4B3C-B365-00341A474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9426" y="0"/>
            <a:ext cx="1660606" cy="871234"/>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1310E056-BECA-4897-B9A9-AD18286E71C0}"/>
              </a:ext>
            </a:extLst>
          </p:cNvPr>
          <p:cNvPicPr>
            <a:picLocks noChangeAspect="1"/>
          </p:cNvPicPr>
          <p:nvPr/>
        </p:nvPicPr>
        <p:blipFill>
          <a:blip r:embed="rId4"/>
          <a:stretch>
            <a:fillRect/>
          </a:stretch>
        </p:blipFill>
        <p:spPr>
          <a:xfrm>
            <a:off x="0" y="5799759"/>
            <a:ext cx="12192000" cy="1058241"/>
          </a:xfrm>
          <a:prstGeom prst="rect">
            <a:avLst/>
          </a:prstGeom>
        </p:spPr>
      </p:pic>
      <p:sp>
        <p:nvSpPr>
          <p:cNvPr id="10" name="文本框 9">
            <a:extLst>
              <a:ext uri="{FF2B5EF4-FFF2-40B4-BE49-F238E27FC236}">
                <a16:creationId xmlns:a16="http://schemas.microsoft.com/office/drawing/2014/main" id="{A8FA5666-E249-4D45-B1CA-E09B02AEFAC2}"/>
              </a:ext>
            </a:extLst>
          </p:cNvPr>
          <p:cNvSpPr txBox="1"/>
          <p:nvPr/>
        </p:nvSpPr>
        <p:spPr>
          <a:xfrm>
            <a:off x="0" y="6067269"/>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9442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93A07-1618-FEE2-EFF1-3AB81639DA89}"/>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9A104A61-776E-3B9F-A35D-AD239BE309B5}"/>
              </a:ext>
            </a:extLst>
          </p:cNvPr>
          <p:cNvSpPr txBox="1"/>
          <p:nvPr/>
        </p:nvSpPr>
        <p:spPr>
          <a:xfrm>
            <a:off x="203474" y="2022905"/>
            <a:ext cx="11785051" cy="142295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 </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隐私性强，数据共享难。</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在保护客户隐私的情况下实现欺诈检测，因此需要</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脱敏</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数据或者</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高质量的合成数据</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，以保证模型的强泛化能力和数据共享。</a:t>
            </a:r>
            <a:r>
              <a:rPr lang="zh-CN" altLang="en-US" sz="2000" u="sng"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一个广泛的要求是在合成数据上训练模型，在真实数据上取得优秀的检测准确率。这极具研究价值。</a:t>
            </a:r>
            <a:endParaRPr lang="en-US" altLang="zh-CN" sz="2000" u="sng"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12" name="图片 11">
            <a:extLst>
              <a:ext uri="{FF2B5EF4-FFF2-40B4-BE49-F238E27FC236}">
                <a16:creationId xmlns:a16="http://schemas.microsoft.com/office/drawing/2014/main" id="{6F03720C-D290-72C2-5896-583EBA23DF9F}"/>
              </a:ext>
            </a:extLst>
          </p:cNvPr>
          <p:cNvPicPr>
            <a:picLocks noChangeAspect="1"/>
          </p:cNvPicPr>
          <p:nvPr/>
        </p:nvPicPr>
        <p:blipFill>
          <a:blip r:embed="rId2"/>
          <a:stretch>
            <a:fillRect/>
          </a:stretch>
        </p:blipFill>
        <p:spPr>
          <a:xfrm>
            <a:off x="0" y="0"/>
            <a:ext cx="12192000" cy="1058241"/>
          </a:xfrm>
          <a:prstGeom prst="rect">
            <a:avLst/>
          </a:prstGeom>
        </p:spPr>
      </p:pic>
      <p:sp>
        <p:nvSpPr>
          <p:cNvPr id="14" name="文本框 13">
            <a:extLst>
              <a:ext uri="{FF2B5EF4-FFF2-40B4-BE49-F238E27FC236}">
                <a16:creationId xmlns:a16="http://schemas.microsoft.com/office/drawing/2014/main" id="{244CE7AB-DABA-3691-6E20-643B77D8089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文本框 1">
            <a:extLst>
              <a:ext uri="{FF2B5EF4-FFF2-40B4-BE49-F238E27FC236}">
                <a16:creationId xmlns:a16="http://schemas.microsoft.com/office/drawing/2014/main" id="{C798CBF4-37C0-EFC8-5BFC-B78FDAE69721}"/>
              </a:ext>
            </a:extLst>
          </p:cNvPr>
          <p:cNvSpPr txBox="1"/>
          <p:nvPr/>
        </p:nvSpPr>
        <p:spPr>
          <a:xfrm>
            <a:off x="203474" y="1325751"/>
            <a:ext cx="275056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字魂35号-经典雅黑" panose="00000500000000000000" pitchFamily="2" charset="-122"/>
              </a:rPr>
              <a:t>金融反欺诈痛点</a:t>
            </a:r>
            <a:endParaRPr lang="en-US" altLang="zh-CN" sz="2800" b="1"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E29C7676-0BC1-4A9E-A2E9-51FB70134242}"/>
              </a:ext>
            </a:extLst>
          </p:cNvPr>
          <p:cNvSpPr txBox="1"/>
          <p:nvPr/>
        </p:nvSpPr>
        <p:spPr>
          <a:xfrm>
            <a:off x="203474" y="3855786"/>
            <a:ext cx="11785051" cy="142295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2. </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欺诈实例少，模型误判率高。</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分类模型在极不平衡的数据上非常容易过拟合，模型倾向于将欺诈用户识别为正常用户。如何在保证正常用户的精确识别的基础上最大程度地识别欺诈用户也是一个亟需解决的问题。</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一个直接有效的方法就是合成一些高质量的欺诈数据。</a:t>
            </a:r>
            <a:endParaRPr lang="en-US" altLang="zh-CN"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9" name="文本框 8">
            <a:extLst>
              <a:ext uri="{FF2B5EF4-FFF2-40B4-BE49-F238E27FC236}">
                <a16:creationId xmlns:a16="http://schemas.microsoft.com/office/drawing/2014/main" id="{BDF893ED-D23E-A266-57E3-2EABE6B60996}"/>
              </a:ext>
            </a:extLst>
          </p:cNvPr>
          <p:cNvSpPr txBox="1"/>
          <p:nvPr/>
        </p:nvSpPr>
        <p:spPr>
          <a:xfrm>
            <a:off x="203474" y="5688667"/>
            <a:ext cx="11785051" cy="49962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3. </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另一个重要的要求是：</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降低误杀的前提下提高欺诈识别准去率。</a:t>
            </a:r>
            <a:endParaRPr lang="en-US" altLang="zh-CN"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8062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9C3EC-86FF-F475-E19B-021C2D628746}"/>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76C957D2-EE51-D25F-7A2D-0EEDE409EBA5}"/>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C3DC6B50-75CC-5B12-F0BA-0C3AAD990FA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文本框 1">
            <a:extLst>
              <a:ext uri="{FF2B5EF4-FFF2-40B4-BE49-F238E27FC236}">
                <a16:creationId xmlns:a16="http://schemas.microsoft.com/office/drawing/2014/main" id="{F2C51010-CBE0-2510-D1F5-2A6FDA09B1AA}"/>
              </a:ext>
            </a:extLst>
          </p:cNvPr>
          <p:cNvSpPr txBox="1"/>
          <p:nvPr/>
        </p:nvSpPr>
        <p:spPr>
          <a:xfrm>
            <a:off x="4118221" y="2454547"/>
            <a:ext cx="3236784" cy="523220"/>
          </a:xfrm>
          <a:prstGeom prst="rect">
            <a:avLst/>
          </a:prstGeom>
          <a:noFill/>
        </p:spPr>
        <p:txBody>
          <a:bodyPr wrap="none" rtlCol="0">
            <a:spAutoFit/>
          </a:bodyPr>
          <a:lstStyle/>
          <a:p>
            <a:r>
              <a:rPr lang="zh-CN" altLang="en-US" sz="2800" b="1" dirty="0"/>
              <a:t>主干</a:t>
            </a:r>
            <a:r>
              <a:rPr lang="en-US" altLang="zh-CN" sz="2800" b="1" dirty="0"/>
              <a:t>-</a:t>
            </a:r>
            <a:r>
              <a:rPr lang="zh-CN" altLang="en-US" sz="2800" b="1" dirty="0"/>
              <a:t>分支网络结构</a:t>
            </a:r>
          </a:p>
        </p:txBody>
      </p:sp>
      <p:sp>
        <p:nvSpPr>
          <p:cNvPr id="6" name="文本框 5">
            <a:extLst>
              <a:ext uri="{FF2B5EF4-FFF2-40B4-BE49-F238E27FC236}">
                <a16:creationId xmlns:a16="http://schemas.microsoft.com/office/drawing/2014/main" id="{08606180-F590-11F5-F6F7-339051C8008F}"/>
              </a:ext>
            </a:extLst>
          </p:cNvPr>
          <p:cNvSpPr txBox="1"/>
          <p:nvPr/>
        </p:nvSpPr>
        <p:spPr>
          <a:xfrm>
            <a:off x="2863103" y="3208342"/>
            <a:ext cx="2031325" cy="461665"/>
          </a:xfrm>
          <a:prstGeom prst="rect">
            <a:avLst/>
          </a:prstGeom>
          <a:noFill/>
        </p:spPr>
        <p:txBody>
          <a:bodyPr wrap="none" rtlCol="0">
            <a:spAutoFit/>
          </a:bodyPr>
          <a:lstStyle/>
          <a:p>
            <a:r>
              <a:rPr lang="zh-CN" altLang="en-US" sz="2400" b="1" dirty="0"/>
              <a:t>主干神经网络</a:t>
            </a:r>
          </a:p>
        </p:txBody>
      </p:sp>
      <p:sp>
        <p:nvSpPr>
          <p:cNvPr id="7" name="矩形: 圆角 6">
            <a:extLst>
              <a:ext uri="{FF2B5EF4-FFF2-40B4-BE49-F238E27FC236}">
                <a16:creationId xmlns:a16="http://schemas.microsoft.com/office/drawing/2014/main" id="{9C718168-A33F-B4AC-A47F-DBC02659515F}"/>
              </a:ext>
            </a:extLst>
          </p:cNvPr>
          <p:cNvSpPr/>
          <p:nvPr/>
        </p:nvSpPr>
        <p:spPr>
          <a:xfrm>
            <a:off x="2816546" y="3153083"/>
            <a:ext cx="2077882" cy="3437407"/>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16">
            <a:extLst>
              <a:ext uri="{FF2B5EF4-FFF2-40B4-BE49-F238E27FC236}">
                <a16:creationId xmlns:a16="http://schemas.microsoft.com/office/drawing/2014/main" id="{E0047A4F-3E7F-B887-16B2-8F1039F623CD}"/>
              </a:ext>
            </a:extLst>
          </p:cNvPr>
          <p:cNvSpPr>
            <a:spLocks noEditPoints="1"/>
          </p:cNvSpPr>
          <p:nvPr/>
        </p:nvSpPr>
        <p:spPr bwMode="auto">
          <a:xfrm>
            <a:off x="3483365" y="3834220"/>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ln>
        </p:spPr>
        <p:txBody>
          <a:bodyPr vert="horz" wrap="square" lIns="91440" tIns="45720" rIns="91440" bIns="45720" numCol="1" anchor="t" anchorCtr="0" compatLnSpc="1">
            <a:prstTxWarp prst="textNoShape">
              <a:avLst/>
            </a:prstTxWarp>
          </a:bodyPr>
          <a:lstStyle/>
          <a:p>
            <a:endParaRPr lang="zh-CN" altLang="en-US"/>
          </a:p>
        </p:txBody>
      </p:sp>
      <p:sp>
        <p:nvSpPr>
          <p:cNvPr id="10" name="evil-emoticon_1769">
            <a:extLst>
              <a:ext uri="{FF2B5EF4-FFF2-40B4-BE49-F238E27FC236}">
                <a16:creationId xmlns:a16="http://schemas.microsoft.com/office/drawing/2014/main" id="{6ED3214D-FF31-5A2F-975B-67379C641427}"/>
              </a:ext>
            </a:extLst>
          </p:cNvPr>
          <p:cNvSpPr/>
          <p:nvPr/>
        </p:nvSpPr>
        <p:spPr>
          <a:xfrm>
            <a:off x="3550334" y="5849730"/>
            <a:ext cx="609685" cy="592127"/>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9D90627C-A379-AEC5-C9C6-4066D7B49C74}"/>
              </a:ext>
            </a:extLst>
          </p:cNvPr>
          <p:cNvSpPr txBox="1"/>
          <p:nvPr/>
        </p:nvSpPr>
        <p:spPr>
          <a:xfrm>
            <a:off x="5470002" y="3172085"/>
            <a:ext cx="2202847" cy="461665"/>
          </a:xfrm>
          <a:prstGeom prst="rect">
            <a:avLst/>
          </a:prstGeom>
          <a:noFill/>
        </p:spPr>
        <p:txBody>
          <a:bodyPr wrap="none" rtlCol="0">
            <a:spAutoFit/>
          </a:bodyPr>
          <a:lstStyle/>
          <a:p>
            <a:r>
              <a:rPr lang="zh-CN" altLang="en-US" sz="2400" b="1" dirty="0"/>
              <a:t>分支神经网络</a:t>
            </a:r>
            <a:r>
              <a:rPr lang="en-US" altLang="zh-CN" sz="2400" b="1" dirty="0"/>
              <a:t>1</a:t>
            </a:r>
            <a:endParaRPr lang="zh-CN" altLang="en-US" sz="2400" b="1" dirty="0"/>
          </a:p>
        </p:txBody>
      </p:sp>
      <p:sp>
        <p:nvSpPr>
          <p:cNvPr id="12" name="矩形: 圆角 11">
            <a:extLst>
              <a:ext uri="{FF2B5EF4-FFF2-40B4-BE49-F238E27FC236}">
                <a16:creationId xmlns:a16="http://schemas.microsoft.com/office/drawing/2014/main" id="{DA18127C-5BAA-DB9C-74A0-6E08FCAB9934}"/>
              </a:ext>
            </a:extLst>
          </p:cNvPr>
          <p:cNvSpPr/>
          <p:nvPr/>
        </p:nvSpPr>
        <p:spPr>
          <a:xfrm>
            <a:off x="5470004" y="3141889"/>
            <a:ext cx="2202845" cy="144451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216">
            <a:extLst>
              <a:ext uri="{FF2B5EF4-FFF2-40B4-BE49-F238E27FC236}">
                <a16:creationId xmlns:a16="http://schemas.microsoft.com/office/drawing/2014/main" id="{AE6B433F-CE88-25F1-F252-533CBFD32045}"/>
              </a:ext>
            </a:extLst>
          </p:cNvPr>
          <p:cNvSpPr>
            <a:spLocks noEditPoints="1"/>
          </p:cNvSpPr>
          <p:nvPr/>
        </p:nvSpPr>
        <p:spPr bwMode="auto">
          <a:xfrm>
            <a:off x="6208738" y="3637963"/>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ln>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98663467-C98B-F601-FFF0-6A298802E010}"/>
              </a:ext>
            </a:extLst>
          </p:cNvPr>
          <p:cNvSpPr txBox="1"/>
          <p:nvPr/>
        </p:nvSpPr>
        <p:spPr>
          <a:xfrm>
            <a:off x="5563118" y="5188576"/>
            <a:ext cx="2202847" cy="461665"/>
          </a:xfrm>
          <a:prstGeom prst="rect">
            <a:avLst/>
          </a:prstGeom>
          <a:noFill/>
        </p:spPr>
        <p:txBody>
          <a:bodyPr wrap="none" rtlCol="0">
            <a:spAutoFit/>
          </a:bodyPr>
          <a:lstStyle/>
          <a:p>
            <a:r>
              <a:rPr lang="zh-CN" altLang="en-US" sz="2400" b="1" dirty="0"/>
              <a:t>分支神经网络</a:t>
            </a:r>
            <a:r>
              <a:rPr lang="en-US" altLang="zh-CN" sz="2400" b="1" dirty="0"/>
              <a:t>2</a:t>
            </a:r>
            <a:endParaRPr lang="zh-CN" altLang="en-US" sz="2400" b="1" dirty="0"/>
          </a:p>
        </p:txBody>
      </p:sp>
      <p:sp>
        <p:nvSpPr>
          <p:cNvPr id="19" name="矩形: 圆角 18">
            <a:extLst>
              <a:ext uri="{FF2B5EF4-FFF2-40B4-BE49-F238E27FC236}">
                <a16:creationId xmlns:a16="http://schemas.microsoft.com/office/drawing/2014/main" id="{2776D022-4202-D9CC-5DC3-4E60FF16F68F}"/>
              </a:ext>
            </a:extLst>
          </p:cNvPr>
          <p:cNvSpPr/>
          <p:nvPr/>
        </p:nvSpPr>
        <p:spPr>
          <a:xfrm>
            <a:off x="5470002" y="5116717"/>
            <a:ext cx="2295963" cy="1473773"/>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evil-emoticon_1769">
            <a:extLst>
              <a:ext uri="{FF2B5EF4-FFF2-40B4-BE49-F238E27FC236}">
                <a16:creationId xmlns:a16="http://schemas.microsoft.com/office/drawing/2014/main" id="{180AF230-244E-DB93-E3B4-7E2CCA30ED88}"/>
              </a:ext>
            </a:extLst>
          </p:cNvPr>
          <p:cNvSpPr/>
          <p:nvPr/>
        </p:nvSpPr>
        <p:spPr>
          <a:xfrm>
            <a:off x="6273937" y="5907376"/>
            <a:ext cx="609685" cy="592127"/>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箭头连接符 22">
            <a:extLst>
              <a:ext uri="{FF2B5EF4-FFF2-40B4-BE49-F238E27FC236}">
                <a16:creationId xmlns:a16="http://schemas.microsoft.com/office/drawing/2014/main" id="{96B8ACC2-665F-D06F-46FD-119FF86664BC}"/>
              </a:ext>
            </a:extLst>
          </p:cNvPr>
          <p:cNvCxnSpPr>
            <a:cxnSpLocks/>
            <a:stCxn id="7" idx="3"/>
            <a:endCxn id="12" idx="1"/>
          </p:cNvCxnSpPr>
          <p:nvPr/>
        </p:nvCxnSpPr>
        <p:spPr>
          <a:xfrm flipV="1">
            <a:off x="4894428" y="3864147"/>
            <a:ext cx="575576" cy="1007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D486925-3C8E-EF52-83B6-78CD0816DA83}"/>
              </a:ext>
            </a:extLst>
          </p:cNvPr>
          <p:cNvCxnSpPr>
            <a:cxnSpLocks/>
            <a:stCxn id="7" idx="3"/>
            <a:endCxn id="19" idx="1"/>
          </p:cNvCxnSpPr>
          <p:nvPr/>
        </p:nvCxnSpPr>
        <p:spPr>
          <a:xfrm>
            <a:off x="4894428" y="4871787"/>
            <a:ext cx="575574" cy="9818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C451E52-176A-30D7-4B59-096692A78BF2}"/>
              </a:ext>
            </a:extLst>
          </p:cNvPr>
          <p:cNvSpPr txBox="1"/>
          <p:nvPr/>
        </p:nvSpPr>
        <p:spPr>
          <a:xfrm>
            <a:off x="304802" y="964716"/>
            <a:ext cx="11004810" cy="142295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解决的挑战</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a:t>
            </a:r>
            <a:endPar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生成式算法同样也需要更多的欺诈实例。</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生产式算法通过拟合欺诈实例的分布来生成更多的欺诈样本，但是欺诈样本太少，导致有限的学习能力。这陷入了一个</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鸡生蛋、蛋生鸡</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的陷阱。</a:t>
            </a:r>
            <a:endParaRPr lang="en-US" altLang="zh-CN" sz="20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8" name="Freeform 216">
            <a:extLst>
              <a:ext uri="{FF2B5EF4-FFF2-40B4-BE49-F238E27FC236}">
                <a16:creationId xmlns:a16="http://schemas.microsoft.com/office/drawing/2014/main" id="{5CC67A48-EC2E-3161-2674-17BA2CC9B690}"/>
              </a:ext>
            </a:extLst>
          </p:cNvPr>
          <p:cNvSpPr>
            <a:spLocks noEditPoints="1"/>
          </p:cNvSpPr>
          <p:nvPr/>
        </p:nvSpPr>
        <p:spPr bwMode="auto">
          <a:xfrm>
            <a:off x="8920190" y="3402917"/>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prstDash val="dash"/>
          </a:ln>
        </p:spPr>
        <p:txBody>
          <a:bodyPr vert="horz" wrap="square" lIns="91440" tIns="45720" rIns="91440" bIns="45720" numCol="1" anchor="t" anchorCtr="0" compatLnSpc="1">
            <a:prstTxWarp prst="textNoShape">
              <a:avLst/>
            </a:prstTxWarp>
          </a:bodyPr>
          <a:lstStyle/>
          <a:p>
            <a:endParaRPr lang="zh-CN" altLang="en-US"/>
          </a:p>
        </p:txBody>
      </p:sp>
      <p:sp>
        <p:nvSpPr>
          <p:cNvPr id="41" name="evil-emoticon_1769">
            <a:extLst>
              <a:ext uri="{FF2B5EF4-FFF2-40B4-BE49-F238E27FC236}">
                <a16:creationId xmlns:a16="http://schemas.microsoft.com/office/drawing/2014/main" id="{25AADF33-A72C-1746-81D1-AA680EB612E2}"/>
              </a:ext>
            </a:extLst>
          </p:cNvPr>
          <p:cNvSpPr/>
          <p:nvPr/>
        </p:nvSpPr>
        <p:spPr>
          <a:xfrm>
            <a:off x="9054130" y="5574939"/>
            <a:ext cx="609685" cy="570854"/>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箭头连接符 41">
            <a:extLst>
              <a:ext uri="{FF2B5EF4-FFF2-40B4-BE49-F238E27FC236}">
                <a16:creationId xmlns:a16="http://schemas.microsoft.com/office/drawing/2014/main" id="{8488E2EB-6905-9E4D-3D33-8EEBAF2438F4}"/>
              </a:ext>
            </a:extLst>
          </p:cNvPr>
          <p:cNvCxnSpPr>
            <a:cxnSpLocks/>
            <a:stCxn id="12" idx="3"/>
          </p:cNvCxnSpPr>
          <p:nvPr/>
        </p:nvCxnSpPr>
        <p:spPr>
          <a:xfrm>
            <a:off x="7672849" y="3864147"/>
            <a:ext cx="11663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45679B9-87EB-B20B-1B29-4C1C458A03CB}"/>
              </a:ext>
            </a:extLst>
          </p:cNvPr>
          <p:cNvCxnSpPr>
            <a:cxnSpLocks/>
            <a:stCxn id="19" idx="3"/>
          </p:cNvCxnSpPr>
          <p:nvPr/>
        </p:nvCxnSpPr>
        <p:spPr>
          <a:xfrm flipV="1">
            <a:off x="7765965" y="5849730"/>
            <a:ext cx="1073234" cy="38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D87C8E0-0F82-2661-AFAD-08D0D5406489}"/>
              </a:ext>
            </a:extLst>
          </p:cNvPr>
          <p:cNvSpPr txBox="1"/>
          <p:nvPr/>
        </p:nvSpPr>
        <p:spPr>
          <a:xfrm>
            <a:off x="7780534" y="3328587"/>
            <a:ext cx="800219" cy="461665"/>
          </a:xfrm>
          <a:prstGeom prst="rect">
            <a:avLst/>
          </a:prstGeom>
          <a:noFill/>
        </p:spPr>
        <p:txBody>
          <a:bodyPr wrap="none" rtlCol="0">
            <a:spAutoFit/>
          </a:bodyPr>
          <a:lstStyle/>
          <a:p>
            <a:r>
              <a:rPr lang="zh-CN" altLang="en-US" sz="2400" b="1" dirty="0"/>
              <a:t>合成</a:t>
            </a:r>
          </a:p>
        </p:txBody>
      </p:sp>
      <p:sp>
        <p:nvSpPr>
          <p:cNvPr id="51" name="文本框 50">
            <a:extLst>
              <a:ext uri="{FF2B5EF4-FFF2-40B4-BE49-F238E27FC236}">
                <a16:creationId xmlns:a16="http://schemas.microsoft.com/office/drawing/2014/main" id="{2E865654-41FC-086B-5EA1-914574335216}"/>
              </a:ext>
            </a:extLst>
          </p:cNvPr>
          <p:cNvSpPr txBox="1"/>
          <p:nvPr/>
        </p:nvSpPr>
        <p:spPr>
          <a:xfrm>
            <a:off x="7859081" y="5303997"/>
            <a:ext cx="800219" cy="461665"/>
          </a:xfrm>
          <a:prstGeom prst="rect">
            <a:avLst/>
          </a:prstGeom>
          <a:noFill/>
        </p:spPr>
        <p:txBody>
          <a:bodyPr wrap="none" rtlCol="0">
            <a:spAutoFit/>
          </a:bodyPr>
          <a:lstStyle/>
          <a:p>
            <a:r>
              <a:rPr lang="zh-CN" altLang="en-US" sz="2400" b="1" dirty="0"/>
              <a:t>合成</a:t>
            </a:r>
          </a:p>
        </p:txBody>
      </p:sp>
    </p:spTree>
    <p:extLst>
      <p:ext uri="{BB962C8B-B14F-4D97-AF65-F5344CB8AC3E}">
        <p14:creationId xmlns:p14="http://schemas.microsoft.com/office/powerpoint/2010/main" val="170049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F7D2DD-CC95-41C4-9CA3-9AA347B56C68}"/>
              </a:ext>
            </a:extLst>
          </p:cNvPr>
          <p:cNvSpPr txBox="1"/>
          <p:nvPr/>
        </p:nvSpPr>
        <p:spPr>
          <a:xfrm>
            <a:off x="0" y="1065832"/>
            <a:ext cx="9296400" cy="453457"/>
          </a:xfrm>
          <a:prstGeom prst="rect">
            <a:avLst/>
          </a:prstGeom>
          <a:noFill/>
        </p:spPr>
        <p:txBody>
          <a:bodyPr wrap="square">
            <a:spAutoFit/>
          </a:bodyPr>
          <a:lstStyle/>
          <a:p>
            <a:pPr algn="ctr" fontAlgn="auto">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采样策略：对低频类别值的样本进行重采样，增加模型学习这里数据特征的机会</a:t>
            </a: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7F13CD4-95E2-472E-9494-429FE56CA763}"/>
              </a:ext>
            </a:extLst>
          </p:cNvPr>
          <p:cNvPicPr>
            <a:picLocks noChangeAspect="1"/>
          </p:cNvPicPr>
          <p:nvPr/>
        </p:nvPicPr>
        <p:blipFill>
          <a:blip r:embed="rId2"/>
          <a:stretch>
            <a:fillRect/>
          </a:stretch>
        </p:blipFill>
        <p:spPr>
          <a:xfrm>
            <a:off x="142034" y="1599325"/>
            <a:ext cx="9967166" cy="5105642"/>
          </a:xfrm>
          <a:prstGeom prst="rect">
            <a:avLst/>
          </a:prstGeom>
        </p:spPr>
      </p:pic>
      <p:sp>
        <p:nvSpPr>
          <p:cNvPr id="4" name="圆角矩形 1">
            <a:extLst>
              <a:ext uri="{FF2B5EF4-FFF2-40B4-BE49-F238E27FC236}">
                <a16:creationId xmlns:a16="http://schemas.microsoft.com/office/drawing/2014/main" id="{CB333C1F-6818-465A-BFB7-FAEF65CEEC84}"/>
              </a:ext>
            </a:extLst>
          </p:cNvPr>
          <p:cNvSpPr/>
          <p:nvPr/>
        </p:nvSpPr>
        <p:spPr>
          <a:xfrm>
            <a:off x="571500" y="4185139"/>
            <a:ext cx="4739054" cy="232447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74309E-40E2-4929-807D-4CCB6220F9DD}"/>
              </a:ext>
            </a:extLst>
          </p:cNvPr>
          <p:cNvSpPr txBox="1"/>
          <p:nvPr/>
        </p:nvSpPr>
        <p:spPr>
          <a:xfrm>
            <a:off x="356668" y="2910418"/>
            <a:ext cx="1268296"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Mode-specific </a:t>
            </a:r>
          </a:p>
          <a:p>
            <a:r>
              <a:rPr lang="en-US" altLang="zh-CN" sz="1400" dirty="0">
                <a:latin typeface="Times New Roman" panose="02020603050405020304" pitchFamily="18" charset="0"/>
                <a:cs typeface="Times New Roman" panose="02020603050405020304" pitchFamily="18" charset="0"/>
              </a:rPr>
              <a:t>Normalization</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51B73D-5F47-4AB8-9CA2-BE5C3B8B62C9}"/>
                  </a:ext>
                </a:extLst>
              </p:cNvPr>
              <p:cNvSpPr txBox="1"/>
              <p:nvPr/>
            </p:nvSpPr>
            <p:spPr>
              <a:xfrm>
                <a:off x="2918327" y="6047838"/>
                <a:ext cx="255326"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𝜌</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 name="文本框 5">
                <a:extLst>
                  <a:ext uri="{FF2B5EF4-FFF2-40B4-BE49-F238E27FC236}">
                    <a16:creationId xmlns:a16="http://schemas.microsoft.com/office/drawing/2014/main" id="{3751B73D-5F47-4AB8-9CA2-BE5C3B8B62C9}"/>
                  </a:ext>
                </a:extLst>
              </p:cNvPr>
              <p:cNvSpPr txBox="1">
                <a:spLocks noRot="1" noChangeAspect="1" noMove="1" noResize="1" noEditPoints="1" noAdjustHandles="1" noChangeArrowheads="1" noChangeShapeType="1" noTextEdit="1"/>
              </p:cNvSpPr>
              <p:nvPr/>
            </p:nvSpPr>
            <p:spPr>
              <a:xfrm>
                <a:off x="2918327" y="6047838"/>
                <a:ext cx="255326" cy="246221"/>
              </a:xfrm>
              <a:prstGeom prst="rect">
                <a:avLst/>
              </a:prstGeom>
              <a:blipFill>
                <a:blip r:embed="rId3"/>
                <a:stretch>
                  <a:fillRect l="-16667" r="-4762"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7D7371-1965-4224-81FB-E3D91359761A}"/>
                  </a:ext>
                </a:extLst>
              </p:cNvPr>
              <p:cNvSpPr txBox="1"/>
              <p:nvPr/>
            </p:nvSpPr>
            <p:spPr>
              <a:xfrm>
                <a:off x="1955164" y="6260780"/>
                <a:ext cx="299954"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𝑐</m:t>
                          </m:r>
                        </m:e>
                        <m:sub>
                          <m:r>
                            <a:rPr lang="en-US" altLang="zh-CN" sz="1400" b="0" i="1" smtClean="0">
                              <a:solidFill>
                                <a:srgbClr val="FF0000"/>
                              </a:solidFill>
                              <a:latin typeface="Cambria Math" panose="02040503050406030204" pitchFamily="18" charset="0"/>
                            </a:rPr>
                            <m:t>1,</m:t>
                          </m:r>
                          <m:r>
                            <a:rPr lang="en-US" altLang="zh-CN" sz="1400" b="0" i="1" smtClean="0">
                              <a:solidFill>
                                <a:srgbClr val="FF0000"/>
                              </a:solidFill>
                              <a:latin typeface="Cambria Math" panose="02040503050406030204" pitchFamily="18" charset="0"/>
                            </a:rPr>
                            <m:t>𝑗</m:t>
                          </m:r>
                        </m:sub>
                      </m:sSub>
                    </m:oMath>
                  </m:oMathPara>
                </a14:m>
                <a:endParaRPr lang="zh-CN" altLang="en-US" sz="1400" dirty="0">
                  <a:solidFill>
                    <a:srgbClr val="FF0000"/>
                  </a:solidFill>
                </a:endParaRPr>
              </a:p>
            </p:txBody>
          </p:sp>
        </mc:Choice>
        <mc:Fallback xmlns="">
          <p:sp>
            <p:nvSpPr>
              <p:cNvPr id="7" name="文本框 6">
                <a:extLst>
                  <a:ext uri="{FF2B5EF4-FFF2-40B4-BE49-F238E27FC236}">
                    <a16:creationId xmlns:a16="http://schemas.microsoft.com/office/drawing/2014/main" id="{E47D7371-1965-4224-81FB-E3D91359761A}"/>
                  </a:ext>
                </a:extLst>
              </p:cNvPr>
              <p:cNvSpPr txBox="1">
                <a:spLocks noRot="1" noChangeAspect="1" noMove="1" noResize="1" noEditPoints="1" noAdjustHandles="1" noChangeArrowheads="1" noChangeShapeType="1" noTextEdit="1"/>
              </p:cNvSpPr>
              <p:nvPr/>
            </p:nvSpPr>
            <p:spPr>
              <a:xfrm>
                <a:off x="1955164" y="6260780"/>
                <a:ext cx="299954" cy="232756"/>
              </a:xfrm>
              <a:prstGeom prst="rect">
                <a:avLst/>
              </a:prstGeom>
              <a:blipFill>
                <a:blip r:embed="rId4"/>
                <a:stretch>
                  <a:fillRect l="-8163" r="-6122" b="-2631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1612F8-25D2-493A-8FB5-3247F9F8468B}"/>
              </a:ext>
            </a:extLst>
          </p:cNvPr>
          <p:cNvPicPr>
            <a:picLocks noChangeAspect="1"/>
          </p:cNvPicPr>
          <p:nvPr/>
        </p:nvPicPr>
        <p:blipFill>
          <a:blip r:embed="rId5"/>
          <a:stretch>
            <a:fillRect/>
          </a:stretch>
        </p:blipFill>
        <p:spPr>
          <a:xfrm>
            <a:off x="0" y="0"/>
            <a:ext cx="12192000" cy="1058241"/>
          </a:xfrm>
          <a:prstGeom prst="rect">
            <a:avLst/>
          </a:prstGeom>
        </p:spPr>
      </p:pic>
      <p:sp>
        <p:nvSpPr>
          <p:cNvPr id="9" name="文本框 8">
            <a:extLst>
              <a:ext uri="{FF2B5EF4-FFF2-40B4-BE49-F238E27FC236}">
                <a16:creationId xmlns:a16="http://schemas.microsoft.com/office/drawing/2014/main" id="{0DE8D7C5-67AC-4628-B692-483465AF020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11" name="文本框 10">
            <a:extLst>
              <a:ext uri="{FF2B5EF4-FFF2-40B4-BE49-F238E27FC236}">
                <a16:creationId xmlns:a16="http://schemas.microsoft.com/office/drawing/2014/main" id="{63408837-12CE-DE6E-C61E-52F704F74A94}"/>
              </a:ext>
            </a:extLst>
          </p:cNvPr>
          <p:cNvSpPr txBox="1"/>
          <p:nvPr/>
        </p:nvSpPr>
        <p:spPr>
          <a:xfrm>
            <a:off x="10288068" y="1127030"/>
            <a:ext cx="1903932" cy="5116272"/>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解决挑战</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2</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a:t>
            </a:r>
            <a:endPar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表格数据的生成需求更加普遍，也更难。</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表格数据中，数值特征往往是多峰分布的，而离散特征中，有些</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重要的类别值</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数量是稀少的。</a:t>
            </a:r>
            <a:endParaRPr lang="en-US" altLang="zh-CN" sz="20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50748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C37541-89D2-48CA-827F-2C26E7614944}"/>
              </a:ext>
            </a:extLst>
          </p:cNvPr>
          <p:cNvSpPr txBox="1"/>
          <p:nvPr/>
        </p:nvSpPr>
        <p:spPr>
          <a:xfrm>
            <a:off x="696778" y="1151368"/>
            <a:ext cx="4367591" cy="581057"/>
          </a:xfrm>
          <a:prstGeom prst="rect">
            <a:avLst/>
          </a:prstGeom>
          <a:noFill/>
        </p:spPr>
        <p:txBody>
          <a:bodyPr wrap="square">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生成对抗网络：零和博弈</a:t>
            </a:r>
          </a:p>
        </p:txBody>
      </p:sp>
      <p:grpSp>
        <p:nvGrpSpPr>
          <p:cNvPr id="3" name="组合 2">
            <a:extLst>
              <a:ext uri="{FF2B5EF4-FFF2-40B4-BE49-F238E27FC236}">
                <a16:creationId xmlns:a16="http://schemas.microsoft.com/office/drawing/2014/main" id="{AFE8A133-7D99-43D7-8489-FE060AD0F024}"/>
              </a:ext>
            </a:extLst>
          </p:cNvPr>
          <p:cNvGrpSpPr/>
          <p:nvPr/>
        </p:nvGrpSpPr>
        <p:grpSpPr>
          <a:xfrm>
            <a:off x="1110016" y="1899816"/>
            <a:ext cx="9914028" cy="4340470"/>
            <a:chOff x="696778" y="1802613"/>
            <a:chExt cx="9914028" cy="4340470"/>
          </a:xfrm>
        </p:grpSpPr>
        <p:pic>
          <p:nvPicPr>
            <p:cNvPr id="4" name="图片 3">
              <a:extLst>
                <a:ext uri="{FF2B5EF4-FFF2-40B4-BE49-F238E27FC236}">
                  <a16:creationId xmlns:a16="http://schemas.microsoft.com/office/drawing/2014/main" id="{636C6018-1BBA-4AB3-9BCD-F3931C78166B}"/>
                </a:ext>
              </a:extLst>
            </p:cNvPr>
            <p:cNvPicPr>
              <a:picLocks noChangeAspect="1"/>
            </p:cNvPicPr>
            <p:nvPr/>
          </p:nvPicPr>
          <p:blipFill>
            <a:blip r:embed="rId2"/>
            <a:stretch>
              <a:fillRect/>
            </a:stretch>
          </p:blipFill>
          <p:spPr>
            <a:xfrm>
              <a:off x="696778" y="1802613"/>
              <a:ext cx="9914028" cy="4340470"/>
            </a:xfrm>
            <a:prstGeom prst="rect">
              <a:avLst/>
            </a:prstGeom>
          </p:spPr>
        </p:pic>
        <p:sp>
          <p:nvSpPr>
            <p:cNvPr id="5" name="文本框 4">
              <a:extLst>
                <a:ext uri="{FF2B5EF4-FFF2-40B4-BE49-F238E27FC236}">
                  <a16:creationId xmlns:a16="http://schemas.microsoft.com/office/drawing/2014/main" id="{50FDA7D6-43FF-4B4E-B810-8177514ED8D1}"/>
                </a:ext>
              </a:extLst>
            </p:cNvPr>
            <p:cNvSpPr txBox="1"/>
            <p:nvPr/>
          </p:nvSpPr>
          <p:spPr>
            <a:xfrm>
              <a:off x="4996961" y="2576146"/>
              <a:ext cx="19929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真实样本</a:t>
              </a:r>
            </a:p>
          </p:txBody>
        </p:sp>
        <p:sp>
          <p:nvSpPr>
            <p:cNvPr id="6" name="文本框 5">
              <a:extLst>
                <a:ext uri="{FF2B5EF4-FFF2-40B4-BE49-F238E27FC236}">
                  <a16:creationId xmlns:a16="http://schemas.microsoft.com/office/drawing/2014/main" id="{C91FCA95-D375-4FD1-9A41-F2465465D020}"/>
                </a:ext>
              </a:extLst>
            </p:cNvPr>
            <p:cNvSpPr txBox="1"/>
            <p:nvPr/>
          </p:nvSpPr>
          <p:spPr>
            <a:xfrm>
              <a:off x="5049715" y="4064977"/>
              <a:ext cx="19929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合成样本</a:t>
              </a:r>
            </a:p>
          </p:txBody>
        </p:sp>
        <p:sp>
          <p:nvSpPr>
            <p:cNvPr id="7" name="文本框 6">
              <a:extLst>
                <a:ext uri="{FF2B5EF4-FFF2-40B4-BE49-F238E27FC236}">
                  <a16:creationId xmlns:a16="http://schemas.microsoft.com/office/drawing/2014/main" id="{9FD709EE-83B3-4162-86E0-A6DB3FB2A9F9}"/>
                </a:ext>
              </a:extLst>
            </p:cNvPr>
            <p:cNvSpPr txBox="1"/>
            <p:nvPr/>
          </p:nvSpPr>
          <p:spPr>
            <a:xfrm>
              <a:off x="2212904" y="4469424"/>
              <a:ext cx="1121392" cy="369332"/>
            </a:xfrm>
            <a:prstGeom prst="rect">
              <a:avLst/>
            </a:prstGeom>
            <a:solidFill>
              <a:schemeClr val="accent1"/>
            </a:solidFill>
          </p:spPr>
          <p:txBody>
            <a:bodyPr wrap="square" rtlCol="0">
              <a:spAutoFit/>
            </a:bodyPr>
            <a:lstStyle/>
            <a:p>
              <a:pPr algn="ctr"/>
              <a:r>
                <a:rPr lang="zh-CN" altLang="en-US" dirty="0">
                  <a:solidFill>
                    <a:schemeClr val="bg1"/>
                  </a:solidFill>
                  <a:latin typeface="黑体" panose="02010609060101010101" pitchFamily="49" charset="-122"/>
                  <a:ea typeface="黑体" panose="02010609060101010101" pitchFamily="49" charset="-122"/>
                </a:rPr>
                <a:t>生成器 </a:t>
              </a:r>
              <a:r>
                <a:rPr lang="en-US" altLang="zh-CN" dirty="0">
                  <a:solidFill>
                    <a:schemeClr val="bg1"/>
                  </a:solidFill>
                  <a:latin typeface="黑体" panose="02010609060101010101" pitchFamily="49" charset="-122"/>
                  <a:ea typeface="黑体" panose="02010609060101010101" pitchFamily="49" charset="-122"/>
                </a:rPr>
                <a:t>G</a:t>
              </a:r>
              <a:endParaRPr lang="zh-CN" altLang="en-US" dirty="0">
                <a:solidFill>
                  <a:schemeClr val="bg1"/>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3120B9F5-58E4-4816-BA4E-7F4D03FCA5CC}"/>
                </a:ext>
              </a:extLst>
            </p:cNvPr>
            <p:cNvSpPr txBox="1"/>
            <p:nvPr/>
          </p:nvSpPr>
          <p:spPr>
            <a:xfrm>
              <a:off x="6403730" y="3666394"/>
              <a:ext cx="1121392" cy="369332"/>
            </a:xfrm>
            <a:prstGeom prst="rect">
              <a:avLst/>
            </a:prstGeom>
            <a:solidFill>
              <a:schemeClr val="accent1"/>
            </a:solidFill>
          </p:spPr>
          <p:txBody>
            <a:bodyPr wrap="square" rtlCol="0">
              <a:spAutoFit/>
            </a:bodyPr>
            <a:lstStyle/>
            <a:p>
              <a:pPr algn="ctr"/>
              <a:r>
                <a:rPr lang="zh-CN" altLang="en-US" dirty="0">
                  <a:solidFill>
                    <a:schemeClr val="bg1"/>
                  </a:solidFill>
                  <a:latin typeface="黑体" panose="02010609060101010101" pitchFamily="49" charset="-122"/>
                  <a:ea typeface="黑体" panose="02010609060101010101" pitchFamily="49" charset="-122"/>
                </a:rPr>
                <a:t>判别器 </a:t>
              </a:r>
              <a:r>
                <a:rPr lang="en-US" altLang="zh-CN" dirty="0">
                  <a:solidFill>
                    <a:schemeClr val="bg1"/>
                  </a:solidFill>
                  <a:latin typeface="黑体" panose="02010609060101010101" pitchFamily="49" charset="-122"/>
                  <a:ea typeface="黑体" panose="02010609060101010101" pitchFamily="49" charset="-122"/>
                </a:rPr>
                <a:t>D</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91AFDEDF-FEB3-425E-A2E8-BCAED7C2BCF2}"/>
                </a:ext>
              </a:extLst>
            </p:cNvPr>
            <p:cNvSpPr txBox="1"/>
            <p:nvPr/>
          </p:nvSpPr>
          <p:spPr>
            <a:xfrm>
              <a:off x="9164799" y="3659934"/>
              <a:ext cx="642141" cy="338554"/>
            </a:xfrm>
            <a:prstGeom prst="rect">
              <a:avLst/>
            </a:prstGeom>
            <a:solidFill>
              <a:schemeClr val="accent1"/>
            </a:solidFill>
          </p:spPr>
          <p:txBody>
            <a:bodyPr wrap="square" rtlCol="0">
              <a:spAutoFit/>
            </a:bodyPr>
            <a:lstStyle/>
            <a:p>
              <a:pPr algn="ctr"/>
              <a:r>
                <a:rPr lang="en-US" altLang="zh-CN" sz="1600" dirty="0">
                  <a:solidFill>
                    <a:schemeClr val="bg1"/>
                  </a:solidFill>
                  <a:latin typeface="黑体" panose="02010609060101010101" pitchFamily="49" charset="-122"/>
                  <a:ea typeface="黑体" panose="02010609060101010101" pitchFamily="49" charset="-122"/>
                </a:rPr>
                <a:t>Loss</a:t>
              </a:r>
              <a:endParaRPr lang="zh-CN" altLang="en-US" sz="1200" dirty="0">
                <a:solidFill>
                  <a:schemeClr val="bg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F422E818-FEFF-42A7-B63E-09899A156237}"/>
                </a:ext>
              </a:extLst>
            </p:cNvPr>
            <p:cNvSpPr txBox="1"/>
            <p:nvPr/>
          </p:nvSpPr>
          <p:spPr>
            <a:xfrm>
              <a:off x="4805366" y="5635988"/>
              <a:ext cx="2719755" cy="400110"/>
            </a:xfrm>
            <a:prstGeom prst="rect">
              <a:avLst/>
            </a:prstGeom>
            <a:solidFill>
              <a:schemeClr val="bg1"/>
            </a:solid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反向传播</a:t>
              </a:r>
            </a:p>
          </p:txBody>
        </p:sp>
        <p:sp>
          <p:nvSpPr>
            <p:cNvPr id="11" name="文本框 10">
              <a:extLst>
                <a:ext uri="{FF2B5EF4-FFF2-40B4-BE49-F238E27FC236}">
                  <a16:creationId xmlns:a16="http://schemas.microsoft.com/office/drawing/2014/main" id="{FCDEDC39-CE25-4658-BF58-7D782BDD5C6E}"/>
                </a:ext>
              </a:extLst>
            </p:cNvPr>
            <p:cNvSpPr txBox="1"/>
            <p:nvPr/>
          </p:nvSpPr>
          <p:spPr>
            <a:xfrm>
              <a:off x="1352690" y="4177036"/>
              <a:ext cx="42353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正态噪声</a:t>
              </a:r>
            </a:p>
          </p:txBody>
        </p:sp>
        <p:sp>
          <p:nvSpPr>
            <p:cNvPr id="12" name="文本框 11">
              <a:extLst>
                <a:ext uri="{FF2B5EF4-FFF2-40B4-BE49-F238E27FC236}">
                  <a16:creationId xmlns:a16="http://schemas.microsoft.com/office/drawing/2014/main" id="{320D89FF-AA1A-4568-80F7-AFCA3D57C74E}"/>
                </a:ext>
              </a:extLst>
            </p:cNvPr>
            <p:cNvSpPr txBox="1"/>
            <p:nvPr/>
          </p:nvSpPr>
          <p:spPr>
            <a:xfrm>
              <a:off x="8129107" y="2998371"/>
              <a:ext cx="344333" cy="523220"/>
            </a:xfrm>
            <a:prstGeom prst="rect">
              <a:avLst/>
            </a:prstGeom>
            <a:solidFill>
              <a:schemeClr val="bg1"/>
            </a:solidFill>
          </p:spPr>
          <p:txBody>
            <a:bodyPr wrap="square" rtlCol="0">
              <a:spAutoFit/>
            </a:bodyPr>
            <a:lstStyle/>
            <a:p>
              <a:pPr algn="ct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真</a:t>
              </a:r>
            </a:p>
          </p:txBody>
        </p:sp>
        <p:sp>
          <p:nvSpPr>
            <p:cNvPr id="13" name="文本框 12">
              <a:extLst>
                <a:ext uri="{FF2B5EF4-FFF2-40B4-BE49-F238E27FC236}">
                  <a16:creationId xmlns:a16="http://schemas.microsoft.com/office/drawing/2014/main" id="{72545FF0-0004-4EE9-84F3-5629F9DD6C43}"/>
                </a:ext>
              </a:extLst>
            </p:cNvPr>
            <p:cNvSpPr txBox="1"/>
            <p:nvPr/>
          </p:nvSpPr>
          <p:spPr>
            <a:xfrm>
              <a:off x="8109340" y="3972848"/>
              <a:ext cx="344333" cy="523220"/>
            </a:xfrm>
            <a:prstGeom prst="rect">
              <a:avLst/>
            </a:prstGeom>
            <a:solidFill>
              <a:schemeClr val="bg1"/>
            </a:solidFill>
          </p:spPr>
          <p:txBody>
            <a:bodyPr wrap="square" rtlCol="0">
              <a:spAutoFit/>
            </a:bodyPr>
            <a:lstStyle/>
            <a:p>
              <a:pPr algn="ct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假</a:t>
              </a:r>
            </a:p>
          </p:txBody>
        </p:sp>
      </p:grpSp>
      <p:pic>
        <p:nvPicPr>
          <p:cNvPr id="14" name="图片 13">
            <a:extLst>
              <a:ext uri="{FF2B5EF4-FFF2-40B4-BE49-F238E27FC236}">
                <a16:creationId xmlns:a16="http://schemas.microsoft.com/office/drawing/2014/main" id="{A954FA1C-2B95-4627-ABFA-87B1DB3D5E2B}"/>
              </a:ext>
            </a:extLst>
          </p:cNvPr>
          <p:cNvPicPr>
            <a:picLocks noChangeAspect="1"/>
          </p:cNvPicPr>
          <p:nvPr/>
        </p:nvPicPr>
        <p:blipFill>
          <a:blip r:embed="rId3"/>
          <a:stretch>
            <a:fillRect/>
          </a:stretch>
        </p:blipFill>
        <p:spPr>
          <a:xfrm>
            <a:off x="0" y="0"/>
            <a:ext cx="12192000" cy="1058241"/>
          </a:xfrm>
          <a:prstGeom prst="rect">
            <a:avLst/>
          </a:prstGeom>
        </p:spPr>
      </p:pic>
      <p:sp>
        <p:nvSpPr>
          <p:cNvPr id="15" name="文本框 14">
            <a:extLst>
              <a:ext uri="{FF2B5EF4-FFF2-40B4-BE49-F238E27FC236}">
                <a16:creationId xmlns:a16="http://schemas.microsoft.com/office/drawing/2014/main" id="{8D3B5E2B-7D99-4F00-AA99-2F9F16734A7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72530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3305CFD-AFA2-497D-BBD3-B12529633D5E}"/>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B100FA5C-D4D8-43E2-AAE4-BEA47BDE31B8}"/>
              </a:ext>
            </a:extLst>
          </p:cNvPr>
          <p:cNvSpPr txBox="1"/>
          <p:nvPr/>
        </p:nvSpPr>
        <p:spPr>
          <a:xfrm>
            <a:off x="731909" y="2783178"/>
            <a:ext cx="1590427" cy="1015663"/>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01</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73CA1EA4-FAEE-48FA-9342-D6A22DD5EA9C}"/>
              </a:ext>
            </a:extLst>
          </p:cNvPr>
          <p:cNvSpPr txBox="1"/>
          <p:nvPr/>
        </p:nvSpPr>
        <p:spPr>
          <a:xfrm>
            <a:off x="2667443" y="2906288"/>
            <a:ext cx="5547166" cy="768350"/>
          </a:xfrm>
          <a:prstGeom prst="rect">
            <a:avLst/>
          </a:prstGeom>
          <a:noFill/>
        </p:spPr>
        <p:txBody>
          <a:bodyPr wrap="square" rtlCol="0">
            <a:spAutoFit/>
          </a:bodyPr>
          <a:lstStyle/>
          <a:p>
            <a:r>
              <a:rPr kumimoji="1" lang="zh-CN" altLang="en-US" sz="4400" b="1" dirty="0">
                <a:latin typeface="微软雅黑" panose="020B0503020204020204" pitchFamily="34" charset="-122"/>
                <a:ea typeface="微软雅黑" panose="020B0503020204020204" pitchFamily="34" charset="-122"/>
                <a:cs typeface="Arial" panose="020B0604020202020204" pitchFamily="34" charset="0"/>
              </a:rPr>
              <a:t>研究背景</a:t>
            </a:r>
            <a:endParaRPr kumimoji="1" lang="zh-CN" altLang="en-GB" sz="4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CDE02644-5847-48B8-9F6C-171BE2D8F95E}"/>
              </a:ext>
            </a:extLst>
          </p:cNvPr>
          <p:cNvPicPr>
            <a:picLocks noChangeAspect="1"/>
          </p:cNvPicPr>
          <p:nvPr/>
        </p:nvPicPr>
        <p:blipFill>
          <a:blip r:embed="rId2"/>
          <a:stretch>
            <a:fillRect/>
          </a:stretch>
        </p:blipFill>
        <p:spPr>
          <a:xfrm>
            <a:off x="0" y="0"/>
            <a:ext cx="12192000" cy="1058241"/>
          </a:xfrm>
          <a:prstGeom prst="rect">
            <a:avLst/>
          </a:prstGeom>
        </p:spPr>
      </p:pic>
      <p:sp>
        <p:nvSpPr>
          <p:cNvPr id="7" name="文本框 6">
            <a:extLst>
              <a:ext uri="{FF2B5EF4-FFF2-40B4-BE49-F238E27FC236}">
                <a16:creationId xmlns:a16="http://schemas.microsoft.com/office/drawing/2014/main" id="{F9092455-98E9-4258-93E6-30F43C2ABC46}"/>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54250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30146D-45EE-438C-9460-F8E777666185}"/>
              </a:ext>
            </a:extLst>
          </p:cNvPr>
          <p:cNvSpPr txBox="1"/>
          <p:nvPr/>
        </p:nvSpPr>
        <p:spPr>
          <a:xfrm>
            <a:off x="996315" y="1662215"/>
            <a:ext cx="10744200" cy="1337945"/>
          </a:xfrm>
          <a:prstGeom prst="rect">
            <a:avLst/>
          </a:prstGeom>
          <a:noFill/>
        </p:spPr>
        <p:txBody>
          <a:bodyPr wrap="square">
            <a:spAutoFit/>
          </a:bodyPr>
          <a:lstStyle/>
          <a:p>
            <a:pPr marL="285750" indent="-285750" algn="just" fontAlgn="auto">
              <a:lnSpc>
                <a:spcPct val="150000"/>
              </a:lnSpc>
              <a:buFont typeface="Wingdings" panose="05000000000000000000" charset="0"/>
              <a:buChar char="n"/>
            </a:pPr>
            <a:r>
              <a:rPr lang="zh-CN" altLang="en-US" sz="1800" dirty="0">
                <a:latin typeface="微软雅黑" panose="020B0503020204020204" pitchFamily="34" charset="-122"/>
                <a:ea typeface="微软雅黑" panose="020B0503020204020204" pitchFamily="34" charset="-122"/>
              </a:rPr>
              <a:t>根据银保监会数据显示，2021年全年我国保险公司各类保险赔款与给付支出为1.56万亿元，全年保险欺诈规模可高达1600-3000亿元。</a:t>
            </a:r>
          </a:p>
          <a:p>
            <a:pPr marL="285750" indent="-285750" algn="just" fontAlgn="auto">
              <a:lnSpc>
                <a:spcPct val="150000"/>
              </a:lnSpc>
              <a:buFont typeface="Wingdings" panose="05000000000000000000" charset="0"/>
              <a:buChar char="n"/>
            </a:pPr>
            <a:r>
              <a:rPr lang="zh-CN" altLang="en-US" sz="1800" dirty="0">
                <a:latin typeface="微软雅黑" panose="020B0503020204020204" pitchFamily="34" charset="-122"/>
                <a:ea typeface="微软雅黑" panose="020B0503020204020204" pitchFamily="34" charset="-122"/>
              </a:rPr>
              <a:t>由于保费占比高、金额大，</a:t>
            </a:r>
            <a:r>
              <a:rPr lang="zh-CN" altLang="en-US" sz="1800" b="1" dirty="0">
                <a:solidFill>
                  <a:schemeClr val="accent1"/>
                </a:solidFill>
                <a:latin typeface="微软雅黑" panose="020B0503020204020204" pitchFamily="34" charset="-122"/>
                <a:ea typeface="微软雅黑" panose="020B0503020204020204" pitchFamily="34" charset="-122"/>
              </a:rPr>
              <a:t>车险和健康险</a:t>
            </a:r>
            <a:r>
              <a:rPr lang="zh-CN" altLang="en-US" sz="1800" dirty="0">
                <a:latin typeface="微软雅黑" panose="020B0503020204020204" pitchFamily="34" charset="-122"/>
                <a:ea typeface="微软雅黑" panose="020B0503020204020204" pitchFamily="34" charset="-122"/>
              </a:rPr>
              <a:t>这两大险种成为保险欺诈的高发区。</a:t>
            </a:r>
          </a:p>
        </p:txBody>
      </p:sp>
      <p:pic>
        <p:nvPicPr>
          <p:cNvPr id="3" name="图片 2">
            <a:extLst>
              <a:ext uri="{FF2B5EF4-FFF2-40B4-BE49-F238E27FC236}">
                <a16:creationId xmlns:a16="http://schemas.microsoft.com/office/drawing/2014/main" id="{E56BC5A9-7FD8-4D84-9B5D-F9508C4EA0A8}"/>
              </a:ext>
            </a:extLst>
          </p:cNvPr>
          <p:cNvPicPr>
            <a:picLocks noChangeAspect="1"/>
          </p:cNvPicPr>
          <p:nvPr/>
        </p:nvPicPr>
        <p:blipFill>
          <a:blip r:embed="rId2"/>
          <a:stretch>
            <a:fillRect/>
          </a:stretch>
        </p:blipFill>
        <p:spPr>
          <a:xfrm>
            <a:off x="2408056" y="3158869"/>
            <a:ext cx="7461114" cy="3431621"/>
          </a:xfrm>
          <a:prstGeom prst="rect">
            <a:avLst/>
          </a:prstGeom>
        </p:spPr>
      </p:pic>
      <p:sp>
        <p:nvSpPr>
          <p:cNvPr id="4" name="文本框 3">
            <a:extLst>
              <a:ext uri="{FF2B5EF4-FFF2-40B4-BE49-F238E27FC236}">
                <a16:creationId xmlns:a16="http://schemas.microsoft.com/office/drawing/2014/main" id="{F95E3282-5568-4335-BA2F-A111F5A92A7A}"/>
              </a:ext>
            </a:extLst>
          </p:cNvPr>
          <p:cNvSpPr txBox="1"/>
          <p:nvPr/>
        </p:nvSpPr>
        <p:spPr>
          <a:xfrm>
            <a:off x="1" y="1060891"/>
            <a:ext cx="1747520" cy="521970"/>
          </a:xfrm>
          <a:prstGeom prst="rect">
            <a:avLst/>
          </a:prstGeom>
          <a:noFill/>
          <a:ln>
            <a:noFill/>
          </a:ln>
        </p:spPr>
        <p:txBody>
          <a:bodyPr wrap="square" rtlCol="0">
            <a:spAutoFit/>
          </a:bodyPr>
          <a:lstStyle/>
          <a:p>
            <a:r>
              <a:rPr kumimoji="1" lang="zh-CN" altLang="en-US"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背景介绍</a:t>
            </a:r>
            <a:endParaRPr kumimoji="1" lang="zh-CN" altLang="en-GB"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FB4B5F36-E5C5-48EF-8232-E4E8CA0C2141}"/>
              </a:ext>
            </a:extLst>
          </p:cNvPr>
          <p:cNvPicPr>
            <a:picLocks noChangeAspect="1"/>
          </p:cNvPicPr>
          <p:nvPr/>
        </p:nvPicPr>
        <p:blipFill>
          <a:blip r:embed="rId3"/>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4E6E153E-B4D7-4923-B4EF-DB95BC631778}"/>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74593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ADD3CD9-8D55-44FB-BFDA-765CF81E1BD7}"/>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14DE08E6-ACB6-46D1-BA21-1ECB839F7A69}"/>
              </a:ext>
            </a:extLst>
          </p:cNvPr>
          <p:cNvSpPr txBox="1"/>
          <p:nvPr/>
        </p:nvSpPr>
        <p:spPr>
          <a:xfrm>
            <a:off x="731909" y="2783178"/>
            <a:ext cx="1590427" cy="1015663"/>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02</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898609ED-C401-423D-8B92-7A1C223564C5}"/>
              </a:ext>
            </a:extLst>
          </p:cNvPr>
          <p:cNvSpPr txBox="1"/>
          <p:nvPr/>
        </p:nvSpPr>
        <p:spPr>
          <a:xfrm>
            <a:off x="2667443" y="2906288"/>
            <a:ext cx="5547166" cy="768350"/>
          </a:xfrm>
          <a:prstGeom prst="rect">
            <a:avLst/>
          </a:prstGeom>
          <a:noFill/>
        </p:spPr>
        <p:txBody>
          <a:bodyPr wrap="square" rtlCol="0">
            <a:spAutoFit/>
          </a:bodyPr>
          <a:lstStyle/>
          <a:p>
            <a:r>
              <a:rPr kumimoji="1" lang="zh-CN" altLang="en-GB" sz="4400" b="1" dirty="0">
                <a:latin typeface="微软雅黑" panose="020B0503020204020204" pitchFamily="34" charset="-122"/>
                <a:ea typeface="微软雅黑" panose="020B0503020204020204" pitchFamily="34" charset="-122"/>
                <a:cs typeface="Arial" panose="020B0604020202020204" pitchFamily="34" charset="0"/>
              </a:rPr>
              <a:t>数据集介绍</a:t>
            </a:r>
          </a:p>
        </p:txBody>
      </p:sp>
      <p:pic>
        <p:nvPicPr>
          <p:cNvPr id="5" name="图片 4">
            <a:extLst>
              <a:ext uri="{FF2B5EF4-FFF2-40B4-BE49-F238E27FC236}">
                <a16:creationId xmlns:a16="http://schemas.microsoft.com/office/drawing/2014/main" id="{DCF17E52-3031-4A52-933B-A56D3DA2B4C0}"/>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C6C33A97-CD10-4BFD-84BB-D76386829DB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40000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00,&quot;width&quot;:779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ed76e1e-dd0c-435f-bb32-9a23c6d069cf}"/>
  <p:tag name="TABLE_ENDDRAG_ORIGIN_RECT" val="662*158"/>
  <p:tag name="TABLE_ENDDRAG_RECT" val="114*194*662*1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1498</Words>
  <Application>Microsoft Office PowerPoint</Application>
  <PresentationFormat>宽屏</PresentationFormat>
  <Paragraphs>182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等线</vt:lpstr>
      <vt:lpstr>等线 Light</vt:lpstr>
      <vt:lpstr>黑体</vt:lpstr>
      <vt:lpstr>微软雅黑</vt:lpstr>
      <vt:lpstr>字魂35号-经典雅黑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NUOSEN</dc:creator>
  <cp:lastModifiedBy>NUOSEN</cp:lastModifiedBy>
  <cp:revision>191</cp:revision>
  <dcterms:created xsi:type="dcterms:W3CDTF">2024-11-15T08:43:38Z</dcterms:created>
  <dcterms:modified xsi:type="dcterms:W3CDTF">2024-12-12T08:59:59Z</dcterms:modified>
</cp:coreProperties>
</file>