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3"/>
    <p:sldId id="257" r:id="rId4"/>
    <p:sldId id="309" r:id="rId5"/>
    <p:sldId id="258" r:id="rId6"/>
    <p:sldId id="310" r:id="rId7"/>
    <p:sldId id="259" r:id="rId8"/>
    <p:sldId id="348" r:id="rId9"/>
    <p:sldId id="350" r:id="rId10"/>
    <p:sldId id="298" r:id="rId11"/>
    <p:sldId id="384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11" r:id="rId21"/>
    <p:sldId id="261" r:id="rId22"/>
    <p:sldId id="394" r:id="rId23"/>
    <p:sldId id="395" r:id="rId24"/>
    <p:sldId id="396" r:id="rId25"/>
    <p:sldId id="400" r:id="rId26"/>
    <p:sldId id="397" r:id="rId27"/>
    <p:sldId id="398" r:id="rId28"/>
    <p:sldId id="399" r:id="rId29"/>
    <p:sldId id="401" r:id="rId30"/>
    <p:sldId id="402" r:id="rId31"/>
    <p:sldId id="403" r:id="rId32"/>
    <p:sldId id="404" r:id="rId33"/>
    <p:sldId id="405" r:id="rId34"/>
    <p:sldId id="406" r:id="rId35"/>
    <p:sldId id="312" r:id="rId36"/>
    <p:sldId id="273" r:id="rId37"/>
    <p:sldId id="313" r:id="rId38"/>
    <p:sldId id="278" r:id="rId39"/>
    <p:sldId id="409" r:id="rId40"/>
    <p:sldId id="314" r:id="rId41"/>
    <p:sldId id="318" r:id="rId42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gs" Target="tags/tag9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3943350" y="4833620"/>
            <a:ext cx="5070475" cy="11944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rtl="0" eaLnBrk="0">
              <a:lnSpc>
                <a:spcPct val="109000"/>
              </a:lnSpc>
            </a:pPr>
            <a:r>
              <a:rPr lang="en-US" sz="2400" b="1" kern="0" spc="-6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2252843</a:t>
            </a:r>
            <a:r>
              <a:rPr lang="zh-CN" altLang="en-US" sz="2400" b="1" kern="0" spc="-6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杨宇琨</a:t>
            </a:r>
            <a:r>
              <a:rPr lang="en-US" altLang="zh-CN" sz="2400" b="1" kern="0" spc="-6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 </a:t>
            </a:r>
            <a:r>
              <a:rPr lang="zh-CN" altLang="en-US" sz="2400" b="1" kern="0" spc="-6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2253721 陈茁扬</a:t>
            </a:r>
            <a:endParaRPr lang="zh-CN" altLang="en-US" sz="2400" b="1" kern="0" spc="-60" dirty="0">
              <a:solidFill>
                <a:srgbClr val="000000">
                  <a:alpha val="100000"/>
                </a:srgbClr>
              </a:solidFill>
              <a:latin typeface="Verdana" panose="020B0604030504040204"/>
              <a:ea typeface="Verdana" panose="020B0604030504040204"/>
              <a:cs typeface="Verdana" panose="020B0604030504040204"/>
            </a:endParaRPr>
          </a:p>
        </p:txBody>
      </p:sp>
      <p:sp>
        <p:nvSpPr>
          <p:cNvPr id="4" name="textbox 4"/>
          <p:cNvSpPr/>
          <p:nvPr/>
        </p:nvSpPr>
        <p:spPr>
          <a:xfrm>
            <a:off x="2236243" y="1601329"/>
            <a:ext cx="8086544" cy="10369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1246505" algn="l" rtl="0" eaLnBrk="0">
              <a:lnSpc>
                <a:spcPct val="84000"/>
              </a:lnSpc>
            </a:pPr>
            <a:r>
              <a:rPr lang="en-US" altLang="zh-CN" sz="5400" b="1" kern="0" spc="-30" dirty="0">
                <a:solidFill>
                  <a:srgbClr val="B2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  .NET</a:t>
            </a:r>
            <a:r>
              <a:rPr lang="zh-CN" altLang="en-US" sz="5400" b="1" kern="0" spc="-30" dirty="0">
                <a:solidFill>
                  <a:srgbClr val="B2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期末项目</a:t>
            </a:r>
            <a:endParaRPr lang="en-US" sz="5400" dirty="0">
              <a:latin typeface="Verdana" panose="020B0604030504040204"/>
              <a:ea typeface="Verdana" panose="020B0604030504040204"/>
              <a:cs typeface="Verdana" panose="020B0604030504040204"/>
            </a:endParaRPr>
          </a:p>
        </p:txBody>
      </p:sp>
      <p:sp>
        <p:nvSpPr>
          <p:cNvPr id="6" name="path 6"/>
          <p:cNvSpPr/>
          <p:nvPr/>
        </p:nvSpPr>
        <p:spPr>
          <a:xfrm>
            <a:off x="2774315" y="2526029"/>
            <a:ext cx="7010400" cy="50292"/>
          </a:xfrm>
          <a:custGeom>
            <a:avLst/>
            <a:gdLst/>
            <a:ahLst/>
            <a:cxnLst/>
            <a:rect l="0" t="0" r="0" b="0"/>
            <a:pathLst>
              <a:path w="11040" h="79">
                <a:moveTo>
                  <a:pt x="0" y="39"/>
                </a:moveTo>
                <a:lnTo>
                  <a:pt x="1104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2715" y="2793365"/>
            <a:ext cx="479298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kern="0" spc="-30" dirty="0">
                <a:solidFill>
                  <a:srgbClr val="D45C2A"/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校园活动管理系统</a:t>
            </a:r>
            <a:endParaRPr lang="zh-CN" altLang="en-US" sz="4400" b="1" kern="0" spc="-30" dirty="0">
              <a:solidFill>
                <a:srgbClr val="D45C2A"/>
              </a:solidFill>
              <a:latin typeface="Verdana" panose="020B0604030504040204"/>
              <a:ea typeface="Verdana" panose="020B0604030504040204"/>
              <a:cs typeface="Verdana" panose="020B060403050404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6639" y="6104890"/>
            <a:ext cx="6098720" cy="425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eaLnBrk="0">
              <a:lnSpc>
                <a:spcPct val="109000"/>
              </a:lnSpc>
            </a:pPr>
            <a:endParaRPr lang="en-US" sz="6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ctr" rtl="0" eaLnBrk="0">
              <a:lnSpc>
                <a:spcPct val="84000"/>
              </a:lnSpc>
              <a:spcBef>
                <a:spcPts val="5"/>
              </a:spcBef>
            </a:pPr>
            <a:r>
              <a:rPr lang="en-US" altLang="zh-CN" sz="1800" b="1" kern="0" spc="-3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June 2025</a:t>
            </a:r>
            <a:endParaRPr lang="en-US" sz="1800" dirty="0">
              <a:latin typeface="Verdana" panose="020B0604030504040204"/>
              <a:ea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spc="-1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详细项目结构</a:t>
            </a:r>
            <a:endParaRPr lang="zh-CN" altLang="en-US" sz="3600" b="1" kern="0" spc="-1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32" name="path 32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98132" y="23993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79730" y="1233805"/>
            <a:ext cx="5520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 CampusActivity.Shared (共享库)</a:t>
            </a:r>
            <a:endParaRPr lang="zh-CN" altLang="en-US"/>
          </a:p>
          <a:p>
            <a:r>
              <a:rPr lang="zh-CN" altLang="en-US"/>
              <a:t>职责: 定义共享的数据传输对象、常量、枚举等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1878965"/>
            <a:ext cx="11449685" cy="47237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spc="-1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详细项目结构</a:t>
            </a:r>
            <a:endParaRPr lang="zh-CN" altLang="en-US" sz="3600" b="1" kern="0" spc="-1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32" name="path 32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98132" y="23993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79730" y="1233805"/>
            <a:ext cx="5520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2. CampusActivity.Domain (领域层)</a:t>
            </a:r>
            <a:endParaRPr lang="zh-CN" altLang="en-US"/>
          </a:p>
          <a:p>
            <a:r>
              <a:rPr lang="zh-CN" altLang="en-US"/>
              <a:t>职责: 定义业务实体、领域服务和业务规则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1878965"/>
            <a:ext cx="10557510" cy="47313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spc="-1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详细项目结构</a:t>
            </a:r>
            <a:endParaRPr lang="zh-CN" altLang="en-US" sz="3600" b="1" kern="0" spc="-1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32" name="path 32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98132" y="23993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79730" y="1233805"/>
            <a:ext cx="5520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3. CampusActivity.Infrastructure (基础设施层)</a:t>
            </a:r>
            <a:endParaRPr lang="zh-CN" altLang="en-US"/>
          </a:p>
          <a:p>
            <a:r>
              <a:rPr lang="zh-CN" altLang="en-US"/>
              <a:t>职责: 数据访问、外部服务集成、配置管理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2096135"/>
            <a:ext cx="11732895" cy="44367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spc="-1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详细项目结构</a:t>
            </a:r>
            <a:endParaRPr lang="zh-CN" altLang="en-US" sz="3600" b="1" kern="0" spc="-1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32" name="path 32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98132" y="23993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79730" y="1233805"/>
            <a:ext cx="5520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4. CampusActivity.Application (应用层)</a:t>
            </a:r>
            <a:endParaRPr lang="zh-CN" altLang="en-US"/>
          </a:p>
          <a:p>
            <a:r>
              <a:rPr lang="zh-CN" altLang="en-US"/>
              <a:t>职责: 业务逻辑服务、用例实现、应用服务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710" y="1803400"/>
            <a:ext cx="9381490" cy="4910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spc="-1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详细项目结构</a:t>
            </a:r>
            <a:endParaRPr lang="zh-CN" altLang="en-US" sz="3600" b="1" kern="0" spc="-1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32" name="path 32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98132" y="23993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79730" y="1233805"/>
            <a:ext cx="5520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5. CampusActivity.WebAPI (Web API层)</a:t>
            </a:r>
            <a:endParaRPr lang="zh-CN" altLang="en-US"/>
          </a:p>
          <a:p>
            <a:r>
              <a:rPr lang="zh-CN" altLang="en-US"/>
              <a:t>职责: HTTP API接口、认证授权、请求处理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0" y="1878965"/>
            <a:ext cx="9745980" cy="48209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spc="-1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详细项目结构</a:t>
            </a:r>
            <a:endParaRPr lang="zh-CN" altLang="en-US" sz="3600" b="1" kern="0" spc="-1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32" name="path 32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98132" y="23993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79730" y="1233805"/>
            <a:ext cx="5520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6. CampusActivity.BlazorWeb (Blazor前端)</a:t>
            </a:r>
            <a:endParaRPr lang="zh-CN" altLang="en-US"/>
          </a:p>
          <a:p>
            <a:r>
              <a:rPr lang="zh-CN" altLang="en-US"/>
              <a:t>职责: 用户界面、前端交互、状态管理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" y="2096135"/>
            <a:ext cx="4455160" cy="45351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255" y="2096135"/>
            <a:ext cx="5362575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spc="-1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详细项目结构</a:t>
            </a:r>
            <a:endParaRPr lang="zh-CN" altLang="en-US" sz="3600" b="1" kern="0" spc="-1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32" name="path 32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98132" y="23993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79730" y="1233805"/>
            <a:ext cx="5520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7. CampusActivity.NativeLib (C++/CLI库)</a:t>
            </a:r>
            <a:endParaRPr lang="zh-CN" altLang="en-US"/>
          </a:p>
          <a:p>
            <a:r>
              <a:rPr lang="zh-CN" altLang="en-US"/>
              <a:t>职责: 智能推荐引擎、高性能计算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2399030"/>
            <a:ext cx="11394440" cy="24009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spc="-1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详细项目结构</a:t>
            </a:r>
            <a:endParaRPr lang="zh-CN" altLang="en-US" sz="3600" b="1" kern="0" spc="-1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32" name="path 32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98132" y="23993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79730" y="1233805"/>
            <a:ext cx="5520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8. CampusActivity.Core (C++原生库)</a:t>
            </a:r>
            <a:endParaRPr lang="zh-CN" altLang="en-US"/>
          </a:p>
          <a:p>
            <a:r>
              <a:rPr lang="zh-CN" altLang="en-US"/>
              <a:t>职责: 数据分析、算法实现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1964055"/>
            <a:ext cx="11536045" cy="47313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spc="-1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详细项目结构</a:t>
            </a:r>
            <a:endParaRPr lang="zh-CN" altLang="en-US" sz="3600" b="1" kern="0" spc="-1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32" name="path 32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98132" y="23993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79730" y="1233805"/>
            <a:ext cx="1445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依赖关系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466725" y="2027555"/>
            <a:ext cx="40640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CampusActivity.BlazorWeb</a:t>
            </a:r>
            <a:endParaRPr lang="zh-CN" altLang="en-US" b="1"/>
          </a:p>
          <a:p>
            <a:r>
              <a:rPr lang="zh-CN" altLang="en-US" b="1"/>
              <a:t>    ↓</a:t>
            </a:r>
            <a:endParaRPr lang="zh-CN" altLang="en-US" b="1"/>
          </a:p>
          <a:p>
            <a:r>
              <a:rPr lang="zh-CN" altLang="en-US" b="1"/>
              <a:t>CampusActivity.WebAPI</a:t>
            </a:r>
            <a:endParaRPr lang="zh-CN" altLang="en-US" b="1"/>
          </a:p>
          <a:p>
            <a:r>
              <a:rPr lang="zh-CN" altLang="en-US" b="1"/>
              <a:t>    ↓</a:t>
            </a:r>
            <a:endParaRPr lang="zh-CN" altLang="en-US" b="1"/>
          </a:p>
          <a:p>
            <a:r>
              <a:rPr lang="zh-CN" altLang="en-US" b="1"/>
              <a:t>CampusActivity.Application</a:t>
            </a:r>
            <a:endParaRPr lang="zh-CN" altLang="en-US" b="1"/>
          </a:p>
          <a:p>
            <a:r>
              <a:rPr lang="zh-CN" altLang="en-US" b="1"/>
              <a:t>    ↓</a:t>
            </a:r>
            <a:endParaRPr lang="zh-CN" altLang="en-US" b="1"/>
          </a:p>
          <a:p>
            <a:r>
              <a:rPr lang="zh-CN" altLang="en-US" b="1"/>
              <a:t>CampusActivity.Infrastructure</a:t>
            </a:r>
            <a:endParaRPr lang="zh-CN" altLang="en-US" b="1"/>
          </a:p>
          <a:p>
            <a:r>
              <a:rPr lang="zh-CN" altLang="en-US" b="1"/>
              <a:t>    ↓</a:t>
            </a:r>
            <a:endParaRPr lang="zh-CN" altLang="en-US" b="1"/>
          </a:p>
          <a:p>
            <a:r>
              <a:rPr lang="zh-CN" altLang="en-US" b="1"/>
              <a:t>CampusActivity.Domain</a:t>
            </a:r>
            <a:endParaRPr lang="zh-CN" altLang="en-US" b="1"/>
          </a:p>
          <a:p>
            <a:r>
              <a:rPr lang="zh-CN" altLang="en-US" b="1"/>
              <a:t>    ↑</a:t>
            </a:r>
            <a:endParaRPr lang="zh-CN" altLang="en-US" b="1"/>
          </a:p>
          <a:p>
            <a:r>
              <a:rPr lang="zh-CN" altLang="en-US" b="1"/>
              <a:t>CampusActivity.Shared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CampusActivity.NativeLib</a:t>
            </a:r>
            <a:endParaRPr lang="zh-CN" altLang="en-US" b="1"/>
          </a:p>
          <a:p>
            <a:r>
              <a:rPr lang="zh-CN" altLang="en-US" b="1"/>
              <a:t>    ↓</a:t>
            </a:r>
            <a:endParaRPr lang="zh-CN" altLang="en-US" b="1"/>
          </a:p>
          <a:p>
            <a:r>
              <a:rPr lang="zh-CN" altLang="en-US" b="1"/>
              <a:t>CampusActivity.Core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3825875" y="2027555"/>
            <a:ext cx="8366125" cy="3703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BlazorWeb → WebAPI: 通过HTTP调用API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WebAPI → Application: 调用应用服务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Application → Infrastructure: 使用仓储和工作单元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Application → Domain: 使用领域实体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Infrastructure → Domain: 持久化领域实体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所有层 → Shared: 使用共享对象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NativeLib → Core: 调用原生C++库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3733800" y="1233805"/>
            <a:ext cx="1445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依赖说明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23005" y="2957830"/>
            <a:ext cx="6180455" cy="94107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60045" indent="-347980" rtl="0" eaLnBrk="0">
              <a:lnSpc>
                <a:spcPct val="92000"/>
              </a:lnSpc>
            </a:pPr>
            <a:r>
              <a:rPr lang="en-US" altLang="zh-CN" sz="6000" b="1" kern="0" spc="0" dirty="0">
                <a:solidFill>
                  <a:srgbClr val="D45C2A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04</a:t>
            </a:r>
            <a:r>
              <a:rPr lang="en-US" altLang="zh-CN" sz="6000" b="1" kern="0" spc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zh-CN" altLang="en-US" sz="60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功能模块展示</a:t>
            </a:r>
            <a:endParaRPr lang="zh-CN" altLang="en-US" sz="60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</a:endParaRPr>
          </a:p>
          <a:p>
            <a:pPr marL="360045" indent="-347980" rtl="0" eaLnBrk="0">
              <a:lnSpc>
                <a:spcPct val="92000"/>
              </a:lnSpc>
            </a:pPr>
            <a:endParaRPr lang="en-US" altLang="zh-CN" sz="6000" b="1" kern="0" spc="0" dirty="0">
              <a:solidFill>
                <a:srgbClr val="B2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/>
          <p:nvPr/>
        </p:nvSpPr>
        <p:spPr>
          <a:xfrm>
            <a:off x="303072" y="351028"/>
            <a:ext cx="2912745" cy="5721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lang="en-US" sz="3600" b="1" kern="0" spc="-2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Content</a:t>
            </a:r>
            <a:endParaRPr lang="en-US" sz="3600" b="1" kern="0" spc="-2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12" name="path 12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" name="textbox 14"/>
          <p:cNvSpPr/>
          <p:nvPr/>
        </p:nvSpPr>
        <p:spPr>
          <a:xfrm>
            <a:off x="11898555" y="6556023"/>
            <a:ext cx="113664" cy="2006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2000"/>
              </a:lnSpc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2</a:t>
            </a:r>
            <a:endParaRPr sz="1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203" y="1939740"/>
            <a:ext cx="4931227" cy="54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47980" rtl="0" eaLnBrk="0">
              <a:lnSpc>
                <a:spcPct val="92000"/>
              </a:lnSpc>
            </a:pPr>
            <a:r>
              <a:rPr lang="en-US" altLang="zh-CN" sz="3200" b="1" kern="0" spc="0" dirty="0">
                <a:solidFill>
                  <a:srgbClr val="D45C2A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01</a:t>
            </a:r>
            <a:r>
              <a:rPr lang="en-US" altLang="zh-CN" sz="3200" b="1" kern="0" spc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zh-CN" altLang="en-US" sz="3200" b="1" kern="0" spc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项目概述</a:t>
            </a:r>
            <a:endParaRPr lang="zh-CN" altLang="en-US" sz="3200" b="1" kern="0" spc="0" dirty="0">
              <a:solidFill>
                <a:srgbClr val="B2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9928" y="1939740"/>
            <a:ext cx="6098720" cy="54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47980" eaLnBrk="0">
              <a:lnSpc>
                <a:spcPct val="92000"/>
              </a:lnSpc>
            </a:pPr>
            <a:r>
              <a:rPr lang="en-US" altLang="zh-CN" sz="3200" b="1" kern="0" dirty="0">
                <a:solidFill>
                  <a:srgbClr val="D45C2A"/>
                </a:solidFill>
                <a:latin typeface="Arial" panose="020B0604020202020204"/>
                <a:cs typeface="Arial" panose="020B0604020202020204"/>
              </a:rPr>
              <a:t>02</a:t>
            </a:r>
            <a:r>
              <a:rPr lang="en-US" altLang="zh-CN" sz="32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</a:rPr>
              <a:t>技术栈与创新点</a:t>
            </a:r>
            <a:endParaRPr sz="32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0203" y="3167198"/>
            <a:ext cx="6098720" cy="54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47345" rtl="0" eaLnBrk="0">
              <a:lnSpc>
                <a:spcPct val="92000"/>
              </a:lnSpc>
              <a:spcBef>
                <a:spcPts val="0"/>
              </a:spcBef>
            </a:pPr>
            <a:r>
              <a:rPr lang="en-US" altLang="zh-CN" sz="3200" b="1" kern="0" dirty="0">
                <a:solidFill>
                  <a:srgbClr val="D45C2A"/>
                </a:solidFill>
                <a:latin typeface="Arial" panose="020B0604020202020204"/>
                <a:cs typeface="Arial" panose="020B0604020202020204"/>
              </a:rPr>
              <a:t>03 </a:t>
            </a:r>
            <a:r>
              <a:rPr lang="zh-CN" altLang="en-US" sz="32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</a:rPr>
              <a:t>系统架构设计</a:t>
            </a:r>
            <a:endParaRPr lang="zh-CN" altLang="en-US" sz="32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203" y="4408442"/>
            <a:ext cx="6270170" cy="54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47345" eaLnBrk="0">
              <a:lnSpc>
                <a:spcPct val="92000"/>
              </a:lnSpc>
            </a:pPr>
            <a:r>
              <a:rPr lang="en-US" altLang="zh-CN" sz="3200" b="1" kern="0" dirty="0">
                <a:solidFill>
                  <a:srgbClr val="D45C2A"/>
                </a:solidFill>
                <a:latin typeface="Arial" panose="020B0604020202020204"/>
                <a:cs typeface="Arial" panose="020B0604020202020204"/>
                <a:sym typeface="+mn-ea"/>
              </a:rPr>
              <a:t>05</a:t>
            </a:r>
            <a:r>
              <a:rPr lang="zh-CN" altLang="en-US" sz="32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 部署与运维</a:t>
            </a:r>
            <a:endParaRPr lang="zh-CN" altLang="en-US" sz="32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9928" y="4408442"/>
            <a:ext cx="6270170" cy="54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47345" eaLnBrk="0">
              <a:lnSpc>
                <a:spcPct val="92000"/>
              </a:lnSpc>
            </a:pPr>
            <a:r>
              <a:rPr lang="en-US" altLang="zh-CN" sz="3200" b="1" kern="0" dirty="0">
                <a:solidFill>
                  <a:srgbClr val="D45C2A"/>
                </a:solidFill>
                <a:latin typeface="Arial" panose="020B0604020202020204"/>
                <a:cs typeface="Arial" panose="020B0604020202020204"/>
                <a:sym typeface="+mn-ea"/>
              </a:rPr>
              <a:t>06</a:t>
            </a:r>
            <a:r>
              <a:rPr lang="zh-CN" altLang="en-US" sz="3200" b="1" kern="0" dirty="0">
                <a:solidFill>
                  <a:srgbClr val="D45C2A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zh-CN" altLang="en-US" sz="32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总结与展望</a:t>
            </a:r>
            <a:endParaRPr lang="zh-CN" altLang="en-US" sz="32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9928" y="3164318"/>
            <a:ext cx="6098720" cy="54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47345" eaLnBrk="0">
              <a:lnSpc>
                <a:spcPct val="92000"/>
              </a:lnSpc>
            </a:pPr>
            <a:r>
              <a:rPr lang="en-US" altLang="zh-CN" sz="3200" b="1" kern="0" dirty="0">
                <a:solidFill>
                  <a:srgbClr val="D45C2A"/>
                </a:solidFill>
                <a:latin typeface="Arial" panose="020B0604020202020204"/>
                <a:cs typeface="Arial" panose="020B0604020202020204"/>
              </a:rPr>
              <a:t>04</a:t>
            </a:r>
            <a:r>
              <a:rPr lang="en-US" altLang="zh-CN" sz="32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32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</a:rPr>
              <a:t>功能模块展示</a:t>
            </a:r>
            <a:endParaRPr lang="zh-CN" altLang="en-US" sz="32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r>
              <a:rPr lang="en-US" sz="100" dirty="0"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97180" y="987480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功能模块</a:t>
            </a:r>
            <a:endParaRPr lang="en-US" altLang="zh-CN" sz="3600" b="1" kern="0" spc="-1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9355" y="1554480"/>
            <a:ext cx="47371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🧑用户管理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/>
              <a:t>多角色认证 (学生/教师/管理员)</a:t>
            </a:r>
            <a:endParaRPr lang="zh-CN" alt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/>
              <a:t>JWT令牌认证</a:t>
            </a:r>
            <a:endParaRPr lang="zh-CN" alt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/>
              <a:t>基于角色的权限控制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6036310" y="1554480"/>
            <a:ext cx="5428615" cy="2000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2800"/>
              <a:t>📅 活动</a:t>
            </a:r>
            <a:r>
              <a:rPr lang="zh-CN" altLang="en-US" sz="2800"/>
              <a:t>日程管理</a:t>
            </a:r>
            <a:endParaRPr lang="zh-CN" altLang="en-US" sz="28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/>
              <a:t>完整CRUD操作</a:t>
            </a:r>
            <a:endParaRPr lang="zh-CN" altLang="en-US" sz="24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/>
              <a:t>状态跟踪 (草稿→发布→进行→结束)</a:t>
            </a:r>
            <a:endParaRPr lang="zh-CN" altLang="en-US" sz="24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/>
              <a:t>在线报名系统</a:t>
            </a:r>
            <a:endParaRPr lang="zh-CN" altLang="en-US" sz="24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/>
              <a:t>图片上传管理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1189355" y="3900170"/>
            <a:ext cx="406400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800"/>
              <a:t>🤖智能推荐</a:t>
            </a:r>
            <a:endParaRPr lang="zh-CN" altLang="en-US" sz="28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/>
              <a:t>协同过滤算法</a:t>
            </a:r>
            <a:endParaRPr lang="zh-CN" altLang="en-US" sz="24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/>
              <a:t>内容推荐算法</a:t>
            </a:r>
            <a:endParaRPr lang="zh-CN" altLang="en-US" sz="24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/>
              <a:t>混合推荐策略</a:t>
            </a:r>
            <a:endParaRPr lang="zh-CN" altLang="en-US" sz="24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/>
              <a:t>实时推荐更新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6043295" y="3900170"/>
            <a:ext cx="4085590" cy="1630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2800"/>
              <a:t>💬 实时通信</a:t>
            </a:r>
            <a:endParaRPr lang="zh-CN" altLang="en-US" sz="28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/>
              <a:t>AI智能对话</a:t>
            </a:r>
            <a:endParaRPr lang="zh-CN" altLang="en-US" sz="24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/>
              <a:t>实时状态同步</a:t>
            </a:r>
            <a:endParaRPr lang="zh-CN" altLang="en-US" sz="24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/>
              <a:t>通知系统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r>
              <a:rPr lang="en-US" sz="100" dirty="0"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97180" y="987480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用户管理</a:t>
            </a:r>
            <a:endParaRPr lang="zh-CN" altLang="en-US" sz="36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165" y="1037590"/>
            <a:ext cx="599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依赖注入与构造函数注入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466090" y="1624965"/>
            <a:ext cx="548640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// UserService.cs</a:t>
            </a:r>
            <a:endParaRPr lang="zh-CN" altLang="en-US" sz="1600"/>
          </a:p>
          <a:p>
            <a:r>
              <a:rPr lang="zh-CN" altLang="en-US" sz="1600"/>
              <a:t>public class UserService : IUserService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  private readonly IUnitOfWork _unitOfWork;</a:t>
            </a:r>
            <a:endParaRPr lang="zh-CN" altLang="en-US" sz="1600"/>
          </a:p>
          <a:p>
            <a:r>
              <a:rPr lang="zh-CN" altLang="en-US" sz="1600"/>
              <a:t>    private readonly IMapper _mapper;</a:t>
            </a:r>
            <a:endParaRPr lang="zh-CN" altLang="en-US" sz="1600"/>
          </a:p>
          <a:p>
            <a:r>
              <a:rPr lang="zh-CN" altLang="en-US" sz="1600"/>
              <a:t>    private readonly IConfiguration _configuration;</a:t>
            </a:r>
            <a:endParaRPr lang="zh-CN" altLang="en-US" sz="1600"/>
          </a:p>
          <a:p>
            <a:r>
              <a:rPr lang="zh-CN" altLang="en-US" sz="1600"/>
              <a:t>    private readonly ILogger&lt;UserService&gt; _logger;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public UserService(</a:t>
            </a:r>
            <a:endParaRPr lang="zh-CN" altLang="en-US" sz="1600"/>
          </a:p>
          <a:p>
            <a:r>
              <a:rPr lang="zh-CN" altLang="en-US" sz="1600"/>
              <a:t>        IUnitOfWork unitOfWork,</a:t>
            </a:r>
            <a:endParaRPr lang="zh-CN" altLang="en-US" sz="1600"/>
          </a:p>
          <a:p>
            <a:r>
              <a:rPr lang="zh-CN" altLang="en-US" sz="1600"/>
              <a:t>        IMapper mapper,</a:t>
            </a:r>
            <a:endParaRPr lang="zh-CN" altLang="en-US" sz="1600"/>
          </a:p>
          <a:p>
            <a:r>
              <a:rPr lang="zh-CN" altLang="en-US" sz="1600"/>
              <a:t>        IConfiguration configuration,</a:t>
            </a:r>
            <a:endParaRPr lang="zh-CN" altLang="en-US" sz="1600"/>
          </a:p>
          <a:p>
            <a:r>
              <a:rPr lang="zh-CN" altLang="en-US" sz="1600"/>
              <a:t>        ILogger&lt;UserService&gt; logger)</a:t>
            </a:r>
            <a:endParaRPr lang="zh-CN" altLang="en-US" sz="1600"/>
          </a:p>
          <a:p>
            <a:r>
              <a:rPr lang="zh-CN" altLang="en-US" sz="1600"/>
              <a:t>    {</a:t>
            </a:r>
            <a:endParaRPr lang="zh-CN" altLang="en-US" sz="1600"/>
          </a:p>
          <a:p>
            <a:r>
              <a:rPr lang="zh-CN" altLang="en-US" sz="1600"/>
              <a:t>        _unitOfWork = unitOfWork;</a:t>
            </a:r>
            <a:endParaRPr lang="zh-CN" altLang="en-US" sz="1600"/>
          </a:p>
          <a:p>
            <a:r>
              <a:rPr lang="zh-CN" altLang="en-US" sz="1600"/>
              <a:t>        _mapper = mapper;</a:t>
            </a:r>
            <a:endParaRPr lang="zh-CN" altLang="en-US" sz="1600"/>
          </a:p>
          <a:p>
            <a:r>
              <a:rPr lang="zh-CN" altLang="en-US" sz="1600"/>
              <a:t>        _configuration = configuration;</a:t>
            </a:r>
            <a:endParaRPr lang="zh-CN" altLang="en-US" sz="1600"/>
          </a:p>
          <a:p>
            <a:r>
              <a:rPr lang="zh-CN" altLang="en-US" sz="1600"/>
              <a:t>        _logger = logger;</a:t>
            </a:r>
            <a:endParaRPr lang="zh-CN" altLang="en-US" sz="1600"/>
          </a:p>
          <a:p>
            <a:r>
              <a:rPr lang="zh-CN" altLang="en-US" sz="1600"/>
              <a:t>    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5801995" y="2733040"/>
            <a:ext cx="5910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依赖注入容器: 使用.NET内置的DI容器管理服务生命周期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接口编程: 通过IUserService接口实现松耦合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只读字段: 使用readonly确保依赖不可变</a:t>
            </a:r>
            <a:endParaRPr lang="zh-CN" alt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r>
              <a:rPr lang="en-US" sz="100" dirty="0"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97180" y="987480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用户管理</a:t>
            </a:r>
            <a:endParaRPr lang="zh-CN" altLang="en-US" sz="36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165" y="1037590"/>
            <a:ext cx="599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异步编程模式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466090" y="1624965"/>
            <a:ext cx="54864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public async Task&lt;AuthResponseDto&gt; LoginAsync(LoginDto loginDto)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  try</a:t>
            </a:r>
            <a:endParaRPr lang="zh-CN" altLang="en-US" sz="1600"/>
          </a:p>
          <a:p>
            <a:r>
              <a:rPr lang="zh-CN" altLang="en-US" sz="1600"/>
              <a:t>    {</a:t>
            </a:r>
            <a:endParaRPr lang="zh-CN" altLang="en-US" sz="1600"/>
          </a:p>
          <a:p>
            <a:r>
              <a:rPr lang="zh-CN" altLang="en-US" sz="1600"/>
              <a:t>        var user = await _unitOfWork.Users.FirstOrDefaultAsync(u =&gt; </a:t>
            </a:r>
            <a:endParaRPr lang="zh-CN" altLang="en-US" sz="1600"/>
          </a:p>
          <a:p>
            <a:r>
              <a:rPr lang="zh-CN" altLang="en-US" sz="1600"/>
              <a:t>            u.Username == loginDto.Username &amp;&amp; u.IsActive);</a:t>
            </a:r>
            <a:endParaRPr lang="zh-CN" altLang="en-US" sz="1600"/>
          </a:p>
          <a:p>
            <a:r>
              <a:rPr lang="zh-CN" altLang="en-US" sz="1600"/>
              <a:t>        </a:t>
            </a:r>
            <a:endParaRPr lang="zh-CN" altLang="en-US" sz="1600"/>
          </a:p>
          <a:p>
            <a:r>
              <a:rPr lang="zh-CN" altLang="en-US" sz="1600"/>
              <a:t>        // 更新最后登录时间</a:t>
            </a:r>
            <a:endParaRPr lang="zh-CN" altLang="en-US" sz="1600"/>
          </a:p>
          <a:p>
            <a:r>
              <a:rPr lang="zh-CN" altLang="en-US" sz="1600"/>
              <a:t>        user.LastLoginAt = DateTime.UtcNow;</a:t>
            </a:r>
            <a:endParaRPr lang="zh-CN" altLang="en-US" sz="1600"/>
          </a:p>
          <a:p>
            <a:r>
              <a:rPr lang="zh-CN" altLang="en-US" sz="1600"/>
              <a:t>        await _unitOfWork.Users.UpdateAsync(user);</a:t>
            </a:r>
            <a:endParaRPr lang="zh-CN" altLang="en-US" sz="1600"/>
          </a:p>
          <a:p>
            <a:r>
              <a:rPr lang="zh-CN" altLang="en-US" sz="1600"/>
              <a:t>        await _unitOfWork.SaveChangesAsync();</a:t>
            </a:r>
            <a:endParaRPr lang="zh-CN" altLang="en-US" sz="1600"/>
          </a:p>
          <a:p>
            <a:r>
              <a:rPr lang="zh-CN" altLang="en-US" sz="1600"/>
              <a:t>    }</a:t>
            </a:r>
            <a:endParaRPr lang="zh-CN" altLang="en-US" sz="1600"/>
          </a:p>
          <a:p>
            <a:r>
              <a:rPr lang="zh-CN" altLang="en-US" sz="1600"/>
              <a:t>    catch (Exception ex)</a:t>
            </a:r>
            <a:endParaRPr lang="zh-CN" altLang="en-US" sz="1600"/>
          </a:p>
          <a:p>
            <a:r>
              <a:rPr lang="zh-CN" altLang="en-US" sz="1600"/>
              <a:t>    {</a:t>
            </a:r>
            <a:endParaRPr lang="zh-CN" altLang="en-US" sz="1600"/>
          </a:p>
          <a:p>
            <a:r>
              <a:rPr lang="zh-CN" altLang="en-US" sz="1600"/>
              <a:t>        _logger.LogError(ex, "用户登录失败: {Username}", loginDto.Username);</a:t>
            </a:r>
            <a:endParaRPr lang="zh-CN" altLang="en-US" sz="1600"/>
          </a:p>
          <a:p>
            <a:r>
              <a:rPr lang="zh-CN" altLang="en-US" sz="1600"/>
              <a:t>        throw;</a:t>
            </a:r>
            <a:endParaRPr lang="zh-CN" altLang="en-US" sz="1600"/>
          </a:p>
          <a:p>
            <a:r>
              <a:rPr lang="zh-CN" altLang="en-US" sz="1600"/>
              <a:t>    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5801995" y="2733040"/>
            <a:ext cx="5910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async/await模式: 非阻塞异步操作，提升系统性能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结构化异常处理: 使用try-catch进行异常管理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结构化日志: 使用占位符记录日志信息</a:t>
            </a:r>
            <a:endParaRPr lang="zh-CN" alt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r>
              <a:rPr lang="en-US" sz="100" dirty="0"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97180" y="987480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用户管理</a:t>
            </a:r>
            <a:endParaRPr lang="zh-CN" altLang="en-US" sz="36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165" y="1037590"/>
            <a:ext cx="599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JWT令牌生成与Claims身份验证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466090" y="1624965"/>
            <a:ext cx="54864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private string GenerateJwtToken(User user)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  var claims = new[]</a:t>
            </a:r>
            <a:endParaRPr lang="zh-CN" altLang="en-US" sz="1600"/>
          </a:p>
          <a:p>
            <a:r>
              <a:rPr lang="zh-CN" altLang="en-US" sz="1600"/>
              <a:t>    {</a:t>
            </a:r>
            <a:endParaRPr lang="zh-CN" altLang="en-US" sz="1600"/>
          </a:p>
          <a:p>
            <a:r>
              <a:rPr lang="zh-CN" altLang="en-US" sz="1600"/>
              <a:t>        new Claim(ClaimTypes.NameIdentifier, user.Id.ToString()),</a:t>
            </a:r>
            <a:endParaRPr lang="zh-CN" altLang="en-US" sz="1600"/>
          </a:p>
          <a:p>
            <a:r>
              <a:rPr lang="zh-CN" altLang="en-US" sz="1600"/>
              <a:t>        new Claim(ClaimTypes.Name, user.Username),</a:t>
            </a:r>
            <a:endParaRPr lang="zh-CN" altLang="en-US" sz="1600"/>
          </a:p>
          <a:p>
            <a:r>
              <a:rPr lang="zh-CN" altLang="en-US" sz="1600"/>
              <a:t>        new Claim(ClaimTypes.Email, user.Email),</a:t>
            </a:r>
            <a:endParaRPr lang="zh-CN" altLang="en-US" sz="1600"/>
          </a:p>
          <a:p>
            <a:r>
              <a:rPr lang="zh-CN" altLang="en-US" sz="1600"/>
              <a:t>        new Claim(ClaimTypes.Role, user.Role.ToString()),</a:t>
            </a:r>
            <a:endParaRPr lang="zh-CN" altLang="en-US" sz="1600"/>
          </a:p>
          <a:p>
            <a:r>
              <a:rPr lang="zh-CN" altLang="en-US" sz="1600"/>
              <a:t>        new Claim("FullName", user.FullName)</a:t>
            </a:r>
            <a:endParaRPr lang="zh-CN" altLang="en-US" sz="1600"/>
          </a:p>
          <a:p>
            <a:r>
              <a:rPr lang="zh-CN" altLang="en-US" sz="1600"/>
              <a:t>    };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var tokenDescriptor = new SecurityTokenDescriptor</a:t>
            </a:r>
            <a:endParaRPr lang="zh-CN" altLang="en-US" sz="1600"/>
          </a:p>
          <a:p>
            <a:r>
              <a:rPr lang="zh-CN" altLang="en-US" sz="1600"/>
              <a:t>    {</a:t>
            </a:r>
            <a:endParaRPr lang="zh-CN" altLang="en-US" sz="1600"/>
          </a:p>
          <a:p>
            <a:r>
              <a:rPr lang="zh-CN" altLang="en-US" sz="1600"/>
              <a:t>        Subject = new ClaimsIdentity(claims),</a:t>
            </a:r>
            <a:endParaRPr lang="zh-CN" altLang="en-US" sz="1600"/>
          </a:p>
          <a:p>
            <a:r>
              <a:rPr lang="zh-CN" altLang="en-US" sz="1600"/>
              <a:t>        Expires = DateTime.UtcNow.AddHours(24),</a:t>
            </a:r>
            <a:endParaRPr lang="zh-CN" altLang="en-US" sz="1600"/>
          </a:p>
          <a:p>
            <a:r>
              <a:rPr lang="zh-CN" altLang="en-US" sz="1600"/>
              <a:t>        SigningCredentials = new SigningCredentials(</a:t>
            </a:r>
            <a:endParaRPr lang="zh-CN" altLang="en-US" sz="1600"/>
          </a:p>
          <a:p>
            <a:r>
              <a:rPr lang="zh-CN" altLang="en-US" sz="1600"/>
              <a:t>            new SymmetricSecurityKey(key),</a:t>
            </a:r>
            <a:endParaRPr lang="zh-CN" altLang="en-US" sz="1600"/>
          </a:p>
          <a:p>
            <a:r>
              <a:rPr lang="zh-CN" altLang="en-US" sz="1600"/>
              <a:t>            SecurityAlgorithms.HmacSha256Signature)</a:t>
            </a:r>
            <a:endParaRPr lang="zh-CN" altLang="en-US" sz="1600"/>
          </a:p>
          <a:p>
            <a:r>
              <a:rPr lang="zh-CN" altLang="en-US" sz="1600"/>
              <a:t>    };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5801995" y="2733040"/>
            <a:ext cx="5910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Claims身份验证: 使用基于声明的身份验证系统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JWT令牌: 无状态的身份验证机制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对称密钥加密: 使用HMAC-SHA256算法签名</a:t>
            </a:r>
            <a:endParaRPr lang="zh-CN" altLang="en-US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r>
              <a:rPr lang="en-US" sz="100" dirty="0"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97180" y="987480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活动日程管理 </a:t>
            </a:r>
            <a:endParaRPr lang="zh-CN" altLang="en-US" sz="36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165" y="1037590"/>
            <a:ext cx="599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LINQ查询与表达式树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304165" y="1559560"/>
            <a:ext cx="52787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public async Task&lt;PagedResultDto&lt;ActivityDto&gt;&gt; GetActivitiesAsync(ActivitySearchDto searchDto)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IQueryable&lt;Activity&gt; activities = _unitOfWork.Activities.GetQueryable()</a:t>
            </a:r>
            <a:endParaRPr lang="zh-CN" altLang="en-US"/>
          </a:p>
          <a:p>
            <a:r>
              <a:rPr lang="zh-CN" altLang="en-US"/>
              <a:t>        .Include(a =&gt; a.Category)</a:t>
            </a:r>
            <a:endParaRPr lang="zh-CN" altLang="en-US"/>
          </a:p>
          <a:p>
            <a:r>
              <a:rPr lang="zh-CN" altLang="en-US"/>
              <a:t>        .Include(a =&gt; a.Creator)</a:t>
            </a:r>
            <a:endParaRPr lang="zh-CN" altLang="en-US"/>
          </a:p>
          <a:p>
            <a:r>
              <a:rPr lang="zh-CN" altLang="en-US"/>
              <a:t>        .Include(a =&gt; a.Tags);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应用搜索过滤器</a:t>
            </a:r>
            <a:endParaRPr lang="zh-CN" altLang="en-US"/>
          </a:p>
          <a:p>
            <a:r>
              <a:rPr lang="zh-CN" altLang="en-US"/>
              <a:t>    if (!string.IsNullOrWhiteSpace(searchDto.Keyword))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activities = activities.Where(a =&gt; </a:t>
            </a:r>
            <a:endParaRPr lang="zh-CN" altLang="en-US"/>
          </a:p>
          <a:p>
            <a:r>
              <a:rPr lang="zh-CN" altLang="en-US"/>
              <a:t>            a.Title.Contains(searchDto.Keyword) || </a:t>
            </a:r>
            <a:endParaRPr lang="zh-CN" altLang="en-US"/>
          </a:p>
          <a:p>
            <a:r>
              <a:rPr lang="zh-CN" altLang="en-US"/>
              <a:t>            a.Description.Contains(searchDto.Keyword));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01995" y="2733040"/>
            <a:ext cx="5910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IQueryable接口: 延迟执行，支持数据库层面的查询优化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表达式树: LINQ查询转换为SQL表达式树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Include预加载: Entity Framework的导航属性预加载</a:t>
            </a:r>
            <a:endParaRPr lang="zh-CN" alt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r>
              <a:rPr lang="en-US" sz="100" dirty="0"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97180" y="987480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活动日程管理 </a:t>
            </a:r>
            <a:endParaRPr lang="zh-CN" altLang="en-US" sz="36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165" y="1037590"/>
            <a:ext cx="599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事务管理与工作单元模式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304165" y="1559560"/>
            <a:ext cx="81902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public async Task&lt;bool&gt; RegisterForActivityAsync(int activityId, int userId, string? note = null)</a:t>
            </a:r>
            <a:endParaRPr lang="zh-CN" altLang="en-US" sz="1200"/>
          </a:p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    await _unitOfWork.BeginTransactionAsync();</a:t>
            </a:r>
            <a:endParaRPr lang="zh-CN" altLang="en-US" sz="1200"/>
          </a:p>
          <a:p>
            <a:r>
              <a:rPr lang="zh-CN" altLang="en-US" sz="1200"/>
              <a:t>    try</a:t>
            </a:r>
            <a:endParaRPr lang="zh-CN" altLang="en-US" sz="1200"/>
          </a:p>
          <a:p>
            <a:r>
              <a:rPr lang="zh-CN" altLang="en-US" sz="1200"/>
              <a:t>    {</a:t>
            </a:r>
            <a:endParaRPr lang="zh-CN" altLang="en-US" sz="1200"/>
          </a:p>
          <a:p>
            <a:r>
              <a:rPr lang="zh-CN" altLang="en-US" sz="1200"/>
              <a:t>        // 创建报名记录</a:t>
            </a:r>
            <a:endParaRPr lang="zh-CN" altLang="en-US" sz="1200"/>
          </a:p>
          <a:p>
            <a:r>
              <a:rPr lang="zh-CN" altLang="en-US" sz="1200"/>
              <a:t>        var registration = new ActivityRegistration</a:t>
            </a:r>
            <a:endParaRPr lang="zh-CN" altLang="en-US" sz="1200"/>
          </a:p>
          <a:p>
            <a:r>
              <a:rPr lang="zh-CN" altLang="en-US" sz="1200"/>
              <a:t>        {</a:t>
            </a:r>
            <a:endParaRPr lang="zh-CN" altLang="en-US" sz="1200"/>
          </a:p>
          <a:p>
            <a:r>
              <a:rPr lang="zh-CN" altLang="en-US" sz="1200"/>
              <a:t>            ActivityId = activityId,</a:t>
            </a:r>
            <a:endParaRPr lang="zh-CN" altLang="en-US" sz="1200"/>
          </a:p>
          <a:p>
            <a:r>
              <a:rPr lang="zh-CN" altLang="en-US" sz="1200"/>
              <a:t>            UserId = userId,</a:t>
            </a:r>
            <a:endParaRPr lang="zh-CN" altLang="en-US" sz="1200"/>
          </a:p>
          <a:p>
            <a:r>
              <a:rPr lang="zh-CN" altLang="en-US" sz="1200"/>
              <a:t>            Note = note,</a:t>
            </a:r>
            <a:endParaRPr lang="zh-CN" altLang="en-US" sz="1200"/>
          </a:p>
          <a:p>
            <a:r>
              <a:rPr lang="zh-CN" altLang="en-US" sz="1200"/>
              <a:t>            Status = RegistrationStatus.Registered,</a:t>
            </a:r>
            <a:endParaRPr lang="zh-CN" altLang="en-US" sz="1200"/>
          </a:p>
          <a:p>
            <a:r>
              <a:rPr lang="zh-CN" altLang="en-US" sz="1200"/>
              <a:t>            RegistrationTime = DateTime.UtcNow</a:t>
            </a:r>
            <a:endParaRPr lang="zh-CN" altLang="en-US" sz="1200"/>
          </a:p>
          <a:p>
            <a:r>
              <a:rPr lang="zh-CN" altLang="en-US" sz="1200"/>
              <a:t>        };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    await _unitOfWork.ActivityRegistrations.AddAsync(registration);</a:t>
            </a:r>
            <a:endParaRPr lang="zh-CN" altLang="en-US" sz="1200"/>
          </a:p>
          <a:p>
            <a:r>
              <a:rPr lang="zh-CN" altLang="en-US" sz="1200"/>
              <a:t>        await _unitOfWork.SaveChangesAsync();</a:t>
            </a:r>
            <a:endParaRPr lang="zh-CN" altLang="en-US" sz="1200"/>
          </a:p>
          <a:p>
            <a:r>
              <a:rPr lang="zh-CN" altLang="en-US" sz="1200"/>
              <a:t>        await _unitOfWork.CommitTransactionAsync();</a:t>
            </a:r>
            <a:endParaRPr lang="zh-CN" altLang="en-US" sz="1200"/>
          </a:p>
          <a:p>
            <a:r>
              <a:rPr lang="zh-CN" altLang="en-US" sz="1200"/>
              <a:t>        return true;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    catch</a:t>
            </a:r>
            <a:endParaRPr lang="zh-CN" altLang="en-US" sz="1200"/>
          </a:p>
          <a:p>
            <a:r>
              <a:rPr lang="zh-CN" altLang="en-US" sz="1200"/>
              <a:t>    {</a:t>
            </a:r>
            <a:endParaRPr lang="zh-CN" altLang="en-US" sz="1200"/>
          </a:p>
          <a:p>
            <a:r>
              <a:rPr lang="zh-CN" altLang="en-US" sz="1200"/>
              <a:t>        await _unitOfWork.RollbackTransactionAsync();</a:t>
            </a:r>
            <a:endParaRPr lang="zh-CN" altLang="en-US" sz="1200"/>
          </a:p>
          <a:p>
            <a:r>
              <a:rPr lang="zh-CN" altLang="en-US" sz="1200"/>
              <a:t>        throw;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801995" y="2733040"/>
            <a:ext cx="5910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数据库事务: 确保数据一致性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工作单元模式: 统一管理数据操作和事务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异常回滚: 自动回滚失败的事务</a:t>
            </a:r>
            <a:endParaRPr lang="zh-CN" altLang="en-US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r>
              <a:rPr lang="en-US" sz="100" dirty="0"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97180" y="987480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活动日程管理 </a:t>
            </a:r>
            <a:endParaRPr lang="zh-CN" altLang="en-US" sz="36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165" y="1037590"/>
            <a:ext cx="599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分布式缓存与性能优化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466090" y="1624965"/>
            <a:ext cx="54864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public class ActivityService : IActivityService</a:t>
            </a:r>
            <a:endParaRPr lang="zh-CN" altLang="en-US" sz="1200"/>
          </a:p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    private readonly IDistributedCache _cache;</a:t>
            </a:r>
            <a:endParaRPr lang="zh-CN" altLang="en-US" sz="1200"/>
          </a:p>
          <a:p>
            <a:r>
              <a:rPr lang="zh-CN" altLang="en-US" sz="1200"/>
              <a:t>    </a:t>
            </a:r>
            <a:endParaRPr lang="zh-CN" altLang="en-US" sz="1200"/>
          </a:p>
          <a:p>
            <a:r>
              <a:rPr lang="zh-CN" altLang="en-US" sz="1200"/>
              <a:t>    public async Task&lt;IEnumerable&lt;ActivityCategoryDto&gt;&gt; GetCategoriesAsync()</a:t>
            </a:r>
            <a:endParaRPr lang="zh-CN" altLang="en-US" sz="1200"/>
          </a:p>
          <a:p>
            <a:r>
              <a:rPr lang="zh-CN" altLang="en-US" sz="1200"/>
              <a:t>    {</a:t>
            </a:r>
            <a:endParaRPr lang="zh-CN" altLang="en-US" sz="1200"/>
          </a:p>
          <a:p>
            <a:r>
              <a:rPr lang="zh-CN" altLang="en-US" sz="1200"/>
              <a:t>        var cacheKey = "activity_categories";</a:t>
            </a:r>
            <a:endParaRPr lang="zh-CN" altLang="en-US" sz="1200"/>
          </a:p>
          <a:p>
            <a:r>
              <a:rPr lang="zh-CN" altLang="en-US" sz="1200"/>
              <a:t>        var cachedData = await _cache.GetStringAsync(cacheKey);</a:t>
            </a:r>
            <a:endParaRPr lang="zh-CN" altLang="en-US" sz="1200"/>
          </a:p>
          <a:p>
            <a:r>
              <a:rPr lang="zh-CN" altLang="en-US" sz="1200"/>
              <a:t>        </a:t>
            </a:r>
            <a:endParaRPr lang="zh-CN" altLang="en-US" sz="1200"/>
          </a:p>
          <a:p>
            <a:r>
              <a:rPr lang="zh-CN" altLang="en-US" sz="1200"/>
              <a:t>        if (!string.IsNullOrEmpty(cachedData))</a:t>
            </a:r>
            <a:endParaRPr lang="zh-CN" altLang="en-US" sz="1200"/>
          </a:p>
          <a:p>
            <a:r>
              <a:rPr lang="zh-CN" altLang="en-US" sz="1200"/>
              <a:t>        {</a:t>
            </a:r>
            <a:endParaRPr lang="zh-CN" altLang="en-US" sz="1200"/>
          </a:p>
          <a:p>
            <a:r>
              <a:rPr lang="zh-CN" altLang="en-US" sz="1200"/>
              <a:t>            return JsonSerializer.Deserialize&lt;IEnumerable&lt;ActivityCategoryDto&gt;&gt;(cachedData);</a:t>
            </a:r>
            <a:endParaRPr lang="zh-CN" altLang="en-US" sz="1200"/>
          </a:p>
          <a:p>
            <a:r>
              <a:rPr lang="zh-CN" altLang="en-US" sz="1200"/>
              <a:t>        }</a:t>
            </a:r>
            <a:endParaRPr lang="zh-CN" altLang="en-US" sz="1200"/>
          </a:p>
          <a:p>
            <a:r>
              <a:rPr lang="zh-CN" altLang="en-US" sz="1200"/>
              <a:t>        </a:t>
            </a:r>
            <a:endParaRPr lang="zh-CN" altLang="en-US" sz="1200"/>
          </a:p>
          <a:p>
            <a:r>
              <a:rPr lang="zh-CN" altLang="en-US" sz="1200"/>
              <a:t>        var categories = await _unitOfWork.ActivityCategories.GetAllAsync();</a:t>
            </a:r>
            <a:endParaRPr lang="zh-CN" altLang="en-US" sz="1200"/>
          </a:p>
          <a:p>
            <a:r>
              <a:rPr lang="zh-CN" altLang="en-US" sz="1200"/>
              <a:t>        var categoryDtos = _mapper.Map&lt;IEnumerable&lt;ActivityCategoryDto&gt;&gt;(categories);</a:t>
            </a:r>
            <a:endParaRPr lang="zh-CN" altLang="en-US" sz="1200"/>
          </a:p>
          <a:p>
            <a:r>
              <a:rPr lang="zh-CN" altLang="en-US" sz="1200"/>
              <a:t>        </a:t>
            </a:r>
            <a:endParaRPr lang="zh-CN" altLang="en-US" sz="1200"/>
          </a:p>
          <a:p>
            <a:r>
              <a:rPr lang="zh-CN" altLang="en-US" sz="1200"/>
              <a:t>        await _cache.SetStringAsync(cacheKey, JsonSerializer.Serialize(categoryDtos), </a:t>
            </a:r>
            <a:endParaRPr lang="zh-CN" altLang="en-US" sz="1200"/>
          </a:p>
          <a:p>
            <a:r>
              <a:rPr lang="zh-CN" altLang="en-US" sz="1200"/>
              <a:t>            new DistributedCacheEntryOptions { SlidingExpiration = TimeSpan.FromMinutes(30) });</a:t>
            </a:r>
            <a:endParaRPr lang="zh-CN" altLang="en-US" sz="1200"/>
          </a:p>
          <a:p>
            <a:r>
              <a:rPr lang="zh-CN" altLang="en-US" sz="1200"/>
              <a:t>        </a:t>
            </a:r>
            <a:endParaRPr lang="zh-CN" altLang="en-US" sz="1200"/>
          </a:p>
          <a:p>
            <a:r>
              <a:rPr lang="zh-CN" altLang="en-US" sz="1200"/>
              <a:t>        return categoryDtos;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801995" y="2733040"/>
            <a:ext cx="5910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分布式缓存: 使用Redis提升系统性能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JSON序列化: 使用System.Text.Json进行数据序列化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滑动过期: 缓存自动刷新机制</a:t>
            </a:r>
            <a:endParaRPr lang="zh-CN" altLang="en-US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r>
              <a:rPr lang="en-US" sz="100" dirty="0"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97180" y="987480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智能推荐</a:t>
            </a:r>
            <a:endParaRPr lang="zh-CN" altLang="en-US" sz="36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165" y="1037590"/>
            <a:ext cx="599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C++/CLI混合编程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466090" y="1624965"/>
            <a:ext cx="548640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// RecommendationEngine.cpp</a:t>
            </a:r>
            <a:endParaRPr lang="zh-CN" altLang="en-US" sz="1600"/>
          </a:p>
          <a:p>
            <a:r>
              <a:rPr lang="zh-CN" altLang="en-US" sz="1600"/>
              <a:t>List&lt;RecommendationResult&gt;^ RecommendationEngine::CalculateRecommendations(</a:t>
            </a:r>
            <a:endParaRPr lang="zh-CN" altLang="en-US" sz="1600"/>
          </a:p>
          <a:p>
            <a:r>
              <a:rPr lang="zh-CN" altLang="en-US" sz="1600"/>
              <a:t>    int userId,</a:t>
            </a:r>
            <a:endParaRPr lang="zh-CN" altLang="en-US" sz="1600"/>
          </a:p>
          <a:p>
            <a:r>
              <a:rPr lang="zh-CN" altLang="en-US" sz="1600"/>
              <a:t>    List&lt;ActivityData&gt;^ activities,</a:t>
            </a:r>
            <a:endParaRPr lang="zh-CN" altLang="en-US" sz="1600"/>
          </a:p>
          <a:p>
            <a:r>
              <a:rPr lang="zh-CN" altLang="en-US" sz="1600"/>
              <a:t>    List&lt;UserPreference&gt;^ userPreferences,</a:t>
            </a:r>
            <a:endParaRPr lang="zh-CN" altLang="en-US" sz="1600"/>
          </a:p>
          <a:p>
            <a:r>
              <a:rPr lang="zh-CN" altLang="en-US" sz="1600"/>
              <a:t>    List&lt;int&gt;^ userRegisteredActivities)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  auto results = gcnew List&lt;RecommendationResult&gt;();</a:t>
            </a:r>
            <a:endParaRPr lang="zh-CN" altLang="en-US" sz="1600"/>
          </a:p>
          <a:p>
            <a:r>
              <a:rPr lang="zh-CN" altLang="en-US" sz="1600"/>
              <a:t>    </a:t>
            </a:r>
            <a:endParaRPr lang="zh-CN" altLang="en-US" sz="1600"/>
          </a:p>
          <a:p>
            <a:r>
              <a:rPr lang="zh-CN" altLang="en-US" sz="1600"/>
              <a:t>    // 创建用户偏好字典</a:t>
            </a:r>
            <a:endParaRPr lang="zh-CN" altLang="en-US" sz="1600"/>
          </a:p>
          <a:p>
            <a:r>
              <a:rPr lang="zh-CN" altLang="en-US" sz="1600"/>
              <a:t>    auto preferenceDict = gcnew Dictionary&lt;int, double&gt;();</a:t>
            </a:r>
            <a:endParaRPr lang="zh-CN" altLang="en-US" sz="1600"/>
          </a:p>
          <a:p>
            <a:r>
              <a:rPr lang="zh-CN" altLang="en-US" sz="1600"/>
              <a:t>    for each(UserPreference pref in userPreferences)</a:t>
            </a:r>
            <a:endParaRPr lang="zh-CN" altLang="en-US" sz="1600"/>
          </a:p>
          <a:p>
            <a:r>
              <a:rPr lang="zh-CN" altLang="en-US" sz="1600"/>
              <a:t>    {</a:t>
            </a:r>
            <a:endParaRPr lang="zh-CN" altLang="en-US" sz="1600"/>
          </a:p>
          <a:p>
            <a:r>
              <a:rPr lang="zh-CN" altLang="en-US" sz="1600"/>
              <a:t>        if (pref.UserId == userId)</a:t>
            </a:r>
            <a:endParaRPr lang="zh-CN" altLang="en-US" sz="1600"/>
          </a:p>
          <a:p>
            <a:r>
              <a:rPr lang="zh-CN" altLang="en-US" sz="1600"/>
              <a:t>        {</a:t>
            </a:r>
            <a:endParaRPr lang="zh-CN" altLang="en-US" sz="1600"/>
          </a:p>
          <a:p>
            <a:r>
              <a:rPr lang="zh-CN" altLang="en-US" sz="1600"/>
              <a:t>            preferenceDict[pref.CategoryId] = pref.Weight;</a:t>
            </a:r>
            <a:endParaRPr lang="zh-CN" altLang="en-US" sz="1600"/>
          </a:p>
          <a:p>
            <a:r>
              <a:rPr lang="zh-CN" altLang="en-US" sz="1600"/>
              <a:t>        }</a:t>
            </a:r>
            <a:endParaRPr lang="zh-CN" altLang="en-US" sz="1600"/>
          </a:p>
          <a:p>
            <a:r>
              <a:rPr lang="zh-CN" altLang="en-US" sz="1600"/>
              <a:t>    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5801995" y="2733040"/>
            <a:ext cx="5910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托管代码: 使用gcnew进行垃圾回收内存管理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泛型集合: 使用List&lt;T&gt;和Dictionary&lt;K,V&gt;泛型集合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for each循环: C++/CLI特有的遍历语法</a:t>
            </a:r>
            <a:endParaRPr lang="zh-CN" altLang="en-US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r>
              <a:rPr lang="en-US" sz="100" dirty="0"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97180" y="987480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智能推荐</a:t>
            </a:r>
            <a:endParaRPr lang="zh-CN" altLang="en-US" sz="36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165" y="1037590"/>
            <a:ext cx="599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原生C++ DLL导出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466090" y="1624965"/>
            <a:ext cx="548640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// ActivityAnalyzer.h</a:t>
            </a:r>
            <a:endParaRPr lang="zh-CN" altLang="en-US" sz="1600"/>
          </a:p>
          <a:p>
            <a:r>
              <a:rPr lang="zh-CN" altLang="en-US" sz="1600"/>
              <a:t>#ifdef _WINDOWS</a:t>
            </a:r>
            <a:endParaRPr lang="zh-CN" altLang="en-US" sz="1600"/>
          </a:p>
          <a:p>
            <a:r>
              <a:rPr lang="zh-CN" altLang="en-US" sz="1600"/>
              <a:t>    #ifdef CAMPUSACTIVITYCORE_EXPORTS</a:t>
            </a:r>
            <a:endParaRPr lang="zh-CN" altLang="en-US" sz="1600"/>
          </a:p>
          <a:p>
            <a:r>
              <a:rPr lang="zh-CN" altLang="en-US" sz="1600"/>
              <a:t>        #define CAMPUSACTIVITYCORE_API __declspec(dllexport)</a:t>
            </a:r>
            <a:endParaRPr lang="zh-CN" altLang="en-US" sz="1600"/>
          </a:p>
          <a:p>
            <a:r>
              <a:rPr lang="zh-CN" altLang="en-US" sz="1600"/>
              <a:t>    #else</a:t>
            </a:r>
            <a:endParaRPr lang="zh-CN" altLang="en-US" sz="1600"/>
          </a:p>
          <a:p>
            <a:r>
              <a:rPr lang="zh-CN" altLang="en-US" sz="1600"/>
              <a:t>        #define CAMPUSACTIVITYCORE_API __declspec(dllimport)</a:t>
            </a:r>
            <a:endParaRPr lang="zh-CN" altLang="en-US" sz="1600"/>
          </a:p>
          <a:p>
            <a:r>
              <a:rPr lang="zh-CN" altLang="en-US" sz="1600"/>
              <a:t>    #endif</a:t>
            </a:r>
            <a:endParaRPr lang="zh-CN" altLang="en-US" sz="1600"/>
          </a:p>
          <a:p>
            <a:r>
              <a:rPr lang="zh-CN" altLang="en-US" sz="1600"/>
              <a:t>#else</a:t>
            </a:r>
            <a:endParaRPr lang="zh-CN" altLang="en-US" sz="1600"/>
          </a:p>
          <a:p>
            <a:r>
              <a:rPr lang="zh-CN" altLang="en-US" sz="1600"/>
              <a:t>    #define CAMPUSACTIVITYCORE_API</a:t>
            </a:r>
            <a:endParaRPr lang="zh-CN" altLang="en-US" sz="1600"/>
          </a:p>
          <a:p>
            <a:r>
              <a:rPr lang="zh-CN" altLang="en-US" sz="1600"/>
              <a:t>#endif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class CAMPUSACTIVITYCORE_API ActivityAnalyzer {</a:t>
            </a:r>
            <a:endParaRPr lang="zh-CN" altLang="en-US" sz="1600"/>
          </a:p>
          <a:p>
            <a:r>
              <a:rPr lang="zh-CN" altLang="en-US" sz="1600"/>
              <a:t>public:</a:t>
            </a:r>
            <a:endParaRPr lang="zh-CN" altLang="en-US" sz="1600"/>
          </a:p>
          <a:p>
            <a:r>
              <a:rPr lang="zh-CN" altLang="en-US" sz="1600"/>
              <a:t>    AnalysisResult AnalyzeActivities(const std::vector&lt;ActivityInfo&gt;&amp; activities);</a:t>
            </a:r>
            <a:endParaRPr lang="zh-CN" altLang="en-US" sz="1600"/>
          </a:p>
          <a:p>
            <a:r>
              <a:rPr lang="zh-CN" altLang="en-US" sz="1600"/>
              <a:t>    double CalculatePopularity(const ActivityInfo&amp; activity);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5421630" y="2733040"/>
            <a:ext cx="67697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DLL导出宏: 使用__declspec(dllexport/dllimport)控制符号导出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STL容器: 使用std::vector和std::map进行高性能数据处理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跨平台兼容: 条件编译支持不同平台</a:t>
            </a:r>
            <a:endParaRPr lang="zh-CN" altLang="en-US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r>
              <a:rPr lang="en-US" sz="100" dirty="0"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97180" y="987480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智能推荐</a:t>
            </a:r>
            <a:endParaRPr lang="zh-CN" altLang="en-US" sz="36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165" y="1037590"/>
            <a:ext cx="599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P/Invoke互操作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466090" y="1624965"/>
            <a:ext cx="54864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// 在C#中调用原生C++库</a:t>
            </a:r>
            <a:endParaRPr lang="zh-CN" altLang="en-US" sz="1600"/>
          </a:p>
          <a:p>
            <a:r>
              <a:rPr lang="zh-CN" altLang="en-US" sz="1600"/>
              <a:t>[DllImport("CampusActivityCore.dll", CallingConvention = CallingConvention.Cdecl)]</a:t>
            </a:r>
            <a:endParaRPr lang="zh-CN" altLang="en-US" sz="1600"/>
          </a:p>
          <a:p>
            <a:r>
              <a:rPr lang="zh-CN" altLang="en-US" sz="1600"/>
              <a:t>public static extern double CalculatePopularity(ActivityInfo activity);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[DllImport("CampusActivityCore.dll", CallingConvention = CallingConvention.Cdecl)]</a:t>
            </a:r>
            <a:endParaRPr lang="zh-CN" altLang="en-US" sz="1600"/>
          </a:p>
          <a:p>
            <a:r>
              <a:rPr lang="zh-CN" altLang="en-US" sz="1600"/>
              <a:t>public static extern AnalysisResult AnalyzeActivities(ActivityInfo[] activities, int count);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5801995" y="2733040"/>
            <a:ext cx="5910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平台调用: 使用P/Invoke调用非托管代码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调用约定: 指定Cdecl调用约定确保兼容性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数据结构映射: 在托管和非托管代码间传递数据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3330" y="2958102"/>
            <a:ext cx="6645340" cy="93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47980" rtl="0" eaLnBrk="0">
              <a:lnSpc>
                <a:spcPct val="92000"/>
              </a:lnSpc>
            </a:pPr>
            <a:r>
              <a:rPr lang="en-US" altLang="zh-CN" sz="6000" b="1" kern="0" spc="0" dirty="0">
                <a:solidFill>
                  <a:srgbClr val="D45C2A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01</a:t>
            </a:r>
            <a:r>
              <a:rPr lang="en-US" altLang="zh-CN" sz="6000" b="1" kern="0" spc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zh-CN" altLang="en-US" sz="60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项目概述</a:t>
            </a:r>
            <a:endParaRPr lang="en-US" altLang="zh-CN" sz="6000" b="1" kern="0" spc="0" dirty="0">
              <a:solidFill>
                <a:srgbClr val="B2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r>
              <a:rPr lang="en-US" sz="100" dirty="0"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97180" y="987480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实时通信</a:t>
            </a:r>
            <a:endParaRPr lang="zh-CN" altLang="en-US" sz="36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165" y="1037590"/>
            <a:ext cx="599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Blazor Server实时渲染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304165" y="1418590"/>
            <a:ext cx="574738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// Chat.razor</a:t>
            </a:r>
            <a:endParaRPr lang="zh-CN" altLang="en-US" sz="1600"/>
          </a:p>
          <a:p>
            <a:r>
              <a:rPr lang="zh-CN" altLang="en-US" sz="1600"/>
              <a:t>@code {</a:t>
            </a:r>
            <a:endParaRPr lang="zh-CN" altLang="en-US" sz="1600"/>
          </a:p>
          <a:p>
            <a:r>
              <a:rPr lang="zh-CN" altLang="en-US" sz="1600"/>
              <a:t>    private List&lt;ChatMessage&gt; messages = new();</a:t>
            </a:r>
            <a:endParaRPr lang="zh-CN" altLang="en-US" sz="1600"/>
          </a:p>
          <a:p>
            <a:r>
              <a:rPr lang="zh-CN" altLang="en-US" sz="1600"/>
              <a:t>    private string inputMessage = "";</a:t>
            </a:r>
            <a:endParaRPr lang="zh-CN" altLang="en-US" sz="1600"/>
          </a:p>
          <a:p>
            <a:r>
              <a:rPr lang="zh-CN" altLang="en-US" sz="1600"/>
              <a:t>    private bool isLoading = false;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private async Task SendMessage()</a:t>
            </a:r>
            <a:endParaRPr lang="zh-CN" altLang="en-US" sz="1600"/>
          </a:p>
          <a:p>
            <a:r>
              <a:rPr lang="zh-CN" altLang="en-US" sz="1600"/>
              <a:t>    {</a:t>
            </a:r>
            <a:endParaRPr lang="zh-CN" altLang="en-US" sz="1600"/>
          </a:p>
          <a:p>
            <a:r>
              <a:rPr lang="zh-CN" altLang="en-US" sz="1600"/>
              <a:t>        if (string.IsNullOrWhiteSpace(inputMessage) || isLoading)</a:t>
            </a:r>
            <a:endParaRPr lang="zh-CN" altLang="en-US" sz="1600"/>
          </a:p>
          <a:p>
            <a:r>
              <a:rPr lang="zh-CN" altLang="en-US" sz="1600"/>
              <a:t>            return;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    var userMessage = new ChatMessage</a:t>
            </a:r>
            <a:endParaRPr lang="zh-CN" altLang="en-US" sz="1600"/>
          </a:p>
          <a:p>
            <a:r>
              <a:rPr lang="zh-CN" altLang="en-US" sz="1600"/>
              <a:t>        {</a:t>
            </a:r>
            <a:endParaRPr lang="zh-CN" altLang="en-US" sz="1600"/>
          </a:p>
          <a:p>
            <a:r>
              <a:rPr lang="zh-CN" altLang="en-US" sz="1600"/>
              <a:t>            Content = inputMessage,</a:t>
            </a:r>
            <a:endParaRPr lang="zh-CN" altLang="en-US" sz="1600"/>
          </a:p>
          <a:p>
            <a:r>
              <a:rPr lang="zh-CN" altLang="en-US" sz="1600"/>
              <a:t>            IsUser = true,</a:t>
            </a:r>
            <a:endParaRPr lang="zh-CN" altLang="en-US" sz="1600"/>
          </a:p>
          <a:p>
            <a:r>
              <a:rPr lang="zh-CN" altLang="en-US" sz="1600"/>
              <a:t>            Timestamp = DateTime.Now</a:t>
            </a:r>
            <a:endParaRPr lang="zh-CN" altLang="en-US" sz="1600"/>
          </a:p>
          <a:p>
            <a:r>
              <a:rPr lang="zh-CN" altLang="en-US" sz="1600"/>
              <a:t>        };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    messages.Add(userMessage);</a:t>
            </a:r>
            <a:endParaRPr lang="zh-CN" altLang="en-US" sz="1600"/>
          </a:p>
          <a:p>
            <a:r>
              <a:rPr lang="zh-CN" altLang="en-US" sz="1600"/>
              <a:t>        StateHasChanged(); // 触发UI重新渲染</a:t>
            </a:r>
            <a:endParaRPr lang="zh-CN" altLang="en-US" sz="1600"/>
          </a:p>
          <a:p>
            <a:r>
              <a:rPr lang="zh-CN" altLang="en-US" sz="1600"/>
              <a:t>    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281420" y="2733040"/>
            <a:ext cx="5910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组件生命周期: 使用Blazor组件生命周期管理状态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状态管理: 通过StateHasChanged()触发UI更新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事件处理: 异步事件处理模式</a:t>
            </a:r>
            <a:endParaRPr lang="zh-CN" altLang="en-US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r>
              <a:rPr lang="en-US" sz="100" dirty="0"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97180" y="987480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实时通信</a:t>
            </a:r>
            <a:endParaRPr lang="zh-CN" altLang="en-US" sz="36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165" y="1037590"/>
            <a:ext cx="599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IHttpClientFactory模式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304165" y="1559560"/>
            <a:ext cx="57918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builder.Services.AddHttpClient("OpenAI", client =&gt;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  client.Timeout = TimeSpan.FromSeconds(30);</a:t>
            </a:r>
            <a:endParaRPr lang="zh-CN" altLang="en-US" sz="1600"/>
          </a:p>
          <a:p>
            <a:r>
              <a:rPr lang="zh-CN" altLang="en-US" sz="1600"/>
              <a:t>    client.DefaultRequestHeaders.Add("User-Agent", "CampusActivitySystem/1.0");</a:t>
            </a:r>
            <a:endParaRPr lang="zh-CN" altLang="en-US" sz="1600"/>
          </a:p>
          <a:p>
            <a:r>
              <a:rPr lang="zh-CN" altLang="en-US" sz="1600"/>
              <a:t>})</a:t>
            </a:r>
            <a:endParaRPr lang="zh-CN" altLang="en-US" sz="1600"/>
          </a:p>
          <a:p>
            <a:r>
              <a:rPr lang="zh-CN" altLang="en-US" sz="1600"/>
              <a:t>.AddPolicyHandler(GetRetryPolicy())</a:t>
            </a:r>
            <a:endParaRPr lang="zh-CN" altLang="en-US" sz="1600"/>
          </a:p>
          <a:p>
            <a:r>
              <a:rPr lang="zh-CN" altLang="en-US" sz="1600"/>
              <a:t>.AddPolicyHandler(GetCircuitBreakerPolicy());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// 在控制器中使用</a:t>
            </a:r>
            <a:endParaRPr lang="zh-CN" altLang="en-US" sz="1600"/>
          </a:p>
          <a:p>
            <a:r>
              <a:rPr lang="zh-CN" altLang="en-US" sz="1600"/>
              <a:t>private async Task&lt;string&gt; CallOpenAIAsync(string message, string apiUrl, string apiKey, string model)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  var httpClient = _httpClientFactory.CreateClient("OpenAI");</a:t>
            </a:r>
            <a:endParaRPr lang="zh-CN" altLang="en-US" sz="1600"/>
          </a:p>
          <a:p>
            <a:r>
              <a:rPr lang="zh-CN" altLang="en-US" sz="1600"/>
              <a:t>    httpClient.DefaultRequestHeaders.Clear();</a:t>
            </a:r>
            <a:endParaRPr lang="zh-CN" altLang="en-US" sz="1600"/>
          </a:p>
          <a:p>
            <a:r>
              <a:rPr lang="zh-CN" altLang="en-US" sz="1600"/>
              <a:t>    httpClient.DefaultRequestHeaders.Add("Authorization", $"Bearer {apiKey}");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281420" y="2733040"/>
            <a:ext cx="59105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连接池管理: 自动管理HTTP连接，避免连接泄漏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命名客户端: 不同服务使用不同的HTTP配置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策略注入: 直接在DI容器中配置重试和熔断策略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生命周期管理: 自动处理HttpClient的生命周期</a:t>
            </a:r>
            <a:endParaRPr lang="zh-CN" altLang="en-US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r>
              <a:rPr lang="en-US" sz="100" dirty="0"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97180" y="987480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实时通信</a:t>
            </a:r>
            <a:endParaRPr lang="zh-CN" altLang="en-US" sz="36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165" y="1037590"/>
            <a:ext cx="599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System.Text.Json序列化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304165" y="1418590"/>
            <a:ext cx="6127750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// .NET 5+的现代JSON序列化</a:t>
            </a:r>
            <a:endParaRPr lang="zh-CN" altLang="en-US" sz="1400"/>
          </a:p>
          <a:p>
            <a:r>
              <a:rPr lang="zh-CN" altLang="en-US" sz="1400"/>
              <a:t>var request = new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model = model ?? "gpt-3.5-turbo",</a:t>
            </a:r>
            <a:endParaRPr lang="zh-CN" altLang="en-US" sz="1400"/>
          </a:p>
          <a:p>
            <a:r>
              <a:rPr lang="zh-CN" altLang="en-US" sz="1400"/>
              <a:t>    messages = new[]</a:t>
            </a:r>
            <a:endParaRPr lang="zh-CN" altLang="en-US" sz="1400"/>
          </a:p>
          <a:p>
            <a:r>
              <a:rPr lang="zh-CN" altLang="en-US" sz="1400"/>
              <a:t>    {</a:t>
            </a:r>
            <a:endParaRPr lang="zh-CN" altLang="en-US" sz="1400"/>
          </a:p>
          <a:p>
            <a:r>
              <a:rPr lang="zh-CN" altLang="en-US" sz="1400"/>
              <a:t>        new { role = "system", content = systemPrompt },</a:t>
            </a:r>
            <a:endParaRPr lang="zh-CN" altLang="en-US" sz="1400"/>
          </a:p>
          <a:p>
            <a:r>
              <a:rPr lang="zh-CN" altLang="en-US" sz="1400"/>
              <a:t>        new { role = "user", content = message }</a:t>
            </a:r>
            <a:endParaRPr lang="zh-CN" altLang="en-US" sz="1400"/>
          </a:p>
          <a:p>
            <a:r>
              <a:rPr lang="zh-CN" altLang="en-US" sz="1400"/>
              <a:t>    },</a:t>
            </a:r>
            <a:endParaRPr lang="zh-CN" altLang="en-US" sz="1400"/>
          </a:p>
          <a:p>
            <a:r>
              <a:rPr lang="zh-CN" altLang="en-US" sz="1400"/>
              <a:t>    max_tokens = 1000,</a:t>
            </a:r>
            <a:endParaRPr lang="zh-CN" altLang="en-US" sz="1400"/>
          </a:p>
          <a:p>
            <a:r>
              <a:rPr lang="zh-CN" altLang="en-US" sz="1400"/>
              <a:t>    temperature = 0.7</a:t>
            </a:r>
            <a:endParaRPr lang="zh-CN" altLang="en-US" sz="1400"/>
          </a:p>
          <a:p>
            <a:r>
              <a:rPr lang="zh-CN" altLang="en-US" sz="1400"/>
              <a:t>};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var json = JsonSerializer.Serialize(request);</a:t>
            </a:r>
            <a:endParaRPr lang="zh-CN" altLang="en-US" sz="1400"/>
          </a:p>
          <a:p>
            <a:r>
              <a:rPr lang="zh-CN" altLang="en-US" sz="1400"/>
              <a:t>var content = new StringContent(json, Encoding.UTF8, "application/json");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// 动态JSON解析</a:t>
            </a:r>
            <a:endParaRPr lang="zh-CN" altLang="en-US" sz="1400"/>
          </a:p>
          <a:p>
            <a:r>
              <a:rPr lang="zh-CN" altLang="en-US" sz="1400"/>
              <a:t>var responseObj = JsonSerializer.Deserialize&lt;JsonElement&gt;(responseContent);</a:t>
            </a:r>
            <a:endParaRPr lang="zh-CN" altLang="en-US" sz="1400"/>
          </a:p>
          <a:p>
            <a:r>
              <a:rPr lang="zh-CN" altLang="en-US" sz="1400"/>
              <a:t>if (responseObj.TryGetProperty("choices", out var choices) &amp;&amp; </a:t>
            </a:r>
            <a:endParaRPr lang="zh-CN" altLang="en-US" sz="1400"/>
          </a:p>
          <a:p>
            <a:r>
              <a:rPr lang="zh-CN" altLang="en-US" sz="1400"/>
              <a:t>    choices.GetArrayLength() &gt; 0)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var aiResponse = choices[0].GetProperty("message").GetProperty("content").GetString();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6281420" y="2733040"/>
            <a:ext cx="59105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高性能: 比Newtonsoft.Json性能更好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内存效率: 更少的内存分配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JsonElement: 支持动态JSON解析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r>
              <a:rPr lang="en-US" sz="100" dirty="0"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97180" y="987480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通用.NET特性点</a:t>
            </a:r>
            <a:endParaRPr lang="zh-CN" altLang="en-US" sz="36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04165" y="1037590"/>
            <a:ext cx="599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1. 泛型编程</a:t>
            </a:r>
            <a:endParaRPr lang="zh-CN" altLang="en-US" sz="2800" b="1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04165" y="1418590"/>
            <a:ext cx="57473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public interface IRepository&lt;T&gt; where T : BaseEntity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  Task&lt;T&gt; GetByIdAsync(int id);</a:t>
            </a:r>
            <a:endParaRPr lang="zh-CN" altLang="en-US" sz="1600"/>
          </a:p>
          <a:p>
            <a:r>
              <a:rPr lang="zh-CN" altLang="en-US" sz="1600"/>
              <a:t>    Task&lt;IEnumerable&lt;T&gt;&gt; GetAllAsync();</a:t>
            </a:r>
            <a:endParaRPr lang="zh-CN" altLang="en-US" sz="1600"/>
          </a:p>
          <a:p>
            <a:r>
              <a:rPr lang="zh-CN" altLang="en-US" sz="1600"/>
              <a:t>    Task&lt;T&gt; AddAsync(T entity);</a:t>
            </a:r>
            <a:endParaRPr lang="zh-CN" altLang="en-US" sz="1600"/>
          </a:p>
          <a:p>
            <a:r>
              <a:rPr lang="zh-CN" altLang="en-US" sz="1600"/>
              <a:t>    Task UpdateAsync(T entity);</a:t>
            </a:r>
            <a:endParaRPr lang="zh-CN" altLang="en-US" sz="1600"/>
          </a:p>
          <a:p>
            <a:r>
              <a:rPr lang="zh-CN" altLang="en-US" sz="1600"/>
              <a:t>    Task DeleteAsync(int id);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051550" y="1037590"/>
            <a:ext cx="599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2. 异步编程模式</a:t>
            </a:r>
            <a:endParaRPr lang="zh-CN" altLang="en-US" sz="2800" b="1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051550" y="1418590"/>
            <a:ext cx="61404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public async Task&lt;int&gt; SaveChangesAsync()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  return await _context.SaveChangesAsync();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public async Task BeginTransactionAsync()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  _transaction = await _context.Database.BeginTransactionAsync();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31165" y="3860800"/>
            <a:ext cx="599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3. 表达式树与LINQ</a:t>
            </a:r>
            <a:endParaRPr lang="zh-CN" altLang="en-US" sz="2800" b="1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31165" y="4241800"/>
            <a:ext cx="45961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var user = await _unitOfWork.Users.FirstOrDefaultAsync(u =&gt; </a:t>
            </a:r>
            <a:endParaRPr lang="zh-CN" altLang="en-US" sz="1600"/>
          </a:p>
          <a:p>
            <a:r>
              <a:rPr lang="zh-CN" altLang="en-US" sz="1600"/>
              <a:t>    u.Username == loginDto.Username &amp;&amp; u.IsActive);</a:t>
            </a:r>
            <a:endParaRPr lang="zh-CN" altLang="en-US" sz="1600"/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092190" y="3854450"/>
            <a:ext cx="599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4. 依赖注入与生命周期管理</a:t>
            </a:r>
            <a:endParaRPr lang="zh-CN" altLang="en-US" sz="2800" b="1"/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092190" y="4352925"/>
            <a:ext cx="57473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builder.Services.AddScoped&lt;IUserService, UserService&gt;();</a:t>
            </a:r>
            <a:endParaRPr lang="zh-CN" altLang="en-US" sz="1600"/>
          </a:p>
          <a:p>
            <a:r>
              <a:rPr lang="zh-CN" altLang="en-US" sz="1600"/>
              <a:t>builder.Services.AddScoped&lt;IActivityService, ActivityService&gt;();</a:t>
            </a:r>
            <a:endParaRPr lang="zh-CN" altLang="en-US" sz="1600"/>
          </a:p>
          <a:p>
            <a:r>
              <a:rPr lang="zh-CN" altLang="en-US" sz="1600"/>
              <a:t>builder.Services.AddScoped&lt;IChatService, ChatService&gt;();</a:t>
            </a:r>
            <a:endParaRPr lang="zh-CN" altLang="en-US"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9359" y="2958102"/>
            <a:ext cx="8833281" cy="178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47980" rtl="0" eaLnBrk="0">
              <a:lnSpc>
                <a:spcPct val="92000"/>
              </a:lnSpc>
            </a:pPr>
            <a:r>
              <a:rPr lang="en-US" altLang="zh-CN" sz="6000" b="1" kern="0" spc="0" dirty="0">
                <a:solidFill>
                  <a:srgbClr val="D45C2A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05</a:t>
            </a:r>
            <a:r>
              <a:rPr lang="en-US" altLang="zh-CN" sz="6000" b="1" kern="0" spc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zh-CN" altLang="en-US" sz="60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部署与运维</a:t>
            </a:r>
            <a:endParaRPr lang="zh-CN" altLang="en-US" sz="6000" b="1" kern="0" dirty="0">
              <a:solidFill>
                <a:srgbClr val="B20000">
                  <a:alpha val="100000"/>
                </a:srgbClr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60045" indent="-347980" rtl="0" eaLnBrk="0">
              <a:lnSpc>
                <a:spcPct val="92000"/>
              </a:lnSpc>
            </a:pPr>
            <a:endParaRPr lang="en-US" altLang="zh-CN" sz="6000" b="1" kern="0" spc="0" dirty="0">
              <a:solidFill>
                <a:srgbClr val="B2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4"/>
          <p:cNvSpPr/>
          <p:nvPr/>
        </p:nvSpPr>
        <p:spPr>
          <a:xfrm>
            <a:off x="302260" y="1142365"/>
            <a:ext cx="11320145" cy="6591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4000"/>
              </a:lnSpc>
            </a:pPr>
            <a:r>
              <a:rPr sz="3200" b="1" kern="0" dirty="0">
                <a:solidFill>
                  <a:srgbClr val="B20000">
                    <a:alpha val="100000"/>
                  </a:srgbClr>
                </a:solidFill>
                <a:latin typeface="Tahoma" panose="020B0604030504040204" charset="0"/>
                <a:ea typeface="Arial" panose="020B0604020202020204"/>
                <a:cs typeface="Tahoma" panose="020B0604030504040204" charset="0"/>
                <a:sym typeface="+mn-ea"/>
              </a:rPr>
              <a:t>•</a:t>
            </a:r>
            <a:r>
              <a:rPr lang="en-US" sz="3200" b="1" kern="0" dirty="0">
                <a:solidFill>
                  <a:srgbClr val="B20000">
                    <a:alpha val="100000"/>
                  </a:srgbClr>
                </a:solidFill>
                <a:latin typeface="Tahoma" panose="020B0604030504040204" charset="0"/>
                <a:ea typeface="Arial" panose="020B0604020202020204"/>
                <a:cs typeface="Tahoma" panose="020B0604030504040204" charset="0"/>
                <a:sym typeface="+mn-ea"/>
              </a:rPr>
              <a:t> </a:t>
            </a:r>
            <a:r>
              <a:rPr lang="zh-CN" altLang="en-US" sz="3200" b="1" kern="0" dirty="0">
                <a:solidFill>
                  <a:srgbClr val="B20000">
                    <a:alpha val="100000"/>
                  </a:srgbClr>
                </a:solidFill>
                <a:latin typeface="Tahoma" panose="020B0604030504040204" charset="0"/>
                <a:ea typeface="Arial" panose="020B0604020202020204"/>
                <a:cs typeface="Tahoma" panose="020B0604030504040204" charset="0"/>
                <a:sym typeface="+mn-ea"/>
              </a:rPr>
              <a:t>部署</a:t>
            </a:r>
            <a:r>
              <a:rPr lang="zh-CN" altLang="en-US" sz="3200" b="1" kern="0" dirty="0">
                <a:solidFill>
                  <a:srgbClr val="B20000">
                    <a:alpha val="100000"/>
                  </a:srgbClr>
                </a:solidFill>
                <a:latin typeface="Tahoma" panose="020B0604030504040204" charset="0"/>
                <a:ea typeface="Arial" panose="020B0604020202020204"/>
                <a:cs typeface="Tahoma" panose="020B0604030504040204" charset="0"/>
                <a:sym typeface="+mn-ea"/>
              </a:rPr>
              <a:t>流程</a:t>
            </a:r>
            <a:endParaRPr lang="zh-CN" altLang="en-US" sz="3200" b="1" kern="0" dirty="0">
              <a:solidFill>
                <a:srgbClr val="B20000">
                  <a:alpha val="100000"/>
                </a:srgbClr>
              </a:solidFill>
              <a:latin typeface="Tahoma" panose="020B0604030504040204" charset="0"/>
              <a:ea typeface="Arial" panose="020B0604020202020204"/>
              <a:cs typeface="Tahoma" panose="020B0604030504040204" charset="0"/>
              <a:sym typeface="+mn-ea"/>
            </a:endParaRPr>
          </a:p>
        </p:txBody>
      </p:sp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textbox 44"/>
          <p:cNvSpPr/>
          <p:nvPr/>
        </p:nvSpPr>
        <p:spPr>
          <a:xfrm>
            <a:off x="304165" y="1801495"/>
            <a:ext cx="10397490" cy="18713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dirty="0"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# 一键构建脚本</a:t>
            </a:r>
            <a:endParaRPr dirty="0"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  <a:p>
            <a:pPr algn="l" rtl="0" eaLnBrk="0">
              <a:lnSpc>
                <a:spcPct val="85000"/>
              </a:lnSpc>
            </a:pPr>
            <a:r>
              <a:rPr dirty="0"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.\build.ps1</a:t>
            </a:r>
            <a:endParaRPr dirty="0"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  <a:p>
            <a:pPr algn="l" rtl="0" eaLnBrk="0">
              <a:lnSpc>
                <a:spcPct val="85000"/>
              </a:lnSpc>
            </a:pPr>
            <a:endParaRPr dirty="0"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  <a:p>
            <a:pPr algn="l" rtl="0" eaLnBrk="0">
              <a:lnSpc>
                <a:spcPct val="85000"/>
              </a:lnSpc>
            </a:pPr>
            <a:r>
              <a:rPr dirty="0"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# 数据库初始化</a:t>
            </a:r>
            <a:endParaRPr dirty="0"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  <a:p>
            <a:pPr algn="l" rtl="0" eaLnBrk="0">
              <a:lnSpc>
                <a:spcPct val="85000"/>
              </a:lnSpc>
            </a:pPr>
            <a:r>
              <a:rPr dirty="0"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mysql -u root -p &lt; database/init.sql</a:t>
            </a:r>
            <a:endParaRPr dirty="0"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  <a:p>
            <a:pPr algn="l" rtl="0" eaLnBrk="0">
              <a:lnSpc>
                <a:spcPct val="85000"/>
              </a:lnSpc>
            </a:pPr>
            <a:endParaRPr dirty="0"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  <a:p>
            <a:pPr algn="l" rtl="0" eaLnBrk="0">
              <a:lnSpc>
                <a:spcPct val="85000"/>
              </a:lnSpc>
            </a:pPr>
            <a:r>
              <a:rPr dirty="0"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# 启动服务</a:t>
            </a:r>
            <a:r>
              <a:rPr lang="en-US" dirty="0"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a</a:t>
            </a:r>
            <a:r>
              <a:rPr dirty="0"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dotnet run --urls "https://localhost:7000"</a:t>
            </a:r>
            <a:endParaRPr dirty="0"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</p:txBody>
      </p:sp>
      <p:sp>
        <p:nvSpPr>
          <p:cNvPr id="13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cs typeface="Arial" panose="020B0604020202020204"/>
                <a:sym typeface="+mn-ea"/>
              </a:rPr>
              <a:t>部署与运维</a:t>
            </a:r>
            <a:endParaRPr lang="en-US" altLang="zh-CN" sz="3600" b="1" kern="0" spc="-1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80" y="4080510"/>
            <a:ext cx="4064000" cy="1336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algn="l" eaLnBrk="0">
              <a:lnSpc>
                <a:spcPct val="84000"/>
              </a:lnSpc>
              <a:buClrTx/>
              <a:buSzTx/>
              <a:buFontTx/>
            </a:pPr>
            <a:r>
              <a:rPr sz="3200" b="1" kern="0" dirty="0">
                <a:solidFill>
                  <a:srgbClr val="B20000">
                    <a:alpha val="100000"/>
                  </a:srgbClr>
                </a:solidFill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📊 系统监控</a:t>
            </a:r>
            <a:endParaRPr sz="3200" b="1" kern="0" dirty="0">
              <a:solidFill>
                <a:srgbClr val="B20000">
                  <a:alpha val="100000"/>
                </a:srgbClr>
              </a:solidFill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Serilog结构化日志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Redis缓存监控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数据库性能监控</a:t>
            </a:r>
            <a:endParaRPr lang="zh-CN" altLang="en-US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912" y="2958102"/>
            <a:ext cx="9240175" cy="93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47980" rtl="0" eaLnBrk="0">
              <a:lnSpc>
                <a:spcPct val="92000"/>
              </a:lnSpc>
            </a:pPr>
            <a:r>
              <a:rPr lang="en-US" altLang="zh-CN" sz="6000" b="1" kern="0" spc="0" dirty="0">
                <a:solidFill>
                  <a:srgbClr val="D45C2A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06</a:t>
            </a:r>
            <a:r>
              <a:rPr lang="en-US" altLang="zh-CN" sz="6000" b="1" kern="0" spc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zh-CN" altLang="en-US" sz="6000" b="1" kern="0" spc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总结</a:t>
            </a:r>
            <a:endParaRPr lang="zh-CN" altLang="en-US" sz="6000" b="1" kern="0" spc="0" dirty="0">
              <a:solidFill>
                <a:srgbClr val="B2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4"/>
          <p:cNvSpPr/>
          <p:nvPr/>
        </p:nvSpPr>
        <p:spPr>
          <a:xfrm>
            <a:off x="302260" y="1142365"/>
            <a:ext cx="11320145" cy="51860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3200" b="1" kern="0" dirty="0">
              <a:solidFill>
                <a:srgbClr val="B20000">
                  <a:alpha val="100000"/>
                </a:srgbClr>
              </a:solidFill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</p:txBody>
      </p:sp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4000"/>
              </a:lnSpc>
            </a:pPr>
            <a:r>
              <a:rPr lang="zh-CN" altLang="en-US" sz="3600" b="1" kern="0" spc="-1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技术</a:t>
            </a:r>
            <a:r>
              <a:rPr lang="zh-CN" altLang="en-US" sz="3600" b="1" kern="0" spc="-1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实现</a:t>
            </a:r>
            <a:endParaRPr lang="zh-CN" altLang="en-US" sz="3600" b="1" kern="0" spc="-1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0" name="textbox 50"/>
          <p:cNvSpPr/>
          <p:nvPr/>
        </p:nvSpPr>
        <p:spPr>
          <a:xfrm>
            <a:off x="11896593" y="6556201"/>
            <a:ext cx="115570" cy="2000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2000"/>
              </a:lnSpc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6</a:t>
            </a:r>
            <a:endParaRPr sz="1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1335" y="2037715"/>
            <a:ext cx="94856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✅ 8个程序集 (要求5个)</a:t>
            </a:r>
            <a:endParaRPr lang="zh-CN" altLang="en-US" sz="4000"/>
          </a:p>
          <a:p>
            <a:r>
              <a:rPr lang="zh-CN" altLang="en-US" sz="4000"/>
              <a:t>✅ C++/CLI混合编程 (要求实现)</a:t>
            </a:r>
            <a:endParaRPr lang="zh-CN" altLang="en-US" sz="4000"/>
          </a:p>
          <a:p>
            <a:r>
              <a:rPr lang="zh-CN" altLang="en-US" sz="4000"/>
              <a:t>✅ 原生C++ Win32 DLL (要求实现)</a:t>
            </a:r>
            <a:endParaRPr lang="zh-CN" altLang="en-US" sz="4000"/>
          </a:p>
          <a:p>
            <a:r>
              <a:rPr lang="zh-CN" altLang="en-US" sz="4000"/>
              <a:t>✅ Blazor Web UI (鼓励技术)</a:t>
            </a:r>
            <a:endParaRPr lang="zh-CN" altLang="en-US" sz="4000"/>
          </a:p>
          <a:p>
            <a:r>
              <a:rPr lang="zh-CN" altLang="en-US" sz="4000"/>
              <a:t>✅ 完整平台侧代码 (要求实现)</a:t>
            </a:r>
            <a:endParaRPr lang="zh-CN" altLang="en-US" sz="4000"/>
          </a:p>
          <a:p>
            <a:r>
              <a:rPr lang="zh-CN" altLang="en-US" sz="4000"/>
              <a:t>✅ 详细部署文档 (要求实现)</a:t>
            </a:r>
            <a:endParaRPr lang="zh-CN" altLang="en-US" sz="4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4"/>
          <p:cNvSpPr/>
          <p:nvPr/>
        </p:nvSpPr>
        <p:spPr>
          <a:xfrm>
            <a:off x="302260" y="1142365"/>
            <a:ext cx="11320145" cy="51860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3200" b="1" kern="0" dirty="0">
              <a:solidFill>
                <a:srgbClr val="B20000">
                  <a:alpha val="100000"/>
                </a:srgbClr>
              </a:solidFill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</p:txBody>
      </p:sp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4000"/>
              </a:lnSpc>
            </a:pPr>
            <a:r>
              <a:rPr lang="zh-CN" altLang="en-US" sz="3600" b="1" kern="0" spc="-1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创新</a:t>
            </a:r>
            <a:r>
              <a:rPr lang="zh-CN" altLang="en-US" sz="3600" b="1" kern="0" spc="-1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特色</a:t>
            </a:r>
            <a:endParaRPr lang="zh-CN" altLang="en-US" sz="3600" b="1" kern="0" spc="-1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0" name="textbox 50"/>
          <p:cNvSpPr/>
          <p:nvPr/>
        </p:nvSpPr>
        <p:spPr>
          <a:xfrm>
            <a:off x="11896593" y="6556201"/>
            <a:ext cx="115570" cy="2000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2000"/>
              </a:lnSpc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6</a:t>
            </a:r>
            <a:endParaRPr sz="1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1335" y="2037715"/>
            <a:ext cx="1027811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智能推荐引擎 - 基于C++/CLI的高性能算法</a:t>
            </a:r>
            <a:endParaRPr lang="zh-CN" altLang="en-US" sz="4000"/>
          </a:p>
          <a:p>
            <a:r>
              <a:rPr lang="zh-CN" altLang="en-US" sz="4000"/>
              <a:t>实时</a:t>
            </a:r>
            <a:r>
              <a:rPr lang="en-US" altLang="zh-CN" sz="4000"/>
              <a:t>LLM</a:t>
            </a:r>
            <a:r>
              <a:rPr lang="zh-CN" altLang="en-US" sz="4000"/>
              <a:t>系统 - SignalR实现</a:t>
            </a:r>
            <a:endParaRPr lang="zh-CN" altLang="en-US" sz="4000"/>
          </a:p>
          <a:p>
            <a:r>
              <a:rPr lang="zh-CN" altLang="en-US" sz="4000"/>
              <a:t>现代化UI - Blazor Server + Bootstrap 5</a:t>
            </a:r>
            <a:endParaRPr lang="zh-CN" altLang="en-US" sz="4000"/>
          </a:p>
          <a:p>
            <a:r>
              <a:rPr lang="zh-CN" altLang="en-US" sz="4000"/>
              <a:t>企业级架构 - 完整的分层设计</a:t>
            </a:r>
            <a:endParaRPr lang="zh-CN" altLang="en-US" sz="4000"/>
          </a:p>
          <a:p>
            <a:r>
              <a:rPr lang="zh-CN" altLang="en-US" sz="4000"/>
              <a:t>混合编程 - .NET与C++深度集成</a:t>
            </a:r>
            <a:endParaRPr lang="zh-CN" altLang="en-US" sz="4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4"/>
          <p:cNvSpPr/>
          <p:nvPr/>
        </p:nvSpPr>
        <p:spPr>
          <a:xfrm>
            <a:off x="302260" y="1142365"/>
            <a:ext cx="11320145" cy="22790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4000"/>
              </a:lnSpc>
            </a:pPr>
            <a:r>
              <a:rPr sz="3200" b="1" kern="0" dirty="0">
                <a:solidFill>
                  <a:srgbClr val="B20000">
                    <a:alpha val="100000"/>
                  </a:srgbClr>
                </a:solidFill>
                <a:latin typeface="Tahoma" panose="020B0604030504040204" charset="0"/>
                <a:ea typeface="Arial" panose="020B0604020202020204"/>
                <a:cs typeface="Tahoma" panose="020B0604030504040204" charset="0"/>
                <a:sym typeface="+mn-ea"/>
              </a:rPr>
              <a:t>• </a:t>
            </a:r>
            <a:r>
              <a:rPr sz="3200" b="1" kern="0" dirty="0">
                <a:solidFill>
                  <a:srgbClr val="B20000">
                    <a:alpha val="100000"/>
                  </a:srgbClr>
                </a:solidFill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未来扩展</a:t>
            </a:r>
            <a:endParaRPr sz="3200" b="1" kern="0" dirty="0">
              <a:solidFill>
                <a:srgbClr val="B20000">
                  <a:alpha val="100000"/>
                </a:srgbClr>
              </a:solidFill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  <a:p>
            <a:pPr marL="12700" algn="l" rtl="0" eaLnBrk="0">
              <a:lnSpc>
                <a:spcPct val="84000"/>
              </a:lnSpc>
            </a:pPr>
            <a:r>
              <a:rPr sz="3200" b="1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移动端开发 (Xamarin/MAUI)</a:t>
            </a:r>
            <a:endParaRPr sz="3200" b="1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  <a:p>
            <a:pPr marL="12700" algn="l" rtl="0" eaLnBrk="0">
              <a:lnSpc>
                <a:spcPct val="84000"/>
              </a:lnSpc>
            </a:pPr>
            <a:r>
              <a:rPr sz="3200" b="1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微服务架构</a:t>
            </a:r>
            <a:endParaRPr sz="3200" b="1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  <a:p>
            <a:pPr marL="12700" algn="l" rtl="0" eaLnBrk="0">
              <a:lnSpc>
                <a:spcPct val="84000"/>
              </a:lnSpc>
            </a:pPr>
            <a:r>
              <a:rPr sz="3200" b="1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容器化部署</a:t>
            </a:r>
            <a:endParaRPr sz="3200" b="1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  <a:p>
            <a:pPr marL="12700" algn="l" rtl="0" eaLnBrk="0">
              <a:lnSpc>
                <a:spcPct val="84000"/>
              </a:lnSpc>
            </a:pPr>
            <a:r>
              <a:rPr sz="3200" b="1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AI增强推荐</a:t>
            </a:r>
            <a:endParaRPr sz="3200" b="1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</p:txBody>
      </p:sp>
      <p:sp>
        <p:nvSpPr>
          <p:cNvPr id="46" name="textbox 46"/>
          <p:cNvSpPr/>
          <p:nvPr/>
        </p:nvSpPr>
        <p:spPr>
          <a:xfrm>
            <a:off x="297180" y="351155"/>
            <a:ext cx="9831705" cy="4851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4000"/>
              </a:lnSpc>
            </a:pPr>
            <a:r>
              <a:rPr lang="zh-CN" sz="3600" b="1" kern="0" spc="-1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展望</a:t>
            </a:r>
            <a:endParaRPr lang="zh-CN" sz="3600" b="1" kern="0" spc="-1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" name="textbox 44"/>
          <p:cNvSpPr/>
          <p:nvPr/>
        </p:nvSpPr>
        <p:spPr>
          <a:xfrm>
            <a:off x="302260" y="3421380"/>
            <a:ext cx="11320145" cy="22790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4000"/>
              </a:lnSpc>
            </a:pPr>
            <a:r>
              <a:rPr sz="3200" b="1" kern="0" dirty="0">
                <a:solidFill>
                  <a:srgbClr val="B20000">
                    <a:alpha val="100000"/>
                  </a:srgbClr>
                </a:solidFill>
                <a:latin typeface="Tahoma" panose="020B0604030504040204" charset="0"/>
                <a:ea typeface="Arial" panose="020B0604020202020204"/>
                <a:cs typeface="Tahoma" panose="020B0604030504040204" charset="0"/>
                <a:sym typeface="+mn-ea"/>
              </a:rPr>
              <a:t>• </a:t>
            </a:r>
            <a:r>
              <a:rPr sz="3200" b="1" kern="0" dirty="0">
                <a:solidFill>
                  <a:srgbClr val="B20000">
                    <a:alpha val="100000"/>
                  </a:srgbClr>
                </a:solidFill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学习收获</a:t>
            </a:r>
            <a:endParaRPr sz="3200" b="1" kern="0" dirty="0">
              <a:solidFill>
                <a:srgbClr val="B20000">
                  <a:alpha val="100000"/>
                </a:srgbClr>
              </a:solidFill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  <a:p>
            <a:pPr marL="12700" algn="l" rtl="0" eaLnBrk="0">
              <a:lnSpc>
                <a:spcPct val="84000"/>
              </a:lnSpc>
            </a:pPr>
            <a:r>
              <a:rPr sz="3200" b="1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企业级架构设计</a:t>
            </a:r>
            <a:endParaRPr sz="3200" b="1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  <a:p>
            <a:pPr marL="12700" algn="l" rtl="0" eaLnBrk="0">
              <a:lnSpc>
                <a:spcPct val="84000"/>
              </a:lnSpc>
            </a:pPr>
            <a:r>
              <a:rPr sz="3200" b="1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混合编程技术</a:t>
            </a:r>
            <a:endParaRPr sz="3200" b="1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  <a:p>
            <a:pPr marL="12700" algn="l" rtl="0" eaLnBrk="0">
              <a:lnSpc>
                <a:spcPct val="84000"/>
              </a:lnSpc>
            </a:pPr>
            <a:r>
              <a:rPr sz="3200" b="1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现代化Web开发</a:t>
            </a:r>
            <a:endParaRPr sz="3200" b="1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  <a:p>
            <a:pPr marL="12700" algn="l" rtl="0" eaLnBrk="0">
              <a:lnSpc>
                <a:spcPct val="84000"/>
              </a:lnSpc>
            </a:pPr>
            <a:r>
              <a:rPr sz="3200" b="1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性能优化实践</a:t>
            </a:r>
            <a:endParaRPr sz="3200" b="1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/>
          <p:nvPr/>
        </p:nvSpPr>
        <p:spPr>
          <a:xfrm>
            <a:off x="303071" y="351028"/>
            <a:ext cx="5395599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1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项目概述</a:t>
            </a:r>
            <a:r>
              <a:rPr lang="zh-CN" altLang="en-US" sz="3600" b="1" kern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项目概述</a:t>
            </a:r>
            <a:endParaRPr sz="36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24" name="path 24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" name="textbox 26"/>
          <p:cNvSpPr/>
          <p:nvPr/>
        </p:nvSpPr>
        <p:spPr>
          <a:xfrm>
            <a:off x="11882494" y="7003907"/>
            <a:ext cx="114935" cy="2006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2000"/>
              </a:lnSpc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3</a:t>
            </a:r>
            <a:endParaRPr sz="1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4" name="AutoShape 2" descr="飞书文档 - 图片"/>
          <p:cNvSpPr>
            <a:spLocks noChangeAspect="1" noChangeArrowheads="1"/>
          </p:cNvSpPr>
          <p:nvPr/>
        </p:nvSpPr>
        <p:spPr bwMode="auto">
          <a:xfrm>
            <a:off x="5928610" y="37244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AutoShape 4" descr="飞书文档 - 图片"/>
          <p:cNvSpPr>
            <a:spLocks noChangeAspect="1" noChangeArrowheads="1"/>
          </p:cNvSpPr>
          <p:nvPr/>
        </p:nvSpPr>
        <p:spPr bwMode="auto">
          <a:xfrm>
            <a:off x="2710543" y="43543"/>
            <a:ext cx="3690257" cy="369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509905" y="1341755"/>
            <a:ext cx="741045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🎯</a:t>
            </a:r>
            <a:r>
              <a:rPr lang="zh-CN" altLang="en-US" sz="3200" b="1"/>
              <a:t>项目目标</a:t>
            </a:r>
            <a:endParaRPr lang="zh-CN" alt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一站式校园活动管理平台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展示现代企业级应用开发最佳实践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演示多种编程语言和技术集成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509905" y="3536315"/>
            <a:ext cx="82143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🏗️ 技术架构亮点</a:t>
            </a:r>
            <a:endParaRPr lang="zh-CN" altLang="en-US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8个程序集 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分层架构设计 (Domain/Infrastructure/Application/WebAPI/BlazorWeb)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混合编程技术 (C++/CLI + 原生C++)</a:t>
            </a:r>
            <a:endParaRPr lang="zh-CN" altLang="en-US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8222" y="2958102"/>
            <a:ext cx="4755555" cy="941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47980" rtl="0" eaLnBrk="0">
              <a:lnSpc>
                <a:spcPct val="92000"/>
              </a:lnSpc>
            </a:pPr>
            <a:r>
              <a:rPr lang="en-US" altLang="zh-CN" sz="6000" b="1" kern="0" dirty="0">
                <a:solidFill>
                  <a:srgbClr val="D45C2A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altLang="zh-CN" sz="6000" b="1" kern="0" spc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Thank you!</a:t>
            </a:r>
            <a:endParaRPr lang="en-US" altLang="zh-CN" sz="6000" b="1" kern="0" spc="0" dirty="0">
              <a:solidFill>
                <a:srgbClr val="B2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0020" y="2957830"/>
            <a:ext cx="6850380" cy="93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47980" rtl="0" eaLnBrk="0">
              <a:lnSpc>
                <a:spcPct val="92000"/>
              </a:lnSpc>
            </a:pPr>
            <a:r>
              <a:rPr lang="en-US" altLang="zh-CN" sz="6000" b="1" kern="0" spc="0" dirty="0">
                <a:solidFill>
                  <a:srgbClr val="D45C2A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02</a:t>
            </a:r>
            <a:r>
              <a:rPr lang="en-US" altLang="zh-CN" sz="6000" b="1" kern="0" spc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6000" b="1" kern="0" spc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技术栈与创新点</a:t>
            </a:r>
            <a:endParaRPr sz="6000" b="1" kern="0" spc="0" dirty="0">
              <a:solidFill>
                <a:srgbClr val="B2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/>
          <p:cNvSpPr/>
          <p:nvPr/>
        </p:nvSpPr>
        <p:spPr>
          <a:xfrm>
            <a:off x="304165" y="1373441"/>
            <a:ext cx="5920105" cy="6978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  <a:p>
            <a:pPr marL="345440" indent="-332740" algn="l" rtl="0" eaLnBrk="0">
              <a:lnSpc>
                <a:spcPct val="92000"/>
              </a:lnSpc>
            </a:pPr>
            <a:r>
              <a:rPr sz="3200" kern="0" spc="-10" dirty="0">
                <a:solidFill>
                  <a:srgbClr val="000000">
                    <a:alpha val="100000"/>
                  </a:srgbClr>
                </a:solidFill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•</a:t>
            </a:r>
            <a:r>
              <a:rPr lang="en-US" sz="3200" kern="0" spc="-10" dirty="0">
                <a:solidFill>
                  <a:srgbClr val="000000">
                    <a:alpha val="100000"/>
                  </a:srgbClr>
                </a:solidFill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 核心技术栈</a:t>
            </a:r>
            <a:endParaRPr lang="en-US" sz="3200" kern="0" spc="-10" dirty="0">
              <a:solidFill>
                <a:srgbClr val="000000">
                  <a:alpha val="100000"/>
                </a:srgbClr>
              </a:solidFill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</p:txBody>
      </p:sp>
      <p:sp>
        <p:nvSpPr>
          <p:cNvPr id="30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sz="3600" b="1" kern="0" spc="-1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技术栈</a:t>
            </a:r>
            <a:endParaRPr sz="3600" b="1" kern="0" spc="-1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32" name="path 32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" name="textbox 16"/>
          <p:cNvSpPr/>
          <p:nvPr/>
        </p:nvSpPr>
        <p:spPr>
          <a:xfrm>
            <a:off x="718185" y="2164080"/>
            <a:ext cx="10867390" cy="41916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469900" indent="-45720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kern="0" dirty="0">
                <a:latin typeface="Tahoma" panose="020B0604030504040204" charset="0"/>
                <a:cs typeface="Tahoma" panose="020B0604030504040204" charset="0"/>
              </a:rPr>
              <a:t>后端: ASP.NET Core 9.0 + Entity Framework Core</a:t>
            </a:r>
            <a:endParaRPr lang="en-US" altLang="zh-CN" sz="2800" b="1" kern="0" dirty="0">
              <a:latin typeface="Tahoma" panose="020B0604030504040204" charset="0"/>
              <a:cs typeface="Tahoma" panose="020B0604030504040204" charset="0"/>
            </a:endParaRPr>
          </a:p>
          <a:p>
            <a:pPr marL="469900" indent="-45720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kern="0" dirty="0">
                <a:latin typeface="Tahoma" panose="020B0604030504040204" charset="0"/>
                <a:cs typeface="Tahoma" panose="020B0604030504040204" charset="0"/>
              </a:rPr>
              <a:t>前端: Blazor Server + Bootstrap 5</a:t>
            </a:r>
            <a:endParaRPr lang="en-US" altLang="zh-CN" sz="2800" b="1" kern="0" dirty="0">
              <a:latin typeface="Tahoma" panose="020B0604030504040204" charset="0"/>
              <a:cs typeface="Tahoma" panose="020B0604030504040204" charset="0"/>
            </a:endParaRPr>
          </a:p>
          <a:p>
            <a:pPr marL="469900" indent="-45720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kern="0" dirty="0">
                <a:latin typeface="Tahoma" panose="020B0604030504040204" charset="0"/>
                <a:cs typeface="Tahoma" panose="020B0604030504040204" charset="0"/>
              </a:rPr>
              <a:t>数据库: MySQL 8.0 + Redis 6.0</a:t>
            </a:r>
            <a:endParaRPr lang="en-US" altLang="zh-CN" sz="2800" b="1" kern="0" dirty="0">
              <a:latin typeface="Tahoma" panose="020B0604030504040204" charset="0"/>
              <a:cs typeface="Tahoma" panose="020B0604030504040204" charset="0"/>
            </a:endParaRPr>
          </a:p>
          <a:p>
            <a:pPr marL="469900" indent="-45720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kern="0" dirty="0">
                <a:latin typeface="Tahoma" panose="020B0604030504040204" charset="0"/>
                <a:cs typeface="Tahoma" panose="020B0604030504040204" charset="0"/>
              </a:rPr>
              <a:t>认证: JWT Bearer Token</a:t>
            </a:r>
            <a:endParaRPr lang="en-US" altLang="zh-CN" sz="2800" b="1" kern="0" dirty="0">
              <a:latin typeface="Tahoma" panose="020B0604030504040204" charset="0"/>
              <a:cs typeface="Tahoma" panose="020B0604030504040204" charset="0"/>
            </a:endParaRPr>
          </a:p>
          <a:p>
            <a:pPr marL="469900" indent="-45720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kern="0" dirty="0">
                <a:latin typeface="Tahoma" panose="020B0604030504040204" charset="0"/>
                <a:cs typeface="Tahoma" panose="020B0604030504040204" charset="0"/>
              </a:rPr>
              <a:t>API文档: Swagger/OpenAPI</a:t>
            </a:r>
            <a:endParaRPr lang="en-US" altLang="zh-CN" sz="2800" b="1" kern="0" dirty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5" name="AutoShape 2" descr="飞书文档 - 图片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飞书文档 - 图片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/>
          <p:cNvSpPr/>
          <p:nvPr/>
        </p:nvSpPr>
        <p:spPr>
          <a:xfrm>
            <a:off x="304165" y="1373441"/>
            <a:ext cx="5920105" cy="6978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Tahoma" panose="020B0604030504040204" charset="0"/>
              <a:ea typeface="Arial" panose="020B0604020202020204"/>
              <a:cs typeface="Tahoma" panose="020B0604030504040204" charset="0"/>
            </a:endParaRPr>
          </a:p>
          <a:p>
            <a:pPr marL="345440" indent="-332740" algn="l" rtl="0" eaLnBrk="0">
              <a:lnSpc>
                <a:spcPct val="92000"/>
              </a:lnSpc>
            </a:pPr>
            <a:r>
              <a:rPr sz="3200" kern="0" spc="-10" dirty="0">
                <a:solidFill>
                  <a:srgbClr val="000000">
                    <a:alpha val="100000"/>
                  </a:srgbClr>
                </a:solidFill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•</a:t>
            </a:r>
            <a:r>
              <a:rPr lang="en-US" sz="3200" kern="0" spc="-10" dirty="0">
                <a:solidFill>
                  <a:srgbClr val="000000">
                    <a:alpha val="100000"/>
                  </a:srgbClr>
                </a:solidFill>
                <a:latin typeface="Tahoma" panose="020B0604030504040204" charset="0"/>
                <a:ea typeface="Arial" panose="020B0604020202020204"/>
                <a:cs typeface="Tahoma" panose="020B0604030504040204" charset="0"/>
              </a:rPr>
              <a:t> 创新特色 </a:t>
            </a:r>
            <a:endParaRPr sz="2000" kern="0" dirty="0">
              <a:solidFill>
                <a:srgbClr val="000000">
                  <a:alpha val="100000"/>
                </a:srgbClr>
              </a:solidFill>
              <a:latin typeface="Tahoma" panose="020B0604030504040204" charset="0"/>
              <a:ea typeface="Tahoma" panose="020B0604030504040204"/>
              <a:cs typeface="Tahoma" panose="020B0604030504040204" charset="0"/>
            </a:endParaRPr>
          </a:p>
        </p:txBody>
      </p:sp>
      <p:sp>
        <p:nvSpPr>
          <p:cNvPr id="30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spc="-1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创新点</a:t>
            </a:r>
            <a:endParaRPr lang="zh-CN" altLang="en-US" sz="3600" b="1" kern="0" spc="-1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32" name="path 32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" name="textbox 16"/>
          <p:cNvSpPr/>
          <p:nvPr/>
        </p:nvSpPr>
        <p:spPr>
          <a:xfrm>
            <a:off x="718185" y="2164080"/>
            <a:ext cx="9194800" cy="39801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469900" indent="-45720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kern="0" dirty="0">
                <a:latin typeface="Tahoma" panose="020B0604030504040204" charset="0"/>
                <a:cs typeface="Tahoma" panose="020B0604030504040204" charset="0"/>
              </a:rPr>
              <a:t>C++/CLI智能推荐引擎 - 高性能协同过滤算法</a:t>
            </a:r>
            <a:endParaRPr lang="zh-CN" altLang="en-US" sz="2800" b="1" kern="0" dirty="0">
              <a:latin typeface="Tahoma" panose="020B0604030504040204" charset="0"/>
              <a:cs typeface="Tahoma" panose="020B0604030504040204" charset="0"/>
            </a:endParaRPr>
          </a:p>
          <a:p>
            <a:pPr marL="469900" indent="-45720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kern="0" dirty="0">
                <a:latin typeface="Tahoma" panose="020B0604030504040204" charset="0"/>
                <a:cs typeface="Tahoma" panose="020B0604030504040204" charset="0"/>
              </a:rPr>
              <a:t>原生C++数据分析库 - 通过P/Invoke调用</a:t>
            </a:r>
            <a:endParaRPr lang="zh-CN" altLang="en-US" sz="2800" b="1" kern="0" dirty="0">
              <a:latin typeface="Tahoma" panose="020B0604030504040204" charset="0"/>
              <a:cs typeface="Tahoma" panose="020B0604030504040204" charset="0"/>
            </a:endParaRPr>
          </a:p>
          <a:p>
            <a:pPr marL="469900" indent="-45720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kern="0" dirty="0">
                <a:latin typeface="Tahoma" panose="020B0604030504040204" charset="0"/>
                <a:cs typeface="Tahoma" panose="020B0604030504040204" charset="0"/>
              </a:rPr>
              <a:t>实时通信 - SignalR实现聊天功能</a:t>
            </a:r>
            <a:endParaRPr lang="zh-CN" altLang="en-US" sz="2800" b="1" kern="0" dirty="0">
              <a:latin typeface="Tahoma" panose="020B0604030504040204" charset="0"/>
              <a:cs typeface="Tahoma" panose="020B0604030504040204" charset="0"/>
            </a:endParaRPr>
          </a:p>
          <a:p>
            <a:pPr marL="469900" indent="-45720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kern="0" dirty="0">
                <a:latin typeface="Tahoma" panose="020B0604030504040204" charset="0"/>
                <a:cs typeface="Tahoma" panose="020B0604030504040204" charset="0"/>
              </a:rPr>
              <a:t>智能推荐系统 - 基于用户行为的个性化推荐</a:t>
            </a:r>
            <a:endParaRPr lang="zh-CN" altLang="en-US" sz="2800" b="1" kern="0" dirty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5" name="AutoShape 2" descr="飞书文档 - 图片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飞书文档 - 图片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2021" y="2958102"/>
            <a:ext cx="5947958" cy="93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47980" rtl="0" eaLnBrk="0">
              <a:lnSpc>
                <a:spcPct val="92000"/>
              </a:lnSpc>
            </a:pPr>
            <a:r>
              <a:rPr lang="en-US" altLang="zh-CN" sz="6000" b="1" kern="0" spc="0" dirty="0">
                <a:solidFill>
                  <a:srgbClr val="D45C2A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03</a:t>
            </a:r>
            <a:r>
              <a:rPr lang="en-US" altLang="zh-CN" sz="6000" b="1" kern="0" spc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zh-CN" altLang="en-US" sz="6000" b="1" kern="0" spc="0" dirty="0">
                <a:solidFill>
                  <a:srgbClr val="B2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系统架构设计</a:t>
            </a:r>
            <a:endParaRPr lang="zh-CN" altLang="en-US" sz="6000" b="1" kern="0" spc="0" dirty="0">
              <a:solidFill>
                <a:srgbClr val="B2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/>
          <p:nvPr/>
        </p:nvSpPr>
        <p:spPr>
          <a:xfrm>
            <a:off x="304165" y="351028"/>
            <a:ext cx="7809966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r>
              <a:rPr lang="zh-CN" altLang="en-US" sz="3600" b="1" kern="0" spc="-10" dirty="0">
                <a:solidFill>
                  <a:srgbClr val="B20000">
                    <a:alpha val="100000"/>
                  </a:srgb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架构层次</a:t>
            </a:r>
            <a:endParaRPr lang="zh-CN" altLang="en-US" sz="3600" b="1" kern="0" spc="-10" dirty="0">
              <a:solidFill>
                <a:srgbClr val="B20000">
                  <a:alpha val="100000"/>
                </a:srgb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32" name="path 32"/>
          <p:cNvSpPr/>
          <p:nvPr/>
        </p:nvSpPr>
        <p:spPr>
          <a:xfrm>
            <a:off x="203454" y="966215"/>
            <a:ext cx="10261600" cy="50292"/>
          </a:xfrm>
          <a:custGeom>
            <a:avLst/>
            <a:gdLst/>
            <a:ahLst/>
            <a:cxnLst/>
            <a:rect l="0" t="0" r="0" b="0"/>
            <a:pathLst>
              <a:path w="16160" h="79">
                <a:moveTo>
                  <a:pt x="0" y="39"/>
                </a:moveTo>
                <a:lnTo>
                  <a:pt x="16160" y="39"/>
                </a:lnTo>
              </a:path>
            </a:pathLst>
          </a:custGeom>
          <a:noFill/>
          <a:ln w="50292" cap="flat">
            <a:solidFill>
              <a:srgbClr val="B2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98132" y="23993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2705" y="1016635"/>
            <a:ext cx="6360795" cy="5842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14.1,&quot;left&quot;:23.95,&quot;top&quot;:81.7,&quot;width&quot;:936.05}"/>
</p:tagLst>
</file>

<file path=ppt/tags/tag2.xml><?xml version="1.0" encoding="utf-8"?>
<p:tagLst xmlns:p="http://schemas.openxmlformats.org/presentationml/2006/main">
  <p:tag name="KSO_WM_DIAGRAM_VIRTUALLY_FRAME" val="{&quot;height&quot;:414.1,&quot;left&quot;:23.95,&quot;top&quot;:81.7,&quot;width&quot;:936.05}"/>
</p:tagLst>
</file>

<file path=ppt/tags/tag3.xml><?xml version="1.0" encoding="utf-8"?>
<p:tagLst xmlns:p="http://schemas.openxmlformats.org/presentationml/2006/main">
  <p:tag name="KSO_WM_DIAGRAM_VIRTUALLY_FRAME" val="{&quot;height&quot;:414.1,&quot;left&quot;:23.95,&quot;top&quot;:81.7,&quot;width&quot;:936.05}"/>
</p:tagLst>
</file>

<file path=ppt/tags/tag4.xml><?xml version="1.0" encoding="utf-8"?>
<p:tagLst xmlns:p="http://schemas.openxmlformats.org/presentationml/2006/main">
  <p:tag name="KSO_WM_DIAGRAM_VIRTUALLY_FRAME" val="{&quot;height&quot;:414.1,&quot;left&quot;:23.95,&quot;top&quot;:81.7,&quot;width&quot;:936.05}"/>
</p:tagLst>
</file>

<file path=ppt/tags/tag5.xml><?xml version="1.0" encoding="utf-8"?>
<p:tagLst xmlns:p="http://schemas.openxmlformats.org/presentationml/2006/main">
  <p:tag name="KSO_WM_DIAGRAM_VIRTUALLY_FRAME" val="{&quot;height&quot;:414.1,&quot;left&quot;:23.95,&quot;top&quot;:81.7,&quot;width&quot;:936.05}"/>
</p:tagLst>
</file>

<file path=ppt/tags/tag6.xml><?xml version="1.0" encoding="utf-8"?>
<p:tagLst xmlns:p="http://schemas.openxmlformats.org/presentationml/2006/main">
  <p:tag name="KSO_WM_DIAGRAM_VIRTUALLY_FRAME" val="{&quot;height&quot;:414.1,&quot;left&quot;:23.95,&quot;top&quot;:81.7,&quot;width&quot;:936.05}"/>
</p:tagLst>
</file>

<file path=ppt/tags/tag7.xml><?xml version="1.0" encoding="utf-8"?>
<p:tagLst xmlns:p="http://schemas.openxmlformats.org/presentationml/2006/main">
  <p:tag name="KSO_WM_DIAGRAM_VIRTUALLY_FRAME" val="{&quot;height&quot;:414.1,&quot;left&quot;:23.95,&quot;top&quot;:81.7,&quot;width&quot;:936.05}"/>
</p:tagLst>
</file>

<file path=ppt/tags/tag8.xml><?xml version="1.0" encoding="utf-8"?>
<p:tagLst xmlns:p="http://schemas.openxmlformats.org/presentationml/2006/main">
  <p:tag name="KSO_WM_DIAGRAM_VIRTUALLY_FRAME" val="{&quot;height&quot;:414.1,&quot;left&quot;:23.95,&quot;top&quot;:81.7,&quot;width&quot;:936.05}"/>
</p:tagLst>
</file>

<file path=ppt/tags/tag9.xml><?xml version="1.0" encoding="utf-8"?>
<p:tagLst xmlns:p="http://schemas.openxmlformats.org/presentationml/2006/main">
  <p:tag name="COMMONDATA" val="eyJoZGlkIjoiNGY3N2U4YWIxYmQ2YjhhNmZiNjE0N2JjMDdhNDM2N2M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10748</Words>
  <Application>WPS 演示</Application>
  <PresentationFormat>Widescreen</PresentationFormat>
  <Paragraphs>643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宋体</vt:lpstr>
      <vt:lpstr>Wingdings</vt:lpstr>
      <vt:lpstr>Verdana</vt:lpstr>
      <vt:lpstr>Arial</vt:lpstr>
      <vt:lpstr>Tahoma</vt:lpstr>
      <vt:lpstr>Tahoma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杨宇琨</cp:lastModifiedBy>
  <cp:revision>183</cp:revision>
  <dcterms:created xsi:type="dcterms:W3CDTF">2024-12-17T08:51:00Z</dcterms:created>
  <dcterms:modified xsi:type="dcterms:W3CDTF">2025-06-28T05:11:48Z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2024-12-20T16:47:58Z</vt:filetime>
  </property>
  <property fmtid="{D5CDD505-2E9C-101B-9397-08002B2CF9AE}" pid="4" name="ICV">
    <vt:lpwstr>2994D23420D247A2843EE2834701E8EB_12</vt:lpwstr>
  </property>
  <property fmtid="{D5CDD505-2E9C-101B-9397-08002B2CF9AE}" pid="5" name="KSOProductBuildVer">
    <vt:lpwstr>2052-12.1.0.16929</vt:lpwstr>
  </property>
</Properties>
</file>