
<file path=[Content_Types].xml><?xml version="1.0" encoding="utf-8"?>
<Types xmlns="http://schemas.openxmlformats.org/package/2006/content-types">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32918400" cy="43891200"/>
  <p:notesSz cx="6715125" cy="9239250"/>
  <p:defaultTextStyle>
    <a:defPPr>
      <a:defRPr lang="en-US"/>
    </a:defPPr>
    <a:lvl1pPr algn="ctr" rtl="0" fontAlgn="base">
      <a:spcBef>
        <a:spcPct val="0"/>
      </a:spcBef>
      <a:spcAft>
        <a:spcPct val="0"/>
      </a:spcAft>
      <a:defRPr sz="86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86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86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86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8600" kern="1200">
        <a:solidFill>
          <a:schemeClr val="tx1"/>
        </a:solidFill>
        <a:latin typeface="Arial" panose="020B0604020202020204" pitchFamily="34" charset="0"/>
        <a:ea typeface="+mn-ea"/>
        <a:cs typeface="+mn-cs"/>
      </a:defRPr>
    </a:lvl5pPr>
    <a:lvl6pPr marL="2286000" algn="l" defTabSz="914400" rtl="0" eaLnBrk="1" latinLnBrk="0" hangingPunct="1">
      <a:defRPr sz="8600" kern="1200">
        <a:solidFill>
          <a:schemeClr val="tx1"/>
        </a:solidFill>
        <a:latin typeface="Arial" panose="020B0604020202020204" pitchFamily="34" charset="0"/>
        <a:ea typeface="+mn-ea"/>
        <a:cs typeface="+mn-cs"/>
      </a:defRPr>
    </a:lvl6pPr>
    <a:lvl7pPr marL="2743200" algn="l" defTabSz="914400" rtl="0" eaLnBrk="1" latinLnBrk="0" hangingPunct="1">
      <a:defRPr sz="8600" kern="1200">
        <a:solidFill>
          <a:schemeClr val="tx1"/>
        </a:solidFill>
        <a:latin typeface="Arial" panose="020B0604020202020204" pitchFamily="34" charset="0"/>
        <a:ea typeface="+mn-ea"/>
        <a:cs typeface="+mn-cs"/>
      </a:defRPr>
    </a:lvl7pPr>
    <a:lvl8pPr marL="3200400" algn="l" defTabSz="914400" rtl="0" eaLnBrk="1" latinLnBrk="0" hangingPunct="1">
      <a:defRPr sz="8600" kern="1200">
        <a:solidFill>
          <a:schemeClr val="tx1"/>
        </a:solidFill>
        <a:latin typeface="Arial" panose="020B0604020202020204" pitchFamily="34" charset="0"/>
        <a:ea typeface="+mn-ea"/>
        <a:cs typeface="+mn-cs"/>
      </a:defRPr>
    </a:lvl8pPr>
    <a:lvl9pPr marL="3657600" algn="l" defTabSz="914400" rtl="0" eaLnBrk="1" latinLnBrk="0" hangingPunct="1">
      <a:defRPr sz="8600"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A7C4FF"/>
    <a:srgbClr val="EAEAEA"/>
    <a:srgbClr val="C0C0C0"/>
    <a:srgbClr val="0046D2"/>
    <a:srgbClr val="698ED9"/>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731" autoAdjust="0"/>
    <p:restoredTop sz="94660"/>
  </p:normalViewPr>
  <p:slideViewPr>
    <p:cSldViewPr snapToGrid="0">
      <p:cViewPr varScale="1">
        <p:scale>
          <a:sx n="17" d="100"/>
          <a:sy n="17" d="100"/>
        </p:scale>
        <p:origin x="3258" y="24"/>
      </p:cViewPr>
      <p:guideLst>
        <p:guide orient="horz" pos="13900"/>
        <p:guide orient="horz" pos="26944"/>
        <p:guide pos="103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ln>
          <a:effectLst/>
        </p:spPr>
        <p:txBody>
          <a:bodyPr vert="horz" wrap="square" lIns="91440" tIns="45720" rIns="91440" bIns="45720" numCol="1" anchor="t" anchorCtr="0" compatLnSpc="1"/>
          <a:lstStyle>
            <a:lvl1pPr algn="l">
              <a:defRPr sz="1200"/>
            </a:lvl1pPr>
          </a:lstStyle>
          <a:p>
            <a:endParaRPr lang="en-US"/>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2058988" y="692150"/>
            <a:ext cx="2598737" cy="3465513"/>
          </a:xfrm>
          <a:prstGeom prst="rect">
            <a:avLst/>
          </a:prstGeom>
          <a:noFill/>
          <a:ln w="9525">
            <a:solidFill>
              <a:srgbClr val="000000"/>
            </a:solidFill>
            <a:miter lim="800000"/>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ln>
          <a:effectLst/>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ln>
          <a:effectLst/>
        </p:spPr>
        <p:txBody>
          <a:bodyPr vert="horz" wrap="square" lIns="91440" tIns="45720" rIns="91440" bIns="45720" numCol="1" anchor="b" anchorCtr="0" compatLnSpc="1"/>
          <a:lstStyle>
            <a:lvl1pPr algn="l">
              <a:defRPr sz="1200"/>
            </a:lvl1pPr>
          </a:lstStyle>
          <a:p>
            <a:endParaRPr 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A645BAB7-E9F9-435A-B8BD-F70ADBBCBAF6}"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2C7B9C-DA46-4FE0-B590-97F24EE1DB0E}" type="slidenum">
              <a:rPr lang="en-US"/>
            </a:fld>
            <a:endParaRPr lang="en-US"/>
          </a:p>
        </p:txBody>
      </p:sp>
      <p:sp>
        <p:nvSpPr>
          <p:cNvPr id="4098" name="Rectangle 2"/>
          <p:cNvSpPr>
            <a:spLocks noGrp="1" noRot="1" noChangeAspect="1" noChangeArrowheads="1" noTextEdit="1"/>
          </p:cNvSpPr>
          <p:nvPr>
            <p:ph type="sldImg"/>
          </p:nvPr>
        </p:nvSpPr>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wmf"/><Relationship Id="rId2" Type="http://schemas.openxmlformats.org/officeDocument/2006/relationships/hyperlink" Target="http://www.megaprint.com/" TargetMode="Externa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r="38727"/>
          <a:stretch>
            <a:fillRect/>
          </a:stretch>
        </p:blipFill>
        <p:spPr bwMode="auto">
          <a:xfrm>
            <a:off x="24904006" y="43215386"/>
            <a:ext cx="4141787"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userDrawn="1"/>
        </p:nvSpPr>
        <p:spPr>
          <a:xfrm>
            <a:off x="29045793" y="43138551"/>
            <a:ext cx="2383858" cy="338554"/>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sz="1600" dirty="0">
                <a:solidFill>
                  <a:schemeClr val="bg1"/>
                </a:solidFill>
              </a:rPr>
              <a:t>www.postersession.com</a:t>
            </a:r>
            <a:endParaRPr lang="en-US" sz="1600" dirty="0">
              <a:solidFill>
                <a:schemeClr val="bg1"/>
              </a:solidFill>
            </a:endParaRPr>
          </a:p>
        </p:txBody>
      </p:sp>
      <p:sp>
        <p:nvSpPr>
          <p:cNvPr id="4" name="TextBox 3"/>
          <p:cNvSpPr txBox="1"/>
          <p:nvPr userDrawn="1"/>
        </p:nvSpPr>
        <p:spPr>
          <a:xfrm>
            <a:off x="152180" y="43781455"/>
            <a:ext cx="482824" cy="12311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sz="200" b="1" dirty="0">
                <a:solidFill>
                  <a:srgbClr val="003064"/>
                </a:solidFill>
              </a:rPr>
              <a:t>www.postersession.com</a:t>
            </a:r>
            <a:endParaRPr lang="en-US" sz="200" b="1" dirty="0">
              <a:solidFill>
                <a:srgbClr val="003064"/>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755" rtl="0" fontAlgn="base">
        <a:spcBef>
          <a:spcPct val="0"/>
        </a:spcBef>
        <a:spcAft>
          <a:spcPct val="0"/>
        </a:spcAft>
        <a:defRPr sz="21100">
          <a:solidFill>
            <a:schemeClr val="tx2"/>
          </a:solidFill>
          <a:latin typeface="+mj-lt"/>
          <a:ea typeface="+mj-ea"/>
          <a:cs typeface="+mj-cs"/>
        </a:defRPr>
      </a:lvl1pPr>
      <a:lvl2pPr algn="ctr" defTabSz="4389755" rtl="0" fontAlgn="base">
        <a:spcBef>
          <a:spcPct val="0"/>
        </a:spcBef>
        <a:spcAft>
          <a:spcPct val="0"/>
        </a:spcAft>
        <a:defRPr sz="21100">
          <a:solidFill>
            <a:schemeClr val="tx2"/>
          </a:solidFill>
          <a:latin typeface="Arial" panose="020B0604020202020204" pitchFamily="34" charset="0"/>
        </a:defRPr>
      </a:lvl2pPr>
      <a:lvl3pPr algn="ctr" defTabSz="4389755" rtl="0" fontAlgn="base">
        <a:spcBef>
          <a:spcPct val="0"/>
        </a:spcBef>
        <a:spcAft>
          <a:spcPct val="0"/>
        </a:spcAft>
        <a:defRPr sz="21100">
          <a:solidFill>
            <a:schemeClr val="tx2"/>
          </a:solidFill>
          <a:latin typeface="Arial" panose="020B0604020202020204" pitchFamily="34" charset="0"/>
        </a:defRPr>
      </a:lvl3pPr>
      <a:lvl4pPr algn="ctr" defTabSz="4389755" rtl="0" fontAlgn="base">
        <a:spcBef>
          <a:spcPct val="0"/>
        </a:spcBef>
        <a:spcAft>
          <a:spcPct val="0"/>
        </a:spcAft>
        <a:defRPr sz="21100">
          <a:solidFill>
            <a:schemeClr val="tx2"/>
          </a:solidFill>
          <a:latin typeface="Arial" panose="020B0604020202020204" pitchFamily="34" charset="0"/>
        </a:defRPr>
      </a:lvl4pPr>
      <a:lvl5pPr algn="ctr" defTabSz="4389755" rtl="0" fontAlgn="base">
        <a:spcBef>
          <a:spcPct val="0"/>
        </a:spcBef>
        <a:spcAft>
          <a:spcPct val="0"/>
        </a:spcAft>
        <a:defRPr sz="21100">
          <a:solidFill>
            <a:schemeClr val="tx2"/>
          </a:solidFill>
          <a:latin typeface="Arial" panose="020B0604020202020204" pitchFamily="34" charset="0"/>
        </a:defRPr>
      </a:lvl5pPr>
      <a:lvl6pPr marL="457200" algn="ctr" defTabSz="4389755" rtl="0" fontAlgn="base">
        <a:spcBef>
          <a:spcPct val="0"/>
        </a:spcBef>
        <a:spcAft>
          <a:spcPct val="0"/>
        </a:spcAft>
        <a:defRPr sz="21100">
          <a:solidFill>
            <a:schemeClr val="tx2"/>
          </a:solidFill>
          <a:latin typeface="Arial" panose="020B0604020202020204" pitchFamily="34" charset="0"/>
        </a:defRPr>
      </a:lvl6pPr>
      <a:lvl7pPr marL="914400" algn="ctr" defTabSz="4389755" rtl="0" fontAlgn="base">
        <a:spcBef>
          <a:spcPct val="0"/>
        </a:spcBef>
        <a:spcAft>
          <a:spcPct val="0"/>
        </a:spcAft>
        <a:defRPr sz="21100">
          <a:solidFill>
            <a:schemeClr val="tx2"/>
          </a:solidFill>
          <a:latin typeface="Arial" panose="020B0604020202020204" pitchFamily="34" charset="0"/>
        </a:defRPr>
      </a:lvl7pPr>
      <a:lvl8pPr marL="1371600" algn="ctr" defTabSz="4389755" rtl="0" fontAlgn="base">
        <a:spcBef>
          <a:spcPct val="0"/>
        </a:spcBef>
        <a:spcAft>
          <a:spcPct val="0"/>
        </a:spcAft>
        <a:defRPr sz="21100">
          <a:solidFill>
            <a:schemeClr val="tx2"/>
          </a:solidFill>
          <a:latin typeface="Arial" panose="020B0604020202020204" pitchFamily="34" charset="0"/>
        </a:defRPr>
      </a:lvl8pPr>
      <a:lvl9pPr marL="1828800" algn="ctr" defTabSz="4389755" rtl="0" fontAlgn="base">
        <a:spcBef>
          <a:spcPct val="0"/>
        </a:spcBef>
        <a:spcAft>
          <a:spcPct val="0"/>
        </a:spcAft>
        <a:defRPr sz="21100">
          <a:solidFill>
            <a:schemeClr val="tx2"/>
          </a:solidFill>
          <a:latin typeface="Arial" panose="020B0604020202020204" pitchFamily="34" charset="0"/>
        </a:defRPr>
      </a:lvl9pPr>
    </p:titleStyle>
    <p:bodyStyle>
      <a:lvl1pPr marL="1646555" indent="-1646555" algn="l" defTabSz="4389755" rtl="0" fontAlgn="base">
        <a:spcBef>
          <a:spcPct val="20000"/>
        </a:spcBef>
        <a:spcAft>
          <a:spcPct val="0"/>
        </a:spcAft>
        <a:buChar char="•"/>
        <a:defRPr sz="15400">
          <a:solidFill>
            <a:schemeClr val="tx1"/>
          </a:solidFill>
          <a:latin typeface="+mn-lt"/>
          <a:ea typeface="+mn-ea"/>
          <a:cs typeface="+mn-cs"/>
        </a:defRPr>
      </a:lvl1pPr>
      <a:lvl2pPr marL="3565525" indent="-1371600" algn="l" defTabSz="4389755" rtl="0" fontAlgn="base">
        <a:spcBef>
          <a:spcPct val="20000"/>
        </a:spcBef>
        <a:spcAft>
          <a:spcPct val="0"/>
        </a:spcAft>
        <a:buChar char="–"/>
        <a:defRPr sz="13400">
          <a:solidFill>
            <a:schemeClr val="tx1"/>
          </a:solidFill>
          <a:latin typeface="+mn-lt"/>
        </a:defRPr>
      </a:lvl2pPr>
      <a:lvl3pPr marL="5486400" indent="-1097280" algn="l" defTabSz="4389755" rtl="0" fontAlgn="base">
        <a:spcBef>
          <a:spcPct val="20000"/>
        </a:spcBef>
        <a:spcAft>
          <a:spcPct val="0"/>
        </a:spcAft>
        <a:buChar char="•"/>
        <a:defRPr sz="11500">
          <a:solidFill>
            <a:schemeClr val="tx1"/>
          </a:solidFill>
          <a:latin typeface="+mn-lt"/>
        </a:defRPr>
      </a:lvl3pPr>
      <a:lvl4pPr marL="7680325" indent="-1097280" algn="l" defTabSz="4389755" rtl="0" fontAlgn="base">
        <a:spcBef>
          <a:spcPct val="20000"/>
        </a:spcBef>
        <a:spcAft>
          <a:spcPct val="0"/>
        </a:spcAft>
        <a:buChar char="–"/>
        <a:defRPr sz="9600">
          <a:solidFill>
            <a:schemeClr val="tx1"/>
          </a:solidFill>
          <a:latin typeface="+mn-lt"/>
        </a:defRPr>
      </a:lvl4pPr>
      <a:lvl5pPr marL="9876155" indent="-1097280" algn="l" defTabSz="4389755" rtl="0" fontAlgn="base">
        <a:spcBef>
          <a:spcPct val="20000"/>
        </a:spcBef>
        <a:spcAft>
          <a:spcPct val="0"/>
        </a:spcAft>
        <a:buChar char="»"/>
        <a:defRPr sz="9600">
          <a:solidFill>
            <a:schemeClr val="tx1"/>
          </a:solidFill>
          <a:latin typeface="+mn-lt"/>
        </a:defRPr>
      </a:lvl5pPr>
      <a:lvl6pPr marL="10333355" indent="-1097280" algn="l" defTabSz="4389755" rtl="0" fontAlgn="base">
        <a:spcBef>
          <a:spcPct val="20000"/>
        </a:spcBef>
        <a:spcAft>
          <a:spcPct val="0"/>
        </a:spcAft>
        <a:buChar char="»"/>
        <a:defRPr sz="9600">
          <a:solidFill>
            <a:schemeClr val="tx1"/>
          </a:solidFill>
          <a:latin typeface="+mn-lt"/>
        </a:defRPr>
      </a:lvl6pPr>
      <a:lvl7pPr marL="10790555" indent="-1097280" algn="l" defTabSz="4389755" rtl="0" fontAlgn="base">
        <a:spcBef>
          <a:spcPct val="20000"/>
        </a:spcBef>
        <a:spcAft>
          <a:spcPct val="0"/>
        </a:spcAft>
        <a:buChar char="»"/>
        <a:defRPr sz="9600">
          <a:solidFill>
            <a:schemeClr val="tx1"/>
          </a:solidFill>
          <a:latin typeface="+mn-lt"/>
        </a:defRPr>
      </a:lvl7pPr>
      <a:lvl8pPr marL="11247755" indent="-1097280" algn="l" defTabSz="4389755" rtl="0" fontAlgn="base">
        <a:spcBef>
          <a:spcPct val="20000"/>
        </a:spcBef>
        <a:spcAft>
          <a:spcPct val="0"/>
        </a:spcAft>
        <a:buChar char="»"/>
        <a:defRPr sz="9600">
          <a:solidFill>
            <a:schemeClr val="tx1"/>
          </a:solidFill>
          <a:latin typeface="+mn-lt"/>
        </a:defRPr>
      </a:lvl8pPr>
      <a:lvl9pPr marL="11704955" indent="-1097280" algn="l" defTabSz="4389755"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hyperlink" Target="https://www.postersession.com/ord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98" name="AutoShape 50"/>
          <p:cNvSpPr>
            <a:spLocks noChangeArrowheads="1"/>
          </p:cNvSpPr>
          <p:nvPr/>
        </p:nvSpPr>
        <p:spPr bwMode="auto">
          <a:xfrm>
            <a:off x="16800830" y="8128000"/>
            <a:ext cx="15487650" cy="34645600"/>
          </a:xfrm>
          <a:prstGeom prst="roundRect">
            <a:avLst>
              <a:gd name="adj" fmla="val 7000"/>
            </a:avLst>
          </a:prstGeom>
          <a:solidFill>
            <a:schemeClr val="bg1"/>
          </a:solidFill>
          <a:ln w="9525">
            <a:solidFill>
              <a:schemeClr val="tx1"/>
            </a:solidFill>
            <a:round/>
          </a:ln>
          <a:effectLst/>
        </p:spPr>
        <p:txBody>
          <a:bodyPr wrap="none" anchor="ctr"/>
          <a:lstStyle/>
          <a:p>
            <a:endParaRPr lang="en-US"/>
          </a:p>
        </p:txBody>
      </p:sp>
      <p:sp>
        <p:nvSpPr>
          <p:cNvPr id="2052" name="AutoShape 4"/>
          <p:cNvSpPr>
            <a:spLocks noChangeArrowheads="1"/>
          </p:cNvSpPr>
          <p:nvPr/>
        </p:nvSpPr>
        <p:spPr bwMode="auto">
          <a:xfrm>
            <a:off x="571500" y="8128000"/>
            <a:ext cx="15487650" cy="34645600"/>
          </a:xfrm>
          <a:prstGeom prst="roundRect">
            <a:avLst>
              <a:gd name="adj" fmla="val 7000"/>
            </a:avLst>
          </a:prstGeom>
          <a:solidFill>
            <a:schemeClr val="bg1"/>
          </a:solidFill>
          <a:ln w="9525">
            <a:solidFill>
              <a:schemeClr val="tx1"/>
            </a:solidFill>
            <a:round/>
          </a:ln>
          <a:effectLst/>
        </p:spPr>
        <p:txBody>
          <a:bodyPr wrap="none" anchor="ctr"/>
          <a:lstStyle/>
          <a:p>
            <a:endParaRPr lang="en-US"/>
          </a:p>
        </p:txBody>
      </p:sp>
      <p:sp>
        <p:nvSpPr>
          <p:cNvPr id="2057" name="Text Box 9"/>
          <p:cNvSpPr txBox="1">
            <a:spLocks noChangeArrowheads="1"/>
          </p:cNvSpPr>
          <p:nvPr/>
        </p:nvSpPr>
        <p:spPr bwMode="auto">
          <a:xfrm>
            <a:off x="1085850" y="10782300"/>
            <a:ext cx="14382115" cy="7808595"/>
          </a:xfrm>
          <a:prstGeom prst="rect">
            <a:avLst/>
          </a:prstGeom>
          <a:noFill/>
          <a:ln w="9525">
            <a:noFill/>
            <a:miter lim="800000"/>
          </a:ln>
          <a:effectLst/>
        </p:spPr>
        <p:txBody>
          <a:bodyPr wrap="square">
            <a:spAutoFit/>
          </a:bodyPr>
          <a:lstStyle/>
          <a:p>
            <a:pPr algn="l" defTabSz="4389755" eaLnBrk="0" hangingPunct="0">
              <a:lnSpc>
                <a:spcPct val="95000"/>
              </a:lnSpc>
            </a:pPr>
            <a:r>
              <a:rPr lang="en-US" sz="4400" b="1" dirty="0">
                <a:latin typeface="Times New Roman" panose="02020603050405020304" pitchFamily="18" charset="0"/>
              </a:rPr>
              <a:t>Mixed Reality (MR) is a technology that combines the real world with the virtual world to create an immersive user experience. Pose estimation is the process of determining the position and direction of an object in space. However, the current tracking technology is challenging for the tracking of small hand movements. To solve this problem, we propose a method to estimate the motion pose of the micro hand using selective sensor fusion. Our approach combines information from multiple sensors, such as cameras and inertial measurement units. We use real world hand motion data sets to evaluate our method and prove its effectiveness in tracking micro motion with high accuracy.</a:t>
            </a:r>
            <a:endParaRPr lang="en-US" sz="4400" b="1" dirty="0">
              <a:latin typeface="Times New Roman" panose="02020603050405020304" pitchFamily="18" charset="0"/>
            </a:endParaRPr>
          </a:p>
        </p:txBody>
      </p:sp>
      <p:sp>
        <p:nvSpPr>
          <p:cNvPr id="2058" name="Text Box 10"/>
          <p:cNvSpPr txBox="1">
            <a:spLocks noChangeArrowheads="1"/>
          </p:cNvSpPr>
          <p:nvPr/>
        </p:nvSpPr>
        <p:spPr bwMode="auto">
          <a:xfrm>
            <a:off x="3298825" y="19856450"/>
            <a:ext cx="9575800" cy="1414780"/>
          </a:xfrm>
          <a:prstGeom prst="rect">
            <a:avLst/>
          </a:prstGeom>
          <a:noFill/>
          <a:ln w="9525">
            <a:noFill/>
            <a:miter lim="800000"/>
          </a:ln>
          <a:effectLst/>
        </p:spPr>
        <p:txBody>
          <a:bodyPr wrap="square">
            <a:spAutoFit/>
          </a:bodyPr>
          <a:lstStyle/>
          <a:p>
            <a:pPr defTabSz="4389755">
              <a:spcBef>
                <a:spcPct val="50000"/>
              </a:spcBef>
            </a:pPr>
            <a:r>
              <a:rPr lang="en-US" b="1">
                <a:solidFill>
                  <a:srgbClr val="92D050"/>
                </a:solidFill>
              </a:rPr>
              <a:t>Background</a:t>
            </a:r>
            <a:endParaRPr lang="en-US" b="1">
              <a:solidFill>
                <a:srgbClr val="92D050"/>
              </a:solidFill>
            </a:endParaRPr>
          </a:p>
        </p:txBody>
      </p:sp>
      <p:sp>
        <p:nvSpPr>
          <p:cNvPr id="2059" name="Text Box 11"/>
          <p:cNvSpPr txBox="1">
            <a:spLocks noChangeArrowheads="1"/>
          </p:cNvSpPr>
          <p:nvPr/>
        </p:nvSpPr>
        <p:spPr bwMode="auto">
          <a:xfrm>
            <a:off x="20326985" y="19856133"/>
            <a:ext cx="7372350" cy="1414780"/>
          </a:xfrm>
          <a:prstGeom prst="rect">
            <a:avLst/>
          </a:prstGeom>
          <a:noFill/>
          <a:ln w="9525">
            <a:noFill/>
            <a:miter lim="800000"/>
          </a:ln>
          <a:effectLst/>
        </p:spPr>
        <p:txBody>
          <a:bodyPr>
            <a:spAutoFit/>
          </a:bodyPr>
          <a:lstStyle/>
          <a:p>
            <a:pPr defTabSz="4389755">
              <a:spcBef>
                <a:spcPct val="50000"/>
              </a:spcBef>
            </a:pPr>
            <a:r>
              <a:rPr lang="en-US" b="1">
                <a:solidFill>
                  <a:schemeClr val="accent1">
                    <a:lumMod val="75000"/>
                  </a:schemeClr>
                </a:solidFill>
              </a:rPr>
              <a:t>Result</a:t>
            </a:r>
            <a:endParaRPr lang="en-US" b="1">
              <a:solidFill>
                <a:schemeClr val="accent1">
                  <a:lumMod val="75000"/>
                </a:schemeClr>
              </a:solidFill>
            </a:endParaRPr>
          </a:p>
        </p:txBody>
      </p:sp>
      <p:sp>
        <p:nvSpPr>
          <p:cNvPr id="2061" name="AutoShape 13"/>
          <p:cNvSpPr>
            <a:spLocks noChangeArrowheads="1"/>
          </p:cNvSpPr>
          <p:nvPr/>
        </p:nvSpPr>
        <p:spPr bwMode="auto">
          <a:xfrm>
            <a:off x="514350" y="508000"/>
            <a:ext cx="31889700" cy="70104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ln>
          <a:effectLst/>
        </p:spPr>
        <p:txBody>
          <a:bodyPr wrap="none" anchor="ctr"/>
          <a:lstStyle/>
          <a:p>
            <a:pPr defTabSz="4389755"/>
            <a:endParaRPr lang="en-US">
              <a:solidFill>
                <a:schemeClr val="bg1"/>
              </a:solidFill>
            </a:endParaRPr>
          </a:p>
        </p:txBody>
      </p:sp>
      <p:sp>
        <p:nvSpPr>
          <p:cNvPr id="2062" name="Text Box 14"/>
          <p:cNvSpPr txBox="1">
            <a:spLocks noChangeArrowheads="1"/>
          </p:cNvSpPr>
          <p:nvPr/>
        </p:nvSpPr>
        <p:spPr bwMode="auto">
          <a:xfrm>
            <a:off x="1085850" y="1778000"/>
            <a:ext cx="30689550" cy="3938270"/>
          </a:xfrm>
          <a:prstGeom prst="rect">
            <a:avLst/>
          </a:prstGeom>
          <a:noFill/>
          <a:ln w="9525">
            <a:noFill/>
            <a:miter lim="800000"/>
          </a:ln>
          <a:effectLst/>
        </p:spPr>
        <p:txBody>
          <a:bodyPr>
            <a:spAutoFit/>
          </a:bodyPr>
          <a:lstStyle/>
          <a:p>
            <a:pPr defTabSz="4389755">
              <a:spcBef>
                <a:spcPct val="50000"/>
              </a:spcBef>
            </a:pPr>
            <a:r>
              <a:rPr lang="en-US" sz="12500" b="1"/>
              <a:t>Pose Estimation for Micro Movement in Mixed Reality</a:t>
            </a:r>
            <a:endParaRPr lang="en-US"/>
          </a:p>
        </p:txBody>
      </p:sp>
      <p:sp>
        <p:nvSpPr>
          <p:cNvPr id="2084" name="Text Box 36"/>
          <p:cNvSpPr txBox="1">
            <a:spLocks noChangeArrowheads="1"/>
          </p:cNvSpPr>
          <p:nvPr/>
        </p:nvSpPr>
        <p:spPr bwMode="auto">
          <a:xfrm>
            <a:off x="1123950" y="22189440"/>
            <a:ext cx="14382750" cy="6155055"/>
          </a:xfrm>
          <a:prstGeom prst="rect">
            <a:avLst/>
          </a:prstGeom>
          <a:noFill/>
          <a:ln w="57150" cmpd="thinThick">
            <a:noFill/>
            <a:miter lim="800000"/>
          </a:ln>
          <a:effectLst/>
        </p:spPr>
        <p:txBody>
          <a:bodyPr lIns="61170" tIns="30584" rIns="61170" bIns="30584">
            <a:spAutoFit/>
          </a:bodyPr>
          <a:lstStyle/>
          <a:p>
            <a:pPr algn="l" defTabSz="612775" eaLnBrk="0" hangingPunct="0"/>
            <a:r>
              <a:rPr lang="en-US" sz="4400">
                <a:latin typeface="Times New Roman" panose="02020603050405020304" pitchFamily="18" charset="0"/>
              </a:rPr>
              <a:t>The modularization of </a:t>
            </a:r>
            <a:r>
              <a:rPr lang="en-US" sz="4400" b="1">
                <a:latin typeface="Times New Roman Bold" panose="02020603050405020304" charset="0"/>
                <a:cs typeface="Times New Roman Bold" panose="02020603050405020304" charset="0"/>
              </a:rPr>
              <a:t>VIO </a:t>
            </a:r>
            <a:r>
              <a:rPr lang="en-US" sz="4400">
                <a:latin typeface="Times New Roman" panose="02020603050405020304" pitchFamily="18" charset="0"/>
              </a:rPr>
              <a:t>includes visual sensor and inertial sensor, visual encoder and inertial encoder, feature fusion, time modeling and pose regression. The model uses visual sensors and inertial sensors to obtain a series of original images, depth images and IMU measurements, uses visual encoders and inertial encoders for feature coding, uses a hard fusion method for sensor feature fusion, and generates the corresponding pose transformation.</a:t>
            </a:r>
            <a:endParaRPr lang="en-US" sz="4400">
              <a:latin typeface="Times New Roman" panose="02020603050405020304" pitchFamily="18" charset="0"/>
            </a:endParaRPr>
          </a:p>
          <a:p>
            <a:pPr algn="l" defTabSz="612775" eaLnBrk="0" hangingPunct="0"/>
            <a:endParaRPr lang="en-US" sz="4400">
              <a:latin typeface="Times New Roman" panose="02020603050405020304" pitchFamily="18" charset="0"/>
            </a:endParaRPr>
          </a:p>
        </p:txBody>
      </p:sp>
      <p:sp>
        <p:nvSpPr>
          <p:cNvPr id="2088" name="Text Box 40"/>
          <p:cNvSpPr txBox="1">
            <a:spLocks noChangeArrowheads="1"/>
          </p:cNvSpPr>
          <p:nvPr/>
        </p:nvSpPr>
        <p:spPr bwMode="auto">
          <a:xfrm>
            <a:off x="17420590" y="36238815"/>
            <a:ext cx="14012545" cy="4562475"/>
          </a:xfrm>
          <a:prstGeom prst="rect">
            <a:avLst/>
          </a:prstGeom>
          <a:noFill/>
          <a:ln w="57150" cmpd="thinThick">
            <a:noFill/>
            <a:miter lim="800000"/>
          </a:ln>
          <a:effectLst/>
        </p:spPr>
        <p:txBody>
          <a:bodyPr wrap="square" lIns="61170" tIns="30584" rIns="61170" bIns="30584">
            <a:spAutoFit/>
          </a:bodyPr>
          <a:lstStyle/>
          <a:p>
            <a:pPr algn="l" defTabSz="612775" eaLnBrk="0" hangingPunct="0">
              <a:lnSpc>
                <a:spcPct val="95000"/>
              </a:lnSpc>
            </a:pPr>
            <a:r>
              <a:rPr lang="en-US" sz="4400" dirty="0">
                <a:latin typeface="Times New Roman" panose="02020603050405020304" pitchFamily="18" charset="0"/>
              </a:rPr>
              <a:t>Our work combines information from multiple sensors, which can provide a more accurate and comprehensive understanding of the movement being tracked. This can be particularly useful in situations where a single sensor may not be sufficient to accurately capture all of the relevant information. Future work is  improving real-time performance and  incorporating additional data sources.</a:t>
            </a:r>
            <a:endParaRPr lang="en-US" sz="4400" dirty="0">
              <a:latin typeface="Times New Roman" panose="02020603050405020304" pitchFamily="18" charset="0"/>
            </a:endParaRPr>
          </a:p>
        </p:txBody>
      </p:sp>
      <p:sp>
        <p:nvSpPr>
          <p:cNvPr id="2090" name="Text Box 42"/>
          <p:cNvSpPr txBox="1">
            <a:spLocks noChangeArrowheads="1"/>
          </p:cNvSpPr>
          <p:nvPr/>
        </p:nvSpPr>
        <p:spPr bwMode="auto">
          <a:xfrm>
            <a:off x="4400550" y="8737600"/>
            <a:ext cx="7372350" cy="1414780"/>
          </a:xfrm>
          <a:prstGeom prst="rect">
            <a:avLst/>
          </a:prstGeom>
          <a:noFill/>
          <a:ln w="9525">
            <a:noFill/>
            <a:miter lim="800000"/>
          </a:ln>
          <a:effectLst/>
        </p:spPr>
        <p:txBody>
          <a:bodyPr>
            <a:spAutoFit/>
          </a:bodyPr>
          <a:lstStyle/>
          <a:p>
            <a:pPr defTabSz="4389755">
              <a:spcBef>
                <a:spcPct val="50000"/>
              </a:spcBef>
            </a:pPr>
            <a:r>
              <a:rPr lang="en-US" b="1">
                <a:solidFill>
                  <a:srgbClr val="FF0000"/>
                </a:solidFill>
              </a:rPr>
              <a:t>Abstract</a:t>
            </a:r>
            <a:endParaRPr lang="en-US" b="1">
              <a:solidFill>
                <a:srgbClr val="FF0000"/>
              </a:solidFill>
            </a:endParaRPr>
          </a:p>
        </p:txBody>
      </p:sp>
      <p:sp>
        <p:nvSpPr>
          <p:cNvPr id="2091" name="Text Box 43"/>
          <p:cNvSpPr txBox="1">
            <a:spLocks noChangeArrowheads="1"/>
          </p:cNvSpPr>
          <p:nvPr/>
        </p:nvSpPr>
        <p:spPr bwMode="auto">
          <a:xfrm>
            <a:off x="2291715" y="33998535"/>
            <a:ext cx="12169775" cy="3399790"/>
          </a:xfrm>
          <a:prstGeom prst="rect">
            <a:avLst/>
          </a:prstGeom>
          <a:noFill/>
          <a:ln w="9525">
            <a:noFill/>
            <a:miter lim="800000"/>
          </a:ln>
          <a:effectLst/>
        </p:spPr>
        <p:txBody>
          <a:bodyPr wrap="square">
            <a:spAutoFit/>
          </a:bodyPr>
          <a:lstStyle/>
          <a:p>
            <a:pPr defTabSz="4389755">
              <a:spcBef>
                <a:spcPct val="50000"/>
              </a:spcBef>
            </a:pPr>
            <a:r>
              <a:rPr lang="en-US" b="1" i="1" dirty="0">
                <a:solidFill>
                  <a:srgbClr val="FC8004"/>
                </a:solidFill>
                <a:sym typeface="+mn-ea"/>
              </a:rPr>
              <a:t>Hard Sensor Fusion</a:t>
            </a:r>
            <a:endParaRPr lang="en-US" b="1" i="1" dirty="0">
              <a:solidFill>
                <a:srgbClr val="FC8004"/>
              </a:solidFill>
            </a:endParaRPr>
          </a:p>
          <a:p>
            <a:pPr defTabSz="4389755">
              <a:spcBef>
                <a:spcPct val="50000"/>
              </a:spcBef>
            </a:pPr>
            <a:endParaRPr lang="en-US" b="1"/>
          </a:p>
        </p:txBody>
      </p:sp>
      <p:sp>
        <p:nvSpPr>
          <p:cNvPr id="2097" name="Text Box 49"/>
          <p:cNvSpPr txBox="1">
            <a:spLocks noChangeArrowheads="1"/>
          </p:cNvSpPr>
          <p:nvPr/>
        </p:nvSpPr>
        <p:spPr bwMode="auto">
          <a:xfrm>
            <a:off x="28459113" y="2984500"/>
            <a:ext cx="3829050" cy="2061210"/>
          </a:xfrm>
          <a:prstGeom prst="rect">
            <a:avLst/>
          </a:prstGeom>
          <a:noFill/>
          <a:ln w="9525">
            <a:noFill/>
            <a:miter lim="800000"/>
          </a:ln>
          <a:effectLst/>
        </p:spPr>
        <p:txBody>
          <a:bodyPr>
            <a:spAutoFit/>
          </a:bodyPr>
          <a:lstStyle/>
          <a:p>
            <a:pPr defTabSz="4389755">
              <a:spcBef>
                <a:spcPct val="50000"/>
              </a:spcBef>
            </a:pPr>
            <a:endParaRPr lang="en-US" b="1"/>
          </a:p>
          <a:p>
            <a:pPr defTabSz="4389755">
              <a:spcBef>
                <a:spcPct val="50000"/>
              </a:spcBef>
            </a:pPr>
            <a:endParaRPr lang="en-US" sz="2800">
              <a:solidFill>
                <a:srgbClr val="FF0000"/>
              </a:solidFill>
            </a:endParaRPr>
          </a:p>
        </p:txBody>
      </p:sp>
      <p:sp>
        <p:nvSpPr>
          <p:cNvPr id="22" name="Text Box 19"/>
          <p:cNvSpPr txBox="1">
            <a:spLocks noChangeArrowheads="1"/>
          </p:cNvSpPr>
          <p:nvPr/>
        </p:nvSpPr>
        <p:spPr bwMode="auto">
          <a:xfrm>
            <a:off x="1085850" y="36241355"/>
            <a:ext cx="14382115" cy="5846445"/>
          </a:xfrm>
          <a:prstGeom prst="rect">
            <a:avLst/>
          </a:prstGeom>
          <a:noFill/>
          <a:ln w="9525">
            <a:noFill/>
            <a:miter lim="800000"/>
          </a:ln>
          <a:effectLst>
            <a:outerShdw blurRad="50800" dist="38100" dir="2700000" algn="tl" rotWithShape="0">
              <a:prstClr val="black">
                <a:alpha val="25000"/>
              </a:prstClr>
            </a:outerShdw>
          </a:effectLst>
        </p:spPr>
        <p:txBody>
          <a:bodyPr wrap="square">
            <a:spAutoFit/>
          </a:bodyPr>
          <a:lstStyle/>
          <a:p>
            <a:pPr algn="l" defTabSz="4389755">
              <a:spcBef>
                <a:spcPct val="50000"/>
              </a:spcBef>
            </a:pPr>
            <a:r>
              <a:rPr lang="en-US" sz="4400" b="1" i="1" dirty="0">
                <a:solidFill>
                  <a:schemeClr val="tx1"/>
                </a:solidFill>
              </a:rPr>
              <a:t>Hard fusion learns a stochastic function that generates a binary mask that either propagates the feature or blocks it. </a:t>
            </a:r>
            <a:endParaRPr lang="en-US" sz="4400" b="1" i="1" dirty="0">
              <a:solidFill>
                <a:schemeClr val="tx1"/>
              </a:solidFill>
            </a:endParaRPr>
          </a:p>
          <a:p>
            <a:pPr algn="l" defTabSz="4389755">
              <a:spcBef>
                <a:spcPct val="50000"/>
              </a:spcBef>
            </a:pPr>
            <a:r>
              <a:rPr lang="en-US" sz="4400" b="1" i="1" dirty="0">
                <a:solidFill>
                  <a:schemeClr val="tx1"/>
                </a:solidFill>
              </a:rPr>
              <a:t>We employed a more lightweight method – Gumbel-Softmax resampling to infer the stochastic layer to tackle the problem that stochastic layer cannot be trained directly by back-propagation and makes hard fusion can be trained in an end-to-end fashion.</a:t>
            </a:r>
            <a:endParaRPr lang="en-US" sz="4400" b="1" i="1" dirty="0">
              <a:solidFill>
                <a:schemeClr val="tx1"/>
              </a:solidFill>
            </a:endParaRPr>
          </a:p>
        </p:txBody>
      </p:sp>
      <p:sp>
        <p:nvSpPr>
          <p:cNvPr id="24" name="Text Box 19">
            <a:hlinkClick r:id="rId1"/>
          </p:cNvPr>
          <p:cNvSpPr txBox="1">
            <a:spLocks noChangeArrowheads="1"/>
          </p:cNvSpPr>
          <p:nvPr/>
        </p:nvSpPr>
        <p:spPr bwMode="auto">
          <a:xfrm>
            <a:off x="-37306" y="43881362"/>
            <a:ext cx="32955706" cy="1015663"/>
          </a:xfrm>
          <a:prstGeom prst="rect">
            <a:avLst/>
          </a:prstGeom>
          <a:noFill/>
          <a:ln w="9525">
            <a:noFill/>
            <a:miter lim="800000"/>
          </a:ln>
          <a:effectLst/>
        </p:spPr>
        <p:txBody>
          <a:bodyPr wrap="square">
            <a:spAutoFit/>
          </a:bodyPr>
          <a:lstStyle/>
          <a:p>
            <a:pPr defTabSz="4389755">
              <a:spcBef>
                <a:spcPct val="50000"/>
              </a:spcBef>
            </a:pPr>
            <a:r>
              <a:rPr lang="en-US" sz="6000" b="1" i="1" dirty="0">
                <a:solidFill>
                  <a:srgbClr val="0046D2"/>
                </a:solidFill>
              </a:rPr>
              <a:t>Order online at    https://www.postersession.com/order/</a:t>
            </a:r>
            <a:endParaRPr lang="en-US" sz="6000" b="1" i="1" dirty="0">
              <a:solidFill>
                <a:srgbClr val="0046D2"/>
              </a:solidFill>
            </a:endParaRPr>
          </a:p>
        </p:txBody>
      </p:sp>
      <p:pic>
        <p:nvPicPr>
          <p:cNvPr id="2" name="图片 1" descr="截屏2022-12-18 下午3.33.56"/>
          <p:cNvPicPr>
            <a:picLocks noChangeAspect="1"/>
          </p:cNvPicPr>
          <p:nvPr/>
        </p:nvPicPr>
        <p:blipFill>
          <a:blip r:embed="rId2"/>
          <a:srcRect r="787" b="-3187"/>
          <a:stretch>
            <a:fillRect/>
          </a:stretch>
        </p:blipFill>
        <p:spPr>
          <a:xfrm>
            <a:off x="694055" y="28540710"/>
            <a:ext cx="15365095" cy="4358640"/>
          </a:xfrm>
          <a:prstGeom prst="rect">
            <a:avLst/>
          </a:prstGeom>
        </p:spPr>
      </p:pic>
      <p:pic>
        <p:nvPicPr>
          <p:cNvPr id="3" name="图片 2" descr="截屏2022-12-19 下午6.13.20"/>
          <p:cNvPicPr>
            <a:picLocks noChangeAspect="1"/>
          </p:cNvPicPr>
          <p:nvPr/>
        </p:nvPicPr>
        <p:blipFill>
          <a:blip r:embed="rId3"/>
          <a:stretch>
            <a:fillRect/>
          </a:stretch>
        </p:blipFill>
        <p:spPr>
          <a:xfrm>
            <a:off x="19566890" y="8737600"/>
            <a:ext cx="8892540" cy="10804525"/>
          </a:xfrm>
          <a:prstGeom prst="rect">
            <a:avLst/>
          </a:prstGeom>
        </p:spPr>
      </p:pic>
      <p:sp>
        <p:nvSpPr>
          <p:cNvPr id="4" name="文本框 3"/>
          <p:cNvSpPr txBox="1"/>
          <p:nvPr/>
        </p:nvSpPr>
        <p:spPr>
          <a:xfrm>
            <a:off x="19082385" y="34349055"/>
            <a:ext cx="9923145" cy="1414780"/>
          </a:xfrm>
          <a:prstGeom prst="rect">
            <a:avLst/>
          </a:prstGeom>
          <a:noFill/>
        </p:spPr>
        <p:txBody>
          <a:bodyPr wrap="square" rtlCol="0">
            <a:spAutoFit/>
          </a:bodyPr>
          <a:p>
            <a:r>
              <a:rPr lang="en-US" b="1">
                <a:solidFill>
                  <a:schemeClr val="accent2">
                    <a:lumMod val="40000"/>
                    <a:lumOff val="60000"/>
                  </a:schemeClr>
                </a:solidFill>
                <a:sym typeface="+mn-ea"/>
              </a:rPr>
              <a:t>Conclusions</a:t>
            </a:r>
            <a:endParaRPr lang="zh-CN" altLang="en-US"/>
          </a:p>
        </p:txBody>
      </p:sp>
      <p:sp>
        <p:nvSpPr>
          <p:cNvPr id="5" name="文本框 4"/>
          <p:cNvSpPr txBox="1"/>
          <p:nvPr/>
        </p:nvSpPr>
        <p:spPr>
          <a:xfrm>
            <a:off x="18207355" y="22191980"/>
            <a:ext cx="12582525" cy="4831080"/>
          </a:xfrm>
          <a:prstGeom prst="rect">
            <a:avLst/>
          </a:prstGeom>
          <a:noFill/>
        </p:spPr>
        <p:txBody>
          <a:bodyPr wrap="square" rtlCol="0">
            <a:spAutoFit/>
          </a:bodyPr>
          <a:p>
            <a:r>
              <a:rPr lang="en-US" altLang="zh-CN" sz="4400"/>
              <a:t>F</a:t>
            </a:r>
            <a:r>
              <a:rPr lang="zh-CN" altLang="en-US" sz="4400"/>
              <a:t>or the model trained with macro movement data, when testing 25% of the macro movement data and 100% of the micro movement data, the test loss value of the micro movement is 0.0153</a:t>
            </a:r>
            <a:r>
              <a:rPr lang="en-US" altLang="zh-CN" sz="4400"/>
              <a:t>. The total loss value of the train is 0.2155, while the total loss value of the test is 0.1074. </a:t>
            </a:r>
            <a:endParaRPr lang="en-US" altLang="zh-CN" sz="4400"/>
          </a:p>
          <a:p>
            <a:endParaRPr lang="en-US" altLang="zh-CN" sz="4400"/>
          </a:p>
        </p:txBody>
      </p:sp>
      <p:pic>
        <p:nvPicPr>
          <p:cNvPr id="6" name="图片 5" descr="截屏2022-12-19 下午6.29.02"/>
          <p:cNvPicPr>
            <a:picLocks noChangeAspect="1"/>
          </p:cNvPicPr>
          <p:nvPr/>
        </p:nvPicPr>
        <p:blipFill>
          <a:blip r:embed="rId4"/>
          <a:stretch>
            <a:fillRect/>
          </a:stretch>
        </p:blipFill>
        <p:spPr>
          <a:xfrm>
            <a:off x="19154140" y="27013535"/>
            <a:ext cx="10688955" cy="6434455"/>
          </a:xfrm>
          <a:prstGeom prst="rect">
            <a:avLst/>
          </a:prstGeom>
        </p:spPr>
      </p:pic>
      <p:sp>
        <p:nvSpPr>
          <p:cNvPr id="7" name="文本框 6"/>
          <p:cNvSpPr txBox="1"/>
          <p:nvPr/>
        </p:nvSpPr>
        <p:spPr>
          <a:xfrm>
            <a:off x="17623155" y="41065450"/>
            <a:ext cx="13750290" cy="909320"/>
          </a:xfrm>
          <a:prstGeom prst="rect">
            <a:avLst/>
          </a:prstGeom>
          <a:solidFill>
            <a:schemeClr val="accent1">
              <a:lumMod val="90000"/>
            </a:schemeClr>
          </a:solidFill>
        </p:spPr>
        <p:txBody>
          <a:bodyPr wrap="square" rtlCol="0">
            <a:spAutoFit/>
          </a:bodyPr>
          <a:p>
            <a:pPr algn="l" defTabSz="612775" eaLnBrk="0" hangingPunct="0">
              <a:lnSpc>
                <a:spcPct val="95000"/>
              </a:lnSpc>
            </a:pPr>
            <a:r>
              <a:rPr lang="en-US" sz="2800" dirty="0">
                <a:latin typeface="Times New Roman" panose="02020603050405020304" pitchFamily="18" charset="0"/>
                <a:sym typeface="+mn-ea"/>
              </a:rPr>
              <a:t>All codes and data are stored in GitHub repository. The link is: https://github.com/Xiaohei-dsy/697SD-Project</a:t>
            </a:r>
            <a:endParaRPr lang="en-US" sz="2800" dirty="0">
              <a:latin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Default Design">
  <a:themeElements>
    <a:clrScheme name="Custom 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212167"/>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4389755" rtl="0" eaLnBrk="1" fontAlgn="base" latinLnBrk="0" hangingPunct="1">
          <a:lnSpc>
            <a:spcPct val="100000"/>
          </a:lnSpc>
          <a:spcBef>
            <a:spcPct val="0"/>
          </a:spcBef>
          <a:spcAft>
            <a:spcPct val="0"/>
          </a:spcAft>
          <a:buClrTx/>
          <a:buSzTx/>
          <a:buFontTx/>
          <a:buNone/>
          <a:defRPr kumimoji="0" lang="en-US" sz="86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4389755" rtl="0" eaLnBrk="1" fontAlgn="base" latinLnBrk="0" hangingPunct="1">
          <a:lnSpc>
            <a:spcPct val="100000"/>
          </a:lnSpc>
          <a:spcBef>
            <a:spcPct val="0"/>
          </a:spcBef>
          <a:spcAft>
            <a:spcPct val="0"/>
          </a:spcAft>
          <a:buClrTx/>
          <a:buSzTx/>
          <a:buFontTx/>
          <a:buNone/>
          <a:defRPr kumimoji="0" lang="en-US" sz="86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2432</Words>
  <Application>WPS 文字</Application>
  <PresentationFormat>Custom</PresentationFormat>
  <Paragraphs>32</Paragraphs>
  <Slides>1</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vt:i4>
      </vt:variant>
    </vt:vector>
  </HeadingPairs>
  <TitlesOfParts>
    <vt:vector size="16" baseType="lpstr">
      <vt:lpstr>Arial</vt:lpstr>
      <vt:lpstr>宋体</vt:lpstr>
      <vt:lpstr>Wingdings</vt:lpstr>
      <vt:lpstr>Times New Roman</vt:lpstr>
      <vt:lpstr>Symbol</vt:lpstr>
      <vt:lpstr>Kingsoft Sign</vt:lpstr>
      <vt:lpstr>微软雅黑</vt:lpstr>
      <vt:lpstr>汉仪旗黑</vt:lpstr>
      <vt:lpstr>宋体</vt:lpstr>
      <vt:lpstr>Arial Unicode MS</vt:lpstr>
      <vt:lpstr>汉仪书宋二KW</vt:lpstr>
      <vt:lpstr>Calibri</vt:lpstr>
      <vt:lpstr>Helvetica Neue</vt:lpstr>
      <vt:lpstr>Times New Roman Bold</vt:lpstr>
      <vt:lpstr>Default Design</vt:lpstr>
      <vt:lpstr>PowerPoint 演示文稿</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Vertical Poster</dc:title>
  <dc:creator>Ethan Shulda;www.postersession.com</dc:creator>
  <cp:keywords>www.postersession.com</cp:keywords>
  <dc:description>©MegaPrint Inc. 2009</dc:description>
  <cp:category>Research Poster</cp:category>
  <cp:lastModifiedBy>Regina雨中的孩子该坚强</cp:lastModifiedBy>
  <cp:revision>38</cp:revision>
  <dcterms:created xsi:type="dcterms:W3CDTF">2022-12-19T23:38:31Z</dcterms:created>
  <dcterms:modified xsi:type="dcterms:W3CDTF">2022-12-19T23:38:31Z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7DC9B02A468C0E45F7F5A06354F46432</vt:lpwstr>
  </property>
  <property fmtid="{D5CDD505-2E9C-101B-9397-08002B2CF9AE}" pid="3" name="KSOProductBuildVer">
    <vt:lpwstr>2052-4.6.1.7467</vt:lpwstr>
  </property>
</Properties>
</file>