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5364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7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77886"/>
            <a:ext cx="10800160" cy="1867523"/>
          </a:xfrm>
        </p:spPr>
        <p:txBody>
          <a:bodyPr anchor="b"/>
          <a:lstStyle>
            <a:lvl1pPr algn="ctr">
              <a:defRPr sz="4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17428"/>
            <a:ext cx="10800160" cy="1295097"/>
          </a:xfrm>
        </p:spPr>
        <p:txBody>
          <a:bodyPr/>
          <a:lstStyle>
            <a:lvl1pPr marL="0" indent="0" algn="ctr">
              <a:buNone/>
              <a:defRPr sz="1877"/>
            </a:lvl1pPr>
            <a:lvl2pPr marL="357622" indent="0" algn="ctr">
              <a:buNone/>
              <a:defRPr sz="1564"/>
            </a:lvl2pPr>
            <a:lvl3pPr marL="715244" indent="0" algn="ctr">
              <a:buNone/>
              <a:defRPr sz="1408"/>
            </a:lvl3pPr>
            <a:lvl4pPr marL="1072866" indent="0" algn="ctr">
              <a:buNone/>
              <a:defRPr sz="1252"/>
            </a:lvl4pPr>
            <a:lvl5pPr marL="1430487" indent="0" algn="ctr">
              <a:buNone/>
              <a:defRPr sz="1252"/>
            </a:lvl5pPr>
            <a:lvl6pPr marL="1788109" indent="0" algn="ctr">
              <a:buNone/>
              <a:defRPr sz="1252"/>
            </a:lvl6pPr>
            <a:lvl7pPr marL="2145731" indent="0" algn="ctr">
              <a:buNone/>
              <a:defRPr sz="1252"/>
            </a:lvl7pPr>
            <a:lvl8pPr marL="2503353" indent="0" algn="ctr">
              <a:buNone/>
              <a:defRPr sz="1252"/>
            </a:lvl8pPr>
            <a:lvl9pPr marL="2860975" indent="0" algn="ctr">
              <a:buNone/>
              <a:defRPr sz="1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5592"/>
            <a:ext cx="3105046" cy="4545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5592"/>
            <a:ext cx="9135135" cy="4545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8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8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37317"/>
            <a:ext cx="12420184" cy="2231342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589768"/>
            <a:ext cx="12420184" cy="1173410"/>
          </a:xfrm>
        </p:spPr>
        <p:txBody>
          <a:bodyPr/>
          <a:lstStyle>
            <a:lvl1pPr marL="0" indent="0">
              <a:buNone/>
              <a:defRPr sz="1877">
                <a:solidFill>
                  <a:schemeClr val="tx1">
                    <a:tint val="75000"/>
                  </a:schemeClr>
                </a:solidFill>
              </a:defRPr>
            </a:lvl1pPr>
            <a:lvl2pPr marL="357622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2pPr>
            <a:lvl3pPr marL="71524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3pPr>
            <a:lvl4pPr marL="1072866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4pPr>
            <a:lvl5pPr marL="1430487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5pPr>
            <a:lvl6pPr marL="1788109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6pPr>
            <a:lvl7pPr marL="2145731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7pPr>
            <a:lvl8pPr marL="250335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8pPr>
            <a:lvl9pPr marL="2860975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27960"/>
            <a:ext cx="6120091" cy="3403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27960"/>
            <a:ext cx="6120091" cy="3403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5592"/>
            <a:ext cx="12420184" cy="10368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14965"/>
            <a:ext cx="6091965" cy="64444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622" indent="0">
              <a:buNone/>
              <a:defRPr sz="1564" b="1"/>
            </a:lvl2pPr>
            <a:lvl3pPr marL="715244" indent="0">
              <a:buNone/>
              <a:defRPr sz="1408" b="1"/>
            </a:lvl3pPr>
            <a:lvl4pPr marL="1072866" indent="0">
              <a:buNone/>
              <a:defRPr sz="1252" b="1"/>
            </a:lvl4pPr>
            <a:lvl5pPr marL="1430487" indent="0">
              <a:buNone/>
              <a:defRPr sz="1252" b="1"/>
            </a:lvl5pPr>
            <a:lvl6pPr marL="1788109" indent="0">
              <a:buNone/>
              <a:defRPr sz="1252" b="1"/>
            </a:lvl6pPr>
            <a:lvl7pPr marL="2145731" indent="0">
              <a:buNone/>
              <a:defRPr sz="1252" b="1"/>
            </a:lvl7pPr>
            <a:lvl8pPr marL="2503353" indent="0">
              <a:buNone/>
              <a:defRPr sz="1252" b="1"/>
            </a:lvl8pPr>
            <a:lvl9pPr marL="2860975" indent="0">
              <a:buNone/>
              <a:defRPr sz="1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59410"/>
            <a:ext cx="6091965" cy="28819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14965"/>
            <a:ext cx="6121966" cy="644444"/>
          </a:xfrm>
        </p:spPr>
        <p:txBody>
          <a:bodyPr anchor="b"/>
          <a:lstStyle>
            <a:lvl1pPr marL="0" indent="0">
              <a:buNone/>
              <a:defRPr sz="1877" b="1"/>
            </a:lvl1pPr>
            <a:lvl2pPr marL="357622" indent="0">
              <a:buNone/>
              <a:defRPr sz="1564" b="1"/>
            </a:lvl2pPr>
            <a:lvl3pPr marL="715244" indent="0">
              <a:buNone/>
              <a:defRPr sz="1408" b="1"/>
            </a:lvl3pPr>
            <a:lvl4pPr marL="1072866" indent="0">
              <a:buNone/>
              <a:defRPr sz="1252" b="1"/>
            </a:lvl4pPr>
            <a:lvl5pPr marL="1430487" indent="0">
              <a:buNone/>
              <a:defRPr sz="1252" b="1"/>
            </a:lvl5pPr>
            <a:lvl6pPr marL="1788109" indent="0">
              <a:buNone/>
              <a:defRPr sz="1252" b="1"/>
            </a:lvl6pPr>
            <a:lvl7pPr marL="2145731" indent="0">
              <a:buNone/>
              <a:defRPr sz="1252" b="1"/>
            </a:lvl7pPr>
            <a:lvl8pPr marL="2503353" indent="0">
              <a:buNone/>
              <a:defRPr sz="1252" b="1"/>
            </a:lvl8pPr>
            <a:lvl9pPr marL="2860975" indent="0">
              <a:buNone/>
              <a:defRPr sz="1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59410"/>
            <a:ext cx="6121966" cy="28819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3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8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57611"/>
            <a:ext cx="4644443" cy="1251638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2340"/>
            <a:ext cx="7290108" cy="3812033"/>
          </a:xfrm>
        </p:spPr>
        <p:txBody>
          <a:bodyPr/>
          <a:lstStyle>
            <a:lvl1pPr>
              <a:defRPr sz="2503"/>
            </a:lvl1pPr>
            <a:lvl2pPr>
              <a:defRPr sz="2190"/>
            </a:lvl2pPr>
            <a:lvl3pPr>
              <a:defRPr sz="1877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09249"/>
            <a:ext cx="4644443" cy="2981333"/>
          </a:xfrm>
        </p:spPr>
        <p:txBody>
          <a:bodyPr/>
          <a:lstStyle>
            <a:lvl1pPr marL="0" indent="0">
              <a:buNone/>
              <a:defRPr sz="1252"/>
            </a:lvl1pPr>
            <a:lvl2pPr marL="357622" indent="0">
              <a:buNone/>
              <a:defRPr sz="1095"/>
            </a:lvl2pPr>
            <a:lvl3pPr marL="715244" indent="0">
              <a:buNone/>
              <a:defRPr sz="939"/>
            </a:lvl3pPr>
            <a:lvl4pPr marL="1072866" indent="0">
              <a:buNone/>
              <a:defRPr sz="782"/>
            </a:lvl4pPr>
            <a:lvl5pPr marL="1430487" indent="0">
              <a:buNone/>
              <a:defRPr sz="782"/>
            </a:lvl5pPr>
            <a:lvl6pPr marL="1788109" indent="0">
              <a:buNone/>
              <a:defRPr sz="782"/>
            </a:lvl6pPr>
            <a:lvl7pPr marL="2145731" indent="0">
              <a:buNone/>
              <a:defRPr sz="782"/>
            </a:lvl7pPr>
            <a:lvl8pPr marL="2503353" indent="0">
              <a:buNone/>
              <a:defRPr sz="782"/>
            </a:lvl8pPr>
            <a:lvl9pPr marL="2860975" indent="0">
              <a:buNone/>
              <a:defRPr sz="7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57611"/>
            <a:ext cx="4644443" cy="1251638"/>
          </a:xfrm>
        </p:spPr>
        <p:txBody>
          <a:bodyPr anchor="b"/>
          <a:lstStyle>
            <a:lvl1pPr>
              <a:defRPr sz="250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2340"/>
            <a:ext cx="7290108" cy="3812033"/>
          </a:xfrm>
        </p:spPr>
        <p:txBody>
          <a:bodyPr anchor="t"/>
          <a:lstStyle>
            <a:lvl1pPr marL="0" indent="0">
              <a:buNone/>
              <a:defRPr sz="2503"/>
            </a:lvl1pPr>
            <a:lvl2pPr marL="357622" indent="0">
              <a:buNone/>
              <a:defRPr sz="2190"/>
            </a:lvl2pPr>
            <a:lvl3pPr marL="715244" indent="0">
              <a:buNone/>
              <a:defRPr sz="1877"/>
            </a:lvl3pPr>
            <a:lvl4pPr marL="1072866" indent="0">
              <a:buNone/>
              <a:defRPr sz="1564"/>
            </a:lvl4pPr>
            <a:lvl5pPr marL="1430487" indent="0">
              <a:buNone/>
              <a:defRPr sz="1564"/>
            </a:lvl5pPr>
            <a:lvl6pPr marL="1788109" indent="0">
              <a:buNone/>
              <a:defRPr sz="1564"/>
            </a:lvl6pPr>
            <a:lvl7pPr marL="2145731" indent="0">
              <a:buNone/>
              <a:defRPr sz="1564"/>
            </a:lvl7pPr>
            <a:lvl8pPr marL="2503353" indent="0">
              <a:buNone/>
              <a:defRPr sz="1564"/>
            </a:lvl8pPr>
            <a:lvl9pPr marL="2860975" indent="0">
              <a:buNone/>
              <a:defRPr sz="156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09249"/>
            <a:ext cx="4644443" cy="2981333"/>
          </a:xfrm>
        </p:spPr>
        <p:txBody>
          <a:bodyPr/>
          <a:lstStyle>
            <a:lvl1pPr marL="0" indent="0">
              <a:buNone/>
              <a:defRPr sz="1252"/>
            </a:lvl1pPr>
            <a:lvl2pPr marL="357622" indent="0">
              <a:buNone/>
              <a:defRPr sz="1095"/>
            </a:lvl2pPr>
            <a:lvl3pPr marL="715244" indent="0">
              <a:buNone/>
              <a:defRPr sz="939"/>
            </a:lvl3pPr>
            <a:lvl4pPr marL="1072866" indent="0">
              <a:buNone/>
              <a:defRPr sz="782"/>
            </a:lvl4pPr>
            <a:lvl5pPr marL="1430487" indent="0">
              <a:buNone/>
              <a:defRPr sz="782"/>
            </a:lvl5pPr>
            <a:lvl6pPr marL="1788109" indent="0">
              <a:buNone/>
              <a:defRPr sz="782"/>
            </a:lvl6pPr>
            <a:lvl7pPr marL="2145731" indent="0">
              <a:buNone/>
              <a:defRPr sz="782"/>
            </a:lvl7pPr>
            <a:lvl8pPr marL="2503353" indent="0">
              <a:buNone/>
              <a:defRPr sz="782"/>
            </a:lvl8pPr>
            <a:lvl9pPr marL="2860975" indent="0">
              <a:buNone/>
              <a:defRPr sz="7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6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5592"/>
            <a:ext cx="12420184" cy="1036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27960"/>
            <a:ext cx="12420184" cy="340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4971785"/>
            <a:ext cx="3240048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2024-12-22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4971785"/>
            <a:ext cx="4860072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4971785"/>
            <a:ext cx="3240048" cy="28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3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5244" rtl="0" eaLnBrk="1" latinLnBrk="0" hangingPunct="1">
        <a:lnSpc>
          <a:spcPct val="90000"/>
        </a:lnSpc>
        <a:spcBef>
          <a:spcPct val="0"/>
        </a:spcBef>
        <a:buNone/>
        <a:defRPr sz="3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811" indent="-178811" algn="l" defTabSz="715244" rtl="0" eaLnBrk="1" latinLnBrk="0" hangingPunct="1">
        <a:lnSpc>
          <a:spcPct val="90000"/>
        </a:lnSpc>
        <a:spcBef>
          <a:spcPts val="782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894055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4" kern="1200">
          <a:solidFill>
            <a:schemeClr val="tx1"/>
          </a:solidFill>
          <a:latin typeface="+mn-lt"/>
          <a:ea typeface="+mn-ea"/>
          <a:cs typeface="+mn-cs"/>
        </a:defRPr>
      </a:lvl3pPr>
      <a:lvl4pPr marL="1251676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609298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966920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324542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682164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3039786" indent="-178811" algn="l" defTabSz="715244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7622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5244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2866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0487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88109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45731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03353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60975" algn="l" defTabSz="715244" rtl="0" eaLnBrk="1" latinLnBrk="0" hangingPunct="1">
        <a:defRPr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BA1BC56-0C19-4281-AB62-50C4F8AE4F0F}"/>
              </a:ext>
            </a:extLst>
          </p:cNvPr>
          <p:cNvGrpSpPr/>
          <p:nvPr/>
        </p:nvGrpSpPr>
        <p:grpSpPr>
          <a:xfrm>
            <a:off x="224165" y="109768"/>
            <a:ext cx="5713569" cy="4525329"/>
            <a:chOff x="224163" y="266392"/>
            <a:chExt cx="5713569" cy="4525329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2F18AA32-C353-4DFB-B858-27F40F72F9E3}"/>
                </a:ext>
              </a:extLst>
            </p:cNvPr>
            <p:cNvSpPr/>
            <p:nvPr/>
          </p:nvSpPr>
          <p:spPr>
            <a:xfrm>
              <a:off x="1660513" y="2251856"/>
              <a:ext cx="3104481" cy="1570089"/>
            </a:xfrm>
            <a:prstGeom prst="parallelogram">
              <a:avLst>
                <a:gd name="adj" fmla="val 5985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DF55585-810A-4827-8694-1A88FA9332B4}"/>
                </a:ext>
              </a:extLst>
            </p:cNvPr>
            <p:cNvCxnSpPr>
              <a:cxnSpLocks/>
            </p:cNvCxnSpPr>
            <p:nvPr/>
          </p:nvCxnSpPr>
          <p:spPr>
            <a:xfrm>
              <a:off x="1848099" y="3504687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AEF813D-AD9D-4848-A818-0F91E637FB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0353" y="3097430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452525E-5B2E-4154-B459-71EAD1DD119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356" y="2680424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C4FF931-D738-467C-A6DE-D8A77A9A6678}"/>
                </a:ext>
              </a:extLst>
            </p:cNvPr>
            <p:cNvSpPr txBox="1"/>
            <p:nvPr/>
          </p:nvSpPr>
          <p:spPr>
            <a:xfrm>
              <a:off x="1770086" y="3455906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01011…10111...1</a:t>
              </a:r>
              <a:endParaRPr lang="zh-CN" altLang="en-US" sz="2126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C586B85-DB32-4E82-87B9-1AE04F64F649}"/>
                </a:ext>
              </a:extLst>
            </p:cNvPr>
            <p:cNvSpPr txBox="1"/>
            <p:nvPr/>
          </p:nvSpPr>
          <p:spPr>
            <a:xfrm>
              <a:off x="2009280" y="3085939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0101…101111…1</a:t>
              </a:r>
              <a:endParaRPr lang="zh-CN" altLang="en-US" sz="2126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466C90C-ACB9-42BA-B7EF-A1ED5290B748}"/>
                </a:ext>
              </a:extLst>
            </p:cNvPr>
            <p:cNvSpPr txBox="1"/>
            <p:nvPr/>
          </p:nvSpPr>
          <p:spPr>
            <a:xfrm>
              <a:off x="2183098" y="2673963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F8C0B81-D471-4903-A62A-FCA99A3FBAAA}"/>
                </a:ext>
              </a:extLst>
            </p:cNvPr>
            <p:cNvSpPr txBox="1"/>
            <p:nvPr/>
          </p:nvSpPr>
          <p:spPr>
            <a:xfrm>
              <a:off x="2423661" y="2286537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B35E1262-757B-40DC-B5F8-A2DE221BD8DF}"/>
                </a:ext>
              </a:extLst>
            </p:cNvPr>
            <p:cNvSpPr/>
            <p:nvPr/>
          </p:nvSpPr>
          <p:spPr>
            <a:xfrm>
              <a:off x="1660513" y="1717600"/>
              <a:ext cx="3104481" cy="1570089"/>
            </a:xfrm>
            <a:prstGeom prst="parallelogram">
              <a:avLst>
                <a:gd name="adj" fmla="val 59850"/>
              </a:avLst>
            </a:prstGeom>
            <a:solidFill>
              <a:srgbClr val="F7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17BECF0-FC32-49BD-9298-B156684FCBBE}"/>
                </a:ext>
              </a:extLst>
            </p:cNvPr>
            <p:cNvCxnSpPr>
              <a:cxnSpLocks/>
            </p:cNvCxnSpPr>
            <p:nvPr/>
          </p:nvCxnSpPr>
          <p:spPr>
            <a:xfrm>
              <a:off x="1868985" y="2929998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2236D17-4B2C-4E61-8454-380E49E63B26}"/>
                </a:ext>
              </a:extLst>
            </p:cNvPr>
            <p:cNvCxnSpPr>
              <a:cxnSpLocks/>
            </p:cNvCxnSpPr>
            <p:nvPr/>
          </p:nvCxnSpPr>
          <p:spPr>
            <a:xfrm>
              <a:off x="2111239" y="2522741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E0F263B-1571-4C63-A74F-C726FF5442BA}"/>
                </a:ext>
              </a:extLst>
            </p:cNvPr>
            <p:cNvCxnSpPr>
              <a:cxnSpLocks/>
            </p:cNvCxnSpPr>
            <p:nvPr/>
          </p:nvCxnSpPr>
          <p:spPr>
            <a:xfrm>
              <a:off x="2360242" y="2105735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EA50CB5-30CE-4733-B416-1485819A78FA}"/>
                </a:ext>
              </a:extLst>
            </p:cNvPr>
            <p:cNvSpPr txBox="1"/>
            <p:nvPr/>
          </p:nvSpPr>
          <p:spPr>
            <a:xfrm>
              <a:off x="1790972" y="2881217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01011…10111...1</a:t>
              </a:r>
              <a:endParaRPr lang="zh-CN" altLang="en-US" sz="2126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C4B34A3-782F-41A5-AA60-BDB46A3B31C3}"/>
                </a:ext>
              </a:extLst>
            </p:cNvPr>
            <p:cNvSpPr txBox="1"/>
            <p:nvPr/>
          </p:nvSpPr>
          <p:spPr>
            <a:xfrm>
              <a:off x="2030166" y="2511250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0101…101111…1</a:t>
              </a:r>
              <a:endParaRPr lang="zh-CN" altLang="en-US" sz="2126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9A82902-99F9-4D61-AFAD-A44BE4239315}"/>
                </a:ext>
              </a:extLst>
            </p:cNvPr>
            <p:cNvSpPr txBox="1"/>
            <p:nvPr/>
          </p:nvSpPr>
          <p:spPr>
            <a:xfrm>
              <a:off x="2203984" y="2099274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7FE36D7-74EB-4DBA-9154-8CC8E42FB288}"/>
                </a:ext>
              </a:extLst>
            </p:cNvPr>
            <p:cNvSpPr txBox="1"/>
            <p:nvPr/>
          </p:nvSpPr>
          <p:spPr>
            <a:xfrm>
              <a:off x="2444547" y="1711848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6AB2159-0DFE-4780-A0A2-B5B4695AC730}"/>
                </a:ext>
              </a:extLst>
            </p:cNvPr>
            <p:cNvCxnSpPr>
              <a:cxnSpLocks/>
            </p:cNvCxnSpPr>
            <p:nvPr/>
          </p:nvCxnSpPr>
          <p:spPr>
            <a:xfrm>
              <a:off x="1233305" y="4063168"/>
              <a:ext cx="43299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E959B59-3330-4732-9CF1-4BC49A009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5555" y="1084867"/>
              <a:ext cx="0" cy="30019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7F183B-F4A3-4BBE-98CF-164F9137A316}"/>
                </a:ext>
              </a:extLst>
            </p:cNvPr>
            <p:cNvSpPr txBox="1"/>
            <p:nvPr/>
          </p:nvSpPr>
          <p:spPr>
            <a:xfrm>
              <a:off x="606928" y="624965"/>
              <a:ext cx="14040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z-axis (bit)</a:t>
              </a:r>
              <a:endParaRPr lang="zh-CN" altLang="en-US" sz="2126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CA887A6-1590-4E76-8BB6-0CEBC4489174}"/>
                </a:ext>
              </a:extLst>
            </p:cNvPr>
            <p:cNvSpPr txBox="1"/>
            <p:nvPr/>
          </p:nvSpPr>
          <p:spPr>
            <a:xfrm>
              <a:off x="4071980" y="4149712"/>
              <a:ext cx="1865752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x-axis (width)</a:t>
              </a:r>
              <a:endParaRPr lang="zh-CN" altLang="en-US" sz="2126" b="1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9077293-32A1-4F13-8B93-89732688C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304" y="702618"/>
              <a:ext cx="2010663" cy="33605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1E4842-9187-4A47-B035-B72922B52E2C}"/>
                </a:ext>
              </a:extLst>
            </p:cNvPr>
            <p:cNvSpPr txBox="1"/>
            <p:nvPr/>
          </p:nvSpPr>
          <p:spPr>
            <a:xfrm>
              <a:off x="224163" y="3651336"/>
              <a:ext cx="1030773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1st-bit </a:t>
              </a:r>
              <a:endParaRPr lang="zh-CN" altLang="en-US" sz="2126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8FD308D-FBAC-4C61-95EE-AAC76AA80678}"/>
                </a:ext>
              </a:extLst>
            </p:cNvPr>
            <p:cNvSpPr txBox="1"/>
            <p:nvPr/>
          </p:nvSpPr>
          <p:spPr>
            <a:xfrm>
              <a:off x="224163" y="3093328"/>
              <a:ext cx="1030773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2nd-bit </a:t>
              </a:r>
              <a:endParaRPr lang="zh-CN" altLang="en-US" sz="2126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7A2A2D-79F4-42D4-B5AC-D1E55E1BB88D}"/>
                </a:ext>
              </a:extLst>
            </p:cNvPr>
            <p:cNvSpPr txBox="1"/>
            <p:nvPr/>
          </p:nvSpPr>
          <p:spPr>
            <a:xfrm>
              <a:off x="224163" y="2535320"/>
              <a:ext cx="1030773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3rd-bit </a:t>
              </a:r>
              <a:endParaRPr lang="zh-CN" altLang="en-US" sz="2126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04000D-E144-4669-A280-D26EB9E949E3}"/>
                </a:ext>
              </a:extLst>
            </p:cNvPr>
            <p:cNvSpPr txBox="1"/>
            <p:nvPr/>
          </p:nvSpPr>
          <p:spPr>
            <a:xfrm>
              <a:off x="2314009" y="266392"/>
              <a:ext cx="204541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b="1" dirty="0"/>
                <a:t>y-axis (height)</a:t>
              </a:r>
              <a:endParaRPr lang="zh-CN" altLang="en-US" sz="2126" b="1" dirty="0"/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8CED4500-6296-46D6-B103-56B943658A19}"/>
                </a:ext>
              </a:extLst>
            </p:cNvPr>
            <p:cNvSpPr/>
            <p:nvPr/>
          </p:nvSpPr>
          <p:spPr>
            <a:xfrm>
              <a:off x="1660513" y="1183345"/>
              <a:ext cx="3104481" cy="1570089"/>
            </a:xfrm>
            <a:prstGeom prst="parallelogram">
              <a:avLst>
                <a:gd name="adj" fmla="val 5985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6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104BA9A-9E5F-43FC-82F0-35D0E5196BDA}"/>
                </a:ext>
              </a:extLst>
            </p:cNvPr>
            <p:cNvCxnSpPr>
              <a:cxnSpLocks/>
            </p:cNvCxnSpPr>
            <p:nvPr/>
          </p:nvCxnSpPr>
          <p:spPr>
            <a:xfrm>
              <a:off x="1902947" y="2344885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53502D5-D91C-44B5-B747-009ECD620E94}"/>
                </a:ext>
              </a:extLst>
            </p:cNvPr>
            <p:cNvCxnSpPr>
              <a:cxnSpLocks/>
            </p:cNvCxnSpPr>
            <p:nvPr/>
          </p:nvCxnSpPr>
          <p:spPr>
            <a:xfrm>
              <a:off x="2145201" y="1937629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112255F-330B-4551-8AC2-7D06172161C5}"/>
                </a:ext>
              </a:extLst>
            </p:cNvPr>
            <p:cNvCxnSpPr>
              <a:cxnSpLocks/>
            </p:cNvCxnSpPr>
            <p:nvPr/>
          </p:nvCxnSpPr>
          <p:spPr>
            <a:xfrm>
              <a:off x="2394205" y="1520623"/>
              <a:ext cx="2169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880C1F0-45AB-4937-A4C6-4C0EC743DC4F}"/>
                </a:ext>
              </a:extLst>
            </p:cNvPr>
            <p:cNvSpPr txBox="1"/>
            <p:nvPr/>
          </p:nvSpPr>
          <p:spPr>
            <a:xfrm>
              <a:off x="1824935" y="2296105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01011…10111...1</a:t>
              </a:r>
              <a:endParaRPr lang="zh-CN" altLang="en-US" sz="2126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0B9495F-32B1-451E-866F-6F8886E6C190}"/>
                </a:ext>
              </a:extLst>
            </p:cNvPr>
            <p:cNvSpPr txBox="1"/>
            <p:nvPr/>
          </p:nvSpPr>
          <p:spPr>
            <a:xfrm>
              <a:off x="2064129" y="1926138"/>
              <a:ext cx="2184044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0101…101111…1</a:t>
              </a:r>
              <a:endParaRPr lang="zh-CN" altLang="en-US" sz="2126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7EEDB68-D773-441E-BFE4-04BC98BC89EF}"/>
                </a:ext>
              </a:extLst>
            </p:cNvPr>
            <p:cNvSpPr txBox="1"/>
            <p:nvPr/>
          </p:nvSpPr>
          <p:spPr>
            <a:xfrm>
              <a:off x="2237947" y="1514163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83153B6-4A6A-428D-9ACF-BE26024C50C8}"/>
                </a:ext>
              </a:extLst>
            </p:cNvPr>
            <p:cNvSpPr txBox="1"/>
            <p:nvPr/>
          </p:nvSpPr>
          <p:spPr>
            <a:xfrm>
              <a:off x="2478510" y="1126737"/>
              <a:ext cx="2240420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26" dirty="0"/>
                <a:t>01001…101111…1</a:t>
              </a:r>
              <a:endParaRPr lang="zh-CN" altLang="en-US" sz="2126" dirty="0"/>
            </a:p>
          </p:txBody>
        </p:sp>
        <p:sp>
          <p:nvSpPr>
            <p:cNvPr id="67" name="左大括号 66">
              <a:extLst>
                <a:ext uri="{FF2B5EF4-FFF2-40B4-BE49-F238E27FC236}">
                  <a16:creationId xmlns:a16="http://schemas.microsoft.com/office/drawing/2014/main" id="{C56C4571-1AC6-4687-A82D-D05F1819F5E4}"/>
                </a:ext>
              </a:extLst>
            </p:cNvPr>
            <p:cNvSpPr/>
            <p:nvPr/>
          </p:nvSpPr>
          <p:spPr>
            <a:xfrm rot="16200000">
              <a:off x="2524274" y="3080458"/>
              <a:ext cx="443668" cy="2159465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126"/>
            </a:p>
          </p:txBody>
        </p:sp>
        <p:sp>
          <p:nvSpPr>
            <p:cNvPr id="68" name="左大括号 67">
              <a:extLst>
                <a:ext uri="{FF2B5EF4-FFF2-40B4-BE49-F238E27FC236}">
                  <a16:creationId xmlns:a16="http://schemas.microsoft.com/office/drawing/2014/main" id="{6CC9C3D4-303E-44BB-8F9E-FF3B6F74E0AE}"/>
                </a:ext>
              </a:extLst>
            </p:cNvPr>
            <p:cNvSpPr/>
            <p:nvPr/>
          </p:nvSpPr>
          <p:spPr>
            <a:xfrm rot="12626650">
              <a:off x="4311209" y="2304946"/>
              <a:ext cx="443668" cy="178774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126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BB2F34-1DD4-456F-B99C-2AC74FC62F15}"/>
                </a:ext>
              </a:extLst>
            </p:cNvPr>
            <p:cNvSpPr txBox="1"/>
            <p:nvPr/>
          </p:nvSpPr>
          <p:spPr>
            <a:xfrm>
              <a:off x="2190629" y="4372247"/>
              <a:ext cx="1133561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26" b="1" dirty="0">
                  <a:solidFill>
                    <a:srgbClr val="FF0000"/>
                  </a:solidFill>
                </a:rPr>
                <a:t>K</a:t>
              </a:r>
              <a:endParaRPr lang="zh-CN" altLang="en-US" sz="2126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CE6BED7-F150-47F4-ADE4-E040D372C01F}"/>
                </a:ext>
              </a:extLst>
            </p:cNvPr>
            <p:cNvSpPr txBox="1"/>
            <p:nvPr/>
          </p:nvSpPr>
          <p:spPr>
            <a:xfrm>
              <a:off x="4346672" y="3127780"/>
              <a:ext cx="1133561" cy="419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26" b="1" dirty="0">
                  <a:solidFill>
                    <a:srgbClr val="FF0000"/>
                  </a:solidFill>
                </a:rPr>
                <a:t>M</a:t>
              </a:r>
              <a:endParaRPr lang="zh-CN" altLang="en-US" sz="2126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1" name="表格 71">
            <a:extLst>
              <a:ext uri="{FF2B5EF4-FFF2-40B4-BE49-F238E27FC236}">
                <a16:creationId xmlns:a16="http://schemas.microsoft.com/office/drawing/2014/main" id="{BAF8EDA9-1BAB-4E1D-AACD-4B1AC7366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68444"/>
              </p:ext>
            </p:extLst>
          </p:nvPr>
        </p:nvGraphicFramePr>
        <p:xfrm>
          <a:off x="5707878" y="1304680"/>
          <a:ext cx="3800019" cy="21900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6673">
                  <a:extLst>
                    <a:ext uri="{9D8B030D-6E8A-4147-A177-3AD203B41FA5}">
                      <a16:colId xmlns:a16="http://schemas.microsoft.com/office/drawing/2014/main" val="1326165172"/>
                    </a:ext>
                  </a:extLst>
                </a:gridCol>
                <a:gridCol w="1266673">
                  <a:extLst>
                    <a:ext uri="{9D8B030D-6E8A-4147-A177-3AD203B41FA5}">
                      <a16:colId xmlns:a16="http://schemas.microsoft.com/office/drawing/2014/main" val="2000630747"/>
                    </a:ext>
                  </a:extLst>
                </a:gridCol>
                <a:gridCol w="1266673">
                  <a:extLst>
                    <a:ext uri="{9D8B030D-6E8A-4147-A177-3AD203B41FA5}">
                      <a16:colId xmlns:a16="http://schemas.microsoft.com/office/drawing/2014/main" val="750722412"/>
                    </a:ext>
                  </a:extLst>
                </a:gridCol>
              </a:tblGrid>
              <a:tr h="43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01001…1</a:t>
                      </a:r>
                      <a:endParaRPr lang="zh-CN" altLang="en-US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01111…1</a:t>
                      </a:r>
                      <a:endParaRPr lang="zh-CN" altLang="en-US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00011…1</a:t>
                      </a:r>
                      <a:endParaRPr lang="zh-CN" altLang="en-US" sz="2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extLst>
                  <a:ext uri="{0D108BD9-81ED-4DB2-BD59-A6C34878D82A}">
                    <a16:rowId xmlns:a16="http://schemas.microsoft.com/office/drawing/2014/main" val="3882226597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extLst>
                  <a:ext uri="{0D108BD9-81ED-4DB2-BD59-A6C34878D82A}">
                    <a16:rowId xmlns:a16="http://schemas.microsoft.com/office/drawing/2014/main" val="2273533077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01010…0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01011…1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extLst>
                  <a:ext uri="{0D108BD9-81ED-4DB2-BD59-A6C34878D82A}">
                    <a16:rowId xmlns:a16="http://schemas.microsoft.com/office/drawing/2014/main" val="1860820205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extLst>
                  <a:ext uri="{0D108BD9-81ED-4DB2-BD59-A6C34878D82A}">
                    <a16:rowId xmlns:a16="http://schemas.microsoft.com/office/drawing/2014/main" val="2605229662"/>
                  </a:ext>
                </a:extLst>
              </a:tr>
              <a:tr h="438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01111…1</a:t>
                      </a:r>
                      <a:endParaRPr lang="zh-CN" altLang="en-US" sz="2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2" marR="108002" marT="54001" marB="54001"/>
                </a:tc>
                <a:extLst>
                  <a:ext uri="{0D108BD9-81ED-4DB2-BD59-A6C34878D82A}">
                    <a16:rowId xmlns:a16="http://schemas.microsoft.com/office/drawing/2014/main" val="908341023"/>
                  </a:ext>
                </a:extLst>
              </a:tr>
            </a:tbl>
          </a:graphicData>
        </a:graphic>
      </p:graphicFrame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83C65A1-2C1B-4DB3-BC80-B2072165DDD9}"/>
              </a:ext>
            </a:extLst>
          </p:cNvPr>
          <p:cNvCxnSpPr>
            <a:cxnSpLocks/>
          </p:cNvCxnSpPr>
          <p:nvPr/>
        </p:nvCxnSpPr>
        <p:spPr>
          <a:xfrm>
            <a:off x="4764997" y="1026722"/>
            <a:ext cx="950265" cy="274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F73E6C-5020-4501-AF70-0EF863994C0F}"/>
              </a:ext>
            </a:extLst>
          </p:cNvPr>
          <p:cNvCxnSpPr>
            <a:cxnSpLocks/>
          </p:cNvCxnSpPr>
          <p:nvPr/>
        </p:nvCxnSpPr>
        <p:spPr>
          <a:xfrm>
            <a:off x="3832038" y="2602932"/>
            <a:ext cx="1875839" cy="9006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12F5F28E-D057-4BDB-94FB-45C9CD63B70B}"/>
              </a:ext>
            </a:extLst>
          </p:cNvPr>
          <p:cNvSpPr/>
          <p:nvPr/>
        </p:nvSpPr>
        <p:spPr>
          <a:xfrm rot="5400000">
            <a:off x="6249280" y="489448"/>
            <a:ext cx="201374" cy="12592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1364068-9F16-4EEC-94D6-2D7253AB191C}"/>
              </a:ext>
            </a:extLst>
          </p:cNvPr>
          <p:cNvSpPr txBox="1"/>
          <p:nvPr/>
        </p:nvSpPr>
        <p:spPr>
          <a:xfrm>
            <a:off x="5327262" y="598851"/>
            <a:ext cx="2045410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26" b="1" dirty="0"/>
              <a:t>32-bit (int 32)</a:t>
            </a:r>
            <a:endParaRPr lang="zh-CN" altLang="en-US" sz="2126" b="1" dirty="0"/>
          </a:p>
        </p:txBody>
      </p:sp>
      <p:graphicFrame>
        <p:nvGraphicFramePr>
          <p:cNvPr id="83" name="表格 83">
            <a:extLst>
              <a:ext uri="{FF2B5EF4-FFF2-40B4-BE49-F238E27FC236}">
                <a16:creationId xmlns:a16="http://schemas.microsoft.com/office/drawing/2014/main" id="{BE89D778-D410-4767-A977-C2D3F4F76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59727"/>
              </p:ext>
            </p:extLst>
          </p:nvPr>
        </p:nvGraphicFramePr>
        <p:xfrm>
          <a:off x="9867672" y="736481"/>
          <a:ext cx="3777248" cy="11701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72156">
                  <a:extLst>
                    <a:ext uri="{9D8B030D-6E8A-4147-A177-3AD203B41FA5}">
                      <a16:colId xmlns:a16="http://schemas.microsoft.com/office/drawing/2014/main" val="3699155911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909513106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125785773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85963714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3423919174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2594936717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4033720815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662621565"/>
                    </a:ext>
                  </a:extLst>
                </a:gridCol>
              </a:tblGrid>
              <a:tr h="117017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01010…0</a:t>
                      </a:r>
                      <a:endParaRPr lang="zh-CN" altLang="en-US" b="0" dirty="0"/>
                    </a:p>
                    <a:p>
                      <a:pPr algn="ctr"/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  <a:p>
                      <a:pPr algn="ctr"/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01010…0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</a:txBody>
                  <a:tcPr vert="eaVert"/>
                </a:tc>
                <a:extLst>
                  <a:ext uri="{0D108BD9-81ED-4DB2-BD59-A6C34878D82A}">
                    <a16:rowId xmlns:a16="http://schemas.microsoft.com/office/drawing/2014/main" val="2572355603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2EDF0707-1905-4108-98A8-65D01E6B2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41736"/>
              </p:ext>
            </p:extLst>
          </p:nvPr>
        </p:nvGraphicFramePr>
        <p:xfrm>
          <a:off x="9867672" y="2324536"/>
          <a:ext cx="3777248" cy="117017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72156">
                  <a:extLst>
                    <a:ext uri="{9D8B030D-6E8A-4147-A177-3AD203B41FA5}">
                      <a16:colId xmlns:a16="http://schemas.microsoft.com/office/drawing/2014/main" val="3699155911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909513106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125785773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185963714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3423919174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2594936717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4033720815"/>
                    </a:ext>
                  </a:extLst>
                </a:gridCol>
                <a:gridCol w="472156">
                  <a:extLst>
                    <a:ext uri="{9D8B030D-6E8A-4147-A177-3AD203B41FA5}">
                      <a16:colId xmlns:a16="http://schemas.microsoft.com/office/drawing/2014/main" val="662621565"/>
                    </a:ext>
                  </a:extLst>
                </a:gridCol>
              </a:tblGrid>
              <a:tr h="117017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01010…0</a:t>
                      </a:r>
                      <a:endParaRPr lang="zh-CN" altLang="en-US" b="0" dirty="0"/>
                    </a:p>
                    <a:p>
                      <a:pPr algn="ctr"/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  <a:p>
                      <a:pPr algn="ctr"/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00001…1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01010…0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01101…1</a:t>
                      </a:r>
                      <a:endParaRPr lang="zh-CN" altLang="en-US" b="0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01001…1</a:t>
                      </a:r>
                      <a:endParaRPr lang="zh-CN" altLang="en-US" b="0" dirty="0"/>
                    </a:p>
                  </a:txBody>
                  <a:tcPr vert="eaVert"/>
                </a:tc>
                <a:extLst>
                  <a:ext uri="{0D108BD9-81ED-4DB2-BD59-A6C34878D82A}">
                    <a16:rowId xmlns:a16="http://schemas.microsoft.com/office/drawing/2014/main" val="2572355603"/>
                  </a:ext>
                </a:extLst>
              </a:tr>
            </a:tbl>
          </a:graphicData>
        </a:graphic>
      </p:graphicFrame>
      <p:sp>
        <p:nvSpPr>
          <p:cNvPr id="88" name="文本框 87">
            <a:extLst>
              <a:ext uri="{FF2B5EF4-FFF2-40B4-BE49-F238E27FC236}">
                <a16:creationId xmlns:a16="http://schemas.microsoft.com/office/drawing/2014/main" id="{EE8350B2-8837-40A0-B832-1E94EBB84241}"/>
              </a:ext>
            </a:extLst>
          </p:cNvPr>
          <p:cNvSpPr txBox="1"/>
          <p:nvPr/>
        </p:nvSpPr>
        <p:spPr>
          <a:xfrm>
            <a:off x="13183257" y="1983966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9838AEF-B1B0-4D4E-A55E-640FFDD4F019}"/>
              </a:ext>
            </a:extLst>
          </p:cNvPr>
          <p:cNvSpPr txBox="1"/>
          <p:nvPr/>
        </p:nvSpPr>
        <p:spPr>
          <a:xfrm>
            <a:off x="12738504" y="1983966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B94D4BB-68D1-4D72-AC06-F5310C022802}"/>
              </a:ext>
            </a:extLst>
          </p:cNvPr>
          <p:cNvSpPr txBox="1"/>
          <p:nvPr/>
        </p:nvSpPr>
        <p:spPr>
          <a:xfrm>
            <a:off x="12243265" y="1965728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F797596-7721-4F1D-8C91-9B224CEE0849}"/>
              </a:ext>
            </a:extLst>
          </p:cNvPr>
          <p:cNvSpPr txBox="1"/>
          <p:nvPr/>
        </p:nvSpPr>
        <p:spPr>
          <a:xfrm>
            <a:off x="11764939" y="1974699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C2AC756-DB34-4F98-A85A-9ED7B5D23102}"/>
              </a:ext>
            </a:extLst>
          </p:cNvPr>
          <p:cNvSpPr txBox="1"/>
          <p:nvPr/>
        </p:nvSpPr>
        <p:spPr>
          <a:xfrm>
            <a:off x="11301335" y="1974699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44E14C9-30ED-464F-88ED-3BC47AE3A39C}"/>
              </a:ext>
            </a:extLst>
          </p:cNvPr>
          <p:cNvSpPr txBox="1"/>
          <p:nvPr/>
        </p:nvSpPr>
        <p:spPr>
          <a:xfrm>
            <a:off x="10839670" y="1983966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B894022-2D15-4179-8560-2DFC675AED38}"/>
              </a:ext>
            </a:extLst>
          </p:cNvPr>
          <p:cNvSpPr txBox="1"/>
          <p:nvPr/>
        </p:nvSpPr>
        <p:spPr>
          <a:xfrm>
            <a:off x="10354287" y="1974700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C90CE90-180A-4BCA-B176-85EEDBDAC8D3}"/>
              </a:ext>
            </a:extLst>
          </p:cNvPr>
          <p:cNvSpPr txBox="1"/>
          <p:nvPr/>
        </p:nvSpPr>
        <p:spPr>
          <a:xfrm>
            <a:off x="9931092" y="1974700"/>
            <a:ext cx="461665" cy="2225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7" name="左大括号 96">
            <a:extLst>
              <a:ext uri="{FF2B5EF4-FFF2-40B4-BE49-F238E27FC236}">
                <a16:creationId xmlns:a16="http://schemas.microsoft.com/office/drawing/2014/main" id="{7C015A86-AF68-4BDE-9FC6-561B6B76C0DE}"/>
              </a:ext>
            </a:extLst>
          </p:cNvPr>
          <p:cNvSpPr/>
          <p:nvPr/>
        </p:nvSpPr>
        <p:spPr>
          <a:xfrm rot="10800000">
            <a:off x="13670561" y="736481"/>
            <a:ext cx="122724" cy="117017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126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2DC8EE3-EBB5-462D-8DA5-BFD4AC3D0AEC}"/>
              </a:ext>
            </a:extLst>
          </p:cNvPr>
          <p:cNvSpPr txBox="1"/>
          <p:nvPr/>
        </p:nvSpPr>
        <p:spPr>
          <a:xfrm rot="5400000">
            <a:off x="13006346" y="1111830"/>
            <a:ext cx="1957654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26" b="1" dirty="0"/>
              <a:t>32-bit (int 32)</a:t>
            </a:r>
            <a:endParaRPr lang="zh-CN" altLang="en-US" sz="2126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8492DF-04D4-4D77-B4BB-E8F1340DB43D}"/>
              </a:ext>
            </a:extLst>
          </p:cNvPr>
          <p:cNvSpPr txBox="1"/>
          <p:nvPr/>
        </p:nvSpPr>
        <p:spPr>
          <a:xfrm>
            <a:off x="1779034" y="4837780"/>
            <a:ext cx="2686311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26" b="1" dirty="0"/>
              <a:t>(a) 3-bit </a:t>
            </a:r>
            <a:r>
              <a:rPr lang="zh-CN" altLang="en-US" sz="2126" b="1" dirty="0"/>
              <a:t>输入矩阵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733B37B-B36C-475F-A1E2-63FDAAD179DF}"/>
              </a:ext>
            </a:extLst>
          </p:cNvPr>
          <p:cNvSpPr txBox="1"/>
          <p:nvPr/>
        </p:nvSpPr>
        <p:spPr>
          <a:xfrm>
            <a:off x="6264731" y="4837780"/>
            <a:ext cx="2686311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26" b="1" dirty="0"/>
              <a:t>(b) </a:t>
            </a:r>
            <a:r>
              <a:rPr lang="zh-CN" altLang="en-US" sz="2126" b="1" dirty="0"/>
              <a:t>列方向压缩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E47A3A-3D1A-4BC9-B943-F5423B33252A}"/>
              </a:ext>
            </a:extLst>
          </p:cNvPr>
          <p:cNvSpPr txBox="1"/>
          <p:nvPr/>
        </p:nvSpPr>
        <p:spPr>
          <a:xfrm>
            <a:off x="10419844" y="4837780"/>
            <a:ext cx="2686311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26" b="1" dirty="0"/>
              <a:t>(c) </a:t>
            </a:r>
            <a:r>
              <a:rPr lang="zh-CN" altLang="en-US" sz="2126" b="1" dirty="0"/>
              <a:t>行方向压缩</a:t>
            </a:r>
          </a:p>
        </p:txBody>
      </p:sp>
    </p:spTree>
    <p:extLst>
      <p:ext uri="{BB962C8B-B14F-4D97-AF65-F5344CB8AC3E}">
        <p14:creationId xmlns:p14="http://schemas.microsoft.com/office/powerpoint/2010/main" val="56304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101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欣 陈</cp:lastModifiedBy>
  <cp:revision>64</cp:revision>
  <dcterms:created xsi:type="dcterms:W3CDTF">2024-12-22T11:17:12Z</dcterms:created>
  <dcterms:modified xsi:type="dcterms:W3CDTF">2024-12-22T11:52:31Z</dcterms:modified>
</cp:coreProperties>
</file>