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comments/comment3.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Proxima Nova" panose="02000506030000020004"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IRh02hG1mDwfAxuaEI58pg5bTI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acy Trang Do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25"/>
  </p:normalViewPr>
  <p:slideViewPr>
    <p:cSldViewPr snapToGrid="0">
      <p:cViewPr varScale="1">
        <p:scale>
          <a:sx n="112" d="100"/>
          <a:sy n="112" d="100"/>
        </p:scale>
        <p:origin x="7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customschemas.google.com/relationships/presentationmetadata" Target="meta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7-22T18:33:25.830" idx="1">
    <p:pos x="6000" y="0"/>
    <p:text>Tracy's portion starts here</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xYJ24A"/>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3-07-22T18:20:22.722" idx="2">
    <p:pos x="6000" y="0"/>
    <p:text>Has been reviewed by Trang for this presentation part.</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xYJ238"/>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3-07-22T18:39:03.067" idx="3">
    <p:pos x="6000" y="0"/>
    <p:text>End of review by Tracy</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xYJ24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5ac2d5dde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161" name="Google Shape;161;g25ac2d5dde4_0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7b2e03d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37b2e03d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b1827de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US" sz="1400">
                <a:solidFill>
                  <a:schemeClr val="dk1"/>
                </a:solidFill>
                <a:latin typeface="Calibri"/>
                <a:ea typeface="Calibri"/>
                <a:cs typeface="Calibri"/>
                <a:sym typeface="Calibri"/>
              </a:rPr>
              <a:t>According to investopedia, </a:t>
            </a:r>
            <a:r>
              <a:rPr lang="en-US" sz="1150">
                <a:solidFill>
                  <a:srgbClr val="111111"/>
                </a:solidFill>
                <a:highlight>
                  <a:srgbClr val="FFFFFF"/>
                </a:highlight>
              </a:rPr>
              <a:t>Credit represents an agreement between a creditor (lender) and a borrower (debtor). The debtor promises to repay the lender, often with interest, or risk financial or legal penalties.</a:t>
            </a:r>
            <a:endParaRPr sz="2100">
              <a:solidFill>
                <a:schemeClr val="dk1"/>
              </a:solidFill>
              <a:latin typeface="Calibri"/>
              <a:ea typeface="Calibri"/>
              <a:cs typeface="Calibri"/>
              <a:sym typeface="Calibri"/>
            </a:endParaRPr>
          </a:p>
          <a:p>
            <a:pPr marL="0" lvl="0" indent="0" algn="just" rtl="0">
              <a:lnSpc>
                <a:spcPct val="107916"/>
              </a:lnSpc>
              <a:spcBef>
                <a:spcPts val="800"/>
              </a:spcBef>
              <a:spcAft>
                <a:spcPts val="0"/>
              </a:spcAft>
              <a:buClr>
                <a:schemeClr val="dk1"/>
              </a:buClr>
              <a:buSzPts val="1100"/>
              <a:buFont typeface="Arial"/>
              <a:buNone/>
            </a:pPr>
            <a:r>
              <a:rPr lang="en-US" sz="1400">
                <a:solidFill>
                  <a:schemeClr val="dk1"/>
                </a:solidFill>
                <a:latin typeface="Calibri"/>
                <a:ea typeface="Calibri"/>
                <a:cs typeface="Calibri"/>
                <a:sym typeface="Calibri"/>
              </a:rPr>
              <a:t>Business needs credit to facilitate business activity, spend on capital expenditures, create jobs and thus indirectly stimulate the economy. Individuals need credit to fund major expenses, such as: education, real estates, autos, etc. Therefore, it is very important to facilitate lending in the economy without incurring excessive risks. </a:t>
            </a:r>
            <a:endParaRPr sz="1400">
              <a:solidFill>
                <a:schemeClr val="dk1"/>
              </a:solidFill>
              <a:latin typeface="Calibri"/>
              <a:ea typeface="Calibri"/>
              <a:cs typeface="Calibri"/>
              <a:sym typeface="Calibri"/>
            </a:endParaRPr>
          </a:p>
          <a:p>
            <a:pPr marL="0" lvl="0" indent="0" algn="just" rtl="0">
              <a:lnSpc>
                <a:spcPct val="107916"/>
              </a:lnSpc>
              <a:spcBef>
                <a:spcPts val="800"/>
              </a:spcBef>
              <a:spcAft>
                <a:spcPts val="0"/>
              </a:spcAft>
              <a:buClr>
                <a:schemeClr val="dk1"/>
              </a:buClr>
              <a:buSzPts val="1100"/>
              <a:buFont typeface="Arial"/>
              <a:buNone/>
            </a:pPr>
            <a:endParaRPr sz="3100" b="1">
              <a:solidFill>
                <a:schemeClr val="dk1"/>
              </a:solidFill>
              <a:latin typeface="Calibri"/>
              <a:ea typeface="Calibri"/>
              <a:cs typeface="Calibri"/>
              <a:sym typeface="Calibri"/>
            </a:endParaRPr>
          </a:p>
          <a:p>
            <a:pPr marL="0" lvl="0" indent="0" algn="l" rtl="0">
              <a:spcBef>
                <a:spcPts val="800"/>
              </a:spcBef>
              <a:spcAft>
                <a:spcPts val="0"/>
              </a:spcAft>
              <a:buNone/>
            </a:pPr>
            <a:endParaRPr sz="200"/>
          </a:p>
        </p:txBody>
      </p:sp>
      <p:sp>
        <p:nvSpPr>
          <p:cNvPr id="175" name="Google Shape;175;g25b1827dea8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b1827dea8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184" name="Google Shape;184;g25b1827dea8_2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b1827dea8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194" name="Google Shape;194;g25b1827dea8_2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b1827dea8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205" name="Google Shape;205;g25b1827dea8_2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b1827dea8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214" name="Google Shape;214;g25b1827dea8_2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b1827dea8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223" name="Google Shape;223;g25b1827dea8_2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37b2d22780_0_5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37b2d22780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5ac2d5dde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100"/>
              <a:t>Trang Slides- starting here  </a:t>
            </a:r>
            <a:endParaRPr sz="2100"/>
          </a:p>
        </p:txBody>
      </p:sp>
      <p:sp>
        <p:nvSpPr>
          <p:cNvPr id="238" name="Google Shape;238;g25ac2d5dde4_0_1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5af624704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74" name="Google Shape;74;g25af6247042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ac2d5dde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249" name="Google Shape;249;g25ac2d5dde4_0_1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37b2d22780_0_6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37b2d22780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 Trang. My name is Aaron Beach, and I will present this part of our project related to the neural network model we chose to analyze our data. Credit risk analysis is a matter of predicting the probability that someone is too risky to lend to, which lends itself naturally to logistic regression. However, more and more, financial institutions are opting to employ neural networks in their lending decisions. which are better able to handle more complex data, and have been shown to provide better accuracy. There have historically been constraints to their usefulness in lending, but scientists have figured out how to overcome those constraints in recent years. In this section, I will explain the outcomes of a few tests we ran with a neural network model, and we’ll see whether or not this accuracy claim is true.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ac2d5dde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test the neural network model, the first step was to determine the best configuration of layers and nodes to use in our model. A neural network works by transforming input into output by passing the input through what are called hidden layers, each with a number of nodes. As it turned out, any more than one layer was not able to converge on a solution when we input the 6 variables that we focused on in our analysis. Focusing just on one layer, you can see that the accuracy decreased the more nodes we added, so for this analysis, we will focus just on a neural network with one layer and two nodes. On the next three slides, you will see this model applied to three different sets of input: 1 is the set of 6 variables we selected through our variable selection process, the next is the first 13 principal components that were determined to explain at least 90 percent of the variance, similar to what was used in the logistic regression, and the third was a combination of first selecting the 6 variables, and applying principal component analysis which limited the model to 5 principal components. We will go through each of these and observe their respective accuracies.</a:t>
            </a:r>
            <a:endParaRPr/>
          </a:p>
        </p:txBody>
      </p:sp>
      <p:sp>
        <p:nvSpPr>
          <p:cNvPr id="264" name="Google Shape;264;g25ac2d5dde4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5ac2d5dde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25ac2d5dde4_0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5ac2d5dde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283" name="Google Shape;283;g25ac2d5dde4_0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5ac2d5dde4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293" name="Google Shape;293;g25ac2d5dde4_0_2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5b1827dea8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303" name="Google Shape;303;g25b1827dea8_5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37b2d22780_0_6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37b2d22780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5b259f8b48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322" name="Google Shape;322;g25b259f8b48_4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37b2d22780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340" name="Google Shape;340;g237b2d22780_0_6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af624704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US" sz="1400">
                <a:solidFill>
                  <a:schemeClr val="dk1"/>
                </a:solidFill>
                <a:latin typeface="Calibri"/>
                <a:ea typeface="Calibri"/>
                <a:cs typeface="Calibri"/>
                <a:sym typeface="Calibri"/>
              </a:rPr>
              <a:t>According to investopedia, </a:t>
            </a:r>
            <a:r>
              <a:rPr lang="en-US" sz="1150">
                <a:solidFill>
                  <a:srgbClr val="111111"/>
                </a:solidFill>
                <a:highlight>
                  <a:srgbClr val="FFFFFF"/>
                </a:highlight>
              </a:rPr>
              <a:t>Credit represents an agreement between a creditor (lender) and a borrower (debtor). The debtor promises to repay the lender, often with interest, or risk financial or legal penalties.</a:t>
            </a:r>
            <a:endParaRPr sz="2100">
              <a:solidFill>
                <a:schemeClr val="dk1"/>
              </a:solidFill>
              <a:latin typeface="Calibri"/>
              <a:ea typeface="Calibri"/>
              <a:cs typeface="Calibri"/>
              <a:sym typeface="Calibri"/>
            </a:endParaRPr>
          </a:p>
          <a:p>
            <a:pPr marL="0" lvl="0" indent="0" algn="just" rtl="0">
              <a:lnSpc>
                <a:spcPct val="107916"/>
              </a:lnSpc>
              <a:spcBef>
                <a:spcPts val="800"/>
              </a:spcBef>
              <a:spcAft>
                <a:spcPts val="0"/>
              </a:spcAft>
              <a:buClr>
                <a:schemeClr val="dk1"/>
              </a:buClr>
              <a:buSzPts val="1100"/>
              <a:buFont typeface="Arial"/>
              <a:buNone/>
            </a:pPr>
            <a:r>
              <a:rPr lang="en-US" sz="1400">
                <a:solidFill>
                  <a:schemeClr val="dk1"/>
                </a:solidFill>
                <a:latin typeface="Calibri"/>
                <a:ea typeface="Calibri"/>
                <a:cs typeface="Calibri"/>
                <a:sym typeface="Calibri"/>
              </a:rPr>
              <a:t>Business needs credit to facilitate business activity, spend on capital expenditures, create jobs and thus indirectly stimulate the economy. Individuals need credit to fund major expenses, such as: education, real estates, autos, etc. Therefore, it is very important to facilitate lending in the economy without incurring excessive risks. </a:t>
            </a:r>
            <a:endParaRPr sz="1400">
              <a:solidFill>
                <a:schemeClr val="dk1"/>
              </a:solidFill>
              <a:latin typeface="Calibri"/>
              <a:ea typeface="Calibri"/>
              <a:cs typeface="Calibri"/>
              <a:sym typeface="Calibri"/>
            </a:endParaRPr>
          </a:p>
          <a:p>
            <a:pPr marL="0" lvl="0" indent="0" algn="just" rtl="0">
              <a:lnSpc>
                <a:spcPct val="107916"/>
              </a:lnSpc>
              <a:spcBef>
                <a:spcPts val="800"/>
              </a:spcBef>
              <a:spcAft>
                <a:spcPts val="0"/>
              </a:spcAft>
              <a:buClr>
                <a:schemeClr val="dk1"/>
              </a:buClr>
              <a:buSzPts val="1100"/>
              <a:buFont typeface="Arial"/>
              <a:buNone/>
            </a:pPr>
            <a:endParaRPr sz="3100" b="1">
              <a:solidFill>
                <a:schemeClr val="dk1"/>
              </a:solidFill>
              <a:latin typeface="Calibri"/>
              <a:ea typeface="Calibri"/>
              <a:cs typeface="Calibri"/>
              <a:sym typeface="Calibri"/>
            </a:endParaRPr>
          </a:p>
          <a:p>
            <a:pPr marL="0" lvl="0" indent="0" algn="l" rtl="0">
              <a:spcBef>
                <a:spcPts val="800"/>
              </a:spcBef>
              <a:spcAft>
                <a:spcPts val="0"/>
              </a:spcAft>
              <a:buNone/>
            </a:pPr>
            <a:endParaRPr sz="200"/>
          </a:p>
        </p:txBody>
      </p:sp>
      <p:sp>
        <p:nvSpPr>
          <p:cNvPr id="83" name="Google Shape;83;g25af6247042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37b2d22780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349" name="Google Shape;349;g237b2d22780_0_6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5b259f8b4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357" name="Google Shape;357;g25b259f8b48_4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af624704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93" name="Google Shape;93;g25af6247042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5ac2d5dd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109" name="Google Shape;109;g25ac2d5dde4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ac2d5dde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120" name="Google Shape;120;g25ac2d5dde4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ac2d5dde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131" name="Google Shape;131;g25ac2d5dde4_0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ac2d5dde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141" name="Google Shape;141;g25ac2d5dde4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ac2d5dde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
        <p:nvSpPr>
          <p:cNvPr id="151" name="Google Shape;151;g25ac2d5dde4_0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g237b2d22780_0_540"/>
          <p:cNvCxnSpPr/>
          <p:nvPr/>
        </p:nvCxnSpPr>
        <p:spPr>
          <a:xfrm>
            <a:off x="0" y="3997533"/>
            <a:ext cx="12192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g237b2d22780_0_540"/>
          <p:cNvSpPr txBox="1">
            <a:spLocks noGrp="1"/>
          </p:cNvSpPr>
          <p:nvPr>
            <p:ph type="ctrTitle"/>
          </p:nvPr>
        </p:nvSpPr>
        <p:spPr>
          <a:xfrm>
            <a:off x="680600" y="1676400"/>
            <a:ext cx="10830900" cy="21180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12" name="Google Shape;12;g237b2d22780_0_540"/>
          <p:cNvSpPr txBox="1">
            <a:spLocks noGrp="1"/>
          </p:cNvSpPr>
          <p:nvPr>
            <p:ph type="subTitle" idx="1"/>
          </p:nvPr>
        </p:nvSpPr>
        <p:spPr>
          <a:xfrm>
            <a:off x="680600" y="4243083"/>
            <a:ext cx="10830900" cy="8400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3200"/>
              <a:buNone/>
              <a:defRPr sz="3200">
                <a:solidFill>
                  <a:schemeClr val="lt1"/>
                </a:solidFill>
              </a:defRPr>
            </a:lvl1pPr>
            <a:lvl2pPr lvl="1">
              <a:lnSpc>
                <a:spcPct val="100000"/>
              </a:lnSpc>
              <a:spcBef>
                <a:spcPts val="0"/>
              </a:spcBef>
              <a:spcAft>
                <a:spcPts val="0"/>
              </a:spcAft>
              <a:buClr>
                <a:schemeClr val="lt1"/>
              </a:buClr>
              <a:buSzPts val="3200"/>
              <a:buNone/>
              <a:defRPr sz="3200">
                <a:solidFill>
                  <a:schemeClr val="lt1"/>
                </a:solidFill>
              </a:defRPr>
            </a:lvl2pPr>
            <a:lvl3pPr lvl="2">
              <a:lnSpc>
                <a:spcPct val="100000"/>
              </a:lnSpc>
              <a:spcBef>
                <a:spcPts val="0"/>
              </a:spcBef>
              <a:spcAft>
                <a:spcPts val="0"/>
              </a:spcAft>
              <a:buClr>
                <a:schemeClr val="lt1"/>
              </a:buClr>
              <a:buSzPts val="3200"/>
              <a:buNone/>
              <a:defRPr sz="3200">
                <a:solidFill>
                  <a:schemeClr val="lt1"/>
                </a:solidFill>
              </a:defRPr>
            </a:lvl3pPr>
            <a:lvl4pPr lvl="3">
              <a:lnSpc>
                <a:spcPct val="100000"/>
              </a:lnSpc>
              <a:spcBef>
                <a:spcPts val="0"/>
              </a:spcBef>
              <a:spcAft>
                <a:spcPts val="0"/>
              </a:spcAft>
              <a:buClr>
                <a:schemeClr val="lt1"/>
              </a:buClr>
              <a:buSzPts val="3200"/>
              <a:buNone/>
              <a:defRPr sz="3200">
                <a:solidFill>
                  <a:schemeClr val="lt1"/>
                </a:solidFill>
              </a:defRPr>
            </a:lvl4pPr>
            <a:lvl5pPr lvl="4">
              <a:lnSpc>
                <a:spcPct val="100000"/>
              </a:lnSpc>
              <a:spcBef>
                <a:spcPts val="0"/>
              </a:spcBef>
              <a:spcAft>
                <a:spcPts val="0"/>
              </a:spcAft>
              <a:buClr>
                <a:schemeClr val="lt1"/>
              </a:buClr>
              <a:buSzPts val="3200"/>
              <a:buNone/>
              <a:defRPr sz="3200">
                <a:solidFill>
                  <a:schemeClr val="lt1"/>
                </a:solidFill>
              </a:defRPr>
            </a:lvl5pPr>
            <a:lvl6pPr lvl="5">
              <a:lnSpc>
                <a:spcPct val="100000"/>
              </a:lnSpc>
              <a:spcBef>
                <a:spcPts val="0"/>
              </a:spcBef>
              <a:spcAft>
                <a:spcPts val="0"/>
              </a:spcAft>
              <a:buClr>
                <a:schemeClr val="lt1"/>
              </a:buClr>
              <a:buSzPts val="3200"/>
              <a:buNone/>
              <a:defRPr sz="3200">
                <a:solidFill>
                  <a:schemeClr val="lt1"/>
                </a:solidFill>
              </a:defRPr>
            </a:lvl6pPr>
            <a:lvl7pPr lvl="6">
              <a:lnSpc>
                <a:spcPct val="100000"/>
              </a:lnSpc>
              <a:spcBef>
                <a:spcPts val="0"/>
              </a:spcBef>
              <a:spcAft>
                <a:spcPts val="0"/>
              </a:spcAft>
              <a:buClr>
                <a:schemeClr val="lt1"/>
              </a:buClr>
              <a:buSzPts val="3200"/>
              <a:buNone/>
              <a:defRPr sz="3200">
                <a:solidFill>
                  <a:schemeClr val="lt1"/>
                </a:solidFill>
              </a:defRPr>
            </a:lvl7pPr>
            <a:lvl8pPr lvl="7">
              <a:lnSpc>
                <a:spcPct val="100000"/>
              </a:lnSpc>
              <a:spcBef>
                <a:spcPts val="0"/>
              </a:spcBef>
              <a:spcAft>
                <a:spcPts val="0"/>
              </a:spcAft>
              <a:buClr>
                <a:schemeClr val="lt1"/>
              </a:buClr>
              <a:buSzPts val="3200"/>
              <a:buNone/>
              <a:defRPr sz="3200">
                <a:solidFill>
                  <a:schemeClr val="lt1"/>
                </a:solidFill>
              </a:defRPr>
            </a:lvl8pPr>
            <a:lvl9pPr lvl="8">
              <a:lnSpc>
                <a:spcPct val="100000"/>
              </a:lnSpc>
              <a:spcBef>
                <a:spcPts val="0"/>
              </a:spcBef>
              <a:spcAft>
                <a:spcPts val="0"/>
              </a:spcAft>
              <a:buClr>
                <a:schemeClr val="lt1"/>
              </a:buClr>
              <a:buSzPts val="3200"/>
              <a:buNone/>
              <a:defRPr sz="3200">
                <a:solidFill>
                  <a:schemeClr val="lt1"/>
                </a:solidFill>
              </a:defRPr>
            </a:lvl9pPr>
          </a:lstStyle>
          <a:p>
            <a:endParaRPr/>
          </a:p>
        </p:txBody>
      </p:sp>
      <p:sp>
        <p:nvSpPr>
          <p:cNvPr id="13" name="Google Shape;13;g237b2d22780_0_54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237b2d22780_0_579"/>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 name="Google Shape;50;g237b2d22780_0_579"/>
          <p:cNvSpPr txBox="1">
            <a:spLocks noGrp="1"/>
          </p:cNvSpPr>
          <p:nvPr>
            <p:ph type="title" hasCustomPrompt="1"/>
          </p:nvPr>
        </p:nvSpPr>
        <p:spPr>
          <a:xfrm>
            <a:off x="415600" y="1321967"/>
            <a:ext cx="11360700" cy="25572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18700"/>
              <a:buNone/>
              <a:defRPr sz="18700" b="1"/>
            </a:lvl1pPr>
            <a:lvl2pPr lvl="1" algn="ctr">
              <a:spcBef>
                <a:spcPts val="0"/>
              </a:spcBef>
              <a:spcAft>
                <a:spcPts val="0"/>
              </a:spcAft>
              <a:buSzPts val="18700"/>
              <a:buNone/>
              <a:defRPr sz="18700" b="1"/>
            </a:lvl2pPr>
            <a:lvl3pPr lvl="2" algn="ctr">
              <a:spcBef>
                <a:spcPts val="0"/>
              </a:spcBef>
              <a:spcAft>
                <a:spcPts val="0"/>
              </a:spcAft>
              <a:buSzPts val="18700"/>
              <a:buNone/>
              <a:defRPr sz="18700" b="1"/>
            </a:lvl3pPr>
            <a:lvl4pPr lvl="3" algn="ctr">
              <a:spcBef>
                <a:spcPts val="0"/>
              </a:spcBef>
              <a:spcAft>
                <a:spcPts val="0"/>
              </a:spcAft>
              <a:buSzPts val="18700"/>
              <a:buNone/>
              <a:defRPr sz="18700" b="1"/>
            </a:lvl4pPr>
            <a:lvl5pPr lvl="4" algn="ctr">
              <a:spcBef>
                <a:spcPts val="0"/>
              </a:spcBef>
              <a:spcAft>
                <a:spcPts val="0"/>
              </a:spcAft>
              <a:buSzPts val="18700"/>
              <a:buNone/>
              <a:defRPr sz="18700" b="1"/>
            </a:lvl5pPr>
            <a:lvl6pPr lvl="5" algn="ctr">
              <a:spcBef>
                <a:spcPts val="0"/>
              </a:spcBef>
              <a:spcAft>
                <a:spcPts val="0"/>
              </a:spcAft>
              <a:buSzPts val="18700"/>
              <a:buNone/>
              <a:defRPr sz="18700" b="1"/>
            </a:lvl6pPr>
            <a:lvl7pPr lvl="6" algn="ctr">
              <a:spcBef>
                <a:spcPts val="0"/>
              </a:spcBef>
              <a:spcAft>
                <a:spcPts val="0"/>
              </a:spcAft>
              <a:buSzPts val="18700"/>
              <a:buNone/>
              <a:defRPr sz="18700" b="1"/>
            </a:lvl7pPr>
            <a:lvl8pPr lvl="7" algn="ctr">
              <a:spcBef>
                <a:spcPts val="0"/>
              </a:spcBef>
              <a:spcAft>
                <a:spcPts val="0"/>
              </a:spcAft>
              <a:buSzPts val="18700"/>
              <a:buNone/>
              <a:defRPr sz="18700" b="1"/>
            </a:lvl8pPr>
            <a:lvl9pPr lvl="8" algn="ctr">
              <a:spcBef>
                <a:spcPts val="0"/>
              </a:spcBef>
              <a:spcAft>
                <a:spcPts val="0"/>
              </a:spcAft>
              <a:buSzPts val="18700"/>
              <a:buNone/>
              <a:defRPr sz="18700" b="1"/>
            </a:lvl9pPr>
          </a:lstStyle>
          <a:p>
            <a:r>
              <a:t>xx%</a:t>
            </a:r>
          </a:p>
        </p:txBody>
      </p:sp>
      <p:sp>
        <p:nvSpPr>
          <p:cNvPr id="51" name="Google Shape;51;g237b2d22780_0_579"/>
          <p:cNvSpPr txBox="1">
            <a:spLocks noGrp="1"/>
          </p:cNvSpPr>
          <p:nvPr>
            <p:ph type="body" idx="1"/>
          </p:nvPr>
        </p:nvSpPr>
        <p:spPr>
          <a:xfrm>
            <a:off x="415600" y="4095067"/>
            <a:ext cx="11360700" cy="12024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2" name="Google Shape;52;g237b2d22780_0_57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g237b2d22780_0_58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g237b2d22780_0_5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 name="Google Shape;57;g237b2d22780_0_58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8" name="Google Shape;58;g237b2d22780_0_5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237b2d22780_0_5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g237b2d22780_0_5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g237b2d22780_0_545"/>
          <p:cNvCxnSpPr/>
          <p:nvPr/>
        </p:nvCxnSpPr>
        <p:spPr>
          <a:xfrm>
            <a:off x="0" y="3997533"/>
            <a:ext cx="12192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g237b2d22780_0_545"/>
          <p:cNvSpPr txBox="1">
            <a:spLocks noGrp="1"/>
          </p:cNvSpPr>
          <p:nvPr>
            <p:ph type="title"/>
          </p:nvPr>
        </p:nvSpPr>
        <p:spPr>
          <a:xfrm>
            <a:off x="680600" y="2743200"/>
            <a:ext cx="10830900" cy="10383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7" name="Google Shape;17;g237b2d22780_0_54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g237b2d22780_0_549"/>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237b2d22780_0_54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1" name="Google Shape;21;g237b2d22780_0_549"/>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2" name="Google Shape;22;g237b2d22780_0_54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g237b2d22780_0_55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5" name="Google Shape;25;g237b2d22780_0_554"/>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6" name="Google Shape;26;g237b2d22780_0_554"/>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g237b2d22780_0_55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g237b2d22780_0_55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0" name="Google Shape;30;g237b2d22780_0_55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g237b2d22780_0_562"/>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3" name="Google Shape;33;g237b2d22780_0_562"/>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g237b2d22780_0_56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g237b2d22780_0_566"/>
          <p:cNvSpPr txBox="1">
            <a:spLocks noGrp="1"/>
          </p:cNvSpPr>
          <p:nvPr>
            <p:ph type="title"/>
          </p:nvPr>
        </p:nvSpPr>
        <p:spPr>
          <a:xfrm>
            <a:off x="653667" y="701800"/>
            <a:ext cx="77301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7" name="Google Shape;37;g237b2d22780_0_56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237b2d22780_0_569"/>
          <p:cNvSpPr/>
          <p:nvPr/>
        </p:nvSpPr>
        <p:spPr>
          <a:xfrm>
            <a:off x="6096000" y="10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0" name="Google Shape;40;g237b2d22780_0_569"/>
          <p:cNvCxnSpPr/>
          <p:nvPr/>
        </p:nvCxnSpPr>
        <p:spPr>
          <a:xfrm>
            <a:off x="6706233" y="5994000"/>
            <a:ext cx="624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g237b2d22780_0_569"/>
          <p:cNvSpPr txBox="1">
            <a:spLocks noGrp="1"/>
          </p:cNvSpPr>
          <p:nvPr>
            <p:ph type="title"/>
          </p:nvPr>
        </p:nvSpPr>
        <p:spPr>
          <a:xfrm>
            <a:off x="354000" y="1607767"/>
            <a:ext cx="5393700" cy="20127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g237b2d22780_0_569"/>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g237b2d22780_0_56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44" name="Google Shape;44;g237b2d22780_0_56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237b2d22780_0_576"/>
          <p:cNvSpPr txBox="1">
            <a:spLocks noGrp="1"/>
          </p:cNvSpPr>
          <p:nvPr>
            <p:ph type="body" idx="1"/>
          </p:nvPr>
        </p:nvSpPr>
        <p:spPr>
          <a:xfrm>
            <a:off x="415600" y="5649100"/>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800"/>
              <a:buNone/>
              <a:defRPr sz="2800"/>
            </a:lvl1pPr>
          </a:lstStyle>
          <a:p>
            <a:endParaRPr/>
          </a:p>
        </p:txBody>
      </p:sp>
      <p:sp>
        <p:nvSpPr>
          <p:cNvPr id="47" name="Google Shape;47;g237b2d22780_0_57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g237b2d22780_0_53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9pPr>
          </a:lstStyle>
          <a:p>
            <a:endParaRPr/>
          </a:p>
        </p:txBody>
      </p:sp>
      <p:sp>
        <p:nvSpPr>
          <p:cNvPr id="7" name="Google Shape;7;g237b2d22780_0_536"/>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accent3"/>
              </a:buClr>
              <a:buSzPts val="2400"/>
              <a:buFont typeface="Proxima Nova"/>
              <a:buChar char="●"/>
              <a:defRPr sz="2400">
                <a:solidFill>
                  <a:schemeClr val="accent3"/>
                </a:solidFill>
                <a:latin typeface="Proxima Nova"/>
                <a:ea typeface="Proxima Nova"/>
                <a:cs typeface="Proxima Nova"/>
                <a:sym typeface="Proxima Nova"/>
              </a:defRPr>
            </a:lvl1pPr>
            <a:lvl2pPr marL="914400" lvl="1" indent="-34925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2pPr>
            <a:lvl3pPr marL="1371600" lvl="2" indent="-34925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3pPr>
            <a:lvl4pPr marL="1828800" lvl="3" indent="-34925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4pPr>
            <a:lvl5pPr marL="2286000" lvl="4" indent="-34925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5pPr>
            <a:lvl6pPr marL="2743200" lvl="5" indent="-34925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6pPr>
            <a:lvl7pPr marL="3200400" lvl="6" indent="-34925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7pPr>
            <a:lvl8pPr marL="3657600" lvl="7" indent="-34925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8pPr>
            <a:lvl9pPr marL="4114800" lvl="8" indent="-34925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9pPr>
          </a:lstStyle>
          <a:p>
            <a:endParaRPr/>
          </a:p>
        </p:txBody>
      </p:sp>
      <p:sp>
        <p:nvSpPr>
          <p:cNvPr id="8" name="Google Shape;8;g237b2d22780_0_53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Proxima Nova"/>
                <a:ea typeface="Proxima Nova"/>
                <a:cs typeface="Proxima Nova"/>
                <a:sym typeface="Proxima Nova"/>
              </a:defRPr>
            </a:lvl1pPr>
            <a:lvl2pPr lvl="1" algn="r">
              <a:buNone/>
              <a:defRPr sz="1300">
                <a:solidFill>
                  <a:schemeClr val="dk1"/>
                </a:solidFill>
                <a:latin typeface="Proxima Nova"/>
                <a:ea typeface="Proxima Nova"/>
                <a:cs typeface="Proxima Nova"/>
                <a:sym typeface="Proxima Nova"/>
              </a:defRPr>
            </a:lvl2pPr>
            <a:lvl3pPr lvl="2" algn="r">
              <a:buNone/>
              <a:defRPr sz="1300">
                <a:solidFill>
                  <a:schemeClr val="dk1"/>
                </a:solidFill>
                <a:latin typeface="Proxima Nova"/>
                <a:ea typeface="Proxima Nova"/>
                <a:cs typeface="Proxima Nova"/>
                <a:sym typeface="Proxima Nova"/>
              </a:defRPr>
            </a:lvl3pPr>
            <a:lvl4pPr lvl="3" algn="r">
              <a:buNone/>
              <a:defRPr sz="1300">
                <a:solidFill>
                  <a:schemeClr val="dk1"/>
                </a:solidFill>
                <a:latin typeface="Proxima Nova"/>
                <a:ea typeface="Proxima Nova"/>
                <a:cs typeface="Proxima Nova"/>
                <a:sym typeface="Proxima Nova"/>
              </a:defRPr>
            </a:lvl4pPr>
            <a:lvl5pPr lvl="4" algn="r">
              <a:buNone/>
              <a:defRPr sz="1300">
                <a:solidFill>
                  <a:schemeClr val="dk1"/>
                </a:solidFill>
                <a:latin typeface="Proxima Nova"/>
                <a:ea typeface="Proxima Nova"/>
                <a:cs typeface="Proxima Nova"/>
                <a:sym typeface="Proxima Nova"/>
              </a:defRPr>
            </a:lvl5pPr>
            <a:lvl6pPr lvl="5" algn="r">
              <a:buNone/>
              <a:defRPr sz="1300">
                <a:solidFill>
                  <a:schemeClr val="dk1"/>
                </a:solidFill>
                <a:latin typeface="Proxima Nova"/>
                <a:ea typeface="Proxima Nova"/>
                <a:cs typeface="Proxima Nova"/>
                <a:sym typeface="Proxima Nova"/>
              </a:defRPr>
            </a:lvl6pPr>
            <a:lvl7pPr lvl="6" algn="r">
              <a:buNone/>
              <a:defRPr sz="1300">
                <a:solidFill>
                  <a:schemeClr val="dk1"/>
                </a:solidFill>
                <a:latin typeface="Proxima Nova"/>
                <a:ea typeface="Proxima Nova"/>
                <a:cs typeface="Proxima Nova"/>
                <a:sym typeface="Proxima Nova"/>
              </a:defRPr>
            </a:lvl7pPr>
            <a:lvl8pPr lvl="7" algn="r">
              <a:buNone/>
              <a:defRPr sz="1300">
                <a:solidFill>
                  <a:schemeClr val="dk1"/>
                </a:solidFill>
                <a:latin typeface="Proxima Nova"/>
                <a:ea typeface="Proxima Nova"/>
                <a:cs typeface="Proxima Nova"/>
                <a:sym typeface="Proxima Nova"/>
              </a:defRPr>
            </a:lvl8pPr>
            <a:lvl9pPr lvl="8" algn="r">
              <a:buNone/>
              <a:defRPr sz="13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comments" Target="../comments/commen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comments" Target="../comments/commen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spiresys.com/banking-financial-services"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equifax.com/business/blog/-/insight/article/neural-network-models-put-financial-services-within-reach/" TargetMode="External"/><Relationship Id="rId5" Type="http://schemas.openxmlformats.org/officeDocument/2006/relationships/hyperlink" Target="https://statisticsbyjim.com/regression/multicollinearity-in-regression-analysis/" TargetMode="External"/><Relationship Id="rId4" Type="http://schemas.openxmlformats.org/officeDocument/2006/relationships/hyperlink" Target="https://www.statology.org/residual-plot-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kaggle.com/datasets/samuelcortinhas/credit-card-approval-clean-data?select=clean_dataset.cs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64"/>
        <p:cNvGrpSpPr/>
        <p:nvPr/>
      </p:nvGrpSpPr>
      <p:grpSpPr>
        <a:xfrm>
          <a:off x="0" y="0"/>
          <a:ext cx="0" cy="0"/>
          <a:chOff x="0" y="0"/>
          <a:chExt cx="0" cy="0"/>
        </a:xfrm>
      </p:grpSpPr>
      <p:grpSp>
        <p:nvGrpSpPr>
          <p:cNvPr id="65" name="Google Shape;65;p1"/>
          <p:cNvGrpSpPr/>
          <p:nvPr/>
        </p:nvGrpSpPr>
        <p:grpSpPr>
          <a:xfrm>
            <a:off x="1155481" y="498348"/>
            <a:ext cx="9902663" cy="5861304"/>
            <a:chOff x="1155481" y="498348"/>
            <a:chExt cx="9902663" cy="5861304"/>
          </a:xfrm>
        </p:grpSpPr>
        <p:sp>
          <p:nvSpPr>
            <p:cNvPr id="66" name="Google Shape;66;p1"/>
            <p:cNvSpPr/>
            <p:nvPr/>
          </p:nvSpPr>
          <p:spPr>
            <a:xfrm>
              <a:off x="1155481" y="498348"/>
              <a:ext cx="5861304" cy="5861304"/>
            </a:xfrm>
            <a:prstGeom prst="ellipse">
              <a:avLst/>
            </a:prstGeom>
            <a:solidFill>
              <a:schemeClr val="accent1">
                <a:alpha val="5490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5196840" y="498348"/>
              <a:ext cx="5861304" cy="5861304"/>
            </a:xfrm>
            <a:prstGeom prst="ellipse">
              <a:avLst/>
            </a:prstGeom>
            <a:solidFill>
              <a:schemeClr val="accent1">
                <a:alpha val="5490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3165348" y="498348"/>
              <a:ext cx="5861304" cy="5861304"/>
            </a:xfrm>
            <a:prstGeom prst="ellipse">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1"/>
          <p:cNvSpPr/>
          <p:nvPr/>
        </p:nvSpPr>
        <p:spPr>
          <a:xfrm>
            <a:off x="0" y="1524000"/>
            <a:ext cx="12192000" cy="1828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txBox="1">
            <a:spLocks noGrp="1"/>
          </p:cNvSpPr>
          <p:nvPr>
            <p:ph type="ctrTitle"/>
          </p:nvPr>
        </p:nvSpPr>
        <p:spPr>
          <a:xfrm>
            <a:off x="263500" y="1709750"/>
            <a:ext cx="11472600" cy="13812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1200"/>
              </a:spcAft>
              <a:buNone/>
            </a:pPr>
            <a:r>
              <a:rPr lang="en-US" sz="4000" b="1">
                <a:solidFill>
                  <a:schemeClr val="dk1"/>
                </a:solidFill>
                <a:latin typeface="Arial"/>
                <a:ea typeface="Arial"/>
                <a:cs typeface="Arial"/>
                <a:sym typeface="Arial"/>
              </a:rPr>
              <a:t>Statistical Modeling to Predict Credit Approval</a:t>
            </a:r>
            <a:endParaRPr sz="8000" b="1">
              <a:solidFill>
                <a:schemeClr val="dk1"/>
              </a:solidFill>
              <a:latin typeface="Arial"/>
              <a:ea typeface="Arial"/>
              <a:cs typeface="Arial"/>
              <a:sym typeface="Arial"/>
            </a:endParaRPr>
          </a:p>
        </p:txBody>
      </p:sp>
      <p:sp>
        <p:nvSpPr>
          <p:cNvPr id="71" name="Google Shape;71;p1"/>
          <p:cNvSpPr txBox="1">
            <a:spLocks noGrp="1"/>
          </p:cNvSpPr>
          <p:nvPr>
            <p:ph type="subTitle" idx="1"/>
          </p:nvPr>
        </p:nvSpPr>
        <p:spPr>
          <a:xfrm>
            <a:off x="0" y="3886200"/>
            <a:ext cx="12192000" cy="2534700"/>
          </a:xfrm>
          <a:prstGeom prst="rect">
            <a:avLst/>
          </a:prstGeom>
          <a:noFill/>
          <a:ln>
            <a:noFill/>
          </a:ln>
        </p:spPr>
        <p:txBody>
          <a:bodyPr spcFirstLastPara="1" wrap="square" lIns="91425" tIns="45700" rIns="91425" bIns="45700" anchor="t" anchorCtr="0">
            <a:noAutofit/>
          </a:bodyPr>
          <a:lstStyle/>
          <a:p>
            <a:pPr marL="457200" lvl="0" indent="0" algn="ctr" rtl="0">
              <a:lnSpc>
                <a:spcPct val="115000"/>
              </a:lnSpc>
              <a:spcBef>
                <a:spcPts val="0"/>
              </a:spcBef>
              <a:spcAft>
                <a:spcPts val="0"/>
              </a:spcAft>
              <a:buNone/>
            </a:pPr>
            <a:r>
              <a:rPr lang="en-US" sz="3500" b="1">
                <a:latin typeface="Arial"/>
                <a:ea typeface="Arial"/>
                <a:cs typeface="Arial"/>
                <a:sym typeface="Arial"/>
              </a:rPr>
              <a:t>Aaron Beach, Bharadwaj Kopparthi, Sidra Husain, Trang Doan, Xiaojie Yu</a:t>
            </a:r>
            <a:endParaRPr sz="3500" b="1">
              <a:latin typeface="Arial"/>
              <a:ea typeface="Arial"/>
              <a:cs typeface="Arial"/>
              <a:sym typeface="Arial"/>
            </a:endParaRPr>
          </a:p>
          <a:p>
            <a:pPr marL="0" lvl="0" indent="0" algn="ctr" rtl="0">
              <a:lnSpc>
                <a:spcPct val="90000"/>
              </a:lnSpc>
              <a:spcBef>
                <a:spcPts val="1200"/>
              </a:spcBef>
              <a:spcAft>
                <a:spcPts val="0"/>
              </a:spcAft>
              <a:buNone/>
            </a:pPr>
            <a:r>
              <a:rPr lang="en-US" sz="2800" b="1">
                <a:latin typeface="Arial"/>
                <a:ea typeface="Arial"/>
                <a:cs typeface="Arial"/>
                <a:sym typeface="Arial"/>
              </a:rPr>
              <a:t>Team # 12</a:t>
            </a:r>
            <a:endParaRPr sz="2800" b="1">
              <a:latin typeface="Arial"/>
              <a:ea typeface="Arial"/>
              <a:cs typeface="Arial"/>
              <a:sym typeface="Arial"/>
            </a:endParaRPr>
          </a:p>
          <a:p>
            <a:pPr marL="0" lvl="0" indent="0" algn="ctr" rtl="0">
              <a:lnSpc>
                <a:spcPct val="90000"/>
              </a:lnSpc>
              <a:spcBef>
                <a:spcPts val="1000"/>
              </a:spcBef>
              <a:spcAft>
                <a:spcPts val="0"/>
              </a:spcAft>
              <a:buNone/>
            </a:pPr>
            <a:r>
              <a:rPr lang="en-US" sz="2800" b="1">
                <a:latin typeface="Arial"/>
                <a:ea typeface="Arial"/>
                <a:cs typeface="Arial"/>
                <a:sym typeface="Arial"/>
              </a:rPr>
              <a:t>MGT 6203 </a:t>
            </a:r>
            <a:endParaRPr sz="2800" b="1">
              <a:latin typeface="Arial"/>
              <a:ea typeface="Arial"/>
              <a:cs typeface="Arial"/>
              <a:sym typeface="Arial"/>
            </a:endParaRPr>
          </a:p>
          <a:p>
            <a:pPr marL="0" lvl="0" indent="0" algn="ctr" rtl="0">
              <a:lnSpc>
                <a:spcPct val="90000"/>
              </a:lnSpc>
              <a:spcBef>
                <a:spcPts val="0"/>
              </a:spcBef>
              <a:spcAft>
                <a:spcPts val="0"/>
              </a:spcAft>
              <a:buNone/>
            </a:pPr>
            <a:r>
              <a:rPr lang="en-US" sz="2800" b="1">
                <a:latin typeface="Arial"/>
                <a:ea typeface="Arial"/>
                <a:cs typeface="Arial"/>
                <a:sym typeface="Arial"/>
              </a:rPr>
              <a:t>Summer 2023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g25ac2d5dde4_0_10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g25ac2d5dde4_0_105"/>
          <p:cNvSpPr/>
          <p:nvPr/>
        </p:nvSpPr>
        <p:spPr>
          <a:xfrm>
            <a:off x="-2985" y="-6390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165" name="Google Shape;165;g25ac2d5dde4_0_105"/>
          <p:cNvSpPr txBox="1">
            <a:spLocks noGrp="1"/>
          </p:cNvSpPr>
          <p:nvPr>
            <p:ph type="title"/>
          </p:nvPr>
        </p:nvSpPr>
        <p:spPr>
          <a:xfrm>
            <a:off x="2253875" y="-63900"/>
            <a:ext cx="8874600" cy="1210500"/>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800"/>
              </a:spcAft>
              <a:buNone/>
            </a:pPr>
            <a:r>
              <a:rPr lang="en-US" sz="5300" b="1">
                <a:solidFill>
                  <a:schemeClr val="dk2"/>
                </a:solidFill>
                <a:latin typeface="Arial"/>
                <a:ea typeface="Arial"/>
                <a:cs typeface="Arial"/>
                <a:sym typeface="Arial"/>
              </a:rPr>
              <a:t>Dataset Exploration(Cont.’)</a:t>
            </a:r>
            <a:endParaRPr sz="5300" b="1">
              <a:solidFill>
                <a:schemeClr val="dk2"/>
              </a:solidFill>
              <a:latin typeface="Arial"/>
              <a:ea typeface="Arial"/>
              <a:cs typeface="Arial"/>
              <a:sym typeface="Arial"/>
            </a:endParaRPr>
          </a:p>
        </p:txBody>
      </p:sp>
      <p:sp>
        <p:nvSpPr>
          <p:cNvPr id="166" name="Google Shape;166;g25ac2d5dde4_0_105"/>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7" name="Google Shape;167;g25ac2d5dde4_0_105"/>
          <p:cNvPicPr preferRelativeResize="0"/>
          <p:nvPr/>
        </p:nvPicPr>
        <p:blipFill>
          <a:blip r:embed="rId3">
            <a:alphaModFix/>
          </a:blip>
          <a:stretch>
            <a:fillRect/>
          </a:stretch>
        </p:blipFill>
        <p:spPr>
          <a:xfrm>
            <a:off x="3263500" y="1598825"/>
            <a:ext cx="5093300" cy="509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37b2e03d62_0_5"/>
          <p:cNvSpPr txBox="1">
            <a:spLocks noGrp="1"/>
          </p:cNvSpPr>
          <p:nvPr>
            <p:ph type="title"/>
          </p:nvPr>
        </p:nvSpPr>
        <p:spPr>
          <a:xfrm>
            <a:off x="680600" y="2743200"/>
            <a:ext cx="10830900" cy="1038300"/>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en-US"/>
              <a:t>Variable Selection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g25b1827dea8_2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g25b1827dea8_2_0"/>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g25b1827dea8_2_0"/>
          <p:cNvSpPr/>
          <p:nvPr/>
        </p:nvSpPr>
        <p:spPr>
          <a:xfrm>
            <a:off x="562600" y="17108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25b1827dea8_2_0"/>
          <p:cNvSpPr txBox="1">
            <a:spLocks noGrp="1"/>
          </p:cNvSpPr>
          <p:nvPr>
            <p:ph type="body" idx="1"/>
          </p:nvPr>
        </p:nvSpPr>
        <p:spPr>
          <a:xfrm>
            <a:off x="904272" y="2371275"/>
            <a:ext cx="11388900" cy="3253800"/>
          </a:xfrm>
          <a:prstGeom prst="rect">
            <a:avLst/>
          </a:prstGeom>
          <a:noFill/>
          <a:ln>
            <a:noFill/>
          </a:ln>
        </p:spPr>
        <p:txBody>
          <a:bodyPr spcFirstLastPara="1" wrap="square" lIns="91425" tIns="45700" rIns="91425" bIns="45700" anchor="t" anchorCtr="0">
            <a:spAutoFit/>
          </a:bodyPr>
          <a:lstStyle/>
          <a:p>
            <a:pPr marL="457200" lvl="0" indent="-393700" algn="l" rtl="0">
              <a:lnSpc>
                <a:spcPct val="115000"/>
              </a:lnSpc>
              <a:spcBef>
                <a:spcPts val="0"/>
              </a:spcBef>
              <a:spcAft>
                <a:spcPts val="0"/>
              </a:spcAft>
              <a:buClr>
                <a:srgbClr val="FFFFFF"/>
              </a:buClr>
              <a:buSzPts val="2600"/>
              <a:buFont typeface="Arial"/>
              <a:buChar char="➢"/>
            </a:pPr>
            <a:r>
              <a:rPr lang="en-US" sz="2600" b="1">
                <a:solidFill>
                  <a:srgbClr val="FFFFFF"/>
                </a:solidFill>
                <a:latin typeface="Arial"/>
                <a:ea typeface="Arial"/>
                <a:cs typeface="Arial"/>
                <a:sym typeface="Arial"/>
              </a:rPr>
              <a:t>Reduce randomness and thus reduce overfitting of the models to the randomness</a:t>
            </a:r>
            <a:endParaRPr sz="2600"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2600" b="1">
              <a:solidFill>
                <a:srgbClr val="FFFFFF"/>
              </a:solidFill>
              <a:latin typeface="Arial"/>
              <a:ea typeface="Arial"/>
              <a:cs typeface="Arial"/>
              <a:sym typeface="Arial"/>
            </a:endParaRPr>
          </a:p>
          <a:p>
            <a:pPr marL="457200" lvl="0" indent="-393700" algn="l" rtl="0">
              <a:lnSpc>
                <a:spcPct val="115000"/>
              </a:lnSpc>
              <a:spcBef>
                <a:spcPts val="0"/>
              </a:spcBef>
              <a:spcAft>
                <a:spcPts val="0"/>
              </a:spcAft>
              <a:buClr>
                <a:schemeClr val="lt1"/>
              </a:buClr>
              <a:buSzPts val="2600"/>
              <a:buFont typeface="Arial"/>
              <a:buChar char="➢"/>
            </a:pPr>
            <a:r>
              <a:rPr lang="en-US" sz="2600" b="1">
                <a:solidFill>
                  <a:schemeClr val="lt1"/>
                </a:solidFill>
                <a:latin typeface="Arial"/>
                <a:ea typeface="Arial"/>
                <a:cs typeface="Arial"/>
                <a:sym typeface="Arial"/>
              </a:rPr>
              <a:t>Easy to interpret and explain</a:t>
            </a:r>
            <a:endParaRPr sz="2600" b="1">
              <a:solidFill>
                <a:schemeClr val="lt1"/>
              </a:solidFill>
              <a:latin typeface="Arial"/>
              <a:ea typeface="Arial"/>
              <a:cs typeface="Arial"/>
              <a:sym typeface="Arial"/>
            </a:endParaRPr>
          </a:p>
          <a:p>
            <a:pPr marL="0" lvl="0" indent="0" algn="l" rtl="0">
              <a:lnSpc>
                <a:spcPct val="115000"/>
              </a:lnSpc>
              <a:spcBef>
                <a:spcPts val="0"/>
              </a:spcBef>
              <a:spcAft>
                <a:spcPts val="0"/>
              </a:spcAft>
              <a:buNone/>
            </a:pPr>
            <a:endParaRPr sz="2600" b="1">
              <a:solidFill>
                <a:srgbClr val="FFFFFF"/>
              </a:solidFill>
              <a:latin typeface="Arial"/>
              <a:ea typeface="Arial"/>
              <a:cs typeface="Arial"/>
              <a:sym typeface="Arial"/>
            </a:endParaRPr>
          </a:p>
          <a:p>
            <a:pPr marL="457200" marR="0" lvl="0" indent="-393700" algn="l" rtl="0">
              <a:lnSpc>
                <a:spcPct val="115000"/>
              </a:lnSpc>
              <a:spcBef>
                <a:spcPts val="0"/>
              </a:spcBef>
              <a:spcAft>
                <a:spcPts val="0"/>
              </a:spcAft>
              <a:buClr>
                <a:schemeClr val="lt1"/>
              </a:buClr>
              <a:buSzPts val="2600"/>
              <a:buFont typeface="Arial"/>
              <a:buChar char="➢"/>
            </a:pPr>
            <a:r>
              <a:rPr lang="en-US" sz="2600" b="1">
                <a:solidFill>
                  <a:schemeClr val="lt1"/>
                </a:solidFill>
                <a:latin typeface="Arial"/>
                <a:ea typeface="Arial"/>
                <a:cs typeface="Arial"/>
                <a:sym typeface="Arial"/>
              </a:rPr>
              <a:t>Used two different methods</a:t>
            </a:r>
            <a:endParaRPr sz="2600" b="1">
              <a:solidFill>
                <a:schemeClr val="lt1"/>
              </a:solidFill>
              <a:latin typeface="Arial"/>
              <a:ea typeface="Arial"/>
              <a:cs typeface="Arial"/>
              <a:sym typeface="Arial"/>
            </a:endParaRPr>
          </a:p>
          <a:p>
            <a:pPr marL="457200" lvl="0" indent="0" algn="l" rtl="0">
              <a:lnSpc>
                <a:spcPct val="115000"/>
              </a:lnSpc>
              <a:spcBef>
                <a:spcPts val="0"/>
              </a:spcBef>
              <a:spcAft>
                <a:spcPts val="0"/>
              </a:spcAft>
              <a:buNone/>
            </a:pPr>
            <a:endParaRPr sz="2600">
              <a:solidFill>
                <a:srgbClr val="FFFFFF"/>
              </a:solidFill>
              <a:latin typeface="Arial"/>
              <a:ea typeface="Arial"/>
              <a:cs typeface="Arial"/>
              <a:sym typeface="Arial"/>
            </a:endParaRPr>
          </a:p>
        </p:txBody>
      </p:sp>
      <p:sp>
        <p:nvSpPr>
          <p:cNvPr id="181" name="Google Shape;181;g25b1827dea8_2_0"/>
          <p:cNvSpPr txBox="1">
            <a:spLocks noGrp="1"/>
          </p:cNvSpPr>
          <p:nvPr>
            <p:ph type="title"/>
          </p:nvPr>
        </p:nvSpPr>
        <p:spPr>
          <a:xfrm>
            <a:off x="1940313" y="121725"/>
            <a:ext cx="8874600" cy="12105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1"/>
              </a:buClr>
              <a:buSzPct val="100000"/>
              <a:buFont typeface="Calibri"/>
              <a:buNone/>
            </a:pPr>
            <a:r>
              <a:rPr lang="en-US" sz="5400" b="1">
                <a:solidFill>
                  <a:schemeClr val="dk2"/>
                </a:solidFill>
                <a:latin typeface="Arial"/>
                <a:ea typeface="Arial"/>
                <a:cs typeface="Arial"/>
                <a:sym typeface="Arial"/>
              </a:rPr>
              <a:t>Why do variable selection?</a:t>
            </a:r>
            <a:endParaRPr b="1">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g25b1827dea8_2_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g25b1827dea8_2_9"/>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g25b1827dea8_2_9"/>
          <p:cNvSpPr/>
          <p:nvPr/>
        </p:nvSpPr>
        <p:spPr>
          <a:xfrm>
            <a:off x="562600" y="17108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g25b1827dea8_2_9"/>
          <p:cNvSpPr txBox="1">
            <a:spLocks noGrp="1"/>
          </p:cNvSpPr>
          <p:nvPr>
            <p:ph type="body" idx="1"/>
          </p:nvPr>
        </p:nvSpPr>
        <p:spPr>
          <a:xfrm>
            <a:off x="904272" y="2371275"/>
            <a:ext cx="11388900" cy="2793600"/>
          </a:xfrm>
          <a:prstGeom prst="rect">
            <a:avLst/>
          </a:prstGeom>
          <a:noFill/>
          <a:ln>
            <a:noFill/>
          </a:ln>
        </p:spPr>
        <p:txBody>
          <a:bodyPr spcFirstLastPara="1" wrap="square" lIns="91425" tIns="45700" rIns="91425" bIns="45700" anchor="t" anchorCtr="0">
            <a:spAutoFit/>
          </a:bodyPr>
          <a:lstStyle/>
          <a:p>
            <a:pPr marL="457200" lvl="0" indent="-393700" algn="l" rtl="0">
              <a:lnSpc>
                <a:spcPct val="115000"/>
              </a:lnSpc>
              <a:spcBef>
                <a:spcPts val="0"/>
              </a:spcBef>
              <a:spcAft>
                <a:spcPts val="0"/>
              </a:spcAft>
              <a:buClr>
                <a:srgbClr val="FFFFFF"/>
              </a:buClr>
              <a:buSzPts val="2600"/>
              <a:buFont typeface="Arial"/>
              <a:buChar char="➢"/>
            </a:pPr>
            <a:r>
              <a:rPr lang="en-US" sz="2600" b="1">
                <a:solidFill>
                  <a:srgbClr val="FFFFFF"/>
                </a:solidFill>
                <a:latin typeface="Arial"/>
                <a:ea typeface="Arial"/>
                <a:cs typeface="Arial"/>
                <a:sym typeface="Arial"/>
              </a:rPr>
              <a:t>Modeling every 1 variable, 2 variable, .. n variable model</a:t>
            </a:r>
            <a:endParaRPr sz="2600"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2600" b="1">
              <a:solidFill>
                <a:srgbClr val="FFFFFF"/>
              </a:solidFill>
              <a:latin typeface="Arial"/>
              <a:ea typeface="Arial"/>
              <a:cs typeface="Arial"/>
              <a:sym typeface="Arial"/>
            </a:endParaRPr>
          </a:p>
          <a:p>
            <a:pPr marL="457200" lvl="0" indent="-393700" algn="l" rtl="0">
              <a:lnSpc>
                <a:spcPct val="115000"/>
              </a:lnSpc>
              <a:spcBef>
                <a:spcPts val="0"/>
              </a:spcBef>
              <a:spcAft>
                <a:spcPts val="0"/>
              </a:spcAft>
              <a:buClr>
                <a:schemeClr val="lt1"/>
              </a:buClr>
              <a:buSzPts val="2600"/>
              <a:buFont typeface="Arial"/>
              <a:buChar char="➢"/>
            </a:pPr>
            <a:r>
              <a:rPr lang="en-US" sz="2600" b="1">
                <a:solidFill>
                  <a:schemeClr val="lt1"/>
                </a:solidFill>
                <a:latin typeface="Arial"/>
                <a:ea typeface="Arial"/>
                <a:cs typeface="Arial"/>
                <a:sym typeface="Arial"/>
              </a:rPr>
              <a:t>Calculate the AIC till no significant improvement is seen</a:t>
            </a:r>
            <a:endParaRPr sz="2600" b="1">
              <a:solidFill>
                <a:schemeClr val="lt1"/>
              </a:solidFill>
              <a:latin typeface="Arial"/>
              <a:ea typeface="Arial"/>
              <a:cs typeface="Arial"/>
              <a:sym typeface="Arial"/>
            </a:endParaRPr>
          </a:p>
          <a:p>
            <a:pPr marL="0" lvl="0" indent="0" algn="l" rtl="0">
              <a:lnSpc>
                <a:spcPct val="115000"/>
              </a:lnSpc>
              <a:spcBef>
                <a:spcPts val="0"/>
              </a:spcBef>
              <a:spcAft>
                <a:spcPts val="0"/>
              </a:spcAft>
              <a:buNone/>
            </a:pPr>
            <a:endParaRPr sz="2600" b="1">
              <a:solidFill>
                <a:srgbClr val="FFFFFF"/>
              </a:solidFill>
              <a:latin typeface="Arial"/>
              <a:ea typeface="Arial"/>
              <a:cs typeface="Arial"/>
              <a:sym typeface="Arial"/>
            </a:endParaRPr>
          </a:p>
          <a:p>
            <a:pPr marL="457200" marR="0" lvl="0" indent="0" algn="l" rtl="0">
              <a:lnSpc>
                <a:spcPct val="115000"/>
              </a:lnSpc>
              <a:spcBef>
                <a:spcPts val="0"/>
              </a:spcBef>
              <a:spcAft>
                <a:spcPts val="0"/>
              </a:spcAft>
              <a:buNone/>
            </a:pPr>
            <a:endParaRPr sz="2600" b="1">
              <a:solidFill>
                <a:schemeClr val="lt1"/>
              </a:solidFill>
              <a:latin typeface="Arial"/>
              <a:ea typeface="Arial"/>
              <a:cs typeface="Arial"/>
              <a:sym typeface="Arial"/>
            </a:endParaRPr>
          </a:p>
          <a:p>
            <a:pPr marL="457200" lvl="0" indent="0" algn="l" rtl="0">
              <a:lnSpc>
                <a:spcPct val="115000"/>
              </a:lnSpc>
              <a:spcBef>
                <a:spcPts val="0"/>
              </a:spcBef>
              <a:spcAft>
                <a:spcPts val="0"/>
              </a:spcAft>
              <a:buNone/>
            </a:pPr>
            <a:endParaRPr sz="2600">
              <a:solidFill>
                <a:srgbClr val="FFFFFF"/>
              </a:solidFill>
              <a:latin typeface="Arial"/>
              <a:ea typeface="Arial"/>
              <a:cs typeface="Arial"/>
              <a:sym typeface="Arial"/>
            </a:endParaRPr>
          </a:p>
        </p:txBody>
      </p:sp>
      <p:sp>
        <p:nvSpPr>
          <p:cNvPr id="190" name="Google Shape;190;g25b1827dea8_2_9"/>
          <p:cNvSpPr txBox="1">
            <a:spLocks noGrp="1"/>
          </p:cNvSpPr>
          <p:nvPr>
            <p:ph type="title"/>
          </p:nvPr>
        </p:nvSpPr>
        <p:spPr>
          <a:xfrm>
            <a:off x="1940325" y="121725"/>
            <a:ext cx="9119700" cy="12105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1"/>
              </a:buClr>
              <a:buSzPct val="100000"/>
              <a:buFont typeface="Calibri"/>
              <a:buNone/>
            </a:pPr>
            <a:r>
              <a:rPr lang="en-US" sz="5400" b="1">
                <a:solidFill>
                  <a:schemeClr val="dk2"/>
                </a:solidFill>
                <a:latin typeface="Arial"/>
                <a:ea typeface="Arial"/>
                <a:cs typeface="Arial"/>
                <a:sym typeface="Arial"/>
              </a:rPr>
              <a:t>Forward Stepwise Regression</a:t>
            </a:r>
            <a:endParaRPr b="1">
              <a:solidFill>
                <a:schemeClr val="dk2"/>
              </a:solidFill>
              <a:latin typeface="Arial"/>
              <a:ea typeface="Arial"/>
              <a:cs typeface="Arial"/>
              <a:sym typeface="Arial"/>
            </a:endParaRPr>
          </a:p>
        </p:txBody>
      </p:sp>
      <p:pic>
        <p:nvPicPr>
          <p:cNvPr id="191" name="Google Shape;191;g25b1827dea8_2_9"/>
          <p:cNvPicPr preferRelativeResize="0"/>
          <p:nvPr/>
        </p:nvPicPr>
        <p:blipFill>
          <a:blip r:embed="rId3">
            <a:alphaModFix/>
          </a:blip>
          <a:stretch>
            <a:fillRect/>
          </a:stretch>
        </p:blipFill>
        <p:spPr>
          <a:xfrm>
            <a:off x="3121638" y="4061175"/>
            <a:ext cx="6954176" cy="257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g25b1827dea8_2_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g25b1827dea8_2_18"/>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g25b1827dea8_2_18"/>
          <p:cNvSpPr/>
          <p:nvPr/>
        </p:nvSpPr>
        <p:spPr>
          <a:xfrm>
            <a:off x="562600" y="17108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g25b1827dea8_2_18"/>
          <p:cNvSpPr txBox="1">
            <a:spLocks noGrp="1"/>
          </p:cNvSpPr>
          <p:nvPr>
            <p:ph type="body" idx="1"/>
          </p:nvPr>
        </p:nvSpPr>
        <p:spPr>
          <a:xfrm>
            <a:off x="904272" y="2371275"/>
            <a:ext cx="11388900" cy="2793600"/>
          </a:xfrm>
          <a:prstGeom prst="rect">
            <a:avLst/>
          </a:prstGeom>
          <a:noFill/>
          <a:ln>
            <a:noFill/>
          </a:ln>
        </p:spPr>
        <p:txBody>
          <a:bodyPr spcFirstLastPara="1" wrap="square" lIns="91425" tIns="45700" rIns="91425" bIns="45700" anchor="t" anchorCtr="0">
            <a:spAutoFit/>
          </a:bodyPr>
          <a:lstStyle/>
          <a:p>
            <a:pPr marL="457200" lvl="0" indent="-393700" algn="l" rtl="0">
              <a:lnSpc>
                <a:spcPct val="115000"/>
              </a:lnSpc>
              <a:spcBef>
                <a:spcPts val="0"/>
              </a:spcBef>
              <a:spcAft>
                <a:spcPts val="0"/>
              </a:spcAft>
              <a:buClr>
                <a:srgbClr val="FFFFFF"/>
              </a:buClr>
              <a:buSzPts val="2600"/>
              <a:buFont typeface="Arial"/>
              <a:buChar char="➢"/>
            </a:pPr>
            <a:r>
              <a:rPr lang="en-US" sz="2600" b="1">
                <a:solidFill>
                  <a:srgbClr val="FFFFFF"/>
                </a:solidFill>
                <a:latin typeface="Arial"/>
                <a:ea typeface="Arial"/>
                <a:cs typeface="Arial"/>
                <a:sym typeface="Arial"/>
              </a:rPr>
              <a:t>Can generate simple and easy to explain model</a:t>
            </a:r>
            <a:endParaRPr sz="2600"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2600" b="1">
              <a:solidFill>
                <a:srgbClr val="FFFFFF"/>
              </a:solidFill>
              <a:latin typeface="Arial"/>
              <a:ea typeface="Arial"/>
              <a:cs typeface="Arial"/>
              <a:sym typeface="Arial"/>
            </a:endParaRPr>
          </a:p>
          <a:p>
            <a:pPr marL="457200" lvl="0" indent="-393700" algn="l" rtl="0">
              <a:lnSpc>
                <a:spcPct val="115000"/>
              </a:lnSpc>
              <a:spcBef>
                <a:spcPts val="0"/>
              </a:spcBef>
              <a:spcAft>
                <a:spcPts val="0"/>
              </a:spcAft>
              <a:buClr>
                <a:schemeClr val="lt1"/>
              </a:buClr>
              <a:buSzPts val="2600"/>
              <a:buFont typeface="Arial"/>
              <a:buChar char="➢"/>
            </a:pPr>
            <a:r>
              <a:rPr lang="en-US" sz="2600" b="1">
                <a:solidFill>
                  <a:schemeClr val="lt1"/>
                </a:solidFill>
                <a:latin typeface="Arial"/>
                <a:ea typeface="Arial"/>
                <a:cs typeface="Arial"/>
                <a:sym typeface="Arial"/>
              </a:rPr>
              <a:t>Prone to overfitting and requires pruning</a:t>
            </a:r>
            <a:endParaRPr sz="2600" b="1">
              <a:solidFill>
                <a:schemeClr val="lt1"/>
              </a:solidFill>
              <a:latin typeface="Arial"/>
              <a:ea typeface="Arial"/>
              <a:cs typeface="Arial"/>
              <a:sym typeface="Arial"/>
            </a:endParaRPr>
          </a:p>
          <a:p>
            <a:pPr marL="0" lvl="0" indent="0" algn="l" rtl="0">
              <a:lnSpc>
                <a:spcPct val="115000"/>
              </a:lnSpc>
              <a:spcBef>
                <a:spcPts val="0"/>
              </a:spcBef>
              <a:spcAft>
                <a:spcPts val="0"/>
              </a:spcAft>
              <a:buNone/>
            </a:pPr>
            <a:endParaRPr sz="2600" b="1">
              <a:solidFill>
                <a:srgbClr val="FFFFFF"/>
              </a:solidFill>
              <a:latin typeface="Arial"/>
              <a:ea typeface="Arial"/>
              <a:cs typeface="Arial"/>
              <a:sym typeface="Arial"/>
            </a:endParaRPr>
          </a:p>
          <a:p>
            <a:pPr marL="457200" marR="0" lvl="0" indent="0" algn="l" rtl="0">
              <a:lnSpc>
                <a:spcPct val="115000"/>
              </a:lnSpc>
              <a:spcBef>
                <a:spcPts val="0"/>
              </a:spcBef>
              <a:spcAft>
                <a:spcPts val="0"/>
              </a:spcAft>
              <a:buNone/>
            </a:pPr>
            <a:endParaRPr sz="2600" b="1">
              <a:solidFill>
                <a:schemeClr val="lt1"/>
              </a:solidFill>
              <a:latin typeface="Arial"/>
              <a:ea typeface="Arial"/>
              <a:cs typeface="Arial"/>
              <a:sym typeface="Arial"/>
            </a:endParaRPr>
          </a:p>
          <a:p>
            <a:pPr marL="457200" lvl="0" indent="0" algn="l" rtl="0">
              <a:lnSpc>
                <a:spcPct val="115000"/>
              </a:lnSpc>
              <a:spcBef>
                <a:spcPts val="0"/>
              </a:spcBef>
              <a:spcAft>
                <a:spcPts val="0"/>
              </a:spcAft>
              <a:buNone/>
            </a:pPr>
            <a:endParaRPr sz="2600">
              <a:solidFill>
                <a:srgbClr val="FFFFFF"/>
              </a:solidFill>
              <a:latin typeface="Arial"/>
              <a:ea typeface="Arial"/>
              <a:cs typeface="Arial"/>
              <a:sym typeface="Arial"/>
            </a:endParaRPr>
          </a:p>
        </p:txBody>
      </p:sp>
      <p:sp>
        <p:nvSpPr>
          <p:cNvPr id="200" name="Google Shape;200;g25b1827dea8_2_18"/>
          <p:cNvSpPr txBox="1">
            <a:spLocks noGrp="1"/>
          </p:cNvSpPr>
          <p:nvPr>
            <p:ph type="title"/>
          </p:nvPr>
        </p:nvSpPr>
        <p:spPr>
          <a:xfrm>
            <a:off x="1940325" y="274125"/>
            <a:ext cx="9119700" cy="12105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1"/>
              </a:buClr>
              <a:buSzPct val="100000"/>
              <a:buFont typeface="Calibri"/>
              <a:buNone/>
            </a:pPr>
            <a:r>
              <a:rPr lang="en-US" sz="5400" b="1">
                <a:solidFill>
                  <a:schemeClr val="dk2"/>
                </a:solidFill>
                <a:latin typeface="Arial"/>
                <a:ea typeface="Arial"/>
                <a:cs typeface="Arial"/>
                <a:sym typeface="Arial"/>
              </a:rPr>
              <a:t>Classification &amp; Regression Tree (CART)</a:t>
            </a:r>
            <a:endParaRPr b="1">
              <a:solidFill>
                <a:schemeClr val="dk2"/>
              </a:solidFill>
              <a:latin typeface="Arial"/>
              <a:ea typeface="Arial"/>
              <a:cs typeface="Arial"/>
              <a:sym typeface="Arial"/>
            </a:endParaRPr>
          </a:p>
        </p:txBody>
      </p:sp>
      <p:pic>
        <p:nvPicPr>
          <p:cNvPr id="201" name="Google Shape;201;g25b1827dea8_2_18"/>
          <p:cNvPicPr preferRelativeResize="0"/>
          <p:nvPr/>
        </p:nvPicPr>
        <p:blipFill>
          <a:blip r:embed="rId3">
            <a:alphaModFix/>
          </a:blip>
          <a:stretch>
            <a:fillRect/>
          </a:stretch>
        </p:blipFill>
        <p:spPr>
          <a:xfrm>
            <a:off x="562588" y="3984500"/>
            <a:ext cx="5876925" cy="1333500"/>
          </a:xfrm>
          <a:prstGeom prst="rect">
            <a:avLst/>
          </a:prstGeom>
          <a:noFill/>
          <a:ln>
            <a:noFill/>
          </a:ln>
        </p:spPr>
      </p:pic>
      <p:pic>
        <p:nvPicPr>
          <p:cNvPr id="202" name="Google Shape;202;g25b1827dea8_2_18"/>
          <p:cNvPicPr preferRelativeResize="0"/>
          <p:nvPr/>
        </p:nvPicPr>
        <p:blipFill>
          <a:blip r:embed="rId4">
            <a:alphaModFix/>
          </a:blip>
          <a:stretch>
            <a:fillRect/>
          </a:stretch>
        </p:blipFill>
        <p:spPr>
          <a:xfrm>
            <a:off x="6142875" y="5318000"/>
            <a:ext cx="5848350" cy="127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Google Shape;207;g25b1827dea8_2_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g25b1827dea8_2_29"/>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g25b1827dea8_2_29"/>
          <p:cNvSpPr/>
          <p:nvPr/>
        </p:nvSpPr>
        <p:spPr>
          <a:xfrm>
            <a:off x="562600" y="17108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g25b1827dea8_2_29"/>
          <p:cNvSpPr txBox="1">
            <a:spLocks noGrp="1"/>
          </p:cNvSpPr>
          <p:nvPr>
            <p:ph type="body" idx="1"/>
          </p:nvPr>
        </p:nvSpPr>
        <p:spPr>
          <a:xfrm>
            <a:off x="904272" y="2371275"/>
            <a:ext cx="11388900" cy="5094900"/>
          </a:xfrm>
          <a:prstGeom prst="rect">
            <a:avLst/>
          </a:prstGeom>
          <a:noFill/>
          <a:ln>
            <a:noFill/>
          </a:ln>
        </p:spPr>
        <p:txBody>
          <a:bodyPr spcFirstLastPara="1" wrap="square" lIns="91425" tIns="45700" rIns="91425" bIns="45700" anchor="t" anchorCtr="0">
            <a:spAutoFit/>
          </a:bodyPr>
          <a:lstStyle/>
          <a:p>
            <a:pPr marL="457200" lvl="0" indent="-393700" algn="l" rtl="0">
              <a:lnSpc>
                <a:spcPct val="115000"/>
              </a:lnSpc>
              <a:spcBef>
                <a:spcPts val="0"/>
              </a:spcBef>
              <a:spcAft>
                <a:spcPts val="0"/>
              </a:spcAft>
              <a:buClr>
                <a:srgbClr val="FFFFFF"/>
              </a:buClr>
              <a:buSzPts val="2600"/>
              <a:buFont typeface="Arial"/>
              <a:buChar char="➢"/>
            </a:pPr>
            <a:r>
              <a:rPr lang="en-US" sz="2600" b="1">
                <a:solidFill>
                  <a:srgbClr val="FFFFFF"/>
                </a:solidFill>
                <a:latin typeface="Arial"/>
                <a:ea typeface="Arial"/>
                <a:cs typeface="Arial"/>
                <a:sym typeface="Arial"/>
              </a:rPr>
              <a:t>Identified six variable to use for our Credit Approval models</a:t>
            </a:r>
            <a:endParaRPr sz="2600" b="1">
              <a:solidFill>
                <a:srgbClr val="FFFFFF"/>
              </a:solidFill>
              <a:latin typeface="Arial"/>
              <a:ea typeface="Arial"/>
              <a:cs typeface="Arial"/>
              <a:sym typeface="Arial"/>
            </a:endParaRPr>
          </a:p>
          <a:p>
            <a:pPr marL="914400" lvl="1" indent="-393700" algn="l" rtl="0">
              <a:lnSpc>
                <a:spcPct val="115000"/>
              </a:lnSpc>
              <a:spcBef>
                <a:spcPts val="0"/>
              </a:spcBef>
              <a:spcAft>
                <a:spcPts val="0"/>
              </a:spcAft>
              <a:buClr>
                <a:srgbClr val="FFFFFF"/>
              </a:buClr>
              <a:buSzPts val="2600"/>
              <a:buFont typeface="Arial"/>
              <a:buAutoNum type="alphaLcPeriod"/>
            </a:pPr>
            <a:r>
              <a:rPr lang="en-US" sz="2600" b="1">
                <a:solidFill>
                  <a:srgbClr val="FFFFFF"/>
                </a:solidFill>
                <a:latin typeface="Arial"/>
                <a:ea typeface="Arial"/>
                <a:cs typeface="Arial"/>
                <a:sym typeface="Arial"/>
              </a:rPr>
              <a:t>PriorDefault</a:t>
            </a:r>
            <a:endParaRPr sz="2600" b="1">
              <a:solidFill>
                <a:srgbClr val="FFFFFF"/>
              </a:solidFill>
              <a:latin typeface="Arial"/>
              <a:ea typeface="Arial"/>
              <a:cs typeface="Arial"/>
              <a:sym typeface="Arial"/>
            </a:endParaRPr>
          </a:p>
          <a:p>
            <a:pPr marL="914400" lvl="1" indent="-393700" algn="l" rtl="0">
              <a:lnSpc>
                <a:spcPct val="115000"/>
              </a:lnSpc>
              <a:spcBef>
                <a:spcPts val="0"/>
              </a:spcBef>
              <a:spcAft>
                <a:spcPts val="0"/>
              </a:spcAft>
              <a:buClr>
                <a:srgbClr val="FFFFFF"/>
              </a:buClr>
              <a:buSzPts val="2600"/>
              <a:buFont typeface="Arial"/>
              <a:buAutoNum type="alphaLcPeriod"/>
            </a:pPr>
            <a:r>
              <a:rPr lang="en-US" sz="2600" b="1">
                <a:solidFill>
                  <a:srgbClr val="FFFFFF"/>
                </a:solidFill>
                <a:latin typeface="Arial"/>
                <a:ea typeface="Arial"/>
                <a:cs typeface="Arial"/>
                <a:sym typeface="Arial"/>
              </a:rPr>
              <a:t>CreditScore</a:t>
            </a:r>
            <a:endParaRPr sz="2600" b="1">
              <a:solidFill>
                <a:srgbClr val="FFFFFF"/>
              </a:solidFill>
              <a:latin typeface="Arial"/>
              <a:ea typeface="Arial"/>
              <a:cs typeface="Arial"/>
              <a:sym typeface="Arial"/>
            </a:endParaRPr>
          </a:p>
          <a:p>
            <a:pPr marL="914400" lvl="1" indent="-393700" algn="l" rtl="0">
              <a:lnSpc>
                <a:spcPct val="115000"/>
              </a:lnSpc>
              <a:spcBef>
                <a:spcPts val="0"/>
              </a:spcBef>
              <a:spcAft>
                <a:spcPts val="0"/>
              </a:spcAft>
              <a:buClr>
                <a:srgbClr val="FFFFFF"/>
              </a:buClr>
              <a:buSzPts val="2600"/>
              <a:buFont typeface="Arial"/>
              <a:buAutoNum type="alphaLcPeriod"/>
            </a:pPr>
            <a:r>
              <a:rPr lang="en-US" sz="2600" b="1">
                <a:solidFill>
                  <a:srgbClr val="FFFFFF"/>
                </a:solidFill>
                <a:latin typeface="Arial"/>
                <a:ea typeface="Arial"/>
                <a:cs typeface="Arial"/>
                <a:sym typeface="Arial"/>
              </a:rPr>
              <a:t>Employed</a:t>
            </a:r>
            <a:endParaRPr sz="2600" b="1">
              <a:solidFill>
                <a:srgbClr val="FFFFFF"/>
              </a:solidFill>
              <a:latin typeface="Arial"/>
              <a:ea typeface="Arial"/>
              <a:cs typeface="Arial"/>
              <a:sym typeface="Arial"/>
            </a:endParaRPr>
          </a:p>
          <a:p>
            <a:pPr marL="914400" lvl="1" indent="-393700" algn="l" rtl="0">
              <a:lnSpc>
                <a:spcPct val="115000"/>
              </a:lnSpc>
              <a:spcBef>
                <a:spcPts val="0"/>
              </a:spcBef>
              <a:spcAft>
                <a:spcPts val="0"/>
              </a:spcAft>
              <a:buClr>
                <a:srgbClr val="FFFFFF"/>
              </a:buClr>
              <a:buSzPts val="2600"/>
              <a:buFont typeface="Arial"/>
              <a:buAutoNum type="alphaLcPeriod"/>
            </a:pPr>
            <a:r>
              <a:rPr lang="en-US" sz="2600" b="1">
                <a:solidFill>
                  <a:srgbClr val="FFFFFF"/>
                </a:solidFill>
                <a:latin typeface="Arial"/>
                <a:ea typeface="Arial"/>
                <a:cs typeface="Arial"/>
                <a:sym typeface="Arial"/>
              </a:rPr>
              <a:t>YearsEmployed</a:t>
            </a:r>
            <a:endParaRPr sz="2600" b="1">
              <a:solidFill>
                <a:srgbClr val="FFFFFF"/>
              </a:solidFill>
              <a:latin typeface="Arial"/>
              <a:ea typeface="Arial"/>
              <a:cs typeface="Arial"/>
              <a:sym typeface="Arial"/>
            </a:endParaRPr>
          </a:p>
          <a:p>
            <a:pPr marL="914400" lvl="1" indent="-393700" algn="l" rtl="0">
              <a:lnSpc>
                <a:spcPct val="115000"/>
              </a:lnSpc>
              <a:spcBef>
                <a:spcPts val="0"/>
              </a:spcBef>
              <a:spcAft>
                <a:spcPts val="0"/>
              </a:spcAft>
              <a:buClr>
                <a:srgbClr val="FFFFFF"/>
              </a:buClr>
              <a:buSzPts val="2600"/>
              <a:buFont typeface="Arial"/>
              <a:buAutoNum type="alphaLcPeriod"/>
            </a:pPr>
            <a:r>
              <a:rPr lang="en-US" sz="2600" b="1">
                <a:solidFill>
                  <a:srgbClr val="FFFFFF"/>
                </a:solidFill>
                <a:latin typeface="Arial"/>
                <a:ea typeface="Arial"/>
                <a:cs typeface="Arial"/>
                <a:sym typeface="Arial"/>
              </a:rPr>
              <a:t>Income</a:t>
            </a:r>
            <a:endParaRPr sz="2600" b="1">
              <a:solidFill>
                <a:srgbClr val="FFFFFF"/>
              </a:solidFill>
              <a:latin typeface="Arial"/>
              <a:ea typeface="Arial"/>
              <a:cs typeface="Arial"/>
              <a:sym typeface="Arial"/>
            </a:endParaRPr>
          </a:p>
          <a:p>
            <a:pPr marL="914400" lvl="1" indent="-393700" algn="l" rtl="0">
              <a:lnSpc>
                <a:spcPct val="115000"/>
              </a:lnSpc>
              <a:spcBef>
                <a:spcPts val="0"/>
              </a:spcBef>
              <a:spcAft>
                <a:spcPts val="0"/>
              </a:spcAft>
              <a:buClr>
                <a:srgbClr val="FFFFFF"/>
              </a:buClr>
              <a:buSzPts val="2600"/>
              <a:buFont typeface="Arial"/>
              <a:buAutoNum type="alphaLcPeriod"/>
            </a:pPr>
            <a:r>
              <a:rPr lang="en-US" sz="2600" b="1">
                <a:solidFill>
                  <a:srgbClr val="FFFFFF"/>
                </a:solidFill>
                <a:latin typeface="Arial"/>
                <a:ea typeface="Arial"/>
                <a:cs typeface="Arial"/>
                <a:sym typeface="Arial"/>
              </a:rPr>
              <a:t>Debt</a:t>
            </a:r>
            <a:endParaRPr sz="2600"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2600"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2600" b="1">
              <a:solidFill>
                <a:srgbClr val="FFFFFF"/>
              </a:solidFill>
              <a:latin typeface="Arial"/>
              <a:ea typeface="Arial"/>
              <a:cs typeface="Arial"/>
              <a:sym typeface="Arial"/>
            </a:endParaRPr>
          </a:p>
          <a:p>
            <a:pPr marL="457200" marR="0" lvl="0" indent="0" algn="l" rtl="0">
              <a:lnSpc>
                <a:spcPct val="115000"/>
              </a:lnSpc>
              <a:spcBef>
                <a:spcPts val="0"/>
              </a:spcBef>
              <a:spcAft>
                <a:spcPts val="0"/>
              </a:spcAft>
              <a:buNone/>
            </a:pPr>
            <a:endParaRPr sz="2600" b="1">
              <a:solidFill>
                <a:schemeClr val="lt1"/>
              </a:solidFill>
              <a:latin typeface="Arial"/>
              <a:ea typeface="Arial"/>
              <a:cs typeface="Arial"/>
              <a:sym typeface="Arial"/>
            </a:endParaRPr>
          </a:p>
          <a:p>
            <a:pPr marL="457200" lvl="0" indent="0" algn="l" rtl="0">
              <a:lnSpc>
                <a:spcPct val="115000"/>
              </a:lnSpc>
              <a:spcBef>
                <a:spcPts val="0"/>
              </a:spcBef>
              <a:spcAft>
                <a:spcPts val="0"/>
              </a:spcAft>
              <a:buNone/>
            </a:pPr>
            <a:endParaRPr sz="2600">
              <a:solidFill>
                <a:srgbClr val="FFFFFF"/>
              </a:solidFill>
              <a:latin typeface="Arial"/>
              <a:ea typeface="Arial"/>
              <a:cs typeface="Arial"/>
              <a:sym typeface="Arial"/>
            </a:endParaRPr>
          </a:p>
        </p:txBody>
      </p:sp>
      <p:sp>
        <p:nvSpPr>
          <p:cNvPr id="211" name="Google Shape;211;g25b1827dea8_2_29"/>
          <p:cNvSpPr txBox="1">
            <a:spLocks noGrp="1"/>
          </p:cNvSpPr>
          <p:nvPr>
            <p:ph type="title"/>
          </p:nvPr>
        </p:nvSpPr>
        <p:spPr>
          <a:xfrm>
            <a:off x="1940325" y="274125"/>
            <a:ext cx="9119700" cy="12105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1"/>
              </a:buClr>
              <a:buSzPct val="100000"/>
              <a:buFont typeface="Calibri"/>
              <a:buNone/>
            </a:pPr>
            <a:r>
              <a:rPr lang="en-US" sz="5400" b="1">
                <a:solidFill>
                  <a:schemeClr val="dk2"/>
                </a:solidFill>
                <a:latin typeface="Arial"/>
                <a:ea typeface="Arial"/>
                <a:cs typeface="Arial"/>
                <a:sym typeface="Arial"/>
              </a:rPr>
              <a:t>Outcome of Variable Selection</a:t>
            </a:r>
            <a:endParaRPr b="1">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g25b1827dea8_2_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g25b1827dea8_2_47"/>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g25b1827dea8_2_47"/>
          <p:cNvSpPr/>
          <p:nvPr/>
        </p:nvSpPr>
        <p:spPr>
          <a:xfrm>
            <a:off x="562600" y="17108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g25b1827dea8_2_47"/>
          <p:cNvSpPr txBox="1">
            <a:spLocks noGrp="1"/>
          </p:cNvSpPr>
          <p:nvPr>
            <p:ph type="body" idx="1"/>
          </p:nvPr>
        </p:nvSpPr>
        <p:spPr>
          <a:xfrm>
            <a:off x="904275" y="2371275"/>
            <a:ext cx="10460700" cy="3714000"/>
          </a:xfrm>
          <a:prstGeom prst="rect">
            <a:avLst/>
          </a:prstGeom>
          <a:noFill/>
          <a:ln>
            <a:noFill/>
          </a:ln>
        </p:spPr>
        <p:txBody>
          <a:bodyPr spcFirstLastPara="1" wrap="square" lIns="91425" tIns="45700" rIns="91425" bIns="45700" anchor="t" anchorCtr="0">
            <a:spAutoFit/>
          </a:bodyPr>
          <a:lstStyle/>
          <a:p>
            <a:pPr marL="457200" lvl="0" indent="-393700" algn="l" rtl="0">
              <a:lnSpc>
                <a:spcPct val="115000"/>
              </a:lnSpc>
              <a:spcBef>
                <a:spcPts val="0"/>
              </a:spcBef>
              <a:spcAft>
                <a:spcPts val="0"/>
              </a:spcAft>
              <a:buClr>
                <a:srgbClr val="FFFFFF"/>
              </a:buClr>
              <a:buSzPts val="2600"/>
              <a:buFont typeface="Arial"/>
              <a:buChar char="➢"/>
            </a:pPr>
            <a:r>
              <a:rPr lang="en-US" sz="2600" b="1">
                <a:solidFill>
                  <a:srgbClr val="FFFFFF"/>
                </a:solidFill>
                <a:latin typeface="Arial"/>
                <a:ea typeface="Arial"/>
                <a:cs typeface="Arial"/>
                <a:sym typeface="Arial"/>
              </a:rPr>
              <a:t>When dealing with high dimensional and correlated data</a:t>
            </a:r>
            <a:endParaRPr sz="2600" b="1">
              <a:solidFill>
                <a:srgbClr val="FFFFFF"/>
              </a:solidFill>
              <a:latin typeface="Arial"/>
              <a:ea typeface="Arial"/>
              <a:cs typeface="Arial"/>
              <a:sym typeface="Arial"/>
            </a:endParaRPr>
          </a:p>
          <a:p>
            <a:pPr marL="457200" lvl="0" indent="-393700" algn="l" rtl="0">
              <a:lnSpc>
                <a:spcPct val="115000"/>
              </a:lnSpc>
              <a:spcBef>
                <a:spcPts val="0"/>
              </a:spcBef>
              <a:spcAft>
                <a:spcPts val="0"/>
              </a:spcAft>
              <a:buClr>
                <a:srgbClr val="FFFFFF"/>
              </a:buClr>
              <a:buSzPts val="2600"/>
              <a:buFont typeface="Arial"/>
              <a:buChar char="➢"/>
            </a:pPr>
            <a:r>
              <a:rPr lang="en-US" sz="2600" b="1">
                <a:solidFill>
                  <a:srgbClr val="FFFFFF"/>
                </a:solidFill>
                <a:latin typeface="Arial"/>
                <a:ea typeface="Arial"/>
                <a:cs typeface="Arial"/>
                <a:sym typeface="Arial"/>
              </a:rPr>
              <a:t>Removes correlations in data and ranks coordinates by importance</a:t>
            </a:r>
            <a:endParaRPr sz="2600" b="1">
              <a:solidFill>
                <a:srgbClr val="FFFFFF"/>
              </a:solidFill>
              <a:latin typeface="Arial"/>
              <a:ea typeface="Arial"/>
              <a:cs typeface="Arial"/>
              <a:sym typeface="Arial"/>
            </a:endParaRPr>
          </a:p>
          <a:p>
            <a:pPr marL="457200" lvl="0" indent="-393700" algn="l" rtl="0">
              <a:lnSpc>
                <a:spcPct val="115000"/>
              </a:lnSpc>
              <a:spcBef>
                <a:spcPts val="0"/>
              </a:spcBef>
              <a:spcAft>
                <a:spcPts val="0"/>
              </a:spcAft>
              <a:buClr>
                <a:srgbClr val="FFFFFF"/>
              </a:buClr>
              <a:buSzPts val="2600"/>
              <a:buFont typeface="Arial"/>
              <a:buChar char="➢"/>
            </a:pPr>
            <a:r>
              <a:rPr lang="en-US" sz="2600" b="1">
                <a:solidFill>
                  <a:srgbClr val="FFFFFF"/>
                </a:solidFill>
                <a:latin typeface="Arial"/>
                <a:ea typeface="Arial"/>
                <a:cs typeface="Arial"/>
                <a:sym typeface="Arial"/>
              </a:rPr>
              <a:t>Select first n principal components we reduce randomness and they have a higher signal to noise ratio</a:t>
            </a:r>
            <a:endParaRPr sz="2600"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2600" b="1">
              <a:solidFill>
                <a:srgbClr val="FFFFFF"/>
              </a:solidFill>
              <a:latin typeface="Arial"/>
              <a:ea typeface="Arial"/>
              <a:cs typeface="Arial"/>
              <a:sym typeface="Arial"/>
            </a:endParaRPr>
          </a:p>
          <a:p>
            <a:pPr marL="457200" marR="0" lvl="0" indent="0" algn="l" rtl="0">
              <a:lnSpc>
                <a:spcPct val="115000"/>
              </a:lnSpc>
              <a:spcBef>
                <a:spcPts val="0"/>
              </a:spcBef>
              <a:spcAft>
                <a:spcPts val="0"/>
              </a:spcAft>
              <a:buNone/>
            </a:pPr>
            <a:endParaRPr sz="2600" b="1">
              <a:solidFill>
                <a:schemeClr val="lt1"/>
              </a:solidFill>
              <a:latin typeface="Arial"/>
              <a:ea typeface="Arial"/>
              <a:cs typeface="Arial"/>
              <a:sym typeface="Arial"/>
            </a:endParaRPr>
          </a:p>
          <a:p>
            <a:pPr marL="457200" lvl="0" indent="0" algn="l" rtl="0">
              <a:lnSpc>
                <a:spcPct val="115000"/>
              </a:lnSpc>
              <a:spcBef>
                <a:spcPts val="0"/>
              </a:spcBef>
              <a:spcAft>
                <a:spcPts val="0"/>
              </a:spcAft>
              <a:buNone/>
            </a:pPr>
            <a:endParaRPr sz="2600">
              <a:solidFill>
                <a:srgbClr val="FFFFFF"/>
              </a:solidFill>
              <a:latin typeface="Arial"/>
              <a:ea typeface="Arial"/>
              <a:cs typeface="Arial"/>
              <a:sym typeface="Arial"/>
            </a:endParaRPr>
          </a:p>
        </p:txBody>
      </p:sp>
      <p:sp>
        <p:nvSpPr>
          <p:cNvPr id="220" name="Google Shape;220;g25b1827dea8_2_47"/>
          <p:cNvSpPr txBox="1">
            <a:spLocks noGrp="1"/>
          </p:cNvSpPr>
          <p:nvPr>
            <p:ph type="title"/>
          </p:nvPr>
        </p:nvSpPr>
        <p:spPr>
          <a:xfrm>
            <a:off x="1940325" y="274125"/>
            <a:ext cx="9119700" cy="12105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1"/>
              </a:buClr>
              <a:buSzPct val="100000"/>
              <a:buFont typeface="Calibri"/>
              <a:buNone/>
            </a:pPr>
            <a:r>
              <a:rPr lang="en-US" sz="5400" b="1">
                <a:solidFill>
                  <a:schemeClr val="dk2"/>
                </a:solidFill>
                <a:latin typeface="Arial"/>
                <a:ea typeface="Arial"/>
                <a:cs typeface="Arial"/>
                <a:sym typeface="Arial"/>
              </a:rPr>
              <a:t>Principal Component Analysis</a:t>
            </a:r>
            <a:endParaRPr b="1">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g25b1827dea8_2_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g25b1827dea8_2_39"/>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227" name="Google Shape;227;g25b1827dea8_2_39"/>
          <p:cNvSpPr txBox="1">
            <a:spLocks noGrp="1"/>
          </p:cNvSpPr>
          <p:nvPr>
            <p:ph type="title"/>
          </p:nvPr>
        </p:nvSpPr>
        <p:spPr>
          <a:xfrm>
            <a:off x="1940313" y="-106850"/>
            <a:ext cx="8874600" cy="1210500"/>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800"/>
              </a:spcAft>
              <a:buNone/>
            </a:pPr>
            <a:r>
              <a:rPr lang="en-US" sz="5300" b="1">
                <a:solidFill>
                  <a:schemeClr val="dk2"/>
                </a:solidFill>
                <a:latin typeface="Arial"/>
                <a:ea typeface="Arial"/>
                <a:cs typeface="Arial"/>
                <a:sym typeface="Arial"/>
              </a:rPr>
              <a:t>PCA Transform</a:t>
            </a:r>
            <a:endParaRPr sz="5300" b="1">
              <a:solidFill>
                <a:schemeClr val="dk2"/>
              </a:solidFill>
              <a:latin typeface="Arial"/>
              <a:ea typeface="Arial"/>
              <a:cs typeface="Arial"/>
              <a:sym typeface="Arial"/>
            </a:endParaRPr>
          </a:p>
        </p:txBody>
      </p:sp>
      <p:sp>
        <p:nvSpPr>
          <p:cNvPr id="228" name="Google Shape;228;g25b1827dea8_2_39"/>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9" name="Google Shape;229;g25b1827dea8_2_39"/>
          <p:cNvPicPr preferRelativeResize="0"/>
          <p:nvPr/>
        </p:nvPicPr>
        <p:blipFill>
          <a:blip r:embed="rId3">
            <a:alphaModFix/>
          </a:blip>
          <a:stretch>
            <a:fillRect/>
          </a:stretch>
        </p:blipFill>
        <p:spPr>
          <a:xfrm>
            <a:off x="1452675" y="1620450"/>
            <a:ext cx="4508779" cy="5004425"/>
          </a:xfrm>
          <a:prstGeom prst="rect">
            <a:avLst/>
          </a:prstGeom>
          <a:noFill/>
          <a:ln>
            <a:noFill/>
          </a:ln>
        </p:spPr>
      </p:pic>
      <p:sp>
        <p:nvSpPr>
          <p:cNvPr id="230" name="Google Shape;230;g25b1827dea8_2_39"/>
          <p:cNvSpPr txBox="1">
            <a:spLocks noGrp="1"/>
          </p:cNvSpPr>
          <p:nvPr>
            <p:ph type="body" idx="1"/>
          </p:nvPr>
        </p:nvSpPr>
        <p:spPr>
          <a:xfrm>
            <a:off x="6367625" y="2371275"/>
            <a:ext cx="4997400" cy="952800"/>
          </a:xfrm>
          <a:prstGeom prst="rect">
            <a:avLst/>
          </a:prstGeom>
          <a:noFill/>
          <a:ln>
            <a:noFill/>
          </a:ln>
        </p:spPr>
        <p:txBody>
          <a:bodyPr spcFirstLastPara="1" wrap="square" lIns="91425" tIns="45700" rIns="91425" bIns="45700" anchor="t" anchorCtr="0">
            <a:spAutoFit/>
          </a:bodyPr>
          <a:lstStyle/>
          <a:p>
            <a:pPr marL="457200" lvl="0" indent="-393700" algn="l" rtl="0">
              <a:lnSpc>
                <a:spcPct val="115000"/>
              </a:lnSpc>
              <a:spcBef>
                <a:spcPts val="0"/>
              </a:spcBef>
              <a:spcAft>
                <a:spcPts val="0"/>
              </a:spcAft>
              <a:buClr>
                <a:srgbClr val="FFFFFF"/>
              </a:buClr>
              <a:buSzPts val="2600"/>
              <a:buFont typeface="Arial"/>
              <a:buChar char="➢"/>
            </a:pPr>
            <a:r>
              <a:rPr lang="en-US" sz="2600" b="1">
                <a:solidFill>
                  <a:srgbClr val="FFFFFF"/>
                </a:solidFill>
                <a:latin typeface="Arial"/>
                <a:ea typeface="Arial"/>
                <a:cs typeface="Arial"/>
                <a:sym typeface="Arial"/>
              </a:rPr>
              <a:t>First 15 components cover 90% of the variance</a:t>
            </a:r>
            <a:endParaRPr sz="2600">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237b2d22780_0_597"/>
          <p:cNvSpPr txBox="1">
            <a:spLocks noGrp="1"/>
          </p:cNvSpPr>
          <p:nvPr>
            <p:ph type="title"/>
          </p:nvPr>
        </p:nvSpPr>
        <p:spPr>
          <a:xfrm>
            <a:off x="680600" y="2743200"/>
            <a:ext cx="10830900" cy="1038300"/>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en-US"/>
              <a:t>Logistic Regression Model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g25ac2d5dde4_0_14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g25ac2d5dde4_0_144"/>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242" name="Google Shape;242;g25ac2d5dde4_0_144"/>
          <p:cNvSpPr txBox="1">
            <a:spLocks noGrp="1"/>
          </p:cNvSpPr>
          <p:nvPr>
            <p:ph type="title"/>
          </p:nvPr>
        </p:nvSpPr>
        <p:spPr>
          <a:xfrm>
            <a:off x="2712025" y="-207075"/>
            <a:ext cx="8874600" cy="1210500"/>
          </a:xfrm>
          <a:prstGeom prst="rect">
            <a:avLst/>
          </a:prstGeom>
          <a:noFill/>
          <a:ln>
            <a:noFill/>
          </a:ln>
        </p:spPr>
        <p:txBody>
          <a:bodyPr spcFirstLastPara="1" wrap="square" lIns="91425" tIns="45700" rIns="91425" bIns="45700" anchor="b" anchorCtr="0">
            <a:normAutofit/>
          </a:bodyPr>
          <a:lstStyle/>
          <a:p>
            <a:pPr marL="0" lvl="0" indent="0" algn="just" rtl="0">
              <a:lnSpc>
                <a:spcPct val="150000"/>
              </a:lnSpc>
              <a:spcBef>
                <a:spcPts val="0"/>
              </a:spcBef>
              <a:spcAft>
                <a:spcPts val="800"/>
              </a:spcAft>
              <a:buNone/>
            </a:pPr>
            <a:r>
              <a:rPr lang="en-US" sz="5100" b="1">
                <a:solidFill>
                  <a:schemeClr val="dk2"/>
                </a:solidFill>
                <a:latin typeface="Arial"/>
                <a:ea typeface="Arial"/>
                <a:cs typeface="Arial"/>
                <a:sym typeface="Arial"/>
              </a:rPr>
              <a:t>Logistic Regression Model</a:t>
            </a:r>
            <a:endParaRPr sz="5100" b="1">
              <a:solidFill>
                <a:schemeClr val="dk2"/>
              </a:solidFill>
              <a:latin typeface="Arial"/>
              <a:ea typeface="Arial"/>
              <a:cs typeface="Arial"/>
              <a:sym typeface="Arial"/>
            </a:endParaRPr>
          </a:p>
        </p:txBody>
      </p:sp>
      <p:sp>
        <p:nvSpPr>
          <p:cNvPr id="243" name="Google Shape;243;g25ac2d5dde4_0_144"/>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g25ac2d5dde4_0_144"/>
          <p:cNvSpPr txBox="1"/>
          <p:nvPr/>
        </p:nvSpPr>
        <p:spPr>
          <a:xfrm>
            <a:off x="8911363" y="6172150"/>
            <a:ext cx="375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solidFill>
                <a:schemeClr val="lt1"/>
              </a:solidFill>
            </a:endParaRPr>
          </a:p>
        </p:txBody>
      </p:sp>
      <p:pic>
        <p:nvPicPr>
          <p:cNvPr id="245" name="Google Shape;245;g25ac2d5dde4_0_144"/>
          <p:cNvPicPr preferRelativeResize="0"/>
          <p:nvPr/>
        </p:nvPicPr>
        <p:blipFill>
          <a:blip r:embed="rId3">
            <a:alphaModFix/>
          </a:blip>
          <a:stretch>
            <a:fillRect/>
          </a:stretch>
        </p:blipFill>
        <p:spPr>
          <a:xfrm>
            <a:off x="2416700" y="1598825"/>
            <a:ext cx="4082525" cy="3671800"/>
          </a:xfrm>
          <a:prstGeom prst="rect">
            <a:avLst/>
          </a:prstGeom>
          <a:noFill/>
          <a:ln>
            <a:noFill/>
          </a:ln>
        </p:spPr>
      </p:pic>
      <p:pic>
        <p:nvPicPr>
          <p:cNvPr id="246" name="Google Shape;246;g25ac2d5dde4_0_144"/>
          <p:cNvPicPr preferRelativeResize="0"/>
          <p:nvPr/>
        </p:nvPicPr>
        <p:blipFill>
          <a:blip r:embed="rId4">
            <a:alphaModFix/>
          </a:blip>
          <a:stretch>
            <a:fillRect/>
          </a:stretch>
        </p:blipFill>
        <p:spPr>
          <a:xfrm>
            <a:off x="6610550" y="1598825"/>
            <a:ext cx="4443475" cy="367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g25af6247042_0_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 name="Google Shape;77;g25af6247042_0_31"/>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g25af6247042_0_31"/>
          <p:cNvSpPr txBox="1">
            <a:spLocks noGrp="1"/>
          </p:cNvSpPr>
          <p:nvPr>
            <p:ph type="title"/>
          </p:nvPr>
        </p:nvSpPr>
        <p:spPr>
          <a:xfrm>
            <a:off x="2654750" y="0"/>
            <a:ext cx="8874600" cy="1210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400"/>
              <a:buFont typeface="Calibri"/>
              <a:buNone/>
            </a:pPr>
            <a:r>
              <a:rPr lang="en-US" sz="5400" b="1">
                <a:solidFill>
                  <a:schemeClr val="dk2"/>
                </a:solidFill>
                <a:latin typeface="Arial"/>
                <a:ea typeface="Arial"/>
                <a:cs typeface="Arial"/>
                <a:sym typeface="Arial"/>
              </a:rPr>
              <a:t>Presentation Outline</a:t>
            </a:r>
            <a:endParaRPr b="1">
              <a:solidFill>
                <a:schemeClr val="dk2"/>
              </a:solidFill>
              <a:latin typeface="Arial"/>
              <a:ea typeface="Arial"/>
              <a:cs typeface="Arial"/>
              <a:sym typeface="Arial"/>
            </a:endParaRPr>
          </a:p>
        </p:txBody>
      </p:sp>
      <p:sp>
        <p:nvSpPr>
          <p:cNvPr id="79" name="Google Shape;79;g25af6247042_0_31"/>
          <p:cNvSpPr/>
          <p:nvPr/>
        </p:nvSpPr>
        <p:spPr>
          <a:xfrm>
            <a:off x="562600" y="17108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g25af6247042_0_31"/>
          <p:cNvSpPr txBox="1">
            <a:spLocks noGrp="1"/>
          </p:cNvSpPr>
          <p:nvPr>
            <p:ph type="body" idx="1"/>
          </p:nvPr>
        </p:nvSpPr>
        <p:spPr>
          <a:xfrm>
            <a:off x="1428825" y="2208425"/>
            <a:ext cx="11451300" cy="3886500"/>
          </a:xfrm>
          <a:prstGeom prst="rect">
            <a:avLst/>
          </a:prstGeom>
          <a:noFill/>
          <a:ln>
            <a:noFill/>
          </a:ln>
        </p:spPr>
        <p:txBody>
          <a:bodyPr spcFirstLastPara="1" wrap="square" lIns="91425" tIns="45700" rIns="91425" bIns="45700" anchor="t" anchorCtr="0">
            <a:spAutoFit/>
          </a:bodyPr>
          <a:lstStyle/>
          <a:p>
            <a:pPr marL="457200" lvl="0" indent="-412750" algn="just" rtl="0">
              <a:lnSpc>
                <a:spcPct val="150000"/>
              </a:lnSpc>
              <a:spcBef>
                <a:spcPts val="0"/>
              </a:spcBef>
              <a:spcAft>
                <a:spcPts val="0"/>
              </a:spcAft>
              <a:buClr>
                <a:srgbClr val="FFFFFF"/>
              </a:buClr>
              <a:buSzPts val="2900"/>
              <a:buFont typeface="Arial"/>
              <a:buAutoNum type="arabicPeriod"/>
            </a:pPr>
            <a:r>
              <a:rPr lang="en-US" sz="2900" b="1">
                <a:solidFill>
                  <a:srgbClr val="FFFFFF"/>
                </a:solidFill>
                <a:latin typeface="Arial"/>
                <a:ea typeface="Arial"/>
                <a:cs typeface="Arial"/>
                <a:sym typeface="Arial"/>
              </a:rPr>
              <a:t>Background Introduction</a:t>
            </a:r>
            <a:endParaRPr sz="2900" b="1">
              <a:solidFill>
                <a:srgbClr val="FFFFFF"/>
              </a:solidFill>
              <a:latin typeface="Arial"/>
              <a:ea typeface="Arial"/>
              <a:cs typeface="Arial"/>
              <a:sym typeface="Arial"/>
            </a:endParaRPr>
          </a:p>
          <a:p>
            <a:pPr marL="457200" lvl="0" indent="-412750" algn="just" rtl="0">
              <a:lnSpc>
                <a:spcPct val="150000"/>
              </a:lnSpc>
              <a:spcBef>
                <a:spcPts val="0"/>
              </a:spcBef>
              <a:spcAft>
                <a:spcPts val="0"/>
              </a:spcAft>
              <a:buClr>
                <a:srgbClr val="FFFFFF"/>
              </a:buClr>
              <a:buSzPts val="2900"/>
              <a:buFont typeface="Arial"/>
              <a:buAutoNum type="arabicPeriod"/>
            </a:pPr>
            <a:r>
              <a:rPr lang="en-US" sz="2900" b="1">
                <a:solidFill>
                  <a:srgbClr val="FFFFFF"/>
                </a:solidFill>
                <a:latin typeface="Arial"/>
                <a:ea typeface="Arial"/>
                <a:cs typeface="Arial"/>
                <a:sym typeface="Arial"/>
              </a:rPr>
              <a:t>Dataset Introduction and Exploration</a:t>
            </a:r>
            <a:endParaRPr sz="2900" b="1">
              <a:solidFill>
                <a:srgbClr val="FFFFFF"/>
              </a:solidFill>
              <a:latin typeface="Arial"/>
              <a:ea typeface="Arial"/>
              <a:cs typeface="Arial"/>
              <a:sym typeface="Arial"/>
            </a:endParaRPr>
          </a:p>
          <a:p>
            <a:pPr marL="457200" lvl="0" indent="-412750" algn="just" rtl="0">
              <a:lnSpc>
                <a:spcPct val="150000"/>
              </a:lnSpc>
              <a:spcBef>
                <a:spcPts val="0"/>
              </a:spcBef>
              <a:spcAft>
                <a:spcPts val="0"/>
              </a:spcAft>
              <a:buClr>
                <a:srgbClr val="FFFFFF"/>
              </a:buClr>
              <a:buSzPts val="2900"/>
              <a:buFont typeface="Arial"/>
              <a:buAutoNum type="arabicPeriod"/>
            </a:pPr>
            <a:r>
              <a:rPr lang="en-US" sz="2900" b="1">
                <a:solidFill>
                  <a:srgbClr val="FFFFFF"/>
                </a:solidFill>
                <a:latin typeface="Arial"/>
                <a:ea typeface="Arial"/>
                <a:cs typeface="Arial"/>
                <a:sym typeface="Arial"/>
              </a:rPr>
              <a:t>Variable Selection</a:t>
            </a:r>
            <a:endParaRPr sz="2900" b="1">
              <a:solidFill>
                <a:srgbClr val="FFFFFF"/>
              </a:solidFill>
              <a:latin typeface="Arial"/>
              <a:ea typeface="Arial"/>
              <a:cs typeface="Arial"/>
              <a:sym typeface="Arial"/>
            </a:endParaRPr>
          </a:p>
          <a:p>
            <a:pPr marL="457200" lvl="0" indent="-412750" algn="just" rtl="0">
              <a:lnSpc>
                <a:spcPct val="150000"/>
              </a:lnSpc>
              <a:spcBef>
                <a:spcPts val="0"/>
              </a:spcBef>
              <a:spcAft>
                <a:spcPts val="0"/>
              </a:spcAft>
              <a:buClr>
                <a:srgbClr val="FFFFFF"/>
              </a:buClr>
              <a:buSzPts val="2900"/>
              <a:buFont typeface="Arial"/>
              <a:buAutoNum type="arabicPeriod"/>
            </a:pPr>
            <a:r>
              <a:rPr lang="en-US" sz="2900" b="1">
                <a:solidFill>
                  <a:srgbClr val="FFFFFF"/>
                </a:solidFill>
                <a:latin typeface="Arial"/>
                <a:ea typeface="Arial"/>
                <a:cs typeface="Arial"/>
                <a:sym typeface="Arial"/>
              </a:rPr>
              <a:t>Logistic Regression </a:t>
            </a:r>
            <a:endParaRPr sz="2900" b="1">
              <a:solidFill>
                <a:srgbClr val="FFFFFF"/>
              </a:solidFill>
              <a:latin typeface="Arial"/>
              <a:ea typeface="Arial"/>
              <a:cs typeface="Arial"/>
              <a:sym typeface="Arial"/>
            </a:endParaRPr>
          </a:p>
          <a:p>
            <a:pPr marL="457200" lvl="0" indent="-412750" algn="just" rtl="0">
              <a:lnSpc>
                <a:spcPct val="150000"/>
              </a:lnSpc>
              <a:spcBef>
                <a:spcPts val="0"/>
              </a:spcBef>
              <a:spcAft>
                <a:spcPts val="0"/>
              </a:spcAft>
              <a:buClr>
                <a:srgbClr val="FFFFFF"/>
              </a:buClr>
              <a:buSzPts val="2900"/>
              <a:buFont typeface="Arial"/>
              <a:buAutoNum type="arabicPeriod"/>
            </a:pPr>
            <a:r>
              <a:rPr lang="en-US" sz="2900" b="1">
                <a:solidFill>
                  <a:srgbClr val="FFFFFF"/>
                </a:solidFill>
                <a:latin typeface="Arial"/>
                <a:ea typeface="Arial"/>
                <a:cs typeface="Arial"/>
                <a:sym typeface="Arial"/>
              </a:rPr>
              <a:t>Neural Network</a:t>
            </a:r>
            <a:endParaRPr sz="2900" b="1">
              <a:solidFill>
                <a:srgbClr val="FFFFFF"/>
              </a:solidFill>
              <a:latin typeface="Arial"/>
              <a:ea typeface="Arial"/>
              <a:cs typeface="Arial"/>
              <a:sym typeface="Arial"/>
            </a:endParaRPr>
          </a:p>
          <a:p>
            <a:pPr marL="457200" lvl="0" indent="-412750" algn="just" rtl="0">
              <a:lnSpc>
                <a:spcPct val="150000"/>
              </a:lnSpc>
              <a:spcBef>
                <a:spcPts val="0"/>
              </a:spcBef>
              <a:spcAft>
                <a:spcPts val="0"/>
              </a:spcAft>
              <a:buClr>
                <a:srgbClr val="FFFFFF"/>
              </a:buClr>
              <a:buSzPts val="2900"/>
              <a:buFont typeface="Arial"/>
              <a:buAutoNum type="arabicPeriod"/>
            </a:pPr>
            <a:r>
              <a:rPr lang="en-US" sz="2900" b="1">
                <a:solidFill>
                  <a:srgbClr val="FFFFFF"/>
                </a:solidFill>
                <a:latin typeface="Arial"/>
                <a:ea typeface="Arial"/>
                <a:cs typeface="Arial"/>
                <a:sym typeface="Arial"/>
              </a:rPr>
              <a:t>Conclusion</a:t>
            </a:r>
            <a:endParaRPr sz="2900" b="1">
              <a:solidFill>
                <a:srgbClr val="FFFF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g25ac2d5dde4_0_16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100" b="1">
              <a:solidFill>
                <a:schemeClr val="dk2"/>
              </a:solidFill>
            </a:endParaRPr>
          </a:p>
        </p:txBody>
      </p:sp>
      <p:sp>
        <p:nvSpPr>
          <p:cNvPr id="252" name="Google Shape;252;g25ac2d5dde4_0_167"/>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100" b="1">
              <a:solidFill>
                <a:schemeClr val="dk2"/>
              </a:solidFill>
            </a:endParaRPr>
          </a:p>
        </p:txBody>
      </p:sp>
      <p:sp>
        <p:nvSpPr>
          <p:cNvPr id="253" name="Google Shape;253;g25ac2d5dde4_0_167"/>
          <p:cNvSpPr txBox="1">
            <a:spLocks noGrp="1"/>
          </p:cNvSpPr>
          <p:nvPr>
            <p:ph type="title"/>
          </p:nvPr>
        </p:nvSpPr>
        <p:spPr>
          <a:xfrm>
            <a:off x="562600" y="364292"/>
            <a:ext cx="11360700" cy="7635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800"/>
              </a:spcAft>
              <a:buSzPts val="990"/>
              <a:buNone/>
            </a:pPr>
            <a:r>
              <a:rPr lang="en-US" sz="5100" b="1">
                <a:solidFill>
                  <a:schemeClr val="dk2"/>
                </a:solidFill>
                <a:latin typeface="Arial"/>
                <a:ea typeface="Arial"/>
                <a:cs typeface="Arial"/>
                <a:sym typeface="Arial"/>
              </a:rPr>
              <a:t>Logistic Regression (cont)</a:t>
            </a:r>
            <a:endParaRPr sz="5100" b="1">
              <a:solidFill>
                <a:schemeClr val="dk2"/>
              </a:solidFill>
              <a:latin typeface="Arial"/>
              <a:ea typeface="Arial"/>
              <a:cs typeface="Arial"/>
              <a:sym typeface="Arial"/>
            </a:endParaRPr>
          </a:p>
        </p:txBody>
      </p:sp>
      <p:sp>
        <p:nvSpPr>
          <p:cNvPr id="254" name="Google Shape;254;g25ac2d5dde4_0_167"/>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g25ac2d5dde4_0_167"/>
          <p:cNvSpPr txBox="1"/>
          <p:nvPr/>
        </p:nvSpPr>
        <p:spPr>
          <a:xfrm>
            <a:off x="4004950" y="3689050"/>
            <a:ext cx="4893300" cy="9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solidFill>
                  <a:schemeClr val="lt1"/>
                </a:solidFill>
                <a:latin typeface="Proxima Nova"/>
                <a:ea typeface="Proxima Nova"/>
                <a:cs typeface="Proxima Nova"/>
                <a:sym typeface="Proxima Nova"/>
              </a:rPr>
              <a:t>Confusion Matrix on training dataset </a:t>
            </a:r>
            <a:endParaRPr sz="1500">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sz="1500">
              <a:solidFill>
                <a:schemeClr val="lt1"/>
              </a:solidFill>
              <a:latin typeface="Proxima Nova"/>
              <a:ea typeface="Proxima Nova"/>
              <a:cs typeface="Proxima Nova"/>
              <a:sym typeface="Proxima Nova"/>
            </a:endParaRPr>
          </a:p>
        </p:txBody>
      </p:sp>
      <p:pic>
        <p:nvPicPr>
          <p:cNvPr id="256" name="Google Shape;256;g25ac2d5dde4_0_167"/>
          <p:cNvPicPr preferRelativeResize="0"/>
          <p:nvPr/>
        </p:nvPicPr>
        <p:blipFill>
          <a:blip r:embed="rId3">
            <a:alphaModFix/>
          </a:blip>
          <a:stretch>
            <a:fillRect/>
          </a:stretch>
        </p:blipFill>
        <p:spPr>
          <a:xfrm>
            <a:off x="4431500" y="1844300"/>
            <a:ext cx="2491875" cy="167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37b2d22780_0_622"/>
          <p:cNvSpPr txBox="1">
            <a:spLocks noGrp="1"/>
          </p:cNvSpPr>
          <p:nvPr>
            <p:ph type="title"/>
          </p:nvPr>
        </p:nvSpPr>
        <p:spPr>
          <a:xfrm>
            <a:off x="680600" y="2743200"/>
            <a:ext cx="10830900" cy="1038300"/>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en-US"/>
              <a:t>Neural Network Model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Google Shape;266;g25ac2d5dde4_0_17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g25ac2d5dde4_0_179"/>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268" name="Google Shape;268;g25ac2d5dde4_0_179"/>
          <p:cNvSpPr txBox="1">
            <a:spLocks noGrp="1"/>
          </p:cNvSpPr>
          <p:nvPr>
            <p:ph type="title"/>
          </p:nvPr>
        </p:nvSpPr>
        <p:spPr>
          <a:xfrm>
            <a:off x="2468625" y="-207075"/>
            <a:ext cx="8874600" cy="1210500"/>
          </a:xfrm>
          <a:prstGeom prst="rect">
            <a:avLst/>
          </a:prstGeom>
          <a:noFill/>
          <a:ln>
            <a:noFill/>
          </a:ln>
        </p:spPr>
        <p:txBody>
          <a:bodyPr spcFirstLastPara="1" wrap="square" lIns="91425" tIns="45700" rIns="91425" bIns="45700" anchor="b" anchorCtr="0">
            <a:normAutofit/>
          </a:bodyPr>
          <a:lstStyle/>
          <a:p>
            <a:pPr marL="0" lvl="0" indent="0" algn="just" rtl="0">
              <a:lnSpc>
                <a:spcPct val="150000"/>
              </a:lnSpc>
              <a:spcBef>
                <a:spcPts val="0"/>
              </a:spcBef>
              <a:spcAft>
                <a:spcPts val="800"/>
              </a:spcAft>
              <a:buNone/>
            </a:pPr>
            <a:r>
              <a:rPr lang="en-US" sz="5300" b="1">
                <a:solidFill>
                  <a:schemeClr val="dk2"/>
                </a:solidFill>
                <a:latin typeface="Arial"/>
                <a:ea typeface="Arial"/>
                <a:cs typeface="Arial"/>
                <a:sym typeface="Arial"/>
              </a:rPr>
              <a:t>Neural Network </a:t>
            </a:r>
            <a:endParaRPr sz="5300" b="1">
              <a:solidFill>
                <a:schemeClr val="dk2"/>
              </a:solidFill>
              <a:latin typeface="Arial"/>
              <a:ea typeface="Arial"/>
              <a:cs typeface="Arial"/>
              <a:sym typeface="Arial"/>
            </a:endParaRPr>
          </a:p>
        </p:txBody>
      </p:sp>
      <p:sp>
        <p:nvSpPr>
          <p:cNvPr id="269" name="Google Shape;269;g25ac2d5dde4_0_179"/>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0" name="Google Shape;270;g25ac2d5dde4_0_179"/>
          <p:cNvPicPr preferRelativeResize="0"/>
          <p:nvPr/>
        </p:nvPicPr>
        <p:blipFill>
          <a:blip r:embed="rId3">
            <a:alphaModFix/>
          </a:blip>
          <a:stretch>
            <a:fillRect/>
          </a:stretch>
        </p:blipFill>
        <p:spPr>
          <a:xfrm>
            <a:off x="1287825" y="1860000"/>
            <a:ext cx="9850224" cy="37467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g25ac2d5dde4_0_19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g25ac2d5dde4_0_191"/>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277" name="Google Shape;277;g25ac2d5dde4_0_191"/>
          <p:cNvSpPr txBox="1">
            <a:spLocks noGrp="1"/>
          </p:cNvSpPr>
          <p:nvPr>
            <p:ph type="title"/>
          </p:nvPr>
        </p:nvSpPr>
        <p:spPr>
          <a:xfrm>
            <a:off x="2712025" y="-207075"/>
            <a:ext cx="8874600" cy="1210500"/>
          </a:xfrm>
          <a:prstGeom prst="rect">
            <a:avLst/>
          </a:prstGeom>
          <a:noFill/>
          <a:ln>
            <a:noFill/>
          </a:ln>
        </p:spPr>
        <p:txBody>
          <a:bodyPr spcFirstLastPara="1" wrap="square" lIns="91425" tIns="45700" rIns="91425" bIns="45700" anchor="b" anchorCtr="0">
            <a:normAutofit/>
          </a:bodyPr>
          <a:lstStyle/>
          <a:p>
            <a:pPr marL="0" lvl="0" indent="0" algn="just" rtl="0">
              <a:lnSpc>
                <a:spcPct val="150000"/>
              </a:lnSpc>
              <a:spcBef>
                <a:spcPts val="0"/>
              </a:spcBef>
              <a:spcAft>
                <a:spcPts val="800"/>
              </a:spcAft>
              <a:buNone/>
            </a:pPr>
            <a:r>
              <a:rPr lang="en-US" sz="5300" b="1">
                <a:solidFill>
                  <a:schemeClr val="dk2"/>
                </a:solidFill>
                <a:latin typeface="Arial"/>
                <a:ea typeface="Arial"/>
                <a:cs typeface="Arial"/>
                <a:sym typeface="Arial"/>
              </a:rPr>
              <a:t>Neural Network (Cont.’)</a:t>
            </a:r>
            <a:endParaRPr sz="5300" b="1">
              <a:solidFill>
                <a:srgbClr val="FFFFFF"/>
              </a:solidFill>
              <a:latin typeface="Arial"/>
              <a:ea typeface="Arial"/>
              <a:cs typeface="Arial"/>
              <a:sym typeface="Arial"/>
            </a:endParaRPr>
          </a:p>
        </p:txBody>
      </p:sp>
      <p:sp>
        <p:nvSpPr>
          <p:cNvPr id="278" name="Google Shape;278;g25ac2d5dde4_0_191"/>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g25ac2d5dde4_0_191"/>
          <p:cNvSpPr txBox="1"/>
          <p:nvPr/>
        </p:nvSpPr>
        <p:spPr>
          <a:xfrm>
            <a:off x="8764598" y="3063350"/>
            <a:ext cx="3030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lt1"/>
                </a:solidFill>
              </a:rPr>
              <a:t>Neural network modeling Approved vs 6 variables</a:t>
            </a:r>
            <a:endParaRPr sz="1600" b="1">
              <a:solidFill>
                <a:schemeClr val="lt1"/>
              </a:solidFill>
            </a:endParaRPr>
          </a:p>
        </p:txBody>
      </p:sp>
      <p:pic>
        <p:nvPicPr>
          <p:cNvPr id="280" name="Google Shape;280;g25ac2d5dde4_0_191"/>
          <p:cNvPicPr preferRelativeResize="0"/>
          <p:nvPr/>
        </p:nvPicPr>
        <p:blipFill>
          <a:blip r:embed="rId3">
            <a:alphaModFix/>
          </a:blip>
          <a:stretch>
            <a:fillRect/>
          </a:stretch>
        </p:blipFill>
        <p:spPr>
          <a:xfrm>
            <a:off x="3870763" y="1754200"/>
            <a:ext cx="4450475" cy="4695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g25ac2d5dde4_0_20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g25ac2d5dde4_0_201"/>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287" name="Google Shape;287;g25ac2d5dde4_0_201"/>
          <p:cNvSpPr txBox="1">
            <a:spLocks noGrp="1"/>
          </p:cNvSpPr>
          <p:nvPr>
            <p:ph type="title"/>
          </p:nvPr>
        </p:nvSpPr>
        <p:spPr>
          <a:xfrm>
            <a:off x="2712025" y="-207075"/>
            <a:ext cx="8874600" cy="1210500"/>
          </a:xfrm>
          <a:prstGeom prst="rect">
            <a:avLst/>
          </a:prstGeom>
          <a:noFill/>
          <a:ln>
            <a:noFill/>
          </a:ln>
        </p:spPr>
        <p:txBody>
          <a:bodyPr spcFirstLastPara="1" wrap="square" lIns="91425" tIns="45700" rIns="91425" bIns="45700" anchor="b" anchorCtr="0">
            <a:normAutofit/>
          </a:bodyPr>
          <a:lstStyle/>
          <a:p>
            <a:pPr marL="0" lvl="0" indent="0" algn="just" rtl="0">
              <a:lnSpc>
                <a:spcPct val="150000"/>
              </a:lnSpc>
              <a:spcBef>
                <a:spcPts val="0"/>
              </a:spcBef>
              <a:spcAft>
                <a:spcPts val="800"/>
              </a:spcAft>
              <a:buNone/>
            </a:pPr>
            <a:r>
              <a:rPr lang="en-US" sz="5300" b="1">
                <a:solidFill>
                  <a:schemeClr val="dk2"/>
                </a:solidFill>
                <a:latin typeface="Arial"/>
                <a:ea typeface="Arial"/>
                <a:cs typeface="Arial"/>
                <a:sym typeface="Arial"/>
              </a:rPr>
              <a:t>Neural Network (Cont.’)</a:t>
            </a:r>
            <a:endParaRPr sz="5300" b="1">
              <a:solidFill>
                <a:srgbClr val="FFFFFF"/>
              </a:solidFill>
              <a:latin typeface="Arial"/>
              <a:ea typeface="Arial"/>
              <a:cs typeface="Arial"/>
              <a:sym typeface="Arial"/>
            </a:endParaRPr>
          </a:p>
        </p:txBody>
      </p:sp>
      <p:sp>
        <p:nvSpPr>
          <p:cNvPr id="288" name="Google Shape;288;g25ac2d5dde4_0_201"/>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9" name="Google Shape;289;g25ac2d5dde4_0_201"/>
          <p:cNvPicPr preferRelativeResize="0"/>
          <p:nvPr/>
        </p:nvPicPr>
        <p:blipFill>
          <a:blip r:embed="rId3">
            <a:alphaModFix/>
          </a:blip>
          <a:stretch>
            <a:fillRect/>
          </a:stretch>
        </p:blipFill>
        <p:spPr>
          <a:xfrm>
            <a:off x="3877337" y="1791275"/>
            <a:ext cx="4443350" cy="4690225"/>
          </a:xfrm>
          <a:prstGeom prst="rect">
            <a:avLst/>
          </a:prstGeom>
          <a:noFill/>
          <a:ln>
            <a:noFill/>
          </a:ln>
        </p:spPr>
      </p:pic>
      <p:sp>
        <p:nvSpPr>
          <p:cNvPr id="290" name="Google Shape;290;g25ac2d5dde4_0_201"/>
          <p:cNvSpPr txBox="1"/>
          <p:nvPr/>
        </p:nvSpPr>
        <p:spPr>
          <a:xfrm>
            <a:off x="8764598" y="3063350"/>
            <a:ext cx="30300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lt1"/>
                </a:solidFill>
              </a:rPr>
              <a:t>Neural network modeling Approved vs 13 principal components built on original variables</a:t>
            </a:r>
            <a:endParaRPr sz="1600" b="1">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
        <p:cNvGrpSpPr/>
        <p:nvPr/>
      </p:nvGrpSpPr>
      <p:grpSpPr>
        <a:xfrm>
          <a:off x="0" y="0"/>
          <a:ext cx="0" cy="0"/>
          <a:chOff x="0" y="0"/>
          <a:chExt cx="0" cy="0"/>
        </a:xfrm>
      </p:grpSpPr>
      <p:sp>
        <p:nvSpPr>
          <p:cNvPr id="295" name="Google Shape;295;g25ac2d5dde4_0_2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g25ac2d5dde4_0_210"/>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297" name="Google Shape;297;g25ac2d5dde4_0_210"/>
          <p:cNvSpPr txBox="1">
            <a:spLocks noGrp="1"/>
          </p:cNvSpPr>
          <p:nvPr>
            <p:ph type="title"/>
          </p:nvPr>
        </p:nvSpPr>
        <p:spPr>
          <a:xfrm>
            <a:off x="2712025" y="-207075"/>
            <a:ext cx="8874600" cy="1210500"/>
          </a:xfrm>
          <a:prstGeom prst="rect">
            <a:avLst/>
          </a:prstGeom>
          <a:noFill/>
          <a:ln>
            <a:noFill/>
          </a:ln>
        </p:spPr>
        <p:txBody>
          <a:bodyPr spcFirstLastPara="1" wrap="square" lIns="91425" tIns="45700" rIns="91425" bIns="45700" anchor="b" anchorCtr="0">
            <a:normAutofit/>
          </a:bodyPr>
          <a:lstStyle/>
          <a:p>
            <a:pPr marL="0" lvl="0" indent="0" algn="just" rtl="0">
              <a:lnSpc>
                <a:spcPct val="150000"/>
              </a:lnSpc>
              <a:spcBef>
                <a:spcPts val="0"/>
              </a:spcBef>
              <a:spcAft>
                <a:spcPts val="800"/>
              </a:spcAft>
              <a:buNone/>
            </a:pPr>
            <a:r>
              <a:rPr lang="en-US" sz="5300" b="1">
                <a:solidFill>
                  <a:schemeClr val="dk2"/>
                </a:solidFill>
                <a:latin typeface="Arial"/>
                <a:ea typeface="Arial"/>
                <a:cs typeface="Arial"/>
                <a:sym typeface="Arial"/>
              </a:rPr>
              <a:t>Neural Network (Cont.’)</a:t>
            </a:r>
            <a:endParaRPr sz="5300" b="1">
              <a:solidFill>
                <a:schemeClr val="dk2"/>
              </a:solidFill>
              <a:latin typeface="Arial"/>
              <a:ea typeface="Arial"/>
              <a:cs typeface="Arial"/>
              <a:sym typeface="Arial"/>
            </a:endParaRPr>
          </a:p>
        </p:txBody>
      </p:sp>
      <p:sp>
        <p:nvSpPr>
          <p:cNvPr id="298" name="Google Shape;298;g25ac2d5dde4_0_210"/>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9" name="Google Shape;299;g25ac2d5dde4_0_210"/>
          <p:cNvPicPr preferRelativeResize="0"/>
          <p:nvPr/>
        </p:nvPicPr>
        <p:blipFill>
          <a:blip r:embed="rId3">
            <a:alphaModFix/>
          </a:blip>
          <a:stretch>
            <a:fillRect/>
          </a:stretch>
        </p:blipFill>
        <p:spPr>
          <a:xfrm>
            <a:off x="3863188" y="1798975"/>
            <a:ext cx="4465625" cy="4700650"/>
          </a:xfrm>
          <a:prstGeom prst="rect">
            <a:avLst/>
          </a:prstGeom>
          <a:noFill/>
          <a:ln>
            <a:noFill/>
          </a:ln>
        </p:spPr>
      </p:pic>
      <p:sp>
        <p:nvSpPr>
          <p:cNvPr id="300" name="Google Shape;300;g25ac2d5dde4_0_210"/>
          <p:cNvSpPr txBox="1"/>
          <p:nvPr/>
        </p:nvSpPr>
        <p:spPr>
          <a:xfrm>
            <a:off x="8764598" y="3063350"/>
            <a:ext cx="30300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lt1"/>
                </a:solidFill>
              </a:rPr>
              <a:t>Neural network modeling Approved vs 13 principal components built on 6 chosen variables</a:t>
            </a:r>
            <a:endParaRPr sz="1600" b="1">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Google Shape;305;g25b1827dea8_5_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g25b1827dea8_5_3"/>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307" name="Google Shape;307;g25b1827dea8_5_3"/>
          <p:cNvSpPr txBox="1">
            <a:spLocks noGrp="1"/>
          </p:cNvSpPr>
          <p:nvPr>
            <p:ph type="title"/>
          </p:nvPr>
        </p:nvSpPr>
        <p:spPr>
          <a:xfrm>
            <a:off x="2712025" y="-207075"/>
            <a:ext cx="8874600" cy="1210500"/>
          </a:xfrm>
          <a:prstGeom prst="rect">
            <a:avLst/>
          </a:prstGeom>
          <a:noFill/>
          <a:ln>
            <a:noFill/>
          </a:ln>
        </p:spPr>
        <p:txBody>
          <a:bodyPr spcFirstLastPara="1" wrap="square" lIns="91425" tIns="45700" rIns="91425" bIns="45700" anchor="b" anchorCtr="0">
            <a:normAutofit/>
          </a:bodyPr>
          <a:lstStyle/>
          <a:p>
            <a:pPr marL="0" lvl="0" indent="0" algn="just" rtl="0">
              <a:lnSpc>
                <a:spcPct val="150000"/>
              </a:lnSpc>
              <a:spcBef>
                <a:spcPts val="0"/>
              </a:spcBef>
              <a:spcAft>
                <a:spcPts val="800"/>
              </a:spcAft>
              <a:buNone/>
            </a:pPr>
            <a:r>
              <a:rPr lang="en-US" sz="5300" b="1">
                <a:solidFill>
                  <a:schemeClr val="dk2"/>
                </a:solidFill>
                <a:latin typeface="Arial"/>
                <a:ea typeface="Arial"/>
                <a:cs typeface="Arial"/>
                <a:sym typeface="Arial"/>
              </a:rPr>
              <a:t>Neural Network (Cont.’)</a:t>
            </a:r>
            <a:endParaRPr sz="5300" b="1">
              <a:solidFill>
                <a:schemeClr val="dk2"/>
              </a:solidFill>
              <a:latin typeface="Arial"/>
              <a:ea typeface="Arial"/>
              <a:cs typeface="Arial"/>
              <a:sym typeface="Arial"/>
            </a:endParaRPr>
          </a:p>
        </p:txBody>
      </p:sp>
      <p:sp>
        <p:nvSpPr>
          <p:cNvPr id="308" name="Google Shape;308;g25b1827dea8_5_3"/>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9" name="Google Shape;309;g25b1827dea8_5_3"/>
          <p:cNvPicPr preferRelativeResize="0"/>
          <p:nvPr/>
        </p:nvPicPr>
        <p:blipFill>
          <a:blip r:embed="rId3">
            <a:alphaModFix/>
          </a:blip>
          <a:stretch>
            <a:fillRect/>
          </a:stretch>
        </p:blipFill>
        <p:spPr>
          <a:xfrm>
            <a:off x="8625925" y="1598825"/>
            <a:ext cx="2960700" cy="3116545"/>
          </a:xfrm>
          <a:prstGeom prst="rect">
            <a:avLst/>
          </a:prstGeom>
          <a:noFill/>
          <a:ln>
            <a:noFill/>
          </a:ln>
        </p:spPr>
      </p:pic>
      <p:pic>
        <p:nvPicPr>
          <p:cNvPr id="310" name="Google Shape;310;g25b1827dea8_5_3"/>
          <p:cNvPicPr preferRelativeResize="0"/>
          <p:nvPr/>
        </p:nvPicPr>
        <p:blipFill>
          <a:blip r:embed="rId4">
            <a:alphaModFix/>
          </a:blip>
          <a:stretch>
            <a:fillRect/>
          </a:stretch>
        </p:blipFill>
        <p:spPr>
          <a:xfrm>
            <a:off x="1442825" y="1598825"/>
            <a:ext cx="2960700" cy="3123690"/>
          </a:xfrm>
          <a:prstGeom prst="rect">
            <a:avLst/>
          </a:prstGeom>
          <a:noFill/>
          <a:ln>
            <a:noFill/>
          </a:ln>
        </p:spPr>
      </p:pic>
      <p:pic>
        <p:nvPicPr>
          <p:cNvPr id="311" name="Google Shape;311;g25b1827dea8_5_3"/>
          <p:cNvPicPr preferRelativeResize="0"/>
          <p:nvPr/>
        </p:nvPicPr>
        <p:blipFill>
          <a:blip r:embed="rId5">
            <a:alphaModFix/>
          </a:blip>
          <a:stretch>
            <a:fillRect/>
          </a:stretch>
        </p:blipFill>
        <p:spPr>
          <a:xfrm>
            <a:off x="5034375" y="1598825"/>
            <a:ext cx="2960700" cy="3125175"/>
          </a:xfrm>
          <a:prstGeom prst="rect">
            <a:avLst/>
          </a:prstGeom>
          <a:noFill/>
          <a:ln>
            <a:noFill/>
          </a:ln>
        </p:spPr>
      </p:pic>
      <p:sp>
        <p:nvSpPr>
          <p:cNvPr id="312" name="Google Shape;312;g25b1827dea8_5_3"/>
          <p:cNvSpPr txBox="1"/>
          <p:nvPr/>
        </p:nvSpPr>
        <p:spPr>
          <a:xfrm>
            <a:off x="2068626" y="5113050"/>
            <a:ext cx="1709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100" b="1">
                <a:solidFill>
                  <a:schemeClr val="lt1"/>
                </a:solidFill>
              </a:rPr>
              <a:t>Accuracy 0.8114</a:t>
            </a:r>
            <a:endParaRPr sz="2100" b="1">
              <a:solidFill>
                <a:schemeClr val="lt1"/>
              </a:solidFill>
            </a:endParaRPr>
          </a:p>
        </p:txBody>
      </p:sp>
      <p:sp>
        <p:nvSpPr>
          <p:cNvPr id="313" name="Google Shape;313;g25b1827dea8_5_3"/>
          <p:cNvSpPr txBox="1"/>
          <p:nvPr/>
        </p:nvSpPr>
        <p:spPr>
          <a:xfrm>
            <a:off x="5795776" y="5113050"/>
            <a:ext cx="1437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100" b="1">
                <a:solidFill>
                  <a:schemeClr val="lt1"/>
                </a:solidFill>
              </a:rPr>
              <a:t>Accuracy</a:t>
            </a:r>
            <a:endParaRPr sz="2100" b="1">
              <a:solidFill>
                <a:schemeClr val="lt1"/>
              </a:solidFill>
            </a:endParaRPr>
          </a:p>
          <a:p>
            <a:pPr marL="0" lvl="0" indent="0" algn="ctr" rtl="0">
              <a:spcBef>
                <a:spcPts val="0"/>
              </a:spcBef>
              <a:spcAft>
                <a:spcPts val="0"/>
              </a:spcAft>
              <a:buNone/>
            </a:pPr>
            <a:r>
              <a:rPr lang="en-US" sz="2100" b="1">
                <a:solidFill>
                  <a:schemeClr val="lt1"/>
                </a:solidFill>
              </a:rPr>
              <a:t>0.9418</a:t>
            </a:r>
            <a:endParaRPr sz="2100" b="1">
              <a:solidFill>
                <a:schemeClr val="lt1"/>
              </a:solidFill>
            </a:endParaRPr>
          </a:p>
        </p:txBody>
      </p:sp>
      <p:sp>
        <p:nvSpPr>
          <p:cNvPr id="314" name="Google Shape;314;g25b1827dea8_5_3"/>
          <p:cNvSpPr txBox="1"/>
          <p:nvPr/>
        </p:nvSpPr>
        <p:spPr>
          <a:xfrm>
            <a:off x="9454326" y="5113050"/>
            <a:ext cx="1437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100" b="1">
                <a:solidFill>
                  <a:schemeClr val="lt1"/>
                </a:solidFill>
              </a:rPr>
              <a:t>Accuracy</a:t>
            </a:r>
            <a:endParaRPr sz="2100" b="1">
              <a:solidFill>
                <a:schemeClr val="lt1"/>
              </a:solidFill>
            </a:endParaRPr>
          </a:p>
          <a:p>
            <a:pPr marL="0" lvl="0" indent="0" algn="ctr" rtl="0">
              <a:spcBef>
                <a:spcPts val="0"/>
              </a:spcBef>
              <a:spcAft>
                <a:spcPts val="0"/>
              </a:spcAft>
              <a:buNone/>
            </a:pPr>
            <a:r>
              <a:rPr lang="en-US" sz="2100" b="1">
                <a:solidFill>
                  <a:schemeClr val="lt1"/>
                </a:solidFill>
              </a:rPr>
              <a:t>0.9769</a:t>
            </a:r>
            <a:endParaRPr sz="2100" b="1">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237b2d22780_0_626"/>
          <p:cNvSpPr txBox="1">
            <a:spLocks noGrp="1"/>
          </p:cNvSpPr>
          <p:nvPr>
            <p:ph type="title"/>
          </p:nvPr>
        </p:nvSpPr>
        <p:spPr>
          <a:xfrm>
            <a:off x="680600" y="2743200"/>
            <a:ext cx="10830900" cy="1038300"/>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en-US"/>
              <a:t>Conclusion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g25b259f8b48_4_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5" name="Google Shape;325;g25b259f8b48_4_20"/>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326" name="Google Shape;326;g25b259f8b48_4_20"/>
          <p:cNvSpPr txBox="1">
            <a:spLocks noGrp="1"/>
          </p:cNvSpPr>
          <p:nvPr>
            <p:ph type="title"/>
          </p:nvPr>
        </p:nvSpPr>
        <p:spPr>
          <a:xfrm>
            <a:off x="0" y="-152400"/>
            <a:ext cx="12198000" cy="1210500"/>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800"/>
              </a:spcAft>
              <a:buNone/>
            </a:pPr>
            <a:r>
              <a:rPr lang="en-US" sz="5300" b="1">
                <a:solidFill>
                  <a:schemeClr val="dk2"/>
                </a:solidFill>
                <a:latin typeface="Arial"/>
                <a:ea typeface="Arial"/>
                <a:cs typeface="Arial"/>
                <a:sym typeface="Arial"/>
              </a:rPr>
              <a:t>Summary</a:t>
            </a:r>
            <a:endParaRPr sz="5300" b="1">
              <a:solidFill>
                <a:schemeClr val="dk2"/>
              </a:solidFill>
              <a:latin typeface="Arial"/>
              <a:ea typeface="Arial"/>
              <a:cs typeface="Arial"/>
              <a:sym typeface="Arial"/>
            </a:endParaRPr>
          </a:p>
        </p:txBody>
      </p:sp>
      <p:sp>
        <p:nvSpPr>
          <p:cNvPr id="327" name="Google Shape;327;g25b259f8b48_4_20"/>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g25b259f8b48_4_20"/>
          <p:cNvSpPr/>
          <p:nvPr/>
        </p:nvSpPr>
        <p:spPr>
          <a:xfrm>
            <a:off x="442500" y="3092325"/>
            <a:ext cx="2601000" cy="9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a:t>Data exploration</a:t>
            </a:r>
            <a:endParaRPr sz="2800" b="1"/>
          </a:p>
        </p:txBody>
      </p:sp>
      <p:sp>
        <p:nvSpPr>
          <p:cNvPr id="329" name="Google Shape;329;g25b259f8b48_4_20"/>
          <p:cNvSpPr/>
          <p:nvPr/>
        </p:nvSpPr>
        <p:spPr>
          <a:xfrm>
            <a:off x="4666550" y="3092325"/>
            <a:ext cx="1965600" cy="9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a:t>Variable selection</a:t>
            </a:r>
            <a:endParaRPr sz="2800" b="1"/>
          </a:p>
        </p:txBody>
      </p:sp>
      <p:sp>
        <p:nvSpPr>
          <p:cNvPr id="330" name="Google Shape;330;g25b259f8b48_4_20"/>
          <p:cNvSpPr/>
          <p:nvPr/>
        </p:nvSpPr>
        <p:spPr>
          <a:xfrm>
            <a:off x="9176150" y="3092325"/>
            <a:ext cx="1965600" cy="9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a:t>Modeling</a:t>
            </a:r>
            <a:endParaRPr sz="2800" b="1"/>
          </a:p>
        </p:txBody>
      </p:sp>
      <p:sp>
        <p:nvSpPr>
          <p:cNvPr id="331" name="Google Shape;331;g25b259f8b48_4_20"/>
          <p:cNvSpPr txBox="1">
            <a:spLocks noGrp="1"/>
          </p:cNvSpPr>
          <p:nvPr>
            <p:ph type="title"/>
          </p:nvPr>
        </p:nvSpPr>
        <p:spPr>
          <a:xfrm>
            <a:off x="5950" y="1253675"/>
            <a:ext cx="12192000" cy="1210500"/>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800"/>
              </a:spcAft>
              <a:buNone/>
            </a:pPr>
            <a:r>
              <a:rPr lang="en-US" sz="4200" b="1">
                <a:solidFill>
                  <a:schemeClr val="lt1"/>
                </a:solidFill>
                <a:latin typeface="Arial"/>
                <a:ea typeface="Arial"/>
                <a:cs typeface="Arial"/>
                <a:sym typeface="Arial"/>
              </a:rPr>
              <a:t>Credit decision analysis</a:t>
            </a:r>
            <a:endParaRPr sz="4200" b="1">
              <a:solidFill>
                <a:schemeClr val="lt1"/>
              </a:solidFill>
              <a:latin typeface="Arial"/>
              <a:ea typeface="Arial"/>
              <a:cs typeface="Arial"/>
              <a:sym typeface="Arial"/>
            </a:endParaRPr>
          </a:p>
        </p:txBody>
      </p:sp>
      <p:sp>
        <p:nvSpPr>
          <p:cNvPr id="332" name="Google Shape;332;g25b259f8b48_4_20"/>
          <p:cNvSpPr txBox="1">
            <a:spLocks noGrp="1"/>
          </p:cNvSpPr>
          <p:nvPr>
            <p:ph type="body" idx="1"/>
          </p:nvPr>
        </p:nvSpPr>
        <p:spPr>
          <a:xfrm>
            <a:off x="518700" y="4530150"/>
            <a:ext cx="2868600" cy="1736100"/>
          </a:xfrm>
          <a:prstGeom prst="rect">
            <a:avLst/>
          </a:prstGeom>
          <a:noFill/>
          <a:ln>
            <a:noFill/>
          </a:ln>
        </p:spPr>
        <p:txBody>
          <a:bodyPr spcFirstLastPara="1" wrap="square" lIns="91425" tIns="45700" rIns="91425" bIns="45700" anchor="t" anchorCtr="0">
            <a:spAutoFit/>
          </a:bodyPr>
          <a:lstStyle/>
          <a:p>
            <a:pPr marL="457200" lvl="0" indent="-342900" algn="l" rtl="0">
              <a:lnSpc>
                <a:spcPct val="115000"/>
              </a:lnSpc>
              <a:spcBef>
                <a:spcPts val="0"/>
              </a:spcBef>
              <a:spcAft>
                <a:spcPts val="0"/>
              </a:spcAft>
              <a:buClr>
                <a:srgbClr val="FFFFFF"/>
              </a:buClr>
              <a:buSzPts val="1800"/>
              <a:buFont typeface="Arial"/>
              <a:buChar char="❖"/>
            </a:pPr>
            <a:r>
              <a:rPr lang="en-US" b="1">
                <a:solidFill>
                  <a:srgbClr val="FFFFFF"/>
                </a:solidFill>
                <a:latin typeface="Arial"/>
                <a:ea typeface="Arial"/>
                <a:cs typeface="Arial"/>
                <a:sym typeface="Arial"/>
              </a:rPr>
              <a:t>Download</a:t>
            </a:r>
            <a:endParaRPr b="1">
              <a:solidFill>
                <a:srgbClr val="FFFFFF"/>
              </a:solidFill>
              <a:latin typeface="Arial"/>
              <a:ea typeface="Arial"/>
              <a:cs typeface="Arial"/>
              <a:sym typeface="Arial"/>
            </a:endParaRPr>
          </a:p>
          <a:p>
            <a:pPr marL="457200" lvl="0" indent="-342900" algn="l" rtl="0">
              <a:lnSpc>
                <a:spcPct val="115000"/>
              </a:lnSpc>
              <a:spcBef>
                <a:spcPts val="0"/>
              </a:spcBef>
              <a:spcAft>
                <a:spcPts val="0"/>
              </a:spcAft>
              <a:buClr>
                <a:srgbClr val="FFFFFF"/>
              </a:buClr>
              <a:buSzPts val="1800"/>
              <a:buFont typeface="Arial"/>
              <a:buChar char="❖"/>
            </a:pPr>
            <a:r>
              <a:rPr lang="en-US" b="1">
                <a:solidFill>
                  <a:srgbClr val="FFFFFF"/>
                </a:solidFill>
                <a:latin typeface="Arial"/>
                <a:ea typeface="Arial"/>
                <a:cs typeface="Arial"/>
                <a:sym typeface="Arial"/>
              </a:rPr>
              <a:t>Clean</a:t>
            </a:r>
            <a:endParaRPr b="1">
              <a:solidFill>
                <a:srgbClr val="FFFFFF"/>
              </a:solidFill>
              <a:latin typeface="Arial"/>
              <a:ea typeface="Arial"/>
              <a:cs typeface="Arial"/>
              <a:sym typeface="Arial"/>
            </a:endParaRPr>
          </a:p>
          <a:p>
            <a:pPr marL="457200" lvl="0" indent="-342900" algn="l" rtl="0">
              <a:lnSpc>
                <a:spcPct val="115000"/>
              </a:lnSpc>
              <a:spcBef>
                <a:spcPts val="0"/>
              </a:spcBef>
              <a:spcAft>
                <a:spcPts val="0"/>
              </a:spcAft>
              <a:buClr>
                <a:srgbClr val="FFFFFF"/>
              </a:buClr>
              <a:buSzPts val="1800"/>
              <a:buFont typeface="Arial"/>
              <a:buChar char="❖"/>
            </a:pPr>
            <a:r>
              <a:rPr lang="en-US" b="1">
                <a:solidFill>
                  <a:srgbClr val="FFFFFF"/>
                </a:solidFill>
                <a:latin typeface="Arial"/>
                <a:ea typeface="Arial"/>
                <a:cs typeface="Arial"/>
                <a:sym typeface="Arial"/>
              </a:rPr>
              <a:t>Transform</a:t>
            </a:r>
            <a:endParaRPr b="1">
              <a:solidFill>
                <a:srgbClr val="FFFFFF"/>
              </a:solidFill>
              <a:latin typeface="Arial"/>
              <a:ea typeface="Arial"/>
              <a:cs typeface="Arial"/>
              <a:sym typeface="Arial"/>
            </a:endParaRPr>
          </a:p>
          <a:p>
            <a:pPr marL="457200" lvl="0" indent="-342900" algn="l" rtl="0">
              <a:lnSpc>
                <a:spcPct val="115000"/>
              </a:lnSpc>
              <a:spcBef>
                <a:spcPts val="0"/>
              </a:spcBef>
              <a:spcAft>
                <a:spcPts val="0"/>
              </a:spcAft>
              <a:buClr>
                <a:srgbClr val="FFFFFF"/>
              </a:buClr>
              <a:buSzPts val="1800"/>
              <a:buFont typeface="Arial"/>
              <a:buChar char="❖"/>
            </a:pPr>
            <a:r>
              <a:rPr lang="en-US" b="1">
                <a:solidFill>
                  <a:srgbClr val="FFFFFF"/>
                </a:solidFill>
                <a:latin typeface="Arial"/>
                <a:ea typeface="Arial"/>
                <a:cs typeface="Arial"/>
                <a:sym typeface="Arial"/>
              </a:rPr>
              <a:t>Imputate</a:t>
            </a:r>
            <a:endParaRPr b="1">
              <a:solidFill>
                <a:srgbClr val="FFFFFF"/>
              </a:solidFill>
              <a:latin typeface="Arial"/>
              <a:ea typeface="Arial"/>
              <a:cs typeface="Arial"/>
              <a:sym typeface="Arial"/>
            </a:endParaRPr>
          </a:p>
        </p:txBody>
      </p:sp>
      <p:sp>
        <p:nvSpPr>
          <p:cNvPr id="333" name="Google Shape;333;g25b259f8b48_4_20"/>
          <p:cNvSpPr txBox="1">
            <a:spLocks noGrp="1"/>
          </p:cNvSpPr>
          <p:nvPr>
            <p:ph type="body" idx="1"/>
          </p:nvPr>
        </p:nvSpPr>
        <p:spPr>
          <a:xfrm>
            <a:off x="3137460" y="4530150"/>
            <a:ext cx="5261100" cy="1311300"/>
          </a:xfrm>
          <a:prstGeom prst="rect">
            <a:avLst/>
          </a:prstGeom>
          <a:noFill/>
          <a:ln>
            <a:noFill/>
          </a:ln>
        </p:spPr>
        <p:txBody>
          <a:bodyPr spcFirstLastPara="1" wrap="square" lIns="91425" tIns="45700" rIns="91425" bIns="45700" anchor="t" anchorCtr="0">
            <a:spAutoFit/>
          </a:bodyPr>
          <a:lstStyle/>
          <a:p>
            <a:pPr marL="457200" lvl="0" indent="-342900" algn="l" rtl="0">
              <a:lnSpc>
                <a:spcPct val="115000"/>
              </a:lnSpc>
              <a:spcBef>
                <a:spcPts val="0"/>
              </a:spcBef>
              <a:spcAft>
                <a:spcPts val="0"/>
              </a:spcAft>
              <a:buClr>
                <a:srgbClr val="FFFFFF"/>
              </a:buClr>
              <a:buSzPts val="1800"/>
              <a:buFont typeface="Arial"/>
              <a:buChar char="❖"/>
            </a:pPr>
            <a:r>
              <a:rPr lang="en-US" b="1">
                <a:solidFill>
                  <a:srgbClr val="FFFFFF"/>
                </a:solidFill>
                <a:latin typeface="Arial"/>
                <a:ea typeface="Arial"/>
                <a:cs typeface="Arial"/>
                <a:sym typeface="Arial"/>
              </a:rPr>
              <a:t>Forward stepwise regression</a:t>
            </a:r>
            <a:endParaRPr b="1">
              <a:solidFill>
                <a:srgbClr val="FFFFFF"/>
              </a:solidFill>
              <a:latin typeface="Arial"/>
              <a:ea typeface="Arial"/>
              <a:cs typeface="Arial"/>
              <a:sym typeface="Arial"/>
            </a:endParaRPr>
          </a:p>
          <a:p>
            <a:pPr marL="457200" lvl="0" indent="-342900" algn="l" rtl="0">
              <a:lnSpc>
                <a:spcPct val="115000"/>
              </a:lnSpc>
              <a:spcBef>
                <a:spcPts val="0"/>
              </a:spcBef>
              <a:spcAft>
                <a:spcPts val="0"/>
              </a:spcAft>
              <a:buClr>
                <a:srgbClr val="FFFFFF"/>
              </a:buClr>
              <a:buSzPts val="1800"/>
              <a:buFont typeface="Arial"/>
              <a:buChar char="❖"/>
            </a:pPr>
            <a:r>
              <a:rPr lang="en-US" b="1">
                <a:solidFill>
                  <a:srgbClr val="FFFFFF"/>
                </a:solidFill>
                <a:latin typeface="Arial"/>
                <a:ea typeface="Arial"/>
                <a:cs typeface="Arial"/>
                <a:sym typeface="Arial"/>
              </a:rPr>
              <a:t>Principal component analysis</a:t>
            </a:r>
            <a:endParaRPr b="1">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FFFFFF"/>
              </a:solidFill>
              <a:latin typeface="Arial"/>
              <a:ea typeface="Arial"/>
              <a:cs typeface="Arial"/>
              <a:sym typeface="Arial"/>
            </a:endParaRPr>
          </a:p>
        </p:txBody>
      </p:sp>
      <p:sp>
        <p:nvSpPr>
          <p:cNvPr id="334" name="Google Shape;334;g25b259f8b48_4_20"/>
          <p:cNvSpPr txBox="1">
            <a:spLocks noGrp="1"/>
          </p:cNvSpPr>
          <p:nvPr>
            <p:ph type="body" idx="1"/>
          </p:nvPr>
        </p:nvSpPr>
        <p:spPr>
          <a:xfrm>
            <a:off x="8398554" y="4530150"/>
            <a:ext cx="3488700" cy="886500"/>
          </a:xfrm>
          <a:prstGeom prst="rect">
            <a:avLst/>
          </a:prstGeom>
          <a:noFill/>
          <a:ln>
            <a:noFill/>
          </a:ln>
        </p:spPr>
        <p:txBody>
          <a:bodyPr spcFirstLastPara="1" wrap="square" lIns="91425" tIns="45700" rIns="91425" bIns="45700" anchor="t" anchorCtr="0">
            <a:spAutoFit/>
          </a:bodyPr>
          <a:lstStyle/>
          <a:p>
            <a:pPr marL="457200" lvl="0" indent="-342900" algn="l" rtl="0">
              <a:lnSpc>
                <a:spcPct val="115000"/>
              </a:lnSpc>
              <a:spcBef>
                <a:spcPts val="0"/>
              </a:spcBef>
              <a:spcAft>
                <a:spcPts val="0"/>
              </a:spcAft>
              <a:buClr>
                <a:srgbClr val="FFFFFF"/>
              </a:buClr>
              <a:buSzPts val="1800"/>
              <a:buFont typeface="Arial"/>
              <a:buChar char="❖"/>
            </a:pPr>
            <a:r>
              <a:rPr lang="en-US" b="1">
                <a:solidFill>
                  <a:srgbClr val="FFFFFF"/>
                </a:solidFill>
                <a:latin typeface="Arial"/>
                <a:ea typeface="Arial"/>
                <a:cs typeface="Arial"/>
                <a:sym typeface="Arial"/>
              </a:rPr>
              <a:t>Logistic regression</a:t>
            </a:r>
            <a:endParaRPr b="1">
              <a:solidFill>
                <a:srgbClr val="FFFFFF"/>
              </a:solidFill>
              <a:latin typeface="Arial"/>
              <a:ea typeface="Arial"/>
              <a:cs typeface="Arial"/>
              <a:sym typeface="Arial"/>
            </a:endParaRPr>
          </a:p>
          <a:p>
            <a:pPr marL="457200" lvl="0" indent="-342900" algn="l" rtl="0">
              <a:lnSpc>
                <a:spcPct val="115000"/>
              </a:lnSpc>
              <a:spcBef>
                <a:spcPts val="0"/>
              </a:spcBef>
              <a:spcAft>
                <a:spcPts val="0"/>
              </a:spcAft>
              <a:buClr>
                <a:srgbClr val="FFFFFF"/>
              </a:buClr>
              <a:buSzPts val="1800"/>
              <a:buFont typeface="Arial"/>
              <a:buChar char="❖"/>
            </a:pPr>
            <a:r>
              <a:rPr lang="en-US" b="1">
                <a:solidFill>
                  <a:srgbClr val="FFFFFF"/>
                </a:solidFill>
                <a:latin typeface="Arial"/>
                <a:ea typeface="Arial"/>
                <a:cs typeface="Arial"/>
                <a:sym typeface="Arial"/>
              </a:rPr>
              <a:t>Neural network</a:t>
            </a:r>
            <a:endParaRPr b="1">
              <a:solidFill>
                <a:srgbClr val="FFFFFF"/>
              </a:solidFill>
              <a:latin typeface="Arial"/>
              <a:ea typeface="Arial"/>
              <a:cs typeface="Arial"/>
              <a:sym typeface="Arial"/>
            </a:endParaRPr>
          </a:p>
        </p:txBody>
      </p:sp>
      <p:sp>
        <p:nvSpPr>
          <p:cNvPr id="335" name="Google Shape;335;g25b259f8b48_4_20"/>
          <p:cNvSpPr/>
          <p:nvPr/>
        </p:nvSpPr>
        <p:spPr>
          <a:xfrm rot="5400000">
            <a:off x="1452500" y="4121775"/>
            <a:ext cx="509400" cy="342300"/>
          </a:xfrm>
          <a:prstGeom prst="right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336" name="Google Shape;336;g25b259f8b48_4_20"/>
          <p:cNvSpPr/>
          <p:nvPr/>
        </p:nvSpPr>
        <p:spPr>
          <a:xfrm rot="5400000">
            <a:off x="5394650" y="4121775"/>
            <a:ext cx="509400" cy="342300"/>
          </a:xfrm>
          <a:prstGeom prst="right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337" name="Google Shape;337;g25b259f8b48_4_20"/>
          <p:cNvSpPr/>
          <p:nvPr/>
        </p:nvSpPr>
        <p:spPr>
          <a:xfrm rot="5400000">
            <a:off x="9955100" y="4121775"/>
            <a:ext cx="509400" cy="342300"/>
          </a:xfrm>
          <a:prstGeom prst="right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g237b2d22780_0_60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3" name="Google Shape;343;g237b2d22780_0_607"/>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344" name="Google Shape;344;g237b2d22780_0_607"/>
          <p:cNvSpPr txBox="1">
            <a:spLocks noGrp="1"/>
          </p:cNvSpPr>
          <p:nvPr>
            <p:ph type="title"/>
          </p:nvPr>
        </p:nvSpPr>
        <p:spPr>
          <a:xfrm>
            <a:off x="0" y="-152400"/>
            <a:ext cx="12198000" cy="1210500"/>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800"/>
              </a:spcAft>
              <a:buNone/>
            </a:pPr>
            <a:r>
              <a:rPr lang="en-US" sz="5300" b="1">
                <a:solidFill>
                  <a:schemeClr val="dk2"/>
                </a:solidFill>
                <a:latin typeface="Arial"/>
                <a:ea typeface="Arial"/>
                <a:cs typeface="Arial"/>
                <a:sym typeface="Arial"/>
              </a:rPr>
              <a:t>Take-home message</a:t>
            </a:r>
            <a:endParaRPr sz="5300" b="1">
              <a:solidFill>
                <a:schemeClr val="dk2"/>
              </a:solidFill>
              <a:latin typeface="Arial"/>
              <a:ea typeface="Arial"/>
              <a:cs typeface="Arial"/>
              <a:sym typeface="Arial"/>
            </a:endParaRPr>
          </a:p>
        </p:txBody>
      </p:sp>
      <p:sp>
        <p:nvSpPr>
          <p:cNvPr id="345" name="Google Shape;345;g237b2d22780_0_607"/>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g237b2d22780_0_607"/>
          <p:cNvSpPr txBox="1">
            <a:spLocks noGrp="1"/>
          </p:cNvSpPr>
          <p:nvPr>
            <p:ph type="body" idx="1"/>
          </p:nvPr>
        </p:nvSpPr>
        <p:spPr>
          <a:xfrm>
            <a:off x="1003525" y="1703100"/>
            <a:ext cx="10586100" cy="30939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endParaRPr b="1">
              <a:solidFill>
                <a:srgbClr val="FFFFFF"/>
              </a:solidFill>
              <a:latin typeface="Arial"/>
              <a:ea typeface="Arial"/>
              <a:cs typeface="Arial"/>
              <a:sym typeface="Arial"/>
            </a:endParaRPr>
          </a:p>
          <a:p>
            <a:pPr marL="457200" lvl="0" indent="-419100" algn="l" rtl="0">
              <a:lnSpc>
                <a:spcPct val="150000"/>
              </a:lnSpc>
              <a:spcBef>
                <a:spcPts val="0"/>
              </a:spcBef>
              <a:spcAft>
                <a:spcPts val="0"/>
              </a:spcAft>
              <a:buClr>
                <a:srgbClr val="FFFFFF"/>
              </a:buClr>
              <a:buSzPts val="3000"/>
              <a:buFont typeface="Arial"/>
              <a:buChar char="❖"/>
            </a:pPr>
            <a:r>
              <a:rPr lang="en-US" sz="3000" b="1">
                <a:solidFill>
                  <a:srgbClr val="FFFFFF"/>
                </a:solidFill>
                <a:latin typeface="Arial"/>
                <a:ea typeface="Arial"/>
                <a:cs typeface="Arial"/>
                <a:sym typeface="Arial"/>
              </a:rPr>
              <a:t>Neural network does not require data normalization</a:t>
            </a:r>
            <a:endParaRPr sz="3000" b="1">
              <a:solidFill>
                <a:srgbClr val="FFFFFF"/>
              </a:solidFill>
              <a:latin typeface="Arial"/>
              <a:ea typeface="Arial"/>
              <a:cs typeface="Arial"/>
              <a:sym typeface="Arial"/>
            </a:endParaRPr>
          </a:p>
          <a:p>
            <a:pPr marL="457200" lvl="0" indent="-381000" algn="l" rtl="0">
              <a:lnSpc>
                <a:spcPct val="150000"/>
              </a:lnSpc>
              <a:spcBef>
                <a:spcPts val="0"/>
              </a:spcBef>
              <a:spcAft>
                <a:spcPts val="0"/>
              </a:spcAft>
              <a:buClr>
                <a:schemeClr val="lt1"/>
              </a:buClr>
              <a:buSzPts val="2400"/>
              <a:buFont typeface="Arial"/>
              <a:buChar char="❖"/>
            </a:pPr>
            <a:r>
              <a:rPr lang="en-US" sz="3000" b="1">
                <a:solidFill>
                  <a:schemeClr val="lt1"/>
                </a:solidFill>
                <a:latin typeface="Arial"/>
                <a:ea typeface="Arial"/>
                <a:cs typeface="Arial"/>
                <a:sym typeface="Arial"/>
              </a:rPr>
              <a:t>Neural network model predicts credit decision with high accuracy</a:t>
            </a:r>
            <a:endParaRPr sz="3000" b="1">
              <a:solidFill>
                <a:srgbClr val="FFFFFF"/>
              </a:solidFill>
              <a:latin typeface="Arial"/>
              <a:ea typeface="Arial"/>
              <a:cs typeface="Arial"/>
              <a:sym typeface="Arial"/>
            </a:endParaRPr>
          </a:p>
          <a:p>
            <a:pPr marL="0" lvl="0" indent="0" algn="l" rtl="0">
              <a:lnSpc>
                <a:spcPct val="150000"/>
              </a:lnSpc>
              <a:spcBef>
                <a:spcPts val="0"/>
              </a:spcBef>
              <a:spcAft>
                <a:spcPts val="0"/>
              </a:spcAft>
              <a:buNone/>
            </a:pPr>
            <a:endParaRPr b="1">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25af6247042_0_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g25af6247042_0_3"/>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g25af6247042_0_3"/>
          <p:cNvSpPr/>
          <p:nvPr/>
        </p:nvSpPr>
        <p:spPr>
          <a:xfrm>
            <a:off x="562600" y="17108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g25af6247042_0_3"/>
          <p:cNvSpPr txBox="1">
            <a:spLocks noGrp="1"/>
          </p:cNvSpPr>
          <p:nvPr>
            <p:ph type="body" idx="1"/>
          </p:nvPr>
        </p:nvSpPr>
        <p:spPr>
          <a:xfrm>
            <a:off x="904272" y="2371275"/>
            <a:ext cx="11388900" cy="1873200"/>
          </a:xfrm>
          <a:prstGeom prst="rect">
            <a:avLst/>
          </a:prstGeom>
          <a:noFill/>
          <a:ln>
            <a:noFill/>
          </a:ln>
        </p:spPr>
        <p:txBody>
          <a:bodyPr spcFirstLastPara="1" wrap="square" lIns="91425" tIns="45700" rIns="91425" bIns="45700" anchor="t" anchorCtr="0">
            <a:spAutoFit/>
          </a:bodyPr>
          <a:lstStyle/>
          <a:p>
            <a:pPr marL="457200" lvl="0" indent="-393700" algn="l" rtl="0">
              <a:lnSpc>
                <a:spcPct val="115000"/>
              </a:lnSpc>
              <a:spcBef>
                <a:spcPts val="0"/>
              </a:spcBef>
              <a:spcAft>
                <a:spcPts val="0"/>
              </a:spcAft>
              <a:buClr>
                <a:srgbClr val="FFFFFF"/>
              </a:buClr>
              <a:buSzPts val="2600"/>
              <a:buFont typeface="Arial"/>
              <a:buChar char="➢"/>
            </a:pPr>
            <a:r>
              <a:rPr lang="en-US" sz="2600" b="1">
                <a:solidFill>
                  <a:srgbClr val="FFFFFF"/>
                </a:solidFill>
                <a:latin typeface="Arial"/>
                <a:ea typeface="Arial"/>
                <a:cs typeface="Arial"/>
                <a:sym typeface="Arial"/>
              </a:rPr>
              <a:t>Credit</a:t>
            </a:r>
            <a:endParaRPr sz="2600" b="1">
              <a:solidFill>
                <a:srgbClr val="FFFFFF"/>
              </a:solidFill>
              <a:latin typeface="Arial"/>
              <a:ea typeface="Arial"/>
              <a:cs typeface="Arial"/>
              <a:sym typeface="Arial"/>
            </a:endParaRPr>
          </a:p>
          <a:p>
            <a:pPr marL="457200" lvl="0" indent="-393700" algn="l" rtl="0">
              <a:lnSpc>
                <a:spcPct val="115000"/>
              </a:lnSpc>
              <a:spcBef>
                <a:spcPts val="0"/>
              </a:spcBef>
              <a:spcAft>
                <a:spcPts val="0"/>
              </a:spcAft>
              <a:buClr>
                <a:srgbClr val="FFFFFF"/>
              </a:buClr>
              <a:buSzPts val="2600"/>
              <a:buFont typeface="Arial"/>
              <a:buChar char="❏"/>
            </a:pPr>
            <a:r>
              <a:rPr lang="en-US" sz="2600">
                <a:solidFill>
                  <a:srgbClr val="FFFFFF"/>
                </a:solidFill>
                <a:latin typeface="Arial"/>
                <a:ea typeface="Arial"/>
                <a:cs typeface="Arial"/>
                <a:sym typeface="Arial"/>
              </a:rPr>
              <a:t>A agreement between a borrower and a lender</a:t>
            </a:r>
            <a:endParaRPr sz="2600">
              <a:solidFill>
                <a:srgbClr val="FFFFFF"/>
              </a:solidFill>
              <a:latin typeface="Arial"/>
              <a:ea typeface="Arial"/>
              <a:cs typeface="Arial"/>
              <a:sym typeface="Arial"/>
            </a:endParaRPr>
          </a:p>
          <a:p>
            <a:pPr marL="457200" lvl="0" indent="-393700" algn="l" rtl="0">
              <a:lnSpc>
                <a:spcPct val="115000"/>
              </a:lnSpc>
              <a:spcBef>
                <a:spcPts val="0"/>
              </a:spcBef>
              <a:spcAft>
                <a:spcPts val="0"/>
              </a:spcAft>
              <a:buClr>
                <a:srgbClr val="FFFFFF"/>
              </a:buClr>
              <a:buSzPts val="2600"/>
              <a:buFont typeface="Arial"/>
              <a:buChar char="❏"/>
            </a:pPr>
            <a:r>
              <a:rPr lang="en-US" sz="2600">
                <a:solidFill>
                  <a:srgbClr val="FFFFFF"/>
                </a:solidFill>
                <a:latin typeface="Arial"/>
                <a:ea typeface="Arial"/>
                <a:cs typeface="Arial"/>
                <a:sym typeface="Arial"/>
              </a:rPr>
              <a:t>The trust the allows one party to lend money or resources to another party</a:t>
            </a:r>
            <a:endParaRPr sz="2600">
              <a:solidFill>
                <a:srgbClr val="FFFFFF"/>
              </a:solidFill>
              <a:latin typeface="Arial"/>
              <a:ea typeface="Arial"/>
              <a:cs typeface="Arial"/>
              <a:sym typeface="Arial"/>
            </a:endParaRPr>
          </a:p>
        </p:txBody>
      </p:sp>
      <p:sp>
        <p:nvSpPr>
          <p:cNvPr id="89" name="Google Shape;89;g25af6247042_0_3"/>
          <p:cNvSpPr txBox="1"/>
          <p:nvPr/>
        </p:nvSpPr>
        <p:spPr>
          <a:xfrm>
            <a:off x="904272" y="4529175"/>
            <a:ext cx="11388900" cy="2157900"/>
          </a:xfrm>
          <a:prstGeom prst="rect">
            <a:avLst/>
          </a:prstGeom>
          <a:noFill/>
          <a:ln>
            <a:noFill/>
          </a:ln>
        </p:spPr>
        <p:txBody>
          <a:bodyPr spcFirstLastPara="1" wrap="square" lIns="91425" tIns="45700" rIns="91425" bIns="45700" anchor="t" anchorCtr="0">
            <a:normAutofit/>
          </a:bodyPr>
          <a:lstStyle/>
          <a:p>
            <a:pPr marL="457200" marR="0" lvl="0" indent="-393700" algn="l" rtl="0">
              <a:lnSpc>
                <a:spcPct val="90000"/>
              </a:lnSpc>
              <a:spcBef>
                <a:spcPts val="0"/>
              </a:spcBef>
              <a:spcAft>
                <a:spcPts val="0"/>
              </a:spcAft>
              <a:buClr>
                <a:srgbClr val="FFFFFF"/>
              </a:buClr>
              <a:buSzPts val="2600"/>
              <a:buChar char="➢"/>
            </a:pPr>
            <a:r>
              <a:rPr lang="en-US" sz="2600" b="1">
                <a:solidFill>
                  <a:srgbClr val="FFFFFF"/>
                </a:solidFill>
              </a:rPr>
              <a:t>Why is credit important?  </a:t>
            </a:r>
            <a:endParaRPr sz="2600" b="1"/>
          </a:p>
          <a:p>
            <a:pPr marL="457200" marR="0" lvl="0" indent="-393700" algn="l" rtl="0">
              <a:lnSpc>
                <a:spcPct val="115000"/>
              </a:lnSpc>
              <a:spcBef>
                <a:spcPts val="0"/>
              </a:spcBef>
              <a:spcAft>
                <a:spcPts val="0"/>
              </a:spcAft>
              <a:buClr>
                <a:srgbClr val="FFFFFF"/>
              </a:buClr>
              <a:buSzPts val="2600"/>
              <a:buChar char="❏"/>
            </a:pPr>
            <a:r>
              <a:rPr lang="en-US" sz="2600">
                <a:solidFill>
                  <a:srgbClr val="FFFFFF"/>
                </a:solidFill>
              </a:rPr>
              <a:t>Individual: Convenient; opportunity for wealth growth</a:t>
            </a:r>
            <a:endParaRPr sz="2600">
              <a:solidFill>
                <a:srgbClr val="FFFFFF"/>
              </a:solidFill>
            </a:endParaRPr>
          </a:p>
          <a:p>
            <a:pPr marL="457200" marR="0" lvl="0" indent="-393700" algn="l" rtl="0">
              <a:lnSpc>
                <a:spcPct val="115000"/>
              </a:lnSpc>
              <a:spcBef>
                <a:spcPts val="0"/>
              </a:spcBef>
              <a:spcAft>
                <a:spcPts val="0"/>
              </a:spcAft>
              <a:buClr>
                <a:srgbClr val="FFFFFF"/>
              </a:buClr>
              <a:buSzPts val="2600"/>
              <a:buChar char="❏"/>
            </a:pPr>
            <a:r>
              <a:rPr lang="en-US" sz="2600">
                <a:solidFill>
                  <a:srgbClr val="FFFFFF"/>
                </a:solidFill>
              </a:rPr>
              <a:t>Company: </a:t>
            </a:r>
            <a:r>
              <a:rPr lang="en-US" sz="2600" i="0" u="none" strike="noStrike" cap="none">
                <a:solidFill>
                  <a:srgbClr val="FFFFFF"/>
                </a:solidFill>
              </a:rPr>
              <a:t>Balance risk vs. return</a:t>
            </a:r>
            <a:r>
              <a:rPr lang="en-US" sz="2600">
                <a:solidFill>
                  <a:srgbClr val="FFFFFF"/>
                </a:solidFill>
              </a:rPr>
              <a:t>; </a:t>
            </a:r>
            <a:r>
              <a:rPr lang="en-US" sz="2600" i="0" u="none" strike="noStrike" cap="none">
                <a:solidFill>
                  <a:srgbClr val="FFFFFF"/>
                </a:solidFill>
              </a:rPr>
              <a:t>Improve profitability</a:t>
            </a:r>
            <a:endParaRPr sz="2600">
              <a:solidFill>
                <a:srgbClr val="FFFFFF"/>
              </a:solidFill>
            </a:endParaRPr>
          </a:p>
          <a:p>
            <a:pPr marL="457200" marR="0" lvl="0" indent="-393700" algn="l" rtl="0">
              <a:lnSpc>
                <a:spcPct val="115000"/>
              </a:lnSpc>
              <a:spcBef>
                <a:spcPts val="0"/>
              </a:spcBef>
              <a:spcAft>
                <a:spcPts val="0"/>
              </a:spcAft>
              <a:buClr>
                <a:schemeClr val="lt1"/>
              </a:buClr>
              <a:buSzPts val="2600"/>
              <a:buChar char="❏"/>
            </a:pPr>
            <a:r>
              <a:rPr lang="en-US" sz="2600">
                <a:solidFill>
                  <a:schemeClr val="lt1"/>
                </a:solidFill>
              </a:rPr>
              <a:t>Nation: Stimulate economy growth </a:t>
            </a:r>
            <a:endParaRPr sz="2600">
              <a:solidFill>
                <a:srgbClr val="FFFFFF"/>
              </a:solidFill>
            </a:endParaRPr>
          </a:p>
        </p:txBody>
      </p:sp>
      <p:sp>
        <p:nvSpPr>
          <p:cNvPr id="90" name="Google Shape;90;g25af6247042_0_3"/>
          <p:cNvSpPr txBox="1">
            <a:spLocks noGrp="1"/>
          </p:cNvSpPr>
          <p:nvPr>
            <p:ph type="title"/>
          </p:nvPr>
        </p:nvSpPr>
        <p:spPr>
          <a:xfrm>
            <a:off x="1940313" y="121725"/>
            <a:ext cx="8874600" cy="12105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5400"/>
              <a:buFont typeface="Calibri"/>
              <a:buNone/>
            </a:pPr>
            <a:r>
              <a:rPr lang="en-US" sz="5400" b="1">
                <a:solidFill>
                  <a:schemeClr val="dk2"/>
                </a:solidFill>
                <a:latin typeface="Arial"/>
                <a:ea typeface="Arial"/>
                <a:cs typeface="Arial"/>
                <a:sym typeface="Arial"/>
              </a:rPr>
              <a:t>Introduction</a:t>
            </a:r>
            <a:endParaRPr b="1">
              <a:solidFill>
                <a:schemeClr val="dk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0"/>
        <p:cNvGrpSpPr/>
        <p:nvPr/>
      </p:nvGrpSpPr>
      <p:grpSpPr>
        <a:xfrm>
          <a:off x="0" y="0"/>
          <a:ext cx="0" cy="0"/>
          <a:chOff x="0" y="0"/>
          <a:chExt cx="0" cy="0"/>
        </a:xfrm>
      </p:grpSpPr>
      <p:sp>
        <p:nvSpPr>
          <p:cNvPr id="351" name="Google Shape;351;g237b2d22780_0_6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2" name="Google Shape;352;g237b2d22780_0_615"/>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700" b="1">
              <a:solidFill>
                <a:schemeClr val="dk2"/>
              </a:solidFill>
            </a:endParaRPr>
          </a:p>
          <a:p>
            <a:pPr marL="0" lvl="0" indent="0" algn="l" rtl="0">
              <a:lnSpc>
                <a:spcPct val="115000"/>
              </a:lnSpc>
              <a:spcBef>
                <a:spcPts val="0"/>
              </a:spcBef>
              <a:spcAft>
                <a:spcPts val="0"/>
              </a:spcAft>
              <a:buNone/>
            </a:pPr>
            <a:endParaRPr sz="1700" b="1">
              <a:solidFill>
                <a:schemeClr val="dk2"/>
              </a:solidFill>
            </a:endParaRPr>
          </a:p>
          <a:p>
            <a:pPr marL="0" lvl="0" indent="0" algn="l" rtl="0">
              <a:lnSpc>
                <a:spcPct val="115000"/>
              </a:lnSpc>
              <a:spcBef>
                <a:spcPts val="0"/>
              </a:spcBef>
              <a:spcAft>
                <a:spcPts val="0"/>
              </a:spcAft>
              <a:buNone/>
            </a:pPr>
            <a:endParaRPr sz="1700" b="1">
              <a:solidFill>
                <a:schemeClr val="dk2"/>
              </a:solidFill>
            </a:endParaRPr>
          </a:p>
          <a:p>
            <a:pPr marL="0" lvl="0" indent="0" algn="l" rtl="0">
              <a:lnSpc>
                <a:spcPct val="115000"/>
              </a:lnSpc>
              <a:spcBef>
                <a:spcPts val="0"/>
              </a:spcBef>
              <a:spcAft>
                <a:spcPts val="0"/>
              </a:spcAft>
              <a:buNone/>
            </a:pPr>
            <a:endParaRPr sz="1700" b="1">
              <a:solidFill>
                <a:schemeClr val="dk2"/>
              </a:solidFill>
            </a:endParaRPr>
          </a:p>
          <a:p>
            <a:pPr marL="0" lvl="0" indent="0" algn="l" rtl="0">
              <a:lnSpc>
                <a:spcPct val="115000"/>
              </a:lnSpc>
              <a:spcBef>
                <a:spcPts val="0"/>
              </a:spcBef>
              <a:spcAft>
                <a:spcPts val="0"/>
              </a:spcAft>
              <a:buNone/>
            </a:pPr>
            <a:endParaRPr sz="1700" b="1">
              <a:solidFill>
                <a:schemeClr val="dk2"/>
              </a:solidFill>
            </a:endParaRPr>
          </a:p>
          <a:p>
            <a:pPr marL="0" lvl="0" indent="0" algn="l" rtl="0">
              <a:lnSpc>
                <a:spcPct val="115000"/>
              </a:lnSpc>
              <a:spcBef>
                <a:spcPts val="0"/>
              </a:spcBef>
              <a:spcAft>
                <a:spcPts val="0"/>
              </a:spcAft>
              <a:buNone/>
            </a:pPr>
            <a:r>
              <a:rPr lang="en-US" sz="1700" b="1">
                <a:solidFill>
                  <a:schemeClr val="dk2"/>
                </a:solidFill>
              </a:rPr>
              <a:t>[1] Seetharaman, K. (2018, February 22). Financial Applications of Neural Networks. Blog. Retrieved from </a:t>
            </a:r>
            <a:r>
              <a:rPr lang="en-US" sz="1700" b="1" u="sng">
                <a:solidFill>
                  <a:schemeClr val="dk2"/>
                </a:solidFill>
                <a:hlinkClick r:id="rId3">
                  <a:extLst>
                    <a:ext uri="{A12FA001-AC4F-418D-AE19-62706E023703}">
                      <ahyp:hlinkClr xmlns:ahyp="http://schemas.microsoft.com/office/drawing/2018/hyperlinkcolor" val="tx"/>
                    </a:ext>
                  </a:extLst>
                </a:hlinkClick>
              </a:rPr>
              <a:t>https://www.aspiresys.com/banking-financial-services</a:t>
            </a:r>
            <a:r>
              <a:rPr lang="en-US" sz="1700" b="1">
                <a:solidFill>
                  <a:schemeClr val="dk2"/>
                </a:solidFill>
              </a:rPr>
              <a:t>.</a:t>
            </a:r>
            <a:endParaRPr sz="1700" b="1">
              <a:solidFill>
                <a:schemeClr val="dk2"/>
              </a:solidFill>
            </a:endParaRPr>
          </a:p>
          <a:p>
            <a:pPr marL="0" lvl="0" indent="0" algn="l" rtl="0">
              <a:lnSpc>
                <a:spcPct val="115000"/>
              </a:lnSpc>
              <a:spcBef>
                <a:spcPts val="0"/>
              </a:spcBef>
              <a:spcAft>
                <a:spcPts val="0"/>
              </a:spcAft>
              <a:buNone/>
            </a:pPr>
            <a:endParaRPr sz="1700" b="1">
              <a:solidFill>
                <a:schemeClr val="dk2"/>
              </a:solidFill>
            </a:endParaRPr>
          </a:p>
          <a:p>
            <a:pPr marL="0" lvl="0" indent="0" algn="l" rtl="0">
              <a:lnSpc>
                <a:spcPct val="115000"/>
              </a:lnSpc>
              <a:spcBef>
                <a:spcPts val="0"/>
              </a:spcBef>
              <a:spcAft>
                <a:spcPts val="0"/>
              </a:spcAft>
              <a:buNone/>
            </a:pPr>
            <a:r>
              <a:rPr lang="en-US" sz="1700" b="1">
                <a:solidFill>
                  <a:schemeClr val="dk2"/>
                </a:solidFill>
              </a:rPr>
              <a:t>[2] Bartlett,Robert,  Morse,Adair,  Stanton,Richard and Wallace,Nancy. (2019,November). Consumer-Lending Discrimination in the Fintech Era. Retrieved from </a:t>
            </a:r>
            <a:endParaRPr sz="1700" b="1">
              <a:solidFill>
                <a:schemeClr val="dk2"/>
              </a:solidFill>
            </a:endParaRPr>
          </a:p>
          <a:p>
            <a:pPr marL="0" lvl="0" indent="0" algn="l" rtl="0">
              <a:lnSpc>
                <a:spcPct val="115000"/>
              </a:lnSpc>
              <a:spcBef>
                <a:spcPts val="0"/>
              </a:spcBef>
              <a:spcAft>
                <a:spcPts val="0"/>
              </a:spcAft>
              <a:buNone/>
            </a:pPr>
            <a:r>
              <a:rPr lang="en-US" sz="1700" b="1" u="sng">
                <a:solidFill>
                  <a:schemeClr val="dk2"/>
                </a:solidFill>
              </a:rPr>
              <a:t>http://faculty.haas.berkeley.edu/morse/research/papers/discrim.pdf?_gl=1*15rr2lu*_ga*MTMzMDc2OTExMi4xNjgwMDE3ODQ4*_ga_EW2RSBHHX6*MTY4OTg3ODc1NS4xLjAuMTY4OTg3ODc1NS4wLjAuMA..</a:t>
            </a:r>
            <a:endParaRPr sz="1700" b="1" u="sng">
              <a:solidFill>
                <a:schemeClr val="dk2"/>
              </a:solidFill>
            </a:endParaRPr>
          </a:p>
          <a:p>
            <a:pPr marL="0" lvl="0" indent="0" algn="l" rtl="0">
              <a:lnSpc>
                <a:spcPct val="115000"/>
              </a:lnSpc>
              <a:spcBef>
                <a:spcPts val="0"/>
              </a:spcBef>
              <a:spcAft>
                <a:spcPts val="0"/>
              </a:spcAft>
              <a:buNone/>
            </a:pPr>
            <a:endParaRPr sz="1700" b="1">
              <a:solidFill>
                <a:schemeClr val="dk2"/>
              </a:solidFill>
            </a:endParaRPr>
          </a:p>
          <a:p>
            <a:pPr marL="0" lvl="0" indent="0" algn="l" rtl="0">
              <a:lnSpc>
                <a:spcPct val="115000"/>
              </a:lnSpc>
              <a:spcBef>
                <a:spcPts val="0"/>
              </a:spcBef>
              <a:spcAft>
                <a:spcPts val="0"/>
              </a:spcAft>
              <a:buNone/>
            </a:pPr>
            <a:r>
              <a:rPr lang="en-US" sz="1700" b="1">
                <a:solidFill>
                  <a:schemeClr val="dk2"/>
                </a:solidFill>
              </a:rPr>
              <a:t>[3] Statology.org. (2019, April 27). A Complete Guide to Stepwise Regression in R. Retrieved from </a:t>
            </a:r>
            <a:r>
              <a:rPr lang="en-US" sz="1700" b="1" u="sng">
                <a:solidFill>
                  <a:schemeClr val="dk2"/>
                </a:solidFill>
                <a:hlinkClick r:id="rId4">
                  <a:extLst>
                    <a:ext uri="{A12FA001-AC4F-418D-AE19-62706E023703}">
                      <ahyp:hlinkClr xmlns:ahyp="http://schemas.microsoft.com/office/drawing/2018/hyperlinkcolor" val="tx"/>
                    </a:ext>
                  </a:extLst>
                </a:hlinkClick>
              </a:rPr>
              <a:t>https://www.statology.org/residual-plot-r/</a:t>
            </a:r>
            <a:r>
              <a:rPr lang="en-US" sz="1700" b="1">
                <a:solidFill>
                  <a:schemeClr val="dk2"/>
                </a:solidFill>
              </a:rPr>
              <a:t> </a:t>
            </a:r>
            <a:endParaRPr sz="1700" b="1">
              <a:solidFill>
                <a:schemeClr val="dk2"/>
              </a:solidFill>
            </a:endParaRPr>
          </a:p>
          <a:p>
            <a:pPr marL="0" lvl="0" indent="0" algn="l" rtl="0">
              <a:lnSpc>
                <a:spcPct val="115000"/>
              </a:lnSpc>
              <a:spcBef>
                <a:spcPts val="0"/>
              </a:spcBef>
              <a:spcAft>
                <a:spcPts val="0"/>
              </a:spcAft>
              <a:buNone/>
            </a:pPr>
            <a:endParaRPr sz="1700" b="1">
              <a:solidFill>
                <a:schemeClr val="dk2"/>
              </a:solidFill>
            </a:endParaRPr>
          </a:p>
          <a:p>
            <a:pPr marL="0" lvl="0" indent="0" algn="l" rtl="0">
              <a:lnSpc>
                <a:spcPct val="115000"/>
              </a:lnSpc>
              <a:spcBef>
                <a:spcPts val="0"/>
              </a:spcBef>
              <a:spcAft>
                <a:spcPts val="0"/>
              </a:spcAft>
              <a:buNone/>
            </a:pPr>
            <a:r>
              <a:rPr lang="en-US" sz="1700" b="1">
                <a:solidFill>
                  <a:schemeClr val="dk2"/>
                </a:solidFill>
              </a:rPr>
              <a:t>[4] Frost, J. (n.d.). Multicollinearity in Regression Analysis. Retrieved from </a:t>
            </a:r>
            <a:r>
              <a:rPr lang="en-US" sz="1700" b="1" u="sng">
                <a:solidFill>
                  <a:schemeClr val="dk2"/>
                </a:solidFill>
                <a:hlinkClick r:id="rId5">
                  <a:extLst>
                    <a:ext uri="{A12FA001-AC4F-418D-AE19-62706E023703}">
                      <ahyp:hlinkClr xmlns:ahyp="http://schemas.microsoft.com/office/drawing/2018/hyperlinkcolor" val="tx"/>
                    </a:ext>
                  </a:extLst>
                </a:hlinkClick>
              </a:rPr>
              <a:t>https://statisticsbyjim.com/regression/multicollinearity-in-regression-analysis/</a:t>
            </a:r>
            <a:endParaRPr sz="1700" b="1">
              <a:solidFill>
                <a:schemeClr val="dk2"/>
              </a:solidFill>
            </a:endParaRPr>
          </a:p>
          <a:p>
            <a:pPr marL="0" lvl="0" indent="0" algn="l" rtl="0">
              <a:lnSpc>
                <a:spcPct val="115000"/>
              </a:lnSpc>
              <a:spcBef>
                <a:spcPts val="0"/>
              </a:spcBef>
              <a:spcAft>
                <a:spcPts val="0"/>
              </a:spcAft>
              <a:buNone/>
            </a:pPr>
            <a:endParaRPr sz="1700" b="1">
              <a:solidFill>
                <a:schemeClr val="dk2"/>
              </a:solidFill>
            </a:endParaRPr>
          </a:p>
          <a:p>
            <a:pPr marL="0" lvl="0" indent="0" algn="l" rtl="0">
              <a:lnSpc>
                <a:spcPct val="115000"/>
              </a:lnSpc>
              <a:spcBef>
                <a:spcPts val="0"/>
              </a:spcBef>
              <a:spcAft>
                <a:spcPts val="0"/>
              </a:spcAft>
              <a:buNone/>
            </a:pPr>
            <a:r>
              <a:rPr lang="en-US" sz="1700" b="1">
                <a:solidFill>
                  <a:schemeClr val="dk2"/>
                </a:solidFill>
              </a:rPr>
              <a:t>[5] McBurnett, M. (2020, December 16). How Neural Network Models Put Financial Services Within Reach. Retrieved from </a:t>
            </a:r>
            <a:r>
              <a:rPr lang="en-US" sz="1700" b="1" u="sng">
                <a:solidFill>
                  <a:schemeClr val="dk2"/>
                </a:solidFill>
                <a:hlinkClick r:id="rId6">
                  <a:extLst>
                    <a:ext uri="{A12FA001-AC4F-418D-AE19-62706E023703}">
                      <ahyp:hlinkClr xmlns:ahyp="http://schemas.microsoft.com/office/drawing/2018/hyperlinkcolor" val="tx"/>
                    </a:ext>
                  </a:extLst>
                </a:hlinkClick>
              </a:rPr>
              <a:t>https://www.equifax.com/business/blog/-/insight/article/neural-network-models-put-financial-services-within-reach//</a:t>
            </a:r>
            <a:endParaRPr sz="1500" b="1">
              <a:solidFill>
                <a:schemeClr val="dk2"/>
              </a:solidFill>
            </a:endParaRPr>
          </a:p>
        </p:txBody>
      </p:sp>
      <p:sp>
        <p:nvSpPr>
          <p:cNvPr id="353" name="Google Shape;353;g237b2d22780_0_615"/>
          <p:cNvSpPr txBox="1">
            <a:spLocks noGrp="1"/>
          </p:cNvSpPr>
          <p:nvPr>
            <p:ph type="title"/>
          </p:nvPr>
        </p:nvSpPr>
        <p:spPr>
          <a:xfrm>
            <a:off x="0" y="0"/>
            <a:ext cx="12198000" cy="1210500"/>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800"/>
              </a:spcAft>
              <a:buNone/>
            </a:pPr>
            <a:r>
              <a:rPr lang="en-US" sz="5300" b="1">
                <a:solidFill>
                  <a:schemeClr val="dk2"/>
                </a:solidFill>
                <a:latin typeface="Arial"/>
                <a:ea typeface="Arial"/>
                <a:cs typeface="Arial"/>
                <a:sym typeface="Arial"/>
              </a:rPr>
              <a:t>Citation </a:t>
            </a:r>
            <a:endParaRPr sz="5300" b="1">
              <a:solidFill>
                <a:schemeClr val="dk2"/>
              </a:solidFill>
              <a:latin typeface="Arial"/>
              <a:ea typeface="Arial"/>
              <a:cs typeface="Arial"/>
              <a:sym typeface="Arial"/>
            </a:endParaRPr>
          </a:p>
        </p:txBody>
      </p:sp>
      <p:sp>
        <p:nvSpPr>
          <p:cNvPr id="354" name="Google Shape;354;g237b2d22780_0_615"/>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8"/>
        <p:cNvGrpSpPr/>
        <p:nvPr/>
      </p:nvGrpSpPr>
      <p:grpSpPr>
        <a:xfrm>
          <a:off x="0" y="0"/>
          <a:ext cx="0" cy="0"/>
          <a:chOff x="0" y="0"/>
          <a:chExt cx="0" cy="0"/>
        </a:xfrm>
      </p:grpSpPr>
      <p:sp>
        <p:nvSpPr>
          <p:cNvPr id="359" name="Google Shape;359;g25b259f8b48_4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g25b259f8b48_4_0"/>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sz="6000" b="1">
                <a:solidFill>
                  <a:schemeClr val="dk2"/>
                </a:solidFill>
              </a:rPr>
              <a:t>Thank You!</a:t>
            </a:r>
            <a:endParaRPr sz="6000" b="1">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25af6247042_0_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g25af6247042_0_13"/>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g25af6247042_0_13"/>
          <p:cNvSpPr txBox="1">
            <a:spLocks noGrp="1"/>
          </p:cNvSpPr>
          <p:nvPr>
            <p:ph type="title"/>
          </p:nvPr>
        </p:nvSpPr>
        <p:spPr>
          <a:xfrm>
            <a:off x="1940313" y="40925"/>
            <a:ext cx="8874600" cy="12105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5400"/>
              <a:buFont typeface="Calibri"/>
              <a:buNone/>
            </a:pPr>
            <a:r>
              <a:rPr lang="en-US" sz="5400" b="1">
                <a:solidFill>
                  <a:schemeClr val="dk2"/>
                </a:solidFill>
                <a:latin typeface="Arial"/>
                <a:ea typeface="Arial"/>
                <a:cs typeface="Arial"/>
                <a:sym typeface="Arial"/>
              </a:rPr>
              <a:t>Project Objectives</a:t>
            </a:r>
            <a:endParaRPr b="1">
              <a:solidFill>
                <a:schemeClr val="dk2"/>
              </a:solidFill>
              <a:latin typeface="Arial"/>
              <a:ea typeface="Arial"/>
              <a:cs typeface="Arial"/>
              <a:sym typeface="Arial"/>
            </a:endParaRPr>
          </a:p>
        </p:txBody>
      </p:sp>
      <p:sp>
        <p:nvSpPr>
          <p:cNvPr id="98" name="Google Shape;98;g25af6247042_0_13"/>
          <p:cNvSpPr/>
          <p:nvPr/>
        </p:nvSpPr>
        <p:spPr>
          <a:xfrm>
            <a:off x="562600" y="17108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g25af6247042_0_13"/>
          <p:cNvSpPr txBox="1">
            <a:spLocks noGrp="1"/>
          </p:cNvSpPr>
          <p:nvPr>
            <p:ph type="body" idx="1"/>
          </p:nvPr>
        </p:nvSpPr>
        <p:spPr>
          <a:xfrm>
            <a:off x="562600" y="4535400"/>
            <a:ext cx="11451300" cy="1657800"/>
          </a:xfrm>
          <a:prstGeom prst="rect">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457200" lvl="0" indent="-381000" algn="just" rtl="0">
              <a:lnSpc>
                <a:spcPct val="107916"/>
              </a:lnSpc>
              <a:spcBef>
                <a:spcPts val="0"/>
              </a:spcBef>
              <a:spcAft>
                <a:spcPts val="0"/>
              </a:spcAft>
              <a:buClr>
                <a:srgbClr val="FFFFFF"/>
              </a:buClr>
              <a:buSzPts val="2400"/>
              <a:buFont typeface="Arial"/>
              <a:buAutoNum type="arabicPeriod"/>
            </a:pPr>
            <a:r>
              <a:rPr lang="en-US">
                <a:solidFill>
                  <a:srgbClr val="FFFFFF"/>
                </a:solidFill>
                <a:latin typeface="Arial"/>
                <a:ea typeface="Arial"/>
                <a:cs typeface="Arial"/>
                <a:sym typeface="Arial"/>
              </a:rPr>
              <a:t>What are the significant factors involved in credit decision process?</a:t>
            </a:r>
            <a:endParaRPr>
              <a:solidFill>
                <a:srgbClr val="FFFFFF"/>
              </a:solidFill>
              <a:latin typeface="Arial"/>
              <a:ea typeface="Arial"/>
              <a:cs typeface="Arial"/>
              <a:sym typeface="Arial"/>
            </a:endParaRPr>
          </a:p>
          <a:p>
            <a:pPr marL="457200" lvl="0" indent="-381000" algn="just" rtl="0">
              <a:lnSpc>
                <a:spcPct val="107916"/>
              </a:lnSpc>
              <a:spcBef>
                <a:spcPts val="0"/>
              </a:spcBef>
              <a:spcAft>
                <a:spcPts val="0"/>
              </a:spcAft>
              <a:buClr>
                <a:srgbClr val="FFFFFF"/>
              </a:buClr>
              <a:buSzPts val="2400"/>
              <a:buFont typeface="Arial"/>
              <a:buAutoNum type="arabicPeriod"/>
            </a:pPr>
            <a:r>
              <a:rPr lang="en-US">
                <a:solidFill>
                  <a:srgbClr val="FFFFFF"/>
                </a:solidFill>
                <a:latin typeface="Arial"/>
                <a:ea typeface="Arial"/>
                <a:cs typeface="Arial"/>
                <a:sym typeface="Arial"/>
              </a:rPr>
              <a:t>How are these factors influence credit decisions?</a:t>
            </a:r>
            <a:endParaRPr>
              <a:solidFill>
                <a:srgbClr val="FFFFFF"/>
              </a:solidFill>
              <a:latin typeface="Arial"/>
              <a:ea typeface="Arial"/>
              <a:cs typeface="Arial"/>
              <a:sym typeface="Arial"/>
            </a:endParaRPr>
          </a:p>
          <a:p>
            <a:pPr marL="457200" lvl="0" indent="-381000" algn="just" rtl="0">
              <a:lnSpc>
                <a:spcPct val="107916"/>
              </a:lnSpc>
              <a:spcBef>
                <a:spcPts val="0"/>
              </a:spcBef>
              <a:spcAft>
                <a:spcPts val="0"/>
              </a:spcAft>
              <a:buClr>
                <a:srgbClr val="FFFFFF"/>
              </a:buClr>
              <a:buSzPts val="2400"/>
              <a:buFont typeface="Arial"/>
              <a:buAutoNum type="arabicPeriod"/>
            </a:pPr>
            <a:r>
              <a:rPr lang="en-US">
                <a:solidFill>
                  <a:srgbClr val="FFFFFF"/>
                </a:solidFill>
                <a:latin typeface="Arial"/>
                <a:ea typeface="Arial"/>
                <a:cs typeface="Arial"/>
                <a:sym typeface="Arial"/>
              </a:rPr>
              <a:t>Can we use these factors to predict credit decisions?</a:t>
            </a:r>
            <a:endParaRPr>
              <a:solidFill>
                <a:srgbClr val="FFFFFF"/>
              </a:solidFill>
              <a:latin typeface="Arial"/>
              <a:ea typeface="Arial"/>
              <a:cs typeface="Arial"/>
              <a:sym typeface="Arial"/>
            </a:endParaRPr>
          </a:p>
          <a:p>
            <a:pPr marL="457200" lvl="0" indent="-381000" algn="just" rtl="0">
              <a:lnSpc>
                <a:spcPct val="107916"/>
              </a:lnSpc>
              <a:spcBef>
                <a:spcPts val="0"/>
              </a:spcBef>
              <a:spcAft>
                <a:spcPts val="0"/>
              </a:spcAft>
              <a:buClr>
                <a:srgbClr val="FFFFFF"/>
              </a:buClr>
              <a:buSzPts val="2400"/>
              <a:buFont typeface="Arial"/>
              <a:buAutoNum type="arabicPeriod"/>
            </a:pPr>
            <a:r>
              <a:rPr lang="en-US">
                <a:solidFill>
                  <a:srgbClr val="FFFFFF"/>
                </a:solidFill>
                <a:latin typeface="Arial"/>
                <a:ea typeface="Arial"/>
                <a:cs typeface="Arial"/>
                <a:sym typeface="Arial"/>
              </a:rPr>
              <a:t>What analytic models can be used for the prediction?</a:t>
            </a:r>
            <a:endParaRPr>
              <a:solidFill>
                <a:srgbClr val="FFFFFF"/>
              </a:solidFill>
              <a:latin typeface="Arial"/>
              <a:ea typeface="Arial"/>
              <a:cs typeface="Arial"/>
              <a:sym typeface="Arial"/>
            </a:endParaRPr>
          </a:p>
        </p:txBody>
      </p:sp>
      <p:sp>
        <p:nvSpPr>
          <p:cNvPr id="100" name="Google Shape;100;g25af6247042_0_13"/>
          <p:cNvSpPr/>
          <p:nvPr/>
        </p:nvSpPr>
        <p:spPr>
          <a:xfrm>
            <a:off x="1625475" y="2556625"/>
            <a:ext cx="2601000" cy="9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Credit Application</a:t>
            </a:r>
            <a:endParaRPr sz="2400" b="1"/>
          </a:p>
        </p:txBody>
      </p:sp>
      <p:sp>
        <p:nvSpPr>
          <p:cNvPr id="101" name="Google Shape;101;g25af6247042_0_13"/>
          <p:cNvSpPr/>
          <p:nvPr/>
        </p:nvSpPr>
        <p:spPr>
          <a:xfrm>
            <a:off x="4226475" y="2770250"/>
            <a:ext cx="1324800" cy="499500"/>
          </a:xfrm>
          <a:prstGeom prst="right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102" name="Google Shape;102;g25af6247042_0_13"/>
          <p:cNvSpPr/>
          <p:nvPr/>
        </p:nvSpPr>
        <p:spPr>
          <a:xfrm>
            <a:off x="5551275" y="2556625"/>
            <a:ext cx="1965600" cy="9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Evaluation</a:t>
            </a:r>
            <a:endParaRPr sz="2400" b="1"/>
          </a:p>
        </p:txBody>
      </p:sp>
      <p:sp>
        <p:nvSpPr>
          <p:cNvPr id="103" name="Google Shape;103;g25af6247042_0_13"/>
          <p:cNvSpPr/>
          <p:nvPr/>
        </p:nvSpPr>
        <p:spPr>
          <a:xfrm>
            <a:off x="7516875" y="2770250"/>
            <a:ext cx="1324800" cy="499500"/>
          </a:xfrm>
          <a:prstGeom prst="right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104" name="Google Shape;104;g25af6247042_0_13"/>
          <p:cNvSpPr/>
          <p:nvPr/>
        </p:nvSpPr>
        <p:spPr>
          <a:xfrm>
            <a:off x="8841675" y="2556625"/>
            <a:ext cx="1965600" cy="9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Decision</a:t>
            </a:r>
            <a:endParaRPr sz="2400" b="1"/>
          </a:p>
        </p:txBody>
      </p:sp>
      <p:cxnSp>
        <p:nvCxnSpPr>
          <p:cNvPr id="105" name="Google Shape;105;g25af6247042_0_13"/>
          <p:cNvCxnSpPr/>
          <p:nvPr/>
        </p:nvCxnSpPr>
        <p:spPr>
          <a:xfrm flipH="1">
            <a:off x="583950" y="3453925"/>
            <a:ext cx="5063400" cy="1068300"/>
          </a:xfrm>
          <a:prstGeom prst="straightConnector1">
            <a:avLst/>
          </a:prstGeom>
          <a:noFill/>
          <a:ln w="38100" cap="flat" cmpd="sng">
            <a:solidFill>
              <a:schemeClr val="lt2"/>
            </a:solidFill>
            <a:prstDash val="solid"/>
            <a:round/>
            <a:headEnd type="none" w="med" len="med"/>
            <a:tailEnd type="none" w="med" len="med"/>
          </a:ln>
        </p:spPr>
      </p:cxnSp>
      <p:cxnSp>
        <p:nvCxnSpPr>
          <p:cNvPr id="106" name="Google Shape;106;g25af6247042_0_13"/>
          <p:cNvCxnSpPr/>
          <p:nvPr/>
        </p:nvCxnSpPr>
        <p:spPr>
          <a:xfrm>
            <a:off x="7359350" y="3453925"/>
            <a:ext cx="4611900" cy="1068300"/>
          </a:xfrm>
          <a:prstGeom prst="straightConnector1">
            <a:avLst/>
          </a:prstGeom>
          <a:noFill/>
          <a:ln w="38100" cap="flat" cmpd="sng">
            <a:solidFill>
              <a:schemeClr val="l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25ac2d5dde4_0_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g25ac2d5dde4_0_17"/>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914400" lvl="0" indent="0" algn="l" rtl="0">
              <a:lnSpc>
                <a:spcPct val="107916"/>
              </a:lnSpc>
              <a:spcBef>
                <a:spcPts val="0"/>
              </a:spcBef>
              <a:spcAft>
                <a:spcPts val="0"/>
              </a:spcAft>
              <a:buNone/>
            </a:pPr>
            <a:endParaRPr sz="5400">
              <a:solidFill>
                <a:schemeClr val="dk1"/>
              </a:solidFill>
              <a:latin typeface="Calibri"/>
              <a:ea typeface="Calibri"/>
              <a:cs typeface="Calibri"/>
              <a:sym typeface="Calibri"/>
            </a:endParaRPr>
          </a:p>
        </p:txBody>
      </p:sp>
      <p:sp>
        <p:nvSpPr>
          <p:cNvPr id="113" name="Google Shape;113;g25ac2d5dde4_0_17"/>
          <p:cNvSpPr txBox="1">
            <a:spLocks noGrp="1"/>
          </p:cNvSpPr>
          <p:nvPr>
            <p:ph type="title"/>
          </p:nvPr>
        </p:nvSpPr>
        <p:spPr>
          <a:xfrm>
            <a:off x="1940313" y="0"/>
            <a:ext cx="8874600" cy="1210500"/>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800"/>
              </a:spcAft>
              <a:buNone/>
            </a:pPr>
            <a:r>
              <a:rPr lang="en-US" sz="5300" b="1">
                <a:solidFill>
                  <a:schemeClr val="dk2"/>
                </a:solidFill>
                <a:latin typeface="Arial"/>
                <a:ea typeface="Arial"/>
                <a:cs typeface="Arial"/>
                <a:sym typeface="Arial"/>
              </a:rPr>
              <a:t>Dataset Exploration</a:t>
            </a:r>
            <a:endParaRPr sz="5300" b="1">
              <a:solidFill>
                <a:schemeClr val="dk2"/>
              </a:solidFill>
              <a:latin typeface="Arial"/>
              <a:ea typeface="Arial"/>
              <a:cs typeface="Arial"/>
              <a:sym typeface="Arial"/>
            </a:endParaRPr>
          </a:p>
        </p:txBody>
      </p:sp>
      <p:sp>
        <p:nvSpPr>
          <p:cNvPr id="114" name="Google Shape;114;g25ac2d5dde4_0_17"/>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5" name="Google Shape;115;g25ac2d5dde4_0_17"/>
          <p:cNvPicPr preferRelativeResize="0"/>
          <p:nvPr/>
        </p:nvPicPr>
        <p:blipFill>
          <a:blip r:embed="rId3">
            <a:alphaModFix/>
          </a:blip>
          <a:stretch>
            <a:fillRect/>
          </a:stretch>
        </p:blipFill>
        <p:spPr>
          <a:xfrm>
            <a:off x="3057525" y="1598825"/>
            <a:ext cx="5330125" cy="4888650"/>
          </a:xfrm>
          <a:prstGeom prst="rect">
            <a:avLst/>
          </a:prstGeom>
          <a:noFill/>
          <a:ln>
            <a:noFill/>
          </a:ln>
        </p:spPr>
      </p:pic>
      <p:sp>
        <p:nvSpPr>
          <p:cNvPr id="116" name="Google Shape;116;g25ac2d5dde4_0_17"/>
          <p:cNvSpPr txBox="1"/>
          <p:nvPr/>
        </p:nvSpPr>
        <p:spPr>
          <a:xfrm>
            <a:off x="4272575" y="6448725"/>
            <a:ext cx="386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lt1"/>
                </a:solidFill>
              </a:rPr>
              <a:t>Figure 1. Independent Variables</a:t>
            </a:r>
            <a:endParaRPr sz="1600" b="1">
              <a:solidFill>
                <a:schemeClr val="lt1"/>
              </a:solidFill>
            </a:endParaRPr>
          </a:p>
        </p:txBody>
      </p:sp>
      <p:sp>
        <p:nvSpPr>
          <p:cNvPr id="117" name="Google Shape;117;g25ac2d5dde4_0_17"/>
          <p:cNvSpPr txBox="1"/>
          <p:nvPr/>
        </p:nvSpPr>
        <p:spPr>
          <a:xfrm>
            <a:off x="8951400" y="2172950"/>
            <a:ext cx="324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u="sng">
                <a:solidFill>
                  <a:srgbClr val="00FFFF"/>
                </a:solidFill>
                <a:latin typeface="Proxima Nova"/>
                <a:ea typeface="Proxima Nova"/>
                <a:cs typeface="Proxima Nova"/>
                <a:sym typeface="Proxima Nova"/>
                <a:hlinkClick r:id="rId4">
                  <a:extLst>
                    <a:ext uri="{A12FA001-AC4F-418D-AE19-62706E023703}">
                      <ahyp:hlinkClr xmlns:ahyp="http://schemas.microsoft.com/office/drawing/2018/hyperlinkcolor" val="tx"/>
                    </a:ext>
                  </a:extLst>
                </a:hlinkClick>
              </a:rPr>
              <a:t>Download</a:t>
            </a:r>
            <a:r>
              <a:rPr lang="en-US" sz="1600" u="sng">
                <a:solidFill>
                  <a:srgbClr val="00FFFF"/>
                </a:solidFill>
                <a:latin typeface="Proxima Nova"/>
                <a:ea typeface="Proxima Nova"/>
                <a:cs typeface="Proxima Nova"/>
                <a:sym typeface="Proxima Nova"/>
                <a:hlinkClick r:id="rId4">
                  <a:extLst>
                    <a:ext uri="{A12FA001-AC4F-418D-AE19-62706E023703}">
                      <ahyp:hlinkClr xmlns:ahyp="http://schemas.microsoft.com/office/drawing/2018/hyperlinkcolor" val="tx"/>
                    </a:ext>
                  </a:extLst>
                </a:hlinkClick>
              </a:rPr>
              <a:t> Dataset</a:t>
            </a:r>
            <a:endParaRPr sz="1600">
              <a:solidFill>
                <a:srgbClr val="00FFFF"/>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g25ac2d5dde4_0_9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g25ac2d5dde4_0_90"/>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124" name="Google Shape;124;g25ac2d5dde4_0_90"/>
          <p:cNvSpPr txBox="1">
            <a:spLocks noGrp="1"/>
          </p:cNvSpPr>
          <p:nvPr>
            <p:ph type="title"/>
          </p:nvPr>
        </p:nvSpPr>
        <p:spPr>
          <a:xfrm>
            <a:off x="2712025" y="-207075"/>
            <a:ext cx="8874600" cy="12105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50000"/>
              </a:lnSpc>
              <a:spcBef>
                <a:spcPts val="0"/>
              </a:spcBef>
              <a:spcAft>
                <a:spcPts val="800"/>
              </a:spcAft>
              <a:buNone/>
            </a:pPr>
            <a:r>
              <a:rPr lang="en-US" sz="5300" b="1">
                <a:solidFill>
                  <a:schemeClr val="dk2"/>
                </a:solidFill>
                <a:latin typeface="Arial"/>
                <a:ea typeface="Arial"/>
                <a:cs typeface="Arial"/>
                <a:sym typeface="Arial"/>
              </a:rPr>
              <a:t>Dataset Exploratory (Cont.’)</a:t>
            </a:r>
            <a:endParaRPr sz="5300" b="1">
              <a:solidFill>
                <a:schemeClr val="dk2"/>
              </a:solidFill>
              <a:latin typeface="Arial"/>
              <a:ea typeface="Arial"/>
              <a:cs typeface="Arial"/>
              <a:sym typeface="Arial"/>
            </a:endParaRPr>
          </a:p>
        </p:txBody>
      </p:sp>
      <p:sp>
        <p:nvSpPr>
          <p:cNvPr id="125" name="Google Shape;125;g25ac2d5dde4_0_90"/>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g25ac2d5dde4_0_90"/>
          <p:cNvSpPr txBox="1"/>
          <p:nvPr/>
        </p:nvSpPr>
        <p:spPr>
          <a:xfrm>
            <a:off x="8911363" y="6172150"/>
            <a:ext cx="375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solidFill>
                <a:schemeClr val="lt1"/>
              </a:solidFill>
            </a:endParaRPr>
          </a:p>
        </p:txBody>
      </p:sp>
      <p:pic>
        <p:nvPicPr>
          <p:cNvPr id="127" name="Google Shape;127;g25ac2d5dde4_0_90"/>
          <p:cNvPicPr preferRelativeResize="0"/>
          <p:nvPr/>
        </p:nvPicPr>
        <p:blipFill>
          <a:blip r:embed="rId3">
            <a:alphaModFix/>
          </a:blip>
          <a:stretch>
            <a:fillRect/>
          </a:stretch>
        </p:blipFill>
        <p:spPr>
          <a:xfrm>
            <a:off x="3096875" y="1598825"/>
            <a:ext cx="5377933" cy="2458012"/>
          </a:xfrm>
          <a:prstGeom prst="rect">
            <a:avLst/>
          </a:prstGeom>
          <a:noFill/>
          <a:ln>
            <a:noFill/>
          </a:ln>
        </p:spPr>
      </p:pic>
      <p:pic>
        <p:nvPicPr>
          <p:cNvPr id="128" name="Google Shape;128;g25ac2d5dde4_0_90"/>
          <p:cNvPicPr preferRelativeResize="0"/>
          <p:nvPr/>
        </p:nvPicPr>
        <p:blipFill>
          <a:blip r:embed="rId4">
            <a:alphaModFix/>
          </a:blip>
          <a:stretch>
            <a:fillRect/>
          </a:stretch>
        </p:blipFill>
        <p:spPr>
          <a:xfrm>
            <a:off x="3096875" y="4192784"/>
            <a:ext cx="5377925" cy="25239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g25ac2d5dde4_0_5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g25ac2d5dde4_0_53"/>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135" name="Google Shape;135;g25ac2d5dde4_0_53"/>
          <p:cNvSpPr txBox="1">
            <a:spLocks noGrp="1"/>
          </p:cNvSpPr>
          <p:nvPr>
            <p:ph type="title"/>
          </p:nvPr>
        </p:nvSpPr>
        <p:spPr>
          <a:xfrm>
            <a:off x="2712025" y="193575"/>
            <a:ext cx="8602500" cy="810000"/>
          </a:xfrm>
          <a:prstGeom prst="rect">
            <a:avLst/>
          </a:prstGeom>
          <a:noFill/>
          <a:ln>
            <a:noFill/>
          </a:ln>
        </p:spPr>
        <p:txBody>
          <a:bodyPr spcFirstLastPara="1" wrap="square" lIns="91425" tIns="45700" rIns="91425" bIns="45700" anchor="b" anchorCtr="0">
            <a:normAutofit fontScale="90000"/>
          </a:bodyPr>
          <a:lstStyle/>
          <a:p>
            <a:pPr marL="0" lvl="0" indent="0" algn="just" rtl="0">
              <a:lnSpc>
                <a:spcPct val="150000"/>
              </a:lnSpc>
              <a:spcBef>
                <a:spcPts val="0"/>
              </a:spcBef>
              <a:spcAft>
                <a:spcPts val="800"/>
              </a:spcAft>
              <a:buNone/>
            </a:pPr>
            <a:r>
              <a:rPr lang="en-US" sz="5300" b="1">
                <a:solidFill>
                  <a:schemeClr val="dk2"/>
                </a:solidFill>
                <a:latin typeface="Arial"/>
                <a:ea typeface="Arial"/>
                <a:cs typeface="Arial"/>
                <a:sym typeface="Arial"/>
              </a:rPr>
              <a:t>Dataset Exploration(cont’)</a:t>
            </a:r>
            <a:endParaRPr sz="5300" b="1">
              <a:solidFill>
                <a:schemeClr val="dk2"/>
              </a:solidFill>
              <a:latin typeface="Arial"/>
              <a:ea typeface="Arial"/>
              <a:cs typeface="Arial"/>
              <a:sym typeface="Arial"/>
            </a:endParaRPr>
          </a:p>
        </p:txBody>
      </p:sp>
      <p:sp>
        <p:nvSpPr>
          <p:cNvPr id="136" name="Google Shape;136;g25ac2d5dde4_0_53"/>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7" name="Google Shape;137;g25ac2d5dde4_0_53"/>
          <p:cNvPicPr preferRelativeResize="0"/>
          <p:nvPr/>
        </p:nvPicPr>
        <p:blipFill>
          <a:blip r:embed="rId3">
            <a:alphaModFix/>
          </a:blip>
          <a:stretch>
            <a:fillRect/>
          </a:stretch>
        </p:blipFill>
        <p:spPr>
          <a:xfrm>
            <a:off x="2987875" y="1915051"/>
            <a:ext cx="6007150" cy="3183600"/>
          </a:xfrm>
          <a:prstGeom prst="rect">
            <a:avLst/>
          </a:prstGeom>
          <a:noFill/>
          <a:ln>
            <a:noFill/>
          </a:ln>
        </p:spPr>
      </p:pic>
      <p:sp>
        <p:nvSpPr>
          <p:cNvPr id="138" name="Google Shape;138;g25ac2d5dde4_0_53"/>
          <p:cNvSpPr txBox="1"/>
          <p:nvPr/>
        </p:nvSpPr>
        <p:spPr>
          <a:xfrm>
            <a:off x="4055038" y="5727300"/>
            <a:ext cx="3757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solidFill>
                  <a:schemeClr val="lt1"/>
                </a:solidFill>
              </a:rPr>
              <a:t>PriorDefault vs. Approval</a:t>
            </a:r>
            <a:endParaRPr sz="1600"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g25ac2d5dde4_0_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g25ac2d5dde4_0_39"/>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145" name="Google Shape;145;g25ac2d5dde4_0_39"/>
          <p:cNvSpPr txBox="1">
            <a:spLocks noGrp="1"/>
          </p:cNvSpPr>
          <p:nvPr>
            <p:ph type="title"/>
          </p:nvPr>
        </p:nvSpPr>
        <p:spPr>
          <a:xfrm>
            <a:off x="1940313" y="-91000"/>
            <a:ext cx="8874600" cy="1210500"/>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800"/>
              </a:spcAft>
              <a:buNone/>
            </a:pPr>
            <a:r>
              <a:rPr lang="en-US" sz="5300" b="1">
                <a:solidFill>
                  <a:schemeClr val="dk2"/>
                </a:solidFill>
                <a:latin typeface="Arial"/>
                <a:ea typeface="Arial"/>
                <a:cs typeface="Arial"/>
                <a:sym typeface="Arial"/>
              </a:rPr>
              <a:t>Dataset exploration(Cont.’)</a:t>
            </a:r>
            <a:endParaRPr sz="5300" b="1">
              <a:solidFill>
                <a:schemeClr val="dk2"/>
              </a:solidFill>
              <a:latin typeface="Arial"/>
              <a:ea typeface="Arial"/>
              <a:cs typeface="Arial"/>
              <a:sym typeface="Arial"/>
            </a:endParaRPr>
          </a:p>
        </p:txBody>
      </p:sp>
      <p:sp>
        <p:nvSpPr>
          <p:cNvPr id="146" name="Google Shape;146;g25ac2d5dde4_0_39"/>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7" name="Google Shape;147;g25ac2d5dde4_0_39"/>
          <p:cNvPicPr preferRelativeResize="0"/>
          <p:nvPr/>
        </p:nvPicPr>
        <p:blipFill rotWithShape="1">
          <a:blip r:embed="rId3">
            <a:alphaModFix/>
          </a:blip>
          <a:srcRect l="18799" r="19764"/>
          <a:stretch/>
        </p:blipFill>
        <p:spPr>
          <a:xfrm>
            <a:off x="139300" y="2010025"/>
            <a:ext cx="6121969" cy="3985076"/>
          </a:xfrm>
          <a:prstGeom prst="rect">
            <a:avLst/>
          </a:prstGeom>
          <a:noFill/>
          <a:ln>
            <a:noFill/>
          </a:ln>
        </p:spPr>
      </p:pic>
      <p:pic>
        <p:nvPicPr>
          <p:cNvPr id="148" name="Google Shape;148;g25ac2d5dde4_0_39"/>
          <p:cNvPicPr preferRelativeResize="0"/>
          <p:nvPr/>
        </p:nvPicPr>
        <p:blipFill rotWithShape="1">
          <a:blip r:embed="rId4">
            <a:alphaModFix/>
          </a:blip>
          <a:srcRect l="19110" r="19301"/>
          <a:stretch/>
        </p:blipFill>
        <p:spPr>
          <a:xfrm>
            <a:off x="5980725" y="2012900"/>
            <a:ext cx="6137411" cy="3985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g25ac2d5dde4_0_7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g25ac2d5dde4_0_77"/>
          <p:cNvSpPr/>
          <p:nvPr/>
        </p:nvSpPr>
        <p:spPr>
          <a:xfrm>
            <a:off x="27" y="0"/>
            <a:ext cx="12197973" cy="6858000"/>
          </a:xfrm>
          <a:custGeom>
            <a:avLst/>
            <a:gdLst/>
            <a:ahLst/>
            <a:cxnLst/>
            <a:rect l="l" t="t" r="r" b="b"/>
            <a:pathLst>
              <a:path w="7529613" h="6858000" extrusionOk="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155" name="Google Shape;155;g25ac2d5dde4_0_77"/>
          <p:cNvSpPr txBox="1">
            <a:spLocks noGrp="1"/>
          </p:cNvSpPr>
          <p:nvPr>
            <p:ph type="title"/>
          </p:nvPr>
        </p:nvSpPr>
        <p:spPr>
          <a:xfrm>
            <a:off x="2712025" y="-207075"/>
            <a:ext cx="8874600" cy="1210500"/>
          </a:xfrm>
          <a:prstGeom prst="rect">
            <a:avLst/>
          </a:prstGeom>
          <a:noFill/>
          <a:ln>
            <a:noFill/>
          </a:ln>
        </p:spPr>
        <p:txBody>
          <a:bodyPr spcFirstLastPara="1" wrap="square" lIns="91425" tIns="45700" rIns="91425" bIns="45700" anchor="b" anchorCtr="0">
            <a:normAutofit/>
          </a:bodyPr>
          <a:lstStyle/>
          <a:p>
            <a:pPr marL="0" lvl="0" indent="0" algn="just" rtl="0">
              <a:lnSpc>
                <a:spcPct val="150000"/>
              </a:lnSpc>
              <a:spcBef>
                <a:spcPts val="0"/>
              </a:spcBef>
              <a:spcAft>
                <a:spcPts val="800"/>
              </a:spcAft>
              <a:buNone/>
            </a:pPr>
            <a:r>
              <a:rPr lang="en-US" sz="5300" b="1">
                <a:solidFill>
                  <a:schemeClr val="dk2"/>
                </a:solidFill>
                <a:latin typeface="Arial"/>
                <a:ea typeface="Arial"/>
                <a:cs typeface="Arial"/>
                <a:sym typeface="Arial"/>
              </a:rPr>
              <a:t>Dataset exploration(cont’)</a:t>
            </a:r>
            <a:endParaRPr sz="5300" b="1">
              <a:solidFill>
                <a:schemeClr val="dk2"/>
              </a:solidFill>
              <a:latin typeface="Arial"/>
              <a:ea typeface="Arial"/>
              <a:cs typeface="Arial"/>
              <a:sym typeface="Arial"/>
            </a:endParaRPr>
          </a:p>
        </p:txBody>
      </p:sp>
      <p:sp>
        <p:nvSpPr>
          <p:cNvPr id="156" name="Google Shape;156;g25ac2d5dde4_0_77"/>
          <p:cNvSpPr/>
          <p:nvPr/>
        </p:nvSpPr>
        <p:spPr>
          <a:xfrm>
            <a:off x="562600" y="1253672"/>
            <a:ext cx="11630025" cy="94915"/>
          </a:xfrm>
          <a:custGeom>
            <a:avLst/>
            <a:gdLst/>
            <a:ahLst/>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7" name="Google Shape;157;g25ac2d5dde4_0_77"/>
          <p:cNvPicPr preferRelativeResize="0"/>
          <p:nvPr/>
        </p:nvPicPr>
        <p:blipFill>
          <a:blip r:embed="rId3">
            <a:alphaModFix/>
          </a:blip>
          <a:stretch>
            <a:fillRect/>
          </a:stretch>
        </p:blipFill>
        <p:spPr>
          <a:xfrm>
            <a:off x="7510000" y="1855550"/>
            <a:ext cx="3966025" cy="4189750"/>
          </a:xfrm>
          <a:prstGeom prst="rect">
            <a:avLst/>
          </a:prstGeom>
          <a:noFill/>
          <a:ln>
            <a:noFill/>
          </a:ln>
        </p:spPr>
      </p:pic>
      <p:pic>
        <p:nvPicPr>
          <p:cNvPr id="158" name="Google Shape;158;g25ac2d5dde4_0_77"/>
          <p:cNvPicPr preferRelativeResize="0"/>
          <p:nvPr/>
        </p:nvPicPr>
        <p:blipFill>
          <a:blip r:embed="rId4">
            <a:alphaModFix/>
          </a:blip>
          <a:stretch>
            <a:fillRect/>
          </a:stretch>
        </p:blipFill>
        <p:spPr>
          <a:xfrm>
            <a:off x="694850" y="1855550"/>
            <a:ext cx="6294220" cy="418975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1233</Words>
  <Application>Microsoft Macintosh PowerPoint</Application>
  <PresentationFormat>Widescreen</PresentationFormat>
  <Paragraphs>131</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Proxima Nova</vt:lpstr>
      <vt:lpstr>Calibri</vt:lpstr>
      <vt:lpstr>Arial</vt:lpstr>
      <vt:lpstr>Spearmint</vt:lpstr>
      <vt:lpstr>Statistical Modeling to Predict Credit Approval</vt:lpstr>
      <vt:lpstr>Presentation Outline</vt:lpstr>
      <vt:lpstr>Introduction</vt:lpstr>
      <vt:lpstr>Project Objectives</vt:lpstr>
      <vt:lpstr>Dataset Exploration</vt:lpstr>
      <vt:lpstr>Dataset Exploratory (Cont.’)</vt:lpstr>
      <vt:lpstr>Dataset Exploration(cont’)</vt:lpstr>
      <vt:lpstr>Dataset exploration(Cont.’)</vt:lpstr>
      <vt:lpstr>Dataset exploration(cont’)</vt:lpstr>
      <vt:lpstr>Dataset Exploration(Cont.’)</vt:lpstr>
      <vt:lpstr>Variable Selection</vt:lpstr>
      <vt:lpstr>Why do variable selection?</vt:lpstr>
      <vt:lpstr>Forward Stepwise Regression</vt:lpstr>
      <vt:lpstr>Classification &amp; Regression Tree (CART)</vt:lpstr>
      <vt:lpstr>Outcome of Variable Selection</vt:lpstr>
      <vt:lpstr>Principal Component Analysis</vt:lpstr>
      <vt:lpstr>PCA Transform</vt:lpstr>
      <vt:lpstr>Logistic Regression Model </vt:lpstr>
      <vt:lpstr>Logistic Regression Model</vt:lpstr>
      <vt:lpstr>Logistic Regression (cont)</vt:lpstr>
      <vt:lpstr>Neural Network Model </vt:lpstr>
      <vt:lpstr>Neural Network </vt:lpstr>
      <vt:lpstr>Neural Network (Cont.’)</vt:lpstr>
      <vt:lpstr>Neural Network (Cont.’)</vt:lpstr>
      <vt:lpstr>Neural Network (Cont.’)</vt:lpstr>
      <vt:lpstr>Neural Network (Cont.’)</vt:lpstr>
      <vt:lpstr>Conclusion</vt:lpstr>
      <vt:lpstr>Summary</vt:lpstr>
      <vt:lpstr>Take-home message</vt:lpstr>
      <vt:lpstr>Citation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Modeling to Predict Credit Approval</dc:title>
  <dc:creator>Trang Doan</dc:creator>
  <cp:lastModifiedBy>Beach, Aaron J</cp:lastModifiedBy>
  <cp:revision>1</cp:revision>
  <dcterms:created xsi:type="dcterms:W3CDTF">2023-06-26T21:30:25Z</dcterms:created>
  <dcterms:modified xsi:type="dcterms:W3CDTF">2023-07-24T02:09:06Z</dcterms:modified>
</cp:coreProperties>
</file>