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67E0-4D9E-4296-ADBA-3E7F43216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E70C24-02D5-4AF2-9E93-EC54DD035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6D094-DF00-4B08-A653-DBEB289B1D76}"/>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5" name="Footer Placeholder 4">
            <a:extLst>
              <a:ext uri="{FF2B5EF4-FFF2-40B4-BE49-F238E27FC236}">
                <a16:creationId xmlns:a16="http://schemas.microsoft.com/office/drawing/2014/main" id="{F1B0B0F5-CB89-4D67-8EFF-5C28F2C12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C383C-E6AF-46C0-91FC-D2AF855870D9}"/>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863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3541-C0C5-409D-B348-D1F3D1AEA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56F7F-CE46-44A6-831F-B69D7A88E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F428F-37BC-4411-9F96-6E0C35FD0E7F}"/>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5" name="Footer Placeholder 4">
            <a:extLst>
              <a:ext uri="{FF2B5EF4-FFF2-40B4-BE49-F238E27FC236}">
                <a16:creationId xmlns:a16="http://schemas.microsoft.com/office/drawing/2014/main" id="{AD957B89-8C3A-40D1-86E5-47D4633D5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A6C1F-3DE3-4FFB-9A01-EC4AB2D208EE}"/>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426308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84C15-35A9-45A7-8FEB-16489A2DE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C887DA-8BB9-4613-A810-6B3D553345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34BA6-5526-4B2D-99F5-FC5350B63C77}"/>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5" name="Footer Placeholder 4">
            <a:extLst>
              <a:ext uri="{FF2B5EF4-FFF2-40B4-BE49-F238E27FC236}">
                <a16:creationId xmlns:a16="http://schemas.microsoft.com/office/drawing/2014/main" id="{C2DE2789-D40D-4E8F-AF3C-D27B37B29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AA0B3-F8ED-4280-9028-D41AEA1BA619}"/>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421953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3BC9-EF1D-42C9-AAE0-252C7CDF1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7F063-F6AB-4D89-A88A-CAF18E20E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1AA0B-2316-4B4E-87A1-1D21FEF0F1EA}"/>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5" name="Footer Placeholder 4">
            <a:extLst>
              <a:ext uri="{FF2B5EF4-FFF2-40B4-BE49-F238E27FC236}">
                <a16:creationId xmlns:a16="http://schemas.microsoft.com/office/drawing/2014/main" id="{F54EA4DA-9F47-43B4-89D9-C3105D1AC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2047B-A3B3-40B2-83E1-0A7B64141F49}"/>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297565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BFA1-AE46-41F5-9225-5D2BDD0B9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2C1DC-7729-4FF0-A6BD-65DD9A959C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57887-3B95-4F0D-80EF-E6223A5F61F3}"/>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5" name="Footer Placeholder 4">
            <a:extLst>
              <a:ext uri="{FF2B5EF4-FFF2-40B4-BE49-F238E27FC236}">
                <a16:creationId xmlns:a16="http://schemas.microsoft.com/office/drawing/2014/main" id="{CE4600EB-F2B8-46CD-917F-2CA38E71E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41F29-6D28-46F5-9A50-244D173B0BFA}"/>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288685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A525-C081-4FA1-B639-B05B3FF5EE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7563F-BF96-4D9A-8BE1-32FEBC547A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D982B4-244D-4BA1-AE47-A16F9564E9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898930-053B-4E3D-9605-DA55E1D7495E}"/>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6" name="Footer Placeholder 5">
            <a:extLst>
              <a:ext uri="{FF2B5EF4-FFF2-40B4-BE49-F238E27FC236}">
                <a16:creationId xmlns:a16="http://schemas.microsoft.com/office/drawing/2014/main" id="{7F79D991-7C0A-4EDF-89FA-95969FB41D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4B3D-D4DE-4D54-B2A0-5F515BA2CCD4}"/>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370936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E70A-3651-4E7D-A682-9BDCDCEE1F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31132-D785-4684-AE65-721AC2EC1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05366-FC8F-4F31-B1A3-9E8E7EF98D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52A28E-0B7A-428E-AB03-229EB0A1B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25871A-878C-4B31-B17D-22B9A188D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4F461E-07D2-4321-BB7F-0F3A659EC8A2}"/>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8" name="Footer Placeholder 7">
            <a:extLst>
              <a:ext uri="{FF2B5EF4-FFF2-40B4-BE49-F238E27FC236}">
                <a16:creationId xmlns:a16="http://schemas.microsoft.com/office/drawing/2014/main" id="{2C0D5BA5-FA71-41EC-B3C4-40247D2F54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776A56-E4A8-4780-A950-18B1A39D1051}"/>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112637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15AC-5C9E-43E8-84A0-98822FA180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38CBF0-0190-4B1A-99E2-B852279029A2}"/>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4" name="Footer Placeholder 3">
            <a:extLst>
              <a:ext uri="{FF2B5EF4-FFF2-40B4-BE49-F238E27FC236}">
                <a16:creationId xmlns:a16="http://schemas.microsoft.com/office/drawing/2014/main" id="{7814E4CB-9EA1-46B8-83C2-05FDE5780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768502-58C2-44EC-BF66-EF0EB84CEB7A}"/>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241297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F82E3-A33D-468B-9F4B-BF2931930144}"/>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3" name="Footer Placeholder 2">
            <a:extLst>
              <a:ext uri="{FF2B5EF4-FFF2-40B4-BE49-F238E27FC236}">
                <a16:creationId xmlns:a16="http://schemas.microsoft.com/office/drawing/2014/main" id="{0C818A66-1717-4B6D-B86E-0649E4F54E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21132E-9DAF-478E-9B21-D7181CE00307}"/>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261125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616D-3550-4945-9FCC-14202B163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9E54F4-29DC-44D6-AAD2-57B5DA1EC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59C101-EE79-4DD7-A31A-9AE1BF3F9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0500C-EB24-4C1A-B261-9EF7300DD8BC}"/>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6" name="Footer Placeholder 5">
            <a:extLst>
              <a:ext uri="{FF2B5EF4-FFF2-40B4-BE49-F238E27FC236}">
                <a16:creationId xmlns:a16="http://schemas.microsoft.com/office/drawing/2014/main" id="{AA281F95-D905-41A8-8E77-F81A6B567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0BAD71-0466-445C-A52A-088414B7D917}"/>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249378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F0E0-36E9-4422-968F-3AB5521F2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4CE520-F113-4555-BCA9-8FDC3DD6A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65D243-83E3-4BD3-9D9B-4A78713C6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6E493-3012-4679-B26B-5B22FEABB81F}"/>
              </a:ext>
            </a:extLst>
          </p:cNvPr>
          <p:cNvSpPr>
            <a:spLocks noGrp="1"/>
          </p:cNvSpPr>
          <p:nvPr>
            <p:ph type="dt" sz="half" idx="10"/>
          </p:nvPr>
        </p:nvSpPr>
        <p:spPr/>
        <p:txBody>
          <a:bodyPr/>
          <a:lstStyle/>
          <a:p>
            <a:fld id="{A61BDF0E-3B62-467B-A854-6C6EECBB7382}" type="datetimeFigureOut">
              <a:rPr lang="en-US" smtClean="0"/>
              <a:t>12/7/2019</a:t>
            </a:fld>
            <a:endParaRPr lang="en-US"/>
          </a:p>
        </p:txBody>
      </p:sp>
      <p:sp>
        <p:nvSpPr>
          <p:cNvPr id="6" name="Footer Placeholder 5">
            <a:extLst>
              <a:ext uri="{FF2B5EF4-FFF2-40B4-BE49-F238E27FC236}">
                <a16:creationId xmlns:a16="http://schemas.microsoft.com/office/drawing/2014/main" id="{33CA8CF4-B694-4EAC-BA03-DE425E538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CF277-ABEE-4EBC-9ABF-9D16BF51B12B}"/>
              </a:ext>
            </a:extLst>
          </p:cNvPr>
          <p:cNvSpPr>
            <a:spLocks noGrp="1"/>
          </p:cNvSpPr>
          <p:nvPr>
            <p:ph type="sldNum" sz="quarter" idx="12"/>
          </p:nvPr>
        </p:nvSpPr>
        <p:spPr/>
        <p:txBody>
          <a:bodyPr/>
          <a:lstStyle/>
          <a:p>
            <a:fld id="{E67D88EB-C7F1-4329-B38C-30C0A8F018E4}" type="slidenum">
              <a:rPr lang="en-US" smtClean="0"/>
              <a:t>‹#›</a:t>
            </a:fld>
            <a:endParaRPr lang="en-US"/>
          </a:p>
        </p:txBody>
      </p:sp>
    </p:spTree>
    <p:extLst>
      <p:ext uri="{BB962C8B-B14F-4D97-AF65-F5344CB8AC3E}">
        <p14:creationId xmlns:p14="http://schemas.microsoft.com/office/powerpoint/2010/main" val="324021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8C358-BFC7-4C12-B33F-0338C250E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5B4475-5D3A-45AB-8C38-81851EA13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C2AF0-474D-4244-99C2-5CEED7AB0C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BDF0E-3B62-467B-A854-6C6EECBB7382}" type="datetimeFigureOut">
              <a:rPr lang="en-US" smtClean="0"/>
              <a:t>12/7/2019</a:t>
            </a:fld>
            <a:endParaRPr lang="en-US"/>
          </a:p>
        </p:txBody>
      </p:sp>
      <p:sp>
        <p:nvSpPr>
          <p:cNvPr id="5" name="Footer Placeholder 4">
            <a:extLst>
              <a:ext uri="{FF2B5EF4-FFF2-40B4-BE49-F238E27FC236}">
                <a16:creationId xmlns:a16="http://schemas.microsoft.com/office/drawing/2014/main" id="{231712EA-BBA7-4E62-AD54-2480AA7B6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67FF2C-D526-41AB-A351-AE2D87C4A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D88EB-C7F1-4329-B38C-30C0A8F018E4}" type="slidenum">
              <a:rPr lang="en-US" smtClean="0"/>
              <a:t>‹#›</a:t>
            </a:fld>
            <a:endParaRPr lang="en-US"/>
          </a:p>
        </p:txBody>
      </p:sp>
    </p:spTree>
    <p:extLst>
      <p:ext uri="{BB962C8B-B14F-4D97-AF65-F5344CB8AC3E}">
        <p14:creationId xmlns:p14="http://schemas.microsoft.com/office/powerpoint/2010/main" val="54578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C1A8-5783-43A9-843C-88E5B5278580}"/>
              </a:ext>
            </a:extLst>
          </p:cNvPr>
          <p:cNvSpPr>
            <a:spLocks noGrp="1"/>
          </p:cNvSpPr>
          <p:nvPr>
            <p:ph type="ctrTitle"/>
          </p:nvPr>
        </p:nvSpPr>
        <p:spPr>
          <a:xfrm>
            <a:off x="1524000" y="722425"/>
            <a:ext cx="9144000" cy="1044619"/>
          </a:xfrm>
        </p:spPr>
        <p:txBody>
          <a:bodyPr>
            <a:normAutofit fontScale="90000"/>
          </a:bodyPr>
          <a:lstStyle/>
          <a:p>
            <a:br>
              <a:rPr lang="en-US" dirty="0"/>
            </a:br>
            <a:r>
              <a:rPr lang="en-US" dirty="0"/>
              <a:t> </a:t>
            </a:r>
            <a:r>
              <a:rPr lang="en-US" b="1" i="1"/>
              <a:t>NLP-based A</a:t>
            </a:r>
            <a:r>
              <a:rPr lang="en-US" altLang="zh-CN" b="1" i="1"/>
              <a:t>rticle</a:t>
            </a:r>
            <a:r>
              <a:rPr lang="en-US" b="1" i="1"/>
              <a:t> </a:t>
            </a:r>
            <a:r>
              <a:rPr lang="en-US" b="1" i="1" dirty="0"/>
              <a:t>Polishing </a:t>
            </a:r>
            <a:endParaRPr lang="en-US" dirty="0"/>
          </a:p>
        </p:txBody>
      </p:sp>
      <p:sp>
        <p:nvSpPr>
          <p:cNvPr id="3" name="Subtitle 2">
            <a:extLst>
              <a:ext uri="{FF2B5EF4-FFF2-40B4-BE49-F238E27FC236}">
                <a16:creationId xmlns:a16="http://schemas.microsoft.com/office/drawing/2014/main" id="{A3C36DE2-51A1-48C4-A282-805D6B224AAB}"/>
              </a:ext>
            </a:extLst>
          </p:cNvPr>
          <p:cNvSpPr>
            <a:spLocks noGrp="1"/>
          </p:cNvSpPr>
          <p:nvPr>
            <p:ph type="subTitle" idx="1"/>
          </p:nvPr>
        </p:nvSpPr>
        <p:spPr>
          <a:xfrm>
            <a:off x="1483585" y="2748261"/>
            <a:ext cx="9144000" cy="1655762"/>
          </a:xfrm>
        </p:spPr>
        <p:txBody>
          <a:bodyPr>
            <a:normAutofit lnSpcReduction="10000"/>
          </a:bodyPr>
          <a:lstStyle/>
          <a:p>
            <a:endParaRPr lang="en-US" dirty="0"/>
          </a:p>
          <a:p>
            <a:r>
              <a:rPr lang="en-US" dirty="0"/>
              <a:t> </a:t>
            </a:r>
            <a:r>
              <a:rPr lang="en-US" b="1" dirty="0" err="1"/>
              <a:t>Xiaojie</a:t>
            </a:r>
            <a:r>
              <a:rPr lang="en-US" b="1" dirty="0"/>
              <a:t> Zhu	XXZ180012 </a:t>
            </a:r>
            <a:endParaRPr lang="en-US" dirty="0"/>
          </a:p>
          <a:p>
            <a:r>
              <a:rPr lang="en-US" b="1" dirty="0"/>
              <a:t>Bo </a:t>
            </a:r>
            <a:r>
              <a:rPr lang="en-US" b="1" dirty="0" err="1"/>
              <a:t>Jin</a:t>
            </a:r>
            <a:r>
              <a:rPr lang="en-US" b="1" dirty="0"/>
              <a:t>	JXB180009 </a:t>
            </a:r>
            <a:endParaRPr lang="en-US" dirty="0"/>
          </a:p>
          <a:p>
            <a:r>
              <a:rPr lang="en-US" b="1" dirty="0" err="1"/>
              <a:t>Hongzheng</a:t>
            </a:r>
            <a:r>
              <a:rPr lang="en-US" b="1" dirty="0"/>
              <a:t> Wang	HXW180004 </a:t>
            </a:r>
            <a:endParaRPr lang="en-US" dirty="0"/>
          </a:p>
        </p:txBody>
      </p:sp>
    </p:spTree>
    <p:extLst>
      <p:ext uri="{BB962C8B-B14F-4D97-AF65-F5344CB8AC3E}">
        <p14:creationId xmlns:p14="http://schemas.microsoft.com/office/powerpoint/2010/main" val="249859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7912-4B0C-4AF7-AFF8-4C16BFFF94F2}"/>
              </a:ext>
            </a:extLst>
          </p:cNvPr>
          <p:cNvSpPr>
            <a:spLocks noGrp="1"/>
          </p:cNvSpPr>
          <p:nvPr>
            <p:ph type="title"/>
          </p:nvPr>
        </p:nvSpPr>
        <p:spPr/>
        <p:txBody>
          <a:bodyPr/>
          <a:lstStyle/>
          <a:p>
            <a:r>
              <a:rPr lang="en-US" b="1" dirty="0"/>
              <a:t>Task Definition</a:t>
            </a:r>
          </a:p>
        </p:txBody>
      </p:sp>
      <p:sp>
        <p:nvSpPr>
          <p:cNvPr id="3" name="Content Placeholder 2">
            <a:extLst>
              <a:ext uri="{FF2B5EF4-FFF2-40B4-BE49-F238E27FC236}">
                <a16:creationId xmlns:a16="http://schemas.microsoft.com/office/drawing/2014/main" id="{A43A67D5-3066-4238-8667-EF848361C321}"/>
              </a:ext>
            </a:extLst>
          </p:cNvPr>
          <p:cNvSpPr>
            <a:spLocks noGrp="1"/>
          </p:cNvSpPr>
          <p:nvPr>
            <p:ph idx="1"/>
          </p:nvPr>
        </p:nvSpPr>
        <p:spPr/>
        <p:txBody>
          <a:bodyPr>
            <a:normAutofit/>
          </a:bodyPr>
          <a:lstStyle/>
          <a:p>
            <a:endParaRPr lang="en-US" dirty="0"/>
          </a:p>
          <a:p>
            <a:r>
              <a:rPr lang="en-US" dirty="0"/>
              <a:t>When</a:t>
            </a:r>
            <a:r>
              <a:rPr lang="zh-CN" altLang="en-US" dirty="0"/>
              <a:t> </a:t>
            </a:r>
            <a:r>
              <a:rPr lang="en-US" altLang="zh-CN" dirty="0"/>
              <a:t>writing</a:t>
            </a:r>
            <a:r>
              <a:rPr lang="zh-CN" altLang="en-US" dirty="0"/>
              <a:t> </a:t>
            </a:r>
            <a:r>
              <a:rPr lang="en-US" altLang="zh-CN" dirty="0"/>
              <a:t>an</a:t>
            </a:r>
            <a:r>
              <a:rPr lang="zh-CN" altLang="en-US" dirty="0"/>
              <a:t> </a:t>
            </a:r>
            <a:r>
              <a:rPr lang="en-US" altLang="zh-CN" dirty="0"/>
              <a:t>English</a:t>
            </a:r>
            <a:r>
              <a:rPr lang="zh-CN" altLang="en-US" dirty="0"/>
              <a:t> </a:t>
            </a:r>
            <a:r>
              <a:rPr lang="en-US" altLang="zh-CN" dirty="0"/>
              <a:t>paper,</a:t>
            </a:r>
            <a:r>
              <a:rPr lang="zh-CN" altLang="en-US" dirty="0"/>
              <a:t> </a:t>
            </a:r>
            <a:r>
              <a:rPr lang="en-US" altLang="zh-CN" dirty="0"/>
              <a:t>most</a:t>
            </a:r>
            <a:r>
              <a:rPr lang="zh-CN" altLang="en-US" dirty="0"/>
              <a:t> </a:t>
            </a:r>
            <a:r>
              <a:rPr lang="en-US" altLang="zh-CN" dirty="0"/>
              <a:t>non-native</a:t>
            </a:r>
            <a:r>
              <a:rPr lang="zh-CN" altLang="en-US" dirty="0"/>
              <a:t> </a:t>
            </a:r>
            <a:r>
              <a:rPr lang="en-US" altLang="zh-CN" dirty="0"/>
              <a:t>speakers</a:t>
            </a:r>
            <a:r>
              <a:rPr lang="zh-CN" altLang="en-US" dirty="0"/>
              <a:t> </a:t>
            </a:r>
            <a:r>
              <a:rPr lang="en-US" altLang="zh-CN" dirty="0"/>
              <a:t>tend to make grammatical mistakes, such as misuse of prepositions, missing “the”, or misuse of adverbs.</a:t>
            </a:r>
            <a:endParaRPr lang="en-US" dirty="0"/>
          </a:p>
          <a:p>
            <a:r>
              <a:rPr lang="en-US" dirty="0"/>
              <a:t>Our project aims on using NLP methods to correct some grammatical mistakes in a text that is written by non-native English speakers.</a:t>
            </a:r>
          </a:p>
        </p:txBody>
      </p:sp>
    </p:spTree>
    <p:extLst>
      <p:ext uri="{BB962C8B-B14F-4D97-AF65-F5344CB8AC3E}">
        <p14:creationId xmlns:p14="http://schemas.microsoft.com/office/powerpoint/2010/main" val="18510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7912-4B0C-4AF7-AFF8-4C16BFFF94F2}"/>
              </a:ext>
            </a:extLst>
          </p:cNvPr>
          <p:cNvSpPr>
            <a:spLocks noGrp="1"/>
          </p:cNvSpPr>
          <p:nvPr>
            <p:ph type="title"/>
          </p:nvPr>
        </p:nvSpPr>
        <p:spPr/>
        <p:txBody>
          <a:bodyPr/>
          <a:lstStyle/>
          <a:p>
            <a:r>
              <a:rPr lang="en-US" b="1" dirty="0"/>
              <a:t>Application Example</a:t>
            </a:r>
          </a:p>
        </p:txBody>
      </p:sp>
      <p:sp>
        <p:nvSpPr>
          <p:cNvPr id="3" name="Content Placeholder 2">
            <a:extLst>
              <a:ext uri="{FF2B5EF4-FFF2-40B4-BE49-F238E27FC236}">
                <a16:creationId xmlns:a16="http://schemas.microsoft.com/office/drawing/2014/main" id="{A43A67D5-3066-4238-8667-EF848361C321}"/>
              </a:ext>
            </a:extLst>
          </p:cNvPr>
          <p:cNvSpPr>
            <a:spLocks noGrp="1"/>
          </p:cNvSpPr>
          <p:nvPr>
            <p:ph idx="1"/>
          </p:nvPr>
        </p:nvSpPr>
        <p:spPr/>
        <p:txBody>
          <a:bodyPr>
            <a:normAutofit/>
          </a:bodyPr>
          <a:lstStyle/>
          <a:p>
            <a:pPr algn="just"/>
            <a:endParaRPr lang="en-US" dirty="0"/>
          </a:p>
          <a:p>
            <a:pPr algn="just"/>
            <a:r>
              <a:rPr lang="en-US" dirty="0"/>
              <a:t> English is the most commonly used language in academic publication. When publishing a paper, most non-native English authors are more likely to make grammar/composing mistakes. Our project can help the authors correcting the grammatical errors while maintaining the original contents, hence preventing the cost and risk of information leak by hiring a human for language polishing.</a:t>
            </a:r>
          </a:p>
        </p:txBody>
      </p:sp>
    </p:spTree>
    <p:extLst>
      <p:ext uri="{BB962C8B-B14F-4D97-AF65-F5344CB8AC3E}">
        <p14:creationId xmlns:p14="http://schemas.microsoft.com/office/powerpoint/2010/main" val="138152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7912-4B0C-4AF7-AFF8-4C16BFFF94F2}"/>
              </a:ext>
            </a:extLst>
          </p:cNvPr>
          <p:cNvSpPr>
            <a:spLocks noGrp="1"/>
          </p:cNvSpPr>
          <p:nvPr>
            <p:ph type="title"/>
          </p:nvPr>
        </p:nvSpPr>
        <p:spPr/>
        <p:txBody>
          <a:bodyPr/>
          <a:lstStyle/>
          <a:p>
            <a:r>
              <a:rPr lang="en-US" b="1" dirty="0"/>
              <a:t>Baseline System</a:t>
            </a:r>
          </a:p>
        </p:txBody>
      </p:sp>
      <p:sp>
        <p:nvSpPr>
          <p:cNvPr id="3" name="Content Placeholder 2">
            <a:extLst>
              <a:ext uri="{FF2B5EF4-FFF2-40B4-BE49-F238E27FC236}">
                <a16:creationId xmlns:a16="http://schemas.microsoft.com/office/drawing/2014/main" id="{A43A67D5-3066-4238-8667-EF848361C321}"/>
              </a:ext>
            </a:extLst>
          </p:cNvPr>
          <p:cNvSpPr>
            <a:spLocks noGrp="1"/>
          </p:cNvSpPr>
          <p:nvPr>
            <p:ph idx="1"/>
          </p:nvPr>
        </p:nvSpPr>
        <p:spPr/>
        <p:txBody>
          <a:bodyPr>
            <a:normAutofit/>
          </a:bodyPr>
          <a:lstStyle/>
          <a:p>
            <a:pPr algn="just"/>
            <a:endParaRPr lang="en-US" dirty="0"/>
          </a:p>
          <a:p>
            <a:pPr algn="just"/>
            <a:r>
              <a:rPr lang="en-US" dirty="0"/>
              <a:t>The baseline system we chose is the Identity Function, which is the system which passes incorrect sentences as such </a:t>
            </a:r>
            <a:r>
              <a:rPr lang="en-US" i="1" dirty="0"/>
              <a:t>i.e</a:t>
            </a:r>
            <a:r>
              <a:rPr lang="en-US" dirty="0"/>
              <a:t>., performs no correction. The model was published in the paper </a:t>
            </a:r>
            <a:r>
              <a:rPr lang="en-US" i="1" dirty="0"/>
              <a:t>Automated Grammar Correction Using Hierarchical Phrase-Based Statistical Machine Translation </a:t>
            </a:r>
            <a:r>
              <a:rPr lang="en-US" dirty="0"/>
              <a:t>by Behera and Bhattacharyya.</a:t>
            </a:r>
          </a:p>
        </p:txBody>
      </p:sp>
    </p:spTree>
    <p:extLst>
      <p:ext uri="{BB962C8B-B14F-4D97-AF65-F5344CB8AC3E}">
        <p14:creationId xmlns:p14="http://schemas.microsoft.com/office/powerpoint/2010/main" val="327726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7912-4B0C-4AF7-AFF8-4C16BFFF94F2}"/>
              </a:ext>
            </a:extLst>
          </p:cNvPr>
          <p:cNvSpPr>
            <a:spLocks noGrp="1"/>
          </p:cNvSpPr>
          <p:nvPr>
            <p:ph type="title"/>
          </p:nvPr>
        </p:nvSpPr>
        <p:spPr/>
        <p:txBody>
          <a:bodyPr/>
          <a:lstStyle/>
          <a:p>
            <a:r>
              <a:rPr lang="en-US" b="1" dirty="0"/>
              <a:t>Improvements</a:t>
            </a:r>
          </a:p>
        </p:txBody>
      </p:sp>
      <p:sp>
        <p:nvSpPr>
          <p:cNvPr id="3" name="Content Placeholder 2">
            <a:extLst>
              <a:ext uri="{FF2B5EF4-FFF2-40B4-BE49-F238E27FC236}">
                <a16:creationId xmlns:a16="http://schemas.microsoft.com/office/drawing/2014/main" id="{A43A67D5-3066-4238-8667-EF848361C321}"/>
              </a:ext>
            </a:extLst>
          </p:cNvPr>
          <p:cNvSpPr>
            <a:spLocks noGrp="1"/>
          </p:cNvSpPr>
          <p:nvPr>
            <p:ph idx="1"/>
          </p:nvPr>
        </p:nvSpPr>
        <p:spPr/>
        <p:txBody>
          <a:bodyPr>
            <a:normAutofit/>
          </a:bodyPr>
          <a:lstStyle/>
          <a:p>
            <a:pPr algn="just"/>
            <a:endParaRPr lang="en-US" dirty="0"/>
          </a:p>
          <a:p>
            <a:pPr algn="just"/>
            <a:r>
              <a:rPr lang="en-US" dirty="0"/>
              <a:t>1. The first improvement is the correction of prepositions. </a:t>
            </a:r>
          </a:p>
          <a:p>
            <a:pPr algn="just"/>
            <a:r>
              <a:rPr lang="en-US" dirty="0"/>
              <a:t>For training, we used text written by native English speakers. We accepted the training text as correct, i.e. we consider the usage of prepositions in those text are correct usage.</a:t>
            </a:r>
          </a:p>
          <a:p>
            <a:pPr algn="just"/>
            <a:r>
              <a:rPr lang="en-US" dirty="0"/>
              <a:t>When examining the test text, we first check whether the usage of the prepositions occurred in the training text, if not, we will check the occurrence of the previous bigram and replace the preposition with the preposition that follows by the same word in the test text.</a:t>
            </a:r>
          </a:p>
          <a:p>
            <a:pPr algn="just"/>
            <a:endParaRPr lang="en-US" dirty="0"/>
          </a:p>
        </p:txBody>
      </p:sp>
    </p:spTree>
    <p:extLst>
      <p:ext uri="{BB962C8B-B14F-4D97-AF65-F5344CB8AC3E}">
        <p14:creationId xmlns:p14="http://schemas.microsoft.com/office/powerpoint/2010/main" val="130255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7912-4B0C-4AF7-AFF8-4C16BFFF94F2}"/>
              </a:ext>
            </a:extLst>
          </p:cNvPr>
          <p:cNvSpPr>
            <a:spLocks noGrp="1"/>
          </p:cNvSpPr>
          <p:nvPr>
            <p:ph type="title"/>
          </p:nvPr>
        </p:nvSpPr>
        <p:spPr/>
        <p:txBody>
          <a:bodyPr/>
          <a:lstStyle/>
          <a:p>
            <a:r>
              <a:rPr lang="en-US" b="1" dirty="0"/>
              <a:t>Improvements</a:t>
            </a:r>
          </a:p>
        </p:txBody>
      </p:sp>
      <p:sp>
        <p:nvSpPr>
          <p:cNvPr id="3" name="Content Placeholder 2">
            <a:extLst>
              <a:ext uri="{FF2B5EF4-FFF2-40B4-BE49-F238E27FC236}">
                <a16:creationId xmlns:a16="http://schemas.microsoft.com/office/drawing/2014/main" id="{A43A67D5-3066-4238-8667-EF848361C321}"/>
              </a:ext>
            </a:extLst>
          </p:cNvPr>
          <p:cNvSpPr>
            <a:spLocks noGrp="1"/>
          </p:cNvSpPr>
          <p:nvPr>
            <p:ph idx="1"/>
          </p:nvPr>
        </p:nvSpPr>
        <p:spPr/>
        <p:txBody>
          <a:bodyPr>
            <a:normAutofit/>
          </a:bodyPr>
          <a:lstStyle/>
          <a:p>
            <a:pPr algn="just"/>
            <a:endParaRPr lang="en-US" dirty="0"/>
          </a:p>
          <a:p>
            <a:pPr algn="just"/>
            <a:r>
              <a:rPr lang="en-US" dirty="0"/>
              <a:t>2. The second improvement is the correction of adverbs. </a:t>
            </a:r>
          </a:p>
          <a:p>
            <a:pPr algn="just"/>
            <a:r>
              <a:rPr lang="en-US" dirty="0"/>
              <a:t>In this case, we will process the training text by tagging the words with </a:t>
            </a:r>
            <a:r>
              <a:rPr lang="en-US" dirty="0" err="1"/>
              <a:t>nltk.word_tag</a:t>
            </a:r>
            <a:r>
              <a:rPr lang="en-US" dirty="0"/>
              <a:t> and divide them as bigrams.</a:t>
            </a:r>
          </a:p>
          <a:p>
            <a:pPr algn="just"/>
            <a:r>
              <a:rPr lang="en-US" dirty="0"/>
              <a:t>When we find an occurrence of consecutive 2 adjectives, we will change the first adjective to adverb.</a:t>
            </a:r>
          </a:p>
          <a:p>
            <a:pPr algn="just"/>
            <a:r>
              <a:rPr lang="en-US" dirty="0"/>
              <a:t>Besides that, we also made correction for adj-verb as well as verb-adj combinations.</a:t>
            </a:r>
          </a:p>
          <a:p>
            <a:pPr algn="just"/>
            <a:r>
              <a:rPr lang="en-US" dirty="0"/>
              <a:t>The generated adverbs are validated against </a:t>
            </a:r>
            <a:r>
              <a:rPr lang="en-US"/>
              <a:t>the training data.</a:t>
            </a:r>
            <a:endParaRPr lang="en-US" dirty="0"/>
          </a:p>
          <a:p>
            <a:pPr algn="just"/>
            <a:endParaRPr lang="en-US" dirty="0"/>
          </a:p>
        </p:txBody>
      </p:sp>
    </p:spTree>
    <p:extLst>
      <p:ext uri="{BB962C8B-B14F-4D97-AF65-F5344CB8AC3E}">
        <p14:creationId xmlns:p14="http://schemas.microsoft.com/office/powerpoint/2010/main" val="255947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7912-4B0C-4AF7-AFF8-4C16BFFF94F2}"/>
              </a:ext>
            </a:extLst>
          </p:cNvPr>
          <p:cNvSpPr>
            <a:spLocks noGrp="1"/>
          </p:cNvSpPr>
          <p:nvPr>
            <p:ph type="title"/>
          </p:nvPr>
        </p:nvSpPr>
        <p:spPr/>
        <p:txBody>
          <a:bodyPr/>
          <a:lstStyle/>
          <a:p>
            <a:r>
              <a:rPr lang="en-US" b="1" dirty="0"/>
              <a:t>Improvements</a:t>
            </a:r>
          </a:p>
        </p:txBody>
      </p:sp>
      <p:sp>
        <p:nvSpPr>
          <p:cNvPr id="3" name="Content Placeholder 2">
            <a:extLst>
              <a:ext uri="{FF2B5EF4-FFF2-40B4-BE49-F238E27FC236}">
                <a16:creationId xmlns:a16="http://schemas.microsoft.com/office/drawing/2014/main" id="{A43A67D5-3066-4238-8667-EF848361C321}"/>
              </a:ext>
            </a:extLst>
          </p:cNvPr>
          <p:cNvSpPr>
            <a:spLocks noGrp="1"/>
          </p:cNvSpPr>
          <p:nvPr>
            <p:ph idx="1"/>
          </p:nvPr>
        </p:nvSpPr>
        <p:spPr/>
        <p:txBody>
          <a:bodyPr>
            <a:normAutofit/>
          </a:bodyPr>
          <a:lstStyle/>
          <a:p>
            <a:pPr algn="just"/>
            <a:endParaRPr lang="en-US" dirty="0"/>
          </a:p>
          <a:p>
            <a:pPr algn="just"/>
            <a:r>
              <a:rPr lang="en-US" dirty="0"/>
              <a:t>3. The third improvement is the addition of “the”. </a:t>
            </a:r>
          </a:p>
          <a:p>
            <a:pPr algn="just"/>
            <a:r>
              <a:rPr lang="en-US" dirty="0"/>
              <a:t>For training, we saved all the nouns in the training text and save the occurrence of “the” before them.</a:t>
            </a:r>
          </a:p>
          <a:p>
            <a:pPr algn="just"/>
            <a:r>
              <a:rPr lang="en-US" dirty="0"/>
              <a:t>When testing the text, if we find an noun, we check if this noun is mostly accompanied by a “the” in the training text, if yes, we will add a “the” before the noun.</a:t>
            </a:r>
          </a:p>
          <a:p>
            <a:pPr algn="just"/>
            <a:endParaRPr lang="en-US" dirty="0"/>
          </a:p>
        </p:txBody>
      </p:sp>
    </p:spTree>
    <p:extLst>
      <p:ext uri="{BB962C8B-B14F-4D97-AF65-F5344CB8AC3E}">
        <p14:creationId xmlns:p14="http://schemas.microsoft.com/office/powerpoint/2010/main" val="96764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451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NLP-based Article Polishing </vt:lpstr>
      <vt:lpstr>Task Definition</vt:lpstr>
      <vt:lpstr>Application Example</vt:lpstr>
      <vt:lpstr>Baseline System</vt:lpstr>
      <vt:lpstr>Improvements</vt:lpstr>
      <vt:lpstr>Improvements</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NLP-based Language Polishing </dc:title>
  <dc:creator>Xj Z</dc:creator>
  <cp:lastModifiedBy>Xj Z</cp:lastModifiedBy>
  <cp:revision>19</cp:revision>
  <dcterms:created xsi:type="dcterms:W3CDTF">2019-12-07T01:56:22Z</dcterms:created>
  <dcterms:modified xsi:type="dcterms:W3CDTF">2019-12-08T04:33:52Z</dcterms:modified>
</cp:coreProperties>
</file>