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Helvetica Neue"/>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629B21-DD82-4177-A7C4-41257215A8B5}">
  <a:tblStyle styleId="{74629B21-DD82-4177-A7C4-41257215A8B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HelveticaNeue-bold.fntdata"/><Relationship Id="rId41" Type="http://schemas.openxmlformats.org/officeDocument/2006/relationships/slide" Target="slides/slide36.xml"/><Relationship Id="rId85" Type="http://schemas.openxmlformats.org/officeDocument/2006/relationships/font" Target="fonts/HelveticaNeue-regular.fntdata"/><Relationship Id="rId44" Type="http://schemas.openxmlformats.org/officeDocument/2006/relationships/slide" Target="slides/slide39.xml"/><Relationship Id="rId88" Type="http://schemas.openxmlformats.org/officeDocument/2006/relationships/font" Target="fonts/HelveticaNeue-boldItalic.fntdata"/><Relationship Id="rId43" Type="http://schemas.openxmlformats.org/officeDocument/2006/relationships/slide" Target="slides/slide38.xml"/><Relationship Id="rId87" Type="http://schemas.openxmlformats.org/officeDocument/2006/relationships/font" Target="fonts/HelveticaNeue-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Data abstraction and interfaces: this is software engineering. Interfaces are what allow one part of your program to call another; abstraction, in turn, allows each of these program components to communicate without knowing the details of how the other works. Crucial for group work, in which program parts implemented separately by you and your partner must come together correctly.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Example: autocomplete.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Seven Bridges of Konigsberg</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dansochor@cs61bl.org" TargetMode="External"/><Relationship Id="rId4" Type="http://schemas.openxmlformats.org/officeDocument/2006/relationships/hyperlink" Target="mailto:daniel@cs61bl.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s61bl.org/su17/staf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cs61b.org" TargetMode="External"/><Relationship Id="rId4" Type="http://schemas.openxmlformats.org/officeDocument/2006/relationships/hyperlink" Target="https://ag.cs61bl.org" TargetMode="External"/><Relationship Id="rId5" Type="http://schemas.openxmlformats.org/officeDocument/2006/relationships/hyperlink" Target="https://piazza.com/class/j0t7hz16squ2jp" TargetMode="External"/><Relationship Id="rId6" Type="http://schemas.openxmlformats.org/officeDocument/2006/relationships/hyperlink" Target="mailto:staff@cs61bl.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TK6q0q7B2cU" TargetMode="External"/><Relationship Id="rId4" Type="http://schemas.openxmlformats.org/officeDocument/2006/relationships/image" Target="../media/image2.jpg"/><Relationship Id="rId5" Type="http://schemas.openxmlformats.org/officeDocument/2006/relationships/hyperlink" Target="http://www.youtube.com/watch?v=sWuYspuN6U8" TargetMode="External"/><Relationship Id="rId6"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eecs.berkeley.edu/resources/students/academic-dishonest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cscircles.cemc.uwaterloo.ca/java_visualize/#code=public+class+PollQuestions+%7B%0A+++public+static+void+main(String%5B%5D+args)+%7B%0A++++++Walrus+a+%3D+new+Walrus(1000,+8.3)%3B%0A++++++Walrus+b%3B%0A++++++b+%3D+a%3B%0A++++++b.weight+%3D+5%3B%0A++++++System.out.println(%22a's+weight%3A%22+%2B+a.weight)%3B%0A++++++System.out.println(%22b's+weight%3A%22+%2B+b.weight)%3B++++++%0A%0A++++++int+x+%3D+5%3B%0A++++++int+y%3B%0A++++++y+%3D+x%3B%0A++++++x+%3D+2%3B%0A++++++System.out.println(%22x+is%3A+%22+%2B+x)%3B%0A++++++System.out.println(%22y+is%3A+%22+%2B+y)%3B++++++%0A+++%7D%0A+++%0A+++public+static+class+Walrus+%7B%0A++++++public+int+weight%3B%0A++++++public+double+tuskSize%3B%0A++++++%0A++++++public+Walrus(int+w,+double+ts)+%7B%0A+++++++++weight+%3D+w%3B%0A+++++++++tuskSize+%3D+ts%3B%0A++++++%7D%0A+++%7D%0A%7D&amp;mode=edi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cscircles.cemc.uwaterloo.ca/java_visualize/#code=public+class+PollQuestions+%7B%0A+++public+static+void+main(String%5B%5D+args)+%7B%0A++++++int+x+%3D+5%3B%0A++++++int+y%3B%0A++++++y+%3D+x%3B%0A++++++x+%3D+2%3B%0A++++++System.out.println(%22x+is%3A+%22+%2B+x)%3B%0A++++++System.out.println(%22y+is%3A+%22+%2B+y)%3B++++++%0A+++%7D%0A%7D&amp;mod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cscircles.cemc.uwaterloo.ca/java_visualize/#code=public+class+PollQuestions+%7B%0A+++public+static+void+main(String%5B%5D+args)+%7B%0A++++++Walrus+a+%3D+new+Walrus(1000,+8.3)%3B++++%0A+++%7D%0A+++%0A+++public+static+class+Walrus+%7B%0A++++++public+int+weight%3B%0A++++++public+double+tuskSize%3B%0A++++++%0A++++++public+Walrus(int+w,+double+ts)+%7B%0A+++++++++weight+%3D+w%3B%0A+++++++++tuskSize+%3D+ts%3B%0A++++++%7D%0A+++%7D%0A%7D&amp;mod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cscircles.cemc.uwaterloo.ca/java_visualize/#code=public+class+PollQuestions+%7B%0A+++public+static+void+main(String%5B%5D+args)+%7B%0A++++++Walrus+walrus+%3D+new+Walrus(3500,+10.5)%3B%0A++++++int+x+%3D+9%3B%0A++++++%0A++++++doStuff(walrus,+x)%3B%0A++++++System.out.println(walrus)%3B%0A++++++System.out.println(x)%3B%0A+++%7D%0A+++%0A+++public+static+void+doStuff(Walrus+W,+int+x)+%7B%0A++++++W.weight+%3D+W.weight+-+100%3B%0A++++++x+%3D+x+-+5%3B%0A+++%7D%0A+++%0A+++public+static+class+Walrus+%7B%0A++++++public+int+weight%3B%0A++++++public+double+tuskSize%3B%0A++++++%0A++++++public+Walrus(int+w,+double+ts)+%7B%0A+++++++++weight+%3D+w%3B%0A+++++++++tuskSize+%3D+ts%3B%0A++++++%7D%0A%0A++++++public+String+toString()+%7B%0A+++++++++return+String.format(%22weight%3A+%25d,+tusk+size%3A+%25.2f%22,+weight,+tuskSize)%3B%0A++++++%7D%0A+++%7D%0A%7D&amp;mode=edi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quora.com/profile/Arun-Vijayvergiy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en.wikipedia.org/wiki/Active_learning" TargetMode="External"/><Relationship Id="rId4" Type="http://schemas.openxmlformats.org/officeDocument/2006/relationships/hyperlink" Target="https://upload.wikimedia.org/wikipedia/commons/0/04/Learning_Retention_Pyramid.JPG" TargetMode="External"/><Relationship Id="rId5" Type="http://schemas.openxmlformats.org/officeDocument/2006/relationships/hyperlink" Target="https://cft.vanderbilt.edu/guides-sub-pages/blooms-taxonomy/" TargetMode="External"/><Relationship Id="rId6" Type="http://schemas.openxmlformats.org/officeDocument/2006/relationships/hyperlink" Target="https://www.quora.com/University-of-California-Berkeley-What-are-some-instances-of-Paul-Hilfingers-notoriety?page_id=3#!n=1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Announcements</a:t>
            </a:r>
          </a:p>
        </p:txBody>
      </p:sp>
      <p:sp>
        <p:nvSpPr>
          <p:cNvPr id="55" name="Shape 55"/>
          <p:cNvSpPr txBox="1"/>
          <p:nvPr/>
        </p:nvSpPr>
        <p:spPr>
          <a:xfrm>
            <a:off x="350325" y="1114700"/>
            <a:ext cx="8793600" cy="4028700"/>
          </a:xfrm>
          <a:prstGeom prst="rect">
            <a:avLst/>
          </a:prstGeom>
          <a:noFill/>
          <a:ln>
            <a:noFill/>
          </a:ln>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Guerrilla Section this Sunday!</a:t>
            </a:r>
          </a:p>
          <a:p>
            <a:pPr indent="-355600" lvl="1" marL="914400" rtl="0">
              <a:spcBef>
                <a:spcPts val="0"/>
              </a:spcBef>
              <a:spcAft>
                <a:spcPts val="0"/>
              </a:spcAft>
              <a:buSzPts val="2000"/>
              <a:buChar char="○"/>
            </a:pPr>
            <a:r>
              <a:rPr lang="en" sz="2000"/>
              <a:t>Form groups with your classmates and work through an exam-prep worksheet</a:t>
            </a:r>
          </a:p>
          <a:p>
            <a:pPr indent="-355600" lvl="1" marL="914400" rtl="0">
              <a:spcBef>
                <a:spcPts val="0"/>
              </a:spcBef>
              <a:spcAft>
                <a:spcPts val="0"/>
              </a:spcAft>
              <a:buSzPts val="2000"/>
              <a:buChar char="○"/>
            </a:pPr>
            <a:r>
              <a:rPr lang="en" sz="2000"/>
              <a:t>Focused on first week’s material</a:t>
            </a:r>
          </a:p>
          <a:p>
            <a:pPr indent="-355600" lvl="1" marL="914400" rtl="0">
              <a:spcBef>
                <a:spcPts val="0"/>
              </a:spcBef>
              <a:spcAft>
                <a:spcPts val="0"/>
              </a:spcAft>
              <a:buSzPts val="2000"/>
              <a:buChar char="○"/>
            </a:pPr>
            <a:r>
              <a:rPr lang="en" sz="2000"/>
              <a:t>Staff will be there to help if you get stuck</a:t>
            </a:r>
          </a:p>
          <a:p>
            <a:pPr indent="-355600" lvl="1" marL="914400" rtl="0">
              <a:spcBef>
                <a:spcPts val="0"/>
              </a:spcBef>
              <a:spcAft>
                <a:spcPts val="0"/>
              </a:spcAft>
              <a:buSzPts val="2000"/>
              <a:buChar char="○"/>
            </a:pPr>
            <a:r>
              <a:rPr lang="en" sz="2000"/>
              <a:t>273 &amp; 275 Soda Hall, 11-1PM</a:t>
            </a:r>
          </a:p>
          <a:p>
            <a:pPr indent="-355600" lvl="0" marL="457200" rtl="0">
              <a:spcBef>
                <a:spcPts val="0"/>
              </a:spcBef>
              <a:spcAft>
                <a:spcPts val="0"/>
              </a:spcAft>
              <a:buSzPts val="2000"/>
              <a:buChar char="●"/>
            </a:pPr>
            <a:r>
              <a:rPr lang="en" sz="2000"/>
              <a:t>Soda is currently out of power -&gt; AG is out of commission</a:t>
            </a:r>
          </a:p>
          <a:p>
            <a:pPr indent="-355600" lvl="1" marL="914400" rtl="0">
              <a:spcBef>
                <a:spcPts val="0"/>
              </a:spcBef>
              <a:buSzPts val="2000"/>
              <a:buChar char="○"/>
            </a:pPr>
            <a:r>
              <a:rPr lang="en" sz="2000"/>
              <a:t>There will be an extension </a:t>
            </a:r>
          </a:p>
          <a:p>
            <a:pPr indent="0" lvl="0" marL="0" rtl="0">
              <a:spcBef>
                <a:spcPts val="0"/>
              </a:spcBef>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Who are you?</a:t>
            </a:r>
          </a:p>
        </p:txBody>
      </p:sp>
      <p:sp>
        <p:nvSpPr>
          <p:cNvPr id="119" name="Shape 119"/>
          <p:cNvSpPr txBox="1"/>
          <p:nvPr/>
        </p:nvSpPr>
        <p:spPr>
          <a:xfrm>
            <a:off x="285000" y="1129100"/>
            <a:ext cx="4187700" cy="34452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Char char="●"/>
            </a:pPr>
            <a:r>
              <a:rPr lang="en" sz="1800">
                <a:solidFill>
                  <a:schemeClr val="dk1"/>
                </a:solidFill>
              </a:rPr>
              <a:t>110 undeclared majors</a:t>
            </a:r>
          </a:p>
          <a:p>
            <a:pPr indent="-342900" lvl="0" marL="457200" rtl="0">
              <a:spcBef>
                <a:spcPts val="0"/>
              </a:spcBef>
              <a:spcAft>
                <a:spcPts val="0"/>
              </a:spcAft>
              <a:buSzPts val="1800"/>
              <a:buChar char="●"/>
            </a:pPr>
            <a:r>
              <a:rPr lang="en" sz="1800"/>
              <a:t>8 EECS majors</a:t>
            </a:r>
          </a:p>
          <a:p>
            <a:pPr indent="-342900" lvl="0" marL="457200" rtl="0">
              <a:spcBef>
                <a:spcPts val="0"/>
              </a:spcBef>
              <a:spcAft>
                <a:spcPts val="0"/>
              </a:spcAft>
              <a:buSzPts val="1800"/>
              <a:buChar char="●"/>
            </a:pPr>
            <a:r>
              <a:rPr lang="en" sz="1800"/>
              <a:t>11 Statistics majors</a:t>
            </a:r>
          </a:p>
          <a:p>
            <a:pPr indent="-342900" lvl="0" marL="457200" rtl="0">
              <a:spcBef>
                <a:spcPts val="0"/>
              </a:spcBef>
              <a:spcAft>
                <a:spcPts val="0"/>
              </a:spcAft>
              <a:buSzPts val="1800"/>
              <a:buChar char="●"/>
            </a:pPr>
            <a:r>
              <a:rPr lang="en" sz="1800"/>
              <a:t>12 Mechanical Engineering majors</a:t>
            </a:r>
          </a:p>
          <a:p>
            <a:pPr indent="-342900" lvl="0" marL="457200" rtl="0">
              <a:spcBef>
                <a:spcPts val="0"/>
              </a:spcBef>
              <a:spcAft>
                <a:spcPts val="0"/>
              </a:spcAft>
              <a:buSzPts val="1800"/>
              <a:buChar char="●"/>
            </a:pPr>
            <a:r>
              <a:rPr lang="en" sz="1800"/>
              <a:t>10 Physics majors</a:t>
            </a:r>
          </a:p>
          <a:p>
            <a:pPr indent="-342900" lvl="0" marL="457200" rtl="0">
              <a:spcBef>
                <a:spcPts val="0"/>
              </a:spcBef>
              <a:spcAft>
                <a:spcPts val="0"/>
              </a:spcAft>
              <a:buSzPts val="1800"/>
              <a:buChar char="●"/>
            </a:pPr>
            <a:r>
              <a:rPr lang="en" sz="1800"/>
              <a:t>12 Economics majors</a:t>
            </a:r>
          </a:p>
          <a:p>
            <a:pPr indent="-342900" lvl="0" marL="457200" rtl="0">
              <a:spcBef>
                <a:spcPts val="0"/>
              </a:spcBef>
              <a:spcAft>
                <a:spcPts val="0"/>
              </a:spcAft>
              <a:buSzPts val="1800"/>
              <a:buChar char="●"/>
            </a:pPr>
            <a:r>
              <a:rPr lang="en" sz="1800"/>
              <a:t>14 Bioengineering majors</a:t>
            </a:r>
          </a:p>
          <a:p>
            <a:pPr indent="-342900" lvl="0" marL="457200" rtl="0">
              <a:spcBef>
                <a:spcPts val="0"/>
              </a:spcBef>
              <a:buClr>
                <a:schemeClr val="dk1"/>
              </a:buClr>
              <a:buSzPts val="1800"/>
              <a:buChar char="●"/>
            </a:pPr>
            <a:r>
              <a:rPr lang="en" sz="1800">
                <a:solidFill>
                  <a:schemeClr val="dk1"/>
                </a:solidFill>
              </a:rPr>
              <a:t>4 Chemistry majors</a:t>
            </a:r>
          </a:p>
          <a:p>
            <a:pPr indent="-342900" lvl="0" marL="457200" rtl="0">
              <a:spcBef>
                <a:spcPts val="0"/>
              </a:spcBef>
              <a:buClr>
                <a:schemeClr val="dk1"/>
              </a:buClr>
              <a:buSzPts val="1800"/>
              <a:buChar char="●"/>
            </a:pPr>
            <a:r>
              <a:rPr lang="en" sz="1800">
                <a:solidFill>
                  <a:schemeClr val="dk1"/>
                </a:solidFill>
              </a:rPr>
              <a:t>6 Materials Science majors</a:t>
            </a:r>
          </a:p>
          <a:p>
            <a:pPr indent="-342900" lvl="0" marL="457200" rtl="0">
              <a:spcBef>
                <a:spcPts val="0"/>
              </a:spcBef>
              <a:buClr>
                <a:schemeClr val="dk1"/>
              </a:buClr>
              <a:buSzPts val="1800"/>
              <a:buChar char="●"/>
            </a:pPr>
            <a:r>
              <a:rPr lang="en" sz="1800">
                <a:solidFill>
                  <a:schemeClr val="dk1"/>
                </a:solidFill>
              </a:rPr>
              <a:t>6 Molecular and Cellular Biology majors</a:t>
            </a:r>
          </a:p>
        </p:txBody>
      </p:sp>
      <p:sp>
        <p:nvSpPr>
          <p:cNvPr id="120" name="Shape 120"/>
          <p:cNvSpPr txBox="1"/>
          <p:nvPr/>
        </p:nvSpPr>
        <p:spPr>
          <a:xfrm>
            <a:off x="4644600" y="1255575"/>
            <a:ext cx="4187700" cy="3445200"/>
          </a:xfrm>
          <a:prstGeom prst="rect">
            <a:avLst/>
          </a:prstGeom>
          <a:noFill/>
          <a:ln>
            <a:noFill/>
          </a:ln>
        </p:spPr>
        <p:txBody>
          <a:bodyPr anchorCtr="0" anchor="t" bIns="91425" lIns="91425" rIns="91425" wrap="square" tIns="91425">
            <a:noAutofit/>
          </a:bodyPr>
          <a:lstStyle/>
          <a:p>
            <a:pPr indent="-342900" lvl="0" marL="457200" rtl="0">
              <a:spcBef>
                <a:spcPts val="0"/>
              </a:spcBef>
              <a:buClr>
                <a:schemeClr val="dk1"/>
              </a:buClr>
              <a:buSzPts val="1800"/>
              <a:buChar char="●"/>
            </a:pPr>
            <a:r>
              <a:rPr lang="en" sz="1800">
                <a:solidFill>
                  <a:schemeClr val="dk1"/>
                </a:solidFill>
              </a:rPr>
              <a:t>11 Cognitive Science majors</a:t>
            </a:r>
          </a:p>
          <a:p>
            <a:pPr indent="-342900" lvl="0" marL="457200" rtl="0">
              <a:spcBef>
                <a:spcPts val="0"/>
              </a:spcBef>
              <a:buClr>
                <a:schemeClr val="dk1"/>
              </a:buClr>
              <a:buSzPts val="1800"/>
              <a:buChar char="●"/>
            </a:pPr>
            <a:r>
              <a:rPr lang="en" sz="1800">
                <a:solidFill>
                  <a:schemeClr val="dk1"/>
                </a:solidFill>
              </a:rPr>
              <a:t>31 visitors from all over America</a:t>
            </a:r>
          </a:p>
          <a:p>
            <a:pPr indent="-342900" lvl="0" marL="457200" rtl="0">
              <a:spcBef>
                <a:spcPts val="0"/>
              </a:spcBef>
              <a:buClr>
                <a:schemeClr val="dk1"/>
              </a:buClr>
              <a:buSzPts val="1800"/>
              <a:buChar char="●"/>
            </a:pPr>
            <a:r>
              <a:rPr lang="en" sz="1800">
                <a:solidFill>
                  <a:schemeClr val="dk1"/>
                </a:solidFill>
              </a:rPr>
              <a:t>91 visitors from all over the world!</a:t>
            </a:r>
          </a:p>
          <a:p>
            <a:pPr indent="-342900" lvl="0" marL="457200" rtl="0">
              <a:spcBef>
                <a:spcPts val="0"/>
              </a:spcBef>
              <a:buClr>
                <a:schemeClr val="dk1"/>
              </a:buClr>
              <a:buSzPts val="1800"/>
              <a:buChar char="●"/>
            </a:pPr>
            <a:r>
              <a:rPr lang="en" sz="1800">
                <a:solidFill>
                  <a:schemeClr val="dk1"/>
                </a:solidFill>
              </a:rPr>
              <a:t>…and many more!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Who are we?</a:t>
            </a:r>
          </a:p>
        </p:txBody>
      </p:sp>
      <p:sp>
        <p:nvSpPr>
          <p:cNvPr id="126" name="Shape 126"/>
          <p:cNvSpPr txBox="1"/>
          <p:nvPr/>
        </p:nvSpPr>
        <p:spPr>
          <a:xfrm>
            <a:off x="427850" y="1063550"/>
            <a:ext cx="8322000" cy="29085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Instructors:</a:t>
            </a:r>
          </a:p>
          <a:p>
            <a:pPr indent="-342900" lvl="0" marL="457200" rtl="0">
              <a:spcBef>
                <a:spcPts val="0"/>
              </a:spcBef>
              <a:spcAft>
                <a:spcPts val="0"/>
              </a:spcAft>
              <a:buSzPts val="1800"/>
              <a:buChar char="●"/>
            </a:pPr>
            <a:r>
              <a:rPr lang="en" sz="1800"/>
              <a:t>Daniel Sochor	</a:t>
            </a:r>
            <a:r>
              <a:rPr lang="en" sz="1800" u="sng">
                <a:solidFill>
                  <a:schemeClr val="hlink"/>
                </a:solidFill>
                <a:hlinkClick r:id="rId3"/>
              </a:rPr>
              <a:t>dansochor@cs61bl.org</a:t>
            </a:r>
          </a:p>
          <a:p>
            <a:pPr indent="-342900" lvl="0" marL="457200" rtl="0">
              <a:spcBef>
                <a:spcPts val="0"/>
              </a:spcBef>
              <a:buSzPts val="1800"/>
              <a:buChar char="●"/>
            </a:pPr>
            <a:r>
              <a:rPr lang="en" sz="1800"/>
              <a:t>Daniel Nguyen	</a:t>
            </a:r>
            <a:r>
              <a:rPr lang="en" sz="1800" u="sng">
                <a:solidFill>
                  <a:schemeClr val="hlink"/>
                </a:solidFill>
                <a:hlinkClick r:id="rId4"/>
              </a:rPr>
              <a:t>daniel@cs61bl.org</a:t>
            </a:r>
          </a:p>
          <a:p>
            <a:pPr indent="0" lvl="0" marL="0" rtl="0">
              <a:spcBef>
                <a:spcPts val="0"/>
              </a:spcBef>
              <a:buNone/>
            </a:pPr>
            <a:r>
              <a:t/>
            </a:r>
            <a:endParaRPr sz="1800"/>
          </a:p>
          <a:p>
            <a:pPr indent="0" lvl="0" marL="0" rtl="0">
              <a:spcBef>
                <a:spcPts val="0"/>
              </a:spcBef>
              <a:buNone/>
            </a:pPr>
            <a:r>
              <a:rPr lang="en" sz="1800"/>
              <a:t>Our office hours are 10-11AM on Mondays and Thursdays, 4-5PM on Tuesdays and Fridays in 779 Soda.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Who are we?</a:t>
            </a:r>
          </a:p>
        </p:txBody>
      </p:sp>
      <p:sp>
        <p:nvSpPr>
          <p:cNvPr id="132" name="Shape 132"/>
          <p:cNvSpPr txBox="1"/>
          <p:nvPr/>
        </p:nvSpPr>
        <p:spPr>
          <a:xfrm>
            <a:off x="427850" y="1063550"/>
            <a:ext cx="8322000" cy="46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GSIs:</a:t>
            </a:r>
          </a:p>
          <a:p>
            <a:pPr indent="0" lvl="0" marL="0" rtl="0">
              <a:spcBef>
                <a:spcPts val="0"/>
              </a:spcBef>
              <a:buNone/>
            </a:pPr>
            <a:r>
              <a:t/>
            </a:r>
            <a:endParaRPr sz="1800"/>
          </a:p>
          <a:p>
            <a:pPr indent="0" lvl="0" marL="0" rtl="0">
              <a:spcBef>
                <a:spcPts val="0"/>
              </a:spcBef>
              <a:buNone/>
            </a:pPr>
            <a:r>
              <a:t/>
            </a:r>
            <a:endParaRPr sz="1800"/>
          </a:p>
        </p:txBody>
      </p:sp>
      <p:sp>
        <p:nvSpPr>
          <p:cNvPr id="133" name="Shape 133"/>
          <p:cNvSpPr txBox="1"/>
          <p:nvPr/>
        </p:nvSpPr>
        <p:spPr>
          <a:xfrm>
            <a:off x="411000" y="15273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Alex Kazorian</a:t>
            </a:r>
          </a:p>
          <a:p>
            <a:pPr indent="-381000" lvl="0" marL="457200" rtl="0">
              <a:spcBef>
                <a:spcPts val="0"/>
              </a:spcBef>
              <a:spcAft>
                <a:spcPts val="0"/>
              </a:spcAft>
              <a:buSzPts val="2400"/>
              <a:buChar char="●"/>
            </a:pPr>
            <a:r>
              <a:rPr lang="en" sz="2400"/>
              <a:t>Antares Chen*</a:t>
            </a:r>
          </a:p>
          <a:p>
            <a:pPr indent="-381000" lvl="0" marL="457200" rtl="0">
              <a:spcBef>
                <a:spcPts val="0"/>
              </a:spcBef>
              <a:spcAft>
                <a:spcPts val="0"/>
              </a:spcAft>
              <a:buSzPts val="2400"/>
              <a:buChar char="●"/>
            </a:pPr>
            <a:r>
              <a:rPr lang="en" sz="2400"/>
              <a:t>Ching Fang*</a:t>
            </a:r>
          </a:p>
          <a:p>
            <a:pPr indent="-381000" lvl="0" marL="457200" rtl="0">
              <a:spcBef>
                <a:spcPts val="0"/>
              </a:spcBef>
              <a:spcAft>
                <a:spcPts val="0"/>
              </a:spcAft>
              <a:buSzPts val="2400"/>
              <a:buChar char="●"/>
            </a:pPr>
            <a:r>
              <a:rPr lang="en" sz="2400"/>
              <a:t>Christine Zhou*</a:t>
            </a:r>
          </a:p>
          <a:p>
            <a:pPr indent="-381000" lvl="0" marL="457200" rtl="0">
              <a:spcBef>
                <a:spcPts val="0"/>
              </a:spcBef>
              <a:buSzPts val="2400"/>
              <a:buChar char="●"/>
            </a:pPr>
            <a:r>
              <a:rPr lang="en" sz="2400"/>
              <a:t>JC Dy</a:t>
            </a:r>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p:txBody>
      </p:sp>
      <p:sp>
        <p:nvSpPr>
          <p:cNvPr id="134" name="Shape 134"/>
          <p:cNvSpPr txBox="1"/>
          <p:nvPr/>
        </p:nvSpPr>
        <p:spPr>
          <a:xfrm>
            <a:off x="4772800" y="12987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Josh Zeitsoff</a:t>
            </a:r>
          </a:p>
          <a:p>
            <a:pPr indent="-381000" lvl="0" marL="457200" rtl="0">
              <a:spcBef>
                <a:spcPts val="0"/>
              </a:spcBef>
              <a:spcAft>
                <a:spcPts val="0"/>
              </a:spcAft>
              <a:buSzPts val="2400"/>
              <a:buChar char="●"/>
            </a:pPr>
            <a:r>
              <a:rPr lang="en" sz="2400"/>
              <a:t>Kevin Chang</a:t>
            </a:r>
          </a:p>
          <a:p>
            <a:pPr indent="-381000" lvl="0" marL="457200" rtl="0">
              <a:spcBef>
                <a:spcPts val="0"/>
              </a:spcBef>
              <a:spcAft>
                <a:spcPts val="0"/>
              </a:spcAft>
              <a:buSzPts val="2400"/>
              <a:buChar char="●"/>
            </a:pPr>
            <a:r>
              <a:rPr lang="en" sz="2400"/>
              <a:t>Matthew Sit</a:t>
            </a:r>
          </a:p>
          <a:p>
            <a:pPr indent="-381000" lvl="0" marL="457200" rtl="0">
              <a:spcBef>
                <a:spcPts val="0"/>
              </a:spcBef>
              <a:spcAft>
                <a:spcPts val="0"/>
              </a:spcAft>
              <a:buSzPts val="2400"/>
              <a:buChar char="●"/>
            </a:pPr>
            <a:r>
              <a:rPr lang="en" sz="2400"/>
              <a:t>Sam Zhou</a:t>
            </a:r>
          </a:p>
          <a:p>
            <a:pPr indent="-381000" lvl="0" marL="457200" rtl="0">
              <a:spcBef>
                <a:spcPts val="0"/>
              </a:spcBef>
              <a:spcAft>
                <a:spcPts val="0"/>
              </a:spcAft>
              <a:buSzPts val="2400"/>
              <a:buChar char="●"/>
            </a:pPr>
            <a:r>
              <a:rPr lang="en" sz="2400"/>
              <a:t>Steven Lin</a:t>
            </a:r>
          </a:p>
          <a:p>
            <a:pPr indent="-381000" lvl="0" marL="457200" rtl="0">
              <a:spcBef>
                <a:spcPts val="0"/>
              </a:spcBef>
              <a:buSzPts val="2400"/>
              <a:buChar char="●"/>
            </a:pPr>
            <a:r>
              <a:rPr lang="en" sz="2400"/>
              <a:t>Ting Ding</a:t>
            </a:r>
          </a:p>
        </p:txBody>
      </p:sp>
      <p:sp>
        <p:nvSpPr>
          <p:cNvPr id="135" name="Shape 135"/>
          <p:cNvSpPr txBox="1"/>
          <p:nvPr/>
        </p:nvSpPr>
        <p:spPr>
          <a:xfrm>
            <a:off x="2194950" y="3821400"/>
            <a:ext cx="4754100" cy="4074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2400" u="sng">
                <a:solidFill>
                  <a:schemeClr val="accent5"/>
                </a:solidFill>
                <a:hlinkClick r:id="rId3"/>
              </a:rPr>
              <a:t>http://www.cs61bl.org/su17/staff</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That’s not it...</a:t>
            </a:r>
          </a:p>
        </p:txBody>
      </p:sp>
      <p:sp>
        <p:nvSpPr>
          <p:cNvPr id="141" name="Shape 141"/>
          <p:cNvSpPr txBox="1"/>
          <p:nvPr/>
        </p:nvSpPr>
        <p:spPr>
          <a:xfrm>
            <a:off x="427850" y="1063550"/>
            <a:ext cx="8322000" cy="46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Tutors</a:t>
            </a:r>
            <a:r>
              <a:rPr lang="en" sz="1800"/>
              <a:t>:</a:t>
            </a:r>
          </a:p>
          <a:p>
            <a:pPr indent="0" lvl="0" marL="0" rtl="0">
              <a:spcBef>
                <a:spcPts val="0"/>
              </a:spcBef>
              <a:buNone/>
            </a:pPr>
            <a:r>
              <a:t/>
            </a:r>
            <a:endParaRPr sz="1800"/>
          </a:p>
          <a:p>
            <a:pPr indent="0" lvl="0" marL="0" rtl="0">
              <a:spcBef>
                <a:spcPts val="0"/>
              </a:spcBef>
              <a:buNone/>
            </a:pPr>
            <a:r>
              <a:t/>
            </a:r>
            <a:endParaRPr sz="1800"/>
          </a:p>
        </p:txBody>
      </p:sp>
      <p:sp>
        <p:nvSpPr>
          <p:cNvPr id="142" name="Shape 142"/>
          <p:cNvSpPr txBox="1"/>
          <p:nvPr/>
        </p:nvSpPr>
        <p:spPr>
          <a:xfrm>
            <a:off x="411000" y="15273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Alison Tanubrata</a:t>
            </a:r>
          </a:p>
          <a:p>
            <a:pPr indent="-381000" lvl="0" marL="457200" rtl="0">
              <a:spcBef>
                <a:spcPts val="0"/>
              </a:spcBef>
              <a:spcAft>
                <a:spcPts val="0"/>
              </a:spcAft>
              <a:buSzPts val="2400"/>
              <a:buChar char="●"/>
            </a:pPr>
            <a:r>
              <a:rPr lang="en" sz="2400"/>
              <a:t>Diana Tai</a:t>
            </a:r>
          </a:p>
          <a:p>
            <a:pPr indent="-381000" lvl="0" marL="457200" rtl="0">
              <a:spcBef>
                <a:spcPts val="0"/>
              </a:spcBef>
              <a:spcAft>
                <a:spcPts val="0"/>
              </a:spcAft>
              <a:buSzPts val="2400"/>
              <a:buChar char="●"/>
            </a:pPr>
            <a:r>
              <a:rPr lang="en" sz="2400"/>
              <a:t>Gi-Gi Lu</a:t>
            </a:r>
          </a:p>
          <a:p>
            <a:pPr indent="-381000" lvl="0" marL="457200" rtl="0">
              <a:spcBef>
                <a:spcPts val="0"/>
              </a:spcBef>
              <a:spcAft>
                <a:spcPts val="0"/>
              </a:spcAft>
              <a:buSzPts val="2400"/>
              <a:buChar char="●"/>
            </a:pPr>
            <a:r>
              <a:rPr lang="en" sz="2400"/>
              <a:t>Matthew Owen</a:t>
            </a:r>
          </a:p>
          <a:p>
            <a:pPr indent="-381000" lvl="0" marL="457200" rtl="0">
              <a:spcBef>
                <a:spcPts val="0"/>
              </a:spcBef>
              <a:buSzPts val="2400"/>
              <a:buChar char="●"/>
            </a:pPr>
            <a:r>
              <a:rPr lang="en" sz="2400"/>
              <a:t>Wayne Li</a:t>
            </a:r>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There’s still more?!</a:t>
            </a:r>
          </a:p>
        </p:txBody>
      </p:sp>
      <p:sp>
        <p:nvSpPr>
          <p:cNvPr id="148" name="Shape 148"/>
          <p:cNvSpPr txBox="1"/>
          <p:nvPr>
            <p:ph idx="1" type="body"/>
          </p:nvPr>
        </p:nvSpPr>
        <p:spPr>
          <a:xfrm>
            <a:off x="311700" y="1017725"/>
            <a:ext cx="8520600" cy="3416400"/>
          </a:xfrm>
          <a:prstGeom prst="rect">
            <a:avLst/>
          </a:prstGeom>
        </p:spPr>
        <p:txBody>
          <a:bodyPr anchorCtr="0" anchor="t" bIns="91425" lIns="91425" rIns="91425" wrap="square" tIns="91425">
            <a:noAutofit/>
          </a:bodyPr>
          <a:lstStyle/>
          <a:p>
            <a:pPr indent="0" lvl="0" marL="0">
              <a:spcBef>
                <a:spcPts val="0"/>
              </a:spcBef>
              <a:buNone/>
            </a:pPr>
            <a:r>
              <a:rPr lang="en"/>
              <a:t>Lab assistants</a:t>
            </a:r>
          </a:p>
          <a:p>
            <a:pPr indent="0" lvl="0" marL="0" rtl="0">
              <a:spcBef>
                <a:spcPts val="0"/>
              </a:spcBef>
              <a:spcAft>
                <a:spcPts val="0"/>
              </a:spcAft>
              <a:buNone/>
            </a:pPr>
            <a:r>
              <a:t/>
            </a:r>
            <a:endParaRPr sz="1000">
              <a:solidFill>
                <a:srgbClr val="000000"/>
              </a:solidFill>
            </a:endParaRPr>
          </a:p>
          <a:p>
            <a:pPr indent="0" lvl="0" marL="0" rtl="0">
              <a:spcBef>
                <a:spcPts val="0"/>
              </a:spcBef>
              <a:spcAft>
                <a:spcPts val="0"/>
              </a:spcAft>
              <a:buNone/>
            </a:pPr>
            <a:r>
              <a:t/>
            </a:r>
            <a:endParaRPr sz="1000">
              <a:solidFill>
                <a:srgbClr val="000000"/>
              </a:solidFill>
            </a:endParaRPr>
          </a:p>
          <a:p>
            <a:pPr indent="0" lvl="0" marL="0" rtl="0">
              <a:spcBef>
                <a:spcPts val="0"/>
              </a:spcBef>
              <a:spcAft>
                <a:spcPts val="0"/>
              </a:spcAft>
              <a:buNone/>
            </a:pPr>
            <a:r>
              <a:t/>
            </a:r>
            <a:endParaRPr sz="1000">
              <a:solidFill>
                <a:srgbClr val="000000"/>
              </a:solidFill>
            </a:endParaRPr>
          </a:p>
          <a:p>
            <a:pPr indent="0" lvl="0" marL="0">
              <a:spcBef>
                <a:spcPts val="0"/>
              </a:spcBef>
              <a:buNone/>
            </a:pPr>
            <a:r>
              <a:t/>
            </a:r>
            <a:endParaRPr/>
          </a:p>
        </p:txBody>
      </p:sp>
      <p:graphicFrame>
        <p:nvGraphicFramePr>
          <p:cNvPr id="149" name="Shape 149"/>
          <p:cNvGraphicFramePr/>
          <p:nvPr/>
        </p:nvGraphicFramePr>
        <p:xfrm>
          <a:off x="311700" y="1443325"/>
          <a:ext cx="3000000" cy="3000000"/>
        </p:xfrm>
        <a:graphic>
          <a:graphicData uri="http://schemas.openxmlformats.org/drawingml/2006/table">
            <a:tbl>
              <a:tblPr>
                <a:noFill/>
                <a:tableStyleId>{74629B21-DD82-4177-A7C4-41257215A8B5}</a:tableStyleId>
              </a:tblPr>
              <a:tblGrid>
                <a:gridCol w="904875"/>
                <a:gridCol w="904875"/>
                <a:gridCol w="1031650"/>
                <a:gridCol w="1076925"/>
                <a:gridCol w="1122200"/>
                <a:gridCol w="1221800"/>
                <a:gridCol w="1104150"/>
                <a:gridCol w="1339500"/>
              </a:tblGrid>
              <a:tr h="381000">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Aaron Jimenez</a:t>
                      </a:r>
                    </a:p>
                    <a:p>
                      <a:pPr indent="-69850" lvl="0" marL="0" rtl="0">
                        <a:lnSpc>
                          <a:spcPct val="115000"/>
                        </a:lnSpc>
                        <a:spcBef>
                          <a:spcPts val="0"/>
                        </a:spcBef>
                        <a:buClr>
                          <a:schemeClr val="dk1"/>
                        </a:buClr>
                        <a:buSzPts val="1100"/>
                        <a:buFont typeface="Arial"/>
                        <a:buNone/>
                      </a:pPr>
                      <a:r>
                        <a:rPr lang="en" sz="800">
                          <a:solidFill>
                            <a:schemeClr val="dk1"/>
                          </a:solidFill>
                        </a:rPr>
                        <a:t>Adam Chaarawi</a:t>
                      </a:r>
                    </a:p>
                    <a:p>
                      <a:pPr indent="-69850" lvl="0" marL="0" rtl="0">
                        <a:lnSpc>
                          <a:spcPct val="115000"/>
                        </a:lnSpc>
                        <a:spcBef>
                          <a:spcPts val="0"/>
                        </a:spcBef>
                        <a:buClr>
                          <a:schemeClr val="dk1"/>
                        </a:buClr>
                        <a:buSzPts val="1100"/>
                        <a:buFont typeface="Arial"/>
                        <a:buNone/>
                      </a:pPr>
                      <a:r>
                        <a:rPr lang="en" sz="800">
                          <a:solidFill>
                            <a:schemeClr val="dk1"/>
                          </a:solidFill>
                        </a:rPr>
                        <a:t>Adam Huang</a:t>
                      </a:r>
                    </a:p>
                    <a:p>
                      <a:pPr indent="-69850" lvl="0" marL="0" rtl="0">
                        <a:lnSpc>
                          <a:spcPct val="115000"/>
                        </a:lnSpc>
                        <a:spcBef>
                          <a:spcPts val="0"/>
                        </a:spcBef>
                        <a:buClr>
                          <a:schemeClr val="dk1"/>
                        </a:buClr>
                        <a:buSzPts val="1100"/>
                        <a:buFont typeface="Arial"/>
                        <a:buNone/>
                      </a:pPr>
                      <a:r>
                        <a:rPr lang="en" sz="800">
                          <a:solidFill>
                            <a:schemeClr val="dk1"/>
                          </a:solidFill>
                        </a:rPr>
                        <a:t>Ahmed Ali</a:t>
                      </a:r>
                    </a:p>
                    <a:p>
                      <a:pPr indent="-69850" lvl="0" marL="0" rtl="0">
                        <a:lnSpc>
                          <a:spcPct val="115000"/>
                        </a:lnSpc>
                        <a:spcBef>
                          <a:spcPts val="0"/>
                        </a:spcBef>
                        <a:buClr>
                          <a:schemeClr val="dk1"/>
                        </a:buClr>
                        <a:buSzPts val="1100"/>
                        <a:buFont typeface="Arial"/>
                        <a:buNone/>
                      </a:pPr>
                      <a:r>
                        <a:rPr lang="en" sz="800">
                          <a:solidFill>
                            <a:schemeClr val="dk1"/>
                          </a:solidFill>
                        </a:rPr>
                        <a:t>Ajay Gopi</a:t>
                      </a:r>
                    </a:p>
                    <a:p>
                      <a:pPr indent="-69850" lvl="0" marL="0" rtl="0">
                        <a:lnSpc>
                          <a:spcPct val="115000"/>
                        </a:lnSpc>
                        <a:spcBef>
                          <a:spcPts val="0"/>
                        </a:spcBef>
                        <a:buClr>
                          <a:schemeClr val="dk1"/>
                        </a:buClr>
                        <a:buSzPts val="1100"/>
                        <a:buFont typeface="Arial"/>
                        <a:buNone/>
                      </a:pPr>
                      <a:r>
                        <a:rPr lang="en" sz="800">
                          <a:solidFill>
                            <a:schemeClr val="dk1"/>
                          </a:solidFill>
                        </a:rPr>
                        <a:t>Ajay Raj</a:t>
                      </a:r>
                    </a:p>
                    <a:p>
                      <a:pPr indent="-69850" lvl="0" marL="0" rtl="0">
                        <a:lnSpc>
                          <a:spcPct val="115000"/>
                        </a:lnSpc>
                        <a:spcBef>
                          <a:spcPts val="0"/>
                        </a:spcBef>
                        <a:buClr>
                          <a:schemeClr val="dk1"/>
                        </a:buClr>
                        <a:buSzPts val="1100"/>
                        <a:buFont typeface="Arial"/>
                        <a:buNone/>
                      </a:pPr>
                      <a:r>
                        <a:rPr lang="en" sz="800">
                          <a:solidFill>
                            <a:schemeClr val="dk1"/>
                          </a:solidFill>
                        </a:rPr>
                        <a:t>Alan Rosenthal</a:t>
                      </a:r>
                    </a:p>
                    <a:p>
                      <a:pPr indent="-69850" lvl="0" marL="0" rtl="0">
                        <a:lnSpc>
                          <a:spcPct val="115000"/>
                        </a:lnSpc>
                        <a:spcBef>
                          <a:spcPts val="0"/>
                        </a:spcBef>
                        <a:buClr>
                          <a:schemeClr val="dk1"/>
                        </a:buClr>
                        <a:buSzPts val="1100"/>
                        <a:buFont typeface="Arial"/>
                        <a:buNone/>
                      </a:pPr>
                      <a:r>
                        <a:rPr lang="en" sz="800">
                          <a:solidFill>
                            <a:schemeClr val="dk1"/>
                          </a:solidFill>
                        </a:rPr>
                        <a:t>Alex Le-Tu</a:t>
                      </a:r>
                    </a:p>
                    <a:p>
                      <a:pPr indent="-69850" lvl="0" marL="0" rtl="0">
                        <a:lnSpc>
                          <a:spcPct val="115000"/>
                        </a:lnSpc>
                        <a:spcBef>
                          <a:spcPts val="0"/>
                        </a:spcBef>
                        <a:buClr>
                          <a:schemeClr val="dk1"/>
                        </a:buClr>
                        <a:buSzPts val="1100"/>
                        <a:buFont typeface="Arial"/>
                        <a:buNone/>
                      </a:pPr>
                      <a:r>
                        <a:rPr lang="en" sz="800">
                          <a:solidFill>
                            <a:schemeClr val="dk1"/>
                          </a:solidFill>
                        </a:rPr>
                        <a:t>Alex Mutwiri Mbuturah</a:t>
                      </a:r>
                    </a:p>
                    <a:p>
                      <a:pPr indent="-69850" lvl="0" marL="0" rtl="0">
                        <a:lnSpc>
                          <a:spcPct val="115000"/>
                        </a:lnSpc>
                        <a:spcBef>
                          <a:spcPts val="0"/>
                        </a:spcBef>
                        <a:buClr>
                          <a:schemeClr val="dk1"/>
                        </a:buClr>
                        <a:buSzPts val="1100"/>
                        <a:buFont typeface="Arial"/>
                        <a:buNone/>
                      </a:pPr>
                      <a:r>
                        <a:rPr lang="en" sz="800">
                          <a:solidFill>
                            <a:schemeClr val="dk1"/>
                          </a:solidFill>
                        </a:rPr>
                        <a:t>Alex Yeo</a:t>
                      </a:r>
                    </a:p>
                    <a:p>
                      <a:pPr indent="-69850" lvl="0" marL="0" rtl="0">
                        <a:lnSpc>
                          <a:spcPct val="115000"/>
                        </a:lnSpc>
                        <a:spcBef>
                          <a:spcPts val="0"/>
                        </a:spcBef>
                        <a:buClr>
                          <a:schemeClr val="dk1"/>
                        </a:buClr>
                        <a:buSzPts val="1100"/>
                        <a:buFont typeface="Arial"/>
                        <a:buNone/>
                      </a:pPr>
                      <a:r>
                        <a:rPr lang="en" sz="800">
                          <a:solidFill>
                            <a:schemeClr val="dk1"/>
                          </a:solidFill>
                        </a:rPr>
                        <a:t>Allen Chen</a:t>
                      </a:r>
                    </a:p>
                    <a:p>
                      <a:pPr indent="-69850" lvl="0" marL="0" rtl="0">
                        <a:lnSpc>
                          <a:spcPct val="115000"/>
                        </a:lnSpc>
                        <a:spcBef>
                          <a:spcPts val="0"/>
                        </a:spcBef>
                        <a:buClr>
                          <a:schemeClr val="dk1"/>
                        </a:buClr>
                        <a:buSzPts val="1100"/>
                        <a:buFont typeface="Arial"/>
                        <a:buNone/>
                      </a:pPr>
                      <a:r>
                        <a:rPr lang="en" sz="800">
                          <a:solidFill>
                            <a:schemeClr val="dk1"/>
                          </a:solidFill>
                        </a:rPr>
                        <a:t>Allen Tong</a:t>
                      </a:r>
                    </a:p>
                    <a:p>
                      <a:pPr indent="-69850" lvl="0" marL="0" rtl="0">
                        <a:lnSpc>
                          <a:spcPct val="115000"/>
                        </a:lnSpc>
                        <a:spcBef>
                          <a:spcPts val="0"/>
                        </a:spcBef>
                        <a:buClr>
                          <a:schemeClr val="dk1"/>
                        </a:buClr>
                        <a:buSzPts val="1100"/>
                        <a:buFont typeface="Arial"/>
                        <a:buNone/>
                      </a:pPr>
                      <a:r>
                        <a:rPr lang="en" sz="800">
                          <a:solidFill>
                            <a:schemeClr val="dk1"/>
                          </a:solidFill>
                        </a:rPr>
                        <a:t>Alyssa Huang</a:t>
                      </a:r>
                    </a:p>
                    <a:p>
                      <a:pPr indent="-69850" lvl="0" marL="0" rtl="0">
                        <a:lnSpc>
                          <a:spcPct val="115000"/>
                        </a:lnSpc>
                        <a:spcBef>
                          <a:spcPts val="0"/>
                        </a:spcBef>
                        <a:buClr>
                          <a:schemeClr val="dk1"/>
                        </a:buClr>
                        <a:buSzPts val="1100"/>
                        <a:buFont typeface="Arial"/>
                        <a:buNone/>
                      </a:pPr>
                      <a:r>
                        <a:rPr lang="en" sz="800">
                          <a:solidFill>
                            <a:schemeClr val="dk1"/>
                          </a:solidFill>
                        </a:rPr>
                        <a:t>Amy Mendelsohn</a:t>
                      </a:r>
                    </a:p>
                    <a:p>
                      <a:pPr indent="-69850" lvl="0" marL="0" rtl="0">
                        <a:lnSpc>
                          <a:spcPct val="115000"/>
                        </a:lnSpc>
                        <a:spcBef>
                          <a:spcPts val="0"/>
                        </a:spcBef>
                        <a:buClr>
                          <a:schemeClr val="dk1"/>
                        </a:buClr>
                        <a:buSzPts val="1100"/>
                        <a:buFont typeface="Arial"/>
                        <a:buNone/>
                      </a:pPr>
                      <a:r>
                        <a:rPr lang="en" sz="800">
                          <a:solidFill>
                            <a:schemeClr val="dk1"/>
                          </a:solidFill>
                        </a:rPr>
                        <a:t>Andrew Chen</a:t>
                      </a:r>
                    </a:p>
                    <a:p>
                      <a:pPr indent="-69850" lvl="0" marL="0" rtl="0">
                        <a:lnSpc>
                          <a:spcPct val="115000"/>
                        </a:lnSpc>
                        <a:spcBef>
                          <a:spcPts val="0"/>
                        </a:spcBef>
                        <a:buClr>
                          <a:schemeClr val="dk1"/>
                        </a:buClr>
                        <a:buSzPts val="1100"/>
                        <a:buFont typeface="Arial"/>
                        <a:buNone/>
                      </a:pPr>
                      <a:r>
                        <a:rPr lang="en" sz="800">
                          <a:solidFill>
                            <a:schemeClr val="dk1"/>
                          </a:solidFill>
                        </a:rPr>
                        <a:t>Andrew Cullen</a:t>
                      </a:r>
                    </a:p>
                    <a:p>
                      <a:pPr indent="-69850" lvl="0" marL="0" rtl="0">
                        <a:lnSpc>
                          <a:spcPct val="115000"/>
                        </a:lnSpc>
                        <a:spcBef>
                          <a:spcPts val="0"/>
                        </a:spcBef>
                        <a:buClr>
                          <a:schemeClr val="dk1"/>
                        </a:buClr>
                        <a:buSzPts val="1100"/>
                        <a:buFont typeface="Arial"/>
                        <a:buNone/>
                      </a:pPr>
                      <a:r>
                        <a:rPr lang="en" sz="800">
                          <a:solidFill>
                            <a:schemeClr val="dk1"/>
                          </a:solidFill>
                        </a:rPr>
                        <a:t>Andrew Lee</a:t>
                      </a:r>
                    </a:p>
                    <a:p>
                      <a:pPr indent="-69850" lvl="0" marL="0" rtl="0">
                        <a:lnSpc>
                          <a:spcPct val="115000"/>
                        </a:lnSpc>
                        <a:spcBef>
                          <a:spcPts val="0"/>
                        </a:spcBef>
                        <a:buClr>
                          <a:schemeClr val="dk1"/>
                        </a:buClr>
                        <a:buSzPts val="1100"/>
                        <a:buFont typeface="Arial"/>
                        <a:buNone/>
                      </a:pPr>
                      <a:r>
                        <a:rPr lang="en" sz="800">
                          <a:solidFill>
                            <a:schemeClr val="dk1"/>
                          </a:solidFill>
                        </a:rPr>
                        <a:t>Andrew Lou</a:t>
                      </a:r>
                    </a:p>
                    <a:p>
                      <a:pPr indent="-69850" lvl="0" marL="0" rtl="0">
                        <a:lnSpc>
                          <a:spcPct val="115000"/>
                        </a:lnSpc>
                        <a:spcBef>
                          <a:spcPts val="0"/>
                        </a:spcBef>
                        <a:buClr>
                          <a:schemeClr val="dk1"/>
                        </a:buClr>
                        <a:buSzPts val="1100"/>
                        <a:buFont typeface="Arial"/>
                        <a:buNone/>
                      </a:pPr>
                      <a:r>
                        <a:rPr lang="en" sz="800">
                          <a:solidFill>
                            <a:schemeClr val="dk1"/>
                          </a:solidFill>
                        </a:rPr>
                        <a:t>Andrew Peng</a:t>
                      </a:r>
                    </a:p>
                    <a:p>
                      <a:pPr indent="-69850" lvl="0" marL="0" rtl="0">
                        <a:lnSpc>
                          <a:spcPct val="115000"/>
                        </a:lnSpc>
                        <a:spcBef>
                          <a:spcPts val="0"/>
                        </a:spcBef>
                        <a:buClr>
                          <a:schemeClr val="dk1"/>
                        </a:buClr>
                        <a:buSzPts val="1100"/>
                        <a:buFont typeface="Arial"/>
                        <a:buNone/>
                      </a:pPr>
                      <a:r>
                        <a:rPr lang="en" sz="800">
                          <a:solidFill>
                            <a:schemeClr val="dk1"/>
                          </a:solidFill>
                        </a:rPr>
                        <a:t>Andrew Zhang</a:t>
                      </a: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Angela Hou</a:t>
                      </a:r>
                    </a:p>
                    <a:p>
                      <a:pPr indent="-69850" lvl="0" marL="0" rtl="0">
                        <a:lnSpc>
                          <a:spcPct val="115000"/>
                        </a:lnSpc>
                        <a:spcBef>
                          <a:spcPts val="0"/>
                        </a:spcBef>
                        <a:buClr>
                          <a:schemeClr val="dk1"/>
                        </a:buClr>
                        <a:buSzPts val="1100"/>
                        <a:buFont typeface="Arial"/>
                        <a:buNone/>
                      </a:pPr>
                      <a:r>
                        <a:rPr lang="en" sz="800">
                          <a:solidFill>
                            <a:schemeClr val="dk1"/>
                          </a:solidFill>
                        </a:rPr>
                        <a:t>Arjun Dhindsa</a:t>
                      </a:r>
                    </a:p>
                    <a:p>
                      <a:pPr indent="-69850" lvl="0" marL="0" rtl="0">
                        <a:lnSpc>
                          <a:spcPct val="115000"/>
                        </a:lnSpc>
                        <a:spcBef>
                          <a:spcPts val="0"/>
                        </a:spcBef>
                        <a:buClr>
                          <a:schemeClr val="dk1"/>
                        </a:buClr>
                        <a:buSzPts val="1100"/>
                        <a:buFont typeface="Arial"/>
                        <a:buNone/>
                      </a:pPr>
                      <a:r>
                        <a:rPr lang="en" sz="800">
                          <a:solidFill>
                            <a:schemeClr val="dk1"/>
                          </a:solidFill>
                        </a:rPr>
                        <a:t>Arsh Zahed</a:t>
                      </a:r>
                    </a:p>
                    <a:p>
                      <a:pPr indent="-69850" lvl="0" marL="0" rtl="0">
                        <a:lnSpc>
                          <a:spcPct val="115000"/>
                        </a:lnSpc>
                        <a:spcBef>
                          <a:spcPts val="0"/>
                        </a:spcBef>
                        <a:buClr>
                          <a:schemeClr val="dk1"/>
                        </a:buClr>
                        <a:buSzPts val="1100"/>
                        <a:buFont typeface="Arial"/>
                        <a:buNone/>
                      </a:pPr>
                      <a:r>
                        <a:rPr lang="en" sz="800">
                          <a:solidFill>
                            <a:schemeClr val="dk1"/>
                          </a:solidFill>
                        </a:rPr>
                        <a:t>Austen Zhu</a:t>
                      </a:r>
                    </a:p>
                    <a:p>
                      <a:pPr indent="-69850" lvl="0" marL="0" rtl="0">
                        <a:lnSpc>
                          <a:spcPct val="115000"/>
                        </a:lnSpc>
                        <a:spcBef>
                          <a:spcPts val="0"/>
                        </a:spcBef>
                        <a:buClr>
                          <a:schemeClr val="dk1"/>
                        </a:buClr>
                        <a:buSzPts val="1100"/>
                        <a:buFont typeface="Arial"/>
                        <a:buNone/>
                      </a:pPr>
                      <a:r>
                        <a:rPr lang="en" sz="800">
                          <a:solidFill>
                            <a:schemeClr val="dk1"/>
                          </a:solidFill>
                        </a:rPr>
                        <a:t>Ben Ben-Zour</a:t>
                      </a:r>
                    </a:p>
                    <a:p>
                      <a:pPr indent="-69850" lvl="0" marL="0" rtl="0">
                        <a:lnSpc>
                          <a:spcPct val="115000"/>
                        </a:lnSpc>
                        <a:spcBef>
                          <a:spcPts val="0"/>
                        </a:spcBef>
                        <a:buClr>
                          <a:schemeClr val="dk1"/>
                        </a:buClr>
                        <a:buSzPts val="1100"/>
                        <a:buFont typeface="Arial"/>
                        <a:buNone/>
                      </a:pPr>
                      <a:r>
                        <a:rPr lang="en" sz="800">
                          <a:solidFill>
                            <a:schemeClr val="dk1"/>
                          </a:solidFill>
                        </a:rPr>
                        <a:t>Benjamin Carlson</a:t>
                      </a:r>
                    </a:p>
                    <a:p>
                      <a:pPr indent="-69850" lvl="0" marL="0" rtl="0">
                        <a:lnSpc>
                          <a:spcPct val="115000"/>
                        </a:lnSpc>
                        <a:spcBef>
                          <a:spcPts val="0"/>
                        </a:spcBef>
                        <a:buClr>
                          <a:schemeClr val="dk1"/>
                        </a:buClr>
                        <a:buSzPts val="1100"/>
                        <a:buFont typeface="Arial"/>
                        <a:buNone/>
                      </a:pPr>
                      <a:r>
                        <a:rPr lang="en" sz="800">
                          <a:solidFill>
                            <a:schemeClr val="dk1"/>
                          </a:solidFill>
                        </a:rPr>
                        <a:t>Bikramjit Singh Kukreja</a:t>
                      </a:r>
                    </a:p>
                    <a:p>
                      <a:pPr indent="-69850" lvl="0" marL="0" rtl="0">
                        <a:lnSpc>
                          <a:spcPct val="115000"/>
                        </a:lnSpc>
                        <a:spcBef>
                          <a:spcPts val="0"/>
                        </a:spcBef>
                        <a:buClr>
                          <a:schemeClr val="dk1"/>
                        </a:buClr>
                        <a:buSzPts val="1100"/>
                        <a:buFont typeface="Arial"/>
                        <a:buNone/>
                      </a:pPr>
                      <a:r>
                        <a:rPr lang="en" sz="800">
                          <a:solidFill>
                            <a:schemeClr val="dk1"/>
                          </a:solidFill>
                        </a:rPr>
                        <a:t>Brandon Fong</a:t>
                      </a:r>
                    </a:p>
                    <a:p>
                      <a:pPr indent="-69850" lvl="0" marL="0" rtl="0">
                        <a:lnSpc>
                          <a:spcPct val="115000"/>
                        </a:lnSpc>
                        <a:spcBef>
                          <a:spcPts val="0"/>
                        </a:spcBef>
                        <a:buClr>
                          <a:schemeClr val="dk1"/>
                        </a:buClr>
                        <a:buSzPts val="1100"/>
                        <a:buFont typeface="Arial"/>
                        <a:buNone/>
                      </a:pPr>
                      <a:r>
                        <a:rPr lang="en" sz="800">
                          <a:solidFill>
                            <a:schemeClr val="dk1"/>
                          </a:solidFill>
                        </a:rPr>
                        <a:t>Brian Friedenberg</a:t>
                      </a:r>
                    </a:p>
                    <a:p>
                      <a:pPr indent="-69850" lvl="0" marL="0" rtl="0">
                        <a:lnSpc>
                          <a:spcPct val="115000"/>
                        </a:lnSpc>
                        <a:spcBef>
                          <a:spcPts val="0"/>
                        </a:spcBef>
                        <a:buClr>
                          <a:schemeClr val="dk1"/>
                        </a:buClr>
                        <a:buSzPts val="1100"/>
                        <a:buFont typeface="Arial"/>
                        <a:buNone/>
                      </a:pPr>
                      <a:r>
                        <a:rPr lang="en" sz="800">
                          <a:solidFill>
                            <a:schemeClr val="dk1"/>
                          </a:solidFill>
                        </a:rPr>
                        <a:t>Brian Truong</a:t>
                      </a:r>
                    </a:p>
                    <a:p>
                      <a:pPr indent="-69850" lvl="0" marL="0" rtl="0">
                        <a:lnSpc>
                          <a:spcPct val="115000"/>
                        </a:lnSpc>
                        <a:spcBef>
                          <a:spcPts val="0"/>
                        </a:spcBef>
                        <a:buClr>
                          <a:schemeClr val="dk1"/>
                        </a:buClr>
                        <a:buSzPts val="1100"/>
                        <a:buFont typeface="Arial"/>
                        <a:buNone/>
                      </a:pPr>
                      <a:r>
                        <a:rPr lang="en" sz="800">
                          <a:solidFill>
                            <a:schemeClr val="dk1"/>
                          </a:solidFill>
                        </a:rPr>
                        <a:t>Chuyi Hou</a:t>
                      </a:r>
                    </a:p>
                    <a:p>
                      <a:pPr indent="-69850" lvl="0" marL="0" rtl="0">
                        <a:lnSpc>
                          <a:spcPct val="115000"/>
                        </a:lnSpc>
                        <a:spcBef>
                          <a:spcPts val="0"/>
                        </a:spcBef>
                        <a:buClr>
                          <a:schemeClr val="dk1"/>
                        </a:buClr>
                        <a:buSzPts val="1100"/>
                        <a:buFont typeface="Arial"/>
                        <a:buNone/>
                      </a:pPr>
                      <a:r>
                        <a:rPr lang="en" sz="800">
                          <a:solidFill>
                            <a:schemeClr val="dk1"/>
                          </a:solidFill>
                        </a:rPr>
                        <a:t>Conglin Wang</a:t>
                      </a:r>
                    </a:p>
                    <a:p>
                      <a:pPr indent="-69850" lvl="0" marL="0" rtl="0">
                        <a:lnSpc>
                          <a:spcPct val="115000"/>
                        </a:lnSpc>
                        <a:spcBef>
                          <a:spcPts val="0"/>
                        </a:spcBef>
                        <a:buClr>
                          <a:schemeClr val="dk1"/>
                        </a:buClr>
                        <a:buSzPts val="1100"/>
                        <a:buFont typeface="Arial"/>
                        <a:buNone/>
                      </a:pPr>
                      <a:r>
                        <a:rPr lang="en" sz="800">
                          <a:solidFill>
                            <a:schemeClr val="dk1"/>
                          </a:solidFill>
                        </a:rPr>
                        <a:t>Dalton Do</a:t>
                      </a:r>
                    </a:p>
                    <a:p>
                      <a:pPr indent="-69850" lvl="0" marL="0" rtl="0">
                        <a:lnSpc>
                          <a:spcPct val="115000"/>
                        </a:lnSpc>
                        <a:spcBef>
                          <a:spcPts val="0"/>
                        </a:spcBef>
                        <a:buClr>
                          <a:schemeClr val="dk1"/>
                        </a:buClr>
                        <a:buSzPts val="1100"/>
                        <a:buFont typeface="Arial"/>
                        <a:buNone/>
                      </a:pPr>
                      <a:r>
                        <a:rPr lang="en" sz="800">
                          <a:solidFill>
                            <a:schemeClr val="dk1"/>
                          </a:solidFill>
                        </a:rPr>
                        <a:t>Daniel Blank</a:t>
                      </a:r>
                    </a:p>
                    <a:p>
                      <a:pPr indent="-69850" lvl="0" marL="0" rtl="0">
                        <a:lnSpc>
                          <a:spcPct val="115000"/>
                        </a:lnSpc>
                        <a:spcBef>
                          <a:spcPts val="0"/>
                        </a:spcBef>
                        <a:buClr>
                          <a:schemeClr val="dk1"/>
                        </a:buClr>
                        <a:buSzPts val="1100"/>
                        <a:buFont typeface="Arial"/>
                        <a:buNone/>
                      </a:pPr>
                      <a:r>
                        <a:rPr lang="en" sz="800">
                          <a:solidFill>
                            <a:schemeClr val="dk1"/>
                          </a:solidFill>
                        </a:rPr>
                        <a:t>Daniel Ho</a:t>
                      </a:r>
                    </a:p>
                    <a:p>
                      <a:pPr indent="-69850" lvl="0" marL="0" rtl="0">
                        <a:lnSpc>
                          <a:spcPct val="115000"/>
                        </a:lnSpc>
                        <a:spcBef>
                          <a:spcPts val="0"/>
                        </a:spcBef>
                        <a:buClr>
                          <a:schemeClr val="dk1"/>
                        </a:buClr>
                        <a:buSzPts val="1100"/>
                        <a:buFont typeface="Arial"/>
                        <a:buNone/>
                      </a:pPr>
                      <a:r>
                        <a:rPr lang="en" sz="800">
                          <a:solidFill>
                            <a:schemeClr val="dk1"/>
                          </a:solidFill>
                        </a:rPr>
                        <a:t>Daniel Zhu</a:t>
                      </a:r>
                    </a:p>
                    <a:p>
                      <a:pPr indent="-69850" lvl="0" marL="0" rtl="0">
                        <a:lnSpc>
                          <a:spcPct val="115000"/>
                        </a:lnSpc>
                        <a:spcBef>
                          <a:spcPts val="0"/>
                        </a:spcBef>
                        <a:buClr>
                          <a:schemeClr val="dk1"/>
                        </a:buClr>
                        <a:buSzPts val="1100"/>
                        <a:buFont typeface="Arial"/>
                        <a:buNone/>
                      </a:pPr>
                      <a:r>
                        <a:rPr lang="en" sz="800">
                          <a:solidFill>
                            <a:schemeClr val="dk1"/>
                          </a:solidFill>
                        </a:rPr>
                        <a:t>Danny Chu</a:t>
                      </a:r>
                    </a:p>
                    <a:p>
                      <a:pPr indent="-69850" lvl="0" marL="0" rtl="0">
                        <a:lnSpc>
                          <a:spcPct val="115000"/>
                        </a:lnSpc>
                        <a:spcBef>
                          <a:spcPts val="0"/>
                        </a:spcBef>
                        <a:buClr>
                          <a:schemeClr val="dk1"/>
                        </a:buClr>
                        <a:buSzPts val="1100"/>
                        <a:buFont typeface="Arial"/>
                        <a:buNone/>
                      </a:pPr>
                      <a:r>
                        <a:rPr lang="en" sz="800">
                          <a:solidFill>
                            <a:schemeClr val="dk1"/>
                          </a:solidFill>
                        </a:rPr>
                        <a:t>Dat Vu</a:t>
                      </a:r>
                    </a:p>
                    <a:p>
                      <a:pPr indent="-69850" lvl="0" marL="0" rtl="0">
                        <a:lnSpc>
                          <a:spcPct val="115000"/>
                        </a:lnSpc>
                        <a:spcBef>
                          <a:spcPts val="0"/>
                        </a:spcBef>
                        <a:buClr>
                          <a:schemeClr val="dk1"/>
                        </a:buClr>
                        <a:buSzPts val="1100"/>
                        <a:buFont typeface="Arial"/>
                        <a:buNone/>
                      </a:pPr>
                      <a:r>
                        <a:rPr lang="en" sz="800">
                          <a:solidFill>
                            <a:schemeClr val="dk1"/>
                          </a:solidFill>
                        </a:rPr>
                        <a:t>Deep Mistry</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Divyashish Kumar</a:t>
                      </a:r>
                    </a:p>
                    <a:p>
                      <a:pPr indent="-69850" lvl="0" marL="0" rtl="0">
                        <a:lnSpc>
                          <a:spcPct val="115000"/>
                        </a:lnSpc>
                        <a:spcBef>
                          <a:spcPts val="0"/>
                        </a:spcBef>
                        <a:buClr>
                          <a:schemeClr val="dk1"/>
                        </a:buClr>
                        <a:buSzPts val="1100"/>
                        <a:buFont typeface="Arial"/>
                        <a:buNone/>
                      </a:pPr>
                      <a:r>
                        <a:rPr lang="en" sz="800">
                          <a:solidFill>
                            <a:schemeClr val="dk1"/>
                          </a:solidFill>
                        </a:rPr>
                        <a:t>Dong Hee Han</a:t>
                      </a:r>
                    </a:p>
                    <a:p>
                      <a:pPr indent="-69850" lvl="0" marL="0" rtl="0">
                        <a:lnSpc>
                          <a:spcPct val="115000"/>
                        </a:lnSpc>
                        <a:spcBef>
                          <a:spcPts val="0"/>
                        </a:spcBef>
                        <a:buClr>
                          <a:schemeClr val="dk1"/>
                        </a:buClr>
                        <a:buSzPts val="1100"/>
                        <a:buFont typeface="Arial"/>
                        <a:buNone/>
                      </a:pPr>
                      <a:r>
                        <a:rPr lang="en" sz="800">
                          <a:solidFill>
                            <a:schemeClr val="dk1"/>
                          </a:solidFill>
                        </a:rPr>
                        <a:t>Dong Sub Kim</a:t>
                      </a:r>
                    </a:p>
                    <a:p>
                      <a:pPr indent="-69850" lvl="0" marL="0" rtl="0">
                        <a:lnSpc>
                          <a:spcPct val="115000"/>
                        </a:lnSpc>
                        <a:spcBef>
                          <a:spcPts val="0"/>
                        </a:spcBef>
                        <a:buClr>
                          <a:schemeClr val="dk1"/>
                        </a:buClr>
                        <a:buSzPts val="1100"/>
                        <a:buFont typeface="Arial"/>
                        <a:buNone/>
                      </a:pPr>
                      <a:r>
                        <a:rPr lang="en" sz="800">
                          <a:solidFill>
                            <a:schemeClr val="dk1"/>
                          </a:solidFill>
                        </a:rPr>
                        <a:t>Elaine Chien</a:t>
                      </a:r>
                    </a:p>
                    <a:p>
                      <a:pPr indent="-69850" lvl="0" marL="0" rtl="0">
                        <a:lnSpc>
                          <a:spcPct val="115000"/>
                        </a:lnSpc>
                        <a:spcBef>
                          <a:spcPts val="0"/>
                        </a:spcBef>
                        <a:buClr>
                          <a:schemeClr val="dk1"/>
                        </a:buClr>
                        <a:buSzPts val="1100"/>
                        <a:buFont typeface="Arial"/>
                        <a:buNone/>
                      </a:pPr>
                      <a:r>
                        <a:rPr lang="en" sz="800">
                          <a:solidFill>
                            <a:schemeClr val="dk1"/>
                          </a:solidFill>
                        </a:rPr>
                        <a:t>Elvis Chau</a:t>
                      </a:r>
                    </a:p>
                    <a:p>
                      <a:pPr indent="-69850" lvl="0" marL="0" rtl="0">
                        <a:lnSpc>
                          <a:spcPct val="115000"/>
                        </a:lnSpc>
                        <a:spcBef>
                          <a:spcPts val="0"/>
                        </a:spcBef>
                        <a:buClr>
                          <a:schemeClr val="dk1"/>
                        </a:buClr>
                        <a:buSzPts val="1100"/>
                        <a:buFont typeface="Arial"/>
                        <a:buNone/>
                      </a:pPr>
                      <a:r>
                        <a:rPr lang="en" sz="800">
                          <a:solidFill>
                            <a:schemeClr val="dk1"/>
                          </a:solidFill>
                        </a:rPr>
                        <a:t>Ervin Baccay</a:t>
                      </a:r>
                    </a:p>
                    <a:p>
                      <a:pPr indent="-69850" lvl="0" marL="0" rtl="0">
                        <a:lnSpc>
                          <a:spcPct val="115000"/>
                        </a:lnSpc>
                        <a:spcBef>
                          <a:spcPts val="0"/>
                        </a:spcBef>
                        <a:buClr>
                          <a:schemeClr val="dk1"/>
                        </a:buClr>
                        <a:buSzPts val="1100"/>
                        <a:buFont typeface="Arial"/>
                        <a:buNone/>
                      </a:pPr>
                      <a:r>
                        <a:rPr lang="en" sz="800">
                          <a:solidFill>
                            <a:schemeClr val="dk1"/>
                          </a:solidFill>
                        </a:rPr>
                        <a:t>Evan Chang</a:t>
                      </a:r>
                    </a:p>
                    <a:p>
                      <a:pPr indent="-69850" lvl="0" marL="0" rtl="0">
                        <a:lnSpc>
                          <a:spcPct val="115000"/>
                        </a:lnSpc>
                        <a:spcBef>
                          <a:spcPts val="0"/>
                        </a:spcBef>
                        <a:buClr>
                          <a:schemeClr val="dk1"/>
                        </a:buClr>
                        <a:buSzPts val="1100"/>
                        <a:buFont typeface="Arial"/>
                        <a:buNone/>
                      </a:pPr>
                      <a:r>
                        <a:rPr lang="en" sz="800">
                          <a:solidFill>
                            <a:schemeClr val="dk1"/>
                          </a:solidFill>
                        </a:rPr>
                        <a:t>Gefen Kohavi</a:t>
                      </a:r>
                    </a:p>
                    <a:p>
                      <a:pPr indent="-69850" lvl="0" marL="0" rtl="0">
                        <a:lnSpc>
                          <a:spcPct val="115000"/>
                        </a:lnSpc>
                        <a:spcBef>
                          <a:spcPts val="0"/>
                        </a:spcBef>
                        <a:buClr>
                          <a:schemeClr val="dk1"/>
                        </a:buClr>
                        <a:buSzPts val="1100"/>
                        <a:buFont typeface="Arial"/>
                        <a:buNone/>
                      </a:pPr>
                      <a:r>
                        <a:rPr lang="en" sz="800">
                          <a:solidFill>
                            <a:schemeClr val="dk1"/>
                          </a:solidFill>
                        </a:rPr>
                        <a:t>George Hutchinson</a:t>
                      </a:r>
                    </a:p>
                    <a:p>
                      <a:pPr indent="-69850" lvl="0" marL="0" rtl="0">
                        <a:lnSpc>
                          <a:spcPct val="115000"/>
                        </a:lnSpc>
                        <a:spcBef>
                          <a:spcPts val="0"/>
                        </a:spcBef>
                        <a:buClr>
                          <a:schemeClr val="dk1"/>
                        </a:buClr>
                        <a:buSzPts val="1100"/>
                        <a:buFont typeface="Arial"/>
                        <a:buNone/>
                      </a:pPr>
                      <a:r>
                        <a:rPr lang="en" sz="800">
                          <a:solidFill>
                            <a:schemeClr val="dk1"/>
                          </a:solidFill>
                        </a:rPr>
                        <a:t>Gilbert Lo</a:t>
                      </a:r>
                    </a:p>
                    <a:p>
                      <a:pPr indent="-69850" lvl="0" marL="0" rtl="0">
                        <a:lnSpc>
                          <a:spcPct val="115000"/>
                        </a:lnSpc>
                        <a:spcBef>
                          <a:spcPts val="0"/>
                        </a:spcBef>
                        <a:buClr>
                          <a:schemeClr val="dk1"/>
                        </a:buClr>
                        <a:buSzPts val="1100"/>
                        <a:buFont typeface="Arial"/>
                        <a:buNone/>
                      </a:pPr>
                      <a:r>
                        <a:rPr lang="en" sz="800">
                          <a:solidFill>
                            <a:schemeClr val="dk1"/>
                          </a:solidFill>
                        </a:rPr>
                        <a:t>Griffin Prechter</a:t>
                      </a:r>
                    </a:p>
                    <a:p>
                      <a:pPr indent="-69850" lvl="0" marL="0" rtl="0">
                        <a:lnSpc>
                          <a:spcPct val="115000"/>
                        </a:lnSpc>
                        <a:spcBef>
                          <a:spcPts val="0"/>
                        </a:spcBef>
                        <a:buClr>
                          <a:schemeClr val="dk1"/>
                        </a:buClr>
                        <a:buSzPts val="1100"/>
                        <a:buFont typeface="Arial"/>
                        <a:buNone/>
                      </a:pPr>
                      <a:r>
                        <a:rPr lang="en" sz="800">
                          <a:solidFill>
                            <a:schemeClr val="dk1"/>
                          </a:solidFill>
                        </a:rPr>
                        <a:t>Haolan Ye</a:t>
                      </a:r>
                    </a:p>
                    <a:p>
                      <a:pPr indent="-69850" lvl="0" marL="0" rtl="0">
                        <a:lnSpc>
                          <a:spcPct val="115000"/>
                        </a:lnSpc>
                        <a:spcBef>
                          <a:spcPts val="0"/>
                        </a:spcBef>
                        <a:buClr>
                          <a:schemeClr val="dk1"/>
                        </a:buClr>
                        <a:buSzPts val="1100"/>
                        <a:buFont typeface="Arial"/>
                        <a:buNone/>
                      </a:pPr>
                      <a:r>
                        <a:rPr lang="en" sz="800">
                          <a:solidFill>
                            <a:schemeClr val="dk1"/>
                          </a:solidFill>
                        </a:rPr>
                        <a:t>Harrison Khoo</a:t>
                      </a:r>
                    </a:p>
                    <a:p>
                      <a:pPr indent="-69850" lvl="0" marL="0" rtl="0">
                        <a:lnSpc>
                          <a:spcPct val="115000"/>
                        </a:lnSpc>
                        <a:spcBef>
                          <a:spcPts val="0"/>
                        </a:spcBef>
                        <a:buClr>
                          <a:schemeClr val="dk1"/>
                        </a:buClr>
                        <a:buSzPts val="1100"/>
                        <a:buFont typeface="Arial"/>
                        <a:buNone/>
                      </a:pPr>
                      <a:r>
                        <a:rPr lang="en" sz="800">
                          <a:solidFill>
                            <a:schemeClr val="dk1"/>
                          </a:solidFill>
                        </a:rPr>
                        <a:t>Hector Aguilar</a:t>
                      </a:r>
                    </a:p>
                    <a:p>
                      <a:pPr indent="-69850" lvl="0" marL="0" rtl="0">
                        <a:lnSpc>
                          <a:spcPct val="115000"/>
                        </a:lnSpc>
                        <a:spcBef>
                          <a:spcPts val="0"/>
                        </a:spcBef>
                        <a:buClr>
                          <a:schemeClr val="dk1"/>
                        </a:buClr>
                        <a:buSzPts val="1100"/>
                        <a:buFont typeface="Arial"/>
                        <a:buNone/>
                      </a:pPr>
                      <a:r>
                        <a:rPr lang="en" sz="800">
                          <a:solidFill>
                            <a:schemeClr val="dk1"/>
                          </a:solidFill>
                        </a:rPr>
                        <a:t>Hideyoshi Takahashi</a:t>
                      </a:r>
                    </a:p>
                    <a:p>
                      <a:pPr indent="-69850" lvl="0" marL="0" rtl="0">
                        <a:lnSpc>
                          <a:spcPct val="115000"/>
                        </a:lnSpc>
                        <a:spcBef>
                          <a:spcPts val="0"/>
                        </a:spcBef>
                        <a:buClr>
                          <a:schemeClr val="dk1"/>
                        </a:buClr>
                        <a:buSzPts val="1100"/>
                        <a:buFont typeface="Arial"/>
                        <a:buNone/>
                      </a:pPr>
                      <a:r>
                        <a:rPr lang="en" sz="800">
                          <a:solidFill>
                            <a:schemeClr val="dk1"/>
                          </a:solidFill>
                        </a:rPr>
                        <a:t>Hiroaki Oshima</a:t>
                      </a:r>
                    </a:p>
                    <a:p>
                      <a:pPr indent="-69850" lvl="0" marL="0" rtl="0">
                        <a:lnSpc>
                          <a:spcPct val="115000"/>
                        </a:lnSpc>
                        <a:spcBef>
                          <a:spcPts val="0"/>
                        </a:spcBef>
                        <a:buClr>
                          <a:schemeClr val="dk1"/>
                        </a:buClr>
                        <a:buSzPts val="1100"/>
                        <a:buFont typeface="Arial"/>
                        <a:buNone/>
                      </a:pPr>
                      <a:r>
                        <a:rPr lang="en" sz="800">
                          <a:solidFill>
                            <a:schemeClr val="dk1"/>
                          </a:solidFill>
                        </a:rPr>
                        <a:t>Huilin Chen</a:t>
                      </a:r>
                    </a:p>
                    <a:p>
                      <a:pPr indent="-69850" lvl="0" marL="0" rtl="0">
                        <a:lnSpc>
                          <a:spcPct val="115000"/>
                        </a:lnSpc>
                        <a:spcBef>
                          <a:spcPts val="0"/>
                        </a:spcBef>
                        <a:buClr>
                          <a:schemeClr val="dk1"/>
                        </a:buClr>
                        <a:buSzPts val="1100"/>
                        <a:buFont typeface="Arial"/>
                        <a:buNone/>
                      </a:pPr>
                      <a:r>
                        <a:rPr lang="en" sz="800">
                          <a:solidFill>
                            <a:schemeClr val="dk1"/>
                          </a:solidFill>
                        </a:rPr>
                        <a:t>Hung Kai Liao</a:t>
                      </a:r>
                    </a:p>
                    <a:p>
                      <a:pPr indent="-69850" lvl="0" marL="0" rtl="0">
                        <a:lnSpc>
                          <a:spcPct val="115000"/>
                        </a:lnSpc>
                        <a:spcBef>
                          <a:spcPts val="0"/>
                        </a:spcBef>
                        <a:buClr>
                          <a:schemeClr val="dk1"/>
                        </a:buClr>
                        <a:buSzPts val="1100"/>
                        <a:buFont typeface="Arial"/>
                        <a:buNone/>
                      </a:pPr>
                      <a:r>
                        <a:rPr lang="en" sz="800">
                          <a:solidFill>
                            <a:schemeClr val="dk1"/>
                          </a:solidFill>
                        </a:rPr>
                        <a:t>Ilian H. Herzi</a:t>
                      </a:r>
                    </a:p>
                    <a:p>
                      <a:pPr indent="-69850" lvl="0" marL="0" rtl="0">
                        <a:lnSpc>
                          <a:spcPct val="115000"/>
                        </a:lnSpc>
                        <a:spcBef>
                          <a:spcPts val="0"/>
                        </a:spcBef>
                        <a:buClr>
                          <a:schemeClr val="dk1"/>
                        </a:buClr>
                        <a:buSzPts val="1100"/>
                        <a:buFont typeface="Arial"/>
                        <a:buNone/>
                      </a:pPr>
                      <a:r>
                        <a:rPr lang="en" sz="800">
                          <a:solidFill>
                            <a:schemeClr val="dk1"/>
                          </a:solidFill>
                        </a:rPr>
                        <a:t>Itai Smith</a:t>
                      </a:r>
                    </a:p>
                    <a:p>
                      <a:pPr indent="-69850" lvl="0" marL="0" rtl="0">
                        <a:lnSpc>
                          <a:spcPct val="115000"/>
                        </a:lnSpc>
                        <a:spcBef>
                          <a:spcPts val="0"/>
                        </a:spcBef>
                        <a:buClr>
                          <a:schemeClr val="dk1"/>
                        </a:buClr>
                        <a:buSzPts val="1100"/>
                        <a:buFont typeface="Arial"/>
                        <a:buNone/>
                      </a:pPr>
                      <a:r>
                        <a:rPr lang="en" sz="800">
                          <a:solidFill>
                            <a:schemeClr val="dk1"/>
                          </a:solidFill>
                        </a:rPr>
                        <a:t>Jack Zhang</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Jahnavi Singh</a:t>
                      </a:r>
                    </a:p>
                    <a:p>
                      <a:pPr indent="-69850" lvl="0" marL="0" rtl="0">
                        <a:lnSpc>
                          <a:spcPct val="115000"/>
                        </a:lnSpc>
                        <a:spcBef>
                          <a:spcPts val="0"/>
                        </a:spcBef>
                        <a:buClr>
                          <a:schemeClr val="dk1"/>
                        </a:buClr>
                        <a:buSzPts val="1100"/>
                        <a:buFont typeface="Arial"/>
                        <a:buNone/>
                      </a:pPr>
                      <a:r>
                        <a:rPr lang="en" sz="800">
                          <a:solidFill>
                            <a:schemeClr val="dk1"/>
                          </a:solidFill>
                        </a:rPr>
                        <a:t>James Fang</a:t>
                      </a:r>
                    </a:p>
                    <a:p>
                      <a:pPr indent="-69850" lvl="0" marL="0" rtl="0">
                        <a:lnSpc>
                          <a:spcPct val="115000"/>
                        </a:lnSpc>
                        <a:spcBef>
                          <a:spcPts val="0"/>
                        </a:spcBef>
                        <a:buClr>
                          <a:schemeClr val="dk1"/>
                        </a:buClr>
                        <a:buSzPts val="1100"/>
                        <a:buFont typeface="Arial"/>
                        <a:buNone/>
                      </a:pPr>
                      <a:r>
                        <a:rPr lang="en" sz="800">
                          <a:solidFill>
                            <a:schemeClr val="dk1"/>
                          </a:solidFill>
                        </a:rPr>
                        <a:t>James MacFadyen</a:t>
                      </a:r>
                    </a:p>
                    <a:p>
                      <a:pPr indent="-69850" lvl="0" marL="0" rtl="0">
                        <a:lnSpc>
                          <a:spcPct val="115000"/>
                        </a:lnSpc>
                        <a:spcBef>
                          <a:spcPts val="0"/>
                        </a:spcBef>
                        <a:buClr>
                          <a:schemeClr val="dk1"/>
                        </a:buClr>
                        <a:buSzPts val="1100"/>
                        <a:buFont typeface="Arial"/>
                        <a:buNone/>
                      </a:pPr>
                      <a:r>
                        <a:rPr lang="en" sz="800">
                          <a:solidFill>
                            <a:schemeClr val="dk1"/>
                          </a:solidFill>
                        </a:rPr>
                        <a:t>Jason Lan</a:t>
                      </a:r>
                    </a:p>
                    <a:p>
                      <a:pPr indent="-69850" lvl="0" marL="0" rtl="0">
                        <a:lnSpc>
                          <a:spcPct val="115000"/>
                        </a:lnSpc>
                        <a:spcBef>
                          <a:spcPts val="0"/>
                        </a:spcBef>
                        <a:buClr>
                          <a:schemeClr val="dk1"/>
                        </a:buClr>
                        <a:buSzPts val="1100"/>
                        <a:buFont typeface="Arial"/>
                        <a:buNone/>
                      </a:pPr>
                      <a:r>
                        <a:rPr lang="en" sz="800">
                          <a:solidFill>
                            <a:schemeClr val="dk1"/>
                          </a:solidFill>
                        </a:rPr>
                        <a:t>Jason Lum</a:t>
                      </a:r>
                    </a:p>
                    <a:p>
                      <a:pPr indent="-69850" lvl="0" marL="0" rtl="0">
                        <a:lnSpc>
                          <a:spcPct val="115000"/>
                        </a:lnSpc>
                        <a:spcBef>
                          <a:spcPts val="0"/>
                        </a:spcBef>
                        <a:buClr>
                          <a:schemeClr val="dk1"/>
                        </a:buClr>
                        <a:buSzPts val="1100"/>
                        <a:buFont typeface="Arial"/>
                        <a:buNone/>
                      </a:pPr>
                      <a:r>
                        <a:rPr lang="en" sz="800">
                          <a:solidFill>
                            <a:schemeClr val="dk1"/>
                          </a:solidFill>
                        </a:rPr>
                        <a:t>Jason Yeung</a:t>
                      </a:r>
                    </a:p>
                    <a:p>
                      <a:pPr indent="-69850" lvl="0" marL="0" rtl="0">
                        <a:lnSpc>
                          <a:spcPct val="115000"/>
                        </a:lnSpc>
                        <a:spcBef>
                          <a:spcPts val="0"/>
                        </a:spcBef>
                        <a:buClr>
                          <a:schemeClr val="dk1"/>
                        </a:buClr>
                        <a:buSzPts val="1100"/>
                        <a:buFont typeface="Arial"/>
                        <a:buNone/>
                      </a:pPr>
                      <a:r>
                        <a:rPr lang="en" sz="800">
                          <a:solidFill>
                            <a:schemeClr val="dk1"/>
                          </a:solidFill>
                        </a:rPr>
                        <a:t>Jeanelle Wu</a:t>
                      </a:r>
                    </a:p>
                    <a:p>
                      <a:pPr indent="-69850" lvl="0" marL="0" rtl="0">
                        <a:lnSpc>
                          <a:spcPct val="115000"/>
                        </a:lnSpc>
                        <a:spcBef>
                          <a:spcPts val="0"/>
                        </a:spcBef>
                        <a:buClr>
                          <a:schemeClr val="dk1"/>
                        </a:buClr>
                        <a:buSzPts val="1100"/>
                        <a:buFont typeface="Arial"/>
                        <a:buNone/>
                      </a:pPr>
                      <a:r>
                        <a:rPr lang="en" sz="800">
                          <a:solidFill>
                            <a:schemeClr val="dk1"/>
                          </a:solidFill>
                        </a:rPr>
                        <a:t>Jennifer Liu</a:t>
                      </a:r>
                    </a:p>
                    <a:p>
                      <a:pPr indent="-69850" lvl="0" marL="0" rtl="0">
                        <a:lnSpc>
                          <a:spcPct val="115000"/>
                        </a:lnSpc>
                        <a:spcBef>
                          <a:spcPts val="0"/>
                        </a:spcBef>
                        <a:buClr>
                          <a:schemeClr val="dk1"/>
                        </a:buClr>
                        <a:buSzPts val="1100"/>
                        <a:buFont typeface="Arial"/>
                        <a:buNone/>
                      </a:pPr>
                      <a:r>
                        <a:rPr lang="en" sz="800">
                          <a:solidFill>
                            <a:schemeClr val="dk1"/>
                          </a:solidFill>
                        </a:rPr>
                        <a:t>Jessica Kuo</a:t>
                      </a:r>
                    </a:p>
                    <a:p>
                      <a:pPr indent="-69850" lvl="0" marL="0" rtl="0">
                        <a:lnSpc>
                          <a:spcPct val="115000"/>
                        </a:lnSpc>
                        <a:spcBef>
                          <a:spcPts val="0"/>
                        </a:spcBef>
                        <a:buClr>
                          <a:schemeClr val="dk1"/>
                        </a:buClr>
                        <a:buSzPts val="1100"/>
                        <a:buFont typeface="Arial"/>
                        <a:buNone/>
                      </a:pPr>
                      <a:r>
                        <a:rPr lang="en" sz="800">
                          <a:solidFill>
                            <a:schemeClr val="dk1"/>
                          </a:solidFill>
                        </a:rPr>
                        <a:t>Jhinuk Barman</a:t>
                      </a:r>
                    </a:p>
                    <a:p>
                      <a:pPr indent="-69850" lvl="0" marL="0" rtl="0">
                        <a:lnSpc>
                          <a:spcPct val="115000"/>
                        </a:lnSpc>
                        <a:spcBef>
                          <a:spcPts val="0"/>
                        </a:spcBef>
                        <a:buClr>
                          <a:schemeClr val="dk1"/>
                        </a:buClr>
                        <a:buSzPts val="1100"/>
                        <a:buFont typeface="Arial"/>
                        <a:buNone/>
                      </a:pPr>
                      <a:r>
                        <a:rPr lang="en" sz="800">
                          <a:solidFill>
                            <a:schemeClr val="dk1"/>
                          </a:solidFill>
                        </a:rPr>
                        <a:t>Jiazheng Zhao</a:t>
                      </a:r>
                    </a:p>
                    <a:p>
                      <a:pPr indent="-69850" lvl="0" marL="0" rtl="0">
                        <a:lnSpc>
                          <a:spcPct val="115000"/>
                        </a:lnSpc>
                        <a:spcBef>
                          <a:spcPts val="0"/>
                        </a:spcBef>
                        <a:buClr>
                          <a:schemeClr val="dk1"/>
                        </a:buClr>
                        <a:buSzPts val="1100"/>
                        <a:buFont typeface="Arial"/>
                        <a:buNone/>
                      </a:pPr>
                      <a:r>
                        <a:rPr lang="en" sz="800">
                          <a:solidFill>
                            <a:schemeClr val="dk1"/>
                          </a:solidFill>
                        </a:rPr>
                        <a:t>Jimmy Kim</a:t>
                      </a:r>
                    </a:p>
                    <a:p>
                      <a:pPr indent="-69850" lvl="0" marL="0" rtl="0">
                        <a:lnSpc>
                          <a:spcPct val="115000"/>
                        </a:lnSpc>
                        <a:spcBef>
                          <a:spcPts val="0"/>
                        </a:spcBef>
                        <a:buClr>
                          <a:schemeClr val="dk1"/>
                        </a:buClr>
                        <a:buSzPts val="1100"/>
                        <a:buFont typeface="Arial"/>
                        <a:buNone/>
                      </a:pPr>
                      <a:r>
                        <a:rPr lang="en" sz="800">
                          <a:solidFill>
                            <a:schemeClr val="dk1"/>
                          </a:solidFill>
                        </a:rPr>
                        <a:t>Johnny On</a:t>
                      </a:r>
                    </a:p>
                    <a:p>
                      <a:pPr indent="-69850" lvl="0" marL="0" rtl="0">
                        <a:lnSpc>
                          <a:spcPct val="115000"/>
                        </a:lnSpc>
                        <a:spcBef>
                          <a:spcPts val="0"/>
                        </a:spcBef>
                        <a:buClr>
                          <a:schemeClr val="dk1"/>
                        </a:buClr>
                        <a:buSzPts val="1100"/>
                        <a:buFont typeface="Arial"/>
                        <a:buNone/>
                      </a:pPr>
                      <a:r>
                        <a:rPr lang="en" sz="800">
                          <a:solidFill>
                            <a:schemeClr val="dk1"/>
                          </a:solidFill>
                        </a:rPr>
                        <a:t>John Xiang</a:t>
                      </a:r>
                    </a:p>
                    <a:p>
                      <a:pPr indent="-69850" lvl="0" marL="0" rtl="0">
                        <a:lnSpc>
                          <a:spcPct val="115000"/>
                        </a:lnSpc>
                        <a:spcBef>
                          <a:spcPts val="0"/>
                        </a:spcBef>
                        <a:buClr>
                          <a:schemeClr val="dk1"/>
                        </a:buClr>
                        <a:buSzPts val="1100"/>
                        <a:buFont typeface="Arial"/>
                        <a:buNone/>
                      </a:pPr>
                      <a:r>
                        <a:rPr lang="en" sz="800">
                          <a:solidFill>
                            <a:schemeClr val="dk1"/>
                          </a:solidFill>
                        </a:rPr>
                        <a:t>Justin Gourneau</a:t>
                      </a:r>
                    </a:p>
                    <a:p>
                      <a:pPr indent="-69850" lvl="0" marL="0" rtl="0">
                        <a:lnSpc>
                          <a:spcPct val="115000"/>
                        </a:lnSpc>
                        <a:spcBef>
                          <a:spcPts val="0"/>
                        </a:spcBef>
                        <a:buClr>
                          <a:schemeClr val="dk1"/>
                        </a:buClr>
                        <a:buSzPts val="1100"/>
                        <a:buFont typeface="Arial"/>
                        <a:buNone/>
                      </a:pPr>
                      <a:r>
                        <a:rPr lang="en" sz="800">
                          <a:solidFill>
                            <a:schemeClr val="dk1"/>
                          </a:solidFill>
                        </a:rPr>
                        <a:t>Kartik Kapur</a:t>
                      </a:r>
                    </a:p>
                    <a:p>
                      <a:pPr indent="-69850" lvl="0" marL="0" rtl="0">
                        <a:lnSpc>
                          <a:spcPct val="115000"/>
                        </a:lnSpc>
                        <a:spcBef>
                          <a:spcPts val="0"/>
                        </a:spcBef>
                        <a:buClr>
                          <a:schemeClr val="dk1"/>
                        </a:buClr>
                        <a:buSzPts val="1100"/>
                        <a:buFont typeface="Arial"/>
                        <a:buNone/>
                      </a:pPr>
                      <a:r>
                        <a:rPr lang="en" sz="800">
                          <a:solidFill>
                            <a:schemeClr val="dk1"/>
                          </a:solidFill>
                        </a:rPr>
                        <a:t>Kathleen LaMont</a:t>
                      </a:r>
                    </a:p>
                    <a:p>
                      <a:pPr indent="-69850" lvl="0" marL="0" rtl="0">
                        <a:lnSpc>
                          <a:spcPct val="115000"/>
                        </a:lnSpc>
                        <a:spcBef>
                          <a:spcPts val="0"/>
                        </a:spcBef>
                        <a:buClr>
                          <a:schemeClr val="dk1"/>
                        </a:buClr>
                        <a:buSzPts val="1100"/>
                        <a:buFont typeface="Arial"/>
                        <a:buNone/>
                      </a:pPr>
                      <a:r>
                        <a:rPr lang="en" sz="800">
                          <a:solidFill>
                            <a:schemeClr val="dk1"/>
                          </a:solidFill>
                        </a:rPr>
                        <a:t>Katie Gu</a:t>
                      </a:r>
                    </a:p>
                    <a:p>
                      <a:pPr indent="-69850" lvl="0" marL="0" rtl="0">
                        <a:lnSpc>
                          <a:spcPct val="115000"/>
                        </a:lnSpc>
                        <a:spcBef>
                          <a:spcPts val="0"/>
                        </a:spcBef>
                        <a:buClr>
                          <a:schemeClr val="dk1"/>
                        </a:buClr>
                        <a:buSzPts val="1100"/>
                        <a:buFont typeface="Arial"/>
                        <a:buNone/>
                      </a:pPr>
                      <a:r>
                        <a:rPr lang="en" sz="800">
                          <a:solidFill>
                            <a:schemeClr val="dk1"/>
                          </a:solidFill>
                        </a:rPr>
                        <a:t>Kelly Lin</a:t>
                      </a:r>
                    </a:p>
                    <a:p>
                      <a:pPr indent="-69850" lvl="0" marL="0" rtl="0">
                        <a:lnSpc>
                          <a:spcPct val="115000"/>
                        </a:lnSpc>
                        <a:spcBef>
                          <a:spcPts val="0"/>
                        </a:spcBef>
                        <a:buClr>
                          <a:schemeClr val="dk1"/>
                        </a:buClr>
                        <a:buSzPts val="1100"/>
                        <a:buFont typeface="Arial"/>
                        <a:buNone/>
                      </a:pPr>
                      <a:r>
                        <a:rPr lang="en" sz="800">
                          <a:solidFill>
                            <a:schemeClr val="dk1"/>
                          </a:solidFill>
                        </a:rPr>
                        <a:t>Kevin Hu</a:t>
                      </a:r>
                    </a:p>
                    <a:p>
                      <a:pPr indent="-69850" lvl="0" marL="0" rtl="0">
                        <a:lnSpc>
                          <a:spcPct val="115000"/>
                        </a:lnSpc>
                        <a:spcBef>
                          <a:spcPts val="0"/>
                        </a:spcBef>
                        <a:buClr>
                          <a:schemeClr val="dk1"/>
                        </a:buClr>
                        <a:buSzPts val="1100"/>
                        <a:buFont typeface="Arial"/>
                        <a:buNone/>
                      </a:pPr>
                      <a:r>
                        <a:rPr lang="en" sz="800">
                          <a:solidFill>
                            <a:schemeClr val="dk1"/>
                          </a:solidFill>
                        </a:rPr>
                        <a:t>Kevin Ponek</a:t>
                      </a:r>
                    </a:p>
                    <a:p>
                      <a:pPr indent="-69850" lvl="0" marL="0" rtl="0">
                        <a:lnSpc>
                          <a:spcPct val="115000"/>
                        </a:lnSpc>
                        <a:spcBef>
                          <a:spcPts val="0"/>
                        </a:spcBef>
                        <a:buClr>
                          <a:schemeClr val="dk1"/>
                        </a:buClr>
                        <a:buSzPts val="1100"/>
                        <a:buFont typeface="Arial"/>
                        <a:buNone/>
                      </a:pPr>
                      <a:r>
                        <a:rPr lang="en" sz="800">
                          <a:solidFill>
                            <a:schemeClr val="dk1"/>
                          </a:solidFill>
                        </a:rPr>
                        <a:t>Kevin Wang</a:t>
                      </a:r>
                    </a:p>
                    <a:p>
                      <a:pPr indent="-69850" lvl="0" marL="0" rtl="0">
                        <a:lnSpc>
                          <a:spcPct val="115000"/>
                        </a:lnSpc>
                        <a:spcBef>
                          <a:spcPts val="0"/>
                        </a:spcBef>
                        <a:buClr>
                          <a:schemeClr val="dk1"/>
                        </a:buClr>
                        <a:buSzPts val="1100"/>
                        <a:buFont typeface="Arial"/>
                        <a:buNone/>
                      </a:pPr>
                      <a:r>
                        <a:rPr lang="en" sz="800">
                          <a:solidFill>
                            <a:schemeClr val="dk1"/>
                          </a:solidFill>
                        </a:rPr>
                        <a:t>Laura Smith</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Lawrence Chen</a:t>
                      </a:r>
                    </a:p>
                    <a:p>
                      <a:pPr indent="-69850" lvl="0" marL="0" rtl="0">
                        <a:lnSpc>
                          <a:spcPct val="115000"/>
                        </a:lnSpc>
                        <a:spcBef>
                          <a:spcPts val="0"/>
                        </a:spcBef>
                        <a:buClr>
                          <a:schemeClr val="dk1"/>
                        </a:buClr>
                        <a:buSzPts val="1100"/>
                        <a:buFont typeface="Arial"/>
                        <a:buNone/>
                      </a:pPr>
                      <a:r>
                        <a:rPr lang="en" sz="800">
                          <a:solidFill>
                            <a:schemeClr val="dk1"/>
                          </a:solidFill>
                        </a:rPr>
                        <a:t>Lillian Du</a:t>
                      </a:r>
                    </a:p>
                    <a:p>
                      <a:pPr indent="-69850" lvl="0" marL="0" rtl="0">
                        <a:lnSpc>
                          <a:spcPct val="115000"/>
                        </a:lnSpc>
                        <a:spcBef>
                          <a:spcPts val="0"/>
                        </a:spcBef>
                        <a:buClr>
                          <a:schemeClr val="dk1"/>
                        </a:buClr>
                        <a:buSzPts val="1100"/>
                        <a:buFont typeface="Arial"/>
                        <a:buNone/>
                      </a:pPr>
                      <a:r>
                        <a:rPr lang="en" sz="800">
                          <a:solidFill>
                            <a:schemeClr val="dk1"/>
                          </a:solidFill>
                        </a:rPr>
                        <a:t>Link Arneson</a:t>
                      </a:r>
                    </a:p>
                    <a:p>
                      <a:pPr indent="-69850" lvl="0" marL="0" rtl="0">
                        <a:lnSpc>
                          <a:spcPct val="115000"/>
                        </a:lnSpc>
                        <a:spcBef>
                          <a:spcPts val="0"/>
                        </a:spcBef>
                        <a:buClr>
                          <a:schemeClr val="dk1"/>
                        </a:buClr>
                        <a:buSzPts val="1100"/>
                        <a:buFont typeface="Arial"/>
                        <a:buNone/>
                      </a:pPr>
                      <a:r>
                        <a:rPr lang="en" sz="800">
                          <a:solidFill>
                            <a:schemeClr val="dk1"/>
                          </a:solidFill>
                        </a:rPr>
                        <a:t>Lucas Pan</a:t>
                      </a:r>
                    </a:p>
                    <a:p>
                      <a:pPr indent="-69850" lvl="0" marL="0" rtl="0">
                        <a:lnSpc>
                          <a:spcPct val="115000"/>
                        </a:lnSpc>
                        <a:spcBef>
                          <a:spcPts val="0"/>
                        </a:spcBef>
                        <a:buClr>
                          <a:schemeClr val="dk1"/>
                        </a:buClr>
                        <a:buSzPts val="1100"/>
                        <a:buFont typeface="Arial"/>
                        <a:buNone/>
                      </a:pPr>
                      <a:r>
                        <a:rPr lang="en" sz="800">
                          <a:solidFill>
                            <a:schemeClr val="dk1"/>
                          </a:solidFill>
                        </a:rPr>
                        <a:t>Luhuan Wu</a:t>
                      </a:r>
                    </a:p>
                    <a:p>
                      <a:pPr indent="-69850" lvl="0" marL="0" rtl="0">
                        <a:lnSpc>
                          <a:spcPct val="115000"/>
                        </a:lnSpc>
                        <a:spcBef>
                          <a:spcPts val="0"/>
                        </a:spcBef>
                        <a:buClr>
                          <a:schemeClr val="dk1"/>
                        </a:buClr>
                        <a:buSzPts val="1100"/>
                        <a:buFont typeface="Arial"/>
                        <a:buNone/>
                      </a:pPr>
                      <a:r>
                        <a:rPr lang="en" sz="800">
                          <a:solidFill>
                            <a:schemeClr val="dk1"/>
                          </a:solidFill>
                        </a:rPr>
                        <a:t>Luis Sanchez</a:t>
                      </a:r>
                    </a:p>
                    <a:p>
                      <a:pPr indent="-69850" lvl="0" marL="0" rtl="0">
                        <a:lnSpc>
                          <a:spcPct val="115000"/>
                        </a:lnSpc>
                        <a:spcBef>
                          <a:spcPts val="0"/>
                        </a:spcBef>
                        <a:buClr>
                          <a:schemeClr val="dk1"/>
                        </a:buClr>
                        <a:buSzPts val="1100"/>
                        <a:buFont typeface="Arial"/>
                        <a:buNone/>
                      </a:pPr>
                      <a:r>
                        <a:rPr lang="en" sz="800">
                          <a:solidFill>
                            <a:schemeClr val="dk1"/>
                          </a:solidFill>
                        </a:rPr>
                        <a:t>Luming Chen</a:t>
                      </a:r>
                    </a:p>
                    <a:p>
                      <a:pPr indent="-69850" lvl="0" marL="0" rtl="0">
                        <a:lnSpc>
                          <a:spcPct val="115000"/>
                        </a:lnSpc>
                        <a:spcBef>
                          <a:spcPts val="0"/>
                        </a:spcBef>
                        <a:buClr>
                          <a:schemeClr val="dk1"/>
                        </a:buClr>
                        <a:buSzPts val="1100"/>
                        <a:buFont typeface="Arial"/>
                        <a:buNone/>
                      </a:pPr>
                      <a:r>
                        <a:rPr lang="en" sz="800">
                          <a:solidFill>
                            <a:schemeClr val="dk1"/>
                          </a:solidFill>
                        </a:rPr>
                        <a:t>Lu Yang</a:t>
                      </a:r>
                    </a:p>
                    <a:p>
                      <a:pPr indent="-69850" lvl="0" marL="0" rtl="0">
                        <a:lnSpc>
                          <a:spcPct val="115000"/>
                        </a:lnSpc>
                        <a:spcBef>
                          <a:spcPts val="0"/>
                        </a:spcBef>
                        <a:buClr>
                          <a:schemeClr val="dk1"/>
                        </a:buClr>
                        <a:buSzPts val="1100"/>
                        <a:buFont typeface="Arial"/>
                        <a:buNone/>
                      </a:pPr>
                      <a:r>
                        <a:rPr lang="en" sz="800">
                          <a:solidFill>
                            <a:schemeClr val="dk1"/>
                          </a:solidFill>
                        </a:rPr>
                        <a:t>Maggie Luo</a:t>
                      </a:r>
                    </a:p>
                    <a:p>
                      <a:pPr indent="-69850" lvl="0" marL="0" rtl="0">
                        <a:lnSpc>
                          <a:spcPct val="115000"/>
                        </a:lnSpc>
                        <a:spcBef>
                          <a:spcPts val="0"/>
                        </a:spcBef>
                        <a:buClr>
                          <a:schemeClr val="dk1"/>
                        </a:buClr>
                        <a:buSzPts val="1100"/>
                        <a:buFont typeface="Arial"/>
                        <a:buNone/>
                      </a:pPr>
                      <a:r>
                        <a:rPr lang="en" sz="800">
                          <a:solidFill>
                            <a:schemeClr val="dk1"/>
                          </a:solidFill>
                        </a:rPr>
                        <a:t>Manoj Adhikari</a:t>
                      </a:r>
                    </a:p>
                    <a:p>
                      <a:pPr indent="-69850" lvl="0" marL="0" rtl="0">
                        <a:lnSpc>
                          <a:spcPct val="115000"/>
                        </a:lnSpc>
                        <a:spcBef>
                          <a:spcPts val="0"/>
                        </a:spcBef>
                        <a:buClr>
                          <a:schemeClr val="dk1"/>
                        </a:buClr>
                        <a:buSzPts val="1100"/>
                        <a:buFont typeface="Arial"/>
                        <a:buNone/>
                      </a:pPr>
                      <a:r>
                        <a:rPr lang="en" sz="800">
                          <a:solidFill>
                            <a:schemeClr val="dk1"/>
                          </a:solidFill>
                        </a:rPr>
                        <a:t>Margo Oka</a:t>
                      </a:r>
                    </a:p>
                    <a:p>
                      <a:pPr indent="-69850" lvl="0" marL="0" rtl="0">
                        <a:lnSpc>
                          <a:spcPct val="115000"/>
                        </a:lnSpc>
                        <a:spcBef>
                          <a:spcPts val="0"/>
                        </a:spcBef>
                        <a:buClr>
                          <a:schemeClr val="dk1"/>
                        </a:buClr>
                        <a:buSzPts val="1100"/>
                        <a:buFont typeface="Arial"/>
                        <a:buNone/>
                      </a:pPr>
                      <a:r>
                        <a:rPr lang="en" sz="800">
                          <a:solidFill>
                            <a:schemeClr val="dk1"/>
                          </a:solidFill>
                        </a:rPr>
                        <a:t>Meharjot Kals</a:t>
                      </a:r>
                    </a:p>
                    <a:p>
                      <a:pPr indent="-69850" lvl="0" marL="0" rtl="0">
                        <a:lnSpc>
                          <a:spcPct val="115000"/>
                        </a:lnSpc>
                        <a:spcBef>
                          <a:spcPts val="0"/>
                        </a:spcBef>
                        <a:buClr>
                          <a:schemeClr val="dk1"/>
                        </a:buClr>
                        <a:buSzPts val="1100"/>
                        <a:buFont typeface="Arial"/>
                        <a:buNone/>
                      </a:pPr>
                      <a:r>
                        <a:rPr lang="en" sz="800">
                          <a:solidFill>
                            <a:schemeClr val="dk1"/>
                          </a:solidFill>
                        </a:rPr>
                        <a:t>Michael Hsiu</a:t>
                      </a:r>
                    </a:p>
                    <a:p>
                      <a:pPr indent="-69850" lvl="0" marL="0" rtl="0">
                        <a:lnSpc>
                          <a:spcPct val="115000"/>
                        </a:lnSpc>
                        <a:spcBef>
                          <a:spcPts val="0"/>
                        </a:spcBef>
                        <a:buClr>
                          <a:schemeClr val="dk1"/>
                        </a:buClr>
                        <a:buSzPts val="1100"/>
                        <a:buFont typeface="Arial"/>
                        <a:buNone/>
                      </a:pPr>
                      <a:r>
                        <a:rPr lang="en" sz="800">
                          <a:solidFill>
                            <a:schemeClr val="dk1"/>
                          </a:solidFill>
                        </a:rPr>
                        <a:t>Michael Luo</a:t>
                      </a:r>
                    </a:p>
                    <a:p>
                      <a:pPr indent="-69850" lvl="0" marL="0" rtl="0">
                        <a:lnSpc>
                          <a:spcPct val="115000"/>
                        </a:lnSpc>
                        <a:spcBef>
                          <a:spcPts val="0"/>
                        </a:spcBef>
                        <a:buClr>
                          <a:schemeClr val="dk1"/>
                        </a:buClr>
                        <a:buSzPts val="1100"/>
                        <a:buFont typeface="Arial"/>
                        <a:buNone/>
                      </a:pPr>
                      <a:r>
                        <a:rPr lang="en" sz="800">
                          <a:solidFill>
                            <a:schemeClr val="dk1"/>
                          </a:solidFill>
                        </a:rPr>
                        <a:t>Michelle Fan</a:t>
                      </a:r>
                    </a:p>
                    <a:p>
                      <a:pPr indent="-69850" lvl="0" marL="0" rtl="0">
                        <a:lnSpc>
                          <a:spcPct val="115000"/>
                        </a:lnSpc>
                        <a:spcBef>
                          <a:spcPts val="0"/>
                        </a:spcBef>
                        <a:buClr>
                          <a:schemeClr val="dk1"/>
                        </a:buClr>
                        <a:buSzPts val="1100"/>
                        <a:buFont typeface="Arial"/>
                        <a:buNone/>
                      </a:pPr>
                      <a:r>
                        <a:rPr lang="en" sz="800">
                          <a:solidFill>
                            <a:schemeClr val="dk1"/>
                          </a:solidFill>
                        </a:rPr>
                        <a:t>Muntadher Inaya</a:t>
                      </a:r>
                    </a:p>
                    <a:p>
                      <a:pPr indent="-69850" lvl="0" marL="0" rtl="0">
                        <a:lnSpc>
                          <a:spcPct val="115000"/>
                        </a:lnSpc>
                        <a:spcBef>
                          <a:spcPts val="0"/>
                        </a:spcBef>
                        <a:buClr>
                          <a:schemeClr val="dk1"/>
                        </a:buClr>
                        <a:buSzPts val="1100"/>
                        <a:buFont typeface="Arial"/>
                        <a:buNone/>
                      </a:pPr>
                      <a:r>
                        <a:rPr lang="en" sz="800">
                          <a:solidFill>
                            <a:schemeClr val="dk1"/>
                          </a:solidFill>
                        </a:rPr>
                        <a:t>Neha Kunjal</a:t>
                      </a:r>
                    </a:p>
                    <a:p>
                      <a:pPr indent="-69850" lvl="0" marL="0" rtl="0">
                        <a:lnSpc>
                          <a:spcPct val="115000"/>
                        </a:lnSpc>
                        <a:spcBef>
                          <a:spcPts val="0"/>
                        </a:spcBef>
                        <a:buClr>
                          <a:schemeClr val="dk1"/>
                        </a:buClr>
                        <a:buSzPts val="1100"/>
                        <a:buFont typeface="Arial"/>
                        <a:buNone/>
                      </a:pPr>
                      <a:r>
                        <a:rPr lang="en" sz="800">
                          <a:solidFill>
                            <a:schemeClr val="dk1"/>
                          </a:solidFill>
                        </a:rPr>
                        <a:t>Nina Orellana</a:t>
                      </a:r>
                    </a:p>
                    <a:p>
                      <a:pPr indent="-69850" lvl="0" marL="0" rtl="0">
                        <a:lnSpc>
                          <a:spcPct val="115000"/>
                        </a:lnSpc>
                        <a:spcBef>
                          <a:spcPts val="0"/>
                        </a:spcBef>
                        <a:buClr>
                          <a:schemeClr val="dk1"/>
                        </a:buClr>
                        <a:buSzPts val="1100"/>
                        <a:buFont typeface="Arial"/>
                        <a:buNone/>
                      </a:pPr>
                      <a:r>
                        <a:rPr lang="en" sz="800">
                          <a:solidFill>
                            <a:schemeClr val="dk1"/>
                          </a:solidFill>
                        </a:rPr>
                        <a:t>Olivia Jain</a:t>
                      </a:r>
                    </a:p>
                    <a:p>
                      <a:pPr indent="-69850" lvl="0" marL="0" rtl="0">
                        <a:lnSpc>
                          <a:spcPct val="115000"/>
                        </a:lnSpc>
                        <a:spcBef>
                          <a:spcPts val="0"/>
                        </a:spcBef>
                        <a:buClr>
                          <a:schemeClr val="dk1"/>
                        </a:buClr>
                        <a:buSzPts val="1100"/>
                        <a:buFont typeface="Arial"/>
                        <a:buNone/>
                      </a:pPr>
                      <a:r>
                        <a:rPr lang="en" sz="800">
                          <a:solidFill>
                            <a:schemeClr val="dk1"/>
                          </a:solidFill>
                        </a:rPr>
                        <a:t>Oscar Ortega</a:t>
                      </a:r>
                    </a:p>
                    <a:p>
                      <a:pPr indent="-69850" lvl="0" marL="0" rtl="0">
                        <a:lnSpc>
                          <a:spcPct val="115000"/>
                        </a:lnSpc>
                        <a:spcBef>
                          <a:spcPts val="0"/>
                        </a:spcBef>
                        <a:buClr>
                          <a:schemeClr val="dk1"/>
                        </a:buClr>
                        <a:buSzPts val="1100"/>
                        <a:buFont typeface="Arial"/>
                        <a:buNone/>
                      </a:pPr>
                      <a:r>
                        <a:rPr lang="en" sz="800">
                          <a:solidFill>
                            <a:schemeClr val="dk1"/>
                          </a:solidFill>
                        </a:rPr>
                        <a:t>Pairode Jaroensri</a:t>
                      </a:r>
                    </a:p>
                    <a:p>
                      <a:pPr indent="-69850" lvl="0" marL="0" rtl="0">
                        <a:lnSpc>
                          <a:spcPct val="115000"/>
                        </a:lnSpc>
                        <a:spcBef>
                          <a:spcPts val="0"/>
                        </a:spcBef>
                        <a:buClr>
                          <a:schemeClr val="dk1"/>
                        </a:buClr>
                        <a:buSzPts val="1100"/>
                        <a:buFont typeface="Arial"/>
                        <a:buNone/>
                      </a:pPr>
                      <a:r>
                        <a:rPr lang="en" sz="800">
                          <a:solidFill>
                            <a:schemeClr val="dk1"/>
                          </a:solidFill>
                        </a:rPr>
                        <a:t>Perla Gamez</a:t>
                      </a:r>
                    </a:p>
                    <a:p>
                      <a:pPr indent="-69850" lvl="0" marL="0" rtl="0">
                        <a:lnSpc>
                          <a:spcPct val="115000"/>
                        </a:lnSpc>
                        <a:spcBef>
                          <a:spcPts val="0"/>
                        </a:spcBef>
                        <a:buClr>
                          <a:schemeClr val="dk1"/>
                        </a:buClr>
                        <a:buSzPts val="1100"/>
                        <a:buFont typeface="Arial"/>
                        <a:buNone/>
                      </a:pPr>
                      <a:r>
                        <a:rPr lang="en" sz="800">
                          <a:solidFill>
                            <a:schemeClr val="dk1"/>
                          </a:solidFill>
                        </a:rPr>
                        <a:t>Peter Wang</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Qingwei Zeng</a:t>
                      </a:r>
                    </a:p>
                    <a:p>
                      <a:pPr indent="-69850" lvl="0" marL="0" rtl="0">
                        <a:lnSpc>
                          <a:spcPct val="115000"/>
                        </a:lnSpc>
                        <a:spcBef>
                          <a:spcPts val="0"/>
                        </a:spcBef>
                        <a:buClr>
                          <a:schemeClr val="dk1"/>
                        </a:buClr>
                        <a:buSzPts val="1100"/>
                        <a:buFont typeface="Arial"/>
                        <a:buNone/>
                      </a:pPr>
                      <a:r>
                        <a:rPr lang="en" sz="800">
                          <a:solidFill>
                            <a:schemeClr val="dk1"/>
                          </a:solidFill>
                        </a:rPr>
                        <a:t>Raymond Gi</a:t>
                      </a:r>
                    </a:p>
                    <a:p>
                      <a:pPr indent="-69850" lvl="0" marL="0" rtl="0">
                        <a:lnSpc>
                          <a:spcPct val="115000"/>
                        </a:lnSpc>
                        <a:spcBef>
                          <a:spcPts val="0"/>
                        </a:spcBef>
                        <a:buClr>
                          <a:schemeClr val="dk1"/>
                        </a:buClr>
                        <a:buSzPts val="1100"/>
                        <a:buFont typeface="Arial"/>
                        <a:buNone/>
                      </a:pPr>
                      <a:r>
                        <a:rPr lang="en" sz="800">
                          <a:solidFill>
                            <a:schemeClr val="dk1"/>
                          </a:solidFill>
                        </a:rPr>
                        <a:t>Richard Cai</a:t>
                      </a:r>
                    </a:p>
                    <a:p>
                      <a:pPr indent="-69850" lvl="0" marL="0" rtl="0">
                        <a:lnSpc>
                          <a:spcPct val="115000"/>
                        </a:lnSpc>
                        <a:spcBef>
                          <a:spcPts val="0"/>
                        </a:spcBef>
                        <a:buClr>
                          <a:schemeClr val="dk1"/>
                        </a:buClr>
                        <a:buSzPts val="1100"/>
                        <a:buFont typeface="Arial"/>
                        <a:buNone/>
                      </a:pPr>
                      <a:r>
                        <a:rPr lang="en" sz="800">
                          <a:solidFill>
                            <a:schemeClr val="dk1"/>
                          </a:solidFill>
                        </a:rPr>
                        <a:t>Robert Sweeney</a:t>
                      </a:r>
                    </a:p>
                    <a:p>
                      <a:pPr indent="-69850" lvl="0" marL="0" rtl="0">
                        <a:lnSpc>
                          <a:spcPct val="115000"/>
                        </a:lnSpc>
                        <a:spcBef>
                          <a:spcPts val="0"/>
                        </a:spcBef>
                        <a:buClr>
                          <a:schemeClr val="dk1"/>
                        </a:buClr>
                        <a:buSzPts val="1100"/>
                        <a:buFont typeface="Arial"/>
                        <a:buNone/>
                      </a:pPr>
                      <a:r>
                        <a:rPr lang="en" sz="800">
                          <a:solidFill>
                            <a:schemeClr val="dk1"/>
                          </a:solidFill>
                        </a:rPr>
                        <a:t>Roham Ghotbi</a:t>
                      </a:r>
                    </a:p>
                    <a:p>
                      <a:pPr indent="-69850" lvl="0" marL="0" rtl="0">
                        <a:lnSpc>
                          <a:spcPct val="115000"/>
                        </a:lnSpc>
                        <a:spcBef>
                          <a:spcPts val="0"/>
                        </a:spcBef>
                        <a:buClr>
                          <a:schemeClr val="dk1"/>
                        </a:buClr>
                        <a:buSzPts val="1100"/>
                        <a:buFont typeface="Arial"/>
                        <a:buNone/>
                      </a:pPr>
                      <a:r>
                        <a:rPr lang="en" sz="800">
                          <a:solidFill>
                            <a:schemeClr val="dk1"/>
                          </a:solidFill>
                        </a:rPr>
                        <a:t>Ryan Cheng</a:t>
                      </a:r>
                    </a:p>
                    <a:p>
                      <a:pPr indent="-69850" lvl="0" marL="0" rtl="0">
                        <a:lnSpc>
                          <a:spcPct val="115000"/>
                        </a:lnSpc>
                        <a:spcBef>
                          <a:spcPts val="0"/>
                        </a:spcBef>
                        <a:buClr>
                          <a:schemeClr val="dk1"/>
                        </a:buClr>
                        <a:buSzPts val="1100"/>
                        <a:buFont typeface="Arial"/>
                        <a:buNone/>
                      </a:pPr>
                      <a:r>
                        <a:rPr lang="en" sz="800">
                          <a:solidFill>
                            <a:schemeClr val="dk1"/>
                          </a:solidFill>
                        </a:rPr>
                        <a:t>Ryan Roggenkemper</a:t>
                      </a:r>
                    </a:p>
                    <a:p>
                      <a:pPr indent="-69850" lvl="0" marL="0" rtl="0">
                        <a:lnSpc>
                          <a:spcPct val="115000"/>
                        </a:lnSpc>
                        <a:spcBef>
                          <a:spcPts val="0"/>
                        </a:spcBef>
                        <a:buClr>
                          <a:schemeClr val="dk1"/>
                        </a:buClr>
                        <a:buSzPts val="1100"/>
                        <a:buFont typeface="Arial"/>
                        <a:buNone/>
                      </a:pPr>
                      <a:r>
                        <a:rPr lang="en" sz="800">
                          <a:solidFill>
                            <a:schemeClr val="dk1"/>
                          </a:solidFill>
                        </a:rPr>
                        <a:t>Sarah Young</a:t>
                      </a:r>
                    </a:p>
                    <a:p>
                      <a:pPr indent="-69850" lvl="0" marL="0" rtl="0">
                        <a:lnSpc>
                          <a:spcPct val="115000"/>
                        </a:lnSpc>
                        <a:spcBef>
                          <a:spcPts val="0"/>
                        </a:spcBef>
                        <a:buClr>
                          <a:schemeClr val="dk1"/>
                        </a:buClr>
                        <a:buSzPts val="1100"/>
                        <a:buFont typeface="Arial"/>
                        <a:buNone/>
                      </a:pPr>
                      <a:r>
                        <a:rPr lang="en" sz="800">
                          <a:solidFill>
                            <a:schemeClr val="dk1"/>
                          </a:solidFill>
                        </a:rPr>
                        <a:t>Sean Dooher</a:t>
                      </a:r>
                    </a:p>
                    <a:p>
                      <a:pPr indent="-69850" lvl="0" marL="0" rtl="0">
                        <a:lnSpc>
                          <a:spcPct val="115000"/>
                        </a:lnSpc>
                        <a:spcBef>
                          <a:spcPts val="0"/>
                        </a:spcBef>
                        <a:buClr>
                          <a:schemeClr val="dk1"/>
                        </a:buClr>
                        <a:buSzPts val="1100"/>
                        <a:buFont typeface="Arial"/>
                        <a:buNone/>
                      </a:pPr>
                      <a:r>
                        <a:rPr lang="en" sz="800">
                          <a:solidFill>
                            <a:schemeClr val="dk1"/>
                          </a:solidFill>
                        </a:rPr>
                        <a:t>Sharie Wang</a:t>
                      </a:r>
                    </a:p>
                    <a:p>
                      <a:pPr indent="-69850" lvl="0" marL="0" rtl="0">
                        <a:lnSpc>
                          <a:spcPct val="115000"/>
                        </a:lnSpc>
                        <a:spcBef>
                          <a:spcPts val="0"/>
                        </a:spcBef>
                        <a:buClr>
                          <a:schemeClr val="dk1"/>
                        </a:buClr>
                        <a:buSzPts val="1100"/>
                        <a:buFont typeface="Arial"/>
                        <a:buNone/>
                      </a:pPr>
                      <a:r>
                        <a:rPr lang="en" sz="800">
                          <a:solidFill>
                            <a:schemeClr val="dk1"/>
                          </a:solidFill>
                        </a:rPr>
                        <a:t>Shikhar Bahl</a:t>
                      </a:r>
                    </a:p>
                    <a:p>
                      <a:pPr indent="-69850" lvl="0" marL="0" rtl="0">
                        <a:lnSpc>
                          <a:spcPct val="115000"/>
                        </a:lnSpc>
                        <a:spcBef>
                          <a:spcPts val="0"/>
                        </a:spcBef>
                        <a:buClr>
                          <a:schemeClr val="dk1"/>
                        </a:buClr>
                        <a:buSzPts val="1100"/>
                        <a:buFont typeface="Arial"/>
                        <a:buNone/>
                      </a:pPr>
                      <a:r>
                        <a:rPr lang="en" sz="800">
                          <a:solidFill>
                            <a:schemeClr val="dk1"/>
                          </a:solidFill>
                        </a:rPr>
                        <a:t>Shoumik Jamil</a:t>
                      </a:r>
                    </a:p>
                    <a:p>
                      <a:pPr indent="-69850" lvl="0" marL="0" rtl="0">
                        <a:lnSpc>
                          <a:spcPct val="115000"/>
                        </a:lnSpc>
                        <a:spcBef>
                          <a:spcPts val="0"/>
                        </a:spcBef>
                        <a:buClr>
                          <a:schemeClr val="dk1"/>
                        </a:buClr>
                        <a:buSzPts val="1100"/>
                        <a:buFont typeface="Arial"/>
                        <a:buNone/>
                      </a:pPr>
                      <a:r>
                        <a:rPr lang="en" sz="800">
                          <a:solidFill>
                            <a:schemeClr val="dk1"/>
                          </a:solidFill>
                        </a:rPr>
                        <a:t>Shreya Sahoo</a:t>
                      </a:r>
                    </a:p>
                    <a:p>
                      <a:pPr indent="-69850" lvl="0" marL="0" rtl="0">
                        <a:lnSpc>
                          <a:spcPct val="115000"/>
                        </a:lnSpc>
                        <a:spcBef>
                          <a:spcPts val="0"/>
                        </a:spcBef>
                        <a:buClr>
                          <a:schemeClr val="dk1"/>
                        </a:buClr>
                        <a:buSzPts val="1100"/>
                        <a:buFont typeface="Arial"/>
                        <a:buNone/>
                      </a:pPr>
                      <a:r>
                        <a:rPr lang="en" sz="800">
                          <a:solidFill>
                            <a:schemeClr val="dk1"/>
                          </a:solidFill>
                        </a:rPr>
                        <a:t>Shubham Gupta</a:t>
                      </a:r>
                    </a:p>
                    <a:p>
                      <a:pPr indent="-69850" lvl="0" marL="0" rtl="0">
                        <a:lnSpc>
                          <a:spcPct val="115000"/>
                        </a:lnSpc>
                        <a:spcBef>
                          <a:spcPts val="0"/>
                        </a:spcBef>
                        <a:buClr>
                          <a:schemeClr val="dk1"/>
                        </a:buClr>
                        <a:buSzPts val="1100"/>
                        <a:buFont typeface="Arial"/>
                        <a:buNone/>
                      </a:pPr>
                      <a:r>
                        <a:rPr lang="en" sz="800">
                          <a:solidFill>
                            <a:schemeClr val="dk1"/>
                          </a:solidFill>
                        </a:rPr>
                        <a:t>Simon Mo</a:t>
                      </a:r>
                    </a:p>
                    <a:p>
                      <a:pPr indent="-69850" lvl="0" marL="0" rtl="0">
                        <a:lnSpc>
                          <a:spcPct val="115000"/>
                        </a:lnSpc>
                        <a:spcBef>
                          <a:spcPts val="0"/>
                        </a:spcBef>
                        <a:buClr>
                          <a:schemeClr val="dk1"/>
                        </a:buClr>
                        <a:buSzPts val="1100"/>
                        <a:buFont typeface="Arial"/>
                        <a:buNone/>
                      </a:pPr>
                      <a:r>
                        <a:rPr lang="en" sz="800">
                          <a:solidFill>
                            <a:schemeClr val="dk1"/>
                          </a:solidFill>
                        </a:rPr>
                        <a:t>Soroosh Demooei</a:t>
                      </a:r>
                    </a:p>
                    <a:p>
                      <a:pPr indent="-69850" lvl="0" marL="0" rtl="0">
                        <a:lnSpc>
                          <a:spcPct val="115000"/>
                        </a:lnSpc>
                        <a:spcBef>
                          <a:spcPts val="0"/>
                        </a:spcBef>
                        <a:buClr>
                          <a:schemeClr val="dk1"/>
                        </a:buClr>
                        <a:buSzPts val="1100"/>
                        <a:buFont typeface="Arial"/>
                        <a:buNone/>
                      </a:pPr>
                      <a:r>
                        <a:rPr lang="en" sz="800">
                          <a:solidFill>
                            <a:schemeClr val="dk1"/>
                          </a:solidFill>
                        </a:rPr>
                        <a:t>Sruthi Veeragandham</a:t>
                      </a:r>
                    </a:p>
                    <a:p>
                      <a:pPr indent="-69850" lvl="0" marL="0" rtl="0">
                        <a:lnSpc>
                          <a:spcPct val="115000"/>
                        </a:lnSpc>
                        <a:spcBef>
                          <a:spcPts val="0"/>
                        </a:spcBef>
                        <a:buClr>
                          <a:schemeClr val="dk1"/>
                        </a:buClr>
                        <a:buSzPts val="1100"/>
                        <a:buFont typeface="Arial"/>
                        <a:buNone/>
                      </a:pPr>
                      <a:r>
                        <a:rPr lang="en" sz="800">
                          <a:solidFill>
                            <a:schemeClr val="dk1"/>
                          </a:solidFill>
                        </a:rPr>
                        <a:t>Stephanie Kim</a:t>
                      </a:r>
                    </a:p>
                    <a:p>
                      <a:pPr indent="-69850" lvl="0" marL="0" rtl="0">
                        <a:lnSpc>
                          <a:spcPct val="115000"/>
                        </a:lnSpc>
                        <a:spcBef>
                          <a:spcPts val="0"/>
                        </a:spcBef>
                        <a:buClr>
                          <a:schemeClr val="dk1"/>
                        </a:buClr>
                        <a:buSzPts val="1100"/>
                        <a:buFont typeface="Arial"/>
                        <a:buNone/>
                      </a:pPr>
                      <a:r>
                        <a:rPr lang="en" sz="800">
                          <a:solidFill>
                            <a:schemeClr val="dk1"/>
                          </a:solidFill>
                        </a:rPr>
                        <a:t>Sung Ho Park</a:t>
                      </a:r>
                    </a:p>
                    <a:p>
                      <a:pPr indent="-69850" lvl="0" marL="0" rtl="0">
                        <a:lnSpc>
                          <a:spcPct val="115000"/>
                        </a:lnSpc>
                        <a:spcBef>
                          <a:spcPts val="0"/>
                        </a:spcBef>
                        <a:buClr>
                          <a:schemeClr val="dk1"/>
                        </a:buClr>
                        <a:buSzPts val="1100"/>
                        <a:buFont typeface="Arial"/>
                        <a:buNone/>
                      </a:pPr>
                      <a:r>
                        <a:rPr lang="en" sz="800">
                          <a:solidFill>
                            <a:schemeClr val="dk1"/>
                          </a:solidFill>
                        </a:rPr>
                        <a:t>Taylor Choe</a:t>
                      </a:r>
                    </a:p>
                    <a:p>
                      <a:pPr indent="-69850" lvl="0" marL="0" rtl="0">
                        <a:lnSpc>
                          <a:spcPct val="115000"/>
                        </a:lnSpc>
                        <a:spcBef>
                          <a:spcPts val="0"/>
                        </a:spcBef>
                        <a:buClr>
                          <a:schemeClr val="dk1"/>
                        </a:buClr>
                        <a:buSzPts val="1100"/>
                        <a:buFont typeface="Arial"/>
                        <a:buNone/>
                      </a:pPr>
                      <a:r>
                        <a:rPr lang="en" sz="800">
                          <a:solidFill>
                            <a:schemeClr val="dk1"/>
                          </a:solidFill>
                        </a:rPr>
                        <a:t>Teer Ba</a:t>
                      </a:r>
                    </a:p>
                    <a:p>
                      <a:pPr indent="-69850" lvl="0" marL="0" rtl="0">
                        <a:lnSpc>
                          <a:spcPct val="115000"/>
                        </a:lnSpc>
                        <a:spcBef>
                          <a:spcPts val="0"/>
                        </a:spcBef>
                        <a:buClr>
                          <a:schemeClr val="dk1"/>
                        </a:buClr>
                        <a:buSzPts val="1100"/>
                        <a:buFont typeface="Arial"/>
                        <a:buNone/>
                      </a:pPr>
                      <a:r>
                        <a:rPr lang="en" sz="800">
                          <a:solidFill>
                            <a:schemeClr val="dk1"/>
                          </a:solidFill>
                        </a:rPr>
                        <a:t>Tian Qin</a:t>
                      </a:r>
                    </a:p>
                    <a:p>
                      <a:pPr indent="-69850" lvl="0" marL="0" rtl="0">
                        <a:lnSpc>
                          <a:spcPct val="115000"/>
                        </a:lnSpc>
                        <a:spcBef>
                          <a:spcPts val="0"/>
                        </a:spcBef>
                        <a:buClr>
                          <a:schemeClr val="dk1"/>
                        </a:buClr>
                        <a:buSzPts val="1100"/>
                        <a:buFont typeface="Arial"/>
                        <a:buNone/>
                      </a:pPr>
                      <a:r>
                        <a:rPr lang="en" sz="800">
                          <a:solidFill>
                            <a:schemeClr val="dk1"/>
                          </a:solidFill>
                        </a:rPr>
                        <a:t>Tiffany Ho</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Timothy Fan</a:t>
                      </a:r>
                    </a:p>
                    <a:p>
                      <a:pPr indent="0" lvl="0" marL="0" rtl="0">
                        <a:lnSpc>
                          <a:spcPct val="115000"/>
                        </a:lnSpc>
                        <a:spcBef>
                          <a:spcPts val="0"/>
                        </a:spcBef>
                        <a:buNone/>
                      </a:pPr>
                      <a:r>
                        <a:rPr lang="en" sz="800">
                          <a:solidFill>
                            <a:schemeClr val="dk1"/>
                          </a:solidFill>
                        </a:rPr>
                        <a:t>Tinsley Zhu</a:t>
                      </a:r>
                    </a:p>
                    <a:p>
                      <a:pPr indent="-69850" lvl="0" marL="0" rtl="0">
                        <a:lnSpc>
                          <a:spcPct val="115000"/>
                        </a:lnSpc>
                        <a:spcBef>
                          <a:spcPts val="0"/>
                        </a:spcBef>
                        <a:buClr>
                          <a:schemeClr val="dk1"/>
                        </a:buClr>
                        <a:buSzPts val="1100"/>
                        <a:buFont typeface="Arial"/>
                        <a:buNone/>
                      </a:pPr>
                      <a:r>
                        <a:rPr lang="en" sz="800">
                          <a:solidFill>
                            <a:schemeClr val="dk1"/>
                          </a:solidFill>
                        </a:rPr>
                        <a:t>Trent Gomberg</a:t>
                      </a:r>
                    </a:p>
                    <a:p>
                      <a:pPr indent="-69850" lvl="0" marL="0" rtl="0">
                        <a:lnSpc>
                          <a:spcPct val="115000"/>
                        </a:lnSpc>
                        <a:spcBef>
                          <a:spcPts val="0"/>
                        </a:spcBef>
                        <a:buClr>
                          <a:schemeClr val="dk1"/>
                        </a:buClr>
                        <a:buSzPts val="1100"/>
                        <a:buFont typeface="Arial"/>
                        <a:buNone/>
                      </a:pPr>
                      <a:r>
                        <a:rPr lang="en" sz="800">
                          <a:solidFill>
                            <a:schemeClr val="dk1"/>
                          </a:solidFill>
                        </a:rPr>
                        <a:t>Vedran Hadziosmanovic</a:t>
                      </a:r>
                    </a:p>
                    <a:p>
                      <a:pPr indent="-69850" lvl="0" marL="0" rtl="0">
                        <a:lnSpc>
                          <a:spcPct val="115000"/>
                        </a:lnSpc>
                        <a:spcBef>
                          <a:spcPts val="0"/>
                        </a:spcBef>
                        <a:buClr>
                          <a:schemeClr val="dk1"/>
                        </a:buClr>
                        <a:buSzPts val="1100"/>
                        <a:buFont typeface="Arial"/>
                        <a:buNone/>
                      </a:pPr>
                      <a:r>
                        <a:rPr lang="en" sz="800">
                          <a:solidFill>
                            <a:schemeClr val="dk1"/>
                          </a:solidFill>
                        </a:rPr>
                        <a:t>Vera Wang</a:t>
                      </a:r>
                    </a:p>
                    <a:p>
                      <a:pPr indent="-69850" lvl="0" marL="0" rtl="0">
                        <a:lnSpc>
                          <a:spcPct val="115000"/>
                        </a:lnSpc>
                        <a:spcBef>
                          <a:spcPts val="0"/>
                        </a:spcBef>
                        <a:buClr>
                          <a:schemeClr val="dk1"/>
                        </a:buClr>
                        <a:buSzPts val="1100"/>
                        <a:buFont typeface="Arial"/>
                        <a:buNone/>
                      </a:pPr>
                      <a:r>
                        <a:rPr lang="en" sz="800">
                          <a:solidFill>
                            <a:schemeClr val="dk1"/>
                          </a:solidFill>
                        </a:rPr>
                        <a:t>Vibha Vadlamani</a:t>
                      </a:r>
                    </a:p>
                    <a:p>
                      <a:pPr indent="-69850" lvl="0" marL="0" rtl="0">
                        <a:lnSpc>
                          <a:spcPct val="115000"/>
                        </a:lnSpc>
                        <a:spcBef>
                          <a:spcPts val="0"/>
                        </a:spcBef>
                        <a:buClr>
                          <a:schemeClr val="dk1"/>
                        </a:buClr>
                        <a:buSzPts val="1100"/>
                        <a:buFont typeface="Arial"/>
                        <a:buNone/>
                      </a:pPr>
                      <a:r>
                        <a:rPr lang="en" sz="800">
                          <a:solidFill>
                            <a:schemeClr val="dk1"/>
                          </a:solidFill>
                        </a:rPr>
                        <a:t>Victoria Park</a:t>
                      </a:r>
                    </a:p>
                    <a:p>
                      <a:pPr indent="-69850" lvl="0" marL="0" rtl="0">
                        <a:lnSpc>
                          <a:spcPct val="115000"/>
                        </a:lnSpc>
                        <a:spcBef>
                          <a:spcPts val="0"/>
                        </a:spcBef>
                        <a:buClr>
                          <a:schemeClr val="dk1"/>
                        </a:buClr>
                        <a:buSzPts val="1100"/>
                        <a:buFont typeface="Arial"/>
                        <a:buNone/>
                      </a:pPr>
                      <a:r>
                        <a:rPr lang="en" sz="800">
                          <a:solidFill>
                            <a:schemeClr val="dk1"/>
                          </a:solidFill>
                        </a:rPr>
                        <a:t>Victor Li</a:t>
                      </a:r>
                    </a:p>
                    <a:p>
                      <a:pPr indent="-69850" lvl="0" marL="0" rtl="0">
                        <a:lnSpc>
                          <a:spcPct val="115000"/>
                        </a:lnSpc>
                        <a:spcBef>
                          <a:spcPts val="0"/>
                        </a:spcBef>
                        <a:buClr>
                          <a:schemeClr val="dk1"/>
                        </a:buClr>
                        <a:buSzPts val="1100"/>
                        <a:buFont typeface="Arial"/>
                        <a:buNone/>
                      </a:pPr>
                      <a:r>
                        <a:rPr lang="en" sz="800">
                          <a:solidFill>
                            <a:schemeClr val="dk1"/>
                          </a:solidFill>
                        </a:rPr>
                        <a:t>Wayne Li</a:t>
                      </a:r>
                    </a:p>
                    <a:p>
                      <a:pPr indent="-69850" lvl="0" marL="0" rtl="0">
                        <a:lnSpc>
                          <a:spcPct val="115000"/>
                        </a:lnSpc>
                        <a:spcBef>
                          <a:spcPts val="0"/>
                        </a:spcBef>
                        <a:buClr>
                          <a:schemeClr val="dk1"/>
                        </a:buClr>
                        <a:buSzPts val="1100"/>
                        <a:buFont typeface="Arial"/>
                        <a:buNone/>
                      </a:pPr>
                      <a:r>
                        <a:rPr lang="en" sz="800">
                          <a:solidFill>
                            <a:schemeClr val="dk1"/>
                          </a:solidFill>
                        </a:rPr>
                        <a:t>Wen Rui Liau</a:t>
                      </a:r>
                    </a:p>
                    <a:p>
                      <a:pPr indent="-69850" lvl="0" marL="0" rtl="0">
                        <a:lnSpc>
                          <a:spcPct val="115000"/>
                        </a:lnSpc>
                        <a:spcBef>
                          <a:spcPts val="0"/>
                        </a:spcBef>
                        <a:buClr>
                          <a:schemeClr val="dk1"/>
                        </a:buClr>
                        <a:buSzPts val="1100"/>
                        <a:buFont typeface="Arial"/>
                        <a:buNone/>
                      </a:pPr>
                      <a:r>
                        <a:rPr lang="en" sz="800">
                          <a:solidFill>
                            <a:schemeClr val="dk1"/>
                          </a:solidFill>
                        </a:rPr>
                        <a:t>Wonjae Kim</a:t>
                      </a:r>
                    </a:p>
                    <a:p>
                      <a:pPr indent="-69850" lvl="0" marL="0" rtl="0">
                        <a:lnSpc>
                          <a:spcPct val="115000"/>
                        </a:lnSpc>
                        <a:spcBef>
                          <a:spcPts val="0"/>
                        </a:spcBef>
                        <a:buClr>
                          <a:schemeClr val="dk1"/>
                        </a:buClr>
                        <a:buSzPts val="1100"/>
                        <a:buFont typeface="Arial"/>
                        <a:buNone/>
                      </a:pPr>
                      <a:r>
                        <a:rPr lang="en" sz="800">
                          <a:solidFill>
                            <a:schemeClr val="dk1"/>
                          </a:solidFill>
                        </a:rPr>
                        <a:t>Xiling Xia</a:t>
                      </a:r>
                    </a:p>
                    <a:p>
                      <a:pPr indent="-69850" lvl="0" marL="0" rtl="0">
                        <a:lnSpc>
                          <a:spcPct val="115000"/>
                        </a:lnSpc>
                        <a:spcBef>
                          <a:spcPts val="0"/>
                        </a:spcBef>
                        <a:buClr>
                          <a:schemeClr val="dk1"/>
                        </a:buClr>
                        <a:buSzPts val="1100"/>
                        <a:buFont typeface="Arial"/>
                        <a:buNone/>
                      </a:pPr>
                      <a:r>
                        <a:rPr lang="en" sz="800">
                          <a:solidFill>
                            <a:schemeClr val="dk1"/>
                          </a:solidFill>
                        </a:rPr>
                        <a:t>Xin Yu (Dennis) Tan</a:t>
                      </a:r>
                    </a:p>
                    <a:p>
                      <a:pPr indent="-69850" lvl="0" marL="0" rtl="0">
                        <a:lnSpc>
                          <a:spcPct val="115000"/>
                        </a:lnSpc>
                        <a:spcBef>
                          <a:spcPts val="0"/>
                        </a:spcBef>
                        <a:buClr>
                          <a:schemeClr val="dk1"/>
                        </a:buClr>
                        <a:buSzPts val="1100"/>
                        <a:buFont typeface="Arial"/>
                        <a:buNone/>
                      </a:pPr>
                      <a:r>
                        <a:rPr lang="en" sz="800">
                          <a:solidFill>
                            <a:schemeClr val="dk1"/>
                          </a:solidFill>
                        </a:rPr>
                        <a:t>Yannan Tuo</a:t>
                      </a:r>
                    </a:p>
                    <a:p>
                      <a:pPr indent="-69850" lvl="0" marL="0" rtl="0">
                        <a:lnSpc>
                          <a:spcPct val="115000"/>
                        </a:lnSpc>
                        <a:spcBef>
                          <a:spcPts val="0"/>
                        </a:spcBef>
                        <a:buClr>
                          <a:schemeClr val="dk1"/>
                        </a:buClr>
                        <a:buSzPts val="1100"/>
                        <a:buFont typeface="Arial"/>
                        <a:buNone/>
                      </a:pPr>
                      <a:r>
                        <a:rPr lang="en" sz="800">
                          <a:solidFill>
                            <a:schemeClr val="dk1"/>
                          </a:solidFill>
                        </a:rPr>
                        <a:t>Yoon Kim</a:t>
                      </a:r>
                    </a:p>
                    <a:p>
                      <a:pPr indent="-69850" lvl="0" marL="0" rtl="0">
                        <a:lnSpc>
                          <a:spcPct val="115000"/>
                        </a:lnSpc>
                        <a:spcBef>
                          <a:spcPts val="0"/>
                        </a:spcBef>
                        <a:buClr>
                          <a:schemeClr val="dk1"/>
                        </a:buClr>
                        <a:buSzPts val="1100"/>
                        <a:buFont typeface="Arial"/>
                        <a:buNone/>
                      </a:pPr>
                      <a:r>
                        <a:rPr lang="en" sz="800">
                          <a:solidFill>
                            <a:schemeClr val="dk1"/>
                          </a:solidFill>
                        </a:rPr>
                        <a:t>Yu Jia Ze</a:t>
                      </a:r>
                    </a:p>
                    <a:p>
                      <a:pPr indent="-69850" lvl="0" marL="0" rtl="0">
                        <a:lnSpc>
                          <a:spcPct val="115000"/>
                        </a:lnSpc>
                        <a:spcBef>
                          <a:spcPts val="0"/>
                        </a:spcBef>
                        <a:buClr>
                          <a:schemeClr val="dk1"/>
                        </a:buClr>
                        <a:buSzPts val="1100"/>
                        <a:buFont typeface="Arial"/>
                        <a:buNone/>
                      </a:pPr>
                      <a:r>
                        <a:rPr lang="en" sz="800">
                          <a:solidFill>
                            <a:schemeClr val="dk1"/>
                          </a:solidFill>
                        </a:rPr>
                        <a:t>Zachary Stillman</a:t>
                      </a:r>
                    </a:p>
                    <a:p>
                      <a:pPr indent="-69850" lvl="0" marL="0" rtl="0">
                        <a:lnSpc>
                          <a:spcPct val="115000"/>
                        </a:lnSpc>
                        <a:spcBef>
                          <a:spcPts val="0"/>
                        </a:spcBef>
                        <a:buClr>
                          <a:schemeClr val="dk1"/>
                        </a:buClr>
                        <a:buSzPts val="1100"/>
                        <a:buFont typeface="Arial"/>
                        <a:buNone/>
                      </a:pPr>
                      <a:r>
                        <a:rPr lang="en" sz="800">
                          <a:solidFill>
                            <a:schemeClr val="dk1"/>
                          </a:solidFill>
                        </a:rPr>
                        <a:t>Zac Patel</a:t>
                      </a:r>
                    </a:p>
                    <a:p>
                      <a:pPr indent="-69850" lvl="0" marL="0" rtl="0">
                        <a:lnSpc>
                          <a:spcPct val="115000"/>
                        </a:lnSpc>
                        <a:spcBef>
                          <a:spcPts val="0"/>
                        </a:spcBef>
                        <a:buClr>
                          <a:schemeClr val="dk1"/>
                        </a:buClr>
                        <a:buSzPts val="1100"/>
                        <a:buFont typeface="Arial"/>
                        <a:buNone/>
                      </a:pPr>
                      <a:r>
                        <a:rPr lang="en" sz="800">
                          <a:solidFill>
                            <a:schemeClr val="dk1"/>
                          </a:solidFill>
                        </a:rPr>
                        <a:t>Zihao Yang</a:t>
                      </a:r>
                    </a:p>
                    <a:p>
                      <a:pPr indent="-69850" lvl="0" marL="0" rtl="0">
                        <a:lnSpc>
                          <a:spcPct val="115000"/>
                        </a:lnSpc>
                        <a:spcBef>
                          <a:spcPts val="0"/>
                        </a:spcBef>
                        <a:buClr>
                          <a:schemeClr val="dk1"/>
                        </a:buClr>
                        <a:buSzPts val="1100"/>
                        <a:buFont typeface="Arial"/>
                        <a:buNone/>
                      </a:pPr>
                      <a:r>
                        <a:rPr lang="en" sz="800">
                          <a:solidFill>
                            <a:schemeClr val="dk1"/>
                          </a:solidFill>
                        </a:rPr>
                        <a:t>Zongmin Yin</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0B5394"/>
                </a:solidFill>
              </a:rPr>
              <a:t>Administrivia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Administrivia: helpful links</a:t>
            </a:r>
          </a:p>
        </p:txBody>
      </p:sp>
      <p:sp>
        <p:nvSpPr>
          <p:cNvPr id="160" name="Shape 160"/>
          <p:cNvSpPr txBox="1"/>
          <p:nvPr/>
        </p:nvSpPr>
        <p:spPr>
          <a:xfrm>
            <a:off x="504150" y="1169275"/>
            <a:ext cx="8206500" cy="3618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Website (</a:t>
            </a:r>
            <a:r>
              <a:rPr lang="en" sz="1800" u="sng">
                <a:solidFill>
                  <a:schemeClr val="hlink"/>
                </a:solidFill>
                <a:hlinkClick r:id="rId3"/>
              </a:rPr>
              <a:t>cs61bl.org</a:t>
            </a:r>
            <a:r>
              <a:rPr lang="en" sz="1800"/>
              <a:t>)</a:t>
            </a:r>
          </a:p>
          <a:p>
            <a:pPr indent="-342900" lvl="1" marL="914400" rtl="0">
              <a:spcBef>
                <a:spcPts val="0"/>
              </a:spcBef>
              <a:spcAft>
                <a:spcPts val="0"/>
              </a:spcAft>
              <a:buSzPts val="1800"/>
              <a:buChar char="○"/>
            </a:pPr>
            <a:r>
              <a:rPr lang="en" sz="1800"/>
              <a:t>Labs, projects</a:t>
            </a:r>
          </a:p>
          <a:p>
            <a:pPr indent="-342900" lvl="1" marL="914400" rtl="0">
              <a:spcBef>
                <a:spcPts val="0"/>
              </a:spcBef>
              <a:spcAft>
                <a:spcPts val="0"/>
              </a:spcAft>
              <a:buSzPts val="1800"/>
              <a:buChar char="○"/>
            </a:pPr>
            <a:r>
              <a:rPr lang="en" sz="1800"/>
              <a:t>Course policy</a:t>
            </a:r>
          </a:p>
          <a:p>
            <a:pPr indent="-342900" lvl="0" marL="457200" rtl="0">
              <a:spcBef>
                <a:spcPts val="0"/>
              </a:spcBef>
              <a:spcAft>
                <a:spcPts val="0"/>
              </a:spcAft>
              <a:buSzPts val="1800"/>
              <a:buChar char="●"/>
            </a:pPr>
            <a:r>
              <a:rPr lang="en" sz="1800"/>
              <a:t>Autograder (</a:t>
            </a:r>
            <a:r>
              <a:rPr lang="en" sz="1800" u="sng">
                <a:solidFill>
                  <a:schemeClr val="hlink"/>
                </a:solidFill>
                <a:hlinkClick r:id="rId4"/>
              </a:rPr>
              <a:t>ag.cs61b.org</a:t>
            </a:r>
            <a:r>
              <a:rPr lang="en" sz="1800"/>
              <a:t>)</a:t>
            </a:r>
          </a:p>
          <a:p>
            <a:pPr indent="-342900" lvl="1" marL="914400" rtl="0">
              <a:spcBef>
                <a:spcPts val="0"/>
              </a:spcBef>
              <a:spcAft>
                <a:spcPts val="0"/>
              </a:spcAft>
              <a:buSzPts val="1800"/>
              <a:buChar char="○"/>
            </a:pPr>
            <a:r>
              <a:rPr lang="en" sz="1800"/>
              <a:t>Programming assignment submissions</a:t>
            </a:r>
          </a:p>
          <a:p>
            <a:pPr indent="-342900" lvl="0" marL="457200" rtl="0">
              <a:spcBef>
                <a:spcPts val="0"/>
              </a:spcBef>
              <a:spcAft>
                <a:spcPts val="0"/>
              </a:spcAft>
              <a:buSzPts val="1800"/>
              <a:buChar char="●"/>
            </a:pPr>
            <a:r>
              <a:rPr lang="en" sz="1800"/>
              <a:t>Piazza (</a:t>
            </a:r>
            <a:r>
              <a:rPr lang="en" sz="1800" u="sng">
                <a:solidFill>
                  <a:schemeClr val="hlink"/>
                </a:solidFill>
                <a:hlinkClick r:id="rId5"/>
              </a:rPr>
              <a:t>https://piazza.com/class/j0t7hz16squ2jp</a:t>
            </a:r>
            <a:r>
              <a:rPr lang="en" sz="1800"/>
              <a:t>)</a:t>
            </a:r>
          </a:p>
          <a:p>
            <a:pPr indent="-342900" lvl="1" marL="914400" rtl="0">
              <a:spcBef>
                <a:spcPts val="0"/>
              </a:spcBef>
              <a:spcAft>
                <a:spcPts val="0"/>
              </a:spcAft>
              <a:buSzPts val="1800"/>
              <a:buChar char="○"/>
            </a:pPr>
            <a:r>
              <a:rPr lang="en" sz="1800"/>
              <a:t>Announcements</a:t>
            </a:r>
          </a:p>
          <a:p>
            <a:pPr indent="-342900" lvl="1" marL="914400" rtl="0">
              <a:spcBef>
                <a:spcPts val="0"/>
              </a:spcBef>
              <a:spcAft>
                <a:spcPts val="0"/>
              </a:spcAft>
              <a:buSzPts val="1800"/>
              <a:buChar char="○"/>
            </a:pPr>
            <a:r>
              <a:rPr lang="en" sz="1800"/>
              <a:t>Questions</a:t>
            </a:r>
          </a:p>
          <a:p>
            <a:pPr indent="-342900" lvl="1" marL="914400" rtl="0">
              <a:spcBef>
                <a:spcPts val="0"/>
              </a:spcBef>
              <a:spcAft>
                <a:spcPts val="0"/>
              </a:spcAft>
              <a:buSzPts val="1800"/>
              <a:buChar char="○"/>
            </a:pPr>
            <a:r>
              <a:rPr lang="en" sz="1800"/>
              <a:t>Forum for discussion</a:t>
            </a:r>
          </a:p>
          <a:p>
            <a:pPr indent="-342900" lvl="0" marL="457200" rtl="0">
              <a:spcBef>
                <a:spcPts val="0"/>
              </a:spcBef>
              <a:spcAft>
                <a:spcPts val="0"/>
              </a:spcAft>
              <a:buSzPts val="1800"/>
              <a:buChar char="●"/>
            </a:pPr>
            <a:r>
              <a:rPr lang="en" sz="1800"/>
              <a:t>Administrative e-mail: </a:t>
            </a:r>
            <a:r>
              <a:rPr lang="en" sz="1800" u="sng">
                <a:solidFill>
                  <a:schemeClr val="hlink"/>
                </a:solidFill>
                <a:hlinkClick r:id="rId6"/>
              </a:rPr>
              <a:t>staff@cs61bl.org</a:t>
            </a:r>
          </a:p>
          <a:p>
            <a:pPr indent="-342900" lvl="1" marL="914400" rtl="0">
              <a:spcBef>
                <a:spcPts val="0"/>
              </a:spcBef>
              <a:buSzPts val="1800"/>
              <a:buChar char="○"/>
            </a:pPr>
            <a:r>
              <a:rPr lang="en" sz="1800"/>
              <a:t>Gets sent to instructors + head TAs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Administrivia: meet the staff!</a:t>
            </a:r>
          </a:p>
        </p:txBody>
      </p:sp>
      <p:sp>
        <p:nvSpPr>
          <p:cNvPr id="166" name="Shape 166"/>
          <p:cNvSpPr txBox="1"/>
          <p:nvPr/>
        </p:nvSpPr>
        <p:spPr>
          <a:xfrm>
            <a:off x="504150" y="1169275"/>
            <a:ext cx="8206500" cy="36186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Instructor Office Hours</a:t>
            </a:r>
          </a:p>
          <a:p>
            <a:pPr indent="-342900" lvl="1" marL="914400" rtl="0">
              <a:spcBef>
                <a:spcPts val="0"/>
              </a:spcBef>
              <a:spcAft>
                <a:spcPts val="0"/>
              </a:spcAft>
              <a:buSzPts val="1800"/>
              <a:buChar char="○"/>
            </a:pPr>
            <a:r>
              <a:rPr lang="en" sz="1800"/>
              <a:t>779 Soda, times </a:t>
            </a:r>
            <a:r>
              <a:rPr lang="en" sz="1800"/>
              <a:t>Monday/Thursday 10-11AM, Tuesday/Friday 4-5PM</a:t>
            </a:r>
          </a:p>
          <a:p>
            <a:pPr indent="-342900" lvl="1" marL="914400" rtl="0">
              <a:spcBef>
                <a:spcPts val="0"/>
              </a:spcBef>
              <a:spcAft>
                <a:spcPts val="0"/>
              </a:spcAft>
              <a:buSzPts val="1800"/>
              <a:buChar char="○"/>
            </a:pPr>
            <a:r>
              <a:rPr lang="en" sz="1800"/>
              <a:t>Or email us for an appointment</a:t>
            </a:r>
          </a:p>
          <a:p>
            <a:pPr indent="-342900" lvl="0" marL="457200" rtl="0">
              <a:spcBef>
                <a:spcPts val="0"/>
              </a:spcBef>
              <a:spcAft>
                <a:spcPts val="0"/>
              </a:spcAft>
              <a:buSzPts val="1800"/>
              <a:buChar char="●"/>
            </a:pPr>
            <a:r>
              <a:rPr lang="en" sz="1800"/>
              <a:t>Labs</a:t>
            </a:r>
          </a:p>
          <a:p>
            <a:pPr indent="-342900" lvl="1" marL="914400" rtl="0">
              <a:spcBef>
                <a:spcPts val="0"/>
              </a:spcBef>
              <a:spcAft>
                <a:spcPts val="0"/>
              </a:spcAft>
              <a:buSzPts val="1800"/>
              <a:buChar char="○"/>
            </a:pPr>
            <a:r>
              <a:rPr b="1" i="1" lang="en" sz="1800"/>
              <a:t>The</a:t>
            </a:r>
            <a:r>
              <a:rPr lang="en" sz="1800"/>
              <a:t> place to work on the lab and more!</a:t>
            </a:r>
          </a:p>
          <a:p>
            <a:pPr indent="-342900" lvl="1" marL="914400" rtl="0">
              <a:spcBef>
                <a:spcPts val="0"/>
              </a:spcBef>
              <a:buSzPts val="1800"/>
              <a:buChar char="○"/>
            </a:pPr>
            <a:r>
              <a:rPr lang="en" sz="1800"/>
              <a:t>Can treat as office hours w/ TAs, tutors, and lab assistants.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Administrivia: waitlist</a:t>
            </a:r>
          </a:p>
        </p:txBody>
      </p:sp>
      <p:sp>
        <p:nvSpPr>
          <p:cNvPr id="172" name="Shape 172"/>
          <p:cNvSpPr txBox="1"/>
          <p:nvPr/>
        </p:nvSpPr>
        <p:spPr>
          <a:xfrm>
            <a:off x="504150" y="1169275"/>
            <a:ext cx="8206500" cy="3618600"/>
          </a:xfrm>
          <a:prstGeom prst="rect">
            <a:avLst/>
          </a:prstGeom>
          <a:noFill/>
          <a:ln>
            <a:noFill/>
          </a:ln>
        </p:spPr>
        <p:txBody>
          <a:bodyPr anchorCtr="0" anchor="t" bIns="91425" lIns="91425"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lang="en" sz="1800"/>
              <a:t>We have no control over the waitlist.</a:t>
            </a:r>
          </a:p>
          <a:p>
            <a:pPr indent="-342900" lvl="0" marL="457200" marR="0" rtl="0" algn="l">
              <a:lnSpc>
                <a:spcPct val="100000"/>
              </a:lnSpc>
              <a:spcBef>
                <a:spcPts val="0"/>
              </a:spcBef>
              <a:spcAft>
                <a:spcPts val="0"/>
              </a:spcAft>
              <a:buClr>
                <a:srgbClr val="000000"/>
              </a:buClr>
              <a:buSzPts val="1800"/>
              <a:buFont typeface="Arial"/>
              <a:buChar char="●"/>
            </a:pPr>
            <a:r>
              <a:rPr lang="en" sz="1800"/>
              <a:t>However, the wait list is short, so we expect everyone to get off.</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Course Philosophy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692875"/>
            <a:ext cx="8520600" cy="2052600"/>
          </a:xfrm>
          <a:prstGeom prst="rect">
            <a:avLst/>
          </a:prstGeom>
        </p:spPr>
        <p:txBody>
          <a:bodyPr anchorCtr="0" anchor="b" bIns="91425" lIns="91425" rIns="91425" wrap="square" tIns="91425">
            <a:noAutofit/>
          </a:bodyPr>
          <a:lstStyle/>
          <a:p>
            <a:pPr indent="0" lvl="0" marL="0">
              <a:spcBef>
                <a:spcPts val="0"/>
              </a:spcBef>
              <a:buNone/>
            </a:pPr>
            <a:r>
              <a:rPr lang="en"/>
              <a:t>CS61BL, Summer 2017</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3D85C6"/>
                </a:solidFill>
              </a:rPr>
              <a:t>Lecture 1: Introduction, Primitives, and References</a:t>
            </a:r>
          </a:p>
        </p:txBody>
      </p:sp>
      <p:pic>
        <p:nvPicPr>
          <p:cNvPr id="62" name="Shape 62"/>
          <p:cNvPicPr preferRelativeResize="0"/>
          <p:nvPr/>
        </p:nvPicPr>
        <p:blipFill>
          <a:blip r:embed="rId3">
            <a:alphaModFix/>
          </a:blip>
          <a:stretch>
            <a:fillRect/>
          </a:stretch>
        </p:blipFill>
        <p:spPr>
          <a:xfrm>
            <a:off x="7564450" y="3896900"/>
            <a:ext cx="1183175" cy="94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The Manner in Which Learning Occurs (TMWLO)</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descr="If you ever thought of trying to learn K-Pop dance, NO NEED! Cos we have tried it for you to see. This is episode 1 of our new series '#TricycleTVTries'.  Special thanks to: - Location: BLIVE Dance Studio (http://instagram.com/blive_dancestudio) - Judge: Raymond Tan (http://instagram.com/raymond.tcl) - Dancer: Pauline Wong (http://instagram.com/paulinebobo_) - Dancer: Kelly Ng (http://instagram.com/I.am.kellyng)  Our greatest thanks to: - Videographer: Victor Low (http://instagram.com/vic.low) - Special guest: Alvin Chong (http://instagram.com/alvinchong123)  Follow us! - Eric: (http://instagram.com/ericlinkinfive) - Jason: (http://instagram.com/smashpop) - Josh: (http://instagram.com/joshchiam)  Music used: - BTS 'Fire' (https://www.youtube.com/watch?v=ALj5MKjy2BU) - BIG BANG 'Bae Bae' (https://www.youtube.com/watch?v=TKD03uPVD-Q)" id="184" name="Shape 184" title="TricycleTV Tries K-Pop Dance to BTS 'Fire' For The First Time">
            <a:hlinkClick r:id="rId3"/>
          </p:cNvPr>
          <p:cNvSpPr/>
          <p:nvPr/>
        </p:nvSpPr>
        <p:spPr>
          <a:xfrm>
            <a:off x="311700" y="1146175"/>
            <a:ext cx="4572000" cy="3429000"/>
          </a:xfrm>
          <a:prstGeom prst="rect">
            <a:avLst/>
          </a:prstGeom>
          <a:blipFill>
            <a:blip r:embed="rId4">
              <a:alphaModFix/>
            </a:blip>
            <a:stretch>
              <a:fillRect/>
            </a:stretch>
          </a:blipFill>
          <a:ln>
            <a:noFill/>
          </a:ln>
        </p:spPr>
      </p:sp>
      <p:sp>
        <p:nvSpPr>
          <p:cNvPr descr="BTS Official Homepage http://bts.ibighit.com BTS Blog http://btsblog.ibighit.com BTS Facebook https://www.facebook.com/bangtan.official" id="185" name="Shape 185" title="방탄소년단 '불타오르네 (FIRE)' Dance Practice">
            <a:hlinkClick r:id="rId5"/>
          </p:cNvPr>
          <p:cNvSpPr/>
          <p:nvPr/>
        </p:nvSpPr>
        <p:spPr>
          <a:xfrm>
            <a:off x="4260300" y="1146175"/>
            <a:ext cx="4572000" cy="3429000"/>
          </a:xfrm>
          <a:prstGeom prst="rect">
            <a:avLst/>
          </a:prstGeom>
          <a:blipFill>
            <a:blip r:embed="rId6">
              <a:alphaModFix/>
            </a:blip>
            <a:stretch>
              <a:fillRect/>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Active Learning</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92" name="Shape 192"/>
          <p:cNvPicPr preferRelativeResize="0"/>
          <p:nvPr/>
        </p:nvPicPr>
        <p:blipFill>
          <a:blip r:embed="rId3">
            <a:alphaModFix/>
          </a:blip>
          <a:stretch>
            <a:fillRect/>
          </a:stretch>
        </p:blipFill>
        <p:spPr>
          <a:xfrm>
            <a:off x="311700" y="1152475"/>
            <a:ext cx="8568672" cy="2252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Active Learning</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99" name="Shape 199"/>
          <p:cNvPicPr preferRelativeResize="0"/>
          <p:nvPr/>
        </p:nvPicPr>
        <p:blipFill>
          <a:blip r:embed="rId3">
            <a:alphaModFix/>
          </a:blip>
          <a:stretch>
            <a:fillRect/>
          </a:stretch>
        </p:blipFill>
        <p:spPr>
          <a:xfrm>
            <a:off x="4273250" y="2001775"/>
            <a:ext cx="4559050" cy="2567100"/>
          </a:xfrm>
          <a:prstGeom prst="rect">
            <a:avLst/>
          </a:prstGeom>
          <a:noFill/>
          <a:ln>
            <a:noFill/>
          </a:ln>
        </p:spPr>
      </p:pic>
      <p:pic>
        <p:nvPicPr>
          <p:cNvPr id="200" name="Shape 200"/>
          <p:cNvPicPr preferRelativeResize="0"/>
          <p:nvPr/>
        </p:nvPicPr>
        <p:blipFill>
          <a:blip r:embed="rId4">
            <a:alphaModFix/>
          </a:blip>
          <a:stretch>
            <a:fillRect/>
          </a:stretch>
        </p:blipFill>
        <p:spPr>
          <a:xfrm>
            <a:off x="311700" y="1152475"/>
            <a:ext cx="4307725" cy="241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Active Learning</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Bulk of material in CS61BL is delivered in lab spec (i.e. you have to read and engage to learn the material)</a:t>
            </a:r>
          </a:p>
          <a:p>
            <a:pPr indent="-342900" lvl="0" marL="457200" rtl="0">
              <a:spcBef>
                <a:spcPts val="0"/>
              </a:spcBef>
              <a:spcAft>
                <a:spcPts val="0"/>
              </a:spcAft>
              <a:buSzPts val="1800"/>
              <a:buChar char="●"/>
            </a:pPr>
            <a:r>
              <a:rPr lang="en"/>
              <a:t>Material is reinforced by the coding exercises</a:t>
            </a:r>
          </a:p>
          <a:p>
            <a:pPr indent="-342900" lvl="0" marL="457200" rtl="0">
              <a:spcBef>
                <a:spcPts val="0"/>
              </a:spcBef>
              <a:spcAft>
                <a:spcPts val="0"/>
              </a:spcAft>
              <a:buSzPts val="1800"/>
              <a:buChar char="●"/>
            </a:pPr>
            <a:r>
              <a:rPr lang="en"/>
              <a:t>There are self tests in the lab specs to help you along</a:t>
            </a:r>
          </a:p>
          <a:p>
            <a:pPr indent="-342900" lvl="0" marL="457200" rtl="0">
              <a:spcBef>
                <a:spcPts val="0"/>
              </a:spcBef>
              <a:buSzPts val="1800"/>
              <a:buChar char="●"/>
            </a:pPr>
            <a:r>
              <a:rPr lang="en"/>
              <a:t>Discussion questions are included for you to pause and engage your partner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Partners in CS61BL are mandatory</a:t>
            </a:r>
          </a:p>
          <a:p>
            <a:pPr indent="-317500" lvl="1" marL="914400" rtl="0">
              <a:spcBef>
                <a:spcPts val="0"/>
              </a:spcBef>
              <a:spcAft>
                <a:spcPts val="0"/>
              </a:spcAft>
              <a:buSzPts val="1400"/>
              <a:buChar char="○"/>
            </a:pPr>
            <a:r>
              <a:rPr lang="en"/>
              <a:t>Gives you someone bounce ideas off of</a:t>
            </a:r>
          </a:p>
          <a:p>
            <a:pPr indent="-317500" lvl="1" marL="914400" rtl="0">
              <a:spcBef>
                <a:spcPts val="0"/>
              </a:spcBef>
              <a:spcAft>
                <a:spcPts val="0"/>
              </a:spcAft>
              <a:buSzPts val="1400"/>
              <a:buChar char="○"/>
            </a:pPr>
            <a:r>
              <a:rPr lang="en"/>
              <a:t>You don’t really know something until you have to explain it</a:t>
            </a:r>
          </a:p>
          <a:p>
            <a:pPr indent="-317500" lvl="1" marL="914400" rtl="0">
              <a:spcBef>
                <a:spcPts val="0"/>
              </a:spcBef>
              <a:spcAft>
                <a:spcPts val="0"/>
              </a:spcAft>
              <a:buSzPts val="1400"/>
              <a:buChar char="○"/>
            </a:pPr>
            <a:r>
              <a:rPr lang="en"/>
              <a:t>Outside of school it is very rare to work alone</a:t>
            </a:r>
          </a:p>
          <a:p>
            <a:pPr indent="-317500" lvl="1" marL="914400" rtl="0">
              <a:spcBef>
                <a:spcPts val="0"/>
              </a:spcBef>
              <a:spcAft>
                <a:spcPts val="0"/>
              </a:spcAft>
              <a:buSzPts val="1400"/>
              <a:buChar char="○"/>
            </a:pPr>
            <a:r>
              <a:rPr lang="en"/>
              <a:t>More fun!</a:t>
            </a:r>
          </a:p>
          <a:p>
            <a:pPr indent="-342900" lvl="0" marL="457200" rtl="0">
              <a:spcBef>
                <a:spcPts val="0"/>
              </a:spcBef>
              <a:spcAft>
                <a:spcPts val="0"/>
              </a:spcAft>
              <a:buSzPts val="1800"/>
              <a:buChar char="●"/>
            </a:pPr>
            <a:r>
              <a:rPr lang="en"/>
              <a:t>Logistics of Partnerships</a:t>
            </a:r>
          </a:p>
          <a:p>
            <a:pPr indent="-317500" lvl="1" marL="914400" rtl="0">
              <a:spcBef>
                <a:spcPts val="0"/>
              </a:spcBef>
              <a:spcAft>
                <a:spcPts val="0"/>
              </a:spcAft>
              <a:buSzPts val="1400"/>
              <a:buChar char="○"/>
            </a:pPr>
            <a:r>
              <a:rPr lang="en"/>
              <a:t>Partners must attend the same physical lab</a:t>
            </a:r>
          </a:p>
          <a:p>
            <a:pPr indent="-317500" lvl="1" marL="914400" rtl="0">
              <a:spcBef>
                <a:spcPts val="0"/>
              </a:spcBef>
              <a:buSzPts val="1400"/>
              <a:buChar char="○"/>
            </a:pPr>
            <a:r>
              <a:rPr lang="en"/>
              <a:t>Next week you will be assigned a group repo</a:t>
            </a:r>
          </a:p>
        </p:txBody>
      </p:sp>
      <p:sp>
        <p:nvSpPr>
          <p:cNvPr id="212" name="Shape 2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Pair Programming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Course Structure</a:t>
            </a:r>
          </a:p>
        </p:txBody>
      </p:sp>
      <p:sp>
        <p:nvSpPr>
          <p:cNvPr id="218" name="Shape 218"/>
          <p:cNvSpPr txBox="1"/>
          <p:nvPr>
            <p:ph idx="1" type="body"/>
          </p:nvPr>
        </p:nvSpPr>
        <p:spPr>
          <a:xfrm>
            <a:off x="311700" y="10762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Labs (Daily)</a:t>
            </a:r>
          </a:p>
          <a:p>
            <a:pPr indent="-317500" lvl="1" marL="914400" rtl="0">
              <a:spcBef>
                <a:spcPts val="0"/>
              </a:spcBef>
              <a:spcAft>
                <a:spcPts val="0"/>
              </a:spcAft>
              <a:buClr>
                <a:srgbClr val="000000"/>
              </a:buClr>
              <a:buSzPts val="1400"/>
              <a:buChar char="○"/>
            </a:pPr>
            <a:r>
              <a:rPr lang="en">
                <a:solidFill>
                  <a:srgbClr val="000000"/>
                </a:solidFill>
              </a:rPr>
              <a:t>Specs introduce material</a:t>
            </a:r>
          </a:p>
          <a:p>
            <a:pPr indent="-317500" lvl="1" marL="914400" rtl="0">
              <a:spcBef>
                <a:spcPts val="0"/>
              </a:spcBef>
              <a:spcAft>
                <a:spcPts val="0"/>
              </a:spcAft>
              <a:buClr>
                <a:srgbClr val="000000"/>
              </a:buClr>
              <a:buSzPts val="1400"/>
              <a:buChar char="○"/>
            </a:pPr>
            <a:r>
              <a:rPr lang="en">
                <a:solidFill>
                  <a:srgbClr val="000000"/>
                </a:solidFill>
              </a:rPr>
              <a:t>Exercises to practice material, get you down and dirty with tools, programming, Java, algorithms, and data structures</a:t>
            </a:r>
          </a:p>
          <a:p>
            <a:pPr indent="-342900" lvl="0" marL="457200" rtl="0">
              <a:spcBef>
                <a:spcPts val="0"/>
              </a:spcBef>
              <a:spcAft>
                <a:spcPts val="0"/>
              </a:spcAft>
              <a:buClr>
                <a:srgbClr val="000000"/>
              </a:buClr>
              <a:buSzPts val="1800"/>
              <a:buChar char="●"/>
            </a:pPr>
            <a:r>
              <a:rPr lang="en">
                <a:solidFill>
                  <a:srgbClr val="000000"/>
                </a:solidFill>
              </a:rPr>
              <a:t>Lecture (Once a week)</a:t>
            </a:r>
          </a:p>
          <a:p>
            <a:pPr indent="-317500" lvl="1" marL="914400" rtl="0">
              <a:spcBef>
                <a:spcPts val="0"/>
              </a:spcBef>
              <a:spcAft>
                <a:spcPts val="0"/>
              </a:spcAft>
              <a:buClr>
                <a:srgbClr val="000000"/>
              </a:buClr>
              <a:buSzPts val="1400"/>
              <a:buChar char="○"/>
            </a:pPr>
            <a:r>
              <a:rPr lang="en">
                <a:solidFill>
                  <a:srgbClr val="000000"/>
                </a:solidFill>
              </a:rPr>
              <a:t>Supplement labs</a:t>
            </a:r>
          </a:p>
          <a:p>
            <a:pPr indent="-317500" lvl="1" marL="914400" rtl="0">
              <a:spcBef>
                <a:spcPts val="0"/>
              </a:spcBef>
              <a:spcAft>
                <a:spcPts val="0"/>
              </a:spcAft>
              <a:buClr>
                <a:srgbClr val="000000"/>
              </a:buClr>
              <a:buSzPts val="1400"/>
              <a:buChar char="○"/>
            </a:pPr>
            <a:r>
              <a:rPr lang="en">
                <a:solidFill>
                  <a:srgbClr val="000000"/>
                </a:solidFill>
              </a:rPr>
              <a:t>Reinforce topics, overarching ideas</a:t>
            </a:r>
          </a:p>
          <a:p>
            <a:pPr indent="-342900" lvl="0" marL="457200" rtl="0">
              <a:spcBef>
                <a:spcPts val="0"/>
              </a:spcBef>
              <a:spcAft>
                <a:spcPts val="0"/>
              </a:spcAft>
              <a:buClr>
                <a:srgbClr val="000000"/>
              </a:buClr>
              <a:buSzPts val="1800"/>
              <a:buChar char="●"/>
            </a:pPr>
            <a:r>
              <a:rPr lang="en">
                <a:solidFill>
                  <a:srgbClr val="000000"/>
                </a:solidFill>
              </a:rPr>
              <a:t>Projects (x3)</a:t>
            </a:r>
          </a:p>
          <a:p>
            <a:pPr indent="-317500" lvl="1" marL="914400" rtl="0">
              <a:spcBef>
                <a:spcPts val="0"/>
              </a:spcBef>
              <a:spcAft>
                <a:spcPts val="0"/>
              </a:spcAft>
              <a:buClr>
                <a:srgbClr val="000000"/>
              </a:buClr>
              <a:buSzPts val="1400"/>
              <a:buChar char="○"/>
            </a:pPr>
            <a:r>
              <a:rPr lang="en">
                <a:solidFill>
                  <a:srgbClr val="000000"/>
                </a:solidFill>
              </a:rPr>
              <a:t>Like labs, but on a much larger scale with design component in mind</a:t>
            </a:r>
          </a:p>
          <a:p>
            <a:pPr indent="-342900" lvl="0" marL="457200" rtl="0">
              <a:spcBef>
                <a:spcPts val="0"/>
              </a:spcBef>
              <a:spcAft>
                <a:spcPts val="0"/>
              </a:spcAft>
              <a:buClr>
                <a:srgbClr val="000000"/>
              </a:buClr>
              <a:buSzPts val="1800"/>
              <a:buChar char="●"/>
            </a:pPr>
            <a:r>
              <a:rPr lang="en">
                <a:solidFill>
                  <a:srgbClr val="000000"/>
                </a:solidFill>
              </a:rPr>
              <a:t>Readings</a:t>
            </a:r>
          </a:p>
          <a:p>
            <a:pPr indent="-317500" lvl="1" marL="914400" rtl="0">
              <a:spcBef>
                <a:spcPts val="0"/>
              </a:spcBef>
              <a:spcAft>
                <a:spcPts val="0"/>
              </a:spcAft>
              <a:buClr>
                <a:srgbClr val="000000"/>
              </a:buClr>
              <a:buSzPts val="1400"/>
              <a:buChar char="○"/>
            </a:pPr>
            <a:r>
              <a:rPr lang="en">
                <a:solidFill>
                  <a:srgbClr val="000000"/>
                </a:solidFill>
              </a:rPr>
              <a:t>Supplementary material</a:t>
            </a:r>
          </a:p>
          <a:p>
            <a:pPr indent="-317500" lvl="1" marL="914400" rtl="0">
              <a:spcBef>
                <a:spcPts val="0"/>
              </a:spcBef>
              <a:spcAft>
                <a:spcPts val="0"/>
              </a:spcAft>
              <a:buClr>
                <a:srgbClr val="000000"/>
              </a:buClr>
              <a:buSzPts val="1400"/>
              <a:buChar char="○"/>
            </a:pPr>
            <a:r>
              <a:rPr lang="en">
                <a:solidFill>
                  <a:srgbClr val="000000"/>
                </a:solidFill>
              </a:rPr>
              <a:t>Read before labs</a:t>
            </a:r>
          </a:p>
          <a:p>
            <a:pPr indent="-317500" lvl="1" marL="914400" rtl="0">
              <a:spcBef>
                <a:spcPts val="0"/>
              </a:spcBef>
              <a:spcAft>
                <a:spcPts val="0"/>
              </a:spcAft>
              <a:buClr>
                <a:srgbClr val="000000"/>
              </a:buClr>
              <a:buSzPts val="1400"/>
              <a:buChar char="○"/>
            </a:pPr>
            <a:r>
              <a:rPr lang="en">
                <a:solidFill>
                  <a:srgbClr val="000000"/>
                </a:solidFill>
              </a:rPr>
              <a:t>Optional</a:t>
            </a:r>
          </a:p>
          <a:p>
            <a:pPr indent="-317500" lvl="1" marL="914400" rtl="0">
              <a:spcBef>
                <a:spcPts val="0"/>
              </a:spcBef>
              <a:buClr>
                <a:srgbClr val="000000"/>
              </a:buClr>
              <a:buSzPts val="1400"/>
              <a:buChar char="○"/>
            </a:pPr>
            <a:r>
              <a:rPr lang="en">
                <a:solidFill>
                  <a:srgbClr val="000000"/>
                </a:solidFill>
              </a:rPr>
              <a:t>Exception: Jonathan’s notes. </a:t>
            </a:r>
            <a:r>
              <a:rPr lang="en" u="sng">
                <a:solidFill>
                  <a:srgbClr val="000000"/>
                </a:solidFill>
              </a:rPr>
              <a:t>Read them</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Labs</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Labs are due 2 hours before your lab time, the day after the lab is assigned. </a:t>
            </a:r>
          </a:p>
          <a:p>
            <a:pPr indent="-317500" lvl="1" marL="914400" rtl="0">
              <a:spcBef>
                <a:spcPts val="0"/>
              </a:spcBef>
              <a:spcAft>
                <a:spcPts val="0"/>
              </a:spcAft>
              <a:buClr>
                <a:srgbClr val="4A86E8"/>
              </a:buClr>
              <a:buSzPts val="1400"/>
              <a:buChar char="○"/>
            </a:pPr>
            <a:r>
              <a:rPr lang="en">
                <a:solidFill>
                  <a:srgbClr val="4A86E8"/>
                </a:solidFill>
              </a:rPr>
              <a:t>due_time = start time of lab regularly attending + 22 hours</a:t>
            </a:r>
          </a:p>
          <a:p>
            <a:pPr indent="-317500" lvl="1" marL="914400" rtl="0">
              <a:spcBef>
                <a:spcPts val="0"/>
              </a:spcBef>
              <a:spcAft>
                <a:spcPts val="0"/>
              </a:spcAft>
              <a:buSzPts val="1400"/>
              <a:buChar char="○"/>
            </a:pPr>
            <a:r>
              <a:rPr lang="en"/>
              <a:t>For example, if you have lab 12pm-3pm on Tuesday, the lab is due 10am on Wednesday. </a:t>
            </a:r>
          </a:p>
          <a:p>
            <a:pPr indent="-317500" lvl="1" marL="914400" rtl="0">
              <a:spcBef>
                <a:spcPts val="0"/>
              </a:spcBef>
              <a:spcAft>
                <a:spcPts val="0"/>
              </a:spcAft>
              <a:buSzPts val="1400"/>
              <a:buChar char="○"/>
            </a:pPr>
            <a:r>
              <a:rPr lang="en"/>
              <a:t>Due time on AG is 4pm to allow everyone to submit but the deadline is retroactively enforced.</a:t>
            </a:r>
          </a:p>
          <a:p>
            <a:pPr indent="-317500" lvl="1" marL="914400" rtl="0">
              <a:spcBef>
                <a:spcPts val="0"/>
              </a:spcBef>
              <a:spcAft>
                <a:spcPts val="0"/>
              </a:spcAft>
              <a:buSzPts val="1400"/>
              <a:buChar char="○"/>
            </a:pPr>
            <a:r>
              <a:rPr lang="en"/>
              <a:t>No late submissions. You can work on it remotely, start early, &amp; submit whenever/wherever.</a:t>
            </a:r>
          </a:p>
          <a:p>
            <a:pPr indent="-342900" lvl="0" marL="457200" rtl="0">
              <a:spcBef>
                <a:spcPts val="0"/>
              </a:spcBef>
              <a:buSzPts val="1800"/>
              <a:buChar char="●"/>
            </a:pPr>
            <a:r>
              <a:rPr lang="en"/>
              <a:t>Labs are to be completed in partners.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Quizzes</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Quizzes must be completed in person during lab. </a:t>
            </a:r>
          </a:p>
          <a:p>
            <a:pPr indent="-317500" lvl="1" marL="914400" rtl="0">
              <a:spcBef>
                <a:spcPts val="0"/>
              </a:spcBef>
              <a:spcAft>
                <a:spcPts val="0"/>
              </a:spcAft>
              <a:buSzPts val="1400"/>
              <a:buChar char="○"/>
            </a:pPr>
            <a:r>
              <a:rPr lang="en"/>
              <a:t>You cannot take a quiz twice. Doing so will result in a penalty.</a:t>
            </a:r>
          </a:p>
          <a:p>
            <a:pPr indent="-342900" lvl="0" marL="457200" rtl="0">
              <a:spcBef>
                <a:spcPts val="0"/>
              </a:spcBef>
              <a:spcAft>
                <a:spcPts val="0"/>
              </a:spcAft>
              <a:buSzPts val="1800"/>
              <a:buChar char="●"/>
            </a:pPr>
            <a:r>
              <a:rPr lang="en"/>
              <a:t>Alternate quiz times</a:t>
            </a:r>
          </a:p>
          <a:p>
            <a:pPr indent="-317500" lvl="1" marL="914400" rtl="0">
              <a:spcBef>
                <a:spcPts val="0"/>
              </a:spcBef>
              <a:spcAft>
                <a:spcPts val="0"/>
              </a:spcAft>
              <a:buSzPts val="1400"/>
              <a:buChar char="○"/>
            </a:pPr>
            <a:r>
              <a:rPr lang="en"/>
              <a:t>If you cannot make a quiz in your regular section for some reason and wish to make it up in another lab on the same day, you must tell your TA &gt;= 48 hours in advance.</a:t>
            </a:r>
          </a:p>
          <a:p>
            <a:pPr indent="-342900" lvl="0" marL="457200" rtl="0">
              <a:spcBef>
                <a:spcPts val="0"/>
              </a:spcBef>
              <a:buSzPts val="1800"/>
              <a:buChar char="●"/>
            </a:pPr>
            <a:r>
              <a:rPr lang="en"/>
              <a:t>The generous quiz cap policy covers all other situations.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Projects</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Project 1-Cube Puzzle (15 points)</a:t>
            </a:r>
          </a:p>
          <a:p>
            <a:pPr indent="-317500" lvl="1" marL="914400" rtl="0">
              <a:spcBef>
                <a:spcPts val="0"/>
              </a:spcBef>
              <a:spcAft>
                <a:spcPts val="0"/>
              </a:spcAft>
              <a:buSzPts val="1400"/>
              <a:buChar char="○"/>
            </a:pPr>
            <a:r>
              <a:rPr lang="en"/>
              <a:t>Solo</a:t>
            </a:r>
          </a:p>
          <a:p>
            <a:pPr indent="-317500" lvl="1" marL="914400" rtl="0">
              <a:spcBef>
                <a:spcPts val="0"/>
              </a:spcBef>
              <a:spcAft>
                <a:spcPts val="0"/>
              </a:spcAft>
              <a:buSzPts val="1400"/>
              <a:buChar char="○"/>
            </a:pPr>
            <a:r>
              <a:rPr lang="en"/>
              <a:t>Lighter project</a:t>
            </a:r>
          </a:p>
          <a:p>
            <a:pPr indent="-317500" lvl="1" marL="914400" rtl="0">
              <a:spcBef>
                <a:spcPts val="0"/>
              </a:spcBef>
              <a:spcAft>
                <a:spcPts val="0"/>
              </a:spcAft>
              <a:buSzPts val="1400"/>
              <a:buChar char="○"/>
            </a:pPr>
            <a:r>
              <a:rPr lang="en"/>
              <a:t>Test your Java-foo, get you situated into larger codebases</a:t>
            </a:r>
          </a:p>
          <a:p>
            <a:pPr indent="-317500" lvl="1" marL="914400" rtl="0">
              <a:spcBef>
                <a:spcPts val="0"/>
              </a:spcBef>
              <a:spcAft>
                <a:spcPts val="0"/>
              </a:spcAft>
              <a:buSzPts val="1400"/>
              <a:buChar char="○"/>
            </a:pPr>
            <a:r>
              <a:rPr lang="en"/>
              <a:t>Will be released this weekend</a:t>
            </a:r>
          </a:p>
          <a:p>
            <a:pPr indent="-342900" lvl="0" marL="457200" rtl="0">
              <a:spcBef>
                <a:spcPts val="0"/>
              </a:spcBef>
              <a:spcAft>
                <a:spcPts val="0"/>
              </a:spcAft>
              <a:buSzPts val="1800"/>
              <a:buChar char="●"/>
            </a:pPr>
            <a:r>
              <a:rPr lang="en"/>
              <a:t>Project 2-Gitlet (36 points)</a:t>
            </a:r>
          </a:p>
          <a:p>
            <a:pPr indent="-317500" lvl="1" marL="914400" rtl="0">
              <a:spcBef>
                <a:spcPts val="0"/>
              </a:spcBef>
              <a:spcAft>
                <a:spcPts val="0"/>
              </a:spcAft>
              <a:buSzPts val="1400"/>
              <a:buChar char="○"/>
            </a:pPr>
            <a:r>
              <a:rPr lang="en"/>
              <a:t>Partner</a:t>
            </a:r>
          </a:p>
          <a:p>
            <a:pPr indent="-317500" lvl="1" marL="914400" rtl="0">
              <a:spcBef>
                <a:spcPts val="0"/>
              </a:spcBef>
              <a:spcAft>
                <a:spcPts val="0"/>
              </a:spcAft>
              <a:buSzPts val="1400"/>
              <a:buChar char="○"/>
            </a:pPr>
            <a:r>
              <a:rPr lang="en"/>
              <a:t>Heavy design oriented project</a:t>
            </a:r>
          </a:p>
          <a:p>
            <a:pPr indent="-317500" lvl="1" marL="914400" rtl="0">
              <a:spcBef>
                <a:spcPts val="0"/>
              </a:spcBef>
              <a:spcAft>
                <a:spcPts val="0"/>
              </a:spcAft>
              <a:buSzPts val="1400"/>
              <a:buChar char="○"/>
            </a:pPr>
            <a:r>
              <a:rPr lang="en"/>
              <a:t>Two check off points</a:t>
            </a:r>
          </a:p>
          <a:p>
            <a:pPr indent="-342900" lvl="0" marL="457200" rtl="0">
              <a:spcBef>
                <a:spcPts val="0"/>
              </a:spcBef>
              <a:spcAft>
                <a:spcPts val="0"/>
              </a:spcAft>
              <a:buSzPts val="1800"/>
              <a:buChar char="●"/>
            </a:pPr>
            <a:r>
              <a:rPr lang="en"/>
              <a:t>Project 3-Autocomplete (24 points)</a:t>
            </a:r>
          </a:p>
          <a:p>
            <a:pPr indent="-317500" lvl="1" marL="914400" rtl="0">
              <a:spcBef>
                <a:spcPts val="0"/>
              </a:spcBef>
              <a:spcAft>
                <a:spcPts val="0"/>
              </a:spcAft>
              <a:buSzPts val="1400"/>
              <a:buChar char="○"/>
            </a:pPr>
            <a:r>
              <a:rPr lang="en"/>
              <a:t>Partner</a:t>
            </a:r>
          </a:p>
          <a:p>
            <a:pPr indent="-317500" lvl="1" marL="914400" rtl="0">
              <a:spcBef>
                <a:spcPts val="0"/>
              </a:spcBef>
              <a:buSzPts val="1400"/>
              <a:buChar char="○"/>
            </a:pPr>
            <a:r>
              <a:rPr lang="en"/>
              <a:t>Medium project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Exams</a:t>
            </a:r>
          </a:p>
        </p:txBody>
      </p:sp>
      <p:sp>
        <p:nvSpPr>
          <p:cNvPr id="242" name="Shape 242"/>
          <p:cNvSpPr txBox="1"/>
          <p:nvPr>
            <p:ph idx="1" type="body"/>
          </p:nvPr>
        </p:nvSpPr>
        <p:spPr>
          <a:xfrm>
            <a:off x="311700" y="10000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1600"/>
              <a:t>Exams will be “hard”</a:t>
            </a:r>
          </a:p>
          <a:p>
            <a:pPr indent="-330200" lvl="0" marL="457200" rtl="0">
              <a:spcBef>
                <a:spcPts val="0"/>
              </a:spcBef>
              <a:spcAft>
                <a:spcPts val="0"/>
              </a:spcAft>
              <a:buSzPts val="1600"/>
              <a:buChar char="●"/>
            </a:pPr>
            <a:r>
              <a:rPr lang="en" sz="1600"/>
              <a:t>Medians will be lower than you might be used to (ideally ~50%)</a:t>
            </a:r>
          </a:p>
          <a:p>
            <a:pPr indent="-330200" lvl="0" marL="457200" rtl="0">
              <a:spcBef>
                <a:spcPts val="0"/>
              </a:spcBef>
              <a:spcAft>
                <a:spcPts val="0"/>
              </a:spcAft>
              <a:buSzPts val="1600"/>
              <a:buChar char="●"/>
            </a:pPr>
            <a:r>
              <a:rPr lang="en" sz="1600"/>
              <a:t>Midterms are during lecture time</a:t>
            </a:r>
          </a:p>
          <a:p>
            <a:pPr indent="-330200" lvl="0" marL="457200" rtl="0">
              <a:spcBef>
                <a:spcPts val="0"/>
              </a:spcBef>
              <a:spcAft>
                <a:spcPts val="0"/>
              </a:spcAft>
              <a:buSzPts val="1600"/>
              <a:buChar char="●"/>
            </a:pPr>
            <a:r>
              <a:rPr lang="en" sz="1600"/>
              <a:t>One note sheet (front and back) per exam</a:t>
            </a:r>
          </a:p>
          <a:p>
            <a:pPr indent="-330200" lvl="0" marL="457200" rtl="0">
              <a:spcBef>
                <a:spcPts val="0"/>
              </a:spcBef>
              <a:buSzPts val="1600"/>
              <a:buChar char="●"/>
            </a:pPr>
            <a:r>
              <a:rPr lang="en" sz="1600"/>
              <a:t>Shadow policy: If your midterm grades are statistically worse than your final, we’ll replace your midterm grade. See course page for details</a:t>
            </a:r>
          </a:p>
          <a:p>
            <a:pPr indent="0" lvl="0" marL="0" rtl="0">
              <a:spcBef>
                <a:spcPts val="0"/>
              </a:spcBef>
              <a:buNone/>
            </a:pPr>
            <a:r>
              <a:rPr lang="en" sz="1600"/>
              <a:t>Exam Dates</a:t>
            </a:r>
          </a:p>
          <a:p>
            <a:pPr indent="-330200" lvl="0" marL="457200" rtl="0">
              <a:spcBef>
                <a:spcPts val="0"/>
              </a:spcBef>
              <a:spcAft>
                <a:spcPts val="0"/>
              </a:spcAft>
              <a:buSzPts val="1600"/>
              <a:buChar char="●"/>
            </a:pPr>
            <a:r>
              <a:rPr lang="en" sz="1600"/>
              <a:t>Midterm 1: 7/5, 3-5PM</a:t>
            </a:r>
          </a:p>
          <a:p>
            <a:pPr indent="-330200" lvl="0" marL="457200" rtl="0">
              <a:spcBef>
                <a:spcPts val="0"/>
              </a:spcBef>
              <a:spcAft>
                <a:spcPts val="0"/>
              </a:spcAft>
              <a:buSzPts val="1600"/>
              <a:buChar char="●"/>
            </a:pPr>
            <a:r>
              <a:rPr lang="en" sz="1600"/>
              <a:t>Midterm 2: 7/26, 3-5PM</a:t>
            </a:r>
          </a:p>
          <a:p>
            <a:pPr indent="-330200" lvl="0" marL="457200" rtl="0">
              <a:spcBef>
                <a:spcPts val="0"/>
              </a:spcBef>
              <a:spcAft>
                <a:spcPts val="0"/>
              </a:spcAft>
              <a:buSzPts val="1600"/>
              <a:buChar char="●"/>
            </a:pPr>
            <a:r>
              <a:rPr lang="en" sz="1600"/>
              <a:t>Final: 8/11, 7-10PM</a:t>
            </a:r>
          </a:p>
          <a:p>
            <a:pPr indent="-330200" lvl="0" marL="457200" rtl="0">
              <a:spcBef>
                <a:spcPts val="0"/>
              </a:spcBef>
              <a:buSzPts val="1600"/>
              <a:buChar char="●"/>
            </a:pPr>
            <a:r>
              <a:rPr lang="en" sz="1600"/>
              <a:t>Some alternate times will be available</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What’s this class about?</a:t>
            </a:r>
          </a:p>
        </p:txBody>
      </p:sp>
      <p:sp>
        <p:nvSpPr>
          <p:cNvPr id="68" name="Shape 68"/>
          <p:cNvSpPr txBox="1"/>
          <p:nvPr/>
        </p:nvSpPr>
        <p:spPr>
          <a:xfrm>
            <a:off x="350325" y="1114700"/>
            <a:ext cx="8793600" cy="4028700"/>
          </a:xfrm>
          <a:prstGeom prst="rect">
            <a:avLst/>
          </a:prstGeom>
          <a:noFill/>
          <a:ln>
            <a:noFill/>
          </a:ln>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Efficiency</a:t>
            </a:r>
          </a:p>
          <a:p>
            <a:pPr indent="-355600" lvl="1" marL="914400" rtl="0">
              <a:spcBef>
                <a:spcPts val="0"/>
              </a:spcBef>
              <a:spcAft>
                <a:spcPts val="0"/>
              </a:spcAft>
              <a:buSzPts val="2000"/>
              <a:buChar char="○"/>
            </a:pPr>
            <a:r>
              <a:rPr lang="en" sz="2000"/>
              <a:t>Algorithms</a:t>
            </a:r>
          </a:p>
          <a:p>
            <a:pPr indent="-355600" lvl="1" marL="914400" rtl="0">
              <a:spcBef>
                <a:spcPts val="0"/>
              </a:spcBef>
              <a:spcAft>
                <a:spcPts val="0"/>
              </a:spcAft>
              <a:buSzPts val="2000"/>
              <a:buChar char="○"/>
            </a:pPr>
            <a:r>
              <a:rPr lang="en" sz="2000"/>
              <a:t>Data structures</a:t>
            </a:r>
          </a:p>
          <a:p>
            <a:pPr indent="-355600" lvl="0" marL="457200" rtl="0">
              <a:spcBef>
                <a:spcPts val="0"/>
              </a:spcBef>
              <a:buClr>
                <a:schemeClr val="dk1"/>
              </a:buClr>
              <a:buSzPts val="2000"/>
              <a:buChar char="●"/>
            </a:pPr>
            <a:r>
              <a:rPr lang="en" sz="2000">
                <a:solidFill>
                  <a:schemeClr val="dk1"/>
                </a:solidFill>
              </a:rPr>
              <a:t>Programming</a:t>
            </a:r>
          </a:p>
          <a:p>
            <a:pPr indent="-355600" lvl="1" marL="914400" rtl="0">
              <a:spcBef>
                <a:spcPts val="0"/>
              </a:spcBef>
              <a:buClr>
                <a:schemeClr val="dk1"/>
              </a:buClr>
              <a:buSzPts val="2000"/>
              <a:buChar char="○"/>
            </a:pPr>
            <a:r>
              <a:rPr lang="en" sz="2000">
                <a:solidFill>
                  <a:schemeClr val="dk1"/>
                </a:solidFill>
              </a:rPr>
              <a:t>Design, build, test, and debug large programs</a:t>
            </a:r>
          </a:p>
          <a:p>
            <a:pPr indent="-355600" lvl="1" marL="914400" rtl="0">
              <a:spcBef>
                <a:spcPts val="0"/>
              </a:spcBef>
              <a:buClr>
                <a:schemeClr val="dk1"/>
              </a:buClr>
              <a:buSzPts val="2000"/>
              <a:buChar char="○"/>
            </a:pPr>
            <a:r>
              <a:rPr lang="en" sz="2000">
                <a:solidFill>
                  <a:schemeClr val="dk1"/>
                </a:solidFill>
              </a:rPr>
              <a:t>Use programming tools</a:t>
            </a:r>
          </a:p>
          <a:p>
            <a:pPr indent="-355600" lvl="2" marL="1371600" rtl="0">
              <a:spcBef>
                <a:spcPts val="0"/>
              </a:spcBef>
              <a:buClr>
                <a:schemeClr val="dk1"/>
              </a:buClr>
              <a:buSzPts val="2000"/>
              <a:buChar char="■"/>
            </a:pPr>
            <a:r>
              <a:rPr lang="en" sz="2000">
                <a:solidFill>
                  <a:schemeClr val="dk1"/>
                </a:solidFill>
              </a:rPr>
              <a:t>git, IDEs (IntelliJ), command line, etc.</a:t>
            </a:r>
          </a:p>
          <a:p>
            <a:pPr indent="-355600" lvl="1" marL="914400" rtl="0">
              <a:spcBef>
                <a:spcPts val="0"/>
              </a:spcBef>
              <a:buClr>
                <a:schemeClr val="dk1"/>
              </a:buClr>
              <a:buSzPts val="2000"/>
              <a:buChar char="○"/>
            </a:pPr>
            <a:r>
              <a:rPr lang="en" sz="2000">
                <a:solidFill>
                  <a:schemeClr val="dk1"/>
                </a:solidFill>
              </a:rPr>
              <a:t>Writing Java (not the main focus of this course)</a:t>
            </a:r>
          </a:p>
          <a:p>
            <a:pPr indent="0" lvl="0" marL="0" rtl="0">
              <a:spcBef>
                <a:spcPts val="0"/>
              </a:spcBef>
              <a:buNone/>
            </a:pPr>
            <a:r>
              <a:t/>
            </a:r>
            <a:endParaRPr sz="2000"/>
          </a:p>
          <a:p>
            <a:pPr indent="0" lvl="0" marL="0" rtl="0">
              <a:spcBef>
                <a:spcPts val="0"/>
              </a:spcBef>
              <a:buNone/>
            </a:pPr>
            <a:r>
              <a:rPr lang="en" sz="2000"/>
              <a:t>We assume you have a solid foundation in programming fundamentals, including: object oriented programming, </a:t>
            </a:r>
            <a:r>
              <a:rPr b="1" lang="en" sz="2000"/>
              <a:t>recursion</a:t>
            </a:r>
            <a:r>
              <a:rPr lang="en" sz="2000"/>
              <a:t>, lists, and trees.</a:t>
            </a:r>
          </a:p>
          <a:p>
            <a:pPr indent="0" lvl="0" marL="0">
              <a:spcBef>
                <a:spcPts val="0"/>
              </a:spcBef>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EPA</a:t>
            </a:r>
          </a:p>
        </p:txBody>
      </p:sp>
      <p:sp>
        <p:nvSpPr>
          <p:cNvPr id="248" name="Shape 248"/>
          <p:cNvSpPr txBox="1"/>
          <p:nvPr>
            <p:ph idx="1" type="body"/>
          </p:nvPr>
        </p:nvSpPr>
        <p:spPr>
          <a:xfrm>
            <a:off x="311700" y="1000075"/>
            <a:ext cx="8520600" cy="3838800"/>
          </a:xfrm>
          <a:prstGeom prst="rect">
            <a:avLst/>
          </a:prstGeom>
        </p:spPr>
        <p:txBody>
          <a:bodyPr anchorCtr="0" anchor="t" bIns="91425" lIns="91425" rIns="91425" wrap="square" tIns="91425">
            <a:noAutofit/>
          </a:bodyPr>
          <a:lstStyle/>
          <a:p>
            <a:pPr indent="0" lvl="0" marL="0" rtl="0">
              <a:spcBef>
                <a:spcPts val="0"/>
              </a:spcBef>
              <a:buNone/>
            </a:pPr>
            <a:r>
              <a:rPr lang="en" sz="1600"/>
              <a:t>Effort, Participation, and Altruism</a:t>
            </a:r>
          </a:p>
          <a:p>
            <a:pPr indent="-330200" lvl="0" marL="457200" rtl="0">
              <a:spcBef>
                <a:spcPts val="0"/>
              </a:spcBef>
              <a:spcAft>
                <a:spcPts val="0"/>
              </a:spcAft>
              <a:buSzPts val="1600"/>
              <a:buChar char="●"/>
            </a:pPr>
            <a:r>
              <a:rPr lang="en" sz="1600"/>
              <a:t>Effort: attending office hours, completing all assignments</a:t>
            </a:r>
          </a:p>
          <a:p>
            <a:pPr indent="-330200" lvl="0" marL="457200" rtl="0">
              <a:spcBef>
                <a:spcPts val="0"/>
              </a:spcBef>
              <a:spcAft>
                <a:spcPts val="0"/>
              </a:spcAft>
              <a:buSzPts val="1600"/>
              <a:buChar char="●"/>
            </a:pPr>
            <a:r>
              <a:rPr lang="en" sz="1600"/>
              <a:t>Participation: being active in lab or lecture</a:t>
            </a:r>
          </a:p>
          <a:p>
            <a:pPr indent="-330200" lvl="0" marL="457200" rtl="0">
              <a:spcBef>
                <a:spcPts val="0"/>
              </a:spcBef>
              <a:spcAft>
                <a:spcPts val="0"/>
              </a:spcAft>
              <a:buSzPts val="1600"/>
              <a:buChar char="●"/>
            </a:pPr>
            <a:r>
              <a:rPr lang="en" sz="1600"/>
              <a:t>Altruism: helping others in lab or on Piazza</a:t>
            </a:r>
          </a:p>
          <a:p>
            <a:pPr indent="-330200" lvl="0" marL="457200" rtl="0">
              <a:spcBef>
                <a:spcPts val="0"/>
              </a:spcBef>
              <a:buSzPts val="1600"/>
              <a:buChar char="●"/>
            </a:pPr>
            <a:r>
              <a:rPr b="1" i="1" lang="en" sz="1600"/>
              <a:t>Split your group work evenly with your partner</a:t>
            </a:r>
          </a:p>
          <a:p>
            <a:pPr indent="0" lvl="0" marL="0" rtl="0">
              <a:spcBef>
                <a:spcPts val="0"/>
              </a:spcBef>
              <a:buNone/>
            </a:pPr>
            <a:r>
              <a:rPr lang="en" sz="1600"/>
              <a:t>EPA scores will be kept internal. Provided that you satisfy item four, it should be very easy for hardworking students to attain full EPA credit. Don’t sweat it too much!</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Point Breakdown</a:t>
            </a:r>
          </a:p>
        </p:txBody>
      </p:sp>
      <p:sp>
        <p:nvSpPr>
          <p:cNvPr id="254" name="Shape 254"/>
          <p:cNvSpPr txBox="1"/>
          <p:nvPr>
            <p:ph idx="1" type="body"/>
          </p:nvPr>
        </p:nvSpPr>
        <p:spPr>
          <a:xfrm>
            <a:off x="5587225" y="1228675"/>
            <a:ext cx="3245100" cy="3416400"/>
          </a:xfrm>
          <a:prstGeom prst="rect">
            <a:avLst/>
          </a:prstGeom>
        </p:spPr>
        <p:txBody>
          <a:bodyPr anchorCtr="0" anchor="t" bIns="91425" lIns="91425" rIns="91425" wrap="square" tIns="91425">
            <a:noAutofit/>
          </a:bodyPr>
          <a:lstStyle/>
          <a:p>
            <a:pPr indent="0" lvl="0" marL="0">
              <a:spcBef>
                <a:spcPts val="0"/>
              </a:spcBef>
              <a:buNone/>
            </a:pPr>
            <a:r>
              <a:rPr lang="en"/>
              <a:t>Grades are not curved, i.e they are not based on your relative performance</a:t>
            </a:r>
          </a:p>
          <a:p>
            <a:pPr indent="0" lvl="0" marL="0">
              <a:spcBef>
                <a:spcPts val="0"/>
              </a:spcBef>
              <a:buNone/>
            </a:pPr>
            <a:r>
              <a:rPr lang="en"/>
              <a:t>Fixed grading bins. We don’t expect them to move. </a:t>
            </a:r>
            <a:r>
              <a:rPr b="1" lang="en"/>
              <a:t>Any movement in the grading bins can only help you.</a:t>
            </a:r>
          </a:p>
        </p:txBody>
      </p:sp>
      <p:pic>
        <p:nvPicPr>
          <p:cNvPr id="255" name="Shape 255"/>
          <p:cNvPicPr preferRelativeResize="0"/>
          <p:nvPr/>
        </p:nvPicPr>
        <p:blipFill>
          <a:blip r:embed="rId3">
            <a:alphaModFix/>
          </a:blip>
          <a:stretch>
            <a:fillRect/>
          </a:stretch>
        </p:blipFill>
        <p:spPr>
          <a:xfrm>
            <a:off x="311704" y="1152475"/>
            <a:ext cx="5186670" cy="3416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Cheating Policy</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solidFill>
                  <a:srgbClr val="4A86E8"/>
                </a:solidFill>
              </a:rPr>
              <a:t>By You (or Your Partner) Alone</a:t>
            </a:r>
            <a:r>
              <a:rPr lang="en"/>
              <a:t>: All code that you submit (other than skeleton code) should be written by you alone or your partner.</a:t>
            </a:r>
          </a:p>
          <a:p>
            <a:pPr indent="-342900" lvl="0" marL="457200" rtl="0">
              <a:spcBef>
                <a:spcPts val="0"/>
              </a:spcBef>
              <a:spcAft>
                <a:spcPts val="0"/>
              </a:spcAft>
              <a:buSzPts val="1800"/>
              <a:buAutoNum type="arabicPeriod"/>
            </a:pPr>
            <a:r>
              <a:rPr lang="en">
                <a:solidFill>
                  <a:srgbClr val="4A86E8"/>
                </a:solidFill>
              </a:rPr>
              <a:t>Do Not Possess or Share Code</a:t>
            </a:r>
            <a:r>
              <a:rPr lang="en"/>
              <a:t>: You should never be in possession of solution code that you did not write. Do not give anyone your code -- even if they are desperate. Do not post solutions to projects online (on GitHub or anywhere else)! You will be equally culpable if you distribute such code to other students or future students of 61B.</a:t>
            </a:r>
          </a:p>
          <a:p>
            <a:pPr indent="-342900" lvl="0" marL="457200" rtl="0">
              <a:spcBef>
                <a:spcPts val="0"/>
              </a:spcBef>
              <a:buSzPts val="1800"/>
              <a:buAutoNum type="arabicPeriod"/>
            </a:pPr>
            <a:r>
              <a:rPr lang="en">
                <a:solidFill>
                  <a:srgbClr val="4A86E8"/>
                </a:solidFill>
              </a:rPr>
              <a:t>Cite Your Sources</a:t>
            </a:r>
            <a:r>
              <a:rPr lang="en"/>
              <a:t>: When you receive assistance on a project from someone else (ideas only) or somewhere else (web resource like StackOverflow), you should cite that assistance somewhere in your source code.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Cheating Policy</a:t>
            </a:r>
          </a:p>
          <a:p>
            <a:pPr indent="0" lvl="0" marL="0">
              <a:spcBef>
                <a:spcPts val="0"/>
              </a:spcBef>
              <a:buNone/>
            </a:pPr>
            <a:r>
              <a:t/>
            </a:r>
            <a:endParaRP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Regarding the procedures for dealing with cheating, please view the </a:t>
            </a:r>
            <a:r>
              <a:rPr lang="en" u="sng">
                <a:solidFill>
                  <a:srgbClr val="4A86E8"/>
                </a:solidFill>
                <a:hlinkClick r:id="rId3"/>
              </a:rPr>
              <a:t>EECS department's policy</a:t>
            </a:r>
            <a:r>
              <a:rPr lang="en"/>
              <a:t>.</a:t>
            </a:r>
          </a:p>
          <a:p>
            <a:pPr indent="-69850" lvl="0" marL="0">
              <a:spcBef>
                <a:spcPts val="0"/>
              </a:spcBef>
              <a:buClr>
                <a:schemeClr val="dk1"/>
              </a:buClr>
              <a:buSzPts val="1100"/>
              <a:buFont typeface="Arial"/>
              <a:buNone/>
            </a:pPr>
            <a:r>
              <a:rPr lang="en"/>
              <a:t>One instance of cheating on a lab, quiz, or project will result in a </a:t>
            </a:r>
            <a:r>
              <a:rPr lang="en">
                <a:solidFill>
                  <a:srgbClr val="FF0000"/>
                </a:solidFill>
              </a:rPr>
              <a:t>full negative score</a:t>
            </a:r>
            <a:r>
              <a:rPr lang="en"/>
              <a:t> on that assignment equivalent to the total value of that assignment. Exams have a no tolerance policy and you will receive an </a:t>
            </a:r>
            <a:r>
              <a:rPr lang="en">
                <a:solidFill>
                  <a:srgbClr val="FF0000"/>
                </a:solidFill>
              </a:rPr>
              <a:t>F</a:t>
            </a:r>
            <a:r>
              <a:rPr lang="en"/>
              <a:t> in the course. Cheaters will be reported to the Office of Student Conduct. If there is more than one instance of cheating, you will fail the course.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Cheating Policy-Testimonies from Sp17</a:t>
            </a:r>
          </a:p>
          <a:p>
            <a:pPr indent="0" lvl="0" marL="0">
              <a:spcBef>
                <a:spcPts val="0"/>
              </a:spcBef>
              <a:buNone/>
            </a:pPr>
            <a:r>
              <a:t/>
            </a:r>
            <a:endParaRP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200"/>
              <a:t>“It seemed it was the best option for me at the time, but at the end, I realized that it was indeed the worst choice I have ever made in my life. First of all, I regret what I did on the last project. Just like other thousands of students, especially students who are looking toward to majoring in CS, I had tons of workload. When projects are assigned, I had to bear the time-pressure. Taking a deduction on the project seemed like I would not be able to declare major because of the harsh gap cap, and yes, I plagiarized my peer’s code. I deeply regret again and again. I should have managed my time, and start the project even earlier than I did. To be honest, when Professor Hug said there is a way to detect plagiarism, I did not believe it. I believed there is no way to detect code similarity. I mean, how is that even possible. At the end, only regret remains. If I did my own work and did not pretend, this incident would not have happened. From now on, I will be honest to myself, and do the given work diligently. Also, I will stop my friends whenever they are tempted to plagiarize others’ work.”</a:t>
            </a:r>
          </a:p>
          <a:p>
            <a:pPr indent="0" lvl="0" marL="0">
              <a:spcBef>
                <a:spcPts val="0"/>
              </a:spcBef>
              <a:buNone/>
            </a:pPr>
            <a:r>
              <a:rPr lang="en" sz="1200"/>
              <a:t>“I am writing this incident report because I collaborated too closely with my roommates on this project. If we had just simply helped each other out by explaining concepts and small specific functions of our code, we would have abided rightfully by the course’s code of conduct. Instead we looked at each other’s code which led us down the morally wrong path of plagiarism. I am 100% responsible for my actions and I feel like the consequences are extremely fair considering the gravity of plagiarism...”</a:t>
            </a:r>
          </a:p>
          <a:p>
            <a:pPr indent="-69850" lvl="0" marL="0">
              <a:spcBef>
                <a:spcPts val="0"/>
              </a:spcBef>
              <a:buClr>
                <a:schemeClr val="dk1"/>
              </a:buClr>
              <a:buSzPts val="1100"/>
              <a:buFont typeface="Arial"/>
              <a:buNone/>
            </a:pPr>
            <a:r>
              <a:rPr lang="en" sz="1200"/>
              <a:t>“... tl;dr: Cheating is a tempting choice when all your classes are demanding, but don't give in because it is ethically wrong and you're really just screwing yourself. If you get caught, your life will SUCK!”</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Break! (5 min)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Git (Demo)</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Primitive Types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Test Your Understanding</a:t>
            </a:r>
          </a:p>
        </p:txBody>
      </p:sp>
      <p:grpSp>
        <p:nvGrpSpPr>
          <p:cNvPr id="294" name="Shape 294"/>
          <p:cNvGrpSpPr/>
          <p:nvPr/>
        </p:nvGrpSpPr>
        <p:grpSpPr>
          <a:xfrm>
            <a:off x="347025" y="1241625"/>
            <a:ext cx="4053300" cy="2845600"/>
            <a:chOff x="347025" y="1241625"/>
            <a:chExt cx="4053300" cy="2845600"/>
          </a:xfrm>
        </p:grpSpPr>
        <p:sp>
          <p:nvSpPr>
            <p:cNvPr id="295" name="Shape 295"/>
            <p:cNvSpPr txBox="1"/>
            <p:nvPr/>
          </p:nvSpPr>
          <p:spPr>
            <a:xfrm>
              <a:off x="347025" y="1241625"/>
              <a:ext cx="4053300" cy="1763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a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new</a:t>
              </a:r>
              <a:r>
                <a:rPr lang="en" sz="1200">
                  <a:solidFill>
                    <a:srgbClr val="3B3B3B"/>
                  </a:solidFill>
                  <a:highlight>
                    <a:srgbClr val="FFFFFF"/>
                  </a:highlight>
                  <a:latin typeface="Consolas"/>
                  <a:ea typeface="Consolas"/>
                  <a:cs typeface="Consolas"/>
                  <a:sym typeface="Consolas"/>
                </a:rPr>
                <a:t> </a:t>
              </a: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a:t>
              </a:r>
              <a:r>
                <a:rPr lang="en" sz="1200">
                  <a:solidFill>
                    <a:srgbClr val="A8017E"/>
                  </a:solidFill>
                  <a:highlight>
                    <a:srgbClr val="FFFFFF"/>
                  </a:highlight>
                  <a:latin typeface="Consolas"/>
                  <a:ea typeface="Consolas"/>
                  <a:cs typeface="Consolas"/>
                  <a:sym typeface="Consolas"/>
                </a:rPr>
                <a:t>1000</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4.5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b;</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weight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3B3B3B"/>
                  </a:solidFill>
                  <a:latin typeface="Consolas"/>
                  <a:ea typeface="Consolas"/>
                  <a:cs typeface="Consolas"/>
                  <a:sym typeface="Consolas"/>
                </a:rPr>
                <a:t>“a’s weight:” + a.weight</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3B3B3B"/>
                  </a:solidFill>
                  <a:latin typeface="Consolas"/>
                  <a:ea typeface="Consolas"/>
                  <a:cs typeface="Consolas"/>
                  <a:sym typeface="Consolas"/>
                </a:rPr>
                <a:t>“b’s weight:” + b.weight</a:t>
              </a:r>
              <a:r>
                <a:rPr lang="en" sz="1200">
                  <a:solidFill>
                    <a:srgbClr val="3B3B3B"/>
                  </a:solidFill>
                  <a:highlight>
                    <a:srgbClr val="FFFFFF"/>
                  </a:highlight>
                  <a:latin typeface="Consolas"/>
                  <a:ea typeface="Consolas"/>
                  <a:cs typeface="Consolas"/>
                  <a:sym typeface="Consolas"/>
                </a:rPr>
                <a:t>);</a:t>
              </a:r>
            </a:p>
            <a:p>
              <a:pPr indent="0" lvl="0" marL="0">
                <a:spcBef>
                  <a:spcPts val="0"/>
                </a:spcBef>
                <a:buNone/>
              </a:pPr>
              <a:r>
                <a:t/>
              </a:r>
              <a:endParaRPr sz="1200"/>
            </a:p>
          </p:txBody>
        </p:sp>
        <p:sp>
          <p:nvSpPr>
            <p:cNvPr id="296" name="Shape 296"/>
            <p:cNvSpPr txBox="1"/>
            <p:nvPr/>
          </p:nvSpPr>
          <p:spPr>
            <a:xfrm>
              <a:off x="347025" y="3228925"/>
              <a:ext cx="4053300" cy="8583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t>Will the change to b affect a?</a:t>
              </a:r>
            </a:p>
            <a:p>
              <a:pPr indent="-330200" lvl="0" marL="457200" rtl="0">
                <a:spcBef>
                  <a:spcPts val="0"/>
                </a:spcBef>
                <a:spcAft>
                  <a:spcPts val="0"/>
                </a:spcAft>
                <a:buSzPts val="1600"/>
                <a:buAutoNum type="alphaUcPeriod"/>
              </a:pPr>
              <a:r>
                <a:rPr lang="en" sz="1600"/>
                <a:t>Yes</a:t>
              </a:r>
            </a:p>
            <a:p>
              <a:pPr indent="-330200" lvl="0" marL="457200">
                <a:spcBef>
                  <a:spcPts val="0"/>
                </a:spcBef>
                <a:buSzPts val="1600"/>
                <a:buAutoNum type="alphaUcPeriod"/>
              </a:pPr>
              <a:r>
                <a:rPr lang="en" sz="1600"/>
                <a:t>No</a:t>
              </a: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Test Your Understanding: shoutkey.com/these</a:t>
            </a:r>
          </a:p>
        </p:txBody>
      </p:sp>
      <p:grpSp>
        <p:nvGrpSpPr>
          <p:cNvPr id="302" name="Shape 302"/>
          <p:cNvGrpSpPr/>
          <p:nvPr/>
        </p:nvGrpSpPr>
        <p:grpSpPr>
          <a:xfrm>
            <a:off x="347025" y="1241625"/>
            <a:ext cx="4053300" cy="2845600"/>
            <a:chOff x="347025" y="1241625"/>
            <a:chExt cx="4053300" cy="2845600"/>
          </a:xfrm>
        </p:grpSpPr>
        <p:sp>
          <p:nvSpPr>
            <p:cNvPr id="303" name="Shape 303"/>
            <p:cNvSpPr txBox="1"/>
            <p:nvPr/>
          </p:nvSpPr>
          <p:spPr>
            <a:xfrm>
              <a:off x="347025" y="1241625"/>
              <a:ext cx="4053300" cy="1763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a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new</a:t>
              </a:r>
              <a:r>
                <a:rPr lang="en" sz="1200">
                  <a:solidFill>
                    <a:srgbClr val="3B3B3B"/>
                  </a:solidFill>
                  <a:highlight>
                    <a:srgbClr val="FFFFFF"/>
                  </a:highlight>
                  <a:latin typeface="Consolas"/>
                  <a:ea typeface="Consolas"/>
                  <a:cs typeface="Consolas"/>
                  <a:sym typeface="Consolas"/>
                </a:rPr>
                <a:t> </a:t>
              </a: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a:t>
              </a:r>
              <a:r>
                <a:rPr lang="en" sz="1200">
                  <a:solidFill>
                    <a:srgbClr val="A8017E"/>
                  </a:solidFill>
                  <a:highlight>
                    <a:srgbClr val="FFFFFF"/>
                  </a:highlight>
                  <a:latin typeface="Consolas"/>
                  <a:ea typeface="Consolas"/>
                  <a:cs typeface="Consolas"/>
                  <a:sym typeface="Consolas"/>
                </a:rPr>
                <a:t>1000</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4.5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b;</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weight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3B3B3B"/>
                  </a:solidFill>
                  <a:latin typeface="Consolas"/>
                  <a:ea typeface="Consolas"/>
                  <a:cs typeface="Consolas"/>
                  <a:sym typeface="Consolas"/>
                </a:rPr>
                <a:t>“a’s weight:” + a.weight</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3B3B3B"/>
                  </a:solidFill>
                  <a:latin typeface="Consolas"/>
                  <a:ea typeface="Consolas"/>
                  <a:cs typeface="Consolas"/>
                  <a:sym typeface="Consolas"/>
                </a:rPr>
                <a:t>“b’s weight:” + b.weight</a:t>
              </a:r>
              <a:r>
                <a:rPr lang="en" sz="1200">
                  <a:solidFill>
                    <a:srgbClr val="3B3B3B"/>
                  </a:solidFill>
                  <a:highlight>
                    <a:srgbClr val="FFFFFF"/>
                  </a:highlight>
                  <a:latin typeface="Consolas"/>
                  <a:ea typeface="Consolas"/>
                  <a:cs typeface="Consolas"/>
                  <a:sym typeface="Consolas"/>
                </a:rPr>
                <a:t>);</a:t>
              </a:r>
            </a:p>
            <a:p>
              <a:pPr indent="0" lvl="0" marL="0" rtl="0">
                <a:spcBef>
                  <a:spcPts val="0"/>
                </a:spcBef>
                <a:buNone/>
              </a:pPr>
              <a:r>
                <a:t/>
              </a:r>
              <a:endParaRPr sz="1200"/>
            </a:p>
          </p:txBody>
        </p:sp>
        <p:sp>
          <p:nvSpPr>
            <p:cNvPr id="304" name="Shape 304"/>
            <p:cNvSpPr txBox="1"/>
            <p:nvPr/>
          </p:nvSpPr>
          <p:spPr>
            <a:xfrm>
              <a:off x="347025" y="3228925"/>
              <a:ext cx="4053300" cy="85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600"/>
                <a:t>Will the change to b affect a?</a:t>
              </a:r>
            </a:p>
            <a:p>
              <a:pPr indent="-330200" lvl="0" marL="457200" rtl="0">
                <a:spcBef>
                  <a:spcPts val="0"/>
                </a:spcBef>
                <a:spcAft>
                  <a:spcPts val="0"/>
                </a:spcAft>
                <a:buSzPts val="1600"/>
                <a:buAutoNum type="alphaUcPeriod"/>
              </a:pPr>
              <a:r>
                <a:rPr lang="en" sz="1600"/>
                <a:t>Yes</a:t>
              </a:r>
            </a:p>
            <a:p>
              <a:pPr indent="-330200" lvl="0" marL="457200" rtl="0">
                <a:spcBef>
                  <a:spcPts val="0"/>
                </a:spcBef>
                <a:buSzPts val="1600"/>
                <a:buAutoNum type="alphaUcPeriod"/>
              </a:pPr>
              <a:r>
                <a:rPr lang="en" sz="1600"/>
                <a:t>No</a:t>
              </a:r>
            </a:p>
          </p:txBody>
        </p:sp>
      </p:grpSp>
      <p:grpSp>
        <p:nvGrpSpPr>
          <p:cNvPr id="305" name="Shape 305"/>
          <p:cNvGrpSpPr/>
          <p:nvPr/>
        </p:nvGrpSpPr>
        <p:grpSpPr>
          <a:xfrm>
            <a:off x="4779000" y="1241625"/>
            <a:ext cx="4053300" cy="2845600"/>
            <a:chOff x="4779000" y="1241625"/>
            <a:chExt cx="4053300" cy="2845600"/>
          </a:xfrm>
        </p:grpSpPr>
        <p:sp>
          <p:nvSpPr>
            <p:cNvPr id="306" name="Shape 306"/>
            <p:cNvSpPr txBox="1"/>
            <p:nvPr/>
          </p:nvSpPr>
          <p:spPr>
            <a:xfrm>
              <a:off x="4779000" y="1241625"/>
              <a:ext cx="4053300" cy="1763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sz="1200">
                  <a:solidFill>
                    <a:srgbClr val="FF5600"/>
                  </a:solidFill>
                  <a:highlight>
                    <a:srgbClr val="FFFFFF"/>
                  </a:highlight>
                  <a:latin typeface="Consolas"/>
                  <a:ea typeface="Consolas"/>
                  <a:cs typeface="Consolas"/>
                  <a:sym typeface="Consolas"/>
                </a:rPr>
                <a:t>int</a:t>
              </a:r>
              <a:r>
                <a:rPr lang="en" sz="1200">
                  <a:solidFill>
                    <a:srgbClr val="3B3B3B"/>
                  </a:solidFill>
                  <a:highlight>
                    <a:srgbClr val="FFFFFF"/>
                  </a:highlight>
                  <a:latin typeface="Consolas"/>
                  <a:ea typeface="Consolas"/>
                  <a:cs typeface="Consolas"/>
                  <a:sym typeface="Consolas"/>
                </a:rPr>
                <a:t> x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int</a:t>
              </a:r>
              <a:r>
                <a:rPr lang="en" sz="1200">
                  <a:solidFill>
                    <a:srgbClr val="3B3B3B"/>
                  </a:solidFill>
                  <a:highlight>
                    <a:srgbClr val="FFFFFF"/>
                  </a:highlight>
                  <a:latin typeface="Consolas"/>
                  <a:ea typeface="Consolas"/>
                  <a:cs typeface="Consolas"/>
                  <a:sym typeface="Consolas"/>
                </a:rPr>
                <a:t> y;</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y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x;</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x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2</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666666"/>
                  </a:solidFill>
                  <a:highlight>
                    <a:srgbClr val="FFFFFF"/>
                  </a:highlight>
                  <a:latin typeface="Consolas"/>
                  <a:ea typeface="Consolas"/>
                  <a:cs typeface="Consolas"/>
                  <a:sym typeface="Consolas"/>
                </a:rPr>
                <a:t>"x is: "</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x);</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666666"/>
                  </a:solidFill>
                  <a:highlight>
                    <a:srgbClr val="FFFFFF"/>
                  </a:highlight>
                  <a:latin typeface="Consolas"/>
                  <a:ea typeface="Consolas"/>
                  <a:cs typeface="Consolas"/>
                  <a:sym typeface="Consolas"/>
                </a:rPr>
                <a:t>"y is: "</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y);</a:t>
              </a:r>
            </a:p>
            <a:p>
              <a:pPr indent="0" lvl="0" marL="0" rtl="0">
                <a:spcBef>
                  <a:spcPts val="0"/>
                </a:spcBef>
                <a:buNone/>
              </a:pPr>
              <a:r>
                <a:t/>
              </a:r>
              <a:endParaRPr sz="1200"/>
            </a:p>
          </p:txBody>
        </p:sp>
        <p:sp>
          <p:nvSpPr>
            <p:cNvPr id="307" name="Shape 307"/>
            <p:cNvSpPr txBox="1"/>
            <p:nvPr/>
          </p:nvSpPr>
          <p:spPr>
            <a:xfrm>
              <a:off x="4779000" y="3228925"/>
              <a:ext cx="4053300" cy="85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600"/>
                <a:t>Will the change to x affect y?</a:t>
              </a:r>
            </a:p>
            <a:p>
              <a:pPr indent="-330200" lvl="0" marL="457200" rtl="0">
                <a:spcBef>
                  <a:spcPts val="0"/>
                </a:spcBef>
                <a:spcAft>
                  <a:spcPts val="0"/>
                </a:spcAft>
                <a:buSzPts val="1600"/>
                <a:buAutoNum type="alphaUcPeriod"/>
              </a:pPr>
              <a:r>
                <a:rPr lang="en" sz="1600"/>
                <a:t>Yes</a:t>
              </a:r>
            </a:p>
            <a:p>
              <a:pPr indent="-330200" lvl="0" marL="457200" rtl="0">
                <a:spcBef>
                  <a:spcPts val="0"/>
                </a:spcBef>
                <a:buSzPts val="1600"/>
                <a:buAutoNum type="alphaUcPeriod"/>
              </a:pPr>
              <a:r>
                <a:rPr lang="en" sz="1600"/>
                <a:t>No</a:t>
              </a: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74" name="Shape 74"/>
          <p:cNvSpPr txBox="1"/>
          <p:nvPr/>
        </p:nvSpPr>
        <p:spPr>
          <a:xfrm>
            <a:off x="427800" y="1017725"/>
            <a:ext cx="8716200" cy="4278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They are ubiquitous in the technology that supports our daily lives.</a:t>
            </a:r>
          </a:p>
        </p:txBody>
      </p:sp>
      <p:pic>
        <p:nvPicPr>
          <p:cNvPr id="75" name="Shape 75"/>
          <p:cNvPicPr preferRelativeResize="0"/>
          <p:nvPr/>
        </p:nvPicPr>
        <p:blipFill>
          <a:blip r:embed="rId3">
            <a:alphaModFix/>
          </a:blip>
          <a:stretch>
            <a:fillRect/>
          </a:stretch>
        </p:blipFill>
        <p:spPr>
          <a:xfrm>
            <a:off x="466675" y="1934325"/>
            <a:ext cx="8210626" cy="1953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Test Your Understanding: </a:t>
            </a:r>
            <a:r>
              <a:rPr lang="en">
                <a:solidFill>
                  <a:srgbClr val="1155CC"/>
                </a:solidFill>
              </a:rPr>
              <a:t>shoutkey.com/these</a:t>
            </a:r>
          </a:p>
          <a:p>
            <a:pPr indent="0" lvl="0" marL="0" rtl="0">
              <a:spcBef>
                <a:spcPts val="0"/>
              </a:spcBef>
              <a:buNone/>
            </a:pPr>
            <a:r>
              <a:t/>
            </a:r>
            <a:endParaRPr>
              <a:solidFill>
                <a:srgbClr val="1155CC"/>
              </a:solidFill>
            </a:endParaRPr>
          </a:p>
        </p:txBody>
      </p:sp>
      <p:grpSp>
        <p:nvGrpSpPr>
          <p:cNvPr id="313" name="Shape 313"/>
          <p:cNvGrpSpPr/>
          <p:nvPr/>
        </p:nvGrpSpPr>
        <p:grpSpPr>
          <a:xfrm>
            <a:off x="347025" y="1241625"/>
            <a:ext cx="4053300" cy="2845600"/>
            <a:chOff x="347025" y="1241625"/>
            <a:chExt cx="4053300" cy="2845600"/>
          </a:xfrm>
        </p:grpSpPr>
        <p:sp>
          <p:nvSpPr>
            <p:cNvPr id="314" name="Shape 314"/>
            <p:cNvSpPr txBox="1"/>
            <p:nvPr/>
          </p:nvSpPr>
          <p:spPr>
            <a:xfrm>
              <a:off x="347025" y="1241625"/>
              <a:ext cx="4053300" cy="1763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a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new</a:t>
              </a:r>
              <a:r>
                <a:rPr lang="en" sz="1200">
                  <a:solidFill>
                    <a:srgbClr val="3B3B3B"/>
                  </a:solidFill>
                  <a:highlight>
                    <a:srgbClr val="FFFFFF"/>
                  </a:highlight>
                  <a:latin typeface="Consolas"/>
                  <a:ea typeface="Consolas"/>
                  <a:cs typeface="Consolas"/>
                  <a:sym typeface="Consolas"/>
                </a:rPr>
                <a:t> </a:t>
              </a: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a:t>
              </a:r>
              <a:r>
                <a:rPr lang="en" sz="1200">
                  <a:solidFill>
                    <a:srgbClr val="A8017E"/>
                  </a:solidFill>
                  <a:highlight>
                    <a:srgbClr val="FFFFFF"/>
                  </a:highlight>
                  <a:latin typeface="Consolas"/>
                  <a:ea typeface="Consolas"/>
                  <a:cs typeface="Consolas"/>
                  <a:sym typeface="Consolas"/>
                </a:rPr>
                <a:t>1000</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4.5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Walrus</a:t>
              </a:r>
              <a:r>
                <a:rPr lang="en" sz="1200">
                  <a:solidFill>
                    <a:srgbClr val="3B3B3B"/>
                  </a:solidFill>
                  <a:highlight>
                    <a:srgbClr val="FFFFFF"/>
                  </a:highlight>
                  <a:latin typeface="Consolas"/>
                  <a:ea typeface="Consolas"/>
                  <a:cs typeface="Consolas"/>
                  <a:sym typeface="Consolas"/>
                </a:rPr>
                <a:t> b;</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b</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weight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println(“a’s weight:” + a.weight);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println(“b’s weight:” + b.weight);</a:t>
              </a:r>
            </a:p>
            <a:p>
              <a:pPr indent="0" lvl="0" marL="0" rtl="0">
                <a:spcBef>
                  <a:spcPts val="0"/>
                </a:spcBef>
                <a:buNone/>
              </a:pPr>
              <a:r>
                <a:t/>
              </a:r>
              <a:endParaRPr sz="1200"/>
            </a:p>
          </p:txBody>
        </p:sp>
        <p:sp>
          <p:nvSpPr>
            <p:cNvPr id="315" name="Shape 315"/>
            <p:cNvSpPr txBox="1"/>
            <p:nvPr/>
          </p:nvSpPr>
          <p:spPr>
            <a:xfrm>
              <a:off x="347025" y="3228925"/>
              <a:ext cx="4053300" cy="85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600"/>
                <a:t>Will the change to b affect a?</a:t>
              </a:r>
            </a:p>
            <a:p>
              <a:pPr indent="-330200" lvl="0" marL="457200" rtl="0">
                <a:spcBef>
                  <a:spcPts val="0"/>
                </a:spcBef>
                <a:spcAft>
                  <a:spcPts val="0"/>
                </a:spcAft>
                <a:buSzPts val="1600"/>
                <a:buAutoNum type="alphaUcPeriod"/>
              </a:pPr>
              <a:r>
                <a:rPr lang="en" sz="1600">
                  <a:highlight>
                    <a:srgbClr val="93C47D"/>
                  </a:highlight>
                </a:rPr>
                <a:t>Yes</a:t>
              </a:r>
            </a:p>
            <a:p>
              <a:pPr indent="-330200" lvl="0" marL="457200" rtl="0">
                <a:spcBef>
                  <a:spcPts val="0"/>
                </a:spcBef>
                <a:buSzPts val="1600"/>
                <a:buAutoNum type="alphaUcPeriod"/>
              </a:pPr>
              <a:r>
                <a:rPr lang="en" sz="1600"/>
                <a:t>No</a:t>
              </a:r>
            </a:p>
          </p:txBody>
        </p:sp>
      </p:grpSp>
      <p:grpSp>
        <p:nvGrpSpPr>
          <p:cNvPr id="316" name="Shape 316"/>
          <p:cNvGrpSpPr/>
          <p:nvPr/>
        </p:nvGrpSpPr>
        <p:grpSpPr>
          <a:xfrm>
            <a:off x="4779000" y="1241625"/>
            <a:ext cx="4053300" cy="2845600"/>
            <a:chOff x="4779000" y="1241625"/>
            <a:chExt cx="4053300" cy="2845600"/>
          </a:xfrm>
        </p:grpSpPr>
        <p:sp>
          <p:nvSpPr>
            <p:cNvPr id="317" name="Shape 317"/>
            <p:cNvSpPr txBox="1"/>
            <p:nvPr/>
          </p:nvSpPr>
          <p:spPr>
            <a:xfrm>
              <a:off x="4779000" y="1241625"/>
              <a:ext cx="4053300" cy="1763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sz="1200">
                  <a:solidFill>
                    <a:srgbClr val="FF5600"/>
                  </a:solidFill>
                  <a:highlight>
                    <a:srgbClr val="FFFFFF"/>
                  </a:highlight>
                  <a:latin typeface="Consolas"/>
                  <a:ea typeface="Consolas"/>
                  <a:cs typeface="Consolas"/>
                  <a:sym typeface="Consolas"/>
                </a:rPr>
                <a:t>int</a:t>
              </a:r>
              <a:r>
                <a:rPr lang="en" sz="1200">
                  <a:solidFill>
                    <a:srgbClr val="3B3B3B"/>
                  </a:solidFill>
                  <a:highlight>
                    <a:srgbClr val="FFFFFF"/>
                  </a:highlight>
                  <a:latin typeface="Consolas"/>
                  <a:ea typeface="Consolas"/>
                  <a:cs typeface="Consolas"/>
                  <a:sym typeface="Consolas"/>
                </a:rPr>
                <a:t> x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5</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int</a:t>
              </a:r>
              <a:r>
                <a:rPr lang="en" sz="1200">
                  <a:solidFill>
                    <a:srgbClr val="3B3B3B"/>
                  </a:solidFill>
                  <a:highlight>
                    <a:srgbClr val="FFFFFF"/>
                  </a:highlight>
                  <a:latin typeface="Consolas"/>
                  <a:ea typeface="Consolas"/>
                  <a:cs typeface="Consolas"/>
                  <a:sym typeface="Consolas"/>
                </a:rPr>
                <a:t> y;</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y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x;</a:t>
              </a:r>
              <a:br>
                <a:rPr lang="en" sz="1200">
                  <a:solidFill>
                    <a:srgbClr val="3B3B3B"/>
                  </a:solidFill>
                  <a:highlight>
                    <a:srgbClr val="FFFFFF"/>
                  </a:highlight>
                  <a:latin typeface="Consolas"/>
                  <a:ea typeface="Consolas"/>
                  <a:cs typeface="Consolas"/>
                  <a:sym typeface="Consolas"/>
                </a:rPr>
              </a:br>
              <a:r>
                <a:rPr lang="en" sz="1200">
                  <a:solidFill>
                    <a:srgbClr val="3B3B3B"/>
                  </a:solidFill>
                  <a:highlight>
                    <a:srgbClr val="FFFFFF"/>
                  </a:highlight>
                  <a:latin typeface="Consolas"/>
                  <a:ea typeface="Consolas"/>
                  <a:cs typeface="Consolas"/>
                  <a:sym typeface="Consolas"/>
                </a:rPr>
                <a:t>x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a:t>
              </a:r>
              <a:r>
                <a:rPr lang="en" sz="1200">
                  <a:solidFill>
                    <a:srgbClr val="A8017E"/>
                  </a:solidFill>
                  <a:highlight>
                    <a:srgbClr val="FFFFFF"/>
                  </a:highlight>
                  <a:latin typeface="Consolas"/>
                  <a:ea typeface="Consolas"/>
                  <a:cs typeface="Consolas"/>
                  <a:sym typeface="Consolas"/>
                </a:rPr>
                <a:t>2</a:t>
              </a:r>
              <a:r>
                <a:rPr lang="en" sz="1200">
                  <a:solidFill>
                    <a:srgbClr val="3B3B3B"/>
                  </a:solidFill>
                  <a:highlight>
                    <a:srgbClr val="FFFFFF"/>
                  </a:highlight>
                  <a:latin typeface="Consolas"/>
                  <a:ea typeface="Consolas"/>
                  <a:cs typeface="Consolas"/>
                  <a:sym typeface="Consolas"/>
                </a:rPr>
                <a:t>;</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666666"/>
                  </a:solidFill>
                  <a:highlight>
                    <a:srgbClr val="FFFFFF"/>
                  </a:highlight>
                  <a:latin typeface="Consolas"/>
                  <a:ea typeface="Consolas"/>
                  <a:cs typeface="Consolas"/>
                  <a:sym typeface="Consolas"/>
                </a:rPr>
                <a:t>"x is: "</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x);</a:t>
              </a:r>
              <a:br>
                <a:rPr lang="en" sz="1200">
                  <a:solidFill>
                    <a:srgbClr val="3B3B3B"/>
                  </a:solidFill>
                  <a:highlight>
                    <a:srgbClr val="FFFFFF"/>
                  </a:highlight>
                  <a:latin typeface="Consolas"/>
                  <a:ea typeface="Consolas"/>
                  <a:cs typeface="Consolas"/>
                  <a:sym typeface="Consolas"/>
                </a:rPr>
              </a:br>
              <a:r>
                <a:rPr lang="en" sz="1200">
                  <a:solidFill>
                    <a:srgbClr val="FF5600"/>
                  </a:solidFill>
                  <a:highlight>
                    <a:srgbClr val="FFFFFF"/>
                  </a:highlight>
                  <a:latin typeface="Consolas"/>
                  <a:ea typeface="Consolas"/>
                  <a:cs typeface="Consolas"/>
                  <a:sym typeface="Consolas"/>
                </a:rPr>
                <a:t>System</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out</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println(</a:t>
              </a:r>
              <a:r>
                <a:rPr lang="en" sz="1200">
                  <a:solidFill>
                    <a:srgbClr val="666666"/>
                  </a:solidFill>
                  <a:highlight>
                    <a:srgbClr val="FFFFFF"/>
                  </a:highlight>
                  <a:latin typeface="Consolas"/>
                  <a:ea typeface="Consolas"/>
                  <a:cs typeface="Consolas"/>
                  <a:sym typeface="Consolas"/>
                </a:rPr>
                <a:t>"y is: "</a:t>
              </a:r>
              <a:r>
                <a:rPr lang="en" sz="1200">
                  <a:solidFill>
                    <a:srgbClr val="3B3B3B"/>
                  </a:solidFill>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solidFill>
                    <a:srgbClr val="3B3B3B"/>
                  </a:solidFill>
                  <a:highlight>
                    <a:srgbClr val="FFFFFF"/>
                  </a:highlight>
                  <a:latin typeface="Consolas"/>
                  <a:ea typeface="Consolas"/>
                  <a:cs typeface="Consolas"/>
                  <a:sym typeface="Consolas"/>
                </a:rPr>
                <a:t> y);</a:t>
              </a:r>
            </a:p>
            <a:p>
              <a:pPr indent="0" lvl="0" marL="0" rtl="0">
                <a:spcBef>
                  <a:spcPts val="0"/>
                </a:spcBef>
                <a:buNone/>
              </a:pPr>
              <a:r>
                <a:t/>
              </a:r>
              <a:endParaRPr sz="1200"/>
            </a:p>
          </p:txBody>
        </p:sp>
        <p:sp>
          <p:nvSpPr>
            <p:cNvPr id="318" name="Shape 318"/>
            <p:cNvSpPr txBox="1"/>
            <p:nvPr/>
          </p:nvSpPr>
          <p:spPr>
            <a:xfrm>
              <a:off x="4779000" y="3228925"/>
              <a:ext cx="4053300" cy="858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600"/>
                <a:t>Will the change to x affect y?</a:t>
              </a:r>
            </a:p>
            <a:p>
              <a:pPr indent="-330200" lvl="0" marL="457200" rtl="0">
                <a:spcBef>
                  <a:spcPts val="0"/>
                </a:spcBef>
                <a:spcAft>
                  <a:spcPts val="0"/>
                </a:spcAft>
                <a:buSzPts val="1600"/>
                <a:buAutoNum type="alphaUcPeriod"/>
              </a:pPr>
              <a:r>
                <a:rPr lang="en" sz="1600"/>
                <a:t>Yes</a:t>
              </a:r>
            </a:p>
            <a:p>
              <a:pPr indent="-330200" lvl="0" marL="457200" rtl="0">
                <a:spcBef>
                  <a:spcPts val="0"/>
                </a:spcBef>
                <a:buSzPts val="1600"/>
                <a:buAutoNum type="alphaUcPeriod"/>
              </a:pPr>
              <a:r>
                <a:rPr lang="en" sz="1600">
                  <a:highlight>
                    <a:srgbClr val="93C47D"/>
                  </a:highlight>
                </a:rPr>
                <a:t>No</a:t>
              </a:r>
            </a:p>
          </p:txBody>
        </p:sp>
      </p:grpSp>
      <p:sp>
        <p:nvSpPr>
          <p:cNvPr id="319" name="Shape 319"/>
          <p:cNvSpPr txBox="1"/>
          <p:nvPr/>
        </p:nvSpPr>
        <p:spPr>
          <a:xfrm>
            <a:off x="156125" y="4580925"/>
            <a:ext cx="2481000" cy="421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Answer: </a:t>
            </a:r>
            <a:r>
              <a:rPr lang="en" u="sng">
                <a:solidFill>
                  <a:schemeClr val="hlink"/>
                </a:solidFill>
                <a:hlinkClick r:id="rId3"/>
              </a:rPr>
              <a:t>visualizer</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Primitive Primer: Bits</a:t>
            </a:r>
          </a:p>
        </p:txBody>
      </p:sp>
      <p:sp>
        <p:nvSpPr>
          <p:cNvPr id="325" name="Shape 325"/>
          <p:cNvSpPr txBox="1"/>
          <p:nvPr/>
        </p:nvSpPr>
        <p:spPr>
          <a:xfrm>
            <a:off x="311700" y="1017725"/>
            <a:ext cx="8520600" cy="3770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Your computer stores information in “memory”.</a:t>
            </a:r>
          </a:p>
          <a:p>
            <a:pPr indent="-349250" lvl="0" marL="457200" marR="0" rtl="0" algn="l">
              <a:lnSpc>
                <a:spcPct val="115000"/>
              </a:lnSpc>
              <a:spcBef>
                <a:spcPts val="0"/>
              </a:spcBef>
              <a:spcAft>
                <a:spcPts val="0"/>
              </a:spcAft>
              <a:buSzPts val="1900"/>
              <a:buChar char="●"/>
            </a:pPr>
            <a:r>
              <a:rPr lang="en" sz="1900"/>
              <a:t>Information is stored in memory as a sequence of ones and zeros.</a:t>
            </a:r>
          </a:p>
          <a:p>
            <a:pPr indent="-349250" lvl="1" marL="914400" marR="0" rtl="0" algn="l">
              <a:lnSpc>
                <a:spcPct val="115000"/>
              </a:lnSpc>
              <a:spcBef>
                <a:spcPts val="0"/>
              </a:spcBef>
              <a:spcAft>
                <a:spcPts val="0"/>
              </a:spcAft>
              <a:buSzPts val="1900"/>
              <a:buChar char="○"/>
            </a:pPr>
            <a:r>
              <a:rPr lang="en" sz="1900"/>
              <a:t>Example: 72 stored as 01001000</a:t>
            </a:r>
          </a:p>
          <a:p>
            <a:pPr indent="-349250" lvl="1" marL="914400" marR="0" rtl="0" algn="l">
              <a:lnSpc>
                <a:spcPct val="115000"/>
              </a:lnSpc>
              <a:spcBef>
                <a:spcPts val="0"/>
              </a:spcBef>
              <a:spcAft>
                <a:spcPts val="0"/>
              </a:spcAft>
              <a:buSzPts val="1900"/>
              <a:buChar char="○"/>
            </a:pPr>
            <a:r>
              <a:rPr lang="en" sz="1900"/>
              <a:t>Example: 205.75 stored as … 01000011 01001101 11000000 00000000</a:t>
            </a:r>
          </a:p>
          <a:p>
            <a:pPr indent="-349250" lvl="1" marL="914400" marR="0" rtl="0" algn="l">
              <a:lnSpc>
                <a:spcPct val="115000"/>
              </a:lnSpc>
              <a:spcBef>
                <a:spcPts val="0"/>
              </a:spcBef>
              <a:spcAft>
                <a:spcPts val="0"/>
              </a:spcAft>
              <a:buSzPts val="1900"/>
              <a:buChar char="○"/>
            </a:pPr>
            <a:r>
              <a:rPr lang="en" sz="1900"/>
              <a:t>Example: the letter H stored as 01001000 (same as the number 72)</a:t>
            </a:r>
          </a:p>
          <a:p>
            <a:pPr indent="-349250" lvl="1" marL="914400" marR="0" rtl="0" algn="l">
              <a:lnSpc>
                <a:spcPct val="115000"/>
              </a:lnSpc>
              <a:spcBef>
                <a:spcPts val="0"/>
              </a:spcBef>
              <a:spcAft>
                <a:spcPts val="0"/>
              </a:spcAft>
              <a:buSzPts val="1900"/>
              <a:buChar char="○"/>
            </a:pPr>
            <a:r>
              <a:rPr lang="en" sz="1900"/>
              <a:t>Example: true stored as 0000001</a:t>
            </a:r>
          </a:p>
          <a:p>
            <a:pPr indent="0" lvl="0" marL="0" marR="0" rtl="0" algn="l">
              <a:lnSpc>
                <a:spcPct val="115000"/>
              </a:lnSpc>
              <a:spcBef>
                <a:spcPts val="0"/>
              </a:spcBef>
              <a:spcAft>
                <a:spcPts val="0"/>
              </a:spcAft>
              <a:buNone/>
            </a:pPr>
            <a:r>
              <a:t/>
            </a:r>
            <a:endParaRPr sz="1900"/>
          </a:p>
          <a:p>
            <a:pPr indent="0" lvl="0" marL="0" marR="0" rtl="0" algn="l">
              <a:lnSpc>
                <a:spcPct val="115000"/>
              </a:lnSpc>
              <a:spcBef>
                <a:spcPts val="0"/>
              </a:spcBef>
              <a:spcAft>
                <a:spcPts val="0"/>
              </a:spcAft>
              <a:buNone/>
            </a:pPr>
            <a:r>
              <a:rPr lang="en" sz="1900"/>
              <a:t>Each java type has a different way to interpret the bits:</a:t>
            </a:r>
          </a:p>
          <a:p>
            <a:pPr indent="-349250" lvl="0" marL="457200" marR="0" rtl="0" algn="l">
              <a:lnSpc>
                <a:spcPct val="115000"/>
              </a:lnSpc>
              <a:spcBef>
                <a:spcPts val="0"/>
              </a:spcBef>
              <a:spcAft>
                <a:spcPts val="0"/>
              </a:spcAft>
              <a:buSzPts val="1900"/>
              <a:buChar char="●"/>
            </a:pPr>
            <a:r>
              <a:rPr lang="en" sz="1900"/>
              <a:t>8 primitive types in Java: byte, short, int, long, float, double, boolean, char</a:t>
            </a:r>
          </a:p>
          <a:p>
            <a:pPr indent="-349250" lvl="0" marL="457200" marR="0" rtl="0" algn="l">
              <a:lnSpc>
                <a:spcPct val="115000"/>
              </a:lnSpc>
              <a:spcBef>
                <a:spcPts val="0"/>
              </a:spcBef>
              <a:spcAft>
                <a:spcPts val="0"/>
              </a:spcAft>
              <a:buSzPts val="1900"/>
              <a:buChar char="●"/>
            </a:pPr>
            <a:r>
              <a:rPr lang="en" sz="1900"/>
              <a:t>We won’t discuss the precise representations in much detail in 61BL.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Declaring a Variable (Simplified)</a:t>
            </a:r>
          </a:p>
        </p:txBody>
      </p:sp>
      <p:sp>
        <p:nvSpPr>
          <p:cNvPr id="331" name="Shape 331"/>
          <p:cNvSpPr txBox="1"/>
          <p:nvPr/>
        </p:nvSpPr>
        <p:spPr>
          <a:xfrm>
            <a:off x="311700" y="865325"/>
            <a:ext cx="8520600" cy="3770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When you declare a variable of a certain type in Java:</a:t>
            </a:r>
          </a:p>
          <a:p>
            <a:pPr indent="-349250" lvl="0" marL="457200" marR="0" rtl="0" algn="l">
              <a:lnSpc>
                <a:spcPct val="115000"/>
              </a:lnSpc>
              <a:spcBef>
                <a:spcPts val="0"/>
              </a:spcBef>
              <a:spcAft>
                <a:spcPts val="0"/>
              </a:spcAft>
              <a:buSzPts val="1900"/>
              <a:buChar char="●"/>
            </a:pPr>
            <a:r>
              <a:rPr lang="en" sz="1900"/>
              <a:t>Your computer sets aside exactly enough bits to hold a thing of that type.</a:t>
            </a:r>
          </a:p>
          <a:p>
            <a:pPr indent="-349250" lvl="1" marL="914400" marR="0" rtl="0" algn="l">
              <a:lnSpc>
                <a:spcPct val="115000"/>
              </a:lnSpc>
              <a:spcBef>
                <a:spcPts val="0"/>
              </a:spcBef>
              <a:spcAft>
                <a:spcPts val="0"/>
              </a:spcAft>
              <a:buSzPts val="1900"/>
              <a:buChar char="○"/>
            </a:pPr>
            <a:r>
              <a:rPr lang="en" sz="1900"/>
              <a:t>Example: declaring an int sets aside a “box” of 32 bits.</a:t>
            </a:r>
          </a:p>
          <a:p>
            <a:pPr indent="-349250" lvl="1" marL="914400" marR="0" rtl="0" algn="l">
              <a:lnSpc>
                <a:spcPct val="115000"/>
              </a:lnSpc>
              <a:spcBef>
                <a:spcPts val="0"/>
              </a:spcBef>
              <a:spcAft>
                <a:spcPts val="0"/>
              </a:spcAft>
              <a:buSzPts val="1900"/>
              <a:buChar char="○"/>
            </a:pPr>
            <a:r>
              <a:rPr lang="en" sz="1900"/>
              <a:t>Example: declaring a double sets aside a box of 64 bits.</a:t>
            </a:r>
          </a:p>
          <a:p>
            <a:pPr indent="-342900" lvl="0" marL="457200" marR="0" rtl="0" algn="l">
              <a:lnSpc>
                <a:spcPct val="115000"/>
              </a:lnSpc>
              <a:spcBef>
                <a:spcPts val="0"/>
              </a:spcBef>
              <a:spcAft>
                <a:spcPts val="0"/>
              </a:spcAft>
              <a:buSzPts val="1800"/>
              <a:buChar char="●"/>
            </a:pPr>
            <a:r>
              <a:rPr lang="en" sz="1800"/>
              <a:t>Java creates an internal table that maps each variable name to a location.</a:t>
            </a:r>
          </a:p>
          <a:p>
            <a:pPr indent="-349250" lvl="0" marL="457200" marR="0" rtl="0" algn="l">
              <a:lnSpc>
                <a:spcPct val="115000"/>
              </a:lnSpc>
              <a:spcBef>
                <a:spcPts val="0"/>
              </a:spcBef>
              <a:spcAft>
                <a:spcPts val="0"/>
              </a:spcAft>
              <a:buSzPts val="1900"/>
              <a:buChar char="●"/>
            </a:pPr>
            <a:r>
              <a:rPr lang="en" sz="1900"/>
              <a:t>Java does </a:t>
            </a:r>
            <a:r>
              <a:rPr b="1" lang="en" sz="1900"/>
              <a:t>not</a:t>
            </a:r>
            <a:r>
              <a:rPr lang="en" sz="1900"/>
              <a:t> write anything into a variable’s box until it is initialized.</a:t>
            </a:r>
          </a:p>
          <a:p>
            <a:pPr indent="-349250" lvl="1" marL="914400" marR="0" rtl="0" algn="l">
              <a:lnSpc>
                <a:spcPct val="115000"/>
              </a:lnSpc>
              <a:spcBef>
                <a:spcPts val="0"/>
              </a:spcBef>
              <a:spcAft>
                <a:spcPts val="0"/>
              </a:spcAft>
              <a:buSzPts val="1900"/>
              <a:buChar char="○"/>
            </a:pPr>
            <a:r>
              <a:rPr lang="en" sz="1900"/>
              <a:t>For safety, Java will not let you access a variable that’s uninitialized.</a:t>
            </a:r>
          </a:p>
        </p:txBody>
      </p:sp>
      <p:sp>
        <p:nvSpPr>
          <p:cNvPr id="332" name="Shape 332"/>
          <p:cNvSpPr txBox="1"/>
          <p:nvPr/>
        </p:nvSpPr>
        <p:spPr>
          <a:xfrm>
            <a:off x="357375" y="3380100"/>
            <a:ext cx="2476500" cy="1556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sz="1600">
                <a:solidFill>
                  <a:srgbClr val="3B3B3B"/>
                </a:solidFill>
                <a:highlight>
                  <a:srgbClr val="FFFFFF"/>
                </a:highlight>
                <a:latin typeface="Consolas"/>
                <a:ea typeface="Consolas"/>
                <a:cs typeface="Consolas"/>
                <a:sym typeface="Consolas"/>
              </a:rPr>
              <a:t>int x;</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double y;</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x </a:t>
            </a:r>
            <a:r>
              <a:rPr lang="en" sz="1600">
                <a:solidFill>
                  <a:srgbClr val="006699"/>
                </a:solidFill>
                <a:highlight>
                  <a:srgbClr val="FFFFFF"/>
                </a:highlight>
                <a:latin typeface="Consolas"/>
                <a:ea typeface="Consolas"/>
                <a:cs typeface="Consolas"/>
                <a:sym typeface="Consolas"/>
              </a:rPr>
              <a:t>=</a:t>
            </a:r>
            <a:r>
              <a:rPr lang="en" sz="1600">
                <a:solidFill>
                  <a:srgbClr val="3B3B3B"/>
                </a:solidFill>
                <a:highlight>
                  <a:srgbClr val="FFFFFF"/>
                </a:highlight>
                <a:latin typeface="Consolas"/>
                <a:ea typeface="Consolas"/>
                <a:cs typeface="Consolas"/>
                <a:sym typeface="Consolas"/>
              </a:rPr>
              <a:t> </a:t>
            </a:r>
            <a:r>
              <a:rPr lang="en" sz="1600">
                <a:solidFill>
                  <a:srgbClr val="006699"/>
                </a:solidFill>
                <a:highlight>
                  <a:srgbClr val="FFFFFF"/>
                </a:highlight>
                <a:latin typeface="Consolas"/>
                <a:ea typeface="Consolas"/>
                <a:cs typeface="Consolas"/>
                <a:sym typeface="Consolas"/>
              </a:rPr>
              <a:t>-</a:t>
            </a:r>
            <a:r>
              <a:rPr lang="en" sz="1600">
                <a:solidFill>
                  <a:srgbClr val="A8017E"/>
                </a:solidFill>
                <a:highlight>
                  <a:srgbClr val="FFFFFF"/>
                </a:highlight>
                <a:latin typeface="Consolas"/>
                <a:ea typeface="Consolas"/>
                <a:cs typeface="Consolas"/>
                <a:sym typeface="Consolas"/>
              </a:rPr>
              <a:t>1431195969</a:t>
            </a:r>
            <a:r>
              <a:rPr lang="en" sz="1600">
                <a:solidFill>
                  <a:srgbClr val="3B3B3B"/>
                </a:solidFill>
                <a:highlight>
                  <a:srgbClr val="FFFFFF"/>
                </a:highlight>
                <a:latin typeface="Consolas"/>
                <a:ea typeface="Consolas"/>
                <a:cs typeface="Consolas"/>
                <a:sym typeface="Consolas"/>
              </a:rPr>
              <a:t>;</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y </a:t>
            </a:r>
            <a:r>
              <a:rPr lang="en" sz="1600">
                <a:solidFill>
                  <a:srgbClr val="006699"/>
                </a:solidFill>
                <a:highlight>
                  <a:srgbClr val="FFFFFF"/>
                </a:highlight>
                <a:latin typeface="Consolas"/>
                <a:ea typeface="Consolas"/>
                <a:cs typeface="Consolas"/>
                <a:sym typeface="Consolas"/>
              </a:rPr>
              <a:t>=</a:t>
            </a:r>
            <a:r>
              <a:rPr lang="en" sz="1600">
                <a:solidFill>
                  <a:srgbClr val="3B3B3B"/>
                </a:solidFill>
                <a:highlight>
                  <a:srgbClr val="FFFFFF"/>
                </a:highlight>
                <a:latin typeface="Consolas"/>
                <a:ea typeface="Consolas"/>
                <a:cs typeface="Consolas"/>
                <a:sym typeface="Consolas"/>
              </a:rPr>
              <a:t> </a:t>
            </a:r>
            <a:r>
              <a:rPr lang="en" sz="1600">
                <a:solidFill>
                  <a:srgbClr val="A8017E"/>
                </a:solidFill>
                <a:highlight>
                  <a:srgbClr val="FFFFFF"/>
                </a:highlight>
                <a:latin typeface="Consolas"/>
                <a:ea typeface="Consolas"/>
                <a:cs typeface="Consolas"/>
                <a:sym typeface="Consolas"/>
              </a:rPr>
              <a:t>567213.112</a:t>
            </a:r>
            <a:r>
              <a:rPr lang="en" sz="1600">
                <a:solidFill>
                  <a:srgbClr val="3B3B3B"/>
                </a:solidFill>
                <a:highlight>
                  <a:srgbClr val="FFFFFF"/>
                </a:highlight>
                <a:latin typeface="Consolas"/>
                <a:ea typeface="Consolas"/>
                <a:cs typeface="Consolas"/>
                <a:sym typeface="Consolas"/>
              </a:rPr>
              <a:t>;</a:t>
            </a:r>
          </a:p>
          <a:p>
            <a:pPr indent="0" lvl="0" marL="0" rtl="0">
              <a:spcBef>
                <a:spcPts val="0"/>
              </a:spcBef>
              <a:buNone/>
            </a:pPr>
            <a:r>
              <a:t/>
            </a:r>
            <a:endParaRPr sz="1600"/>
          </a:p>
        </p:txBody>
      </p:sp>
      <p:sp>
        <p:nvSpPr>
          <p:cNvPr id="333" name="Shape 333"/>
          <p:cNvSpPr txBox="1"/>
          <p:nvPr/>
        </p:nvSpPr>
        <p:spPr>
          <a:xfrm>
            <a:off x="3127125" y="3511850"/>
            <a:ext cx="755400" cy="388500"/>
          </a:xfrm>
          <a:prstGeom prst="rect">
            <a:avLst/>
          </a:prstGeom>
          <a:noFill/>
          <a:ln>
            <a:noFill/>
          </a:ln>
        </p:spPr>
        <p:txBody>
          <a:bodyPr anchorCtr="0" anchor="t" bIns="91425" lIns="91425" rIns="91425" wrap="square" tIns="91425">
            <a:noAutofit/>
          </a:bodyPr>
          <a:lstStyle/>
          <a:p>
            <a:pPr indent="0" lvl="0" marL="0" algn="r">
              <a:spcBef>
                <a:spcPts val="0"/>
              </a:spcBef>
              <a:buNone/>
            </a:pPr>
            <a:r>
              <a:rPr lang="en">
                <a:latin typeface="Consolas"/>
                <a:ea typeface="Consolas"/>
                <a:cs typeface="Consolas"/>
                <a:sym typeface="Consolas"/>
              </a:rPr>
              <a:t>i</a:t>
            </a:r>
            <a:r>
              <a:rPr lang="en">
                <a:latin typeface="Consolas"/>
                <a:ea typeface="Consolas"/>
                <a:cs typeface="Consolas"/>
                <a:sym typeface="Consolas"/>
              </a:rPr>
              <a:t>nt x</a:t>
            </a:r>
          </a:p>
        </p:txBody>
      </p:sp>
      <p:sp>
        <p:nvSpPr>
          <p:cNvPr id="334" name="Shape 334"/>
          <p:cNvSpPr txBox="1"/>
          <p:nvPr/>
        </p:nvSpPr>
        <p:spPr>
          <a:xfrm>
            <a:off x="3882725" y="3511850"/>
            <a:ext cx="31344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
                <a:latin typeface="Consolas"/>
                <a:ea typeface="Consolas"/>
                <a:cs typeface="Consolas"/>
                <a:sym typeface="Consolas"/>
              </a:rPr>
              <a:t>101010101100011010100001111111</a:t>
            </a:r>
          </a:p>
        </p:txBody>
      </p:sp>
      <p:sp>
        <p:nvSpPr>
          <p:cNvPr id="335" name="Shape 335"/>
          <p:cNvSpPr txBox="1"/>
          <p:nvPr/>
        </p:nvSpPr>
        <p:spPr>
          <a:xfrm>
            <a:off x="2855425" y="4121450"/>
            <a:ext cx="10272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a:t>
            </a:r>
            <a:r>
              <a:rPr lang="en">
                <a:latin typeface="Consolas"/>
                <a:ea typeface="Consolas"/>
                <a:cs typeface="Consolas"/>
                <a:sym typeface="Consolas"/>
              </a:rPr>
              <a:t> y</a:t>
            </a:r>
          </a:p>
        </p:txBody>
      </p:sp>
      <p:sp>
        <p:nvSpPr>
          <p:cNvPr id="336" name="Shape 336"/>
          <p:cNvSpPr txBox="1"/>
          <p:nvPr/>
        </p:nvSpPr>
        <p:spPr>
          <a:xfrm>
            <a:off x="3882725" y="4121450"/>
            <a:ext cx="51021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01000000101000000101011100100000011011001111111</a:t>
            </a:r>
            <a:r>
              <a:rPr lang="en">
                <a:latin typeface="Consolas"/>
                <a:ea typeface="Consolas"/>
                <a:cs typeface="Consolas"/>
                <a:sym typeface="Consolas"/>
              </a:rPr>
              <a:t>0…</a:t>
            </a:r>
          </a:p>
        </p:txBody>
      </p:sp>
      <p:cxnSp>
        <p:nvCxnSpPr>
          <p:cNvPr id="337" name="Shape 337"/>
          <p:cNvCxnSpPr/>
          <p:nvPr/>
        </p:nvCxnSpPr>
        <p:spPr>
          <a:xfrm>
            <a:off x="127350" y="3584875"/>
            <a:ext cx="254700" cy="0"/>
          </a:xfrm>
          <a:prstGeom prst="straightConnector1">
            <a:avLst/>
          </a:prstGeom>
          <a:noFill/>
          <a:ln cap="flat" cmpd="sng" w="9525">
            <a:solidFill>
              <a:schemeClr val="dk2"/>
            </a:solidFill>
            <a:prstDash val="solid"/>
            <a:round/>
            <a:headEnd len="lg" w="lg" type="none"/>
            <a:tailEnd len="lg" w="lg" type="triangle"/>
          </a:ln>
        </p:spPr>
      </p:cxnSp>
      <p:cxnSp>
        <p:nvCxnSpPr>
          <p:cNvPr id="338" name="Shape 338"/>
          <p:cNvCxnSpPr/>
          <p:nvPr/>
        </p:nvCxnSpPr>
        <p:spPr>
          <a:xfrm>
            <a:off x="127350" y="3965875"/>
            <a:ext cx="254700" cy="0"/>
          </a:xfrm>
          <a:prstGeom prst="straightConnector1">
            <a:avLst/>
          </a:prstGeom>
          <a:noFill/>
          <a:ln cap="flat" cmpd="sng" w="9525">
            <a:solidFill>
              <a:schemeClr val="dk2"/>
            </a:solidFill>
            <a:prstDash val="solid"/>
            <a:round/>
            <a:headEnd len="lg" w="lg" type="none"/>
            <a:tailEnd len="lg" w="lg" type="triangle"/>
          </a:ln>
        </p:spPr>
      </p:cxnSp>
      <p:cxnSp>
        <p:nvCxnSpPr>
          <p:cNvPr id="339" name="Shape 339"/>
          <p:cNvCxnSpPr/>
          <p:nvPr/>
        </p:nvCxnSpPr>
        <p:spPr>
          <a:xfrm>
            <a:off x="127350" y="4315700"/>
            <a:ext cx="254700" cy="0"/>
          </a:xfrm>
          <a:prstGeom prst="straightConnector1">
            <a:avLst/>
          </a:prstGeom>
          <a:noFill/>
          <a:ln cap="flat" cmpd="sng" w="9525">
            <a:solidFill>
              <a:schemeClr val="dk2"/>
            </a:solidFill>
            <a:prstDash val="solid"/>
            <a:round/>
            <a:headEnd len="lg" w="lg" type="none"/>
            <a:tailEnd len="lg" w="lg" type="triangle"/>
          </a:ln>
        </p:spPr>
      </p:cxnSp>
      <p:cxnSp>
        <p:nvCxnSpPr>
          <p:cNvPr id="340" name="Shape 340"/>
          <p:cNvCxnSpPr/>
          <p:nvPr/>
        </p:nvCxnSpPr>
        <p:spPr>
          <a:xfrm>
            <a:off x="127350" y="4711125"/>
            <a:ext cx="254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Declaring a Variable (More Simplified)</a:t>
            </a:r>
          </a:p>
        </p:txBody>
      </p:sp>
      <p:sp>
        <p:nvSpPr>
          <p:cNvPr id="346" name="Shape 346"/>
          <p:cNvSpPr txBox="1"/>
          <p:nvPr/>
        </p:nvSpPr>
        <p:spPr>
          <a:xfrm>
            <a:off x="311700" y="865325"/>
            <a:ext cx="8520600" cy="24255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We’ll use simplified box notation from here on out:</a:t>
            </a:r>
          </a:p>
          <a:p>
            <a:pPr indent="-349250" lvl="0" marL="457200" marR="0" rtl="0" algn="l">
              <a:lnSpc>
                <a:spcPct val="115000"/>
              </a:lnSpc>
              <a:spcBef>
                <a:spcPts val="0"/>
              </a:spcBef>
              <a:spcAft>
                <a:spcPts val="0"/>
              </a:spcAft>
              <a:buClr>
                <a:srgbClr val="000000"/>
              </a:buClr>
              <a:buSzPts val="1900"/>
              <a:buFont typeface="Arial"/>
              <a:buChar char="●"/>
            </a:pPr>
            <a:r>
              <a:rPr lang="en" sz="1900"/>
              <a:t>Instead of writing memory box contents in binary, we’ll write them in human readable symbols.</a:t>
            </a:r>
          </a:p>
        </p:txBody>
      </p:sp>
      <p:sp>
        <p:nvSpPr>
          <p:cNvPr id="347" name="Shape 347"/>
          <p:cNvSpPr txBox="1"/>
          <p:nvPr/>
        </p:nvSpPr>
        <p:spPr>
          <a:xfrm>
            <a:off x="357375" y="3380100"/>
            <a:ext cx="2476500" cy="15564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sz="1600">
                <a:solidFill>
                  <a:srgbClr val="3B3B3B"/>
                </a:solidFill>
                <a:highlight>
                  <a:srgbClr val="FFFFFF"/>
                </a:highlight>
                <a:latin typeface="Consolas"/>
                <a:ea typeface="Consolas"/>
                <a:cs typeface="Consolas"/>
                <a:sym typeface="Consolas"/>
              </a:rPr>
              <a:t>int x;</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double y;</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x </a:t>
            </a:r>
            <a:r>
              <a:rPr lang="en" sz="1600">
                <a:solidFill>
                  <a:srgbClr val="006699"/>
                </a:solidFill>
                <a:highlight>
                  <a:srgbClr val="FFFFFF"/>
                </a:highlight>
                <a:latin typeface="Consolas"/>
                <a:ea typeface="Consolas"/>
                <a:cs typeface="Consolas"/>
                <a:sym typeface="Consolas"/>
              </a:rPr>
              <a:t>=</a:t>
            </a:r>
            <a:r>
              <a:rPr lang="en" sz="1600">
                <a:solidFill>
                  <a:srgbClr val="3B3B3B"/>
                </a:solidFill>
                <a:highlight>
                  <a:srgbClr val="FFFFFF"/>
                </a:highlight>
                <a:latin typeface="Consolas"/>
                <a:ea typeface="Consolas"/>
                <a:cs typeface="Consolas"/>
                <a:sym typeface="Consolas"/>
              </a:rPr>
              <a:t> </a:t>
            </a:r>
            <a:r>
              <a:rPr lang="en" sz="1600">
                <a:solidFill>
                  <a:srgbClr val="006699"/>
                </a:solidFill>
                <a:highlight>
                  <a:srgbClr val="FFFFFF"/>
                </a:highlight>
                <a:latin typeface="Consolas"/>
                <a:ea typeface="Consolas"/>
                <a:cs typeface="Consolas"/>
                <a:sym typeface="Consolas"/>
              </a:rPr>
              <a:t>-</a:t>
            </a:r>
            <a:r>
              <a:rPr lang="en" sz="1600">
                <a:solidFill>
                  <a:srgbClr val="A8017E"/>
                </a:solidFill>
                <a:highlight>
                  <a:srgbClr val="FFFFFF"/>
                </a:highlight>
                <a:latin typeface="Consolas"/>
                <a:ea typeface="Consolas"/>
                <a:cs typeface="Consolas"/>
                <a:sym typeface="Consolas"/>
              </a:rPr>
              <a:t>1431195969</a:t>
            </a:r>
            <a:r>
              <a:rPr lang="en" sz="1600">
                <a:solidFill>
                  <a:srgbClr val="3B3B3B"/>
                </a:solidFill>
                <a:highlight>
                  <a:srgbClr val="FFFFFF"/>
                </a:highlight>
                <a:latin typeface="Consolas"/>
                <a:ea typeface="Consolas"/>
                <a:cs typeface="Consolas"/>
                <a:sym typeface="Consolas"/>
              </a:rPr>
              <a:t>;</a:t>
            </a:r>
            <a:br>
              <a:rPr lang="en" sz="1600">
                <a:solidFill>
                  <a:srgbClr val="3B3B3B"/>
                </a:solidFill>
                <a:highlight>
                  <a:srgbClr val="FFFFFF"/>
                </a:highlight>
                <a:latin typeface="Consolas"/>
                <a:ea typeface="Consolas"/>
                <a:cs typeface="Consolas"/>
                <a:sym typeface="Consolas"/>
              </a:rPr>
            </a:br>
            <a:r>
              <a:rPr lang="en" sz="1600">
                <a:solidFill>
                  <a:srgbClr val="3B3B3B"/>
                </a:solidFill>
                <a:highlight>
                  <a:srgbClr val="FFFFFF"/>
                </a:highlight>
                <a:latin typeface="Consolas"/>
                <a:ea typeface="Consolas"/>
                <a:cs typeface="Consolas"/>
                <a:sym typeface="Consolas"/>
              </a:rPr>
              <a:t>y </a:t>
            </a:r>
            <a:r>
              <a:rPr lang="en" sz="1600">
                <a:solidFill>
                  <a:srgbClr val="006699"/>
                </a:solidFill>
                <a:highlight>
                  <a:srgbClr val="FFFFFF"/>
                </a:highlight>
                <a:latin typeface="Consolas"/>
                <a:ea typeface="Consolas"/>
                <a:cs typeface="Consolas"/>
                <a:sym typeface="Consolas"/>
              </a:rPr>
              <a:t>=</a:t>
            </a:r>
            <a:r>
              <a:rPr lang="en" sz="1600">
                <a:solidFill>
                  <a:srgbClr val="3B3B3B"/>
                </a:solidFill>
                <a:highlight>
                  <a:srgbClr val="FFFFFF"/>
                </a:highlight>
                <a:latin typeface="Consolas"/>
                <a:ea typeface="Consolas"/>
                <a:cs typeface="Consolas"/>
                <a:sym typeface="Consolas"/>
              </a:rPr>
              <a:t> </a:t>
            </a:r>
            <a:r>
              <a:rPr lang="en" sz="1600">
                <a:solidFill>
                  <a:srgbClr val="A8017E"/>
                </a:solidFill>
                <a:highlight>
                  <a:srgbClr val="FFFFFF"/>
                </a:highlight>
                <a:latin typeface="Consolas"/>
                <a:ea typeface="Consolas"/>
                <a:cs typeface="Consolas"/>
                <a:sym typeface="Consolas"/>
              </a:rPr>
              <a:t>567213.112</a:t>
            </a:r>
            <a:r>
              <a:rPr lang="en" sz="1600">
                <a:solidFill>
                  <a:srgbClr val="3B3B3B"/>
                </a:solidFill>
                <a:highlight>
                  <a:srgbClr val="FFFFFF"/>
                </a:highlight>
                <a:latin typeface="Consolas"/>
                <a:ea typeface="Consolas"/>
                <a:cs typeface="Consolas"/>
                <a:sym typeface="Consolas"/>
              </a:rPr>
              <a:t>;</a:t>
            </a:r>
          </a:p>
          <a:p>
            <a:pPr indent="0" lvl="0" marL="0" rtl="0">
              <a:spcBef>
                <a:spcPts val="0"/>
              </a:spcBef>
              <a:buNone/>
            </a:pPr>
            <a:r>
              <a:t/>
            </a:r>
            <a:endParaRPr sz="1600"/>
          </a:p>
        </p:txBody>
      </p:sp>
      <p:sp>
        <p:nvSpPr>
          <p:cNvPr id="348" name="Shape 348"/>
          <p:cNvSpPr txBox="1"/>
          <p:nvPr/>
        </p:nvSpPr>
        <p:spPr>
          <a:xfrm>
            <a:off x="3613650" y="3511850"/>
            <a:ext cx="7263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a:t>
            </a:r>
            <a:r>
              <a:rPr lang="en">
                <a:latin typeface="Consolas"/>
                <a:ea typeface="Consolas"/>
                <a:cs typeface="Consolas"/>
                <a:sym typeface="Consolas"/>
              </a:rPr>
              <a:t>nt x</a:t>
            </a:r>
          </a:p>
        </p:txBody>
      </p:sp>
      <p:sp>
        <p:nvSpPr>
          <p:cNvPr id="349" name="Shape 349"/>
          <p:cNvSpPr txBox="1"/>
          <p:nvPr/>
        </p:nvSpPr>
        <p:spPr>
          <a:xfrm>
            <a:off x="4339925" y="3511850"/>
            <a:ext cx="13545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-1431195969</a:t>
            </a:r>
          </a:p>
        </p:txBody>
      </p:sp>
      <p:sp>
        <p:nvSpPr>
          <p:cNvPr id="350" name="Shape 350"/>
          <p:cNvSpPr txBox="1"/>
          <p:nvPr/>
        </p:nvSpPr>
        <p:spPr>
          <a:xfrm>
            <a:off x="3266625" y="4121450"/>
            <a:ext cx="10734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a:t>
            </a:r>
            <a:r>
              <a:rPr lang="en">
                <a:latin typeface="Consolas"/>
                <a:ea typeface="Consolas"/>
                <a:cs typeface="Consolas"/>
                <a:sym typeface="Consolas"/>
              </a:rPr>
              <a:t> y</a:t>
            </a:r>
          </a:p>
        </p:txBody>
      </p:sp>
      <p:sp>
        <p:nvSpPr>
          <p:cNvPr id="351" name="Shape 351"/>
          <p:cNvSpPr txBox="1"/>
          <p:nvPr/>
        </p:nvSpPr>
        <p:spPr>
          <a:xfrm>
            <a:off x="4339925" y="4121450"/>
            <a:ext cx="13545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567213.112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a:t>
            </a:r>
          </a:p>
        </p:txBody>
      </p:sp>
      <p:sp>
        <p:nvSpPr>
          <p:cNvPr id="357" name="Shape 357"/>
          <p:cNvSpPr txBox="1"/>
          <p:nvPr/>
        </p:nvSpPr>
        <p:spPr>
          <a:xfrm>
            <a:off x="311700" y="865325"/>
            <a:ext cx="8520600" cy="24255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2400"/>
              <a:t>Given variables y and x:</a:t>
            </a:r>
          </a:p>
          <a:p>
            <a:pPr indent="-381000" lvl="0" marL="457200" marR="0" rtl="0" algn="l">
              <a:lnSpc>
                <a:spcPct val="115000"/>
              </a:lnSpc>
              <a:spcBef>
                <a:spcPts val="0"/>
              </a:spcBef>
              <a:spcAft>
                <a:spcPts val="0"/>
              </a:spcAft>
              <a:buSzPts val="2400"/>
              <a:buChar char="●"/>
            </a:pPr>
            <a:r>
              <a:rPr lang="en" sz="2400"/>
              <a:t>y = x </a:t>
            </a:r>
            <a:r>
              <a:rPr b="1" lang="en" sz="2400"/>
              <a:t>copies</a:t>
            </a:r>
            <a:r>
              <a:rPr lang="en" sz="2400"/>
              <a:t> all the bits from x into y.</a:t>
            </a:r>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rPr lang="en" sz="2400"/>
              <a:t>Example: </a:t>
            </a:r>
            <a:r>
              <a:rPr lang="en" sz="2400" u="sng">
                <a:solidFill>
                  <a:schemeClr val="hlink"/>
                </a:solidFill>
                <a:hlinkClick r:id="rId3"/>
              </a:rPr>
              <a:t>visualizer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Reference Types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Types</a:t>
            </a:r>
          </a:p>
        </p:txBody>
      </p:sp>
      <p:sp>
        <p:nvSpPr>
          <p:cNvPr id="368" name="Shape 368"/>
          <p:cNvSpPr txBox="1"/>
          <p:nvPr/>
        </p:nvSpPr>
        <p:spPr>
          <a:xfrm>
            <a:off x="311700" y="865325"/>
            <a:ext cx="8520600" cy="24255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2400"/>
              <a:t>There are 8 primitive types in Java:</a:t>
            </a:r>
          </a:p>
          <a:p>
            <a:pPr indent="-381000" lvl="0" marL="457200" marR="0" rtl="0" algn="l">
              <a:lnSpc>
                <a:spcPct val="115000"/>
              </a:lnSpc>
              <a:spcBef>
                <a:spcPts val="0"/>
              </a:spcBef>
              <a:spcAft>
                <a:spcPts val="0"/>
              </a:spcAft>
              <a:buSzPts val="2400"/>
              <a:buChar char="●"/>
            </a:pPr>
            <a:r>
              <a:rPr lang="en" sz="2400"/>
              <a:t>byte, short, int, long, float, double, boolean, char</a:t>
            </a:r>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rPr lang="en" sz="2400"/>
              <a:t>Everything else is a </a:t>
            </a:r>
            <a:r>
              <a:rPr b="1" lang="en" sz="2400"/>
              <a:t>reference type</a:t>
            </a:r>
            <a:r>
              <a:rPr lang="en" sz="24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Class Instantiations</a:t>
            </a:r>
          </a:p>
        </p:txBody>
      </p:sp>
      <p:sp>
        <p:nvSpPr>
          <p:cNvPr id="374" name="Shape 374"/>
          <p:cNvSpPr txBox="1"/>
          <p:nvPr/>
        </p:nvSpPr>
        <p:spPr>
          <a:xfrm>
            <a:off x="311700" y="865325"/>
            <a:ext cx="8520600" cy="155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When we instantiate an Object (e.g. Dog, Walrus, Potato):</a:t>
            </a:r>
          </a:p>
          <a:p>
            <a:pPr indent="-349250" lvl="0" marL="457200" marR="0" rtl="0" algn="l">
              <a:lnSpc>
                <a:spcPct val="115000"/>
              </a:lnSpc>
              <a:spcBef>
                <a:spcPts val="0"/>
              </a:spcBef>
              <a:spcAft>
                <a:spcPts val="0"/>
              </a:spcAft>
              <a:buClr>
                <a:srgbClr val="000000"/>
              </a:buClr>
              <a:buSzPts val="1900"/>
              <a:buFont typeface="Arial"/>
              <a:buChar char="●"/>
            </a:pPr>
            <a:r>
              <a:rPr lang="en" sz="1900"/>
              <a:t>Java first allocates a box of bits for each instance variable of the class and fills them with a default value (e.g. 0, null).</a:t>
            </a:r>
          </a:p>
          <a:p>
            <a:pPr indent="-349250" lvl="0" marL="457200" marR="0" rtl="0" algn="l">
              <a:lnSpc>
                <a:spcPct val="115000"/>
              </a:lnSpc>
              <a:spcBef>
                <a:spcPts val="0"/>
              </a:spcBef>
              <a:spcAft>
                <a:spcPts val="0"/>
              </a:spcAft>
              <a:buSzPts val="1900"/>
              <a:buChar char="●"/>
            </a:pPr>
            <a:r>
              <a:rPr lang="en" sz="1900"/>
              <a:t>The constructor then usually fills every such box with some other value.</a:t>
            </a:r>
          </a:p>
        </p:txBody>
      </p:sp>
      <p:sp>
        <p:nvSpPr>
          <p:cNvPr id="375" name="Shape 375"/>
          <p:cNvSpPr txBox="1"/>
          <p:nvPr/>
        </p:nvSpPr>
        <p:spPr>
          <a:xfrm>
            <a:off x="357375" y="2513700"/>
            <a:ext cx="4136700" cy="24228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a:solidFill>
                  <a:srgbClr val="FF5600"/>
                </a:solidFill>
                <a:highlight>
                  <a:srgbClr val="FFFFFF"/>
                </a:highlight>
                <a:latin typeface="Consolas"/>
                <a:ea typeface="Consolas"/>
                <a:cs typeface="Consolas"/>
                <a:sym typeface="Consolas"/>
              </a:rPr>
              <a:t>public</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static</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class</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public</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int</a:t>
            </a:r>
            <a:r>
              <a:rPr lang="en">
                <a:solidFill>
                  <a:srgbClr val="3B3B3B"/>
                </a:solidFill>
                <a:highlight>
                  <a:srgbClr val="FFFFFF"/>
                </a:highlight>
                <a:latin typeface="Consolas"/>
                <a:ea typeface="Consolas"/>
                <a:cs typeface="Consolas"/>
                <a:sym typeface="Consolas"/>
              </a:rPr>
              <a:t> weight;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public</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double</a:t>
            </a:r>
            <a:r>
              <a:rPr lang="en">
                <a:solidFill>
                  <a:srgbClr val="3B3B3B"/>
                </a:solidFill>
                <a:highlight>
                  <a:srgbClr val="FFFFFF"/>
                </a:highlight>
                <a:latin typeface="Consolas"/>
                <a:ea typeface="Consolas"/>
                <a:cs typeface="Consolas"/>
                <a:sym typeface="Consolas"/>
              </a:rPr>
              <a:t> tuskSize;</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public</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a:t>
            </a:r>
            <a:r>
              <a:rPr lang="en">
                <a:solidFill>
                  <a:srgbClr val="FF5600"/>
                </a:solidFill>
                <a:highlight>
                  <a:srgbClr val="FFFFFF"/>
                </a:highlight>
                <a:latin typeface="Consolas"/>
                <a:ea typeface="Consolas"/>
                <a:cs typeface="Consolas"/>
                <a:sym typeface="Consolas"/>
              </a:rPr>
              <a:t>int</a:t>
            </a:r>
            <a:r>
              <a:rPr lang="en">
                <a:solidFill>
                  <a:srgbClr val="3B3B3B"/>
                </a:solidFill>
                <a:highlight>
                  <a:srgbClr val="FFFFFF"/>
                </a:highlight>
                <a:latin typeface="Consolas"/>
                <a:ea typeface="Consolas"/>
                <a:cs typeface="Consolas"/>
                <a:sym typeface="Consolas"/>
              </a:rPr>
              <a:t> </a:t>
            </a:r>
            <a:r>
              <a:rPr lang="en">
                <a:solidFill>
                  <a:srgbClr val="0053FF"/>
                </a:solidFill>
                <a:highlight>
                  <a:srgbClr val="FFFFFF"/>
                </a:highlight>
                <a:latin typeface="Consolas"/>
                <a:ea typeface="Consolas"/>
                <a:cs typeface="Consolas"/>
                <a:sym typeface="Consolas"/>
              </a:rPr>
              <a:t>w</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double</a:t>
            </a:r>
            <a:r>
              <a:rPr lang="en">
                <a:solidFill>
                  <a:srgbClr val="3B3B3B"/>
                </a:solidFill>
                <a:highlight>
                  <a:srgbClr val="FFFFFF"/>
                </a:highlight>
                <a:latin typeface="Consolas"/>
                <a:ea typeface="Consolas"/>
                <a:cs typeface="Consolas"/>
                <a:sym typeface="Consolas"/>
              </a:rPr>
              <a:t> </a:t>
            </a:r>
            <a:r>
              <a:rPr lang="en">
                <a:solidFill>
                  <a:srgbClr val="0053FF"/>
                </a:solidFill>
                <a:highlight>
                  <a:srgbClr val="FFFFFF"/>
                </a:highlight>
                <a:latin typeface="Consolas"/>
                <a:ea typeface="Consolas"/>
                <a:cs typeface="Consolas"/>
                <a:sym typeface="Consolas"/>
              </a:rPr>
              <a:t>ts</a:t>
            </a:r>
            <a:r>
              <a:rPr lang="en">
                <a:solidFill>
                  <a:srgbClr val="3B3B3B"/>
                </a:solidFill>
                <a:highlight>
                  <a:srgbClr val="FFFFFF"/>
                </a:highlight>
                <a:latin typeface="Consolas"/>
                <a:ea typeface="Consolas"/>
                <a:cs typeface="Consolas"/>
                <a:sym typeface="Consolas"/>
              </a:rPr>
              <a:t>)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weight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w;</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tuskSize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ts;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3B3B3B"/>
              </a:solidFill>
              <a:highlight>
                <a:srgbClr val="FFFFFF"/>
              </a:highlight>
              <a:latin typeface="Consolas"/>
              <a:ea typeface="Consolas"/>
              <a:cs typeface="Consolas"/>
              <a:sym typeface="Consolas"/>
            </a:endParaRPr>
          </a:p>
        </p:txBody>
      </p:sp>
      <p:grpSp>
        <p:nvGrpSpPr>
          <p:cNvPr id="376" name="Shape 376"/>
          <p:cNvGrpSpPr/>
          <p:nvPr/>
        </p:nvGrpSpPr>
        <p:grpSpPr>
          <a:xfrm>
            <a:off x="5421925" y="2724550"/>
            <a:ext cx="2940900" cy="742700"/>
            <a:chOff x="5421925" y="2724550"/>
            <a:chExt cx="2940900" cy="742700"/>
          </a:xfrm>
        </p:grpSpPr>
        <p:grpSp>
          <p:nvGrpSpPr>
            <p:cNvPr id="377" name="Shape 377"/>
            <p:cNvGrpSpPr/>
            <p:nvPr/>
          </p:nvGrpSpPr>
          <p:grpSpPr>
            <a:xfrm>
              <a:off x="5421925" y="2724550"/>
              <a:ext cx="2940900" cy="390600"/>
              <a:chOff x="5421925" y="2724550"/>
              <a:chExt cx="2940900" cy="390600"/>
            </a:xfrm>
          </p:grpSpPr>
          <p:sp>
            <p:nvSpPr>
              <p:cNvPr id="378" name="Shape 378"/>
              <p:cNvSpPr txBox="1"/>
              <p:nvPr/>
            </p:nvSpPr>
            <p:spPr>
              <a:xfrm>
                <a:off x="5676625" y="2724550"/>
                <a:ext cx="2686200" cy="3906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sz="1500">
                    <a:solidFill>
                      <a:srgbClr val="006699"/>
                    </a:solidFill>
                    <a:highlight>
                      <a:srgbClr val="FFFFFF"/>
                    </a:highlight>
                    <a:latin typeface="Consolas"/>
                    <a:ea typeface="Consolas"/>
                    <a:cs typeface="Consolas"/>
                    <a:sym typeface="Consolas"/>
                  </a:rPr>
                  <a:t>new</a:t>
                </a:r>
                <a:r>
                  <a:rPr lang="en" sz="1500">
                    <a:solidFill>
                      <a:srgbClr val="3B3B3B"/>
                    </a:solidFill>
                    <a:highlight>
                      <a:srgbClr val="FFFFFF"/>
                    </a:highlight>
                    <a:latin typeface="Consolas"/>
                    <a:ea typeface="Consolas"/>
                    <a:cs typeface="Consolas"/>
                    <a:sym typeface="Consolas"/>
                  </a:rPr>
                  <a:t> Walrus(</a:t>
                </a:r>
                <a:r>
                  <a:rPr lang="en" sz="1500">
                    <a:solidFill>
                      <a:srgbClr val="A8017E"/>
                    </a:solidFill>
                    <a:highlight>
                      <a:srgbClr val="FFFFFF"/>
                    </a:highlight>
                    <a:latin typeface="Consolas"/>
                    <a:ea typeface="Consolas"/>
                    <a:cs typeface="Consolas"/>
                    <a:sym typeface="Consolas"/>
                  </a:rPr>
                  <a:t>1000</a:t>
                </a:r>
                <a:r>
                  <a:rPr lang="en" sz="1500">
                    <a:solidFill>
                      <a:srgbClr val="3B3B3B"/>
                    </a:solidFill>
                    <a:highlight>
                      <a:srgbClr val="FFFFFF"/>
                    </a:highlight>
                    <a:latin typeface="Consolas"/>
                    <a:ea typeface="Consolas"/>
                    <a:cs typeface="Consolas"/>
                    <a:sym typeface="Consolas"/>
                  </a:rPr>
                  <a:t>, </a:t>
                </a:r>
                <a:r>
                  <a:rPr lang="en" sz="1500">
                    <a:solidFill>
                      <a:srgbClr val="A8017E"/>
                    </a:solidFill>
                    <a:highlight>
                      <a:srgbClr val="FFFFFF"/>
                    </a:highlight>
                    <a:latin typeface="Consolas"/>
                    <a:ea typeface="Consolas"/>
                    <a:cs typeface="Consolas"/>
                    <a:sym typeface="Consolas"/>
                  </a:rPr>
                  <a:t>8.3</a:t>
                </a: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FF5600"/>
                  </a:solidFill>
                  <a:highlight>
                    <a:srgbClr val="FFFFFF"/>
                  </a:highlight>
                  <a:latin typeface="Consolas"/>
                  <a:ea typeface="Consolas"/>
                  <a:cs typeface="Consolas"/>
                  <a:sym typeface="Consolas"/>
                </a:endParaRPr>
              </a:p>
            </p:txBody>
          </p:sp>
          <p:cxnSp>
            <p:nvCxnSpPr>
              <p:cNvPr id="379" name="Shape 379"/>
              <p:cNvCxnSpPr/>
              <p:nvPr/>
            </p:nvCxnSpPr>
            <p:spPr>
              <a:xfrm>
                <a:off x="5421925" y="2919850"/>
                <a:ext cx="254700" cy="0"/>
              </a:xfrm>
              <a:prstGeom prst="straightConnector1">
                <a:avLst/>
              </a:prstGeom>
              <a:noFill/>
              <a:ln cap="flat" cmpd="sng" w="9525">
                <a:solidFill>
                  <a:schemeClr val="dk2"/>
                </a:solidFill>
                <a:prstDash val="solid"/>
                <a:round/>
                <a:headEnd len="lg" w="lg" type="none"/>
                <a:tailEnd len="lg" w="lg" type="triangle"/>
              </a:ln>
            </p:spPr>
          </p:cxnSp>
        </p:grpSp>
        <p:sp>
          <p:nvSpPr>
            <p:cNvPr id="380" name="Shape 380"/>
            <p:cNvSpPr txBox="1"/>
            <p:nvPr/>
          </p:nvSpPr>
          <p:spPr>
            <a:xfrm>
              <a:off x="6279775" y="3165450"/>
              <a:ext cx="1225200" cy="301800"/>
            </a:xfrm>
            <a:prstGeom prst="rect">
              <a:avLst/>
            </a:prstGeom>
            <a:noFill/>
            <a:ln>
              <a:noFill/>
            </a:ln>
          </p:spPr>
          <p:txBody>
            <a:bodyPr anchorCtr="0" anchor="t" bIns="91425" lIns="91425" rIns="91425" wrap="square" tIns="91425">
              <a:noAutofit/>
            </a:bodyPr>
            <a:lstStyle/>
            <a:p>
              <a:pPr indent="0" lvl="0" marL="0">
                <a:spcBef>
                  <a:spcPts val="0"/>
                </a:spcBef>
                <a:buNone/>
              </a:pPr>
              <a:r>
                <a:rPr lang="en" u="sng">
                  <a:solidFill>
                    <a:schemeClr val="hlink"/>
                  </a:solidFill>
                  <a:hlinkClick r:id="rId3"/>
                </a:rPr>
                <a:t>Demo Link</a:t>
              </a:r>
            </a:p>
          </p:txBody>
        </p:sp>
      </p:grpSp>
      <p:grpSp>
        <p:nvGrpSpPr>
          <p:cNvPr id="381" name="Shape 381"/>
          <p:cNvGrpSpPr/>
          <p:nvPr/>
        </p:nvGrpSpPr>
        <p:grpSpPr>
          <a:xfrm>
            <a:off x="5605388" y="3393500"/>
            <a:ext cx="2573975" cy="1383000"/>
            <a:chOff x="5605388" y="3393500"/>
            <a:chExt cx="2573975" cy="1383000"/>
          </a:xfrm>
        </p:grpSpPr>
        <p:grpSp>
          <p:nvGrpSpPr>
            <p:cNvPr id="382" name="Shape 382"/>
            <p:cNvGrpSpPr/>
            <p:nvPr/>
          </p:nvGrpSpPr>
          <p:grpSpPr>
            <a:xfrm>
              <a:off x="5605388" y="3695300"/>
              <a:ext cx="2573975" cy="1081200"/>
              <a:chOff x="4893675" y="3710000"/>
              <a:chExt cx="2573975" cy="1081200"/>
            </a:xfrm>
          </p:grpSpPr>
          <p:sp>
            <p:nvSpPr>
              <p:cNvPr id="383" name="Shape 383"/>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84" name="Shape 384"/>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algn="r">
                  <a:spcBef>
                    <a:spcPts val="0"/>
                  </a:spcBef>
                  <a:buNone/>
                </a:pPr>
                <a:r>
                  <a:rPr lang="en">
                    <a:latin typeface="Consolas"/>
                    <a:ea typeface="Consolas"/>
                    <a:cs typeface="Consolas"/>
                    <a:sym typeface="Consolas"/>
                  </a:rPr>
                  <a:t>i</a:t>
                </a:r>
                <a:r>
                  <a:rPr lang="en">
                    <a:latin typeface="Consolas"/>
                    <a:ea typeface="Consolas"/>
                    <a:cs typeface="Consolas"/>
                    <a:sym typeface="Consolas"/>
                  </a:rPr>
                  <a:t>nt weight</a:t>
                </a:r>
              </a:p>
            </p:txBody>
          </p:sp>
          <p:sp>
            <p:nvSpPr>
              <p:cNvPr id="385" name="Shape 385"/>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a:t>
                </a:r>
                <a:r>
                  <a:rPr lang="en">
                    <a:latin typeface="Consolas"/>
                    <a:ea typeface="Consolas"/>
                    <a:cs typeface="Consolas"/>
                    <a:sym typeface="Consolas"/>
                  </a:rPr>
                  <a:t>ouble tuskSize</a:t>
                </a:r>
              </a:p>
            </p:txBody>
          </p:sp>
          <p:sp>
            <p:nvSpPr>
              <p:cNvPr id="386" name="Shape 386"/>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387" name="Shape 387"/>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388" name="Shape 388"/>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Class Instantiations</a:t>
            </a:r>
          </a:p>
        </p:txBody>
      </p:sp>
      <p:sp>
        <p:nvSpPr>
          <p:cNvPr id="394" name="Shape 394"/>
          <p:cNvSpPr txBox="1"/>
          <p:nvPr/>
        </p:nvSpPr>
        <p:spPr>
          <a:xfrm>
            <a:off x="311700" y="865325"/>
            <a:ext cx="8520600" cy="155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When we instantiate an Object (e.g. Dog, Walrus, Potato):</a:t>
            </a:r>
          </a:p>
          <a:p>
            <a:pPr indent="-349250" lvl="0" marL="457200" marR="0" rtl="0" algn="l">
              <a:lnSpc>
                <a:spcPct val="115000"/>
              </a:lnSpc>
              <a:spcBef>
                <a:spcPts val="0"/>
              </a:spcBef>
              <a:spcAft>
                <a:spcPts val="0"/>
              </a:spcAft>
              <a:buClr>
                <a:srgbClr val="000000"/>
              </a:buClr>
              <a:buSzPts val="1900"/>
              <a:buFont typeface="Arial"/>
              <a:buChar char="●"/>
            </a:pPr>
            <a:r>
              <a:rPr lang="en" sz="1900"/>
              <a:t>Java first allocates a box of bits for each instance variable of the class and fills them with a default value (e.g. 0, null).</a:t>
            </a:r>
          </a:p>
          <a:p>
            <a:pPr indent="-349250" lvl="0" marL="457200" marR="0" rtl="0" algn="l">
              <a:lnSpc>
                <a:spcPct val="115000"/>
              </a:lnSpc>
              <a:spcBef>
                <a:spcPts val="0"/>
              </a:spcBef>
              <a:spcAft>
                <a:spcPts val="0"/>
              </a:spcAft>
              <a:buSzPts val="1900"/>
              <a:buChar char="●"/>
            </a:pPr>
            <a:r>
              <a:rPr lang="en" sz="1900"/>
              <a:t>The constructor then usually fills every such box with some other value.</a:t>
            </a:r>
          </a:p>
        </p:txBody>
      </p:sp>
      <p:sp>
        <p:nvSpPr>
          <p:cNvPr id="395" name="Shape 395"/>
          <p:cNvSpPr txBox="1"/>
          <p:nvPr/>
        </p:nvSpPr>
        <p:spPr>
          <a:xfrm>
            <a:off x="439625" y="2421725"/>
            <a:ext cx="4718400" cy="2464500"/>
          </a:xfrm>
          <a:prstGeom prst="rect">
            <a:avLst/>
          </a:prstGeom>
          <a:noFill/>
          <a:ln cap="flat" cmpd="sng" w="9525">
            <a:solidFill>
              <a:srgbClr val="6AA84F"/>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...0000000000000000000000000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a:t>
            </a:r>
            <a:r>
              <a:rPr lang="en">
                <a:solidFill>
                  <a:srgbClr val="6AA84F"/>
                </a:solidFill>
                <a:latin typeface="Consolas"/>
                <a:ea typeface="Consolas"/>
                <a:cs typeface="Consolas"/>
                <a:sym typeface="Consolas"/>
              </a:rPr>
              <a:t>00000000000000000000001111101000</a:t>
            </a:r>
            <a:r>
              <a:rPr lang="en">
                <a:solidFill>
                  <a:srgbClr val="3C78D8"/>
                </a:solidFill>
                <a:latin typeface="Consolas"/>
                <a:ea typeface="Consolas"/>
                <a:cs typeface="Consolas"/>
                <a:sym typeface="Consolas"/>
              </a:rPr>
              <a:t>0100000000100000100110011001100110011001100110011001100110011010</a:t>
            </a:r>
            <a:r>
              <a:rPr lang="en">
                <a:latin typeface="Consolas"/>
                <a:ea typeface="Consolas"/>
                <a:cs typeface="Consolas"/>
                <a:sym typeface="Consolas"/>
              </a:rPr>
              <a:t>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0000000000000000000000000000000000000000000000000000000000000000000000000000000000000000000000000000000000000000000000000000000000000000000000000000000000000000000000000000000000000000000000000000000000000000000000000000000000000000000000000000000000...</a:t>
            </a:r>
          </a:p>
        </p:txBody>
      </p:sp>
      <p:sp>
        <p:nvSpPr>
          <p:cNvPr id="396" name="Shape 396"/>
          <p:cNvSpPr txBox="1"/>
          <p:nvPr/>
        </p:nvSpPr>
        <p:spPr>
          <a:xfrm>
            <a:off x="5353950" y="4195825"/>
            <a:ext cx="3789900" cy="947700"/>
          </a:xfrm>
          <a:prstGeom prst="rect">
            <a:avLst/>
          </a:prstGeom>
          <a:noFill/>
          <a:ln>
            <a:noFill/>
          </a:ln>
        </p:spPr>
        <p:txBody>
          <a:bodyPr anchorCtr="0" anchor="t" bIns="91425" lIns="91425" rIns="91425" wrap="square" tIns="91425">
            <a:noAutofit/>
          </a:bodyPr>
          <a:lstStyle/>
          <a:p>
            <a:pPr indent="0" lvl="0" marL="0">
              <a:lnSpc>
                <a:spcPct val="150000"/>
              </a:lnSpc>
              <a:spcBef>
                <a:spcPts val="0"/>
              </a:spcBef>
              <a:buNone/>
            </a:pPr>
            <a:r>
              <a:rPr lang="en">
                <a:solidFill>
                  <a:srgbClr val="6AA84F"/>
                </a:solidFill>
              </a:rPr>
              <a:t>green</a:t>
            </a:r>
            <a:r>
              <a:rPr lang="en"/>
              <a:t> is weight, </a:t>
            </a:r>
            <a:r>
              <a:rPr lang="en">
                <a:solidFill>
                  <a:srgbClr val="3C78D8"/>
                </a:solidFill>
              </a:rPr>
              <a:t>blue</a:t>
            </a:r>
            <a:r>
              <a:rPr lang="en"/>
              <a:t> is tuskSize</a:t>
            </a:r>
          </a:p>
          <a:p>
            <a:pPr indent="0" lvl="0" marL="0">
              <a:lnSpc>
                <a:spcPct val="100000"/>
              </a:lnSpc>
              <a:spcBef>
                <a:spcPts val="0"/>
              </a:spcBef>
              <a:buNone/>
            </a:pPr>
            <a:r>
              <a:rPr lang="en"/>
              <a:t>(In reality, total Walrus size is slightly larger than 96 bits.)</a:t>
            </a:r>
          </a:p>
        </p:txBody>
      </p:sp>
      <p:grpSp>
        <p:nvGrpSpPr>
          <p:cNvPr id="397" name="Shape 397"/>
          <p:cNvGrpSpPr/>
          <p:nvPr/>
        </p:nvGrpSpPr>
        <p:grpSpPr>
          <a:xfrm>
            <a:off x="5421925" y="2419750"/>
            <a:ext cx="2940900" cy="1697400"/>
            <a:chOff x="5421925" y="2419750"/>
            <a:chExt cx="2940900" cy="1697400"/>
          </a:xfrm>
        </p:grpSpPr>
        <p:grpSp>
          <p:nvGrpSpPr>
            <p:cNvPr id="398" name="Shape 398"/>
            <p:cNvGrpSpPr/>
            <p:nvPr/>
          </p:nvGrpSpPr>
          <p:grpSpPr>
            <a:xfrm>
              <a:off x="5421925" y="2419750"/>
              <a:ext cx="2940900" cy="390600"/>
              <a:chOff x="5421925" y="2724550"/>
              <a:chExt cx="2940900" cy="390600"/>
            </a:xfrm>
          </p:grpSpPr>
          <p:sp>
            <p:nvSpPr>
              <p:cNvPr id="399" name="Shape 399"/>
              <p:cNvSpPr txBox="1"/>
              <p:nvPr/>
            </p:nvSpPr>
            <p:spPr>
              <a:xfrm>
                <a:off x="5676625" y="2724550"/>
                <a:ext cx="2686200" cy="3906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sz="1500">
                    <a:solidFill>
                      <a:srgbClr val="006699"/>
                    </a:solidFill>
                    <a:highlight>
                      <a:srgbClr val="FFFFFF"/>
                    </a:highlight>
                    <a:latin typeface="Consolas"/>
                    <a:ea typeface="Consolas"/>
                    <a:cs typeface="Consolas"/>
                    <a:sym typeface="Consolas"/>
                  </a:rPr>
                  <a:t>new</a:t>
                </a:r>
                <a:r>
                  <a:rPr lang="en" sz="1500">
                    <a:solidFill>
                      <a:srgbClr val="3B3B3B"/>
                    </a:solidFill>
                    <a:highlight>
                      <a:srgbClr val="FFFFFF"/>
                    </a:highlight>
                    <a:latin typeface="Consolas"/>
                    <a:ea typeface="Consolas"/>
                    <a:cs typeface="Consolas"/>
                    <a:sym typeface="Consolas"/>
                  </a:rPr>
                  <a:t> Walrus(</a:t>
                </a:r>
                <a:r>
                  <a:rPr lang="en" sz="1500">
                    <a:solidFill>
                      <a:srgbClr val="A8017E"/>
                    </a:solidFill>
                    <a:highlight>
                      <a:srgbClr val="FFFFFF"/>
                    </a:highlight>
                    <a:latin typeface="Consolas"/>
                    <a:ea typeface="Consolas"/>
                    <a:cs typeface="Consolas"/>
                    <a:sym typeface="Consolas"/>
                  </a:rPr>
                  <a:t>1000</a:t>
                </a:r>
                <a:r>
                  <a:rPr lang="en" sz="1500">
                    <a:solidFill>
                      <a:srgbClr val="3B3B3B"/>
                    </a:solidFill>
                    <a:highlight>
                      <a:srgbClr val="FFFFFF"/>
                    </a:highlight>
                    <a:latin typeface="Consolas"/>
                    <a:ea typeface="Consolas"/>
                    <a:cs typeface="Consolas"/>
                    <a:sym typeface="Consolas"/>
                  </a:rPr>
                  <a:t>, </a:t>
                </a:r>
                <a:r>
                  <a:rPr lang="en" sz="1500">
                    <a:solidFill>
                      <a:srgbClr val="A8017E"/>
                    </a:solidFill>
                    <a:highlight>
                      <a:srgbClr val="FFFFFF"/>
                    </a:highlight>
                    <a:latin typeface="Consolas"/>
                    <a:ea typeface="Consolas"/>
                    <a:cs typeface="Consolas"/>
                    <a:sym typeface="Consolas"/>
                  </a:rPr>
                  <a:t>8.3</a:t>
                </a: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FF5600"/>
                  </a:solidFill>
                  <a:highlight>
                    <a:srgbClr val="FFFFFF"/>
                  </a:highlight>
                  <a:latin typeface="Consolas"/>
                  <a:ea typeface="Consolas"/>
                  <a:cs typeface="Consolas"/>
                  <a:sym typeface="Consolas"/>
                </a:endParaRPr>
              </a:p>
            </p:txBody>
          </p:sp>
          <p:cxnSp>
            <p:nvCxnSpPr>
              <p:cNvPr id="400" name="Shape 400"/>
              <p:cNvCxnSpPr/>
              <p:nvPr/>
            </p:nvCxnSpPr>
            <p:spPr>
              <a:xfrm>
                <a:off x="5421925" y="2919850"/>
                <a:ext cx="254700" cy="0"/>
              </a:xfrm>
              <a:prstGeom prst="straightConnector1">
                <a:avLst/>
              </a:prstGeom>
              <a:noFill/>
              <a:ln cap="flat" cmpd="sng" w="9525">
                <a:solidFill>
                  <a:schemeClr val="dk2"/>
                </a:solidFill>
                <a:prstDash val="solid"/>
                <a:round/>
                <a:headEnd len="lg" w="lg" type="none"/>
                <a:tailEnd len="lg" w="lg" type="triangle"/>
              </a:ln>
            </p:spPr>
          </p:cxnSp>
        </p:grpSp>
        <p:grpSp>
          <p:nvGrpSpPr>
            <p:cNvPr id="401" name="Shape 401"/>
            <p:cNvGrpSpPr/>
            <p:nvPr/>
          </p:nvGrpSpPr>
          <p:grpSpPr>
            <a:xfrm>
              <a:off x="5605375" y="2734150"/>
              <a:ext cx="2573975" cy="1383000"/>
              <a:chOff x="5605388" y="3393500"/>
              <a:chExt cx="2573975" cy="1383000"/>
            </a:xfrm>
          </p:grpSpPr>
          <p:grpSp>
            <p:nvGrpSpPr>
              <p:cNvPr id="402" name="Shape 402"/>
              <p:cNvGrpSpPr/>
              <p:nvPr/>
            </p:nvGrpSpPr>
            <p:grpSpPr>
              <a:xfrm>
                <a:off x="5605388" y="3695300"/>
                <a:ext cx="2573975" cy="1081200"/>
                <a:chOff x="4893675" y="3710000"/>
                <a:chExt cx="2573975" cy="1081200"/>
              </a:xfrm>
            </p:grpSpPr>
            <p:sp>
              <p:nvSpPr>
                <p:cNvPr id="403" name="Shape 403"/>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404" name="Shape 404"/>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405" name="Shape 405"/>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406" name="Shape 406"/>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407" name="Shape 407"/>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408" name="Shape 408"/>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Class Instantiations</a:t>
            </a:r>
          </a:p>
        </p:txBody>
      </p:sp>
      <p:sp>
        <p:nvSpPr>
          <p:cNvPr id="414" name="Shape 414"/>
          <p:cNvSpPr txBox="1"/>
          <p:nvPr/>
        </p:nvSpPr>
        <p:spPr>
          <a:xfrm>
            <a:off x="311700" y="636725"/>
            <a:ext cx="8520600" cy="155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Can think of new as returning the address of the newly created object.</a:t>
            </a:r>
          </a:p>
          <a:p>
            <a:pPr indent="-349250" lvl="0" marL="457200" marR="0" rtl="0" algn="l">
              <a:lnSpc>
                <a:spcPct val="115000"/>
              </a:lnSpc>
              <a:spcBef>
                <a:spcPts val="0"/>
              </a:spcBef>
              <a:spcAft>
                <a:spcPts val="0"/>
              </a:spcAft>
              <a:buClr>
                <a:srgbClr val="000000"/>
              </a:buClr>
              <a:buSzPts val="1900"/>
              <a:buFont typeface="Arial"/>
              <a:buChar char="●"/>
            </a:pPr>
            <a:r>
              <a:rPr lang="en" sz="1900"/>
              <a:t>Addresses in Java are 64 bits.</a:t>
            </a:r>
          </a:p>
          <a:p>
            <a:pPr indent="-349250" lvl="0" marL="457200" marR="0" rtl="0" algn="l">
              <a:lnSpc>
                <a:spcPct val="115000"/>
              </a:lnSpc>
              <a:spcBef>
                <a:spcPts val="0"/>
              </a:spcBef>
              <a:spcAft>
                <a:spcPts val="0"/>
              </a:spcAft>
              <a:buSzPts val="1900"/>
              <a:buChar char="●"/>
            </a:pPr>
            <a:r>
              <a:rPr lang="en" sz="1900"/>
              <a:t>Example (rough picture): if object is created in memory location 2384723423, then new returns 2384723423</a:t>
            </a:r>
          </a:p>
        </p:txBody>
      </p:sp>
      <p:sp>
        <p:nvSpPr>
          <p:cNvPr id="415" name="Shape 415"/>
          <p:cNvSpPr txBox="1"/>
          <p:nvPr/>
        </p:nvSpPr>
        <p:spPr>
          <a:xfrm>
            <a:off x="439625" y="2421725"/>
            <a:ext cx="4718400" cy="2464500"/>
          </a:xfrm>
          <a:prstGeom prst="rect">
            <a:avLst/>
          </a:prstGeom>
          <a:noFill/>
          <a:ln cap="flat" cmpd="sng" w="9525">
            <a:solidFill>
              <a:srgbClr val="6AA84F"/>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...0000000000000000000000000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a:t>
            </a:r>
            <a:r>
              <a:rPr lang="en">
                <a:solidFill>
                  <a:srgbClr val="6AA84F"/>
                </a:solidFill>
                <a:latin typeface="Consolas"/>
                <a:ea typeface="Consolas"/>
                <a:cs typeface="Consolas"/>
                <a:sym typeface="Consolas"/>
              </a:rPr>
              <a:t>00000000000000000000001111101000</a:t>
            </a:r>
            <a:r>
              <a:rPr lang="en">
                <a:solidFill>
                  <a:srgbClr val="3C78D8"/>
                </a:solidFill>
                <a:latin typeface="Consolas"/>
                <a:ea typeface="Consolas"/>
                <a:cs typeface="Consolas"/>
                <a:sym typeface="Consolas"/>
              </a:rPr>
              <a:t>0100000000100000100110011001100110011001100110011001100110011010</a:t>
            </a:r>
            <a:r>
              <a:rPr lang="en">
                <a:latin typeface="Consolas"/>
                <a:ea typeface="Consolas"/>
                <a:cs typeface="Consolas"/>
                <a:sym typeface="Consolas"/>
              </a:rPr>
              <a:t>0</a:t>
            </a:r>
            <a:r>
              <a:rPr lang="en">
                <a:solidFill>
                  <a:schemeClr val="dk1"/>
                </a:solidFill>
                <a:latin typeface="Consolas"/>
                <a:ea typeface="Consolas"/>
                <a:cs typeface="Consolas"/>
                <a:sym typeface="Consolas"/>
              </a:rPr>
              <a:t>0000000000000000000000000000000000000000000000000000000000000000000000000000000000000000000000000000000000000000000000000000000000000000000000000000000000000000000000000000000000000000000000000000000000000000000000000000000000000000000000000000000000...</a:t>
            </a:r>
          </a:p>
        </p:txBody>
      </p:sp>
      <p:sp>
        <p:nvSpPr>
          <p:cNvPr id="416" name="Shape 416"/>
          <p:cNvSpPr txBox="1"/>
          <p:nvPr/>
        </p:nvSpPr>
        <p:spPr>
          <a:xfrm>
            <a:off x="5861625" y="3029350"/>
            <a:ext cx="2686200" cy="3906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sz="1500">
                <a:solidFill>
                  <a:srgbClr val="006699"/>
                </a:solidFill>
                <a:highlight>
                  <a:srgbClr val="FFFFFF"/>
                </a:highlight>
                <a:latin typeface="Consolas"/>
                <a:ea typeface="Consolas"/>
                <a:cs typeface="Consolas"/>
                <a:sym typeface="Consolas"/>
              </a:rPr>
              <a:t>new</a:t>
            </a:r>
            <a:r>
              <a:rPr lang="en" sz="1500">
                <a:solidFill>
                  <a:srgbClr val="3B3B3B"/>
                </a:solidFill>
                <a:highlight>
                  <a:srgbClr val="FFFFFF"/>
                </a:highlight>
                <a:latin typeface="Consolas"/>
                <a:ea typeface="Consolas"/>
                <a:cs typeface="Consolas"/>
                <a:sym typeface="Consolas"/>
              </a:rPr>
              <a:t> Walrus(</a:t>
            </a:r>
            <a:r>
              <a:rPr lang="en" sz="1500">
                <a:solidFill>
                  <a:srgbClr val="A8017E"/>
                </a:solidFill>
                <a:highlight>
                  <a:srgbClr val="FFFFFF"/>
                </a:highlight>
                <a:latin typeface="Consolas"/>
                <a:ea typeface="Consolas"/>
                <a:cs typeface="Consolas"/>
                <a:sym typeface="Consolas"/>
              </a:rPr>
              <a:t>1000</a:t>
            </a:r>
            <a:r>
              <a:rPr lang="en" sz="1500">
                <a:solidFill>
                  <a:srgbClr val="3B3B3B"/>
                </a:solidFill>
                <a:highlight>
                  <a:srgbClr val="FFFFFF"/>
                </a:highlight>
                <a:latin typeface="Consolas"/>
                <a:ea typeface="Consolas"/>
                <a:cs typeface="Consolas"/>
                <a:sym typeface="Consolas"/>
              </a:rPr>
              <a:t>, </a:t>
            </a:r>
            <a:r>
              <a:rPr lang="en" sz="1500">
                <a:solidFill>
                  <a:srgbClr val="A8017E"/>
                </a:solidFill>
                <a:highlight>
                  <a:srgbClr val="FFFFFF"/>
                </a:highlight>
                <a:latin typeface="Consolas"/>
                <a:ea typeface="Consolas"/>
                <a:cs typeface="Consolas"/>
                <a:sym typeface="Consolas"/>
              </a:rPr>
              <a:t>8.3</a:t>
            </a: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FF5600"/>
              </a:solidFill>
              <a:highlight>
                <a:srgbClr val="FFFFFF"/>
              </a:highlight>
              <a:latin typeface="Consolas"/>
              <a:ea typeface="Consolas"/>
              <a:cs typeface="Consolas"/>
              <a:sym typeface="Consolas"/>
            </a:endParaRPr>
          </a:p>
        </p:txBody>
      </p:sp>
      <p:sp>
        <p:nvSpPr>
          <p:cNvPr id="417" name="Shape 417"/>
          <p:cNvSpPr/>
          <p:nvPr/>
        </p:nvSpPr>
        <p:spPr>
          <a:xfrm>
            <a:off x="7294050" y="2415950"/>
            <a:ext cx="1202700" cy="390600"/>
          </a:xfrm>
          <a:prstGeom prst="wedgeRectCallout">
            <a:avLst>
              <a:gd fmla="val -20350" name="adj1"/>
              <a:gd fmla="val 97593"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latin typeface="Consolas"/>
                <a:ea typeface="Consolas"/>
                <a:cs typeface="Consolas"/>
                <a:sym typeface="Consolas"/>
              </a:rPr>
              <a:t>2384723423</a:t>
            </a:r>
          </a:p>
        </p:txBody>
      </p:sp>
      <p:sp>
        <p:nvSpPr>
          <p:cNvPr id="418" name="Shape 418"/>
          <p:cNvSpPr txBox="1"/>
          <p:nvPr/>
        </p:nvSpPr>
        <p:spPr>
          <a:xfrm>
            <a:off x="3767625" y="2025350"/>
            <a:ext cx="2246400" cy="3906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solidFill>
                  <a:srgbClr val="FF0000"/>
                </a:solidFill>
              </a:rPr>
              <a:t>2384723423</a:t>
            </a:r>
            <a:r>
              <a:rPr baseline="30000" lang="en" sz="1600">
                <a:solidFill>
                  <a:srgbClr val="FF0000"/>
                </a:solidFill>
              </a:rPr>
              <a:t>th</a:t>
            </a:r>
            <a:r>
              <a:rPr lang="en" sz="1600">
                <a:solidFill>
                  <a:srgbClr val="FF0000"/>
                </a:solidFill>
              </a:rPr>
              <a:t> bit</a:t>
            </a:r>
          </a:p>
        </p:txBody>
      </p:sp>
      <p:cxnSp>
        <p:nvCxnSpPr>
          <p:cNvPr id="419" name="Shape 419"/>
          <p:cNvCxnSpPr>
            <a:stCxn id="418" idx="1"/>
          </p:cNvCxnSpPr>
          <p:nvPr/>
        </p:nvCxnSpPr>
        <p:spPr>
          <a:xfrm flipH="1">
            <a:off x="2364525" y="2220650"/>
            <a:ext cx="1403100" cy="939000"/>
          </a:xfrm>
          <a:prstGeom prst="straightConnector1">
            <a:avLst/>
          </a:prstGeom>
          <a:noFill/>
          <a:ln cap="flat" cmpd="sng" w="19050">
            <a:solidFill>
              <a:srgbClr val="FF0000"/>
            </a:solidFill>
            <a:prstDash val="solid"/>
            <a:round/>
            <a:headEnd len="lg" w="lg" type="none"/>
            <a:tailEnd len="lg" w="lg" type="triangle"/>
          </a:ln>
        </p:spPr>
      </p:cxnSp>
      <p:grpSp>
        <p:nvGrpSpPr>
          <p:cNvPr id="420" name="Shape 420"/>
          <p:cNvGrpSpPr/>
          <p:nvPr/>
        </p:nvGrpSpPr>
        <p:grpSpPr>
          <a:xfrm>
            <a:off x="5917725" y="3419950"/>
            <a:ext cx="2573975" cy="1383000"/>
            <a:chOff x="5605388" y="3393500"/>
            <a:chExt cx="2573975" cy="1383000"/>
          </a:xfrm>
        </p:grpSpPr>
        <p:grpSp>
          <p:nvGrpSpPr>
            <p:cNvPr id="421" name="Shape 421"/>
            <p:cNvGrpSpPr/>
            <p:nvPr/>
          </p:nvGrpSpPr>
          <p:grpSpPr>
            <a:xfrm>
              <a:off x="5605388" y="3695300"/>
              <a:ext cx="2573975" cy="1081200"/>
              <a:chOff x="4893675" y="3710000"/>
              <a:chExt cx="2573975" cy="1081200"/>
            </a:xfrm>
          </p:grpSpPr>
          <p:sp>
            <p:nvSpPr>
              <p:cNvPr id="422" name="Shape 422"/>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423" name="Shape 423"/>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424" name="Shape 424"/>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425" name="Shape 425"/>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426" name="Shape 426"/>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427" name="Shape 427"/>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81" name="Shape 81"/>
          <p:cNvSpPr txBox="1"/>
          <p:nvPr/>
        </p:nvSpPr>
        <p:spPr>
          <a:xfrm>
            <a:off x="427850" y="1063550"/>
            <a:ext cx="8716200" cy="42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They are a major driver of progress.</a:t>
            </a:r>
          </a:p>
        </p:txBody>
      </p:sp>
      <p:pic>
        <p:nvPicPr>
          <p:cNvPr descr="Image result for self driving car" id="82" name="Shape 82"/>
          <p:cNvPicPr preferRelativeResize="0"/>
          <p:nvPr/>
        </p:nvPicPr>
        <p:blipFill>
          <a:blip r:embed="rId3">
            <a:alphaModFix/>
          </a:blip>
          <a:stretch>
            <a:fillRect/>
          </a:stretch>
        </p:blipFill>
        <p:spPr>
          <a:xfrm>
            <a:off x="2589175" y="1670450"/>
            <a:ext cx="3965650" cy="29742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 Variable Declarations</a:t>
            </a:r>
          </a:p>
        </p:txBody>
      </p:sp>
      <p:sp>
        <p:nvSpPr>
          <p:cNvPr id="433" name="Shape 433"/>
          <p:cNvSpPr txBox="1"/>
          <p:nvPr/>
        </p:nvSpPr>
        <p:spPr>
          <a:xfrm>
            <a:off x="311700" y="636725"/>
            <a:ext cx="8832300" cy="18126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t>When we declare a variable of any reference type (Walrus, Dog, Potato):</a:t>
            </a:r>
          </a:p>
          <a:p>
            <a:pPr indent="-342900" lvl="0" marL="457200" marR="0" rtl="0" algn="l">
              <a:lnSpc>
                <a:spcPct val="115000"/>
              </a:lnSpc>
              <a:spcBef>
                <a:spcPts val="0"/>
              </a:spcBef>
              <a:spcAft>
                <a:spcPts val="0"/>
              </a:spcAft>
              <a:buClr>
                <a:srgbClr val="000000"/>
              </a:buClr>
              <a:buSzPts val="1800"/>
              <a:buFont typeface="Arial"/>
              <a:buChar char="●"/>
            </a:pPr>
            <a:r>
              <a:rPr lang="en" sz="1800"/>
              <a:t>Java allocates a box of size 64 bits, no matter what type of object.</a:t>
            </a:r>
          </a:p>
          <a:p>
            <a:pPr indent="-342900" lvl="0" marL="457200" marR="0" rtl="0" algn="l">
              <a:lnSpc>
                <a:spcPct val="115000"/>
              </a:lnSpc>
              <a:spcBef>
                <a:spcPts val="0"/>
              </a:spcBef>
              <a:spcAft>
                <a:spcPts val="0"/>
              </a:spcAft>
              <a:buSzPts val="1800"/>
              <a:buChar char="●"/>
            </a:pPr>
            <a:r>
              <a:rPr lang="en" sz="1800"/>
              <a:t>These bits can be either set to:</a:t>
            </a:r>
          </a:p>
          <a:p>
            <a:pPr indent="-342900" lvl="1" marL="914400" marR="0" rtl="0" algn="l">
              <a:lnSpc>
                <a:spcPct val="115000"/>
              </a:lnSpc>
              <a:spcBef>
                <a:spcPts val="0"/>
              </a:spcBef>
              <a:spcAft>
                <a:spcPts val="0"/>
              </a:spcAft>
              <a:buSzPts val="1800"/>
              <a:buChar char="○"/>
            </a:pPr>
            <a:r>
              <a:rPr lang="en" sz="1800"/>
              <a:t>Null (all zeros).</a:t>
            </a:r>
          </a:p>
          <a:p>
            <a:pPr indent="-342900" lvl="1" marL="914400" marR="0" rtl="0" algn="l">
              <a:lnSpc>
                <a:spcPct val="115000"/>
              </a:lnSpc>
              <a:spcBef>
                <a:spcPts val="0"/>
              </a:spcBef>
              <a:spcAft>
                <a:spcPts val="0"/>
              </a:spcAft>
              <a:buSzPts val="1800"/>
              <a:buChar char="○"/>
            </a:pPr>
            <a:r>
              <a:rPr lang="en" sz="1800"/>
              <a:t>The 64 bit “address” of a specific instance of that class (returned by </a:t>
            </a:r>
            <a:r>
              <a:rPr b="1" lang="en" sz="1800">
                <a:solidFill>
                  <a:srgbClr val="3C78D8"/>
                </a:solidFill>
              </a:rPr>
              <a:t>new</a:t>
            </a:r>
            <a:r>
              <a:rPr lang="en" sz="1800"/>
              <a:t>).</a:t>
            </a:r>
          </a:p>
        </p:txBody>
      </p:sp>
      <p:grpSp>
        <p:nvGrpSpPr>
          <p:cNvPr id="434" name="Shape 434"/>
          <p:cNvGrpSpPr/>
          <p:nvPr/>
        </p:nvGrpSpPr>
        <p:grpSpPr>
          <a:xfrm>
            <a:off x="1999675" y="2283025"/>
            <a:ext cx="6996350" cy="1204475"/>
            <a:chOff x="1999675" y="2283025"/>
            <a:chExt cx="6996350" cy="1204475"/>
          </a:xfrm>
        </p:grpSpPr>
        <p:sp>
          <p:nvSpPr>
            <p:cNvPr id="435" name="Shape 435"/>
            <p:cNvSpPr txBox="1"/>
            <p:nvPr/>
          </p:nvSpPr>
          <p:spPr>
            <a:xfrm>
              <a:off x="5556550" y="2283025"/>
              <a:ext cx="2115000" cy="7398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someWalrus;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someWalrus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535AE"/>
                  </a:solidFill>
                  <a:highlight>
                    <a:srgbClr val="FFFFFF"/>
                  </a:highlight>
                  <a:latin typeface="Consolas"/>
                  <a:ea typeface="Consolas"/>
                  <a:cs typeface="Consolas"/>
                  <a:sym typeface="Consolas"/>
                </a:rPr>
                <a:t>null</a:t>
              </a:r>
              <a:r>
                <a:rPr lang="en">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a:solidFill>
                  <a:srgbClr val="FF5600"/>
                </a:solidFill>
                <a:highlight>
                  <a:srgbClr val="FFFFFF"/>
                </a:highlight>
                <a:latin typeface="Consolas"/>
                <a:ea typeface="Consolas"/>
                <a:cs typeface="Consolas"/>
                <a:sym typeface="Consolas"/>
              </a:endParaRPr>
            </a:p>
            <a:p>
              <a:pPr indent="0" lvl="0" marL="0" rtl="0">
                <a:lnSpc>
                  <a:spcPct val="115000"/>
                </a:lnSpc>
                <a:spcBef>
                  <a:spcPts val="0"/>
                </a:spcBef>
                <a:buNone/>
              </a:pPr>
              <a:r>
                <a:t/>
              </a:r>
              <a:endParaRPr>
                <a:solidFill>
                  <a:srgbClr val="3B3B3B"/>
                </a:solidFill>
                <a:highlight>
                  <a:srgbClr val="FFFFFF"/>
                </a:highlight>
                <a:latin typeface="Consolas"/>
                <a:ea typeface="Consolas"/>
                <a:cs typeface="Consolas"/>
                <a:sym typeface="Consolas"/>
              </a:endParaRPr>
            </a:p>
          </p:txBody>
        </p:sp>
        <p:sp>
          <p:nvSpPr>
            <p:cNvPr id="436" name="Shape 436"/>
            <p:cNvSpPr txBox="1"/>
            <p:nvPr/>
          </p:nvSpPr>
          <p:spPr>
            <a:xfrm>
              <a:off x="1999675" y="3099000"/>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someWalrus</a:t>
              </a:r>
            </a:p>
          </p:txBody>
        </p:sp>
        <p:sp>
          <p:nvSpPr>
            <p:cNvPr id="437" name="Shape 437"/>
            <p:cNvSpPr txBox="1"/>
            <p:nvPr/>
          </p:nvSpPr>
          <p:spPr>
            <a:xfrm>
              <a:off x="3893925" y="3099000"/>
              <a:ext cx="51021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00000000</a:t>
              </a:r>
              <a:r>
                <a:rPr lang="en">
                  <a:solidFill>
                    <a:schemeClr val="dk1"/>
                  </a:solidFill>
                  <a:latin typeface="Consolas"/>
                  <a:ea typeface="Consolas"/>
                  <a:cs typeface="Consolas"/>
                  <a:sym typeface="Consolas"/>
                </a:rPr>
                <a:t>00000000000000000000000000000000...</a:t>
              </a:r>
            </a:p>
          </p:txBody>
        </p:sp>
      </p:grpSp>
      <p:grpSp>
        <p:nvGrpSpPr>
          <p:cNvPr id="438" name="Shape 438"/>
          <p:cNvGrpSpPr/>
          <p:nvPr/>
        </p:nvGrpSpPr>
        <p:grpSpPr>
          <a:xfrm>
            <a:off x="235500" y="3672050"/>
            <a:ext cx="6014450" cy="1243850"/>
            <a:chOff x="235500" y="3672050"/>
            <a:chExt cx="6014450" cy="1243850"/>
          </a:xfrm>
        </p:grpSpPr>
        <p:sp>
          <p:nvSpPr>
            <p:cNvPr id="439" name="Shape 439"/>
            <p:cNvSpPr txBox="1"/>
            <p:nvPr/>
          </p:nvSpPr>
          <p:spPr>
            <a:xfrm>
              <a:off x="488125" y="3672050"/>
              <a:ext cx="3689700" cy="7398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a:solidFill>
                    <a:srgbClr val="3B3B3B"/>
                  </a:solidFill>
                  <a:highlight>
                    <a:srgbClr val="FFFFFF"/>
                  </a:highlight>
                  <a:latin typeface="Consolas"/>
                  <a:ea typeface="Consolas"/>
                  <a:cs typeface="Consolas"/>
                  <a:sym typeface="Consolas"/>
                </a:rPr>
                <a:t>Walrus someWalrus;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someWalrus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006699"/>
                  </a:solidFill>
                  <a:highlight>
                    <a:srgbClr val="FFFFFF"/>
                  </a:highlight>
                  <a:latin typeface="Consolas"/>
                  <a:ea typeface="Consolas"/>
                  <a:cs typeface="Consolas"/>
                  <a:sym typeface="Consolas"/>
                </a:rPr>
                <a:t>new</a:t>
              </a:r>
              <a:r>
                <a:rPr lang="en">
                  <a:solidFill>
                    <a:srgbClr val="3B3B3B"/>
                  </a:solidFill>
                  <a:highlight>
                    <a:srgbClr val="FFFFFF"/>
                  </a:highlight>
                  <a:latin typeface="Consolas"/>
                  <a:ea typeface="Consolas"/>
                  <a:cs typeface="Consolas"/>
                  <a:sym typeface="Consolas"/>
                </a:rPr>
                <a:t>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3B3B3B"/>
                </a:solidFill>
                <a:highlight>
                  <a:srgbClr val="FFFFFF"/>
                </a:highlight>
                <a:latin typeface="Consolas"/>
                <a:ea typeface="Consolas"/>
                <a:cs typeface="Consolas"/>
                <a:sym typeface="Consolas"/>
              </a:endParaRPr>
            </a:p>
          </p:txBody>
        </p:sp>
        <p:sp>
          <p:nvSpPr>
            <p:cNvPr id="440" name="Shape 440"/>
            <p:cNvSpPr txBox="1"/>
            <p:nvPr/>
          </p:nvSpPr>
          <p:spPr>
            <a:xfrm>
              <a:off x="235500" y="4527400"/>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someWalrus</a:t>
              </a:r>
            </a:p>
          </p:txBody>
        </p:sp>
        <p:sp>
          <p:nvSpPr>
            <p:cNvPr id="441" name="Shape 441"/>
            <p:cNvSpPr txBox="1"/>
            <p:nvPr/>
          </p:nvSpPr>
          <p:spPr>
            <a:xfrm>
              <a:off x="2129750" y="4527400"/>
              <a:ext cx="41202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solidFill>
                    <a:schemeClr val="dk1"/>
                  </a:solidFill>
                  <a:latin typeface="Consolas"/>
                  <a:ea typeface="Consolas"/>
                  <a:cs typeface="Consolas"/>
                  <a:sym typeface="Consolas"/>
                </a:rPr>
                <a:t>...0000010001110001000111111110111011111</a:t>
              </a:r>
            </a:p>
          </p:txBody>
        </p:sp>
      </p:grpSp>
      <p:grpSp>
        <p:nvGrpSpPr>
          <p:cNvPr id="442" name="Shape 442"/>
          <p:cNvGrpSpPr/>
          <p:nvPr/>
        </p:nvGrpSpPr>
        <p:grpSpPr>
          <a:xfrm>
            <a:off x="6422050" y="3602475"/>
            <a:ext cx="2573975" cy="1383000"/>
            <a:chOff x="5605388" y="3393500"/>
            <a:chExt cx="2573975" cy="1383000"/>
          </a:xfrm>
        </p:grpSpPr>
        <p:grpSp>
          <p:nvGrpSpPr>
            <p:cNvPr id="443" name="Shape 443"/>
            <p:cNvGrpSpPr/>
            <p:nvPr/>
          </p:nvGrpSpPr>
          <p:grpSpPr>
            <a:xfrm>
              <a:off x="5605388" y="3695300"/>
              <a:ext cx="2573975" cy="1081200"/>
              <a:chOff x="4893675" y="3710000"/>
              <a:chExt cx="2573975" cy="1081200"/>
            </a:xfrm>
          </p:grpSpPr>
          <p:sp>
            <p:nvSpPr>
              <p:cNvPr id="444" name="Shape 444"/>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445" name="Shape 445"/>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446" name="Shape 446"/>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447" name="Shape 447"/>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448" name="Shape 448"/>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449" name="Shape 449"/>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 Variable Declarations</a:t>
            </a:r>
          </a:p>
        </p:txBody>
      </p:sp>
      <p:sp>
        <p:nvSpPr>
          <p:cNvPr id="455" name="Shape 455"/>
          <p:cNvSpPr txBox="1"/>
          <p:nvPr/>
        </p:nvSpPr>
        <p:spPr>
          <a:xfrm>
            <a:off x="311700" y="712925"/>
            <a:ext cx="8832300" cy="14556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t>The 64 bit addresses are meaningless to us as humans, so we’ll represent:</a:t>
            </a:r>
          </a:p>
          <a:p>
            <a:pPr indent="-342900" lvl="0" marL="457200" marR="0" rtl="0" algn="l">
              <a:lnSpc>
                <a:spcPct val="115000"/>
              </a:lnSpc>
              <a:spcBef>
                <a:spcPts val="0"/>
              </a:spcBef>
              <a:spcAft>
                <a:spcPts val="0"/>
              </a:spcAft>
              <a:buClr>
                <a:srgbClr val="000000"/>
              </a:buClr>
              <a:buSzPts val="1800"/>
              <a:buFont typeface="Arial"/>
              <a:buChar char="●"/>
            </a:pPr>
            <a:r>
              <a:rPr lang="en" sz="1800"/>
              <a:t>All zero addresses with “null”.</a:t>
            </a:r>
          </a:p>
          <a:p>
            <a:pPr indent="-342900" lvl="0" marL="457200" marR="0" rtl="0" algn="l">
              <a:lnSpc>
                <a:spcPct val="115000"/>
              </a:lnSpc>
              <a:spcBef>
                <a:spcPts val="0"/>
              </a:spcBef>
              <a:spcAft>
                <a:spcPts val="0"/>
              </a:spcAft>
              <a:buSzPts val="1800"/>
              <a:buChar char="●"/>
            </a:pPr>
            <a:r>
              <a:rPr lang="en" sz="1800"/>
              <a:t>Non-zero addresses as arrows.</a:t>
            </a:r>
          </a:p>
          <a:p>
            <a:pPr indent="0" lvl="0" marL="0" marR="0" rtl="0" algn="l">
              <a:lnSpc>
                <a:spcPct val="150000"/>
              </a:lnSpc>
              <a:spcBef>
                <a:spcPts val="0"/>
              </a:spcBef>
              <a:spcAft>
                <a:spcPts val="0"/>
              </a:spcAft>
              <a:buNone/>
            </a:pPr>
            <a:r>
              <a:rPr lang="en" sz="1800"/>
              <a:t>We will call this “box and pointer” notation.</a:t>
            </a:r>
          </a:p>
        </p:txBody>
      </p:sp>
      <p:sp>
        <p:nvSpPr>
          <p:cNvPr id="456" name="Shape 456"/>
          <p:cNvSpPr txBox="1"/>
          <p:nvPr/>
        </p:nvSpPr>
        <p:spPr>
          <a:xfrm>
            <a:off x="5218750" y="1940838"/>
            <a:ext cx="2115000" cy="7398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someWalrus;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someWalrus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535AE"/>
                </a:solidFill>
                <a:highlight>
                  <a:srgbClr val="FFFFFF"/>
                </a:highlight>
                <a:latin typeface="Consolas"/>
                <a:ea typeface="Consolas"/>
                <a:cs typeface="Consolas"/>
                <a:sym typeface="Consolas"/>
              </a:rPr>
              <a:t>null</a:t>
            </a:r>
            <a:r>
              <a:rPr lang="en">
                <a:solidFill>
                  <a:srgbClr val="3B3B3B"/>
                </a:solidFill>
                <a:highlight>
                  <a:srgbClr val="FFFFFF"/>
                </a:highlight>
                <a:latin typeface="Consolas"/>
                <a:ea typeface="Consolas"/>
                <a:cs typeface="Consolas"/>
                <a:sym typeface="Consolas"/>
              </a:rPr>
              <a:t>;</a:t>
            </a:r>
          </a:p>
          <a:p>
            <a:pPr indent="0" lvl="0" marL="38100" marR="38100" rtl="0">
              <a:lnSpc>
                <a:spcPct val="115000"/>
              </a:lnSpc>
              <a:spcBef>
                <a:spcPts val="0"/>
              </a:spcBef>
              <a:buNone/>
            </a:pPr>
            <a:r>
              <a:t/>
            </a:r>
            <a:endParaRPr>
              <a:solidFill>
                <a:srgbClr val="FF5600"/>
              </a:solidFill>
              <a:highlight>
                <a:srgbClr val="FFFFFF"/>
              </a:highlight>
              <a:latin typeface="Consolas"/>
              <a:ea typeface="Consolas"/>
              <a:cs typeface="Consolas"/>
              <a:sym typeface="Consolas"/>
            </a:endParaRPr>
          </a:p>
          <a:p>
            <a:pPr indent="0" lvl="0" marL="0" rtl="0">
              <a:lnSpc>
                <a:spcPct val="115000"/>
              </a:lnSpc>
              <a:spcBef>
                <a:spcPts val="0"/>
              </a:spcBef>
              <a:buNone/>
            </a:pPr>
            <a:r>
              <a:t/>
            </a:r>
            <a:endParaRPr>
              <a:solidFill>
                <a:srgbClr val="3B3B3B"/>
              </a:solidFill>
              <a:highlight>
                <a:srgbClr val="FFFFFF"/>
              </a:highlight>
              <a:latin typeface="Consolas"/>
              <a:ea typeface="Consolas"/>
              <a:cs typeface="Consolas"/>
              <a:sym typeface="Consolas"/>
            </a:endParaRPr>
          </a:p>
        </p:txBody>
      </p:sp>
      <p:grpSp>
        <p:nvGrpSpPr>
          <p:cNvPr id="457" name="Shape 457"/>
          <p:cNvGrpSpPr/>
          <p:nvPr/>
        </p:nvGrpSpPr>
        <p:grpSpPr>
          <a:xfrm>
            <a:off x="4850000" y="2892963"/>
            <a:ext cx="2483750" cy="388500"/>
            <a:chOff x="4850000" y="2892963"/>
            <a:chExt cx="2483750" cy="388500"/>
          </a:xfrm>
        </p:grpSpPr>
        <p:sp>
          <p:nvSpPr>
            <p:cNvPr id="458" name="Shape 458"/>
            <p:cNvSpPr txBox="1"/>
            <p:nvPr/>
          </p:nvSpPr>
          <p:spPr>
            <a:xfrm>
              <a:off x="4850000" y="2892963"/>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someWalrus</a:t>
              </a:r>
            </a:p>
          </p:txBody>
        </p:sp>
        <p:sp>
          <p:nvSpPr>
            <p:cNvPr id="459" name="Shape 459"/>
            <p:cNvSpPr txBox="1"/>
            <p:nvPr/>
          </p:nvSpPr>
          <p:spPr>
            <a:xfrm>
              <a:off x="6744250" y="2892963"/>
              <a:ext cx="5895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null</a:t>
              </a:r>
            </a:p>
          </p:txBody>
        </p:sp>
      </p:grpSp>
      <p:sp>
        <p:nvSpPr>
          <p:cNvPr id="460" name="Shape 460"/>
          <p:cNvSpPr txBox="1"/>
          <p:nvPr/>
        </p:nvSpPr>
        <p:spPr>
          <a:xfrm>
            <a:off x="902675" y="3518500"/>
            <a:ext cx="3689700" cy="7398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someWalrus;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someWalrus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006699"/>
                </a:solidFill>
                <a:highlight>
                  <a:srgbClr val="FFFFFF"/>
                </a:highlight>
                <a:latin typeface="Consolas"/>
                <a:ea typeface="Consolas"/>
                <a:cs typeface="Consolas"/>
                <a:sym typeface="Consolas"/>
              </a:rPr>
              <a:t>new</a:t>
            </a:r>
            <a:r>
              <a:rPr lang="en">
                <a:solidFill>
                  <a:srgbClr val="3B3B3B"/>
                </a:solidFill>
                <a:highlight>
                  <a:srgbClr val="FFFFFF"/>
                </a:highlight>
                <a:latin typeface="Consolas"/>
                <a:ea typeface="Consolas"/>
                <a:cs typeface="Consolas"/>
                <a:sym typeface="Consolas"/>
              </a:rPr>
              <a:t>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3B3B3B"/>
              </a:solidFill>
              <a:highlight>
                <a:srgbClr val="FFFFFF"/>
              </a:highlight>
              <a:latin typeface="Consolas"/>
              <a:ea typeface="Consolas"/>
              <a:cs typeface="Consolas"/>
              <a:sym typeface="Consolas"/>
            </a:endParaRPr>
          </a:p>
        </p:txBody>
      </p:sp>
      <p:grpSp>
        <p:nvGrpSpPr>
          <p:cNvPr id="461" name="Shape 461"/>
          <p:cNvGrpSpPr/>
          <p:nvPr/>
        </p:nvGrpSpPr>
        <p:grpSpPr>
          <a:xfrm>
            <a:off x="2094825" y="4341625"/>
            <a:ext cx="2497550" cy="388500"/>
            <a:chOff x="2094825" y="4341625"/>
            <a:chExt cx="2497550" cy="388500"/>
          </a:xfrm>
        </p:grpSpPr>
        <p:sp>
          <p:nvSpPr>
            <p:cNvPr id="462" name="Shape 462"/>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someWalrus</a:t>
              </a:r>
            </a:p>
          </p:txBody>
        </p:sp>
        <p:sp>
          <p:nvSpPr>
            <p:cNvPr id="463" name="Shape 463"/>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464" name="Shape 464"/>
          <p:cNvCxnSpPr/>
          <p:nvPr/>
        </p:nvCxnSpPr>
        <p:spPr>
          <a:xfrm flipH="1" rot="10800000">
            <a:off x="4314400" y="4391500"/>
            <a:ext cx="998100" cy="168900"/>
          </a:xfrm>
          <a:prstGeom prst="straightConnector1">
            <a:avLst/>
          </a:prstGeom>
          <a:noFill/>
          <a:ln cap="flat" cmpd="sng" w="19050">
            <a:solidFill>
              <a:schemeClr val="dk2"/>
            </a:solidFill>
            <a:prstDash val="solid"/>
            <a:round/>
            <a:headEnd len="lg" w="lg" type="none"/>
            <a:tailEnd len="lg" w="lg" type="triangle"/>
          </a:ln>
        </p:spPr>
      </p:cxnSp>
      <p:grpSp>
        <p:nvGrpSpPr>
          <p:cNvPr id="465" name="Shape 465"/>
          <p:cNvGrpSpPr/>
          <p:nvPr/>
        </p:nvGrpSpPr>
        <p:grpSpPr>
          <a:xfrm>
            <a:off x="5218750" y="3493800"/>
            <a:ext cx="2573975" cy="1383000"/>
            <a:chOff x="5605388" y="3393500"/>
            <a:chExt cx="2573975" cy="1383000"/>
          </a:xfrm>
        </p:grpSpPr>
        <p:grpSp>
          <p:nvGrpSpPr>
            <p:cNvPr id="466" name="Shape 466"/>
            <p:cNvGrpSpPr/>
            <p:nvPr/>
          </p:nvGrpSpPr>
          <p:grpSpPr>
            <a:xfrm>
              <a:off x="5605388" y="3695300"/>
              <a:ext cx="2573975" cy="1081200"/>
              <a:chOff x="4893675" y="3710000"/>
              <a:chExt cx="2573975" cy="1081200"/>
            </a:xfrm>
          </p:grpSpPr>
          <p:sp>
            <p:nvSpPr>
              <p:cNvPr id="467" name="Shape 467"/>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468" name="Shape 468"/>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469" name="Shape 469"/>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470" name="Shape 470"/>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471" name="Shape 471"/>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472" name="Shape 472"/>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Types Obey the Golden Rule of Equals</a:t>
            </a:r>
          </a:p>
        </p:txBody>
      </p:sp>
      <p:sp>
        <p:nvSpPr>
          <p:cNvPr id="478" name="Shape 478"/>
          <p:cNvSpPr txBox="1"/>
          <p:nvPr/>
        </p:nvSpPr>
        <p:spPr>
          <a:xfrm>
            <a:off x="311700" y="865325"/>
            <a:ext cx="8520600" cy="1145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Just as with primitive types, the equals sign copies the bits.</a:t>
            </a:r>
          </a:p>
          <a:p>
            <a:pPr indent="-349250" lvl="0" marL="457200" marR="0" rtl="0" algn="l">
              <a:lnSpc>
                <a:spcPct val="115000"/>
              </a:lnSpc>
              <a:spcBef>
                <a:spcPts val="0"/>
              </a:spcBef>
              <a:spcAft>
                <a:spcPts val="0"/>
              </a:spcAft>
              <a:buClr>
                <a:srgbClr val="000000"/>
              </a:buClr>
              <a:buSzPts val="1900"/>
              <a:buFont typeface="Arial"/>
              <a:buChar char="●"/>
            </a:pPr>
            <a:r>
              <a:rPr lang="en" sz="1900"/>
              <a:t>In terms of our visual metaphor, we “copy” the arrow by making the arrow in the </a:t>
            </a:r>
            <a:r>
              <a:rPr b="1" lang="en" sz="1900"/>
              <a:t>b</a:t>
            </a:r>
            <a:r>
              <a:rPr lang="en" sz="1900"/>
              <a:t> box point at the same instance as </a:t>
            </a:r>
            <a:r>
              <a:rPr b="1" lang="en" sz="1900"/>
              <a:t>a</a:t>
            </a:r>
            <a:r>
              <a:rPr lang="en" sz="1900"/>
              <a:t>.</a:t>
            </a:r>
          </a:p>
        </p:txBody>
      </p:sp>
      <p:sp>
        <p:nvSpPr>
          <p:cNvPr id="479" name="Shape 479"/>
          <p:cNvSpPr txBox="1"/>
          <p:nvPr/>
        </p:nvSpPr>
        <p:spPr>
          <a:xfrm>
            <a:off x="3448775" y="2010425"/>
            <a:ext cx="2838900" cy="142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50000"/>
              </a:lnSpc>
              <a:spcBef>
                <a:spcPts val="0"/>
              </a:spcBef>
              <a:buClr>
                <a:schemeClr val="dk1"/>
              </a:buClr>
              <a:buSzPts val="1100"/>
              <a:buFont typeface="Arial"/>
              <a:buNone/>
            </a:pPr>
            <a:r>
              <a:rPr lang="en">
                <a:solidFill>
                  <a:srgbClr val="3B3B3B"/>
                </a:solidFill>
                <a:highlight>
                  <a:srgbClr val="FFFFFF"/>
                </a:highlight>
                <a:latin typeface="Consolas"/>
                <a:ea typeface="Consolas"/>
                <a:cs typeface="Consolas"/>
                <a:sym typeface="Consolas"/>
              </a:rPr>
              <a:t>Walrus a;</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new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Walrus b;</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b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a:t>
            </a:r>
          </a:p>
          <a:p>
            <a:pPr indent="0" lvl="0" marL="0" rtl="0">
              <a:lnSpc>
                <a:spcPct val="150000"/>
              </a:lnSpc>
              <a:spcBef>
                <a:spcPts val="0"/>
              </a:spcBef>
              <a:buNone/>
            </a:pPr>
            <a:r>
              <a:t/>
            </a:r>
            <a:endParaRPr sz="1600">
              <a:solidFill>
                <a:srgbClr val="3B3B3B"/>
              </a:solidFill>
              <a:highlight>
                <a:srgbClr val="FFFFFF"/>
              </a:highlight>
              <a:latin typeface="Consolas"/>
              <a:ea typeface="Consolas"/>
              <a:cs typeface="Consolas"/>
              <a:sym typeface="Consolas"/>
            </a:endParaRPr>
          </a:p>
        </p:txBody>
      </p:sp>
      <p:grpSp>
        <p:nvGrpSpPr>
          <p:cNvPr id="480" name="Shape 480"/>
          <p:cNvGrpSpPr/>
          <p:nvPr/>
        </p:nvGrpSpPr>
        <p:grpSpPr>
          <a:xfrm>
            <a:off x="3218738" y="2215200"/>
            <a:ext cx="2185778" cy="2132475"/>
            <a:chOff x="3218738" y="2215200"/>
            <a:chExt cx="2185778" cy="2132475"/>
          </a:xfrm>
        </p:grpSpPr>
        <p:cxnSp>
          <p:nvCxnSpPr>
            <p:cNvPr id="481" name="Shape 481"/>
            <p:cNvCxnSpPr/>
            <p:nvPr/>
          </p:nvCxnSpPr>
          <p:spPr>
            <a:xfrm>
              <a:off x="3218738" y="2215200"/>
              <a:ext cx="254700" cy="0"/>
            </a:xfrm>
            <a:prstGeom prst="straightConnector1">
              <a:avLst/>
            </a:prstGeom>
            <a:noFill/>
            <a:ln cap="flat" cmpd="sng" w="9525">
              <a:solidFill>
                <a:schemeClr val="dk2"/>
              </a:solidFill>
              <a:prstDash val="solid"/>
              <a:round/>
              <a:headEnd len="lg" w="lg" type="none"/>
              <a:tailEnd len="lg" w="lg" type="triangle"/>
            </a:ln>
          </p:spPr>
        </p:cxnSp>
        <p:grpSp>
          <p:nvGrpSpPr>
            <p:cNvPr id="482" name="Shape 482"/>
            <p:cNvGrpSpPr/>
            <p:nvPr/>
          </p:nvGrpSpPr>
          <p:grpSpPr>
            <a:xfrm>
              <a:off x="3739483" y="3959175"/>
              <a:ext cx="1665032" cy="388500"/>
              <a:chOff x="2511083" y="4341625"/>
              <a:chExt cx="1665032" cy="388500"/>
            </a:xfrm>
          </p:grpSpPr>
          <p:sp>
            <p:nvSpPr>
              <p:cNvPr id="483" name="Shape 483"/>
              <p:cNvSpPr txBox="1"/>
              <p:nvPr/>
            </p:nvSpPr>
            <p:spPr>
              <a:xfrm>
                <a:off x="2511083" y="4341625"/>
                <a:ext cx="12630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a</a:t>
                </a:r>
              </a:p>
            </p:txBody>
          </p:sp>
          <p:sp>
            <p:nvSpPr>
              <p:cNvPr id="484" name="Shape 484"/>
              <p:cNvSpPr txBox="1"/>
              <p:nvPr/>
            </p:nvSpPr>
            <p:spPr>
              <a:xfrm>
                <a:off x="3773816" y="4341625"/>
                <a:ext cx="402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Types Obey the Golden Rule of Equals</a:t>
            </a:r>
          </a:p>
        </p:txBody>
      </p:sp>
      <p:sp>
        <p:nvSpPr>
          <p:cNvPr id="490" name="Shape 490"/>
          <p:cNvSpPr txBox="1"/>
          <p:nvPr/>
        </p:nvSpPr>
        <p:spPr>
          <a:xfrm>
            <a:off x="311700" y="865325"/>
            <a:ext cx="8520600" cy="1145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Just as with primitive types, the equals sign copies the bits.</a:t>
            </a:r>
          </a:p>
          <a:p>
            <a:pPr indent="-349250" lvl="0" marL="457200" marR="0" rtl="0" algn="l">
              <a:lnSpc>
                <a:spcPct val="115000"/>
              </a:lnSpc>
              <a:spcBef>
                <a:spcPts val="0"/>
              </a:spcBef>
              <a:spcAft>
                <a:spcPts val="0"/>
              </a:spcAft>
              <a:buClr>
                <a:srgbClr val="000000"/>
              </a:buClr>
              <a:buSzPts val="1900"/>
              <a:buFont typeface="Arial"/>
              <a:buChar char="●"/>
            </a:pPr>
            <a:r>
              <a:rPr lang="en" sz="1900"/>
              <a:t>In terms of our visual metaphor, we “copy” the arrow by making the arrow in the </a:t>
            </a:r>
            <a:r>
              <a:rPr b="1" lang="en" sz="1900"/>
              <a:t>b</a:t>
            </a:r>
            <a:r>
              <a:rPr lang="en" sz="1900"/>
              <a:t> box point at the same instance as </a:t>
            </a:r>
            <a:r>
              <a:rPr b="1" lang="en" sz="1900"/>
              <a:t>a</a:t>
            </a:r>
            <a:r>
              <a:rPr lang="en" sz="1900"/>
              <a:t>.</a:t>
            </a:r>
          </a:p>
        </p:txBody>
      </p:sp>
      <p:sp>
        <p:nvSpPr>
          <p:cNvPr id="491" name="Shape 491"/>
          <p:cNvSpPr txBox="1"/>
          <p:nvPr/>
        </p:nvSpPr>
        <p:spPr>
          <a:xfrm>
            <a:off x="3448775" y="2010425"/>
            <a:ext cx="2838900" cy="142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a;</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new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Walrus b;</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b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a:t>
            </a:r>
          </a:p>
          <a:p>
            <a:pPr indent="0" lvl="0" marL="0" rtl="0">
              <a:lnSpc>
                <a:spcPct val="150000"/>
              </a:lnSpc>
              <a:spcBef>
                <a:spcPts val="0"/>
              </a:spcBef>
              <a:buNone/>
            </a:pPr>
            <a:r>
              <a:t/>
            </a:r>
            <a:endParaRPr sz="1600">
              <a:solidFill>
                <a:srgbClr val="3B3B3B"/>
              </a:solidFill>
              <a:highlight>
                <a:srgbClr val="FFFFFF"/>
              </a:highlight>
              <a:latin typeface="Consolas"/>
              <a:ea typeface="Consolas"/>
              <a:cs typeface="Consolas"/>
              <a:sym typeface="Consolas"/>
            </a:endParaRPr>
          </a:p>
        </p:txBody>
      </p:sp>
      <p:cxnSp>
        <p:nvCxnSpPr>
          <p:cNvPr id="492" name="Shape 492"/>
          <p:cNvCxnSpPr/>
          <p:nvPr/>
        </p:nvCxnSpPr>
        <p:spPr>
          <a:xfrm>
            <a:off x="3218738" y="2550600"/>
            <a:ext cx="254700" cy="0"/>
          </a:xfrm>
          <a:prstGeom prst="straightConnector1">
            <a:avLst/>
          </a:prstGeom>
          <a:noFill/>
          <a:ln cap="flat" cmpd="sng" w="9525">
            <a:solidFill>
              <a:schemeClr val="dk2"/>
            </a:solidFill>
            <a:prstDash val="solid"/>
            <a:round/>
            <a:headEnd len="lg" w="lg" type="none"/>
            <a:tailEnd len="lg" w="lg" type="triangle"/>
          </a:ln>
        </p:spPr>
      </p:cxnSp>
      <p:grpSp>
        <p:nvGrpSpPr>
          <p:cNvPr id="493" name="Shape 493"/>
          <p:cNvGrpSpPr/>
          <p:nvPr/>
        </p:nvGrpSpPr>
        <p:grpSpPr>
          <a:xfrm>
            <a:off x="2142607" y="4111575"/>
            <a:ext cx="1627903" cy="388500"/>
            <a:chOff x="2094825" y="4341625"/>
            <a:chExt cx="2497550" cy="388500"/>
          </a:xfrm>
        </p:grpSpPr>
        <p:sp>
          <p:nvSpPr>
            <p:cNvPr id="494" name="Shape 494"/>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a</a:t>
              </a:r>
            </a:p>
          </p:txBody>
        </p:sp>
        <p:sp>
          <p:nvSpPr>
            <p:cNvPr id="495" name="Shape 495"/>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496" name="Shape 496"/>
          <p:cNvCxnSpPr/>
          <p:nvPr/>
        </p:nvCxnSpPr>
        <p:spPr>
          <a:xfrm>
            <a:off x="3566950" y="4307550"/>
            <a:ext cx="936600" cy="0"/>
          </a:xfrm>
          <a:prstGeom prst="straightConnector1">
            <a:avLst/>
          </a:prstGeom>
          <a:noFill/>
          <a:ln cap="flat" cmpd="sng" w="19050">
            <a:solidFill>
              <a:schemeClr val="dk2"/>
            </a:solidFill>
            <a:prstDash val="solid"/>
            <a:round/>
            <a:headEnd len="lg" w="lg" type="none"/>
            <a:tailEnd len="lg" w="lg" type="triangle"/>
          </a:ln>
        </p:spPr>
      </p:cxnSp>
      <p:grpSp>
        <p:nvGrpSpPr>
          <p:cNvPr id="497" name="Shape 497"/>
          <p:cNvGrpSpPr/>
          <p:nvPr/>
        </p:nvGrpSpPr>
        <p:grpSpPr>
          <a:xfrm>
            <a:off x="4425500" y="3491675"/>
            <a:ext cx="2573975" cy="1383000"/>
            <a:chOff x="5605388" y="3393500"/>
            <a:chExt cx="2573975" cy="1383000"/>
          </a:xfrm>
        </p:grpSpPr>
        <p:grpSp>
          <p:nvGrpSpPr>
            <p:cNvPr id="498" name="Shape 498"/>
            <p:cNvGrpSpPr/>
            <p:nvPr/>
          </p:nvGrpSpPr>
          <p:grpSpPr>
            <a:xfrm>
              <a:off x="5605388" y="3695300"/>
              <a:ext cx="2573975" cy="1081200"/>
              <a:chOff x="4893675" y="3710000"/>
              <a:chExt cx="2573975" cy="1081200"/>
            </a:xfrm>
          </p:grpSpPr>
          <p:sp>
            <p:nvSpPr>
              <p:cNvPr id="499" name="Shape 499"/>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500" name="Shape 500"/>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501" name="Shape 501"/>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502" name="Shape 502"/>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503" name="Shape 503"/>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504" name="Shape 504"/>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Types Obey the Golden Rule of Equals</a:t>
            </a:r>
          </a:p>
        </p:txBody>
      </p:sp>
      <p:sp>
        <p:nvSpPr>
          <p:cNvPr id="510" name="Shape 510"/>
          <p:cNvSpPr txBox="1"/>
          <p:nvPr/>
        </p:nvSpPr>
        <p:spPr>
          <a:xfrm>
            <a:off x="311700" y="865325"/>
            <a:ext cx="8520600" cy="1145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Just as with primitive types, the equals sign copies the bits.</a:t>
            </a:r>
          </a:p>
          <a:p>
            <a:pPr indent="-349250" lvl="0" marL="457200" marR="0" rtl="0" algn="l">
              <a:lnSpc>
                <a:spcPct val="115000"/>
              </a:lnSpc>
              <a:spcBef>
                <a:spcPts val="0"/>
              </a:spcBef>
              <a:spcAft>
                <a:spcPts val="0"/>
              </a:spcAft>
              <a:buClr>
                <a:srgbClr val="000000"/>
              </a:buClr>
              <a:buSzPts val="1900"/>
              <a:buFont typeface="Arial"/>
              <a:buChar char="●"/>
            </a:pPr>
            <a:r>
              <a:rPr lang="en" sz="1900"/>
              <a:t>In terms of our visual metaphor, we “copy” the arrow by making the arrow in the </a:t>
            </a:r>
            <a:r>
              <a:rPr b="1" lang="en" sz="1900"/>
              <a:t>b</a:t>
            </a:r>
            <a:r>
              <a:rPr lang="en" sz="1900"/>
              <a:t> box point at the same instance as </a:t>
            </a:r>
            <a:r>
              <a:rPr b="1" lang="en" sz="1900"/>
              <a:t>a</a:t>
            </a:r>
            <a:r>
              <a:rPr lang="en" sz="1900"/>
              <a:t>.</a:t>
            </a:r>
          </a:p>
        </p:txBody>
      </p:sp>
      <p:sp>
        <p:nvSpPr>
          <p:cNvPr id="511" name="Shape 511"/>
          <p:cNvSpPr txBox="1"/>
          <p:nvPr/>
        </p:nvSpPr>
        <p:spPr>
          <a:xfrm>
            <a:off x="3448775" y="2010425"/>
            <a:ext cx="2838900" cy="142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a;</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new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Walrus b;</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b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a:t>
            </a:r>
          </a:p>
          <a:p>
            <a:pPr indent="0" lvl="0" marL="0" rtl="0">
              <a:lnSpc>
                <a:spcPct val="150000"/>
              </a:lnSpc>
              <a:spcBef>
                <a:spcPts val="0"/>
              </a:spcBef>
              <a:buNone/>
            </a:pPr>
            <a:r>
              <a:t/>
            </a:r>
            <a:endParaRPr sz="1600">
              <a:solidFill>
                <a:srgbClr val="3B3B3B"/>
              </a:solidFill>
              <a:highlight>
                <a:srgbClr val="FFFFFF"/>
              </a:highlight>
              <a:latin typeface="Consolas"/>
              <a:ea typeface="Consolas"/>
              <a:cs typeface="Consolas"/>
              <a:sym typeface="Consolas"/>
            </a:endParaRPr>
          </a:p>
        </p:txBody>
      </p:sp>
      <p:cxnSp>
        <p:nvCxnSpPr>
          <p:cNvPr id="512" name="Shape 512"/>
          <p:cNvCxnSpPr/>
          <p:nvPr/>
        </p:nvCxnSpPr>
        <p:spPr>
          <a:xfrm>
            <a:off x="3218738" y="2876500"/>
            <a:ext cx="254700" cy="0"/>
          </a:xfrm>
          <a:prstGeom prst="straightConnector1">
            <a:avLst/>
          </a:prstGeom>
          <a:noFill/>
          <a:ln cap="flat" cmpd="sng" w="9525">
            <a:solidFill>
              <a:schemeClr val="dk2"/>
            </a:solidFill>
            <a:prstDash val="solid"/>
            <a:round/>
            <a:headEnd len="lg" w="lg" type="none"/>
            <a:tailEnd len="lg" w="lg" type="triangle"/>
          </a:ln>
        </p:spPr>
      </p:cxnSp>
      <p:grpSp>
        <p:nvGrpSpPr>
          <p:cNvPr id="513" name="Shape 513"/>
          <p:cNvGrpSpPr/>
          <p:nvPr/>
        </p:nvGrpSpPr>
        <p:grpSpPr>
          <a:xfrm>
            <a:off x="2142607" y="3742575"/>
            <a:ext cx="1627903" cy="388500"/>
            <a:chOff x="2094825" y="4341625"/>
            <a:chExt cx="2497550" cy="388500"/>
          </a:xfrm>
        </p:grpSpPr>
        <p:sp>
          <p:nvSpPr>
            <p:cNvPr id="514" name="Shape 514"/>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a</a:t>
              </a:r>
            </a:p>
          </p:txBody>
        </p:sp>
        <p:sp>
          <p:nvSpPr>
            <p:cNvPr id="515" name="Shape 515"/>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516" name="Shape 516"/>
          <p:cNvCxnSpPr/>
          <p:nvPr/>
        </p:nvCxnSpPr>
        <p:spPr>
          <a:xfrm>
            <a:off x="3585925" y="3960650"/>
            <a:ext cx="939900" cy="427800"/>
          </a:xfrm>
          <a:prstGeom prst="straightConnector1">
            <a:avLst/>
          </a:prstGeom>
          <a:noFill/>
          <a:ln cap="flat" cmpd="sng" w="19050">
            <a:solidFill>
              <a:schemeClr val="dk2"/>
            </a:solidFill>
            <a:prstDash val="solid"/>
            <a:round/>
            <a:headEnd len="lg" w="lg" type="none"/>
            <a:tailEnd len="lg" w="lg" type="triangle"/>
          </a:ln>
        </p:spPr>
      </p:cxnSp>
      <p:grpSp>
        <p:nvGrpSpPr>
          <p:cNvPr id="517" name="Shape 517"/>
          <p:cNvGrpSpPr/>
          <p:nvPr/>
        </p:nvGrpSpPr>
        <p:grpSpPr>
          <a:xfrm>
            <a:off x="2142607" y="4504575"/>
            <a:ext cx="1627903" cy="388500"/>
            <a:chOff x="2094825" y="4341625"/>
            <a:chExt cx="2497550" cy="388500"/>
          </a:xfrm>
        </p:grpSpPr>
        <p:sp>
          <p:nvSpPr>
            <p:cNvPr id="518" name="Shape 518"/>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b</a:t>
              </a:r>
            </a:p>
          </p:txBody>
        </p:sp>
        <p:sp>
          <p:nvSpPr>
            <p:cNvPr id="519" name="Shape 519"/>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sp>
        <p:nvSpPr>
          <p:cNvPr id="520" name="Shape 520"/>
          <p:cNvSpPr txBox="1"/>
          <p:nvPr/>
        </p:nvSpPr>
        <p:spPr>
          <a:xfrm>
            <a:off x="7194625" y="3697750"/>
            <a:ext cx="1873200" cy="646800"/>
          </a:xfrm>
          <a:prstGeom prst="rect">
            <a:avLst/>
          </a:prstGeom>
          <a:noFill/>
          <a:ln>
            <a:noFill/>
          </a:ln>
        </p:spPr>
        <p:txBody>
          <a:bodyPr anchorCtr="0" anchor="t" bIns="91425" lIns="91425" rIns="91425" wrap="square" tIns="91425">
            <a:noAutofit/>
          </a:bodyPr>
          <a:lstStyle/>
          <a:p>
            <a:pPr indent="0" lvl="0" marL="0">
              <a:spcBef>
                <a:spcPts val="0"/>
              </a:spcBef>
              <a:buNone/>
            </a:pPr>
            <a:r>
              <a:rPr lang="en"/>
              <a:t>Note: b is undefined, not null.</a:t>
            </a:r>
          </a:p>
        </p:txBody>
      </p:sp>
      <p:grpSp>
        <p:nvGrpSpPr>
          <p:cNvPr id="521" name="Shape 521"/>
          <p:cNvGrpSpPr/>
          <p:nvPr/>
        </p:nvGrpSpPr>
        <p:grpSpPr>
          <a:xfrm>
            <a:off x="4470100" y="3483050"/>
            <a:ext cx="2573975" cy="1383000"/>
            <a:chOff x="5605388" y="3393500"/>
            <a:chExt cx="2573975" cy="1383000"/>
          </a:xfrm>
        </p:grpSpPr>
        <p:grpSp>
          <p:nvGrpSpPr>
            <p:cNvPr id="522" name="Shape 522"/>
            <p:cNvGrpSpPr/>
            <p:nvPr/>
          </p:nvGrpSpPr>
          <p:grpSpPr>
            <a:xfrm>
              <a:off x="5605388" y="3695300"/>
              <a:ext cx="2573975" cy="1081200"/>
              <a:chOff x="4893675" y="3710000"/>
              <a:chExt cx="2573975" cy="1081200"/>
            </a:xfrm>
          </p:grpSpPr>
          <p:sp>
            <p:nvSpPr>
              <p:cNvPr id="523" name="Shape 523"/>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524" name="Shape 524"/>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525" name="Shape 525"/>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526" name="Shape 526"/>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527" name="Shape 527"/>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528" name="Shape 528"/>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Reference Types Obey the Golden Rule of Equals</a:t>
            </a:r>
          </a:p>
        </p:txBody>
      </p:sp>
      <p:sp>
        <p:nvSpPr>
          <p:cNvPr id="534" name="Shape 534"/>
          <p:cNvSpPr txBox="1"/>
          <p:nvPr/>
        </p:nvSpPr>
        <p:spPr>
          <a:xfrm>
            <a:off x="311700" y="865325"/>
            <a:ext cx="8520600" cy="1145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Just as with primitive types, the equals sign copies the bits.</a:t>
            </a:r>
          </a:p>
          <a:p>
            <a:pPr indent="-349250" lvl="0" marL="457200" marR="0" rtl="0" algn="l">
              <a:lnSpc>
                <a:spcPct val="115000"/>
              </a:lnSpc>
              <a:spcBef>
                <a:spcPts val="0"/>
              </a:spcBef>
              <a:spcAft>
                <a:spcPts val="0"/>
              </a:spcAft>
              <a:buClr>
                <a:srgbClr val="000000"/>
              </a:buClr>
              <a:buSzPts val="1900"/>
              <a:buFont typeface="Arial"/>
              <a:buChar char="●"/>
            </a:pPr>
            <a:r>
              <a:rPr lang="en" sz="1900"/>
              <a:t>In terms of our visual metaphor, we “copy” the arrow by making the arrow in the </a:t>
            </a:r>
            <a:r>
              <a:rPr b="1" lang="en" sz="1900"/>
              <a:t>b</a:t>
            </a:r>
            <a:r>
              <a:rPr lang="en" sz="1900"/>
              <a:t> box point at the same instance as </a:t>
            </a:r>
            <a:r>
              <a:rPr b="1" lang="en" sz="1900"/>
              <a:t>a</a:t>
            </a:r>
            <a:r>
              <a:rPr lang="en" sz="1900"/>
              <a:t>.</a:t>
            </a:r>
          </a:p>
        </p:txBody>
      </p:sp>
      <p:sp>
        <p:nvSpPr>
          <p:cNvPr id="535" name="Shape 535"/>
          <p:cNvSpPr txBox="1"/>
          <p:nvPr/>
        </p:nvSpPr>
        <p:spPr>
          <a:xfrm>
            <a:off x="3448775" y="2010425"/>
            <a:ext cx="2838900" cy="142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50000"/>
              </a:lnSpc>
              <a:spcBef>
                <a:spcPts val="0"/>
              </a:spcBef>
              <a:buNone/>
            </a:pPr>
            <a:r>
              <a:rPr lang="en">
                <a:solidFill>
                  <a:srgbClr val="3B3B3B"/>
                </a:solidFill>
                <a:highlight>
                  <a:srgbClr val="FFFFFF"/>
                </a:highlight>
                <a:latin typeface="Consolas"/>
                <a:ea typeface="Consolas"/>
                <a:cs typeface="Consolas"/>
                <a:sym typeface="Consolas"/>
              </a:rPr>
              <a:t>Walrus a;</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new Walrus(</a:t>
            </a:r>
            <a:r>
              <a:rPr lang="en">
                <a:solidFill>
                  <a:srgbClr val="A8017E"/>
                </a:solidFill>
                <a:highlight>
                  <a:srgbClr val="FFFFFF"/>
                </a:highlight>
                <a:latin typeface="Consolas"/>
                <a:ea typeface="Consolas"/>
                <a:cs typeface="Consolas"/>
                <a:sym typeface="Consolas"/>
              </a:rPr>
              <a:t>1000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8.3</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Walrus b;</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b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a:t>
            </a:r>
          </a:p>
          <a:p>
            <a:pPr indent="0" lvl="0" marL="0" rtl="0">
              <a:lnSpc>
                <a:spcPct val="150000"/>
              </a:lnSpc>
              <a:spcBef>
                <a:spcPts val="0"/>
              </a:spcBef>
              <a:buNone/>
            </a:pPr>
            <a:r>
              <a:t/>
            </a:r>
            <a:endParaRPr sz="1600">
              <a:solidFill>
                <a:srgbClr val="3B3B3B"/>
              </a:solidFill>
              <a:highlight>
                <a:srgbClr val="FFFFFF"/>
              </a:highlight>
              <a:latin typeface="Consolas"/>
              <a:ea typeface="Consolas"/>
              <a:cs typeface="Consolas"/>
              <a:sym typeface="Consolas"/>
            </a:endParaRPr>
          </a:p>
        </p:txBody>
      </p:sp>
      <p:cxnSp>
        <p:nvCxnSpPr>
          <p:cNvPr id="536" name="Shape 536"/>
          <p:cNvCxnSpPr/>
          <p:nvPr/>
        </p:nvCxnSpPr>
        <p:spPr>
          <a:xfrm>
            <a:off x="3218738" y="3202375"/>
            <a:ext cx="254700" cy="0"/>
          </a:xfrm>
          <a:prstGeom prst="straightConnector1">
            <a:avLst/>
          </a:prstGeom>
          <a:noFill/>
          <a:ln cap="flat" cmpd="sng" w="9525">
            <a:solidFill>
              <a:schemeClr val="dk2"/>
            </a:solidFill>
            <a:prstDash val="solid"/>
            <a:round/>
            <a:headEnd len="lg" w="lg" type="none"/>
            <a:tailEnd len="lg" w="lg" type="triangle"/>
          </a:ln>
        </p:spPr>
      </p:cxnSp>
      <p:grpSp>
        <p:nvGrpSpPr>
          <p:cNvPr id="537" name="Shape 537"/>
          <p:cNvGrpSpPr/>
          <p:nvPr/>
        </p:nvGrpSpPr>
        <p:grpSpPr>
          <a:xfrm>
            <a:off x="2142607" y="3742575"/>
            <a:ext cx="1627903" cy="388500"/>
            <a:chOff x="2094825" y="4341625"/>
            <a:chExt cx="2497550" cy="388500"/>
          </a:xfrm>
        </p:grpSpPr>
        <p:sp>
          <p:nvSpPr>
            <p:cNvPr id="538" name="Shape 538"/>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a</a:t>
              </a:r>
            </a:p>
          </p:txBody>
        </p:sp>
        <p:sp>
          <p:nvSpPr>
            <p:cNvPr id="539" name="Shape 539"/>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540" name="Shape 540"/>
          <p:cNvCxnSpPr/>
          <p:nvPr/>
        </p:nvCxnSpPr>
        <p:spPr>
          <a:xfrm>
            <a:off x="3585925" y="3960650"/>
            <a:ext cx="939900" cy="427800"/>
          </a:xfrm>
          <a:prstGeom prst="straightConnector1">
            <a:avLst/>
          </a:prstGeom>
          <a:noFill/>
          <a:ln cap="flat" cmpd="sng" w="19050">
            <a:solidFill>
              <a:schemeClr val="dk2"/>
            </a:solidFill>
            <a:prstDash val="solid"/>
            <a:round/>
            <a:headEnd len="lg" w="lg" type="none"/>
            <a:tailEnd len="lg" w="lg" type="triangle"/>
          </a:ln>
        </p:spPr>
      </p:cxnSp>
      <p:grpSp>
        <p:nvGrpSpPr>
          <p:cNvPr id="541" name="Shape 541"/>
          <p:cNvGrpSpPr/>
          <p:nvPr/>
        </p:nvGrpSpPr>
        <p:grpSpPr>
          <a:xfrm>
            <a:off x="2142607" y="4504575"/>
            <a:ext cx="1627903" cy="388500"/>
            <a:chOff x="2094825" y="4341625"/>
            <a:chExt cx="2497550" cy="388500"/>
          </a:xfrm>
        </p:grpSpPr>
        <p:sp>
          <p:nvSpPr>
            <p:cNvPr id="542" name="Shape 542"/>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b</a:t>
              </a:r>
            </a:p>
          </p:txBody>
        </p:sp>
        <p:sp>
          <p:nvSpPr>
            <p:cNvPr id="543" name="Shape 543"/>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544" name="Shape 544"/>
          <p:cNvCxnSpPr/>
          <p:nvPr/>
        </p:nvCxnSpPr>
        <p:spPr>
          <a:xfrm flipH="1" rot="10800000">
            <a:off x="3574375" y="4504575"/>
            <a:ext cx="963000" cy="212400"/>
          </a:xfrm>
          <a:prstGeom prst="straightConnector1">
            <a:avLst/>
          </a:prstGeom>
          <a:noFill/>
          <a:ln cap="flat" cmpd="sng" w="19050">
            <a:solidFill>
              <a:schemeClr val="dk2"/>
            </a:solidFill>
            <a:prstDash val="solid"/>
            <a:round/>
            <a:headEnd len="lg" w="lg" type="none"/>
            <a:tailEnd len="lg" w="lg" type="triangle"/>
          </a:ln>
        </p:spPr>
      </p:cxnSp>
      <p:grpSp>
        <p:nvGrpSpPr>
          <p:cNvPr id="545" name="Shape 545"/>
          <p:cNvGrpSpPr/>
          <p:nvPr/>
        </p:nvGrpSpPr>
        <p:grpSpPr>
          <a:xfrm>
            <a:off x="4478850" y="3483050"/>
            <a:ext cx="2573975" cy="1383000"/>
            <a:chOff x="5605388" y="3393500"/>
            <a:chExt cx="2573975" cy="1383000"/>
          </a:xfrm>
        </p:grpSpPr>
        <p:grpSp>
          <p:nvGrpSpPr>
            <p:cNvPr id="546" name="Shape 546"/>
            <p:cNvGrpSpPr/>
            <p:nvPr/>
          </p:nvGrpSpPr>
          <p:grpSpPr>
            <a:xfrm>
              <a:off x="5605388" y="3695300"/>
              <a:ext cx="2573975" cy="1081200"/>
              <a:chOff x="4893675" y="3710000"/>
              <a:chExt cx="2573975" cy="1081200"/>
            </a:xfrm>
          </p:grpSpPr>
          <p:sp>
            <p:nvSpPr>
              <p:cNvPr id="547" name="Shape 547"/>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548" name="Shape 548"/>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549" name="Shape 549"/>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550" name="Shape 550"/>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551" name="Shape 551"/>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552" name="Shape 552"/>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0B5394"/>
                </a:solidFill>
              </a:rPr>
              <a:t>Parameter Passing</a:t>
            </a:r>
          </a:p>
          <a:p>
            <a:pPr indent="0" lvl="0" marL="0" rtl="0">
              <a:spcBef>
                <a:spcPts val="0"/>
              </a:spcBef>
              <a:buNone/>
            </a:pPr>
            <a:r>
              <a:rPr lang="en" sz="2400">
                <a:solidFill>
                  <a:srgbClr val="666666"/>
                </a:solidFill>
              </a:rPr>
              <a:t>Pass by Value Edition</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nvSpPr>
        <p:spPr>
          <a:xfrm>
            <a:off x="311700" y="2265975"/>
            <a:ext cx="5517000" cy="2568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double</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average</a:t>
            </a:r>
            <a:r>
              <a:rPr lang="en" sz="1500">
                <a:solidFill>
                  <a:srgbClr val="3B3B3B"/>
                </a:solidFill>
                <a:highlight>
                  <a:srgbClr val="FFFFFF"/>
                </a:highlight>
                <a:latin typeface="Consolas"/>
                <a:ea typeface="Consolas"/>
                <a:cs typeface="Consolas"/>
                <a:sym typeface="Consolas"/>
              </a:rPr>
              <a:t>(double a, double b)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return (a + b) / 2;</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br>
              <a:rPr lang="en" sz="1500">
                <a:solidFill>
                  <a:srgbClr val="3B3B3B"/>
                </a:solidFill>
                <a:highlight>
                  <a:srgbClr val="FFFFFF"/>
                </a:highlight>
                <a:latin typeface="Consolas"/>
                <a:ea typeface="Consolas"/>
                <a:cs typeface="Consolas"/>
                <a:sym typeface="Consolas"/>
              </a:rPr>
            </a:b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void</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main</a:t>
            </a:r>
            <a:r>
              <a:rPr lang="en" sz="1500">
                <a:solidFill>
                  <a:srgbClr val="3B3B3B"/>
                </a:solidFill>
                <a:highlight>
                  <a:srgbClr val="FFFFFF"/>
                </a:highlight>
                <a:latin typeface="Consolas"/>
                <a:ea typeface="Consolas"/>
                <a:cs typeface="Consolas"/>
                <a:sym typeface="Consolas"/>
              </a:rPr>
              <a:t>(String[] args)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x = 5.5;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y = 10.5;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avg = average(x, y);</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3B3B3B"/>
              </a:solidFill>
              <a:highlight>
                <a:srgbClr val="FFFFFF"/>
              </a:highlight>
              <a:latin typeface="Consolas"/>
              <a:ea typeface="Consolas"/>
              <a:cs typeface="Consolas"/>
              <a:sym typeface="Consolas"/>
            </a:endParaRPr>
          </a:p>
        </p:txBody>
      </p:sp>
      <p:sp>
        <p:nvSpPr>
          <p:cNvPr id="563" name="Shape 563"/>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 (and Parameter Passing)</a:t>
            </a:r>
          </a:p>
        </p:txBody>
      </p:sp>
      <p:sp>
        <p:nvSpPr>
          <p:cNvPr id="564" name="Shape 564"/>
          <p:cNvSpPr txBox="1"/>
          <p:nvPr/>
        </p:nvSpPr>
        <p:spPr>
          <a:xfrm>
            <a:off x="311700" y="865325"/>
            <a:ext cx="8520600" cy="882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Given variables b and a:</a:t>
            </a:r>
          </a:p>
          <a:p>
            <a:pPr indent="-349250" lvl="0" marL="457200" marR="0" rtl="0" algn="l">
              <a:lnSpc>
                <a:spcPct val="115000"/>
              </a:lnSpc>
              <a:spcBef>
                <a:spcPts val="0"/>
              </a:spcBef>
              <a:spcAft>
                <a:spcPts val="0"/>
              </a:spcAft>
              <a:buClr>
                <a:srgbClr val="000000"/>
              </a:buClr>
              <a:buSzPts val="1900"/>
              <a:buFont typeface="Arial"/>
              <a:buChar char="●"/>
            </a:pPr>
            <a:r>
              <a:rPr lang="en" sz="1900"/>
              <a:t>b</a:t>
            </a:r>
            <a:r>
              <a:rPr lang="en" sz="1900"/>
              <a:t> = a </a:t>
            </a:r>
            <a:r>
              <a:rPr b="1" lang="en" sz="1900"/>
              <a:t>copies</a:t>
            </a:r>
            <a:r>
              <a:rPr lang="en" sz="1900"/>
              <a:t> all the bits from a into b.</a:t>
            </a:r>
          </a:p>
        </p:txBody>
      </p:sp>
      <p:sp>
        <p:nvSpPr>
          <p:cNvPr id="565" name="Shape 565"/>
          <p:cNvSpPr txBox="1"/>
          <p:nvPr/>
        </p:nvSpPr>
        <p:spPr>
          <a:xfrm>
            <a:off x="0" y="1781900"/>
            <a:ext cx="9144000" cy="438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lang="en" sz="1900"/>
              <a:t>Passing parameters obeys the same rule: simply </a:t>
            </a:r>
            <a:r>
              <a:rPr b="1" lang="en" sz="1900"/>
              <a:t>copy the bits</a:t>
            </a:r>
            <a:r>
              <a:rPr lang="en" sz="1900"/>
              <a:t> to the new scope.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nvSpPr>
        <p:spPr>
          <a:xfrm>
            <a:off x="311700" y="2265975"/>
            <a:ext cx="5517000" cy="2568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double</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average</a:t>
            </a:r>
            <a:r>
              <a:rPr lang="en" sz="1500">
                <a:solidFill>
                  <a:srgbClr val="3B3B3B"/>
                </a:solidFill>
                <a:highlight>
                  <a:srgbClr val="FFFFFF"/>
                </a:highlight>
                <a:latin typeface="Consolas"/>
                <a:ea typeface="Consolas"/>
                <a:cs typeface="Consolas"/>
                <a:sym typeface="Consolas"/>
              </a:rPr>
              <a:t>(double a, double b)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return (a + b) / 2;</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br>
              <a:rPr lang="en" sz="1500">
                <a:solidFill>
                  <a:srgbClr val="3B3B3B"/>
                </a:solidFill>
                <a:highlight>
                  <a:srgbClr val="FFFFFF"/>
                </a:highlight>
                <a:latin typeface="Consolas"/>
                <a:ea typeface="Consolas"/>
                <a:cs typeface="Consolas"/>
                <a:sym typeface="Consolas"/>
              </a:rPr>
            </a:b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void</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main</a:t>
            </a:r>
            <a:r>
              <a:rPr lang="en" sz="1500">
                <a:solidFill>
                  <a:srgbClr val="3B3B3B"/>
                </a:solidFill>
                <a:highlight>
                  <a:srgbClr val="FFFFFF"/>
                </a:highlight>
                <a:latin typeface="Consolas"/>
                <a:ea typeface="Consolas"/>
                <a:cs typeface="Consolas"/>
                <a:sym typeface="Consolas"/>
              </a:rPr>
              <a:t>(String[] args)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x = 5.5;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y = 10.5;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avg = average(x, y);</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3B3B3B"/>
              </a:solidFill>
              <a:highlight>
                <a:srgbClr val="FFFFFF"/>
              </a:highlight>
              <a:latin typeface="Consolas"/>
              <a:ea typeface="Consolas"/>
              <a:cs typeface="Consolas"/>
              <a:sym typeface="Consolas"/>
            </a:endParaRPr>
          </a:p>
        </p:txBody>
      </p:sp>
      <p:grpSp>
        <p:nvGrpSpPr>
          <p:cNvPr id="571" name="Shape 571"/>
          <p:cNvGrpSpPr/>
          <p:nvPr/>
        </p:nvGrpSpPr>
        <p:grpSpPr>
          <a:xfrm>
            <a:off x="6124975" y="3637575"/>
            <a:ext cx="2504625" cy="1197300"/>
            <a:chOff x="6124975" y="3637575"/>
            <a:chExt cx="2504625" cy="1197300"/>
          </a:xfrm>
        </p:grpSpPr>
        <p:sp>
          <p:nvSpPr>
            <p:cNvPr id="572" name="Shape 572"/>
            <p:cNvSpPr/>
            <p:nvPr/>
          </p:nvSpPr>
          <p:spPr>
            <a:xfrm>
              <a:off x="6143800" y="3637575"/>
              <a:ext cx="2485800" cy="1197300"/>
            </a:xfrm>
            <a:prstGeom prst="rect">
              <a:avLst/>
            </a:prstGeom>
            <a:solidFill>
              <a:srgbClr val="D9D2E9"/>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573" name="Shape 573"/>
            <p:cNvSpPr txBox="1"/>
            <p:nvPr/>
          </p:nvSpPr>
          <p:spPr>
            <a:xfrm>
              <a:off x="6593050" y="386617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x</a:t>
              </a:r>
            </a:p>
          </p:txBody>
        </p:sp>
        <p:sp>
          <p:nvSpPr>
            <p:cNvPr id="574" name="Shape 574"/>
            <p:cNvSpPr txBox="1"/>
            <p:nvPr/>
          </p:nvSpPr>
          <p:spPr>
            <a:xfrm>
              <a:off x="7898700" y="386617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5.5</a:t>
              </a:r>
            </a:p>
          </p:txBody>
        </p:sp>
        <p:sp>
          <p:nvSpPr>
            <p:cNvPr id="575" name="Shape 575"/>
            <p:cNvSpPr txBox="1"/>
            <p:nvPr/>
          </p:nvSpPr>
          <p:spPr>
            <a:xfrm>
              <a:off x="6124975" y="3637575"/>
              <a:ext cx="626400" cy="30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main</a:t>
              </a:r>
            </a:p>
          </p:txBody>
        </p:sp>
      </p:grpSp>
      <p:cxnSp>
        <p:nvCxnSpPr>
          <p:cNvPr id="576" name="Shape 576"/>
          <p:cNvCxnSpPr/>
          <p:nvPr/>
        </p:nvCxnSpPr>
        <p:spPr>
          <a:xfrm>
            <a:off x="344025" y="3821600"/>
            <a:ext cx="445500" cy="0"/>
          </a:xfrm>
          <a:prstGeom prst="straightConnector1">
            <a:avLst/>
          </a:prstGeom>
          <a:noFill/>
          <a:ln cap="flat" cmpd="sng" w="9525">
            <a:solidFill>
              <a:schemeClr val="dk2"/>
            </a:solidFill>
            <a:prstDash val="solid"/>
            <a:round/>
            <a:headEnd len="lg" w="lg" type="none"/>
            <a:tailEnd len="lg" w="lg" type="triangle"/>
          </a:ln>
        </p:spPr>
      </p:cxnSp>
      <p:sp>
        <p:nvSpPr>
          <p:cNvPr id="577" name="Shape 577"/>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 (and Parameter Passing)</a:t>
            </a:r>
          </a:p>
        </p:txBody>
      </p:sp>
      <p:sp>
        <p:nvSpPr>
          <p:cNvPr id="578" name="Shape 578"/>
          <p:cNvSpPr txBox="1"/>
          <p:nvPr/>
        </p:nvSpPr>
        <p:spPr>
          <a:xfrm>
            <a:off x="311700" y="865325"/>
            <a:ext cx="8520600" cy="882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Given variables b and a:</a:t>
            </a:r>
          </a:p>
          <a:p>
            <a:pPr indent="-349250" lvl="0" marL="457200" marR="0" rtl="0" algn="l">
              <a:lnSpc>
                <a:spcPct val="115000"/>
              </a:lnSpc>
              <a:spcBef>
                <a:spcPts val="0"/>
              </a:spcBef>
              <a:spcAft>
                <a:spcPts val="0"/>
              </a:spcAft>
              <a:buClr>
                <a:srgbClr val="000000"/>
              </a:buClr>
              <a:buSzPts val="1900"/>
              <a:buFont typeface="Arial"/>
              <a:buChar char="●"/>
            </a:pPr>
            <a:r>
              <a:rPr lang="en" sz="1900"/>
              <a:t>b = a </a:t>
            </a:r>
            <a:r>
              <a:rPr b="1" lang="en" sz="1900"/>
              <a:t>copies</a:t>
            </a:r>
            <a:r>
              <a:rPr lang="en" sz="1900"/>
              <a:t> all the bits from a into b.</a:t>
            </a:r>
          </a:p>
        </p:txBody>
      </p:sp>
      <p:sp>
        <p:nvSpPr>
          <p:cNvPr id="579" name="Shape 579"/>
          <p:cNvSpPr txBox="1"/>
          <p:nvPr/>
        </p:nvSpPr>
        <p:spPr>
          <a:xfrm>
            <a:off x="0" y="1781900"/>
            <a:ext cx="9144000" cy="438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lang="en" sz="1900"/>
              <a:t>Passing parameters obeys the same rule: simply </a:t>
            </a:r>
            <a:r>
              <a:rPr b="1" lang="en" sz="1900"/>
              <a:t>copy the bits</a:t>
            </a:r>
            <a:r>
              <a:rPr lang="en" sz="1900"/>
              <a:t> to the new scope.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nvSpPr>
        <p:spPr>
          <a:xfrm>
            <a:off x="311700" y="2265975"/>
            <a:ext cx="5517000" cy="2568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double</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average</a:t>
            </a:r>
            <a:r>
              <a:rPr lang="en" sz="1500">
                <a:solidFill>
                  <a:srgbClr val="3B3B3B"/>
                </a:solidFill>
                <a:highlight>
                  <a:srgbClr val="FFFFFF"/>
                </a:highlight>
                <a:latin typeface="Consolas"/>
                <a:ea typeface="Consolas"/>
                <a:cs typeface="Consolas"/>
                <a:sym typeface="Consolas"/>
              </a:rPr>
              <a:t>(double a, double b)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return (a + b) / 2;</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br>
              <a:rPr lang="en" sz="1500">
                <a:solidFill>
                  <a:srgbClr val="3B3B3B"/>
                </a:solidFill>
                <a:highlight>
                  <a:srgbClr val="FFFFFF"/>
                </a:highlight>
                <a:latin typeface="Consolas"/>
                <a:ea typeface="Consolas"/>
                <a:cs typeface="Consolas"/>
                <a:sym typeface="Consolas"/>
              </a:rPr>
            </a:b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void</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main</a:t>
            </a:r>
            <a:r>
              <a:rPr lang="en" sz="1500">
                <a:solidFill>
                  <a:srgbClr val="3B3B3B"/>
                </a:solidFill>
                <a:highlight>
                  <a:srgbClr val="FFFFFF"/>
                </a:highlight>
                <a:latin typeface="Consolas"/>
                <a:ea typeface="Consolas"/>
                <a:cs typeface="Consolas"/>
                <a:sym typeface="Consolas"/>
              </a:rPr>
              <a:t>(String[] args)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x = 5.5;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y = 10.5;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avg = average(x, y);</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3B3B3B"/>
              </a:solidFill>
              <a:highlight>
                <a:srgbClr val="FFFFFF"/>
              </a:highlight>
              <a:latin typeface="Consolas"/>
              <a:ea typeface="Consolas"/>
              <a:cs typeface="Consolas"/>
              <a:sym typeface="Consolas"/>
            </a:endParaRPr>
          </a:p>
        </p:txBody>
      </p:sp>
      <p:grpSp>
        <p:nvGrpSpPr>
          <p:cNvPr id="585" name="Shape 585"/>
          <p:cNvGrpSpPr/>
          <p:nvPr/>
        </p:nvGrpSpPr>
        <p:grpSpPr>
          <a:xfrm>
            <a:off x="6124975" y="3637575"/>
            <a:ext cx="2504625" cy="1197300"/>
            <a:chOff x="6124975" y="3637575"/>
            <a:chExt cx="2504625" cy="1197300"/>
          </a:xfrm>
        </p:grpSpPr>
        <p:sp>
          <p:nvSpPr>
            <p:cNvPr id="586" name="Shape 586"/>
            <p:cNvSpPr/>
            <p:nvPr/>
          </p:nvSpPr>
          <p:spPr>
            <a:xfrm>
              <a:off x="6143800" y="3637575"/>
              <a:ext cx="2485800" cy="1197300"/>
            </a:xfrm>
            <a:prstGeom prst="rect">
              <a:avLst/>
            </a:prstGeom>
            <a:solidFill>
              <a:srgbClr val="D9D2E9"/>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587" name="Shape 587"/>
            <p:cNvSpPr txBox="1"/>
            <p:nvPr/>
          </p:nvSpPr>
          <p:spPr>
            <a:xfrm>
              <a:off x="6593050" y="386617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x</a:t>
              </a:r>
            </a:p>
          </p:txBody>
        </p:sp>
        <p:sp>
          <p:nvSpPr>
            <p:cNvPr id="588" name="Shape 588"/>
            <p:cNvSpPr txBox="1"/>
            <p:nvPr/>
          </p:nvSpPr>
          <p:spPr>
            <a:xfrm>
              <a:off x="7898700" y="386617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5.5</a:t>
              </a:r>
            </a:p>
          </p:txBody>
        </p:sp>
        <p:sp>
          <p:nvSpPr>
            <p:cNvPr id="589" name="Shape 589"/>
            <p:cNvSpPr txBox="1"/>
            <p:nvPr/>
          </p:nvSpPr>
          <p:spPr>
            <a:xfrm>
              <a:off x="6124975" y="3637575"/>
              <a:ext cx="626400" cy="30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main</a:t>
              </a:r>
            </a:p>
          </p:txBody>
        </p:sp>
      </p:grpSp>
      <p:sp>
        <p:nvSpPr>
          <p:cNvPr id="590" name="Shape 590"/>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 (and Parameter Passing)</a:t>
            </a:r>
          </a:p>
        </p:txBody>
      </p:sp>
      <p:sp>
        <p:nvSpPr>
          <p:cNvPr id="591" name="Shape 591"/>
          <p:cNvSpPr txBox="1"/>
          <p:nvPr/>
        </p:nvSpPr>
        <p:spPr>
          <a:xfrm>
            <a:off x="311700" y="865325"/>
            <a:ext cx="8520600" cy="882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Given variables b and a:</a:t>
            </a:r>
          </a:p>
          <a:p>
            <a:pPr indent="-349250" lvl="0" marL="457200" marR="0" rtl="0" algn="l">
              <a:lnSpc>
                <a:spcPct val="115000"/>
              </a:lnSpc>
              <a:spcBef>
                <a:spcPts val="0"/>
              </a:spcBef>
              <a:spcAft>
                <a:spcPts val="0"/>
              </a:spcAft>
              <a:buClr>
                <a:srgbClr val="000000"/>
              </a:buClr>
              <a:buSzPts val="1900"/>
              <a:buFont typeface="Arial"/>
              <a:buChar char="●"/>
            </a:pPr>
            <a:r>
              <a:rPr lang="en" sz="1900"/>
              <a:t>b = a </a:t>
            </a:r>
            <a:r>
              <a:rPr b="1" lang="en" sz="1900"/>
              <a:t>copies</a:t>
            </a:r>
            <a:r>
              <a:rPr lang="en" sz="1900"/>
              <a:t> all the bits from a into b.</a:t>
            </a:r>
          </a:p>
        </p:txBody>
      </p:sp>
      <p:sp>
        <p:nvSpPr>
          <p:cNvPr id="592" name="Shape 592"/>
          <p:cNvSpPr txBox="1"/>
          <p:nvPr/>
        </p:nvSpPr>
        <p:spPr>
          <a:xfrm>
            <a:off x="0" y="1781900"/>
            <a:ext cx="9144000" cy="438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lang="en" sz="1900"/>
              <a:t>Passing parameters obeys the same rule: simply </a:t>
            </a:r>
            <a:r>
              <a:rPr b="1" lang="en" sz="1900"/>
              <a:t>copy the bits</a:t>
            </a:r>
            <a:r>
              <a:rPr lang="en" sz="1900"/>
              <a:t> to the new scope.</a:t>
            </a:r>
          </a:p>
        </p:txBody>
      </p:sp>
      <p:sp>
        <p:nvSpPr>
          <p:cNvPr id="593" name="Shape 593"/>
          <p:cNvSpPr txBox="1"/>
          <p:nvPr/>
        </p:nvSpPr>
        <p:spPr>
          <a:xfrm>
            <a:off x="6067600" y="433412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y</a:t>
            </a:r>
          </a:p>
        </p:txBody>
      </p:sp>
      <p:sp>
        <p:nvSpPr>
          <p:cNvPr id="594" name="Shape 594"/>
          <p:cNvSpPr txBox="1"/>
          <p:nvPr/>
        </p:nvSpPr>
        <p:spPr>
          <a:xfrm>
            <a:off x="7898700" y="433412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10.5</a:t>
            </a:r>
          </a:p>
          <a:p>
            <a:pPr indent="0" lvl="0" marL="0" rtl="0" algn="ctr">
              <a:spcBef>
                <a:spcPts val="0"/>
              </a:spcBef>
              <a:buNone/>
            </a:pPr>
            <a:r>
              <a:t/>
            </a:r>
            <a:endParaRPr>
              <a:latin typeface="Consolas"/>
              <a:ea typeface="Consolas"/>
              <a:cs typeface="Consolas"/>
              <a:sym typeface="Consolas"/>
            </a:endParaRPr>
          </a:p>
        </p:txBody>
      </p:sp>
      <p:cxnSp>
        <p:nvCxnSpPr>
          <p:cNvPr id="595" name="Shape 595"/>
          <p:cNvCxnSpPr/>
          <p:nvPr/>
        </p:nvCxnSpPr>
        <p:spPr>
          <a:xfrm>
            <a:off x="344025" y="4094775"/>
            <a:ext cx="4455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88" name="Shape 88"/>
          <p:cNvSpPr txBox="1"/>
          <p:nvPr/>
        </p:nvSpPr>
        <p:spPr>
          <a:xfrm>
            <a:off x="427850" y="1063550"/>
            <a:ext cx="8716200" cy="42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To become a great programmer.</a:t>
            </a:r>
          </a:p>
        </p:txBody>
      </p:sp>
      <p:sp>
        <p:nvSpPr>
          <p:cNvPr id="89" name="Shape 89"/>
          <p:cNvSpPr txBox="1"/>
          <p:nvPr/>
        </p:nvSpPr>
        <p:spPr>
          <a:xfrm>
            <a:off x="1155050" y="1876225"/>
            <a:ext cx="7261800" cy="1580100"/>
          </a:xfrm>
          <a:prstGeom prst="rect">
            <a:avLst/>
          </a:prstGeom>
          <a:noFill/>
          <a:ln>
            <a:noFill/>
          </a:ln>
        </p:spPr>
        <p:txBody>
          <a:bodyPr anchorCtr="0" anchor="t" bIns="91425" lIns="91425" rIns="91425" wrap="square" tIns="91425">
            <a:noAutofit/>
          </a:bodyPr>
          <a:lstStyle/>
          <a:p>
            <a:pPr indent="0" lvl="0" marL="0">
              <a:spcBef>
                <a:spcPts val="0"/>
              </a:spcBef>
              <a:buNone/>
            </a:pPr>
            <a:r>
              <a:rPr i="1" lang="en" sz="1800"/>
              <a:t>“The difference between a bad programmer and a good one is whether [the programmer] considers code or data structures more important. Bad programmers worry about the code. Good programmers worry about data structures and their relationships.” </a:t>
            </a:r>
          </a:p>
          <a:p>
            <a:pPr indent="0" lvl="0" marL="0">
              <a:spcBef>
                <a:spcPts val="0"/>
              </a:spcBef>
              <a:buNone/>
            </a:pPr>
            <a:r>
              <a:rPr lang="en" sz="1800"/>
              <a:t>         - Linus Torvalds (Creator of Linux)</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nvSpPr>
        <p:spPr>
          <a:xfrm>
            <a:off x="311700" y="2265975"/>
            <a:ext cx="5517000" cy="2568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double</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average</a:t>
            </a:r>
            <a:r>
              <a:rPr lang="en" sz="1500">
                <a:solidFill>
                  <a:srgbClr val="3B3B3B"/>
                </a:solidFill>
                <a:highlight>
                  <a:srgbClr val="FFFFFF"/>
                </a:highlight>
                <a:latin typeface="Consolas"/>
                <a:ea typeface="Consolas"/>
                <a:cs typeface="Consolas"/>
                <a:sym typeface="Consolas"/>
              </a:rPr>
              <a:t>(double a, double b)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return (a + b) / 2;</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br>
              <a:rPr lang="en" sz="1500">
                <a:solidFill>
                  <a:srgbClr val="3B3B3B"/>
                </a:solidFill>
                <a:highlight>
                  <a:srgbClr val="FFFFFF"/>
                </a:highlight>
                <a:latin typeface="Consolas"/>
                <a:ea typeface="Consolas"/>
                <a:cs typeface="Consolas"/>
                <a:sym typeface="Consolas"/>
              </a:rPr>
            </a:b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void</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main</a:t>
            </a:r>
            <a:r>
              <a:rPr lang="en" sz="1500">
                <a:solidFill>
                  <a:srgbClr val="3B3B3B"/>
                </a:solidFill>
                <a:highlight>
                  <a:srgbClr val="FFFFFF"/>
                </a:highlight>
                <a:latin typeface="Consolas"/>
                <a:ea typeface="Consolas"/>
                <a:cs typeface="Consolas"/>
                <a:sym typeface="Consolas"/>
              </a:rPr>
              <a:t>(String[] args)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x = 5.5;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y = 10.5;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avg = average(x, y);</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3B3B3B"/>
              </a:solidFill>
              <a:highlight>
                <a:srgbClr val="FFFFFF"/>
              </a:highlight>
              <a:latin typeface="Consolas"/>
              <a:ea typeface="Consolas"/>
              <a:cs typeface="Consolas"/>
              <a:sym typeface="Consolas"/>
            </a:endParaRPr>
          </a:p>
        </p:txBody>
      </p:sp>
      <p:grpSp>
        <p:nvGrpSpPr>
          <p:cNvPr id="601" name="Shape 601"/>
          <p:cNvGrpSpPr/>
          <p:nvPr/>
        </p:nvGrpSpPr>
        <p:grpSpPr>
          <a:xfrm>
            <a:off x="6124975" y="3637575"/>
            <a:ext cx="2504625" cy="1197300"/>
            <a:chOff x="6124975" y="3637575"/>
            <a:chExt cx="2504625" cy="1197300"/>
          </a:xfrm>
        </p:grpSpPr>
        <p:sp>
          <p:nvSpPr>
            <p:cNvPr id="602" name="Shape 602"/>
            <p:cNvSpPr/>
            <p:nvPr/>
          </p:nvSpPr>
          <p:spPr>
            <a:xfrm>
              <a:off x="6143800" y="3637575"/>
              <a:ext cx="2485800" cy="1197300"/>
            </a:xfrm>
            <a:prstGeom prst="rect">
              <a:avLst/>
            </a:prstGeom>
            <a:solidFill>
              <a:srgbClr val="D9D2E9"/>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603" name="Shape 603"/>
            <p:cNvSpPr txBox="1"/>
            <p:nvPr/>
          </p:nvSpPr>
          <p:spPr>
            <a:xfrm>
              <a:off x="6593050" y="386617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x</a:t>
              </a:r>
            </a:p>
          </p:txBody>
        </p:sp>
        <p:sp>
          <p:nvSpPr>
            <p:cNvPr id="604" name="Shape 604"/>
            <p:cNvSpPr txBox="1"/>
            <p:nvPr/>
          </p:nvSpPr>
          <p:spPr>
            <a:xfrm>
              <a:off x="7898700" y="386617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5.5</a:t>
              </a:r>
            </a:p>
          </p:txBody>
        </p:sp>
        <p:sp>
          <p:nvSpPr>
            <p:cNvPr id="605" name="Shape 605"/>
            <p:cNvSpPr txBox="1"/>
            <p:nvPr/>
          </p:nvSpPr>
          <p:spPr>
            <a:xfrm>
              <a:off x="6124975" y="3637575"/>
              <a:ext cx="626400" cy="30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main</a:t>
              </a:r>
            </a:p>
          </p:txBody>
        </p:sp>
      </p:grpSp>
      <p:sp>
        <p:nvSpPr>
          <p:cNvPr id="606" name="Shape 606"/>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 (and Parameter Passing)</a:t>
            </a:r>
          </a:p>
        </p:txBody>
      </p:sp>
      <p:sp>
        <p:nvSpPr>
          <p:cNvPr id="607" name="Shape 607"/>
          <p:cNvSpPr txBox="1"/>
          <p:nvPr/>
        </p:nvSpPr>
        <p:spPr>
          <a:xfrm>
            <a:off x="311700" y="865325"/>
            <a:ext cx="8520600" cy="882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Given variables b and a:</a:t>
            </a:r>
          </a:p>
          <a:p>
            <a:pPr indent="-349250" lvl="0" marL="457200" marR="0" rtl="0" algn="l">
              <a:lnSpc>
                <a:spcPct val="115000"/>
              </a:lnSpc>
              <a:spcBef>
                <a:spcPts val="0"/>
              </a:spcBef>
              <a:spcAft>
                <a:spcPts val="0"/>
              </a:spcAft>
              <a:buClr>
                <a:srgbClr val="000000"/>
              </a:buClr>
              <a:buSzPts val="1900"/>
              <a:buFont typeface="Arial"/>
              <a:buChar char="●"/>
            </a:pPr>
            <a:r>
              <a:rPr lang="en" sz="1900"/>
              <a:t>b = a </a:t>
            </a:r>
            <a:r>
              <a:rPr b="1" lang="en" sz="1900"/>
              <a:t>copies</a:t>
            </a:r>
            <a:r>
              <a:rPr lang="en" sz="1900"/>
              <a:t> all the bits from a into b.</a:t>
            </a:r>
          </a:p>
        </p:txBody>
      </p:sp>
      <p:sp>
        <p:nvSpPr>
          <p:cNvPr id="608" name="Shape 608"/>
          <p:cNvSpPr txBox="1"/>
          <p:nvPr/>
        </p:nvSpPr>
        <p:spPr>
          <a:xfrm>
            <a:off x="0" y="1781900"/>
            <a:ext cx="9144000" cy="438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lang="en" sz="1900"/>
              <a:t>Passing parameters obeys the same rule: simply </a:t>
            </a:r>
            <a:r>
              <a:rPr b="1" lang="en" sz="1900"/>
              <a:t>copy the bits</a:t>
            </a:r>
            <a:r>
              <a:rPr lang="en" sz="1900"/>
              <a:t> to the new scope.</a:t>
            </a:r>
          </a:p>
        </p:txBody>
      </p:sp>
      <p:sp>
        <p:nvSpPr>
          <p:cNvPr id="609" name="Shape 609"/>
          <p:cNvSpPr txBox="1"/>
          <p:nvPr/>
        </p:nvSpPr>
        <p:spPr>
          <a:xfrm>
            <a:off x="6067600" y="433412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y</a:t>
            </a:r>
          </a:p>
        </p:txBody>
      </p:sp>
      <p:sp>
        <p:nvSpPr>
          <p:cNvPr id="610" name="Shape 610"/>
          <p:cNvSpPr txBox="1"/>
          <p:nvPr/>
        </p:nvSpPr>
        <p:spPr>
          <a:xfrm>
            <a:off x="7898700" y="433412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10.5</a:t>
            </a:r>
          </a:p>
          <a:p>
            <a:pPr indent="0" lvl="0" marL="0" rtl="0" algn="ctr">
              <a:spcBef>
                <a:spcPts val="0"/>
              </a:spcBef>
              <a:buNone/>
            </a:pPr>
            <a:r>
              <a:t/>
            </a:r>
            <a:endParaRPr>
              <a:latin typeface="Consolas"/>
              <a:ea typeface="Consolas"/>
              <a:cs typeface="Consolas"/>
              <a:sym typeface="Consolas"/>
            </a:endParaRPr>
          </a:p>
        </p:txBody>
      </p:sp>
      <p:cxnSp>
        <p:nvCxnSpPr>
          <p:cNvPr id="611" name="Shape 611"/>
          <p:cNvCxnSpPr/>
          <p:nvPr/>
        </p:nvCxnSpPr>
        <p:spPr>
          <a:xfrm>
            <a:off x="344025" y="4354125"/>
            <a:ext cx="4455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Shape 616"/>
          <p:cNvSpPr txBox="1"/>
          <p:nvPr/>
        </p:nvSpPr>
        <p:spPr>
          <a:xfrm>
            <a:off x="311700" y="2265975"/>
            <a:ext cx="5517000" cy="25689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double</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average</a:t>
            </a:r>
            <a:r>
              <a:rPr lang="en" sz="1500">
                <a:solidFill>
                  <a:srgbClr val="3B3B3B"/>
                </a:solidFill>
                <a:highlight>
                  <a:srgbClr val="FFFFFF"/>
                </a:highlight>
                <a:latin typeface="Consolas"/>
                <a:ea typeface="Consolas"/>
                <a:cs typeface="Consolas"/>
                <a:sym typeface="Consolas"/>
              </a:rPr>
              <a:t>(double a, double b)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return (a + b) / 2;</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br>
              <a:rPr lang="en" sz="1500">
                <a:solidFill>
                  <a:srgbClr val="3B3B3B"/>
                </a:solidFill>
                <a:highlight>
                  <a:srgbClr val="FFFFFF"/>
                </a:highlight>
                <a:latin typeface="Consolas"/>
                <a:ea typeface="Consolas"/>
                <a:cs typeface="Consolas"/>
                <a:sym typeface="Consolas"/>
              </a:rPr>
            </a:b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public </a:t>
            </a:r>
            <a:r>
              <a:rPr lang="en" sz="1500">
                <a:solidFill>
                  <a:srgbClr val="FF5600"/>
                </a:solidFill>
                <a:highlight>
                  <a:srgbClr val="FFFFFF"/>
                </a:highlight>
                <a:latin typeface="Consolas"/>
                <a:ea typeface="Consolas"/>
                <a:cs typeface="Consolas"/>
                <a:sym typeface="Consolas"/>
              </a:rPr>
              <a:t>static</a:t>
            </a:r>
            <a:r>
              <a:rPr lang="en" sz="1500">
                <a:solidFill>
                  <a:srgbClr val="3B3B3B"/>
                </a:solidFill>
                <a:highlight>
                  <a:srgbClr val="FFFFFF"/>
                </a:highlight>
                <a:latin typeface="Consolas"/>
                <a:ea typeface="Consolas"/>
                <a:cs typeface="Consolas"/>
                <a:sym typeface="Consolas"/>
              </a:rPr>
              <a:t> </a:t>
            </a:r>
            <a:r>
              <a:rPr lang="en" sz="1500">
                <a:solidFill>
                  <a:srgbClr val="FF5600"/>
                </a:solidFill>
                <a:highlight>
                  <a:srgbClr val="FFFFFF"/>
                </a:highlight>
                <a:latin typeface="Consolas"/>
                <a:ea typeface="Consolas"/>
                <a:cs typeface="Consolas"/>
                <a:sym typeface="Consolas"/>
              </a:rPr>
              <a:t>void</a:t>
            </a:r>
            <a:r>
              <a:rPr lang="en" sz="1500">
                <a:solidFill>
                  <a:srgbClr val="3B3B3B"/>
                </a:solidFill>
                <a:highlight>
                  <a:srgbClr val="FFFFFF"/>
                </a:highlight>
                <a:latin typeface="Consolas"/>
                <a:ea typeface="Consolas"/>
                <a:cs typeface="Consolas"/>
                <a:sym typeface="Consolas"/>
              </a:rPr>
              <a:t> </a:t>
            </a:r>
            <a:r>
              <a:rPr lang="en" sz="1500">
                <a:solidFill>
                  <a:srgbClr val="21439C"/>
                </a:solidFill>
                <a:highlight>
                  <a:srgbClr val="FFFFFF"/>
                </a:highlight>
                <a:latin typeface="Consolas"/>
                <a:ea typeface="Consolas"/>
                <a:cs typeface="Consolas"/>
                <a:sym typeface="Consolas"/>
              </a:rPr>
              <a:t>main</a:t>
            </a:r>
            <a:r>
              <a:rPr lang="en" sz="1500">
                <a:solidFill>
                  <a:srgbClr val="3B3B3B"/>
                </a:solidFill>
                <a:highlight>
                  <a:srgbClr val="FFFFFF"/>
                </a:highlight>
                <a:latin typeface="Consolas"/>
                <a:ea typeface="Consolas"/>
                <a:cs typeface="Consolas"/>
                <a:sym typeface="Consolas"/>
              </a:rPr>
              <a:t>(String[] args) {</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x = 5.5;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y = 10.5;</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    double avg = average(x, y);</a:t>
            </a:r>
            <a:br>
              <a:rPr lang="en" sz="1500">
                <a:solidFill>
                  <a:srgbClr val="3B3B3B"/>
                </a:solidFill>
                <a:highlight>
                  <a:srgbClr val="FFFFFF"/>
                </a:highlight>
                <a:latin typeface="Consolas"/>
                <a:ea typeface="Consolas"/>
                <a:cs typeface="Consolas"/>
                <a:sym typeface="Consolas"/>
              </a:rPr>
            </a:br>
            <a:r>
              <a:rPr lang="en" sz="1500">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sz="1500">
              <a:solidFill>
                <a:srgbClr val="3B3B3B"/>
              </a:solidFill>
              <a:highlight>
                <a:srgbClr val="FFFFFF"/>
              </a:highlight>
              <a:latin typeface="Consolas"/>
              <a:ea typeface="Consolas"/>
              <a:cs typeface="Consolas"/>
              <a:sym typeface="Consolas"/>
            </a:endParaRPr>
          </a:p>
        </p:txBody>
      </p:sp>
      <p:grpSp>
        <p:nvGrpSpPr>
          <p:cNvPr id="617" name="Shape 617"/>
          <p:cNvGrpSpPr/>
          <p:nvPr/>
        </p:nvGrpSpPr>
        <p:grpSpPr>
          <a:xfrm>
            <a:off x="6124975" y="3637575"/>
            <a:ext cx="2504625" cy="1197300"/>
            <a:chOff x="6124975" y="3637575"/>
            <a:chExt cx="2504625" cy="1197300"/>
          </a:xfrm>
        </p:grpSpPr>
        <p:sp>
          <p:nvSpPr>
            <p:cNvPr id="618" name="Shape 618"/>
            <p:cNvSpPr/>
            <p:nvPr/>
          </p:nvSpPr>
          <p:spPr>
            <a:xfrm>
              <a:off x="6143800" y="3637575"/>
              <a:ext cx="2485800" cy="1197300"/>
            </a:xfrm>
            <a:prstGeom prst="rect">
              <a:avLst/>
            </a:prstGeom>
            <a:solidFill>
              <a:srgbClr val="D9D2E9"/>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619" name="Shape 619"/>
            <p:cNvSpPr txBox="1"/>
            <p:nvPr/>
          </p:nvSpPr>
          <p:spPr>
            <a:xfrm>
              <a:off x="6593050" y="386617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x</a:t>
              </a:r>
            </a:p>
          </p:txBody>
        </p:sp>
        <p:sp>
          <p:nvSpPr>
            <p:cNvPr id="620" name="Shape 620"/>
            <p:cNvSpPr txBox="1"/>
            <p:nvPr/>
          </p:nvSpPr>
          <p:spPr>
            <a:xfrm>
              <a:off x="7898700" y="386617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5.5</a:t>
              </a:r>
            </a:p>
          </p:txBody>
        </p:sp>
        <p:sp>
          <p:nvSpPr>
            <p:cNvPr id="621" name="Shape 621"/>
            <p:cNvSpPr txBox="1"/>
            <p:nvPr/>
          </p:nvSpPr>
          <p:spPr>
            <a:xfrm>
              <a:off x="6124975" y="3637575"/>
              <a:ext cx="626400" cy="30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main</a:t>
              </a:r>
            </a:p>
          </p:txBody>
        </p:sp>
      </p:grpSp>
      <p:sp>
        <p:nvSpPr>
          <p:cNvPr id="622" name="Shape 622"/>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of Equals (and Parameter Passing)</a:t>
            </a:r>
          </a:p>
        </p:txBody>
      </p:sp>
      <p:sp>
        <p:nvSpPr>
          <p:cNvPr id="623" name="Shape 623"/>
          <p:cNvSpPr txBox="1"/>
          <p:nvPr/>
        </p:nvSpPr>
        <p:spPr>
          <a:xfrm>
            <a:off x="311700" y="865325"/>
            <a:ext cx="8520600" cy="882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Given variables b and a:</a:t>
            </a:r>
          </a:p>
          <a:p>
            <a:pPr indent="-349250" lvl="0" marL="457200" marR="0" rtl="0" algn="l">
              <a:lnSpc>
                <a:spcPct val="115000"/>
              </a:lnSpc>
              <a:spcBef>
                <a:spcPts val="0"/>
              </a:spcBef>
              <a:spcAft>
                <a:spcPts val="0"/>
              </a:spcAft>
              <a:buClr>
                <a:srgbClr val="000000"/>
              </a:buClr>
              <a:buSzPts val="1900"/>
              <a:buFont typeface="Arial"/>
              <a:buChar char="●"/>
            </a:pPr>
            <a:r>
              <a:rPr lang="en" sz="1900"/>
              <a:t>b = a </a:t>
            </a:r>
            <a:r>
              <a:rPr b="1" lang="en" sz="1900"/>
              <a:t>copies</a:t>
            </a:r>
            <a:r>
              <a:rPr lang="en" sz="1900"/>
              <a:t> all the bits from a into b.</a:t>
            </a:r>
          </a:p>
        </p:txBody>
      </p:sp>
      <p:sp>
        <p:nvSpPr>
          <p:cNvPr id="624" name="Shape 624"/>
          <p:cNvSpPr txBox="1"/>
          <p:nvPr/>
        </p:nvSpPr>
        <p:spPr>
          <a:xfrm>
            <a:off x="0" y="1781900"/>
            <a:ext cx="9144000" cy="438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lang="en" sz="1900"/>
              <a:t>Passing parameters obeys the same rule: simply </a:t>
            </a:r>
            <a:r>
              <a:rPr b="1" lang="en" sz="1900"/>
              <a:t>copy the bits</a:t>
            </a:r>
            <a:r>
              <a:rPr lang="en" sz="1900"/>
              <a:t> to the new scope.</a:t>
            </a:r>
          </a:p>
        </p:txBody>
      </p:sp>
      <p:sp>
        <p:nvSpPr>
          <p:cNvPr id="625" name="Shape 625"/>
          <p:cNvSpPr txBox="1"/>
          <p:nvPr/>
        </p:nvSpPr>
        <p:spPr>
          <a:xfrm>
            <a:off x="6067600" y="433412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y</a:t>
            </a:r>
          </a:p>
        </p:txBody>
      </p:sp>
      <p:sp>
        <p:nvSpPr>
          <p:cNvPr id="626" name="Shape 626"/>
          <p:cNvSpPr txBox="1"/>
          <p:nvPr/>
        </p:nvSpPr>
        <p:spPr>
          <a:xfrm>
            <a:off x="7898700" y="433412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10.5</a:t>
            </a:r>
          </a:p>
          <a:p>
            <a:pPr indent="0" lvl="0" marL="0" rtl="0" algn="ctr">
              <a:spcBef>
                <a:spcPts val="0"/>
              </a:spcBef>
              <a:buNone/>
            </a:pPr>
            <a:r>
              <a:t/>
            </a:r>
            <a:endParaRPr>
              <a:latin typeface="Consolas"/>
              <a:ea typeface="Consolas"/>
              <a:cs typeface="Consolas"/>
              <a:sym typeface="Consolas"/>
            </a:endParaRPr>
          </a:p>
        </p:txBody>
      </p:sp>
      <p:sp>
        <p:nvSpPr>
          <p:cNvPr id="627" name="Shape 627"/>
          <p:cNvSpPr/>
          <p:nvPr/>
        </p:nvSpPr>
        <p:spPr>
          <a:xfrm>
            <a:off x="6143800" y="2265975"/>
            <a:ext cx="2485800" cy="1197300"/>
          </a:xfrm>
          <a:prstGeom prst="rect">
            <a:avLst/>
          </a:prstGeom>
          <a:solidFill>
            <a:srgbClr val="D9D2E9"/>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628" name="Shape 628"/>
          <p:cNvSpPr txBox="1"/>
          <p:nvPr/>
        </p:nvSpPr>
        <p:spPr>
          <a:xfrm>
            <a:off x="6124975" y="2265975"/>
            <a:ext cx="933600" cy="30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average</a:t>
            </a:r>
          </a:p>
        </p:txBody>
      </p:sp>
      <p:grpSp>
        <p:nvGrpSpPr>
          <p:cNvPr id="629" name="Shape 629"/>
          <p:cNvGrpSpPr/>
          <p:nvPr/>
        </p:nvGrpSpPr>
        <p:grpSpPr>
          <a:xfrm>
            <a:off x="6067600" y="2494575"/>
            <a:ext cx="2442500" cy="856450"/>
            <a:chOff x="4817475" y="3819225"/>
            <a:chExt cx="2442500" cy="856450"/>
          </a:xfrm>
        </p:grpSpPr>
        <p:sp>
          <p:nvSpPr>
            <p:cNvPr id="630" name="Shape 630"/>
            <p:cNvSpPr txBox="1"/>
            <p:nvPr/>
          </p:nvSpPr>
          <p:spPr>
            <a:xfrm>
              <a:off x="53429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a</a:t>
              </a:r>
            </a:p>
          </p:txBody>
        </p:sp>
        <p:sp>
          <p:nvSpPr>
            <p:cNvPr id="631" name="Shape 631"/>
            <p:cNvSpPr txBox="1"/>
            <p:nvPr/>
          </p:nvSpPr>
          <p:spPr>
            <a:xfrm>
              <a:off x="66485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5.5</a:t>
              </a:r>
            </a:p>
          </p:txBody>
        </p:sp>
        <p:sp>
          <p:nvSpPr>
            <p:cNvPr id="632" name="Shape 632"/>
            <p:cNvSpPr txBox="1"/>
            <p:nvPr/>
          </p:nvSpPr>
          <p:spPr>
            <a:xfrm>
              <a:off x="66485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10.5</a:t>
              </a:r>
            </a:p>
            <a:p>
              <a:pPr indent="0" lvl="0" marL="0" rtl="0" algn="ctr">
                <a:spcBef>
                  <a:spcPts val="0"/>
                </a:spcBef>
                <a:buNone/>
              </a:pPr>
              <a:r>
                <a:t/>
              </a:r>
              <a:endParaRPr>
                <a:latin typeface="Consolas"/>
                <a:ea typeface="Consolas"/>
                <a:cs typeface="Consolas"/>
                <a:sym typeface="Consolas"/>
              </a:endParaRPr>
            </a:p>
          </p:txBody>
        </p:sp>
        <p:sp>
          <p:nvSpPr>
            <p:cNvPr id="633" name="Shape 633"/>
            <p:cNvSpPr txBox="1"/>
            <p:nvPr/>
          </p:nvSpPr>
          <p:spPr>
            <a:xfrm>
              <a:off x="48174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b</a:t>
              </a:r>
            </a:p>
          </p:txBody>
        </p:sp>
      </p:grpSp>
      <p:cxnSp>
        <p:nvCxnSpPr>
          <p:cNvPr id="634" name="Shape 634"/>
          <p:cNvCxnSpPr/>
          <p:nvPr/>
        </p:nvCxnSpPr>
        <p:spPr>
          <a:xfrm>
            <a:off x="95350" y="2494575"/>
            <a:ext cx="2832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Golden Rule: Summary</a:t>
            </a:r>
          </a:p>
        </p:txBody>
      </p:sp>
      <p:sp>
        <p:nvSpPr>
          <p:cNvPr id="640" name="Shape 640"/>
          <p:cNvSpPr txBox="1"/>
          <p:nvPr/>
        </p:nvSpPr>
        <p:spPr>
          <a:xfrm>
            <a:off x="311700" y="865325"/>
            <a:ext cx="8520600" cy="2303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900"/>
              <a:t>There are 9 types of variables in Java:</a:t>
            </a:r>
          </a:p>
          <a:p>
            <a:pPr indent="-349250" lvl="0" marL="457200" marR="0" rtl="0" algn="l">
              <a:lnSpc>
                <a:spcPct val="115000"/>
              </a:lnSpc>
              <a:spcBef>
                <a:spcPts val="0"/>
              </a:spcBef>
              <a:spcAft>
                <a:spcPts val="0"/>
              </a:spcAft>
              <a:buClr>
                <a:srgbClr val="000000"/>
              </a:buClr>
              <a:buSzPts val="1900"/>
              <a:buFont typeface="Arial"/>
              <a:buChar char="●"/>
            </a:pPr>
            <a:r>
              <a:rPr lang="en" sz="1900"/>
              <a:t>8 primitive types (byte, short, int, long, float, double, boolean, char).</a:t>
            </a:r>
          </a:p>
          <a:p>
            <a:pPr indent="-349250" lvl="0" marL="457200" marR="0" rtl="0" algn="l">
              <a:lnSpc>
                <a:spcPct val="115000"/>
              </a:lnSpc>
              <a:spcBef>
                <a:spcPts val="0"/>
              </a:spcBef>
              <a:spcAft>
                <a:spcPts val="0"/>
              </a:spcAft>
              <a:buSzPts val="1900"/>
              <a:buChar char="●"/>
            </a:pPr>
            <a:r>
              <a:rPr lang="en" sz="1900"/>
              <a:t>The 9th type is references to Objects (an arrow). References may be null.</a:t>
            </a:r>
          </a:p>
          <a:p>
            <a:pPr indent="0" lvl="0" marL="0" marR="0" rtl="0" algn="l">
              <a:lnSpc>
                <a:spcPct val="115000"/>
              </a:lnSpc>
              <a:spcBef>
                <a:spcPts val="0"/>
              </a:spcBef>
              <a:spcAft>
                <a:spcPts val="0"/>
              </a:spcAft>
              <a:buNone/>
            </a:pPr>
            <a:r>
              <a:t/>
            </a:r>
            <a:endParaRPr sz="1900"/>
          </a:p>
          <a:p>
            <a:pPr indent="0" lvl="0" marL="0" marR="0" rtl="0" algn="l">
              <a:lnSpc>
                <a:spcPct val="115000"/>
              </a:lnSpc>
              <a:spcBef>
                <a:spcPts val="0"/>
              </a:spcBef>
              <a:spcAft>
                <a:spcPts val="0"/>
              </a:spcAft>
              <a:buNone/>
            </a:pPr>
            <a:r>
              <a:rPr lang="en" sz="1900"/>
              <a:t>In box-and-pointer notation, each variable is drawn as a labeled box and values are shown in the box.</a:t>
            </a:r>
          </a:p>
          <a:p>
            <a:pPr indent="-349250" lvl="0" marL="457200" marR="0" rtl="0" algn="l">
              <a:lnSpc>
                <a:spcPct val="115000"/>
              </a:lnSpc>
              <a:spcBef>
                <a:spcPts val="0"/>
              </a:spcBef>
              <a:spcAft>
                <a:spcPts val="0"/>
              </a:spcAft>
              <a:buSzPts val="1900"/>
              <a:buChar char="●"/>
            </a:pPr>
            <a:r>
              <a:rPr lang="en" sz="1900"/>
              <a:t>Addresses are represented by arrows to object instances.</a:t>
            </a:r>
          </a:p>
          <a:p>
            <a:pPr indent="0" lvl="0" marL="0" marR="0" rtl="0" algn="l">
              <a:lnSpc>
                <a:spcPct val="115000"/>
              </a:lnSpc>
              <a:spcBef>
                <a:spcPts val="0"/>
              </a:spcBef>
              <a:spcAft>
                <a:spcPts val="0"/>
              </a:spcAft>
              <a:buNone/>
            </a:pPr>
            <a:r>
              <a:t/>
            </a:r>
            <a:endParaRPr sz="1900"/>
          </a:p>
          <a:p>
            <a:pPr indent="0" lvl="0" marL="0" marR="0" rtl="0" algn="l">
              <a:lnSpc>
                <a:spcPct val="115000"/>
              </a:lnSpc>
              <a:spcBef>
                <a:spcPts val="0"/>
              </a:spcBef>
              <a:spcAft>
                <a:spcPts val="0"/>
              </a:spcAft>
              <a:buNone/>
            </a:pPr>
            <a:r>
              <a:rPr lang="en" sz="1900"/>
              <a:t>The golden rule:</a:t>
            </a:r>
          </a:p>
          <a:p>
            <a:pPr indent="-349250" lvl="0" marL="457200" marR="0" rtl="0" algn="l">
              <a:lnSpc>
                <a:spcPct val="115000"/>
              </a:lnSpc>
              <a:spcBef>
                <a:spcPts val="0"/>
              </a:spcBef>
              <a:spcAft>
                <a:spcPts val="0"/>
              </a:spcAft>
              <a:buSzPts val="1900"/>
              <a:buChar char="●"/>
            </a:pPr>
            <a:r>
              <a:rPr lang="en" sz="1900"/>
              <a:t>b</a:t>
            </a:r>
            <a:r>
              <a:rPr lang="en" sz="1900"/>
              <a:t> = a </a:t>
            </a:r>
            <a:r>
              <a:rPr b="1" lang="en" sz="1900"/>
              <a:t>copies the bits</a:t>
            </a:r>
            <a:r>
              <a:rPr lang="en" sz="1900"/>
              <a:t> from a into b.</a:t>
            </a:r>
          </a:p>
          <a:p>
            <a:pPr indent="-349250" lvl="0" marL="457200" marR="0" rtl="0" algn="l">
              <a:lnSpc>
                <a:spcPct val="115000"/>
              </a:lnSpc>
              <a:spcBef>
                <a:spcPts val="0"/>
              </a:spcBef>
              <a:spcAft>
                <a:spcPts val="0"/>
              </a:spcAft>
              <a:buSzPts val="1900"/>
              <a:buChar char="●"/>
            </a:pPr>
            <a:r>
              <a:rPr lang="en" sz="1900"/>
              <a:t>Passing parameters </a:t>
            </a:r>
            <a:r>
              <a:rPr b="1" lang="en" sz="1900"/>
              <a:t>copies the bits</a:t>
            </a:r>
            <a:r>
              <a:rPr lang="en" sz="1900"/>
              <a:t>.</a:t>
            </a:r>
          </a:p>
          <a:p>
            <a:pPr indent="0" lvl="0" marL="0" marR="0" rtl="0" algn="l">
              <a:lnSpc>
                <a:spcPct val="115000"/>
              </a:lnSpc>
              <a:spcBef>
                <a:spcPts val="0"/>
              </a:spcBef>
              <a:spcAft>
                <a:spcPts val="0"/>
              </a:spcAft>
              <a:buNone/>
            </a:pPr>
            <a:r>
              <a:t/>
            </a:r>
            <a:endParaRPr sz="1900"/>
          </a:p>
        </p:txBody>
      </p:sp>
      <p:grpSp>
        <p:nvGrpSpPr>
          <p:cNvPr id="641" name="Shape 641"/>
          <p:cNvGrpSpPr/>
          <p:nvPr/>
        </p:nvGrpSpPr>
        <p:grpSpPr>
          <a:xfrm>
            <a:off x="4614282" y="3764400"/>
            <a:ext cx="1627903" cy="388500"/>
            <a:chOff x="2094825" y="4341625"/>
            <a:chExt cx="2497550" cy="388500"/>
          </a:xfrm>
        </p:grpSpPr>
        <p:sp>
          <p:nvSpPr>
            <p:cNvPr id="642" name="Shape 642"/>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a</a:t>
              </a:r>
            </a:p>
          </p:txBody>
        </p:sp>
        <p:sp>
          <p:nvSpPr>
            <p:cNvPr id="643" name="Shape 643"/>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644" name="Shape 644"/>
          <p:cNvCxnSpPr/>
          <p:nvPr/>
        </p:nvCxnSpPr>
        <p:spPr>
          <a:xfrm>
            <a:off x="6037325" y="3972025"/>
            <a:ext cx="426900" cy="438300"/>
          </a:xfrm>
          <a:prstGeom prst="straightConnector1">
            <a:avLst/>
          </a:prstGeom>
          <a:noFill/>
          <a:ln cap="flat" cmpd="sng" w="19050">
            <a:solidFill>
              <a:schemeClr val="dk2"/>
            </a:solidFill>
            <a:prstDash val="solid"/>
            <a:round/>
            <a:headEnd len="lg" w="lg" type="none"/>
            <a:tailEnd len="lg" w="lg" type="triangle"/>
          </a:ln>
        </p:spPr>
      </p:cxnSp>
      <p:grpSp>
        <p:nvGrpSpPr>
          <p:cNvPr id="645" name="Shape 645"/>
          <p:cNvGrpSpPr/>
          <p:nvPr/>
        </p:nvGrpSpPr>
        <p:grpSpPr>
          <a:xfrm>
            <a:off x="4614282" y="4526400"/>
            <a:ext cx="1627903" cy="388500"/>
            <a:chOff x="2094825" y="4341625"/>
            <a:chExt cx="2497550" cy="388500"/>
          </a:xfrm>
        </p:grpSpPr>
        <p:sp>
          <p:nvSpPr>
            <p:cNvPr id="646" name="Shape 646"/>
            <p:cNvSpPr txBox="1"/>
            <p:nvPr/>
          </p:nvSpPr>
          <p:spPr>
            <a:xfrm>
              <a:off x="2094825" y="4341625"/>
              <a:ext cx="1894500" cy="3885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 b</a:t>
              </a:r>
            </a:p>
          </p:txBody>
        </p:sp>
        <p:sp>
          <p:nvSpPr>
            <p:cNvPr id="647" name="Shape 647"/>
            <p:cNvSpPr txBox="1"/>
            <p:nvPr/>
          </p:nvSpPr>
          <p:spPr>
            <a:xfrm>
              <a:off x="3989075" y="4341625"/>
              <a:ext cx="603300" cy="388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solidFill>
                  <a:schemeClr val="dk1"/>
                </a:solidFill>
                <a:latin typeface="Consolas"/>
                <a:ea typeface="Consolas"/>
                <a:cs typeface="Consolas"/>
                <a:sym typeface="Consolas"/>
              </a:endParaRPr>
            </a:p>
          </p:txBody>
        </p:sp>
      </p:grpSp>
      <p:cxnSp>
        <p:nvCxnSpPr>
          <p:cNvPr id="648" name="Shape 648"/>
          <p:cNvCxnSpPr/>
          <p:nvPr/>
        </p:nvCxnSpPr>
        <p:spPr>
          <a:xfrm flipH="1" rot="10800000">
            <a:off x="6072350" y="4526375"/>
            <a:ext cx="403200" cy="198900"/>
          </a:xfrm>
          <a:prstGeom prst="straightConnector1">
            <a:avLst/>
          </a:prstGeom>
          <a:noFill/>
          <a:ln cap="flat" cmpd="sng" w="19050">
            <a:solidFill>
              <a:schemeClr val="dk2"/>
            </a:solidFill>
            <a:prstDash val="solid"/>
            <a:round/>
            <a:headEnd len="lg" w="lg" type="none"/>
            <a:tailEnd len="lg" w="lg" type="triangle"/>
          </a:ln>
        </p:spPr>
      </p:cxnSp>
      <p:grpSp>
        <p:nvGrpSpPr>
          <p:cNvPr id="649" name="Shape 649"/>
          <p:cNvGrpSpPr/>
          <p:nvPr/>
        </p:nvGrpSpPr>
        <p:grpSpPr>
          <a:xfrm>
            <a:off x="6408350" y="3504875"/>
            <a:ext cx="2573975" cy="1383000"/>
            <a:chOff x="5605388" y="3393500"/>
            <a:chExt cx="2573975" cy="1383000"/>
          </a:xfrm>
        </p:grpSpPr>
        <p:grpSp>
          <p:nvGrpSpPr>
            <p:cNvPr id="650" name="Shape 650"/>
            <p:cNvGrpSpPr/>
            <p:nvPr/>
          </p:nvGrpSpPr>
          <p:grpSpPr>
            <a:xfrm>
              <a:off x="5605388" y="3695300"/>
              <a:ext cx="2573975" cy="1081200"/>
              <a:chOff x="4893675" y="3710000"/>
              <a:chExt cx="2573975" cy="1081200"/>
            </a:xfrm>
          </p:grpSpPr>
          <p:sp>
            <p:nvSpPr>
              <p:cNvPr id="651" name="Shape 651"/>
              <p:cNvSpPr/>
              <p:nvPr/>
            </p:nvSpPr>
            <p:spPr>
              <a:xfrm>
                <a:off x="4981850" y="3710000"/>
                <a:ext cx="2485800" cy="1081200"/>
              </a:xfrm>
              <a:prstGeom prst="rect">
                <a:avLst/>
              </a:prstGeom>
              <a:solidFill>
                <a:srgbClr val="CFE2F3"/>
              </a:solidFill>
              <a:ln cap="flat" cmpd="sng" w="19050">
                <a:solidFill>
                  <a:srgbClr val="351C75"/>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652" name="Shape 652"/>
              <p:cNvSpPr txBox="1"/>
              <p:nvPr/>
            </p:nvSpPr>
            <p:spPr>
              <a:xfrm>
                <a:off x="5419125" y="3819225"/>
                <a:ext cx="12252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int weight</a:t>
                </a:r>
              </a:p>
            </p:txBody>
          </p:sp>
          <p:sp>
            <p:nvSpPr>
              <p:cNvPr id="653" name="Shape 653"/>
              <p:cNvSpPr txBox="1"/>
              <p:nvPr/>
            </p:nvSpPr>
            <p:spPr>
              <a:xfrm>
                <a:off x="4893675" y="4287175"/>
                <a:ext cx="17508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double tuskSize</a:t>
                </a:r>
              </a:p>
            </p:txBody>
          </p:sp>
          <p:sp>
            <p:nvSpPr>
              <p:cNvPr id="654" name="Shape 654"/>
              <p:cNvSpPr txBox="1"/>
              <p:nvPr/>
            </p:nvSpPr>
            <p:spPr>
              <a:xfrm>
                <a:off x="6724775" y="3819225"/>
                <a:ext cx="611400" cy="3669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1000</a:t>
                </a:r>
              </a:p>
            </p:txBody>
          </p:sp>
          <p:sp>
            <p:nvSpPr>
              <p:cNvPr id="655" name="Shape 655"/>
              <p:cNvSpPr txBox="1"/>
              <p:nvPr/>
            </p:nvSpPr>
            <p:spPr>
              <a:xfrm>
                <a:off x="6724775" y="4287175"/>
                <a:ext cx="611400" cy="388500"/>
              </a:xfrm>
              <a:prstGeom prst="rect">
                <a:avLst/>
              </a:prstGeom>
              <a:solidFill>
                <a:srgbClr val="FFFFFF"/>
              </a:solidFill>
              <a:ln cap="flat" cmpd="sng" w="19050">
                <a:solidFill>
                  <a:srgbClr val="351C75"/>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lang="en">
                    <a:latin typeface="Consolas"/>
                    <a:ea typeface="Consolas"/>
                    <a:cs typeface="Consolas"/>
                    <a:sym typeface="Consolas"/>
                  </a:rPr>
                  <a:t>8.2</a:t>
                </a:r>
              </a:p>
            </p:txBody>
          </p:sp>
        </p:grpSp>
        <p:sp>
          <p:nvSpPr>
            <p:cNvPr id="656" name="Shape 656"/>
            <p:cNvSpPr txBox="1"/>
            <p:nvPr/>
          </p:nvSpPr>
          <p:spPr>
            <a:xfrm>
              <a:off x="7256147" y="3393500"/>
              <a:ext cx="923100" cy="3018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latin typeface="Consolas"/>
                  <a:ea typeface="Consolas"/>
                  <a:cs typeface="Consolas"/>
                  <a:sym typeface="Consolas"/>
                </a:rPr>
                <a:t>Walrus</a:t>
              </a: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Test Your Understanding</a:t>
            </a:r>
          </a:p>
        </p:txBody>
      </p:sp>
      <p:sp>
        <p:nvSpPr>
          <p:cNvPr id="662" name="Shape 662"/>
          <p:cNvSpPr txBox="1"/>
          <p:nvPr/>
        </p:nvSpPr>
        <p:spPr>
          <a:xfrm>
            <a:off x="4091350" y="1982000"/>
            <a:ext cx="4932300" cy="307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a:solidFill>
                  <a:srgbClr val="FF5600"/>
                </a:solidFill>
                <a:highlight>
                  <a:srgbClr val="FFFFFF"/>
                </a:highlight>
                <a:latin typeface="Consolas"/>
                <a:ea typeface="Consolas"/>
                <a:cs typeface="Consolas"/>
                <a:sym typeface="Consolas"/>
              </a:rPr>
              <a:t>public static void</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main</a:t>
            </a:r>
            <a:r>
              <a:rPr lang="en">
                <a:solidFill>
                  <a:srgbClr val="3B3B3B"/>
                </a:solidFill>
                <a:highlight>
                  <a:srgbClr val="FFFFFF"/>
                </a:highlight>
                <a:latin typeface="Consolas"/>
                <a:ea typeface="Consolas"/>
                <a:cs typeface="Consolas"/>
                <a:sym typeface="Consolas"/>
              </a:rPr>
              <a:t>(String[] args)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 walrus = </a:t>
            </a:r>
            <a:r>
              <a:rPr lang="en">
                <a:solidFill>
                  <a:srgbClr val="006699"/>
                </a:solidFill>
                <a:highlight>
                  <a:srgbClr val="FFFFFF"/>
                </a:highlight>
                <a:latin typeface="Consolas"/>
                <a:ea typeface="Consolas"/>
                <a:cs typeface="Consolas"/>
                <a:sym typeface="Consolas"/>
              </a:rPr>
              <a:t>new</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a:t>
            </a:r>
            <a:r>
              <a:rPr lang="en">
                <a:solidFill>
                  <a:srgbClr val="A8017E"/>
                </a:solidFill>
                <a:highlight>
                  <a:srgbClr val="FFFFFF"/>
                </a:highlight>
                <a:latin typeface="Consolas"/>
                <a:ea typeface="Consolas"/>
                <a:cs typeface="Consolas"/>
                <a:sym typeface="Consolas"/>
              </a:rPr>
              <a:t>3500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int</a:t>
            </a:r>
            <a:r>
              <a:rPr lang="en">
                <a:solidFill>
                  <a:srgbClr val="3B3B3B"/>
                </a:solidFill>
                <a:highlight>
                  <a:srgbClr val="FFFFFF"/>
                </a:highlight>
                <a:latin typeface="Consolas"/>
                <a:ea typeface="Consolas"/>
                <a:cs typeface="Consolas"/>
                <a:sym typeface="Consolas"/>
              </a:rPr>
              <a:t> x = </a:t>
            </a:r>
            <a:r>
              <a:rPr lang="en">
                <a:solidFill>
                  <a:srgbClr val="A8017E"/>
                </a:solidFill>
                <a:highlight>
                  <a:srgbClr val="FFFFFF"/>
                </a:highlight>
                <a:latin typeface="Consolas"/>
                <a:ea typeface="Consolas"/>
                <a:cs typeface="Consolas"/>
                <a:sym typeface="Consolas"/>
              </a:rPr>
              <a:t>9</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doStuff(walrus, 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br>
              <a:rPr lang="en">
                <a:solidFill>
                  <a:srgbClr val="3B3B3B"/>
                </a:solidFill>
                <a:highlight>
                  <a:srgbClr val="FFFFFF"/>
                </a:highlight>
                <a:latin typeface="Consolas"/>
                <a:ea typeface="Consolas"/>
                <a:cs typeface="Consolas"/>
                <a:sym typeface="Consolas"/>
              </a:rPr>
            </a:br>
            <a:r>
              <a:rPr lang="en">
                <a:solidFill>
                  <a:srgbClr val="FF5600"/>
                </a:solidFill>
                <a:highlight>
                  <a:srgbClr val="FFFFFF"/>
                </a:highlight>
                <a:latin typeface="Consolas"/>
                <a:ea typeface="Consolas"/>
                <a:cs typeface="Consolas"/>
                <a:sym typeface="Consolas"/>
              </a:rPr>
              <a:t>public static double</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doStuff</a:t>
            </a:r>
            <a:r>
              <a:rPr lang="en">
                <a:solidFill>
                  <a:srgbClr val="3B3B3B"/>
                </a:solidFill>
                <a:highlight>
                  <a:srgbClr val="FFFFFF"/>
                </a:highlight>
                <a:latin typeface="Consolas"/>
                <a:ea typeface="Consolas"/>
                <a:cs typeface="Consolas"/>
                <a:sym typeface="Consolas"/>
              </a:rPr>
              <a:t>(Walrus w, int x)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w.weight = w.weight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100</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x = x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FF5600"/>
              </a:solidFill>
              <a:highlight>
                <a:srgbClr val="FFFFFF"/>
              </a:highlight>
              <a:latin typeface="Consolas"/>
              <a:ea typeface="Consolas"/>
              <a:cs typeface="Consolas"/>
              <a:sym typeface="Consolas"/>
            </a:endParaRPr>
          </a:p>
        </p:txBody>
      </p:sp>
      <p:sp>
        <p:nvSpPr>
          <p:cNvPr id="663" name="Shape 663"/>
          <p:cNvSpPr txBox="1"/>
          <p:nvPr/>
        </p:nvSpPr>
        <p:spPr>
          <a:xfrm>
            <a:off x="464600" y="712925"/>
            <a:ext cx="8679300" cy="260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Does the call to </a:t>
            </a:r>
            <a:r>
              <a:rPr b="1" lang="en" sz="1800">
                <a:latin typeface="Consolas"/>
                <a:ea typeface="Consolas"/>
                <a:cs typeface="Consolas"/>
                <a:sym typeface="Consolas"/>
              </a:rPr>
              <a:t>doStuff(walrus, x)</a:t>
            </a:r>
            <a:r>
              <a:rPr lang="en" sz="1800"/>
              <a:t> have an affect on </a:t>
            </a:r>
            <a:r>
              <a:rPr b="1" lang="en" sz="1800">
                <a:latin typeface="Consolas"/>
                <a:ea typeface="Consolas"/>
                <a:cs typeface="Consolas"/>
                <a:sym typeface="Consolas"/>
              </a:rPr>
              <a:t>walrus</a:t>
            </a:r>
            <a:r>
              <a:rPr lang="en" sz="1800"/>
              <a:t> and/or main’s </a:t>
            </a:r>
            <a:r>
              <a:rPr b="1" lang="en" sz="1800">
                <a:latin typeface="Consolas"/>
                <a:ea typeface="Consolas"/>
                <a:cs typeface="Consolas"/>
                <a:sym typeface="Consolas"/>
              </a:rPr>
              <a:t>x</a:t>
            </a:r>
            <a:r>
              <a:rPr lang="en" sz="1800"/>
              <a:t>?</a:t>
            </a:r>
          </a:p>
          <a:p>
            <a:pPr indent="-342900" lvl="0" marL="457200" rtl="0">
              <a:spcBef>
                <a:spcPts val="0"/>
              </a:spcBef>
              <a:spcAft>
                <a:spcPts val="0"/>
              </a:spcAft>
              <a:buSzPts val="1800"/>
              <a:buAutoNum type="alphaUcPeriod"/>
            </a:pPr>
            <a:r>
              <a:rPr lang="en" sz="1800"/>
              <a:t>Neither will change.</a:t>
            </a:r>
          </a:p>
          <a:p>
            <a:pPr indent="-342900" lvl="0" marL="457200" rtl="0">
              <a:spcBef>
                <a:spcPts val="0"/>
              </a:spcBef>
              <a:spcAft>
                <a:spcPts val="0"/>
              </a:spcAft>
              <a:buSzPts val="1800"/>
              <a:buAutoNum type="alphaUcPeriod"/>
            </a:pPr>
            <a:r>
              <a:rPr lang="en" sz="1800">
                <a:latin typeface="Consolas"/>
                <a:ea typeface="Consolas"/>
                <a:cs typeface="Consolas"/>
                <a:sym typeface="Consolas"/>
              </a:rPr>
              <a:t>w</a:t>
            </a:r>
            <a:r>
              <a:rPr lang="en" sz="1800">
                <a:latin typeface="Consolas"/>
                <a:ea typeface="Consolas"/>
                <a:cs typeface="Consolas"/>
                <a:sym typeface="Consolas"/>
              </a:rPr>
              <a:t>alrus</a:t>
            </a:r>
            <a:r>
              <a:rPr lang="en" sz="1800"/>
              <a:t> will lose 100 lbs, but main’s </a:t>
            </a:r>
            <a:r>
              <a:rPr lang="en" sz="1800">
                <a:latin typeface="Consolas"/>
                <a:ea typeface="Consolas"/>
                <a:cs typeface="Consolas"/>
                <a:sym typeface="Consolas"/>
              </a:rPr>
              <a:t>x</a:t>
            </a:r>
            <a:r>
              <a:rPr lang="en" sz="1800"/>
              <a:t> will not change.</a:t>
            </a:r>
          </a:p>
          <a:p>
            <a:pPr indent="-342900" lvl="0" marL="457200" rtl="0">
              <a:spcBef>
                <a:spcPts val="0"/>
              </a:spcBef>
              <a:spcAft>
                <a:spcPts val="0"/>
              </a:spcAft>
              <a:buSzPts val="1800"/>
              <a:buAutoNum type="alphaUcPeriod"/>
            </a:pPr>
            <a:r>
              <a:rPr lang="en" sz="1800">
                <a:latin typeface="Consolas"/>
                <a:ea typeface="Consolas"/>
                <a:cs typeface="Consolas"/>
                <a:sym typeface="Consolas"/>
              </a:rPr>
              <a:t>w</a:t>
            </a:r>
            <a:r>
              <a:rPr lang="en" sz="1800">
                <a:latin typeface="Consolas"/>
                <a:ea typeface="Consolas"/>
                <a:cs typeface="Consolas"/>
                <a:sym typeface="Consolas"/>
              </a:rPr>
              <a:t>alrus</a:t>
            </a:r>
            <a:r>
              <a:rPr lang="en" sz="1800"/>
              <a:t> will not change, but main’s </a:t>
            </a:r>
            <a:r>
              <a:rPr lang="en" sz="1800">
                <a:latin typeface="Consolas"/>
                <a:ea typeface="Consolas"/>
                <a:cs typeface="Consolas"/>
                <a:sym typeface="Consolas"/>
              </a:rPr>
              <a:t>x</a:t>
            </a:r>
            <a:r>
              <a:rPr lang="en" sz="1800"/>
              <a:t> will decrease by 5.</a:t>
            </a:r>
          </a:p>
          <a:p>
            <a:pPr indent="-342900" lvl="0" marL="457200" rtl="0">
              <a:spcBef>
                <a:spcPts val="0"/>
              </a:spcBef>
              <a:buSzPts val="1800"/>
              <a:buAutoNum type="alphaUcPeriod"/>
            </a:pPr>
            <a:r>
              <a:rPr lang="en" sz="1800"/>
              <a:t>Both will decrease.</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67" name="Shape 667"/>
        <p:cNvGrpSpPr/>
        <p:nvPr/>
      </p:nvGrpSpPr>
      <p:grpSpPr>
        <a:xfrm>
          <a:off x="0" y="0"/>
          <a:ext cx="0" cy="0"/>
          <a:chOff x="0" y="0"/>
          <a:chExt cx="0" cy="0"/>
        </a:xfrm>
      </p:grpSpPr>
      <p:sp>
        <p:nvSpPr>
          <p:cNvPr id="668" name="Shape 66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Test Your Understanding: shoutkey.com/breathe</a:t>
            </a:r>
          </a:p>
        </p:txBody>
      </p:sp>
      <p:sp>
        <p:nvSpPr>
          <p:cNvPr id="669" name="Shape 669"/>
          <p:cNvSpPr txBox="1"/>
          <p:nvPr/>
        </p:nvSpPr>
        <p:spPr>
          <a:xfrm>
            <a:off x="4091350" y="1982000"/>
            <a:ext cx="4932300" cy="307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a:solidFill>
                  <a:srgbClr val="FF5600"/>
                </a:solidFill>
                <a:highlight>
                  <a:srgbClr val="FFFFFF"/>
                </a:highlight>
                <a:latin typeface="Consolas"/>
                <a:ea typeface="Consolas"/>
                <a:cs typeface="Consolas"/>
                <a:sym typeface="Consolas"/>
              </a:rPr>
              <a:t>public static void</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main</a:t>
            </a:r>
            <a:r>
              <a:rPr lang="en">
                <a:solidFill>
                  <a:srgbClr val="3B3B3B"/>
                </a:solidFill>
                <a:highlight>
                  <a:srgbClr val="FFFFFF"/>
                </a:highlight>
                <a:latin typeface="Consolas"/>
                <a:ea typeface="Consolas"/>
                <a:cs typeface="Consolas"/>
                <a:sym typeface="Consolas"/>
              </a:rPr>
              <a:t>(String[] args)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 walrus = </a:t>
            </a:r>
            <a:r>
              <a:rPr lang="en">
                <a:solidFill>
                  <a:srgbClr val="006699"/>
                </a:solidFill>
                <a:highlight>
                  <a:srgbClr val="FFFFFF"/>
                </a:highlight>
                <a:latin typeface="Consolas"/>
                <a:ea typeface="Consolas"/>
                <a:cs typeface="Consolas"/>
                <a:sym typeface="Consolas"/>
              </a:rPr>
              <a:t>new</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a:t>
            </a:r>
            <a:r>
              <a:rPr lang="en">
                <a:solidFill>
                  <a:srgbClr val="A8017E"/>
                </a:solidFill>
                <a:highlight>
                  <a:srgbClr val="FFFFFF"/>
                </a:highlight>
                <a:latin typeface="Consolas"/>
                <a:ea typeface="Consolas"/>
                <a:cs typeface="Consolas"/>
                <a:sym typeface="Consolas"/>
              </a:rPr>
              <a:t>3500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int</a:t>
            </a:r>
            <a:r>
              <a:rPr lang="en">
                <a:solidFill>
                  <a:srgbClr val="3B3B3B"/>
                </a:solidFill>
                <a:highlight>
                  <a:srgbClr val="FFFFFF"/>
                </a:highlight>
                <a:latin typeface="Consolas"/>
                <a:ea typeface="Consolas"/>
                <a:cs typeface="Consolas"/>
                <a:sym typeface="Consolas"/>
              </a:rPr>
              <a:t> x = </a:t>
            </a:r>
            <a:r>
              <a:rPr lang="en">
                <a:solidFill>
                  <a:srgbClr val="A8017E"/>
                </a:solidFill>
                <a:highlight>
                  <a:srgbClr val="FFFFFF"/>
                </a:highlight>
                <a:latin typeface="Consolas"/>
                <a:ea typeface="Consolas"/>
                <a:cs typeface="Consolas"/>
                <a:sym typeface="Consolas"/>
              </a:rPr>
              <a:t>9</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doStuff(walrus, 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br>
              <a:rPr lang="en">
                <a:solidFill>
                  <a:srgbClr val="3B3B3B"/>
                </a:solidFill>
                <a:highlight>
                  <a:srgbClr val="FFFFFF"/>
                </a:highlight>
                <a:latin typeface="Consolas"/>
                <a:ea typeface="Consolas"/>
                <a:cs typeface="Consolas"/>
                <a:sym typeface="Consolas"/>
              </a:rPr>
            </a:br>
            <a:r>
              <a:rPr lang="en">
                <a:solidFill>
                  <a:srgbClr val="FF5600"/>
                </a:solidFill>
                <a:highlight>
                  <a:srgbClr val="FFFFFF"/>
                </a:highlight>
                <a:latin typeface="Consolas"/>
                <a:ea typeface="Consolas"/>
                <a:cs typeface="Consolas"/>
                <a:sym typeface="Consolas"/>
              </a:rPr>
              <a:t>public static double</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doStuff</a:t>
            </a:r>
            <a:r>
              <a:rPr lang="en">
                <a:solidFill>
                  <a:srgbClr val="3B3B3B"/>
                </a:solidFill>
                <a:highlight>
                  <a:srgbClr val="FFFFFF"/>
                </a:highlight>
                <a:latin typeface="Consolas"/>
                <a:ea typeface="Consolas"/>
                <a:cs typeface="Consolas"/>
                <a:sym typeface="Consolas"/>
              </a:rPr>
              <a:t>(Walrus w, int x)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w.weight = w.weight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100</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x = x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FF5600"/>
              </a:solidFill>
              <a:highlight>
                <a:srgbClr val="FFFFFF"/>
              </a:highlight>
              <a:latin typeface="Consolas"/>
              <a:ea typeface="Consolas"/>
              <a:cs typeface="Consolas"/>
              <a:sym typeface="Consolas"/>
            </a:endParaRPr>
          </a:p>
        </p:txBody>
      </p:sp>
      <p:sp>
        <p:nvSpPr>
          <p:cNvPr id="670" name="Shape 670"/>
          <p:cNvSpPr txBox="1"/>
          <p:nvPr/>
        </p:nvSpPr>
        <p:spPr>
          <a:xfrm>
            <a:off x="464600" y="712925"/>
            <a:ext cx="8679300" cy="260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Does the call to </a:t>
            </a:r>
            <a:r>
              <a:rPr b="1" lang="en" sz="1800">
                <a:latin typeface="Consolas"/>
                <a:ea typeface="Consolas"/>
                <a:cs typeface="Consolas"/>
                <a:sym typeface="Consolas"/>
              </a:rPr>
              <a:t>doStuff(walrus, x)</a:t>
            </a:r>
            <a:r>
              <a:rPr lang="en" sz="1800"/>
              <a:t> have an affect on </a:t>
            </a:r>
            <a:r>
              <a:rPr b="1" lang="en" sz="1800">
                <a:latin typeface="Consolas"/>
                <a:ea typeface="Consolas"/>
                <a:cs typeface="Consolas"/>
                <a:sym typeface="Consolas"/>
              </a:rPr>
              <a:t>walrus</a:t>
            </a:r>
            <a:r>
              <a:rPr lang="en" sz="1800"/>
              <a:t> and/or main’s </a:t>
            </a:r>
            <a:r>
              <a:rPr b="1" lang="en" sz="1800">
                <a:latin typeface="Consolas"/>
                <a:ea typeface="Consolas"/>
                <a:cs typeface="Consolas"/>
                <a:sym typeface="Consolas"/>
              </a:rPr>
              <a:t>x</a:t>
            </a:r>
            <a:r>
              <a:rPr lang="en" sz="1800"/>
              <a:t>?</a:t>
            </a:r>
          </a:p>
          <a:p>
            <a:pPr indent="-342900" lvl="0" marL="457200" rtl="0">
              <a:spcBef>
                <a:spcPts val="0"/>
              </a:spcBef>
              <a:spcAft>
                <a:spcPts val="0"/>
              </a:spcAft>
              <a:buSzPts val="1800"/>
              <a:buAutoNum type="alphaUcPeriod"/>
            </a:pPr>
            <a:r>
              <a:rPr lang="en" sz="1800"/>
              <a:t>Neither will change.</a:t>
            </a:r>
          </a:p>
          <a:p>
            <a:pPr indent="-342900" lvl="0" marL="457200" rtl="0">
              <a:spcBef>
                <a:spcPts val="0"/>
              </a:spcBef>
              <a:spcAft>
                <a:spcPts val="0"/>
              </a:spcAft>
              <a:buSzPts val="1800"/>
              <a:buAutoNum type="alphaUcPeriod"/>
            </a:pPr>
            <a:r>
              <a:rPr lang="en" sz="1800">
                <a:latin typeface="Consolas"/>
                <a:ea typeface="Consolas"/>
                <a:cs typeface="Consolas"/>
                <a:sym typeface="Consolas"/>
              </a:rPr>
              <a:t>walrus</a:t>
            </a:r>
            <a:r>
              <a:rPr lang="en" sz="1800"/>
              <a:t> will lose 100 lbs, but main’s </a:t>
            </a:r>
            <a:r>
              <a:rPr lang="en" sz="1800">
                <a:latin typeface="Consolas"/>
                <a:ea typeface="Consolas"/>
                <a:cs typeface="Consolas"/>
                <a:sym typeface="Consolas"/>
              </a:rPr>
              <a:t>x</a:t>
            </a:r>
            <a:r>
              <a:rPr lang="en" sz="1800"/>
              <a:t> will not change.</a:t>
            </a:r>
          </a:p>
          <a:p>
            <a:pPr indent="-342900" lvl="0" marL="457200" rtl="0">
              <a:spcBef>
                <a:spcPts val="0"/>
              </a:spcBef>
              <a:spcAft>
                <a:spcPts val="0"/>
              </a:spcAft>
              <a:buSzPts val="1800"/>
              <a:buAutoNum type="alphaUcPeriod"/>
            </a:pPr>
            <a:r>
              <a:rPr lang="en" sz="1800">
                <a:latin typeface="Consolas"/>
                <a:ea typeface="Consolas"/>
                <a:cs typeface="Consolas"/>
                <a:sym typeface="Consolas"/>
              </a:rPr>
              <a:t>walrus</a:t>
            </a:r>
            <a:r>
              <a:rPr lang="en" sz="1800"/>
              <a:t> will not change, but main’s </a:t>
            </a:r>
            <a:r>
              <a:rPr lang="en" sz="1800">
                <a:latin typeface="Consolas"/>
                <a:ea typeface="Consolas"/>
                <a:cs typeface="Consolas"/>
                <a:sym typeface="Consolas"/>
              </a:rPr>
              <a:t>x</a:t>
            </a:r>
            <a:r>
              <a:rPr lang="en" sz="1800"/>
              <a:t> will decrease by 5.</a:t>
            </a:r>
          </a:p>
          <a:p>
            <a:pPr indent="-342900" lvl="0" marL="457200" rtl="0">
              <a:spcBef>
                <a:spcPts val="0"/>
              </a:spcBef>
              <a:buSzPts val="1800"/>
              <a:buAutoNum type="alphaUcPeriod"/>
            </a:pPr>
            <a:r>
              <a:rPr lang="en" sz="1800"/>
              <a:t>Both will decrease.</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74" name="Shape 674"/>
        <p:cNvGrpSpPr/>
        <p:nvPr/>
      </p:nvGrpSpPr>
      <p:grpSpPr>
        <a:xfrm>
          <a:off x="0" y="0"/>
          <a:ext cx="0" cy="0"/>
          <a:chOff x="0" y="0"/>
          <a:chExt cx="0" cy="0"/>
        </a:xfrm>
      </p:grpSpPr>
      <p:sp>
        <p:nvSpPr>
          <p:cNvPr id="675" name="Shape 675"/>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Test Your Understanding: shoutkey.com/breathe</a:t>
            </a:r>
          </a:p>
        </p:txBody>
      </p:sp>
      <p:sp>
        <p:nvSpPr>
          <p:cNvPr id="676" name="Shape 676"/>
          <p:cNvSpPr txBox="1"/>
          <p:nvPr/>
        </p:nvSpPr>
        <p:spPr>
          <a:xfrm>
            <a:off x="4091350" y="1982000"/>
            <a:ext cx="4932300" cy="3071100"/>
          </a:xfrm>
          <a:prstGeom prst="rect">
            <a:avLst/>
          </a:prstGeom>
          <a:solidFill>
            <a:srgbClr val="FFFFFF"/>
          </a:solidFill>
          <a:ln cap="flat" cmpd="sng" w="9525">
            <a:solidFill>
              <a:srgbClr val="6D9EEB"/>
            </a:solidFill>
            <a:prstDash val="solid"/>
            <a:round/>
            <a:headEnd len="med" w="med" type="none"/>
            <a:tailEnd len="med" w="med" type="none"/>
          </a:ln>
        </p:spPr>
        <p:txBody>
          <a:bodyPr anchorCtr="0" anchor="t" bIns="91425" lIns="91425" rIns="91425" wrap="square" tIns="91425">
            <a:noAutofit/>
          </a:bodyPr>
          <a:lstStyle/>
          <a:p>
            <a:pPr indent="0" lvl="0" marL="38100" marR="38100" rtl="0">
              <a:lnSpc>
                <a:spcPct val="115000"/>
              </a:lnSpc>
              <a:spcBef>
                <a:spcPts val="0"/>
              </a:spcBef>
              <a:buNone/>
            </a:pPr>
            <a:r>
              <a:rPr lang="en">
                <a:solidFill>
                  <a:srgbClr val="FF5600"/>
                </a:solidFill>
                <a:highlight>
                  <a:srgbClr val="FFFFFF"/>
                </a:highlight>
                <a:latin typeface="Consolas"/>
                <a:ea typeface="Consolas"/>
                <a:cs typeface="Consolas"/>
                <a:sym typeface="Consolas"/>
              </a:rPr>
              <a:t>public static void</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main</a:t>
            </a:r>
            <a:r>
              <a:rPr lang="en">
                <a:solidFill>
                  <a:srgbClr val="3B3B3B"/>
                </a:solidFill>
                <a:highlight>
                  <a:srgbClr val="FFFFFF"/>
                </a:highlight>
                <a:latin typeface="Consolas"/>
                <a:ea typeface="Consolas"/>
                <a:cs typeface="Consolas"/>
                <a:sym typeface="Consolas"/>
              </a:rPr>
              <a:t>(String[] args)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 walrus = </a:t>
            </a:r>
            <a:r>
              <a:rPr lang="en">
                <a:solidFill>
                  <a:srgbClr val="006699"/>
                </a:solidFill>
                <a:highlight>
                  <a:srgbClr val="FFFFFF"/>
                </a:highlight>
                <a:latin typeface="Consolas"/>
                <a:ea typeface="Consolas"/>
                <a:cs typeface="Consolas"/>
                <a:sym typeface="Consolas"/>
              </a:rPr>
              <a:t>new</a:t>
            </a: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Walrus</a:t>
            </a:r>
            <a:r>
              <a:rPr lang="en">
                <a:solidFill>
                  <a:srgbClr val="3B3B3B"/>
                </a:solidFill>
                <a:highlight>
                  <a:srgbClr val="FFFFFF"/>
                </a:highlight>
                <a:latin typeface="Consolas"/>
                <a:ea typeface="Consolas"/>
                <a:cs typeface="Consolas"/>
                <a:sym typeface="Consolas"/>
              </a:rPr>
              <a:t>(</a:t>
            </a:r>
            <a:r>
              <a:rPr lang="en">
                <a:solidFill>
                  <a:srgbClr val="A8017E"/>
                </a:solidFill>
                <a:highlight>
                  <a:srgbClr val="FFFFFF"/>
                </a:highlight>
                <a:latin typeface="Consolas"/>
                <a:ea typeface="Consolas"/>
                <a:cs typeface="Consolas"/>
                <a:sym typeface="Consolas"/>
              </a:rPr>
              <a:t>3500</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int</a:t>
            </a:r>
            <a:r>
              <a:rPr lang="en">
                <a:solidFill>
                  <a:srgbClr val="3B3B3B"/>
                </a:solidFill>
                <a:highlight>
                  <a:srgbClr val="FFFFFF"/>
                </a:highlight>
                <a:latin typeface="Consolas"/>
                <a:ea typeface="Consolas"/>
                <a:cs typeface="Consolas"/>
                <a:sym typeface="Consolas"/>
              </a:rPr>
              <a:t> x = </a:t>
            </a:r>
            <a:r>
              <a:rPr lang="en">
                <a:solidFill>
                  <a:srgbClr val="A8017E"/>
                </a:solidFill>
                <a:highlight>
                  <a:srgbClr val="FFFFFF"/>
                </a:highlight>
                <a:latin typeface="Consolas"/>
                <a:ea typeface="Consolas"/>
                <a:cs typeface="Consolas"/>
                <a:sym typeface="Consolas"/>
              </a:rPr>
              <a:t>9</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doStuff(walrus, 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.println(walrus);</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a:t>
            </a:r>
            <a:r>
              <a:rPr lang="en">
                <a:solidFill>
                  <a:srgbClr val="FF5600"/>
                </a:solidFill>
                <a:highlight>
                  <a:srgbClr val="FFFFFF"/>
                </a:highlight>
                <a:latin typeface="Consolas"/>
                <a:ea typeface="Consolas"/>
                <a:cs typeface="Consolas"/>
                <a:sym typeface="Consolas"/>
              </a:rPr>
              <a:t>System</a:t>
            </a:r>
            <a:r>
              <a:rPr lang="en">
                <a:solidFill>
                  <a:srgbClr val="3B3B3B"/>
                </a:solidFill>
                <a:highlight>
                  <a:srgbClr val="FFFFFF"/>
                </a:highlight>
                <a:latin typeface="Consolas"/>
                <a:ea typeface="Consolas"/>
                <a:cs typeface="Consolas"/>
                <a:sym typeface="Consolas"/>
              </a:rPr>
              <a:t>.</a:t>
            </a:r>
            <a:r>
              <a:rPr lang="en">
                <a:solidFill>
                  <a:srgbClr val="006699"/>
                </a:solidFill>
                <a:highlight>
                  <a:srgbClr val="FFFFFF"/>
                </a:highlight>
                <a:latin typeface="Consolas"/>
                <a:ea typeface="Consolas"/>
                <a:cs typeface="Consolas"/>
                <a:sym typeface="Consolas"/>
              </a:rPr>
              <a:t>out</a:t>
            </a:r>
            <a:r>
              <a:rPr lang="en">
                <a:solidFill>
                  <a:srgbClr val="3B3B3B"/>
                </a:solidFill>
                <a:highlight>
                  <a:srgbClr val="FFFFFF"/>
                </a:highlight>
                <a:latin typeface="Consolas"/>
                <a:ea typeface="Consolas"/>
                <a:cs typeface="Consolas"/>
                <a:sym typeface="Consolas"/>
              </a:rPr>
              <a:t>.println(x);</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br>
              <a:rPr lang="en">
                <a:solidFill>
                  <a:srgbClr val="3B3B3B"/>
                </a:solidFill>
                <a:highlight>
                  <a:srgbClr val="FFFFFF"/>
                </a:highlight>
                <a:latin typeface="Consolas"/>
                <a:ea typeface="Consolas"/>
                <a:cs typeface="Consolas"/>
                <a:sym typeface="Consolas"/>
              </a:rPr>
            </a:br>
            <a:r>
              <a:rPr lang="en">
                <a:solidFill>
                  <a:srgbClr val="FF5600"/>
                </a:solidFill>
                <a:highlight>
                  <a:srgbClr val="FFFFFF"/>
                </a:highlight>
                <a:latin typeface="Consolas"/>
                <a:ea typeface="Consolas"/>
                <a:cs typeface="Consolas"/>
                <a:sym typeface="Consolas"/>
              </a:rPr>
              <a:t>public static double</a:t>
            </a:r>
            <a:r>
              <a:rPr lang="en">
                <a:solidFill>
                  <a:srgbClr val="3B3B3B"/>
                </a:solidFill>
                <a:highlight>
                  <a:srgbClr val="FFFFFF"/>
                </a:highlight>
                <a:latin typeface="Consolas"/>
                <a:ea typeface="Consolas"/>
                <a:cs typeface="Consolas"/>
                <a:sym typeface="Consolas"/>
              </a:rPr>
              <a:t> </a:t>
            </a:r>
            <a:r>
              <a:rPr lang="en">
                <a:solidFill>
                  <a:srgbClr val="21439C"/>
                </a:solidFill>
                <a:highlight>
                  <a:srgbClr val="FFFFFF"/>
                </a:highlight>
                <a:latin typeface="Consolas"/>
                <a:ea typeface="Consolas"/>
                <a:cs typeface="Consolas"/>
                <a:sym typeface="Consolas"/>
              </a:rPr>
              <a:t>doStuff</a:t>
            </a:r>
            <a:r>
              <a:rPr lang="en">
                <a:solidFill>
                  <a:srgbClr val="3B3B3B"/>
                </a:solidFill>
                <a:highlight>
                  <a:srgbClr val="FFFFFF"/>
                </a:highlight>
                <a:latin typeface="Consolas"/>
                <a:ea typeface="Consolas"/>
                <a:cs typeface="Consolas"/>
                <a:sym typeface="Consolas"/>
              </a:rPr>
              <a:t>(Walrus w, int x) {</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w.weight = w.weight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100</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    x = x </a:t>
            </a:r>
            <a:r>
              <a:rPr lang="en">
                <a:solidFill>
                  <a:srgbClr val="006699"/>
                </a:solidFill>
                <a:highlight>
                  <a:srgbClr val="FFFFFF"/>
                </a:highlight>
                <a:latin typeface="Consolas"/>
                <a:ea typeface="Consolas"/>
                <a:cs typeface="Consolas"/>
                <a:sym typeface="Consolas"/>
              </a:rPr>
              <a:t>-</a:t>
            </a:r>
            <a:r>
              <a:rPr lang="en">
                <a:solidFill>
                  <a:srgbClr val="3B3B3B"/>
                </a:solidFill>
                <a:highlight>
                  <a:srgbClr val="FFFFFF"/>
                </a:highlight>
                <a:latin typeface="Consolas"/>
                <a:ea typeface="Consolas"/>
                <a:cs typeface="Consolas"/>
                <a:sym typeface="Consolas"/>
              </a:rPr>
              <a:t> </a:t>
            </a:r>
            <a:r>
              <a:rPr lang="en">
                <a:solidFill>
                  <a:srgbClr val="A8017E"/>
                </a:solidFill>
                <a:highlight>
                  <a:srgbClr val="FFFFFF"/>
                </a:highlight>
                <a:latin typeface="Consolas"/>
                <a:ea typeface="Consolas"/>
                <a:cs typeface="Consolas"/>
                <a:sym typeface="Consolas"/>
              </a:rPr>
              <a:t>5</a:t>
            </a:r>
            <a:r>
              <a:rPr lang="en">
                <a:solidFill>
                  <a:srgbClr val="3B3B3B"/>
                </a:solidFill>
                <a:highlight>
                  <a:srgbClr val="FFFFFF"/>
                </a:highlight>
                <a:latin typeface="Consolas"/>
                <a:ea typeface="Consolas"/>
                <a:cs typeface="Consolas"/>
                <a:sym typeface="Consolas"/>
              </a:rPr>
              <a:t>;</a:t>
            </a:r>
            <a:br>
              <a:rPr lang="en">
                <a:solidFill>
                  <a:srgbClr val="3B3B3B"/>
                </a:solidFill>
                <a:highlight>
                  <a:srgbClr val="FFFFFF"/>
                </a:highlight>
                <a:latin typeface="Consolas"/>
                <a:ea typeface="Consolas"/>
                <a:cs typeface="Consolas"/>
                <a:sym typeface="Consolas"/>
              </a:rPr>
            </a:br>
            <a:r>
              <a:rPr lang="en">
                <a:solidFill>
                  <a:srgbClr val="3B3B3B"/>
                </a:solidFill>
                <a:highlight>
                  <a:srgbClr val="FFFFFF"/>
                </a:highlight>
                <a:latin typeface="Consolas"/>
                <a:ea typeface="Consolas"/>
                <a:cs typeface="Consolas"/>
                <a:sym typeface="Consolas"/>
              </a:rPr>
              <a:t>}</a:t>
            </a:r>
          </a:p>
          <a:p>
            <a:pPr indent="0" lvl="0" marL="0" rtl="0">
              <a:lnSpc>
                <a:spcPct val="115000"/>
              </a:lnSpc>
              <a:spcBef>
                <a:spcPts val="0"/>
              </a:spcBef>
              <a:buNone/>
            </a:pPr>
            <a:r>
              <a:t/>
            </a:r>
            <a:endParaRPr>
              <a:solidFill>
                <a:srgbClr val="FF5600"/>
              </a:solidFill>
              <a:highlight>
                <a:srgbClr val="FFFFFF"/>
              </a:highlight>
              <a:latin typeface="Consolas"/>
              <a:ea typeface="Consolas"/>
              <a:cs typeface="Consolas"/>
              <a:sym typeface="Consolas"/>
            </a:endParaRPr>
          </a:p>
        </p:txBody>
      </p:sp>
      <p:sp>
        <p:nvSpPr>
          <p:cNvPr id="677" name="Shape 677"/>
          <p:cNvSpPr txBox="1"/>
          <p:nvPr/>
        </p:nvSpPr>
        <p:spPr>
          <a:xfrm>
            <a:off x="464600" y="712925"/>
            <a:ext cx="8679300" cy="2609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Does the call to </a:t>
            </a:r>
            <a:r>
              <a:rPr b="1" lang="en" sz="1800">
                <a:latin typeface="Consolas"/>
                <a:ea typeface="Consolas"/>
                <a:cs typeface="Consolas"/>
                <a:sym typeface="Consolas"/>
              </a:rPr>
              <a:t>doStuff(walrus, x)</a:t>
            </a:r>
            <a:r>
              <a:rPr lang="en" sz="1800"/>
              <a:t> have an affect on </a:t>
            </a:r>
            <a:r>
              <a:rPr b="1" lang="en" sz="1800">
                <a:latin typeface="Consolas"/>
                <a:ea typeface="Consolas"/>
                <a:cs typeface="Consolas"/>
                <a:sym typeface="Consolas"/>
              </a:rPr>
              <a:t>walrus</a:t>
            </a:r>
            <a:r>
              <a:rPr lang="en" sz="1800"/>
              <a:t> and/or main’s </a:t>
            </a:r>
            <a:r>
              <a:rPr b="1" lang="en" sz="1800">
                <a:latin typeface="Consolas"/>
                <a:ea typeface="Consolas"/>
                <a:cs typeface="Consolas"/>
                <a:sym typeface="Consolas"/>
              </a:rPr>
              <a:t>x</a:t>
            </a:r>
            <a:r>
              <a:rPr lang="en" sz="1800"/>
              <a:t>?</a:t>
            </a:r>
          </a:p>
          <a:p>
            <a:pPr indent="-342900" lvl="0" marL="457200" rtl="0">
              <a:spcBef>
                <a:spcPts val="0"/>
              </a:spcBef>
              <a:spcAft>
                <a:spcPts val="0"/>
              </a:spcAft>
              <a:buSzPts val="1800"/>
              <a:buAutoNum type="alphaUcPeriod"/>
            </a:pPr>
            <a:r>
              <a:rPr lang="en" sz="1800"/>
              <a:t>Neither will change.</a:t>
            </a:r>
          </a:p>
          <a:p>
            <a:pPr indent="-342900" lvl="0" marL="457200" rtl="0">
              <a:spcBef>
                <a:spcPts val="0"/>
              </a:spcBef>
              <a:spcAft>
                <a:spcPts val="0"/>
              </a:spcAft>
              <a:buSzPts val="1800"/>
              <a:buAutoNum type="alphaUcPeriod"/>
            </a:pPr>
            <a:r>
              <a:rPr lang="en" sz="1800">
                <a:highlight>
                  <a:srgbClr val="93C47D"/>
                </a:highlight>
                <a:latin typeface="Consolas"/>
                <a:ea typeface="Consolas"/>
                <a:cs typeface="Consolas"/>
                <a:sym typeface="Consolas"/>
              </a:rPr>
              <a:t>walrus</a:t>
            </a:r>
            <a:r>
              <a:rPr lang="en" sz="1800">
                <a:highlight>
                  <a:srgbClr val="93C47D"/>
                </a:highlight>
              </a:rPr>
              <a:t> will lose 100 lbs, but main’s </a:t>
            </a:r>
            <a:r>
              <a:rPr lang="en" sz="1800">
                <a:highlight>
                  <a:srgbClr val="93C47D"/>
                </a:highlight>
                <a:latin typeface="Consolas"/>
                <a:ea typeface="Consolas"/>
                <a:cs typeface="Consolas"/>
                <a:sym typeface="Consolas"/>
              </a:rPr>
              <a:t>x</a:t>
            </a:r>
            <a:r>
              <a:rPr lang="en" sz="1800">
                <a:highlight>
                  <a:srgbClr val="93C47D"/>
                </a:highlight>
              </a:rPr>
              <a:t> will not change.</a:t>
            </a:r>
          </a:p>
          <a:p>
            <a:pPr indent="-342900" lvl="0" marL="457200" rtl="0">
              <a:spcBef>
                <a:spcPts val="0"/>
              </a:spcBef>
              <a:spcAft>
                <a:spcPts val="0"/>
              </a:spcAft>
              <a:buSzPts val="1800"/>
              <a:buAutoNum type="alphaUcPeriod"/>
            </a:pPr>
            <a:r>
              <a:rPr lang="en" sz="1800">
                <a:latin typeface="Consolas"/>
                <a:ea typeface="Consolas"/>
                <a:cs typeface="Consolas"/>
                <a:sym typeface="Consolas"/>
              </a:rPr>
              <a:t>walrus</a:t>
            </a:r>
            <a:r>
              <a:rPr lang="en" sz="1800"/>
              <a:t> will not change, but main’s </a:t>
            </a:r>
            <a:r>
              <a:rPr lang="en" sz="1800">
                <a:latin typeface="Consolas"/>
                <a:ea typeface="Consolas"/>
                <a:cs typeface="Consolas"/>
                <a:sym typeface="Consolas"/>
              </a:rPr>
              <a:t>x</a:t>
            </a:r>
            <a:r>
              <a:rPr lang="en" sz="1800"/>
              <a:t> will decrease by 5.</a:t>
            </a:r>
          </a:p>
          <a:p>
            <a:pPr indent="-342900" lvl="0" marL="457200" rtl="0">
              <a:spcBef>
                <a:spcPts val="0"/>
              </a:spcBef>
              <a:buSzPts val="1800"/>
              <a:buAutoNum type="alphaUcPeriod"/>
            </a:pPr>
            <a:r>
              <a:rPr lang="en" sz="1800"/>
              <a:t>Both will decrease.</a:t>
            </a:r>
          </a:p>
        </p:txBody>
      </p:sp>
      <p:sp>
        <p:nvSpPr>
          <p:cNvPr id="678" name="Shape 678"/>
          <p:cNvSpPr txBox="1"/>
          <p:nvPr/>
        </p:nvSpPr>
        <p:spPr>
          <a:xfrm>
            <a:off x="156125" y="4580925"/>
            <a:ext cx="2481000" cy="421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Answer: </a:t>
            </a:r>
            <a:r>
              <a:rPr lang="en" u="sng">
                <a:solidFill>
                  <a:schemeClr val="hlink"/>
                </a:solidFill>
                <a:hlinkClick r:id="rId3"/>
              </a:rPr>
              <a:t>visualizer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0B5394"/>
                </a:solidFill>
              </a:rPr>
              <a:t>Arrays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Getting Memory Boxes</a:t>
            </a:r>
          </a:p>
        </p:txBody>
      </p:sp>
      <p:sp>
        <p:nvSpPr>
          <p:cNvPr id="689" name="Shape 689"/>
          <p:cNvSpPr txBox="1"/>
          <p:nvPr/>
        </p:nvSpPr>
        <p:spPr>
          <a:xfrm>
            <a:off x="311700" y="789125"/>
            <a:ext cx="8520600" cy="1841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t>To store information, we need memory boxes, which we can get in Java by declaring variables or instantiating objects. Examples:</a:t>
            </a:r>
          </a:p>
          <a:p>
            <a:pPr indent="-342900" lvl="0" marL="457200" marR="38100" rtl="0">
              <a:lnSpc>
                <a:spcPct val="115000"/>
              </a:lnSpc>
              <a:spcBef>
                <a:spcPts val="0"/>
              </a:spcBef>
              <a:buSzPts val="1800"/>
              <a:buChar char="●"/>
            </a:pP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x;</a:t>
            </a:r>
          </a:p>
          <a:p>
            <a:pPr indent="-342900" lvl="0" marL="457200" marR="38100" rtl="0">
              <a:lnSpc>
                <a:spcPct val="115000"/>
              </a:lnSpc>
              <a:spcBef>
                <a:spcPts val="0"/>
              </a:spcBef>
              <a:buSzPts val="1800"/>
              <a:buChar char="●"/>
            </a:pPr>
            <a:r>
              <a:rPr lang="en" sz="1800">
                <a:solidFill>
                  <a:srgbClr val="FF5600"/>
                </a:solidFill>
                <a:highlight>
                  <a:srgbClr val="FFFFFF"/>
                </a:highlight>
                <a:latin typeface="Consolas"/>
                <a:ea typeface="Consolas"/>
                <a:cs typeface="Consolas"/>
                <a:sym typeface="Consolas"/>
              </a:rPr>
              <a:t>Walrus</a:t>
            </a:r>
            <a:r>
              <a:rPr lang="en" sz="1800">
                <a:solidFill>
                  <a:srgbClr val="3B3B3B"/>
                </a:solidFill>
                <a:highlight>
                  <a:srgbClr val="FFFFFF"/>
                </a:highlight>
                <a:latin typeface="Consolas"/>
                <a:ea typeface="Consolas"/>
                <a:cs typeface="Consolas"/>
                <a:sym typeface="Consolas"/>
              </a:rPr>
              <a:t> w1;</a:t>
            </a:r>
          </a:p>
          <a:p>
            <a:pPr indent="-342900" lvl="0" marL="457200" marR="38100" rtl="0">
              <a:lnSpc>
                <a:spcPct val="115000"/>
              </a:lnSpc>
              <a:spcBef>
                <a:spcPts val="0"/>
              </a:spcBef>
              <a:buSzPts val="1800"/>
              <a:buChar char="●"/>
            </a:pPr>
            <a:r>
              <a:rPr lang="en" sz="1800">
                <a:solidFill>
                  <a:srgbClr val="FF5600"/>
                </a:solidFill>
                <a:highlight>
                  <a:srgbClr val="FFFFFF"/>
                </a:highlight>
                <a:latin typeface="Consolas"/>
                <a:ea typeface="Consolas"/>
                <a:cs typeface="Consolas"/>
                <a:sym typeface="Consolas"/>
              </a:rPr>
              <a:t>Walrus</a:t>
            </a:r>
            <a:r>
              <a:rPr lang="en" sz="1800">
                <a:solidFill>
                  <a:srgbClr val="3B3B3B"/>
                </a:solidFill>
                <a:highlight>
                  <a:srgbClr val="FFFFFF"/>
                </a:highlight>
                <a:latin typeface="Consolas"/>
                <a:ea typeface="Consolas"/>
                <a:cs typeface="Consolas"/>
                <a:sym typeface="Consolas"/>
              </a:rPr>
              <a:t> w2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Walrus</a:t>
            </a:r>
            <a:r>
              <a:rPr lang="en" sz="1800">
                <a:solidFill>
                  <a:srgbClr val="3B3B3B"/>
                </a:solidFill>
                <a:highlight>
                  <a:srgbClr val="FFFFFF"/>
                </a:highlight>
                <a:latin typeface="Consolas"/>
                <a:ea typeface="Consolas"/>
                <a:cs typeface="Consolas"/>
                <a:sym typeface="Consolas"/>
              </a:rPr>
              <a:t>(</a:t>
            </a:r>
            <a:r>
              <a:rPr lang="en" sz="1800">
                <a:solidFill>
                  <a:srgbClr val="A8017E"/>
                </a:solidFill>
                <a:highlight>
                  <a:srgbClr val="FFFFFF"/>
                </a:highlight>
                <a:latin typeface="Consolas"/>
                <a:ea typeface="Consolas"/>
                <a:cs typeface="Consolas"/>
                <a:sym typeface="Consolas"/>
              </a:rPr>
              <a:t>30</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5.6</a:t>
            </a:r>
            <a:r>
              <a:rPr lang="en" sz="1800">
                <a:solidFill>
                  <a:srgbClr val="3B3B3B"/>
                </a:solidFill>
                <a:highlight>
                  <a:srgbClr val="FFFFFF"/>
                </a:highlight>
                <a:latin typeface="Consolas"/>
                <a:ea typeface="Consolas"/>
                <a:cs typeface="Consolas"/>
                <a:sym typeface="Consolas"/>
              </a:rPr>
              <a:t>);</a:t>
            </a:r>
          </a:p>
          <a:p>
            <a:pPr indent="0" lvl="0" marL="0" marR="0" rtl="0" algn="l">
              <a:lnSpc>
                <a:spcPct val="115000"/>
              </a:lnSpc>
              <a:spcBef>
                <a:spcPts val="0"/>
              </a:spcBef>
              <a:spcAft>
                <a:spcPts val="0"/>
              </a:spcAft>
              <a:buNone/>
            </a:pPr>
            <a:r>
              <a:t/>
            </a:r>
            <a:endParaRPr sz="1800"/>
          </a:p>
        </p:txBody>
      </p:sp>
      <p:grpSp>
        <p:nvGrpSpPr>
          <p:cNvPr id="690" name="Shape 690"/>
          <p:cNvGrpSpPr/>
          <p:nvPr/>
        </p:nvGrpSpPr>
        <p:grpSpPr>
          <a:xfrm>
            <a:off x="1744850" y="1478050"/>
            <a:ext cx="6484800" cy="363900"/>
            <a:chOff x="1744850" y="1478050"/>
            <a:chExt cx="6484800" cy="363900"/>
          </a:xfrm>
        </p:grpSpPr>
        <p:cxnSp>
          <p:nvCxnSpPr>
            <p:cNvPr id="691" name="Shape 691"/>
            <p:cNvCxnSpPr>
              <a:stCxn id="692" idx="1"/>
            </p:cNvCxnSpPr>
            <p:nvPr/>
          </p:nvCxnSpPr>
          <p:spPr>
            <a:xfrm flipH="1">
              <a:off x="1744850" y="1660000"/>
              <a:ext cx="1553100" cy="300"/>
            </a:xfrm>
            <a:prstGeom prst="straightConnector1">
              <a:avLst/>
            </a:prstGeom>
            <a:noFill/>
            <a:ln cap="flat" cmpd="sng" w="9525">
              <a:solidFill>
                <a:srgbClr val="FF0000"/>
              </a:solidFill>
              <a:prstDash val="solid"/>
              <a:round/>
              <a:headEnd len="lg" w="lg" type="none"/>
              <a:tailEnd len="lg" w="lg" type="triangle"/>
            </a:ln>
          </p:spPr>
        </p:cxnSp>
        <p:sp>
          <p:nvSpPr>
            <p:cNvPr id="692" name="Shape 692"/>
            <p:cNvSpPr txBox="1"/>
            <p:nvPr/>
          </p:nvSpPr>
          <p:spPr>
            <a:xfrm>
              <a:off x="3297950" y="1478050"/>
              <a:ext cx="4931700" cy="3639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0000"/>
                  </a:solidFill>
                </a:rPr>
                <a:t>Gives us a memory box of 32 bits that stores ints.</a:t>
              </a:r>
            </a:p>
          </p:txBody>
        </p:sp>
      </p:grpSp>
      <p:grpSp>
        <p:nvGrpSpPr>
          <p:cNvPr id="693" name="Shape 693"/>
          <p:cNvGrpSpPr/>
          <p:nvPr/>
        </p:nvGrpSpPr>
        <p:grpSpPr>
          <a:xfrm>
            <a:off x="2248850" y="1815175"/>
            <a:ext cx="6583500" cy="375300"/>
            <a:chOff x="2248850" y="1815175"/>
            <a:chExt cx="6583500" cy="375300"/>
          </a:xfrm>
        </p:grpSpPr>
        <p:sp>
          <p:nvSpPr>
            <p:cNvPr id="694" name="Shape 694"/>
            <p:cNvSpPr txBox="1"/>
            <p:nvPr/>
          </p:nvSpPr>
          <p:spPr>
            <a:xfrm>
              <a:off x="3297950" y="1815175"/>
              <a:ext cx="5534400" cy="37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0000"/>
                  </a:solidFill>
                </a:rPr>
                <a:t>Gives us a memory box of 64 bits that stores Walrus references.</a:t>
              </a:r>
            </a:p>
          </p:txBody>
        </p:sp>
        <p:cxnSp>
          <p:nvCxnSpPr>
            <p:cNvPr id="695" name="Shape 695"/>
            <p:cNvCxnSpPr>
              <a:stCxn id="694" idx="1"/>
            </p:cNvCxnSpPr>
            <p:nvPr/>
          </p:nvCxnSpPr>
          <p:spPr>
            <a:xfrm rot="10800000">
              <a:off x="2248850" y="2002825"/>
              <a:ext cx="1049100" cy="0"/>
            </a:xfrm>
            <a:prstGeom prst="straightConnector1">
              <a:avLst/>
            </a:prstGeom>
            <a:noFill/>
            <a:ln cap="flat" cmpd="sng" w="9525">
              <a:solidFill>
                <a:srgbClr val="FF0000"/>
              </a:solidFill>
              <a:prstDash val="solid"/>
              <a:round/>
              <a:headEnd len="lg" w="lg" type="none"/>
              <a:tailEnd len="lg" w="lg" type="triangle"/>
            </a:ln>
          </p:spPr>
        </p:cxnSp>
      </p:grpSp>
      <p:grpSp>
        <p:nvGrpSpPr>
          <p:cNvPr id="696" name="Shape 696"/>
          <p:cNvGrpSpPr/>
          <p:nvPr/>
        </p:nvGrpSpPr>
        <p:grpSpPr>
          <a:xfrm>
            <a:off x="3297950" y="2279525"/>
            <a:ext cx="5534400" cy="1024775"/>
            <a:chOff x="3297950" y="2279525"/>
            <a:chExt cx="5534400" cy="1024775"/>
          </a:xfrm>
        </p:grpSpPr>
        <p:sp>
          <p:nvSpPr>
            <p:cNvPr id="697" name="Shape 697"/>
            <p:cNvSpPr txBox="1"/>
            <p:nvPr/>
          </p:nvSpPr>
          <p:spPr>
            <a:xfrm>
              <a:off x="3297950" y="2607100"/>
              <a:ext cx="5534400" cy="697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0000"/>
                  </a:solidFill>
                </a:rPr>
                <a:t>Gives us a memory box of 64 bits that stores Walrus references, and also gives us 96 bits for storing the int weight (32 bits) and double tuskSize (64 bits) of our Walrus.</a:t>
              </a:r>
            </a:p>
          </p:txBody>
        </p:sp>
        <p:cxnSp>
          <p:nvCxnSpPr>
            <p:cNvPr id="698" name="Shape 698"/>
            <p:cNvCxnSpPr/>
            <p:nvPr/>
          </p:nvCxnSpPr>
          <p:spPr>
            <a:xfrm rot="10800000">
              <a:off x="5037300" y="2279525"/>
              <a:ext cx="1054800" cy="318900"/>
            </a:xfrm>
            <a:prstGeom prst="bentConnector3">
              <a:avLst>
                <a:gd fmla="val 244" name="adj1"/>
              </a:avLst>
            </a:prstGeom>
            <a:noFill/>
            <a:ln cap="flat" cmpd="sng" w="9525">
              <a:solidFill>
                <a:srgbClr val="FF0000"/>
              </a:solidFill>
              <a:prstDash val="solid"/>
              <a:round/>
              <a:headEnd len="lg" w="lg" type="none"/>
              <a:tailEnd len="lg" w="lg" type="triangle"/>
            </a:ln>
          </p:spPr>
        </p:cxnSp>
      </p:grpSp>
      <p:sp>
        <p:nvSpPr>
          <p:cNvPr id="699" name="Shape 699"/>
          <p:cNvSpPr txBox="1"/>
          <p:nvPr/>
        </p:nvSpPr>
        <p:spPr>
          <a:xfrm>
            <a:off x="311700" y="3428725"/>
            <a:ext cx="8520600" cy="14049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b="1" lang="en" sz="1800">
                <a:solidFill>
                  <a:schemeClr val="dk1"/>
                </a:solidFill>
              </a:rPr>
              <a:t>Arrays</a:t>
            </a:r>
            <a:r>
              <a:rPr lang="en" sz="1800">
                <a:solidFill>
                  <a:schemeClr val="dk1"/>
                </a:solidFill>
              </a:rPr>
              <a:t> are a special kind of object which consists of a </a:t>
            </a:r>
            <a:r>
              <a:rPr b="1" lang="en" sz="1800">
                <a:solidFill>
                  <a:schemeClr val="dk1"/>
                </a:solidFill>
              </a:rPr>
              <a:t>numbered</a:t>
            </a:r>
            <a:r>
              <a:rPr lang="en" sz="1800">
                <a:solidFill>
                  <a:schemeClr val="dk1"/>
                </a:solidFill>
              </a:rPr>
              <a:t> sequence of memory boxes.</a:t>
            </a:r>
          </a:p>
          <a:p>
            <a:pPr indent="-342900" lvl="0" marL="457200" rtl="0">
              <a:lnSpc>
                <a:spcPct val="115000"/>
              </a:lnSpc>
              <a:spcBef>
                <a:spcPts val="0"/>
              </a:spcBef>
              <a:buClr>
                <a:schemeClr val="dk1"/>
              </a:buClr>
              <a:buSzPts val="1800"/>
              <a:buChar char="●"/>
            </a:pPr>
            <a:r>
              <a:rPr lang="en" sz="1800">
                <a:solidFill>
                  <a:schemeClr val="dk1"/>
                </a:solidFill>
              </a:rPr>
              <a:t>To get i</a:t>
            </a:r>
            <a:r>
              <a:rPr baseline="30000" lang="en" sz="1800">
                <a:solidFill>
                  <a:schemeClr val="dk1"/>
                </a:solidFill>
              </a:rPr>
              <a:t>th</a:t>
            </a:r>
            <a:r>
              <a:rPr lang="en" sz="1800">
                <a:solidFill>
                  <a:schemeClr val="dk1"/>
                </a:solidFill>
              </a:rPr>
              <a:t> item of array </a:t>
            </a:r>
            <a:r>
              <a:rPr lang="en" sz="1800">
                <a:solidFill>
                  <a:schemeClr val="dk1"/>
                </a:solidFill>
                <a:latin typeface="Consolas"/>
                <a:ea typeface="Consolas"/>
                <a:cs typeface="Consolas"/>
                <a:sym typeface="Consolas"/>
              </a:rPr>
              <a:t>A</a:t>
            </a:r>
            <a:r>
              <a:rPr lang="en" sz="1800">
                <a:solidFill>
                  <a:schemeClr val="dk1"/>
                </a:solidFill>
              </a:rPr>
              <a:t>, use </a:t>
            </a:r>
            <a:r>
              <a:rPr lang="en" sz="1800">
                <a:solidFill>
                  <a:schemeClr val="dk1"/>
                </a:solidFill>
                <a:latin typeface="Consolas"/>
                <a:ea typeface="Consolas"/>
                <a:cs typeface="Consolas"/>
                <a:sym typeface="Consolas"/>
              </a:rPr>
              <a:t>A[i]</a:t>
            </a:r>
            <a:r>
              <a:rPr lang="en" sz="1800">
                <a:solidFill>
                  <a:schemeClr val="dk1"/>
                </a:solidFill>
              </a:rPr>
              <a:t>.</a:t>
            </a:r>
          </a:p>
          <a:p>
            <a:pPr indent="-342900" lvl="0" marL="457200" rtl="0">
              <a:lnSpc>
                <a:spcPct val="115000"/>
              </a:lnSpc>
              <a:spcBef>
                <a:spcPts val="0"/>
              </a:spcBef>
              <a:buClr>
                <a:schemeClr val="dk1"/>
              </a:buClr>
              <a:buSzPts val="1800"/>
              <a:buChar char="●"/>
            </a:pPr>
            <a:r>
              <a:rPr lang="en" sz="1800">
                <a:solidFill>
                  <a:schemeClr val="dk1"/>
                </a:solidFill>
              </a:rPr>
              <a:t>Unlike </a:t>
            </a:r>
            <a:r>
              <a:rPr b="1" lang="en" sz="1800">
                <a:solidFill>
                  <a:schemeClr val="dk1"/>
                </a:solidFill>
              </a:rPr>
              <a:t>class</a:t>
            </a:r>
            <a:r>
              <a:rPr lang="en" sz="1800">
                <a:solidFill>
                  <a:schemeClr val="dk1"/>
                </a:solidFill>
              </a:rPr>
              <a:t> instances which have </a:t>
            </a:r>
            <a:r>
              <a:rPr b="1" lang="en" sz="1800">
                <a:solidFill>
                  <a:schemeClr val="dk1"/>
                </a:solidFill>
              </a:rPr>
              <a:t>named</a:t>
            </a:r>
            <a:r>
              <a:rPr lang="en" sz="1800">
                <a:solidFill>
                  <a:schemeClr val="dk1"/>
                </a:solidFill>
              </a:rPr>
              <a:t> memory boxes.</a:t>
            </a:r>
          </a:p>
        </p:txBody>
      </p:sp>
      <p:pic>
        <p:nvPicPr>
          <p:cNvPr id="700" name="Shape 700"/>
          <p:cNvPicPr preferRelativeResize="0"/>
          <p:nvPr/>
        </p:nvPicPr>
        <p:blipFill>
          <a:blip r:embed="rId3">
            <a:alphaModFix/>
          </a:blip>
          <a:stretch>
            <a:fillRect/>
          </a:stretch>
        </p:blipFill>
        <p:spPr>
          <a:xfrm>
            <a:off x="6872025" y="4303550"/>
            <a:ext cx="2195775" cy="76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Shape 705"/>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Arrays</a:t>
            </a:r>
          </a:p>
        </p:txBody>
      </p:sp>
      <p:sp>
        <p:nvSpPr>
          <p:cNvPr id="706" name="Shape 706"/>
          <p:cNvSpPr txBox="1"/>
          <p:nvPr/>
        </p:nvSpPr>
        <p:spPr>
          <a:xfrm>
            <a:off x="311700" y="789125"/>
            <a:ext cx="8520600" cy="4168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t>Arrays consist of:</a:t>
            </a:r>
          </a:p>
          <a:p>
            <a:pPr indent="-342900" lvl="0" marL="457200" marR="0" rtl="0" algn="l">
              <a:lnSpc>
                <a:spcPct val="115000"/>
              </a:lnSpc>
              <a:spcBef>
                <a:spcPts val="0"/>
              </a:spcBef>
              <a:spcAft>
                <a:spcPts val="0"/>
              </a:spcAft>
              <a:buClr>
                <a:srgbClr val="000000"/>
              </a:buClr>
              <a:buSzPts val="1800"/>
              <a:buFont typeface="Arial"/>
              <a:buChar char="●"/>
            </a:pPr>
            <a:r>
              <a:rPr lang="en" sz="1800"/>
              <a:t>A fixed integer </a:t>
            </a:r>
            <a:r>
              <a:rPr b="1" lang="en" sz="1800"/>
              <a:t>length</a:t>
            </a:r>
            <a:r>
              <a:rPr lang="en" sz="1800"/>
              <a:t> (cannot change!)</a:t>
            </a:r>
          </a:p>
          <a:p>
            <a:pPr indent="-342900" lvl="0" marL="457200" marR="0" rtl="0" algn="l">
              <a:lnSpc>
                <a:spcPct val="115000"/>
              </a:lnSpc>
              <a:spcBef>
                <a:spcPts val="0"/>
              </a:spcBef>
              <a:spcAft>
                <a:spcPts val="0"/>
              </a:spcAft>
              <a:buSzPts val="1800"/>
              <a:buChar char="●"/>
            </a:pPr>
            <a:r>
              <a:rPr lang="en" sz="1800"/>
              <a:t>A sequence of N memory boxes (where N = length), such that:</a:t>
            </a:r>
          </a:p>
          <a:p>
            <a:pPr indent="-342900" lvl="1" marL="914400" marR="0" rtl="0" algn="l">
              <a:lnSpc>
                <a:spcPct val="115000"/>
              </a:lnSpc>
              <a:spcBef>
                <a:spcPts val="0"/>
              </a:spcBef>
              <a:spcAft>
                <a:spcPts val="0"/>
              </a:spcAft>
              <a:buSzPts val="1800"/>
              <a:buChar char="○"/>
            </a:pPr>
            <a:r>
              <a:rPr lang="en" sz="1800"/>
              <a:t>All of the boxes hold the same type of value.</a:t>
            </a:r>
          </a:p>
          <a:p>
            <a:pPr indent="-342900" lvl="1" marL="914400" marR="0" rtl="0" algn="l">
              <a:lnSpc>
                <a:spcPct val="115000"/>
              </a:lnSpc>
              <a:spcBef>
                <a:spcPts val="0"/>
              </a:spcBef>
              <a:spcAft>
                <a:spcPts val="0"/>
              </a:spcAft>
              <a:buSzPts val="1800"/>
              <a:buChar char="○"/>
            </a:pPr>
            <a:r>
              <a:rPr lang="en" sz="1800"/>
              <a:t>The boxes are numbered 0 through length-1.</a:t>
            </a:r>
          </a:p>
          <a:p>
            <a:pPr indent="0" lvl="0" marL="45720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 sz="1800"/>
              <a:t>Like instances of classes:</a:t>
            </a:r>
          </a:p>
          <a:p>
            <a:pPr indent="-342900" lvl="0" marL="457200" marR="0" rtl="0" algn="l">
              <a:lnSpc>
                <a:spcPct val="115000"/>
              </a:lnSpc>
              <a:spcBef>
                <a:spcPts val="0"/>
              </a:spcBef>
              <a:spcAft>
                <a:spcPts val="0"/>
              </a:spcAft>
              <a:buSzPts val="1800"/>
              <a:buChar char="●"/>
            </a:pPr>
            <a:r>
              <a:rPr lang="en" sz="1800"/>
              <a:t>You get one reference when its created.</a:t>
            </a:r>
          </a:p>
          <a:p>
            <a:pPr indent="-342900" lvl="0" marL="457200" marR="0" rtl="0" algn="l">
              <a:lnSpc>
                <a:spcPct val="115000"/>
              </a:lnSpc>
              <a:spcBef>
                <a:spcPts val="0"/>
              </a:spcBef>
              <a:spcAft>
                <a:spcPts val="0"/>
              </a:spcAft>
              <a:buSzPts val="1800"/>
              <a:buChar char="●"/>
            </a:pPr>
            <a:r>
              <a:rPr lang="en" sz="1800"/>
              <a:t>If you reassign all variables containing that reference, you can never get the array back.</a:t>
            </a:r>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 sz="1800"/>
              <a:t>Unlike classes, arrays do not have methods.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Arrays</a:t>
            </a:r>
          </a:p>
        </p:txBody>
      </p:sp>
      <p:sp>
        <p:nvSpPr>
          <p:cNvPr id="712" name="Shape 712"/>
          <p:cNvSpPr txBox="1"/>
          <p:nvPr/>
        </p:nvSpPr>
        <p:spPr>
          <a:xfrm>
            <a:off x="311700" y="789125"/>
            <a:ext cx="8520600" cy="4168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None/>
            </a:pPr>
            <a:r>
              <a:rPr lang="en" sz="1800"/>
              <a:t>Like classes, arrays are (almost always) instantiated with new.</a:t>
            </a:r>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 sz="1800"/>
              <a:t>Three valid notations:</a:t>
            </a:r>
          </a:p>
          <a:p>
            <a:pPr indent="-342900" lvl="0" marL="457200" marR="38100" rtl="0">
              <a:lnSpc>
                <a:spcPct val="115000"/>
              </a:lnSpc>
              <a:spcBef>
                <a:spcPts val="0"/>
              </a:spcBef>
              <a:buSzPts val="1800"/>
              <a:buChar char="●"/>
            </a:pPr>
            <a:r>
              <a:rPr lang="en" sz="1800">
                <a:solidFill>
                  <a:srgbClr val="3B3B3B"/>
                </a:solidFill>
                <a:highlight>
                  <a:srgbClr val="FFFFFF"/>
                </a:highlight>
                <a:latin typeface="Consolas"/>
                <a:ea typeface="Consolas"/>
                <a:cs typeface="Consolas"/>
                <a:sym typeface="Consolas"/>
              </a:rPr>
              <a:t>x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a:t>
            </a:r>
            <a:r>
              <a:rPr lang="en" sz="1800">
                <a:solidFill>
                  <a:srgbClr val="A8017E"/>
                </a:solidFill>
                <a:highlight>
                  <a:srgbClr val="FFFFFF"/>
                </a:highlight>
                <a:latin typeface="Consolas"/>
                <a:ea typeface="Consolas"/>
                <a:cs typeface="Consolas"/>
                <a:sym typeface="Consolas"/>
              </a:rPr>
              <a:t>3</a:t>
            </a:r>
            <a:r>
              <a:rPr lang="en" sz="1800">
                <a:solidFill>
                  <a:srgbClr val="3B3B3B"/>
                </a:solidFill>
                <a:highlight>
                  <a:srgbClr val="FFFFFF"/>
                </a:highlight>
                <a:latin typeface="Consolas"/>
                <a:ea typeface="Consolas"/>
                <a:cs typeface="Consolas"/>
                <a:sym typeface="Consolas"/>
              </a:rPr>
              <a:t>];</a:t>
            </a:r>
          </a:p>
          <a:p>
            <a:pPr indent="-342900" lvl="0" marL="457200" marR="38100" rtl="0">
              <a:lnSpc>
                <a:spcPct val="115000"/>
              </a:lnSpc>
              <a:spcBef>
                <a:spcPts val="0"/>
              </a:spcBef>
              <a:buSzPts val="1800"/>
              <a:buChar char="●"/>
            </a:pPr>
            <a:r>
              <a:rPr lang="en" sz="1800">
                <a:solidFill>
                  <a:srgbClr val="3B3B3B"/>
                </a:solidFill>
                <a:highlight>
                  <a:srgbClr val="FFFFFF"/>
                </a:highlight>
                <a:latin typeface="Consolas"/>
                <a:ea typeface="Consolas"/>
                <a:cs typeface="Consolas"/>
                <a:sym typeface="Consolas"/>
              </a:rPr>
              <a:t>y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006699"/>
                </a:solidFill>
                <a:highlight>
                  <a:srgbClr val="FFFFFF"/>
                </a:highlight>
                <a:latin typeface="Consolas"/>
                <a:ea typeface="Consolas"/>
                <a:cs typeface="Consolas"/>
                <a:sym typeface="Consolas"/>
              </a:rPr>
              <a:t>new</a:t>
            </a:r>
            <a:r>
              <a:rPr lang="en" sz="1800">
                <a:solidFill>
                  <a:srgbClr val="3B3B3B"/>
                </a:solidFill>
                <a:highlight>
                  <a:srgbClr val="FFFFFF"/>
                </a:highlight>
                <a:latin typeface="Consolas"/>
                <a:ea typeface="Consolas"/>
                <a:cs typeface="Consolas"/>
                <a:sym typeface="Consolas"/>
              </a:rPr>
              <a:t> </a:t>
            </a: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a:t>
            </a:r>
            <a:r>
              <a:rPr lang="en" sz="1800">
                <a:solidFill>
                  <a:srgbClr val="A8017E"/>
                </a:solidFill>
                <a:highlight>
                  <a:srgbClr val="FFFFFF"/>
                </a:highlight>
                <a:latin typeface="Consolas"/>
                <a:ea typeface="Consolas"/>
                <a:cs typeface="Consolas"/>
                <a:sym typeface="Consolas"/>
              </a:rPr>
              <a:t>1</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2</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3</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4</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5</a:t>
            </a:r>
            <a:r>
              <a:rPr lang="en" sz="1800">
                <a:solidFill>
                  <a:srgbClr val="3B3B3B"/>
                </a:solidFill>
                <a:highlight>
                  <a:srgbClr val="FFFFFF"/>
                </a:highlight>
                <a:latin typeface="Consolas"/>
                <a:ea typeface="Consolas"/>
                <a:cs typeface="Consolas"/>
                <a:sym typeface="Consolas"/>
              </a:rPr>
              <a:t>};</a:t>
            </a:r>
          </a:p>
          <a:p>
            <a:pPr indent="-342900" lvl="0" marL="457200" marR="38100" rtl="0">
              <a:lnSpc>
                <a:spcPct val="115000"/>
              </a:lnSpc>
              <a:spcBef>
                <a:spcPts val="0"/>
              </a:spcBef>
              <a:buSzPts val="1800"/>
              <a:buChar char="●"/>
            </a:pPr>
            <a:r>
              <a:rPr lang="en" sz="1800">
                <a:solidFill>
                  <a:srgbClr val="FF5600"/>
                </a:solidFill>
                <a:highlight>
                  <a:srgbClr val="FFFFFF"/>
                </a:highlight>
                <a:latin typeface="Consolas"/>
                <a:ea typeface="Consolas"/>
                <a:cs typeface="Consolas"/>
                <a:sym typeface="Consolas"/>
              </a:rPr>
              <a:t>int</a:t>
            </a:r>
            <a:r>
              <a:rPr lang="en" sz="1800">
                <a:solidFill>
                  <a:srgbClr val="3B3B3B"/>
                </a:solidFill>
                <a:highlight>
                  <a:srgbClr val="FFFFFF"/>
                </a:highlight>
                <a:latin typeface="Consolas"/>
                <a:ea typeface="Consolas"/>
                <a:cs typeface="Consolas"/>
                <a:sym typeface="Consolas"/>
              </a:rPr>
              <a:t>[] z </a:t>
            </a:r>
            <a:r>
              <a:rPr lang="en" sz="1800">
                <a:solidFill>
                  <a:srgbClr val="006699"/>
                </a:solidFill>
                <a:highlight>
                  <a:srgbClr val="FFFFFF"/>
                </a:highlight>
                <a:latin typeface="Consolas"/>
                <a:ea typeface="Consolas"/>
                <a:cs typeface="Consolas"/>
                <a:sym typeface="Consolas"/>
              </a:rPr>
              <a:t>=</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9</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10</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11</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12</a:t>
            </a:r>
            <a:r>
              <a:rPr lang="en" sz="1800">
                <a:solidFill>
                  <a:srgbClr val="3B3B3B"/>
                </a:solidFill>
                <a:highlight>
                  <a:srgbClr val="FFFFFF"/>
                </a:highlight>
                <a:latin typeface="Consolas"/>
                <a:ea typeface="Consolas"/>
                <a:cs typeface="Consolas"/>
                <a:sym typeface="Consolas"/>
              </a:rPr>
              <a:t>, </a:t>
            </a:r>
            <a:r>
              <a:rPr lang="en" sz="1800">
                <a:solidFill>
                  <a:srgbClr val="A8017E"/>
                </a:solidFill>
                <a:highlight>
                  <a:srgbClr val="FFFFFF"/>
                </a:highlight>
                <a:latin typeface="Consolas"/>
                <a:ea typeface="Consolas"/>
                <a:cs typeface="Consolas"/>
                <a:sym typeface="Consolas"/>
              </a:rPr>
              <a:t>13</a:t>
            </a:r>
            <a:r>
              <a:rPr lang="en" sz="1800">
                <a:solidFill>
                  <a:srgbClr val="3B3B3B"/>
                </a:solidFill>
                <a:highlight>
                  <a:srgbClr val="FFFFFF"/>
                </a:highlight>
                <a:latin typeface="Consolas"/>
                <a:ea typeface="Consolas"/>
                <a:cs typeface="Consolas"/>
                <a:sym typeface="Consolas"/>
              </a:rPr>
              <a:t>};</a:t>
            </a:r>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t/>
            </a:r>
            <a:endParaRPr sz="1800"/>
          </a:p>
          <a:p>
            <a:pPr indent="0" lvl="0" marL="0" marR="0" rtl="0" algn="l">
              <a:lnSpc>
                <a:spcPct val="115000"/>
              </a:lnSpc>
              <a:spcBef>
                <a:spcPts val="0"/>
              </a:spcBef>
              <a:spcAft>
                <a:spcPts val="0"/>
              </a:spcAft>
              <a:buNone/>
            </a:pPr>
            <a:r>
              <a:rPr lang="en" sz="1800"/>
              <a:t>All three notations create an array, which we saw on the last slide comprises:</a:t>
            </a:r>
          </a:p>
          <a:p>
            <a:pPr indent="-342900" lvl="0" marL="457200" marR="0" rtl="0" algn="l">
              <a:lnSpc>
                <a:spcPct val="115000"/>
              </a:lnSpc>
              <a:spcBef>
                <a:spcPts val="0"/>
              </a:spcBef>
              <a:spcAft>
                <a:spcPts val="0"/>
              </a:spcAft>
              <a:buClr>
                <a:srgbClr val="000000"/>
              </a:buClr>
              <a:buSzPts val="1800"/>
              <a:buFont typeface="Arial"/>
              <a:buChar char="●"/>
            </a:pPr>
            <a:r>
              <a:rPr lang="en" sz="1800"/>
              <a:t>A </a:t>
            </a:r>
            <a:r>
              <a:rPr b="1" lang="en" sz="1800"/>
              <a:t>length</a:t>
            </a:r>
            <a:r>
              <a:rPr lang="en" sz="1800"/>
              <a:t> field.</a:t>
            </a:r>
          </a:p>
          <a:p>
            <a:pPr indent="-342900" lvl="0" marL="457200" marR="0" rtl="0" algn="l">
              <a:lnSpc>
                <a:spcPct val="115000"/>
              </a:lnSpc>
              <a:spcBef>
                <a:spcPts val="0"/>
              </a:spcBef>
              <a:spcAft>
                <a:spcPts val="0"/>
              </a:spcAft>
              <a:buSzPts val="1800"/>
              <a:buChar char="●"/>
            </a:pPr>
            <a:r>
              <a:rPr lang="en" sz="1800"/>
              <a:t>A sequence of </a:t>
            </a:r>
            <a:r>
              <a:rPr b="1" lang="en" sz="1800"/>
              <a:t>N boxes</a:t>
            </a:r>
            <a:r>
              <a:rPr lang="en" sz="1800"/>
              <a:t>, where </a:t>
            </a:r>
            <a:r>
              <a:rPr b="1" lang="en" sz="1800"/>
              <a:t>N = length</a:t>
            </a:r>
            <a:r>
              <a:rPr lang="en" sz="1800"/>
              <a:t>.</a:t>
            </a:r>
          </a:p>
          <a:p>
            <a:pPr indent="0" lvl="0" marL="0" marR="0" rtl="0" algn="l">
              <a:lnSpc>
                <a:spcPct val="115000"/>
              </a:lnSpc>
              <a:spcBef>
                <a:spcPts val="0"/>
              </a:spcBef>
              <a:spcAft>
                <a:spcPts val="0"/>
              </a:spcAft>
              <a:buNone/>
            </a:pPr>
            <a:r>
              <a:t/>
            </a:r>
            <a:endParaRPr sz="1800"/>
          </a:p>
        </p:txBody>
      </p:sp>
      <p:pic>
        <p:nvPicPr>
          <p:cNvPr id="713" name="Shape 713"/>
          <p:cNvPicPr preferRelativeResize="0"/>
          <p:nvPr/>
        </p:nvPicPr>
        <p:blipFill>
          <a:blip r:embed="rId3">
            <a:alphaModFix/>
          </a:blip>
          <a:stretch>
            <a:fillRect/>
          </a:stretch>
        </p:blipFill>
        <p:spPr>
          <a:xfrm>
            <a:off x="5031299" y="2371118"/>
            <a:ext cx="3845576" cy="83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95" name="Shape 95"/>
          <p:cNvSpPr txBox="1"/>
          <p:nvPr/>
        </p:nvSpPr>
        <p:spPr>
          <a:xfrm>
            <a:off x="427850" y="1063550"/>
            <a:ext cx="8716200" cy="42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To solve stimulating mathematical and theoretical problems.</a:t>
            </a:r>
          </a:p>
        </p:txBody>
      </p:sp>
      <p:pic>
        <p:nvPicPr>
          <p:cNvPr descr="Konigsberg bridges.png" id="96" name="Shape 96"/>
          <p:cNvPicPr preferRelativeResize="0"/>
          <p:nvPr/>
        </p:nvPicPr>
        <p:blipFill>
          <a:blip r:embed="rId3">
            <a:alphaModFix/>
          </a:blip>
          <a:stretch>
            <a:fillRect/>
          </a:stretch>
        </p:blipFill>
        <p:spPr>
          <a:xfrm>
            <a:off x="742650" y="1549875"/>
            <a:ext cx="2286000" cy="1803400"/>
          </a:xfrm>
          <a:prstGeom prst="rect">
            <a:avLst/>
          </a:prstGeom>
          <a:noFill/>
          <a:ln>
            <a:noFill/>
          </a:ln>
        </p:spPr>
      </p:pic>
      <p:pic>
        <p:nvPicPr>
          <p:cNvPr descr="7 bridges.svg" id="97" name="Shape 97"/>
          <p:cNvPicPr preferRelativeResize="0"/>
          <p:nvPr/>
        </p:nvPicPr>
        <p:blipFill>
          <a:blip r:embed="rId4">
            <a:alphaModFix/>
          </a:blip>
          <a:stretch>
            <a:fillRect/>
          </a:stretch>
        </p:blipFill>
        <p:spPr>
          <a:xfrm>
            <a:off x="3522950" y="3028725"/>
            <a:ext cx="2273300" cy="1816100"/>
          </a:xfrm>
          <a:prstGeom prst="rect">
            <a:avLst/>
          </a:prstGeom>
          <a:noFill/>
          <a:ln>
            <a:noFill/>
          </a:ln>
        </p:spPr>
      </p:pic>
      <p:pic>
        <p:nvPicPr>
          <p:cNvPr descr="Königsberg graph.svg" id="98" name="Shape 98"/>
          <p:cNvPicPr preferRelativeResize="0"/>
          <p:nvPr/>
        </p:nvPicPr>
        <p:blipFill>
          <a:blip r:embed="rId5">
            <a:alphaModFix/>
          </a:blip>
          <a:stretch>
            <a:fillRect/>
          </a:stretch>
        </p:blipFill>
        <p:spPr>
          <a:xfrm>
            <a:off x="6290550" y="1537175"/>
            <a:ext cx="2286000" cy="1828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Break! (1 min)</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Shape 723"/>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solidFill>
                  <a:srgbClr val="0B5394"/>
                </a:solidFill>
              </a:rPr>
              <a:t>IntelliJ &amp; Debugging</a:t>
            </a:r>
          </a:p>
        </p:txBody>
      </p:sp>
      <p:sp>
        <p:nvSpPr>
          <p:cNvPr id="724" name="Shape 724"/>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Live Demo</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Recap</a:t>
            </a:r>
          </a:p>
        </p:txBody>
      </p:sp>
      <p:sp>
        <p:nvSpPr>
          <p:cNvPr id="730" name="Shape 7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Take advantage of autocompletion, auto-import, quick fixes (alt+enter).</a:t>
            </a:r>
          </a:p>
          <a:p>
            <a:pPr indent="-342900" lvl="0" marL="457200" rtl="0">
              <a:spcBef>
                <a:spcPts val="0"/>
              </a:spcBef>
              <a:spcAft>
                <a:spcPts val="0"/>
              </a:spcAft>
              <a:buSzPts val="1800"/>
              <a:buChar char="●"/>
            </a:pPr>
            <a:r>
              <a:rPr lang="en"/>
              <a:t>Use the autogeneration (alt-insert / command+n on mac)</a:t>
            </a:r>
          </a:p>
          <a:p>
            <a:pPr indent="-342900" lvl="0" marL="457200" rtl="0">
              <a:spcBef>
                <a:spcPts val="0"/>
              </a:spcBef>
              <a:spcAft>
                <a:spcPts val="0"/>
              </a:spcAft>
              <a:buSzPts val="1800"/>
              <a:buChar char="●"/>
            </a:pPr>
            <a:r>
              <a:rPr lang="en"/>
              <a:t>Use live code to save time on typing (use ctrl + j / command + j on mac to see list)</a:t>
            </a:r>
          </a:p>
          <a:p>
            <a:pPr indent="-317500" lvl="1" marL="914400" rtl="0">
              <a:spcBef>
                <a:spcPts val="0"/>
              </a:spcBef>
              <a:spcAft>
                <a:spcPts val="0"/>
              </a:spcAft>
              <a:buSzPts val="1400"/>
              <a:buChar char="○"/>
            </a:pPr>
            <a:r>
              <a:rPr lang="en"/>
              <a:t>Some favorites are: sout, psvm, inn, fori</a:t>
            </a:r>
          </a:p>
          <a:p>
            <a:pPr indent="-342900" lvl="0" marL="457200" rtl="0">
              <a:spcBef>
                <a:spcPts val="0"/>
              </a:spcBef>
              <a:spcAft>
                <a:spcPts val="0"/>
              </a:spcAft>
              <a:buSzPts val="1800"/>
              <a:buChar char="●"/>
            </a:pPr>
            <a:r>
              <a:rPr lang="en"/>
              <a:t>Reformat code to save time style checking (ctrl + alt + l/ command + alt + l)</a:t>
            </a:r>
          </a:p>
          <a:p>
            <a:pPr indent="-342900" lvl="0" marL="457200" rtl="0">
              <a:spcBef>
                <a:spcPts val="0"/>
              </a:spcBef>
              <a:spcAft>
                <a:spcPts val="0"/>
              </a:spcAft>
              <a:buSzPts val="1800"/>
              <a:buChar char="●"/>
            </a:pPr>
            <a:r>
              <a:rPr lang="en"/>
              <a:t>Utilize breakpoints and the debugger to quickly find bugs</a:t>
            </a:r>
          </a:p>
          <a:p>
            <a:pPr indent="-317500" lvl="1" marL="914400" rtl="0">
              <a:spcBef>
                <a:spcPts val="0"/>
              </a:spcBef>
              <a:spcAft>
                <a:spcPts val="0"/>
              </a:spcAft>
              <a:buSzPts val="1400"/>
              <a:buChar char="○"/>
            </a:pPr>
            <a:r>
              <a:rPr lang="en"/>
              <a:t>Inspect variables</a:t>
            </a:r>
          </a:p>
          <a:p>
            <a:pPr indent="-317500" lvl="1" marL="914400" rtl="0">
              <a:spcBef>
                <a:spcPts val="0"/>
              </a:spcBef>
              <a:spcAft>
                <a:spcPts val="0"/>
              </a:spcAft>
              <a:buSzPts val="1400"/>
              <a:buChar char="○"/>
            </a:pPr>
            <a:r>
              <a:rPr lang="en"/>
              <a:t>Inspect the call stack</a:t>
            </a:r>
          </a:p>
          <a:p>
            <a:pPr indent="-317500" lvl="1" marL="914400" rtl="0">
              <a:spcBef>
                <a:spcPts val="0"/>
              </a:spcBef>
              <a:spcAft>
                <a:spcPts val="0"/>
              </a:spcAft>
              <a:buSzPts val="1400"/>
              <a:buChar char="○"/>
            </a:pPr>
            <a:r>
              <a:rPr lang="en"/>
              <a:t>Follow execution with step into, step over</a:t>
            </a:r>
          </a:p>
          <a:p>
            <a:pPr indent="-317500" lvl="1" marL="914400" rtl="0">
              <a:spcBef>
                <a:spcPts val="0"/>
              </a:spcBef>
              <a:buSzPts val="1400"/>
              <a:buChar char="○"/>
            </a:pPr>
            <a:r>
              <a:rPr lang="en"/>
              <a:t>Do binary search</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0B5394"/>
                </a:solidFill>
              </a:rPr>
              <a:t>Project 1 Demo</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Shape 7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0B5394"/>
                </a:solidFill>
              </a:rPr>
              <a:t>Advice</a:t>
            </a:r>
          </a:p>
        </p:txBody>
      </p:sp>
      <p:sp>
        <p:nvSpPr>
          <p:cNvPr id="741" name="Shape 74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“I took compilers with Hilfinger sometime around 2008. We were in the part of the course where you would convert ast's into asm.</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2 days and 3 nights we spent in that lab. We got very little food, I got virtually no sleep, and we used up a slip day trying to solve this one issue. Energy drinks were our main source of, well, energy.</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He had a policy where if you had a bug you could email him ALL your code and he would try to help you out. It was 1am on Monday night, my partners were getting increasingly frustrated with my obdurateness against sending him our code. Finally I gave in, figuring we could get a response by the morning.</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About 15 minutes later, I figured out our problem. Some level in the inheritance hierarchy was outputting null instead of 0 for an empty input, meaning that the parser was messed up on the number of input bytes. It was an insanely hard bug to track, as every obvious way to evaluate our output seemed to be correct. </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I patted myself on the back for figuring this out, and hoped to escape the ire of my partners, whom I had kept away from football games and girlfriends for 2 and a half days.</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Going back to my own laptop, I saw a response from Hilfinger at 1:10. It said "you missed a 0".</a:t>
            </a:r>
          </a:p>
          <a:p>
            <a:pPr indent="-698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I hated him in that moment.”</a:t>
            </a:r>
          </a:p>
          <a:p>
            <a:pPr indent="387350" lvl="0" marL="0" rtl="0">
              <a:lnSpc>
                <a:spcPct val="100000"/>
              </a:lnSpc>
              <a:spcBef>
                <a:spcPts val="0"/>
              </a:spcBef>
              <a:spcAft>
                <a:spcPts val="300"/>
              </a:spcAft>
              <a:buClr>
                <a:srgbClr val="000000"/>
              </a:buClr>
              <a:buSzPts val="1100"/>
              <a:buFont typeface="Arial"/>
              <a:buNone/>
            </a:pPr>
            <a:r>
              <a:rPr lang="en" sz="1200">
                <a:solidFill>
                  <a:srgbClr val="333333"/>
                </a:solidFill>
                <a:latin typeface="Georgia"/>
                <a:ea typeface="Georgia"/>
                <a:cs typeface="Georgia"/>
                <a:sym typeface="Georgia"/>
              </a:rPr>
              <a:t>- </a:t>
            </a:r>
            <a:r>
              <a:rPr b="1" lang="en" sz="1200">
                <a:solidFill>
                  <a:srgbClr val="333333"/>
                </a:solidFill>
                <a:latin typeface="Helvetica Neue"/>
                <a:ea typeface="Helvetica Neue"/>
                <a:cs typeface="Helvetica Neue"/>
                <a:sym typeface="Helvetica Neue"/>
                <a:hlinkClick r:id="rId3"/>
              </a:rPr>
              <a:t>Arun Vijayvergiya</a:t>
            </a:r>
            <a:r>
              <a:rPr lang="en" sz="1200">
                <a:solidFill>
                  <a:srgbClr val="333333"/>
                </a:solidFill>
                <a:latin typeface="Helvetica Neue"/>
                <a:ea typeface="Helvetica Neue"/>
                <a:cs typeface="Helvetica Neue"/>
                <a:sym typeface="Helvetica Neue"/>
              </a:rPr>
              <a:t>, on Quora</a:t>
            </a:r>
          </a:p>
          <a:p>
            <a:pPr indent="387350" lvl="0" marL="0" rtl="0">
              <a:lnSpc>
                <a:spcPct val="100000"/>
              </a:lnSpc>
              <a:spcBef>
                <a:spcPts val="0"/>
              </a:spcBef>
              <a:spcAft>
                <a:spcPts val="300"/>
              </a:spcAft>
              <a:buClr>
                <a:schemeClr val="dk1"/>
              </a:buClr>
              <a:buSzPts val="1100"/>
              <a:buFont typeface="Arial"/>
              <a:buNone/>
            </a:pPr>
            <a:r>
              <a:t/>
            </a:r>
            <a:endParaRPr sz="1200">
              <a:solidFill>
                <a:srgbClr val="333333"/>
              </a:solidFill>
              <a:latin typeface="Georgia"/>
              <a:ea typeface="Georgia"/>
              <a:cs typeface="Georgia"/>
              <a:sym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0B5394"/>
                </a:solidFill>
              </a:rPr>
              <a:t>Advice</a:t>
            </a:r>
          </a:p>
        </p:txBody>
      </p:sp>
      <p:sp>
        <p:nvSpPr>
          <p:cNvPr id="747" name="Shape 74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buSzPts val="1800"/>
              <a:buChar char="●"/>
            </a:pPr>
            <a:r>
              <a:rPr lang="en"/>
              <a:t>Don’t be the student in this story - use tools. Ask for help when you are completely stuck.</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Shape 7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0B5394"/>
                </a:solidFill>
              </a:rPr>
              <a:t>Advice</a:t>
            </a:r>
          </a:p>
        </p:txBody>
      </p:sp>
      <p:sp>
        <p:nvSpPr>
          <p:cNvPr id="753" name="Shape 7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Don’t be the student in this story - use tools. Ask for help when you are completely stuck.</a:t>
            </a:r>
          </a:p>
          <a:p>
            <a:pPr indent="-342900" lvl="0" marL="457200" rtl="0">
              <a:spcBef>
                <a:spcPts val="0"/>
              </a:spcBef>
              <a:buSzPts val="1800"/>
              <a:buChar char="●"/>
            </a:pPr>
            <a:r>
              <a:rPr lang="en"/>
              <a:t>You cannot be the Hilfinger in this story. You are not a machine.</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Shape 7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B5394"/>
                </a:solidFill>
              </a:rPr>
              <a:t>Advice (courtesy of PNH)</a:t>
            </a:r>
          </a:p>
          <a:p>
            <a:pPr indent="0" lvl="0" marL="0">
              <a:spcBef>
                <a:spcPts val="0"/>
              </a:spcBef>
              <a:buNone/>
            </a:pPr>
            <a:r>
              <a:t/>
            </a:r>
            <a:endParaRPr/>
          </a:p>
        </p:txBody>
      </p:sp>
      <p:sp>
        <p:nvSpPr>
          <p:cNvPr id="759" name="Shape 7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69850" lvl="0" marL="0" rtl="0" algn="ctr">
              <a:spcBef>
                <a:spcPts val="0"/>
              </a:spcBef>
              <a:buClr>
                <a:schemeClr val="dk1"/>
              </a:buClr>
              <a:buSzPts val="1100"/>
              <a:buFont typeface="Arial"/>
              <a:buNone/>
            </a:pPr>
            <a:r>
              <a:rPr lang="en" sz="9600">
                <a:solidFill>
                  <a:srgbClr val="CC0000"/>
                </a:solidFill>
              </a:rPr>
              <a:t>RTFM</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Shape 7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0B5394"/>
                </a:solidFill>
              </a:rPr>
              <a:t>Advice (courtesy of PNH)</a:t>
            </a:r>
          </a:p>
          <a:p>
            <a:pPr indent="0" lvl="0" marL="0">
              <a:spcBef>
                <a:spcPts val="0"/>
              </a:spcBef>
              <a:buNone/>
            </a:pPr>
            <a:r>
              <a:t/>
            </a:r>
            <a:endParaRPr/>
          </a:p>
        </p:txBody>
      </p:sp>
      <p:sp>
        <p:nvSpPr>
          <p:cNvPr id="765" name="Shape 7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69850" lvl="0" marL="0" rtl="0" algn="ctr">
              <a:spcBef>
                <a:spcPts val="0"/>
              </a:spcBef>
              <a:buClr>
                <a:schemeClr val="dk1"/>
              </a:buClr>
              <a:buSzPts val="1100"/>
              <a:buFont typeface="Arial"/>
              <a:buNone/>
            </a:pPr>
            <a:r>
              <a:rPr lang="en" sz="9600">
                <a:solidFill>
                  <a:srgbClr val="CC0000"/>
                </a:solidFill>
              </a:rPr>
              <a:t>DBC</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Shape 7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0B5394"/>
                </a:solidFill>
              </a:rPr>
              <a:t>Citations</a:t>
            </a:r>
          </a:p>
        </p:txBody>
      </p:sp>
      <p:sp>
        <p:nvSpPr>
          <p:cNvPr id="771" name="Shape 7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Active Learning </a:t>
            </a:r>
            <a:r>
              <a:rPr lang="en" u="sng">
                <a:solidFill>
                  <a:schemeClr val="hlink"/>
                </a:solidFill>
                <a:hlinkClick r:id="rId3"/>
              </a:rPr>
              <a:t>https://en.wikipedia.org/wiki/Active_learning</a:t>
            </a:r>
          </a:p>
          <a:p>
            <a:pPr indent="-342900" lvl="0" marL="457200" rtl="0">
              <a:spcBef>
                <a:spcPts val="0"/>
              </a:spcBef>
              <a:spcAft>
                <a:spcPts val="0"/>
              </a:spcAft>
              <a:buClr>
                <a:schemeClr val="dk1"/>
              </a:buClr>
              <a:buSzPts val="1800"/>
              <a:buChar char="●"/>
            </a:pPr>
            <a:r>
              <a:rPr lang="en">
                <a:solidFill>
                  <a:schemeClr val="dk1"/>
                </a:solidFill>
              </a:rPr>
              <a:t>Learning Retention Pyramid: </a:t>
            </a:r>
            <a:r>
              <a:rPr lang="en" u="sng">
                <a:solidFill>
                  <a:schemeClr val="hlink"/>
                </a:solidFill>
                <a:hlinkClick r:id="rId4"/>
              </a:rPr>
              <a:t>https://upload.wikimedia.org/wikipedia/commons/0/04/Learning_Retention_Pyramid.JPG</a:t>
            </a:r>
          </a:p>
          <a:p>
            <a:pPr indent="-342900" lvl="0" marL="457200" rtl="0">
              <a:spcBef>
                <a:spcPts val="0"/>
              </a:spcBef>
              <a:spcAft>
                <a:spcPts val="0"/>
              </a:spcAft>
              <a:buClr>
                <a:schemeClr val="dk1"/>
              </a:buClr>
              <a:buSzPts val="1800"/>
              <a:buChar char="●"/>
            </a:pPr>
            <a:r>
              <a:rPr lang="en">
                <a:solidFill>
                  <a:schemeClr val="dk1"/>
                </a:solidFill>
              </a:rPr>
              <a:t>Bloom’s taxonomy: </a:t>
            </a:r>
            <a:r>
              <a:rPr lang="en" u="sng">
                <a:solidFill>
                  <a:schemeClr val="hlink"/>
                </a:solidFill>
                <a:hlinkClick r:id="rId5"/>
              </a:rPr>
              <a:t>https://cft.vanderbilt.edu/guides-sub-pages/blooms-taxonomy/</a:t>
            </a:r>
          </a:p>
          <a:p>
            <a:pPr indent="-342900" lvl="0" marL="457200" rtl="0">
              <a:spcBef>
                <a:spcPts val="0"/>
              </a:spcBef>
              <a:buClr>
                <a:schemeClr val="dk1"/>
              </a:buClr>
              <a:buSzPts val="1800"/>
              <a:buChar char="●"/>
            </a:pPr>
            <a:r>
              <a:rPr lang="en">
                <a:solidFill>
                  <a:schemeClr val="dk1"/>
                </a:solidFill>
              </a:rPr>
              <a:t>Hilfinger Quora Question: </a:t>
            </a:r>
            <a:r>
              <a:rPr lang="en" u="sng">
                <a:solidFill>
                  <a:schemeClr val="hlink"/>
                </a:solidFill>
                <a:hlinkClick r:id="rId6"/>
              </a:rPr>
              <a:t>https://www.quora.com/University-of-California-Berkeley-What-are-some-instances-of-Paul-Hilfingers-notoriety?page_id=3#!n=12</a:t>
            </a:r>
          </a:p>
          <a:p>
            <a:pPr indent="0" lvl="0" marL="0" rtl="0">
              <a:spcBef>
                <a:spcPts val="0"/>
              </a:spcBef>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104" name="Shape 104"/>
          <p:cNvSpPr txBox="1"/>
          <p:nvPr/>
        </p:nvSpPr>
        <p:spPr>
          <a:xfrm>
            <a:off x="427850" y="1063550"/>
            <a:ext cx="8716200" cy="42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To see our world in exciting new ways.</a:t>
            </a:r>
          </a:p>
        </p:txBody>
      </p:sp>
      <p:pic>
        <p:nvPicPr>
          <p:cNvPr descr="AlphaGo logo" id="105" name="Shape 105"/>
          <p:cNvPicPr preferRelativeResize="0"/>
          <p:nvPr/>
        </p:nvPicPr>
        <p:blipFill>
          <a:blip r:embed="rId3">
            <a:alphaModFix/>
          </a:blip>
          <a:stretch>
            <a:fillRect/>
          </a:stretch>
        </p:blipFill>
        <p:spPr>
          <a:xfrm>
            <a:off x="2655138" y="1700475"/>
            <a:ext cx="3833726" cy="1005200"/>
          </a:xfrm>
          <a:prstGeom prst="rect">
            <a:avLst/>
          </a:prstGeom>
          <a:noFill/>
          <a:ln>
            <a:noFill/>
          </a:ln>
        </p:spPr>
      </p:pic>
      <p:sp>
        <p:nvSpPr>
          <p:cNvPr id="106" name="Shape 106"/>
          <p:cNvSpPr txBox="1"/>
          <p:nvPr/>
        </p:nvSpPr>
        <p:spPr>
          <a:xfrm>
            <a:off x="1066350" y="2991000"/>
            <a:ext cx="7011300" cy="1817400"/>
          </a:xfrm>
          <a:prstGeom prst="rect">
            <a:avLst/>
          </a:prstGeom>
          <a:noFill/>
          <a:ln>
            <a:noFill/>
          </a:ln>
        </p:spPr>
        <p:txBody>
          <a:bodyPr anchorCtr="0" anchor="t" bIns="91425" lIns="91425" rIns="91425" wrap="square" tIns="91425">
            <a:noAutofit/>
          </a:bodyPr>
          <a:lstStyle/>
          <a:p>
            <a:pPr indent="0" lvl="0" marL="0">
              <a:spcBef>
                <a:spcPts val="0"/>
              </a:spcBef>
              <a:buNone/>
            </a:pPr>
            <a:r>
              <a:rPr i="1" lang="en" sz="1800"/>
              <a:t>“After humanity spent thousands of years improving tactics, computers tell us that humans are completely wrong.</a:t>
            </a:r>
          </a:p>
          <a:p>
            <a:pPr indent="0" lvl="0" marL="0">
              <a:spcBef>
                <a:spcPts val="0"/>
              </a:spcBef>
              <a:buNone/>
            </a:pPr>
            <a:r>
              <a:t/>
            </a:r>
            <a:endParaRPr i="1" sz="1800"/>
          </a:p>
          <a:p>
            <a:pPr indent="0" lvl="0" marL="0" rtl="0">
              <a:spcBef>
                <a:spcPts val="0"/>
              </a:spcBef>
              <a:buNone/>
            </a:pPr>
            <a:r>
              <a:rPr i="1" lang="en" sz="1800"/>
              <a:t>I would go as far as to say not a single human has touched the edge of the truth of Go.” </a:t>
            </a:r>
          </a:p>
          <a:p>
            <a:pPr indent="0" lvl="0" marL="0" rtl="0">
              <a:spcBef>
                <a:spcPts val="0"/>
              </a:spcBef>
              <a:buNone/>
            </a:pPr>
            <a:r>
              <a:rPr lang="en" sz="1800"/>
              <a:t>         - Ke Jie (Reigning Go Champion)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study algorithms and data structures?</a:t>
            </a:r>
          </a:p>
        </p:txBody>
      </p:sp>
      <p:sp>
        <p:nvSpPr>
          <p:cNvPr id="112" name="Shape 112"/>
          <p:cNvSpPr txBox="1"/>
          <p:nvPr/>
        </p:nvSpPr>
        <p:spPr>
          <a:xfrm>
            <a:off x="427850" y="1063550"/>
            <a:ext cx="8716200" cy="42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Everyone else is doing it!</a:t>
            </a:r>
          </a:p>
        </p:txBody>
      </p:sp>
      <p:pic>
        <p:nvPicPr>
          <p:cNvPr id="113" name="Shape 113"/>
          <p:cNvPicPr preferRelativeResize="0"/>
          <p:nvPr/>
        </p:nvPicPr>
        <p:blipFill>
          <a:blip r:embed="rId3">
            <a:alphaModFix/>
          </a:blip>
          <a:stretch>
            <a:fillRect/>
          </a:stretch>
        </p:blipFill>
        <p:spPr>
          <a:xfrm>
            <a:off x="1131988" y="1842350"/>
            <a:ext cx="7307924" cy="248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