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C71E1E3-8DD1-4607-AA9E-742E597D5E24}">
  <a:tblStyle styleId="{4C71E1E3-8DD1-4607-AA9E-742E597D5E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2017f.pennapps.com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oracle.com/javase/tutorial/java/IandI/super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oracle.com/javase/8/docs/api/java/util/Objects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eople.eecs.berkeley.edu/~jrs/61b/lec/18" TargetMode="External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eople.eecs.berkeley.edu/~jrs/61b/lec/18" TargetMode="External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cs61bl.org/su17/materials/guides/style-guide.html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Announcements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350325" y="1114700"/>
            <a:ext cx="8793600" cy="4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Guerrilla Section this Sunday!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Form groups with your classmates and work through an exam-prep worksheet, staff will be there to help if you get stuck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Focused on second week’s material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273 &amp; 275 Soda Hall, 11-1PM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</a:rPr>
              <a:t>Apply to PennApps XIV at University of Pennsylvania from September 8-10!</a:t>
            </a: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</a:rPr>
              <a:t>Follow directions to apply at </a:t>
            </a:r>
            <a:r>
              <a:rPr lang="en" sz="2000" u="sng">
                <a:solidFill>
                  <a:srgbClr val="7E57C2"/>
                </a:solidFill>
                <a:highlight>
                  <a:srgbClr val="FFFFFF"/>
                </a:highlight>
                <a:hlinkClick r:id="rId3"/>
              </a:rPr>
              <a:t>http://2017f.pennapps.com/</a:t>
            </a: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</a:rPr>
              <a:t>. Everything is completely paid for (food, travel, swag, networking, etc!)</a:t>
            </a: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</a:rPr>
              <a:t>You can contact </a:t>
            </a:r>
            <a:r>
              <a:rPr lang="en" sz="2000">
                <a:solidFill>
                  <a:srgbClr val="7E57C2"/>
                </a:solidFill>
                <a:highlight>
                  <a:srgbClr val="FFFFFF"/>
                </a:highlight>
              </a:rPr>
              <a:t>joshuayuan@berkeley.edu</a:t>
            </a: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</a:rPr>
              <a:t> if you have any questions!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311700" y="816875"/>
            <a:ext cx="8520600" cy="417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38100" marR="381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SpyDLList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DLList {</a:t>
            </a: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DLList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addedItems;</a:t>
            </a: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SpyDLList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addedItems </a:t>
            </a:r>
            <a:r>
              <a:rPr lang="en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DLList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insertFront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insertFront(o);</a:t>
            </a: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addedItems</a:t>
            </a:r>
            <a:r>
              <a:rPr lang="en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insertBack(o);</a:t>
            </a: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insertBack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 .</a:t>
            </a:r>
            <a:r>
              <a:rPr lang="en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 } </a:t>
            </a:r>
            <a:r>
              <a:rPr lang="en">
                <a:solidFill>
                  <a:srgbClr val="AF82D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Do the same thing as above!</a:t>
            </a: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reportHistory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println(addedItems);</a:t>
            </a: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38100" marR="3810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66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Another Example: SpyDLList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350325" y="808075"/>
            <a:ext cx="8793600" cy="28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Constructors are not inherited. However, the rules of Java say that </a:t>
            </a:r>
            <a:r>
              <a:rPr b="1" lang="en" sz="2000"/>
              <a:t>all constructors must start with a call to one of the super class’s constructors</a:t>
            </a:r>
            <a:r>
              <a:rPr lang="en" sz="2000"/>
              <a:t> [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 sz="2000"/>
              <a:t>].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Reasoning: if every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SpyDLList</a:t>
            </a:r>
            <a:r>
              <a:rPr lang="en" sz="2000"/>
              <a:t> is-a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DLList</a:t>
            </a:r>
            <a:r>
              <a:rPr lang="en" sz="2000"/>
              <a:t>, every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SpyDLList</a:t>
            </a:r>
            <a:r>
              <a:rPr lang="en" sz="2000"/>
              <a:t> must be set up like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DLList</a:t>
            </a:r>
            <a:r>
              <a:rPr lang="en" sz="2000"/>
              <a:t>.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If you didn’t call the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DLList</a:t>
            </a:r>
            <a:r>
              <a:rPr lang="en" sz="2000"/>
              <a:t> constructor, sentinel would be null. Bad!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You can explicitly call the constructor with the super keyword (no dot).</a:t>
            </a:r>
          </a:p>
          <a:p>
            <a:pPr indent="-355600" lvl="0" marL="457200" rtl="0">
              <a:spcBef>
                <a:spcPts val="0"/>
              </a:spcBef>
              <a:buSzPts val="2000"/>
              <a:buChar char="●"/>
            </a:pPr>
            <a:r>
              <a:rPr lang="en" sz="2000"/>
              <a:t>If you don’t explicitly call the constructor, Java will automatically do it for you </a:t>
            </a:r>
            <a:r>
              <a:rPr i="1" lang="en" sz="2000"/>
              <a:t>without arguments</a:t>
            </a:r>
            <a:r>
              <a:rPr lang="en" sz="2000"/>
              <a:t>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Constructor Behavior is Slightly Weird</a:t>
            </a:r>
          </a:p>
        </p:txBody>
      </p:sp>
      <p:grpSp>
        <p:nvGrpSpPr>
          <p:cNvPr id="128" name="Shape 128"/>
          <p:cNvGrpSpPr/>
          <p:nvPr/>
        </p:nvGrpSpPr>
        <p:grpSpPr>
          <a:xfrm>
            <a:off x="454200" y="3722325"/>
            <a:ext cx="8235575" cy="1353350"/>
            <a:chOff x="454200" y="3722325"/>
            <a:chExt cx="8235575" cy="1353350"/>
          </a:xfrm>
        </p:grpSpPr>
        <p:grpSp>
          <p:nvGrpSpPr>
            <p:cNvPr id="129" name="Shape 129"/>
            <p:cNvGrpSpPr/>
            <p:nvPr/>
          </p:nvGrpSpPr>
          <p:grpSpPr>
            <a:xfrm>
              <a:off x="454200" y="3722325"/>
              <a:ext cx="8235575" cy="1250100"/>
              <a:chOff x="629338" y="3798525"/>
              <a:chExt cx="8235575" cy="1250100"/>
            </a:xfrm>
          </p:grpSpPr>
          <p:sp>
            <p:nvSpPr>
              <p:cNvPr id="130" name="Shape 130"/>
              <p:cNvSpPr txBox="1"/>
              <p:nvPr/>
            </p:nvSpPr>
            <p:spPr>
              <a:xfrm>
                <a:off x="629338" y="3798525"/>
                <a:ext cx="3750900" cy="9225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6D9EEB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91425" lIns="91425" rIns="91425" wrap="square" tIns="91425">
                <a:noAutofit/>
              </a:bodyPr>
              <a:lstStyle/>
              <a:p>
                <a:pPr indent="0" lvl="0" marL="38100" marR="38100" rtl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" sz="1600">
                    <a:solidFill>
                      <a:srgbClr val="FF5600"/>
                    </a:solidFill>
                    <a:highlight>
                      <a:srgbClr val="FFFFFF"/>
                    </a:highlight>
                    <a:latin typeface="Consolas"/>
                    <a:ea typeface="Consolas"/>
                    <a:cs typeface="Consolas"/>
                    <a:sym typeface="Consolas"/>
                  </a:rPr>
                  <a:t>public</a:t>
                </a:r>
                <a:r>
                  <a:rPr lang="en" sz="1600">
                    <a:solidFill>
                      <a:srgbClr val="3B3B3B"/>
                    </a:solidFill>
                    <a:highlight>
                      <a:srgbClr val="FFFFFF"/>
                    </a:highlight>
                    <a:latin typeface="Consolas"/>
                    <a:ea typeface="Consolas"/>
                    <a:cs typeface="Consolas"/>
                    <a:sym typeface="Consolas"/>
                  </a:rPr>
                  <a:t> </a:t>
                </a:r>
                <a:r>
                  <a:rPr lang="en" sz="1600">
                    <a:solidFill>
                      <a:srgbClr val="21439C"/>
                    </a:solidFill>
                    <a:highlight>
                      <a:srgbClr val="FFFFFF"/>
                    </a:highlight>
                    <a:latin typeface="Consolas"/>
                    <a:ea typeface="Consolas"/>
                    <a:cs typeface="Consolas"/>
                    <a:sym typeface="Consolas"/>
                  </a:rPr>
                  <a:t>SpyDLList</a:t>
                </a:r>
                <a:r>
                  <a:rPr lang="en" sz="1600">
                    <a:solidFill>
                      <a:srgbClr val="3B3B3B"/>
                    </a:solidFill>
                    <a:highlight>
                      <a:srgbClr val="FFFFFF"/>
                    </a:highlight>
                    <a:latin typeface="Consolas"/>
                    <a:ea typeface="Consolas"/>
                    <a:cs typeface="Consolas"/>
                    <a:sym typeface="Consolas"/>
                  </a:rPr>
                  <a:t>() {</a:t>
                </a:r>
                <a:br>
                  <a:rPr lang="en" sz="1600">
                    <a:solidFill>
                      <a:srgbClr val="3B3B3B"/>
                    </a:solidFill>
                    <a:highlight>
                      <a:srgbClr val="FFFFFF"/>
                    </a:highlight>
                    <a:latin typeface="Consolas"/>
                    <a:ea typeface="Consolas"/>
                    <a:cs typeface="Consolas"/>
                    <a:sym typeface="Consolas"/>
                  </a:rPr>
                </a:br>
                <a:r>
                  <a:rPr lang="en" sz="1600">
                    <a:solidFill>
                      <a:srgbClr val="3B3B3B"/>
                    </a:solidFill>
                    <a:highlight>
                      <a:srgbClr val="FFFFFF"/>
                    </a:highlight>
                    <a:latin typeface="Consolas"/>
                    <a:ea typeface="Consolas"/>
                    <a:cs typeface="Consolas"/>
                    <a:sym typeface="Consolas"/>
                  </a:rPr>
                  <a:t>    addedItems </a:t>
                </a:r>
                <a:r>
                  <a:rPr lang="en" sz="1600">
                    <a:solidFill>
                      <a:srgbClr val="006699"/>
                    </a:solidFill>
                    <a:highlight>
                      <a:srgbClr val="FFFFFF"/>
                    </a:highlight>
                    <a:latin typeface="Consolas"/>
                    <a:ea typeface="Consolas"/>
                    <a:cs typeface="Consolas"/>
                    <a:sym typeface="Consolas"/>
                  </a:rPr>
                  <a:t>=</a:t>
                </a:r>
                <a:r>
                  <a:rPr lang="en" sz="1600">
                    <a:solidFill>
                      <a:srgbClr val="3B3B3B"/>
                    </a:solidFill>
                    <a:highlight>
                      <a:srgbClr val="FFFFFF"/>
                    </a:highlight>
                    <a:latin typeface="Consolas"/>
                    <a:ea typeface="Consolas"/>
                    <a:cs typeface="Consolas"/>
                    <a:sym typeface="Consolas"/>
                  </a:rPr>
                  <a:t> </a:t>
                </a:r>
                <a:r>
                  <a:rPr lang="en" sz="1600">
                    <a:solidFill>
                      <a:srgbClr val="006699"/>
                    </a:solidFill>
                    <a:highlight>
                      <a:srgbClr val="FFFFFF"/>
                    </a:highlight>
                    <a:latin typeface="Consolas"/>
                    <a:ea typeface="Consolas"/>
                    <a:cs typeface="Consolas"/>
                    <a:sym typeface="Consolas"/>
                  </a:rPr>
                  <a:t>new</a:t>
                </a:r>
                <a:r>
                  <a:rPr lang="en" sz="1600">
                    <a:solidFill>
                      <a:srgbClr val="3B3B3B"/>
                    </a:solidFill>
                    <a:highlight>
                      <a:srgbClr val="FFFFFF"/>
                    </a:highlight>
                    <a:latin typeface="Consolas"/>
                    <a:ea typeface="Consolas"/>
                    <a:cs typeface="Consolas"/>
                    <a:sym typeface="Consolas"/>
                  </a:rPr>
                  <a:t> </a:t>
                </a:r>
                <a:r>
                  <a:rPr lang="en" sz="1600">
                    <a:solidFill>
                      <a:srgbClr val="FF5600"/>
                    </a:solidFill>
                    <a:highlight>
                      <a:srgbClr val="FFFFFF"/>
                    </a:highlight>
                    <a:latin typeface="Consolas"/>
                    <a:ea typeface="Consolas"/>
                    <a:cs typeface="Consolas"/>
                    <a:sym typeface="Consolas"/>
                  </a:rPr>
                  <a:t>DLList</a:t>
                </a:r>
                <a:r>
                  <a:rPr lang="en" sz="1600">
                    <a:solidFill>
                      <a:srgbClr val="3B3B3B"/>
                    </a:solidFill>
                    <a:highlight>
                      <a:srgbClr val="FFFFFF"/>
                    </a:highlight>
                    <a:latin typeface="Consolas"/>
                    <a:ea typeface="Consolas"/>
                    <a:cs typeface="Consolas"/>
                    <a:sym typeface="Consolas"/>
                  </a:rPr>
                  <a:t>();</a:t>
                </a:r>
                <a:br>
                  <a:rPr lang="en" sz="1600">
                    <a:solidFill>
                      <a:srgbClr val="3B3B3B"/>
                    </a:solidFill>
                    <a:highlight>
                      <a:srgbClr val="FFFFFF"/>
                    </a:highlight>
                    <a:latin typeface="Consolas"/>
                    <a:ea typeface="Consolas"/>
                    <a:cs typeface="Consolas"/>
                    <a:sym typeface="Consolas"/>
                  </a:rPr>
                </a:br>
                <a:r>
                  <a:rPr lang="en" sz="1600">
                    <a:solidFill>
                      <a:srgbClr val="3B3B3B"/>
                    </a:solidFill>
                    <a:highlight>
                      <a:srgbClr val="FFFFFF"/>
                    </a:highlight>
                    <a:latin typeface="Consolas"/>
                    <a:ea typeface="Consolas"/>
                    <a:cs typeface="Consolas"/>
                    <a:sym typeface="Consolas"/>
                  </a:rPr>
                  <a:t>}ç</a:t>
                </a:r>
              </a:p>
            </p:txBody>
          </p:sp>
          <p:sp>
            <p:nvSpPr>
              <p:cNvPr id="131" name="Shape 131"/>
              <p:cNvSpPr txBox="1"/>
              <p:nvPr/>
            </p:nvSpPr>
            <p:spPr>
              <a:xfrm>
                <a:off x="4937313" y="3798525"/>
                <a:ext cx="3927600" cy="12501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6D9EEB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91425" lIns="91425" rIns="91425" wrap="square" tIns="91425">
                <a:noAutofit/>
              </a:bodyPr>
              <a:lstStyle/>
              <a:p>
                <a:pPr indent="0" lvl="0" marL="0" marR="38100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" sz="1600">
                    <a:solidFill>
                      <a:srgbClr val="FF5600"/>
                    </a:solidFill>
                    <a:highlight>
                      <a:srgbClr val="FFFFFF"/>
                    </a:highlight>
                    <a:latin typeface="Consolas"/>
                    <a:ea typeface="Consolas"/>
                    <a:cs typeface="Consolas"/>
                    <a:sym typeface="Consolas"/>
                  </a:rPr>
                  <a:t>public</a:t>
                </a:r>
                <a:r>
                  <a:rPr lang="en" sz="1600">
                    <a:solidFill>
                      <a:srgbClr val="3B3B3B"/>
                    </a:solidFill>
                    <a:highlight>
                      <a:srgbClr val="FFFFFF"/>
                    </a:highlight>
                    <a:latin typeface="Consolas"/>
                    <a:ea typeface="Consolas"/>
                    <a:cs typeface="Consolas"/>
                    <a:sym typeface="Consolas"/>
                  </a:rPr>
                  <a:t> </a:t>
                </a:r>
                <a:r>
                  <a:rPr lang="en" sz="1600">
                    <a:solidFill>
                      <a:srgbClr val="21439C"/>
                    </a:solidFill>
                    <a:highlight>
                      <a:srgbClr val="FFFFFF"/>
                    </a:highlight>
                    <a:latin typeface="Consolas"/>
                    <a:ea typeface="Consolas"/>
                    <a:cs typeface="Consolas"/>
                    <a:sym typeface="Consolas"/>
                  </a:rPr>
                  <a:t>SpyDLList</a:t>
                </a:r>
                <a:r>
                  <a:rPr lang="en" sz="1600">
                    <a:solidFill>
                      <a:srgbClr val="3B3B3B"/>
                    </a:solidFill>
                    <a:highlight>
                      <a:srgbClr val="FFFFFF"/>
                    </a:highlight>
                    <a:latin typeface="Consolas"/>
                    <a:ea typeface="Consolas"/>
                    <a:cs typeface="Consolas"/>
                    <a:sym typeface="Consolas"/>
                  </a:rPr>
                  <a:t>() {</a:t>
                </a:r>
                <a:br>
                  <a:rPr lang="en" sz="1600">
                    <a:solidFill>
                      <a:srgbClr val="3B3B3B"/>
                    </a:solidFill>
                    <a:highlight>
                      <a:srgbClr val="FFFFFF"/>
                    </a:highlight>
                    <a:latin typeface="Consolas"/>
                    <a:ea typeface="Consolas"/>
                    <a:cs typeface="Consolas"/>
                    <a:sym typeface="Consolas"/>
                  </a:rPr>
                </a:br>
                <a:r>
                  <a:rPr lang="en" sz="1600">
                    <a:solidFill>
                      <a:srgbClr val="3B3B3B"/>
                    </a:solidFill>
                    <a:highlight>
                      <a:srgbClr val="FFFFFF"/>
                    </a:highlight>
                    <a:latin typeface="Consolas"/>
                    <a:ea typeface="Consolas"/>
                    <a:cs typeface="Consolas"/>
                    <a:sym typeface="Consolas"/>
                  </a:rPr>
                  <a:t>    </a:t>
                </a:r>
                <a:r>
                  <a:rPr lang="en" sz="1600">
                    <a:solidFill>
                      <a:srgbClr val="0053FF"/>
                    </a:solidFill>
                    <a:highlight>
                      <a:srgbClr val="FFFFFF"/>
                    </a:highlight>
                    <a:latin typeface="Consolas"/>
                    <a:ea typeface="Consolas"/>
                    <a:cs typeface="Consolas"/>
                    <a:sym typeface="Consolas"/>
                  </a:rPr>
                  <a:t>super</a:t>
                </a:r>
                <a:r>
                  <a:rPr lang="en" sz="1600">
                    <a:solidFill>
                      <a:srgbClr val="3B3B3B"/>
                    </a:solidFill>
                    <a:highlight>
                      <a:srgbClr val="FFFFFF"/>
                    </a:highlight>
                    <a:latin typeface="Consolas"/>
                    <a:ea typeface="Consolas"/>
                    <a:cs typeface="Consolas"/>
                    <a:sym typeface="Consolas"/>
                  </a:rPr>
                  <a:t>(); </a:t>
                </a:r>
                <a:r>
                  <a:rPr lang="en" sz="1600">
                    <a:solidFill>
                      <a:srgbClr val="AF82D4"/>
                    </a:solidFill>
                    <a:highlight>
                      <a:srgbClr val="FFFFFF"/>
                    </a:highlight>
                    <a:latin typeface="Consolas"/>
                    <a:ea typeface="Consolas"/>
                    <a:cs typeface="Consolas"/>
                    <a:sym typeface="Consolas"/>
                  </a:rPr>
                  <a:t>// Must come first!</a:t>
                </a:r>
                <a:br>
                  <a:rPr lang="en" sz="1600">
                    <a:solidFill>
                      <a:srgbClr val="3B3B3B"/>
                    </a:solidFill>
                    <a:highlight>
                      <a:srgbClr val="FFFFFF"/>
                    </a:highlight>
                    <a:latin typeface="Consolas"/>
                    <a:ea typeface="Consolas"/>
                    <a:cs typeface="Consolas"/>
                    <a:sym typeface="Consolas"/>
                  </a:rPr>
                </a:br>
                <a:r>
                  <a:rPr lang="en" sz="1600">
                    <a:solidFill>
                      <a:srgbClr val="3B3B3B"/>
                    </a:solidFill>
                    <a:highlight>
                      <a:srgbClr val="FFFFFF"/>
                    </a:highlight>
                    <a:latin typeface="Consolas"/>
                    <a:ea typeface="Consolas"/>
                    <a:cs typeface="Consolas"/>
                    <a:sym typeface="Consolas"/>
                  </a:rPr>
                  <a:t>    addedItems </a:t>
                </a:r>
                <a:r>
                  <a:rPr lang="en" sz="1600">
                    <a:solidFill>
                      <a:srgbClr val="006699"/>
                    </a:solidFill>
                    <a:highlight>
                      <a:srgbClr val="FFFFFF"/>
                    </a:highlight>
                    <a:latin typeface="Consolas"/>
                    <a:ea typeface="Consolas"/>
                    <a:cs typeface="Consolas"/>
                    <a:sym typeface="Consolas"/>
                  </a:rPr>
                  <a:t>=</a:t>
                </a:r>
                <a:r>
                  <a:rPr lang="en" sz="1600">
                    <a:solidFill>
                      <a:srgbClr val="3B3B3B"/>
                    </a:solidFill>
                    <a:highlight>
                      <a:srgbClr val="FFFFFF"/>
                    </a:highlight>
                    <a:latin typeface="Consolas"/>
                    <a:ea typeface="Consolas"/>
                    <a:cs typeface="Consolas"/>
                    <a:sym typeface="Consolas"/>
                  </a:rPr>
                  <a:t> </a:t>
                </a:r>
                <a:r>
                  <a:rPr lang="en" sz="1600">
                    <a:solidFill>
                      <a:srgbClr val="006699"/>
                    </a:solidFill>
                    <a:highlight>
                      <a:srgbClr val="FFFFFF"/>
                    </a:highlight>
                    <a:latin typeface="Consolas"/>
                    <a:ea typeface="Consolas"/>
                    <a:cs typeface="Consolas"/>
                    <a:sym typeface="Consolas"/>
                  </a:rPr>
                  <a:t>new</a:t>
                </a:r>
                <a:r>
                  <a:rPr lang="en" sz="1600">
                    <a:solidFill>
                      <a:srgbClr val="3B3B3B"/>
                    </a:solidFill>
                    <a:highlight>
                      <a:srgbClr val="FFFFFF"/>
                    </a:highlight>
                    <a:latin typeface="Consolas"/>
                    <a:ea typeface="Consolas"/>
                    <a:cs typeface="Consolas"/>
                    <a:sym typeface="Consolas"/>
                  </a:rPr>
                  <a:t> </a:t>
                </a:r>
                <a:r>
                  <a:rPr lang="en" sz="1600">
                    <a:solidFill>
                      <a:srgbClr val="FF5600"/>
                    </a:solidFill>
                    <a:highlight>
                      <a:srgbClr val="FFFFFF"/>
                    </a:highlight>
                    <a:latin typeface="Consolas"/>
                    <a:ea typeface="Consolas"/>
                    <a:cs typeface="Consolas"/>
                    <a:sym typeface="Consolas"/>
                  </a:rPr>
                  <a:t>DLList</a:t>
                </a:r>
                <a:r>
                  <a:rPr lang="en" sz="1600">
                    <a:solidFill>
                      <a:srgbClr val="3B3B3B"/>
                    </a:solidFill>
                    <a:highlight>
                      <a:srgbClr val="FFFFFF"/>
                    </a:highlight>
                    <a:latin typeface="Consolas"/>
                    <a:ea typeface="Consolas"/>
                    <a:cs typeface="Consolas"/>
                    <a:sym typeface="Consolas"/>
                  </a:rPr>
                  <a:t>();</a:t>
                </a:r>
                <a:br>
                  <a:rPr lang="en" sz="1600">
                    <a:solidFill>
                      <a:srgbClr val="3B3B3B"/>
                    </a:solidFill>
                    <a:highlight>
                      <a:srgbClr val="FFFFFF"/>
                    </a:highlight>
                    <a:latin typeface="Consolas"/>
                    <a:ea typeface="Consolas"/>
                    <a:cs typeface="Consolas"/>
                    <a:sym typeface="Consolas"/>
                  </a:rPr>
                </a:br>
                <a:r>
                  <a:rPr lang="en" sz="1600">
                    <a:solidFill>
                      <a:srgbClr val="3B3B3B"/>
                    </a:solidFill>
                    <a:highlight>
                      <a:srgbClr val="FFFFFF"/>
                    </a:highlight>
                    <a:latin typeface="Consolas"/>
                    <a:ea typeface="Consolas"/>
                    <a:cs typeface="Consolas"/>
                    <a:sym typeface="Consolas"/>
                  </a:rPr>
                  <a:t>}</a:t>
                </a:r>
              </a:p>
              <a:p>
                <a:pPr indent="0" lvl="0" marL="38100" marR="38100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t/>
                </a:r>
                <a:endParaRPr sz="1600">
                  <a:solidFill>
                    <a:srgbClr val="FF5600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sp>
          <p:nvSpPr>
            <p:cNvPr id="132" name="Shape 132"/>
            <p:cNvSpPr txBox="1"/>
            <p:nvPr/>
          </p:nvSpPr>
          <p:spPr>
            <a:xfrm>
              <a:off x="1372350" y="4733675"/>
              <a:ext cx="20649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980000"/>
                  </a:solidFill>
                </a:rPr>
                <a:t>… these are equivalent!</a:t>
              </a:r>
            </a:p>
          </p:txBody>
        </p:sp>
        <p:cxnSp>
          <p:nvCxnSpPr>
            <p:cNvPr id="133" name="Shape 133"/>
            <p:cNvCxnSpPr>
              <a:stCxn id="132" idx="3"/>
            </p:cNvCxnSpPr>
            <p:nvPr/>
          </p:nvCxnSpPr>
          <p:spPr>
            <a:xfrm flipH="1" rot="10800000">
              <a:off x="3437250" y="4654475"/>
              <a:ext cx="366900" cy="250200"/>
            </a:xfrm>
            <a:prstGeom prst="straightConnector1">
              <a:avLst/>
            </a:prstGeom>
            <a:noFill/>
            <a:ln cap="flat" cmpd="sng" w="9525">
              <a:solidFill>
                <a:srgbClr val="98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34" name="Shape 134"/>
            <p:cNvCxnSpPr>
              <a:stCxn id="132" idx="3"/>
            </p:cNvCxnSpPr>
            <p:nvPr/>
          </p:nvCxnSpPr>
          <p:spPr>
            <a:xfrm flipH="1" rot="10800000">
              <a:off x="3437250" y="4708775"/>
              <a:ext cx="1331700" cy="195900"/>
            </a:xfrm>
            <a:prstGeom prst="straightConnector1">
              <a:avLst/>
            </a:prstGeom>
            <a:noFill/>
            <a:ln cap="flat" cmpd="sng" w="9525">
              <a:solidFill>
                <a:srgbClr val="98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350325" y="808075"/>
            <a:ext cx="87936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If you want to use a super constructor other than the no-argument constructor, can give parameters to super.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Calling Other Constructors</a:t>
            </a:r>
          </a:p>
        </p:txBody>
      </p:sp>
      <p:grpSp>
        <p:nvGrpSpPr>
          <p:cNvPr id="141" name="Shape 141"/>
          <p:cNvGrpSpPr/>
          <p:nvPr/>
        </p:nvGrpSpPr>
        <p:grpSpPr>
          <a:xfrm>
            <a:off x="386400" y="1743525"/>
            <a:ext cx="8425500" cy="2734375"/>
            <a:chOff x="386400" y="1743525"/>
            <a:chExt cx="8425500" cy="2734375"/>
          </a:xfrm>
        </p:grpSpPr>
        <p:sp>
          <p:nvSpPr>
            <p:cNvPr id="142" name="Shape 142"/>
            <p:cNvSpPr txBox="1"/>
            <p:nvPr/>
          </p:nvSpPr>
          <p:spPr>
            <a:xfrm>
              <a:off x="5061000" y="3317900"/>
              <a:ext cx="3750900" cy="922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38100" marR="38100" rtl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" sz="1600">
                  <a:solidFill>
                    <a:srgbClr val="FF5600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public</a:t>
              </a:r>
              <a:r>
                <a:rPr lang="en" sz="16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600">
                  <a:solidFill>
                    <a:srgbClr val="21439C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SpyDLList</a:t>
              </a:r>
              <a:r>
                <a:rPr lang="en" sz="16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(Object x) {</a:t>
              </a:r>
              <a:br>
                <a:rPr lang="en" sz="16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16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    addedItems </a:t>
              </a:r>
              <a:r>
                <a:rPr lang="en" sz="1600">
                  <a:solidFill>
                    <a:srgbClr val="006699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 sz="16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600">
                  <a:solidFill>
                    <a:srgbClr val="006699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new</a:t>
              </a:r>
              <a:r>
                <a:rPr lang="en" sz="16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600">
                  <a:solidFill>
                    <a:srgbClr val="FF5600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DLList</a:t>
              </a:r>
              <a:r>
                <a:rPr lang="en" sz="16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();</a:t>
              </a:r>
              <a:br>
                <a:rPr lang="en" sz="16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16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}</a:t>
              </a:r>
            </a:p>
          </p:txBody>
        </p:sp>
        <p:sp>
          <p:nvSpPr>
            <p:cNvPr id="143" name="Shape 143"/>
            <p:cNvSpPr txBox="1"/>
            <p:nvPr/>
          </p:nvSpPr>
          <p:spPr>
            <a:xfrm>
              <a:off x="386400" y="1743525"/>
              <a:ext cx="4674600" cy="128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marR="3810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1600">
                  <a:solidFill>
                    <a:srgbClr val="FF5600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public</a:t>
              </a:r>
              <a:r>
                <a:rPr lang="en" sz="16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600">
                  <a:solidFill>
                    <a:srgbClr val="21439C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SpyDLList</a:t>
              </a:r>
              <a:r>
                <a:rPr lang="en" sz="16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(Object x) {</a:t>
              </a:r>
              <a:br>
                <a:rPr lang="en" sz="16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16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" sz="1600">
                  <a:solidFill>
                    <a:srgbClr val="0053FF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super</a:t>
              </a:r>
              <a:r>
                <a:rPr lang="en" sz="16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(x); </a:t>
              </a:r>
              <a:r>
                <a:rPr lang="en" sz="1600">
                  <a:solidFill>
                    <a:srgbClr val="AF82D4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// calls DLList(Object x)</a:t>
              </a:r>
              <a:br>
                <a:rPr lang="en" sz="16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16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    addedItems </a:t>
              </a:r>
              <a:r>
                <a:rPr lang="en" sz="1600">
                  <a:solidFill>
                    <a:srgbClr val="006699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 sz="16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600">
                  <a:solidFill>
                    <a:srgbClr val="006699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new</a:t>
              </a:r>
              <a:r>
                <a:rPr lang="en" sz="16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600">
                  <a:solidFill>
                    <a:srgbClr val="FF5600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DLList</a:t>
              </a:r>
              <a:r>
                <a:rPr lang="en" sz="16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();</a:t>
              </a:r>
              <a:br>
                <a:rPr lang="en" sz="16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16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}</a:t>
              </a:r>
            </a:p>
            <a:p>
              <a:pPr indent="0" lvl="0" marL="38100" marR="3810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t/>
              </a:r>
              <a:endParaRPr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4" name="Shape 144"/>
            <p:cNvSpPr txBox="1"/>
            <p:nvPr/>
          </p:nvSpPr>
          <p:spPr>
            <a:xfrm>
              <a:off x="717175" y="3702100"/>
              <a:ext cx="2739900" cy="77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lang="en" sz="1600">
                  <a:solidFill>
                    <a:srgbClr val="980000"/>
                  </a:solidFill>
                </a:rPr>
                <a:t>Not equivalent! Code to the right makes implicit call to super(), not super(x).</a:t>
              </a:r>
            </a:p>
          </p:txBody>
        </p:sp>
        <p:cxnSp>
          <p:nvCxnSpPr>
            <p:cNvPr id="145" name="Shape 145"/>
            <p:cNvCxnSpPr>
              <a:stCxn id="144" idx="3"/>
            </p:cNvCxnSpPr>
            <p:nvPr/>
          </p:nvCxnSpPr>
          <p:spPr>
            <a:xfrm flipH="1" rot="10800000">
              <a:off x="3457075" y="3037600"/>
              <a:ext cx="931500" cy="1052400"/>
            </a:xfrm>
            <a:prstGeom prst="straightConnector1">
              <a:avLst/>
            </a:prstGeom>
            <a:noFill/>
            <a:ln cap="flat" cmpd="sng" w="9525">
              <a:solidFill>
                <a:srgbClr val="98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46" name="Shape 146"/>
            <p:cNvCxnSpPr>
              <a:stCxn id="144" idx="3"/>
              <a:endCxn id="142" idx="1"/>
            </p:cNvCxnSpPr>
            <p:nvPr/>
          </p:nvCxnSpPr>
          <p:spPr>
            <a:xfrm flipH="1" rot="10800000">
              <a:off x="3457075" y="3779200"/>
              <a:ext cx="1603800" cy="310800"/>
            </a:xfrm>
            <a:prstGeom prst="straightConnector1">
              <a:avLst/>
            </a:prstGeom>
            <a:noFill/>
            <a:ln cap="flat" cmpd="sng" w="9525">
              <a:solidFill>
                <a:srgbClr val="98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350325" y="808075"/>
            <a:ext cx="8793600" cy="1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Every type in Java is a descendant of the Object class.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SpyDLList</a:t>
            </a:r>
            <a:r>
              <a:rPr lang="en" sz="2000"/>
              <a:t> extends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DLList</a:t>
            </a:r>
            <a:r>
              <a:rPr lang="en" sz="2000"/>
              <a:t>.</a:t>
            </a:r>
          </a:p>
          <a:p>
            <a:pPr indent="-355600" lvl="0" marL="457200" rtl="0">
              <a:spcBef>
                <a:spcPts val="0"/>
              </a:spcBef>
              <a:buSzPts val="2000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DLList</a:t>
            </a:r>
            <a:r>
              <a:rPr lang="en" sz="2000"/>
              <a:t> extends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2000"/>
              <a:t> (implicitly).</a:t>
            </a:r>
          </a:p>
        </p:txBody>
      </p:sp>
      <p:sp>
        <p:nvSpPr>
          <p:cNvPr id="152" name="Shape 15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The Object Class</a:t>
            </a:r>
          </a:p>
        </p:txBody>
      </p:sp>
      <p:sp>
        <p:nvSpPr>
          <p:cNvPr id="153" name="Shape 153"/>
          <p:cNvSpPr/>
          <p:nvPr/>
        </p:nvSpPr>
        <p:spPr>
          <a:xfrm>
            <a:off x="6794400" y="3748450"/>
            <a:ext cx="2037900" cy="421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SandwichDLList</a:t>
            </a:r>
          </a:p>
        </p:txBody>
      </p:sp>
      <p:sp>
        <p:nvSpPr>
          <p:cNvPr id="154" name="Shape 154"/>
          <p:cNvSpPr/>
          <p:nvPr/>
        </p:nvSpPr>
        <p:spPr>
          <a:xfrm>
            <a:off x="6496125" y="2847600"/>
            <a:ext cx="1016100" cy="421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DLList</a:t>
            </a:r>
          </a:p>
        </p:txBody>
      </p:sp>
      <p:cxnSp>
        <p:nvCxnSpPr>
          <p:cNvPr id="155" name="Shape 155"/>
          <p:cNvCxnSpPr>
            <a:stCxn id="153" idx="0"/>
            <a:endCxn id="154" idx="2"/>
          </p:cNvCxnSpPr>
          <p:nvPr/>
        </p:nvCxnSpPr>
        <p:spPr>
          <a:xfrm rot="10800000">
            <a:off x="7004250" y="3268750"/>
            <a:ext cx="809100" cy="479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6" name="Shape 156"/>
          <p:cNvSpPr/>
          <p:nvPr/>
        </p:nvSpPr>
        <p:spPr>
          <a:xfrm>
            <a:off x="1982025" y="2847600"/>
            <a:ext cx="1016100" cy="421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</a:t>
            </a:r>
          </a:p>
        </p:txBody>
      </p:sp>
      <p:sp>
        <p:nvSpPr>
          <p:cNvPr id="157" name="Shape 157"/>
          <p:cNvSpPr/>
          <p:nvPr/>
        </p:nvSpPr>
        <p:spPr>
          <a:xfrm>
            <a:off x="4978100" y="2800013"/>
            <a:ext cx="1145400" cy="421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IntList</a:t>
            </a:r>
          </a:p>
        </p:txBody>
      </p:sp>
      <p:sp>
        <p:nvSpPr>
          <p:cNvPr id="158" name="Shape 158"/>
          <p:cNvSpPr/>
          <p:nvPr/>
        </p:nvSpPr>
        <p:spPr>
          <a:xfrm>
            <a:off x="3460075" y="2823763"/>
            <a:ext cx="1145400" cy="421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Animal</a:t>
            </a:r>
          </a:p>
        </p:txBody>
      </p:sp>
      <p:sp>
        <p:nvSpPr>
          <p:cNvPr id="159" name="Shape 159"/>
          <p:cNvSpPr/>
          <p:nvPr/>
        </p:nvSpPr>
        <p:spPr>
          <a:xfrm>
            <a:off x="3408150" y="3644113"/>
            <a:ext cx="731700" cy="421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Dog</a:t>
            </a:r>
          </a:p>
        </p:txBody>
      </p:sp>
      <p:sp>
        <p:nvSpPr>
          <p:cNvPr id="160" name="Shape 160"/>
          <p:cNvSpPr/>
          <p:nvPr/>
        </p:nvSpPr>
        <p:spPr>
          <a:xfrm>
            <a:off x="2799000" y="4464450"/>
            <a:ext cx="1500600" cy="421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Chihuahua</a:t>
            </a:r>
          </a:p>
        </p:txBody>
      </p:sp>
      <p:sp>
        <p:nvSpPr>
          <p:cNvPr id="161" name="Shape 161"/>
          <p:cNvSpPr/>
          <p:nvPr/>
        </p:nvSpPr>
        <p:spPr>
          <a:xfrm>
            <a:off x="4635763" y="1991575"/>
            <a:ext cx="1145400" cy="421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Object</a:t>
            </a:r>
          </a:p>
        </p:txBody>
      </p:sp>
      <p:cxnSp>
        <p:nvCxnSpPr>
          <p:cNvPr id="162" name="Shape 162"/>
          <p:cNvCxnSpPr>
            <a:stCxn id="159" idx="0"/>
            <a:endCxn id="158" idx="2"/>
          </p:cNvCxnSpPr>
          <p:nvPr/>
        </p:nvCxnSpPr>
        <p:spPr>
          <a:xfrm flipH="1" rot="10800000">
            <a:off x="3774000" y="3245113"/>
            <a:ext cx="258900" cy="39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3" name="Shape 163"/>
          <p:cNvCxnSpPr>
            <a:stCxn id="160" idx="0"/>
            <a:endCxn id="159" idx="2"/>
          </p:cNvCxnSpPr>
          <p:nvPr/>
        </p:nvCxnSpPr>
        <p:spPr>
          <a:xfrm flipH="1" rot="10800000">
            <a:off x="3549300" y="4065450"/>
            <a:ext cx="224700" cy="39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4" name="Shape 164"/>
          <p:cNvCxnSpPr>
            <a:stCxn id="156" idx="0"/>
          </p:cNvCxnSpPr>
          <p:nvPr/>
        </p:nvCxnSpPr>
        <p:spPr>
          <a:xfrm flipH="1" rot="10800000">
            <a:off x="2490075" y="2421300"/>
            <a:ext cx="2294100" cy="4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165" name="Shape 165"/>
          <p:cNvCxnSpPr>
            <a:stCxn id="157" idx="0"/>
          </p:cNvCxnSpPr>
          <p:nvPr/>
        </p:nvCxnSpPr>
        <p:spPr>
          <a:xfrm rot="10800000">
            <a:off x="5351300" y="2413013"/>
            <a:ext cx="199500" cy="3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166" name="Shape 166"/>
          <p:cNvCxnSpPr>
            <a:stCxn id="158" idx="0"/>
            <a:endCxn id="161" idx="2"/>
          </p:cNvCxnSpPr>
          <p:nvPr/>
        </p:nvCxnSpPr>
        <p:spPr>
          <a:xfrm flipH="1" rot="10800000">
            <a:off x="4032775" y="2412763"/>
            <a:ext cx="1175700" cy="4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167" name="Shape 167"/>
          <p:cNvCxnSpPr>
            <a:stCxn id="154" idx="0"/>
          </p:cNvCxnSpPr>
          <p:nvPr/>
        </p:nvCxnSpPr>
        <p:spPr>
          <a:xfrm rot="10800000">
            <a:off x="5570475" y="2418300"/>
            <a:ext cx="143370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168" name="Shape 168"/>
          <p:cNvSpPr txBox="1"/>
          <p:nvPr/>
        </p:nvSpPr>
        <p:spPr>
          <a:xfrm>
            <a:off x="655300" y="3820025"/>
            <a:ext cx="21165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Documentation</a:t>
            </a:r>
            <a:r>
              <a:rPr lang="en" sz="1800"/>
              <a:t> for the Object class.</a:t>
            </a:r>
          </a:p>
        </p:txBody>
      </p:sp>
      <p:sp>
        <p:nvSpPr>
          <p:cNvPr id="169" name="Shape 169"/>
          <p:cNvSpPr/>
          <p:nvPr/>
        </p:nvSpPr>
        <p:spPr>
          <a:xfrm>
            <a:off x="5351300" y="4464450"/>
            <a:ext cx="1420200" cy="421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SpyDLList</a:t>
            </a:r>
          </a:p>
        </p:txBody>
      </p:sp>
      <p:cxnSp>
        <p:nvCxnSpPr>
          <p:cNvPr id="170" name="Shape 170"/>
          <p:cNvCxnSpPr>
            <a:stCxn id="169" idx="0"/>
            <a:endCxn id="154" idx="2"/>
          </p:cNvCxnSpPr>
          <p:nvPr/>
        </p:nvCxnSpPr>
        <p:spPr>
          <a:xfrm flipH="1" rot="10800000">
            <a:off x="6061400" y="3268950"/>
            <a:ext cx="942900" cy="119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/>
        </p:nvSpPr>
        <p:spPr>
          <a:xfrm>
            <a:off x="350325" y="808075"/>
            <a:ext cx="8793600" cy="1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Important note: extends should only be used for </a:t>
            </a:r>
            <a:r>
              <a:rPr b="1" lang="en" sz="2000"/>
              <a:t>is-a</a:t>
            </a:r>
            <a:r>
              <a:rPr lang="en" sz="2000"/>
              <a:t> relationships!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A common mistake is to use extends for </a:t>
            </a:r>
            <a:r>
              <a:rPr b="1" lang="en" sz="2000"/>
              <a:t>has-a</a:t>
            </a:r>
            <a:r>
              <a:rPr lang="en" sz="2000"/>
              <a:t> relationships.</a:t>
            </a:r>
          </a:p>
        </p:txBody>
      </p:sp>
      <p:sp>
        <p:nvSpPr>
          <p:cNvPr id="176" name="Shape 17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Is-a vs. Has-a</a:t>
            </a:r>
          </a:p>
        </p:txBody>
      </p:sp>
      <p:sp>
        <p:nvSpPr>
          <p:cNvPr id="177" name="Shape 177"/>
          <p:cNvSpPr/>
          <p:nvPr/>
        </p:nvSpPr>
        <p:spPr>
          <a:xfrm>
            <a:off x="825875" y="3343600"/>
            <a:ext cx="2037900" cy="421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SandwichDLList</a:t>
            </a:r>
          </a:p>
        </p:txBody>
      </p:sp>
      <p:sp>
        <p:nvSpPr>
          <p:cNvPr id="178" name="Shape 178"/>
          <p:cNvSpPr/>
          <p:nvPr/>
        </p:nvSpPr>
        <p:spPr>
          <a:xfrm>
            <a:off x="2178825" y="2399150"/>
            <a:ext cx="1016100" cy="421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DLList</a:t>
            </a:r>
          </a:p>
        </p:txBody>
      </p:sp>
      <p:cxnSp>
        <p:nvCxnSpPr>
          <p:cNvPr id="179" name="Shape 179"/>
          <p:cNvCxnSpPr>
            <a:stCxn id="177" idx="0"/>
            <a:endCxn id="178" idx="2"/>
          </p:cNvCxnSpPr>
          <p:nvPr/>
        </p:nvCxnSpPr>
        <p:spPr>
          <a:xfrm flipH="1" rot="10800000">
            <a:off x="1844825" y="2820400"/>
            <a:ext cx="842100" cy="52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0" name="Shape 180"/>
          <p:cNvSpPr/>
          <p:nvPr/>
        </p:nvSpPr>
        <p:spPr>
          <a:xfrm>
            <a:off x="2781400" y="3941325"/>
            <a:ext cx="1420200" cy="421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SpyDLList</a:t>
            </a:r>
          </a:p>
        </p:txBody>
      </p:sp>
      <p:cxnSp>
        <p:nvCxnSpPr>
          <p:cNvPr id="181" name="Shape 181"/>
          <p:cNvCxnSpPr>
            <a:stCxn id="180" idx="0"/>
          </p:cNvCxnSpPr>
          <p:nvPr/>
        </p:nvCxnSpPr>
        <p:spPr>
          <a:xfrm rot="10800000">
            <a:off x="2904400" y="2833425"/>
            <a:ext cx="587100" cy="110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Image result for green check"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812" y="1991563"/>
            <a:ext cx="1671675" cy="1744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" name="Shape 183"/>
          <p:cNvGrpSpPr/>
          <p:nvPr/>
        </p:nvGrpSpPr>
        <p:grpSpPr>
          <a:xfrm>
            <a:off x="5650025" y="2399188"/>
            <a:ext cx="1420200" cy="1365625"/>
            <a:chOff x="5650025" y="2399188"/>
            <a:chExt cx="1420200" cy="1365625"/>
          </a:xfrm>
        </p:grpSpPr>
        <p:sp>
          <p:nvSpPr>
            <p:cNvPr id="184" name="Shape 184"/>
            <p:cNvSpPr/>
            <p:nvPr/>
          </p:nvSpPr>
          <p:spPr>
            <a:xfrm>
              <a:off x="5782775" y="3343613"/>
              <a:ext cx="1154700" cy="4212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Shower</a:t>
              </a:r>
            </a:p>
          </p:txBody>
        </p:sp>
        <p:sp>
          <p:nvSpPr>
            <p:cNvPr id="185" name="Shape 185"/>
            <p:cNvSpPr/>
            <p:nvPr/>
          </p:nvSpPr>
          <p:spPr>
            <a:xfrm>
              <a:off x="5650025" y="2399188"/>
              <a:ext cx="1420200" cy="4212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Bathroom</a:t>
              </a:r>
            </a:p>
          </p:txBody>
        </p:sp>
        <p:cxnSp>
          <p:nvCxnSpPr>
            <p:cNvPr id="186" name="Shape 186"/>
            <p:cNvCxnSpPr>
              <a:stCxn id="184" idx="0"/>
              <a:endCxn id="185" idx="2"/>
            </p:cNvCxnSpPr>
            <p:nvPr/>
          </p:nvCxnSpPr>
          <p:spPr>
            <a:xfrm rot="10800000">
              <a:off x="6360125" y="2820413"/>
              <a:ext cx="0" cy="523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pic>
        <p:nvPicPr>
          <p:cNvPr descr="Image result for red x"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125" y="2086725"/>
            <a:ext cx="1860750" cy="186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B5394"/>
                </a:solidFill>
              </a:rPr>
              <a:t>Encapsulation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350325" y="808075"/>
            <a:ext cx="8793600" cy="39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000"/>
              <a:t>When building large programs, our enemy is complexity.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Some tools for managing complexity: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Hierarchical abstraction.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Create </a:t>
            </a:r>
            <a:r>
              <a:rPr b="1" lang="en" sz="2000"/>
              <a:t>layers of abstraction</a:t>
            </a:r>
            <a:r>
              <a:rPr lang="en" sz="2000"/>
              <a:t>, with clear abstraction barriers!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Modular programming (a technique pioneered by David Parnas).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Organize programs around objects.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Let objects decide how things are done.</a:t>
            </a:r>
          </a:p>
          <a:p>
            <a:pPr indent="-355600" lvl="1" marL="914400" rtl="0">
              <a:spcBef>
                <a:spcPts val="0"/>
              </a:spcBef>
              <a:buSzPts val="2000"/>
              <a:buChar char="○"/>
            </a:pPr>
            <a:r>
              <a:rPr b="1" lang="en" sz="2000"/>
              <a:t>Hide information</a:t>
            </a:r>
            <a:r>
              <a:rPr lang="en" sz="2000"/>
              <a:t> others don’t need.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Managing complexity is supremely important for large projects (e.g. Gitlet, your second project).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sp>
        <p:nvSpPr>
          <p:cNvPr id="198" name="Shape 19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Complexity: The Enemy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/>
        </p:nvSpPr>
        <p:spPr>
          <a:xfrm>
            <a:off x="350325" y="808075"/>
            <a:ext cx="8793600" cy="17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i="1" lang="en" sz="2000"/>
              <a:t>Module</a:t>
            </a:r>
            <a:r>
              <a:rPr lang="en" sz="2000"/>
              <a:t>: a set of methods that work together as a whole to perform some task or set of related tasks.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A module is said to be </a:t>
            </a:r>
            <a:r>
              <a:rPr b="1" i="1" lang="en" sz="2000"/>
              <a:t>encapsulated</a:t>
            </a:r>
            <a:r>
              <a:rPr lang="en" sz="2000"/>
              <a:t> if its implementation is </a:t>
            </a:r>
            <a:r>
              <a:rPr lang="en" sz="2000" u="sng"/>
              <a:t>completely hidden</a:t>
            </a:r>
            <a:r>
              <a:rPr lang="en" sz="2000"/>
              <a:t>, and it can be accessed only through a documented interface.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sp>
        <p:nvSpPr>
          <p:cNvPr id="204" name="Shape 20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Modules and Encapsulation [</a:t>
            </a:r>
            <a:r>
              <a:rPr lang="en" u="sng">
                <a:solidFill>
                  <a:schemeClr val="hlink"/>
                </a:solidFill>
                <a:hlinkClick r:id="rId3"/>
              </a:rPr>
              <a:t>Shewchuck</a:t>
            </a:r>
            <a:r>
              <a:rPr lang="en">
                <a:solidFill>
                  <a:srgbClr val="1155CC"/>
                </a:solidFill>
              </a:rPr>
              <a:t>]</a:t>
            </a:r>
          </a:p>
        </p:txBody>
      </p:sp>
      <p:sp>
        <p:nvSpPr>
          <p:cNvPr id="205" name="Shape 205"/>
          <p:cNvSpPr/>
          <p:nvPr/>
        </p:nvSpPr>
        <p:spPr>
          <a:xfrm>
            <a:off x="6296075" y="2925975"/>
            <a:ext cx="2089200" cy="14883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DLList</a:t>
            </a:r>
          </a:p>
        </p:txBody>
      </p:sp>
      <p:sp>
        <p:nvSpPr>
          <p:cNvPr id="206" name="Shape 206"/>
          <p:cNvSpPr/>
          <p:nvPr/>
        </p:nvSpPr>
        <p:spPr>
          <a:xfrm>
            <a:off x="3806150" y="2983200"/>
            <a:ext cx="2490000" cy="3291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insertBack(Object o)</a:t>
            </a:r>
          </a:p>
        </p:txBody>
      </p:sp>
      <p:sp>
        <p:nvSpPr>
          <p:cNvPr id="207" name="Shape 207"/>
          <p:cNvSpPr/>
          <p:nvPr/>
        </p:nvSpPr>
        <p:spPr>
          <a:xfrm>
            <a:off x="3806075" y="3394650"/>
            <a:ext cx="2490000" cy="3291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get(int index)</a:t>
            </a:r>
          </a:p>
        </p:txBody>
      </p:sp>
      <p:sp>
        <p:nvSpPr>
          <p:cNvPr id="208" name="Shape 208"/>
          <p:cNvSpPr/>
          <p:nvPr/>
        </p:nvSpPr>
        <p:spPr>
          <a:xfrm>
            <a:off x="3806075" y="3806100"/>
            <a:ext cx="2490000" cy="3291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remove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(Object o)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5736900" y="3999550"/>
            <a:ext cx="6441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...</a:t>
            </a:r>
          </a:p>
        </p:txBody>
      </p:sp>
      <p:pic>
        <p:nvPicPr>
          <p:cNvPr descr="Image result for car hood open png" id="210" name="Shape 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75213"/>
            <a:ext cx="3020525" cy="16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/>
        </p:nvSpPr>
        <p:spPr>
          <a:xfrm>
            <a:off x="350325" y="3869025"/>
            <a:ext cx="8793600" cy="1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2400"/>
              <a:t>Don’t be like Doug Whole!</a:t>
            </a:r>
          </a:p>
        </p:txBody>
      </p:sp>
      <p:sp>
        <p:nvSpPr>
          <p:cNvPr id="216" name="Shape 2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A Cautionary Tale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697100" y="865325"/>
            <a:ext cx="5749800" cy="267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38100" marR="38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ListMangler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[lots of code]</a:t>
            </a: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AF82D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Gosh, I am sooooooooooooo lazy. */</a:t>
            </a: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.head.</a:t>
            </a:r>
            <a:r>
              <a:rPr lang="en" sz="1800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.head.</a:t>
            </a:r>
            <a:r>
              <a:rPr lang="en" sz="1800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[lots more code]</a:t>
            </a: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/>
        </p:nvSpPr>
        <p:spPr>
          <a:xfrm>
            <a:off x="350325" y="808075"/>
            <a:ext cx="87936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000"/>
              <a:t>As the user of a DLList, you shouldn’t be able to observe its internals.</a:t>
            </a:r>
          </a:p>
          <a:p>
            <a:pPr indent="-355600" lvl="0" marL="457200" rtl="0">
              <a:spcBef>
                <a:spcPts val="0"/>
              </a:spcBef>
              <a:buSzPts val="2000"/>
              <a:buChar char="●"/>
            </a:pPr>
            <a:r>
              <a:rPr lang="en" sz="2000"/>
              <a:t>Even when writing tests, you don’t (usually) want to peer inside.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Java is a great language for enforcing abstraction barriers with syntax.</a:t>
            </a:r>
          </a:p>
        </p:txBody>
      </p:sp>
      <p:sp>
        <p:nvSpPr>
          <p:cNvPr id="223" name="Shape 22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Abstraction Barriers</a:t>
            </a:r>
          </a:p>
        </p:txBody>
      </p:sp>
      <p:grpSp>
        <p:nvGrpSpPr>
          <p:cNvPr id="224" name="Shape 224"/>
          <p:cNvGrpSpPr/>
          <p:nvPr/>
        </p:nvGrpSpPr>
        <p:grpSpPr>
          <a:xfrm>
            <a:off x="4253100" y="2932900"/>
            <a:ext cx="4579200" cy="1531375"/>
            <a:chOff x="3806075" y="2925975"/>
            <a:chExt cx="4579200" cy="1531375"/>
          </a:xfrm>
        </p:grpSpPr>
        <p:sp>
          <p:nvSpPr>
            <p:cNvPr id="225" name="Shape 225"/>
            <p:cNvSpPr/>
            <p:nvPr/>
          </p:nvSpPr>
          <p:spPr>
            <a:xfrm>
              <a:off x="6296075" y="2925975"/>
              <a:ext cx="2089200" cy="1488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DLList</a:t>
              </a:r>
            </a:p>
          </p:txBody>
        </p:sp>
        <p:sp>
          <p:nvSpPr>
            <p:cNvPr id="226" name="Shape 226"/>
            <p:cNvSpPr/>
            <p:nvPr/>
          </p:nvSpPr>
          <p:spPr>
            <a:xfrm>
              <a:off x="3806150" y="2983200"/>
              <a:ext cx="2490000" cy="3291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insertBack(Object o)</a:t>
              </a:r>
            </a:p>
          </p:txBody>
        </p:sp>
        <p:sp>
          <p:nvSpPr>
            <p:cNvPr id="227" name="Shape 227"/>
            <p:cNvSpPr/>
            <p:nvPr/>
          </p:nvSpPr>
          <p:spPr>
            <a:xfrm>
              <a:off x="3806075" y="3394650"/>
              <a:ext cx="2490000" cy="3291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get(int index)</a:t>
              </a:r>
            </a:p>
          </p:txBody>
        </p:sp>
        <p:sp>
          <p:nvSpPr>
            <p:cNvPr id="228" name="Shape 228"/>
            <p:cNvSpPr/>
            <p:nvPr/>
          </p:nvSpPr>
          <p:spPr>
            <a:xfrm>
              <a:off x="3806075" y="3806100"/>
              <a:ext cx="2490000" cy="3291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remove(Object o)</a:t>
              </a:r>
            </a:p>
          </p:txBody>
        </p:sp>
        <p:sp>
          <p:nvSpPr>
            <p:cNvPr id="229" name="Shape 229"/>
            <p:cNvSpPr txBox="1"/>
            <p:nvPr/>
          </p:nvSpPr>
          <p:spPr>
            <a:xfrm>
              <a:off x="5736900" y="3999550"/>
              <a:ext cx="644100" cy="4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...</a:t>
              </a:r>
            </a:p>
          </p:txBody>
        </p:sp>
      </p:grpSp>
      <p:sp>
        <p:nvSpPr>
          <p:cNvPr id="230" name="Shape 230"/>
          <p:cNvSpPr txBox="1"/>
          <p:nvPr/>
        </p:nvSpPr>
        <p:spPr>
          <a:xfrm>
            <a:off x="350325" y="2486288"/>
            <a:ext cx="3435300" cy="242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38100" marR="38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DLList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size;</a:t>
            </a: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DLNode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sentinel;</a:t>
            </a:r>
          </a:p>
          <a:p>
            <a:pPr indent="0" lvl="0" marL="38100" marR="38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DLNode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indent="0" lvl="0" marL="38100" marR="38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.</a:t>
            </a:r>
          </a:p>
          <a:p>
            <a:pPr indent="0" lvl="0" marL="38100" marR="38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.</a:t>
            </a:r>
          </a:p>
          <a:p>
            <a:pPr indent="-69850" lvl="0" marL="38100" marR="38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.</a:t>
            </a:r>
          </a:p>
          <a:p>
            <a:pPr indent="0" lvl="0" marL="38100" marR="381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5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Announcements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350325" y="1114700"/>
            <a:ext cx="8793600" cy="4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/>
              <a:t>Midterm 1 is next Wednesday, in lecture!</a:t>
            </a: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110 minutes.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lecture live Piazza Q&amp;A (@286)</a:t>
            </a: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TAs will answer your questions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/>
        </p:nvSpPr>
        <p:spPr>
          <a:xfrm>
            <a:off x="350325" y="808075"/>
            <a:ext cx="87936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As the user of a DLList, you shouldn’t be able to observe its internals.</a:t>
            </a:r>
          </a:p>
          <a:p>
            <a:pPr indent="-355600" lvl="0" marL="457200" rtl="0">
              <a:spcBef>
                <a:spcPts val="0"/>
              </a:spcBef>
              <a:buSzPts val="2000"/>
              <a:buChar char="●"/>
            </a:pPr>
            <a:r>
              <a:rPr lang="en" sz="2000"/>
              <a:t>Even when writing tests, you don’t (usually) want to peer inside.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Java is a great language for enforcing abstraction barriers with syntax.</a:t>
            </a:r>
          </a:p>
        </p:txBody>
      </p:sp>
      <p:sp>
        <p:nvSpPr>
          <p:cNvPr id="236" name="Shape 23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Abstraction Barriers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565350" y="2441688"/>
            <a:ext cx="3435300" cy="242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38100" marR="38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DLList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size;</a:t>
            </a: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DLNode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sentinel;</a:t>
            </a:r>
          </a:p>
          <a:p>
            <a:pPr indent="0" lvl="0" marL="38100" marR="38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DLNode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indent="0" lvl="0" marL="38100" marR="38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.</a:t>
            </a:r>
          </a:p>
          <a:p>
            <a:pPr indent="0" lvl="0" marL="38100" marR="38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.</a:t>
            </a:r>
          </a:p>
          <a:p>
            <a:pPr indent="0" lvl="0" marL="38100" marR="38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.</a:t>
            </a:r>
          </a:p>
          <a:p>
            <a:pPr indent="0" lvl="0" marL="38100" marR="381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5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4675650" y="2441700"/>
            <a:ext cx="3903000" cy="242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38100" marR="38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DLList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 i</a:t>
            </a: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nt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size;</a:t>
            </a: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 D</a:t>
            </a: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LNode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sentinel;</a:t>
            </a:r>
          </a:p>
          <a:p>
            <a:pPr indent="0" lvl="0" marL="38100" marR="38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DLNode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indent="0" lvl="0" marL="38100" marR="38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.</a:t>
            </a:r>
          </a:p>
          <a:p>
            <a:pPr indent="0" lvl="0" marL="38100" marR="38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.</a:t>
            </a:r>
          </a:p>
          <a:p>
            <a:pPr indent="0" lvl="0" marL="38100" marR="38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.</a:t>
            </a:r>
          </a:p>
          <a:p>
            <a:pPr indent="0" lvl="0" marL="38100" marR="381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5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 result for green check"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3695" y="3912604"/>
            <a:ext cx="1059750" cy="11060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red x"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2025" y="3931350"/>
            <a:ext cx="1059750" cy="10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/>
        </p:nvSpPr>
        <p:spPr>
          <a:xfrm>
            <a:off x="350325" y="808075"/>
            <a:ext cx="8793600" cy="20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i="1" lang="en" sz="2000"/>
              <a:t>Module</a:t>
            </a:r>
            <a:r>
              <a:rPr lang="en" sz="2000"/>
              <a:t>: a set of methods that work together as a whole to perform some task or set of related tasks.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A module is said to be </a:t>
            </a:r>
            <a:r>
              <a:rPr b="1" i="1" lang="en" sz="2000"/>
              <a:t>encapsulated</a:t>
            </a:r>
            <a:r>
              <a:rPr lang="en" sz="2000"/>
              <a:t> if its implementation is </a:t>
            </a:r>
            <a:r>
              <a:rPr lang="en" sz="2000" u="sng"/>
              <a:t>completely hidden</a:t>
            </a:r>
            <a:r>
              <a:rPr lang="en" sz="2000"/>
              <a:t>, and it can be accessed only through a documented interface.</a:t>
            </a:r>
          </a:p>
          <a:p>
            <a:pPr indent="-355600" lvl="0" marL="457200" rtl="0">
              <a:spcBef>
                <a:spcPts val="0"/>
              </a:spcBef>
              <a:buSzPts val="2000"/>
              <a:buChar char="●"/>
            </a:pPr>
            <a:r>
              <a:rPr lang="en" sz="2000"/>
              <a:t>Make instance variables and internal helper methods private.</a:t>
            </a:r>
          </a:p>
        </p:txBody>
      </p:sp>
      <p:sp>
        <p:nvSpPr>
          <p:cNvPr id="246" name="Shape 24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Modules and Encapsulation [</a:t>
            </a:r>
            <a:r>
              <a:rPr lang="en" u="sng">
                <a:solidFill>
                  <a:schemeClr val="hlink"/>
                </a:solidFill>
                <a:hlinkClick r:id="rId3"/>
              </a:rPr>
              <a:t>Shewchuck</a:t>
            </a:r>
            <a:r>
              <a:rPr lang="en">
                <a:solidFill>
                  <a:srgbClr val="1155CC"/>
                </a:solidFill>
              </a:rPr>
              <a:t>]</a:t>
            </a:r>
          </a:p>
        </p:txBody>
      </p:sp>
      <p:sp>
        <p:nvSpPr>
          <p:cNvPr id="247" name="Shape 247"/>
          <p:cNvSpPr/>
          <p:nvPr/>
        </p:nvSpPr>
        <p:spPr>
          <a:xfrm>
            <a:off x="6677075" y="3383175"/>
            <a:ext cx="2089200" cy="14883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DLList</a:t>
            </a:r>
          </a:p>
        </p:txBody>
      </p:sp>
      <p:sp>
        <p:nvSpPr>
          <p:cNvPr id="248" name="Shape 248"/>
          <p:cNvSpPr/>
          <p:nvPr/>
        </p:nvSpPr>
        <p:spPr>
          <a:xfrm>
            <a:off x="4187150" y="3440400"/>
            <a:ext cx="2490000" cy="3291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insertBack(Object o)</a:t>
            </a:r>
          </a:p>
        </p:txBody>
      </p:sp>
      <p:sp>
        <p:nvSpPr>
          <p:cNvPr id="249" name="Shape 249"/>
          <p:cNvSpPr/>
          <p:nvPr/>
        </p:nvSpPr>
        <p:spPr>
          <a:xfrm>
            <a:off x="4187075" y="3851850"/>
            <a:ext cx="2490000" cy="3291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get(int index)</a:t>
            </a:r>
          </a:p>
        </p:txBody>
      </p:sp>
      <p:sp>
        <p:nvSpPr>
          <p:cNvPr id="250" name="Shape 250"/>
          <p:cNvSpPr/>
          <p:nvPr/>
        </p:nvSpPr>
        <p:spPr>
          <a:xfrm>
            <a:off x="4187075" y="4263300"/>
            <a:ext cx="2490000" cy="3291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remove(Object o)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6117900" y="4456750"/>
            <a:ext cx="6441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...</a:t>
            </a:r>
          </a:p>
        </p:txBody>
      </p:sp>
      <p:pic>
        <p:nvPicPr>
          <p:cNvPr descr="Image result for car hood open png" id="252" name="Shape 2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100" y="2930013"/>
            <a:ext cx="3020525" cy="16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/>
        </p:nvSpPr>
        <p:spPr>
          <a:xfrm>
            <a:off x="350325" y="808075"/>
            <a:ext cx="87936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Suppose we have a Dog class with the two methods shown.</a:t>
            </a:r>
          </a:p>
        </p:txBody>
      </p:sp>
      <p:sp>
        <p:nvSpPr>
          <p:cNvPr id="258" name="Shape 25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An Aside: Inheritance Breaks Encapsulation</a:t>
            </a:r>
          </a:p>
        </p:txBody>
      </p:sp>
      <p:grpSp>
        <p:nvGrpSpPr>
          <p:cNvPr id="259" name="Shape 259"/>
          <p:cNvGrpSpPr/>
          <p:nvPr/>
        </p:nvGrpSpPr>
        <p:grpSpPr>
          <a:xfrm>
            <a:off x="4937775" y="2336225"/>
            <a:ext cx="3970725" cy="1226700"/>
            <a:chOff x="4479950" y="1333350"/>
            <a:chExt cx="3970725" cy="1226700"/>
          </a:xfrm>
        </p:grpSpPr>
        <p:sp>
          <p:nvSpPr>
            <p:cNvPr id="260" name="Shape 260"/>
            <p:cNvSpPr/>
            <p:nvPr/>
          </p:nvSpPr>
          <p:spPr>
            <a:xfrm>
              <a:off x="6361475" y="1333350"/>
              <a:ext cx="2089200" cy="12267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Dog</a:t>
              </a:r>
            </a:p>
          </p:txBody>
        </p:sp>
        <p:sp>
          <p:nvSpPr>
            <p:cNvPr id="261" name="Shape 261"/>
            <p:cNvSpPr/>
            <p:nvPr/>
          </p:nvSpPr>
          <p:spPr>
            <a:xfrm>
              <a:off x="4479950" y="1390575"/>
              <a:ext cx="1881600" cy="3291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bark()</a:t>
              </a:r>
            </a:p>
          </p:txBody>
        </p:sp>
        <p:sp>
          <p:nvSpPr>
            <p:cNvPr id="262" name="Shape 262"/>
            <p:cNvSpPr/>
            <p:nvPr/>
          </p:nvSpPr>
          <p:spPr>
            <a:xfrm>
              <a:off x="4480100" y="1802025"/>
              <a:ext cx="1881600" cy="3291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barkMany(int n)</a:t>
              </a:r>
            </a:p>
          </p:txBody>
        </p:sp>
        <p:sp>
          <p:nvSpPr>
            <p:cNvPr id="263" name="Shape 263"/>
            <p:cNvSpPr txBox="1"/>
            <p:nvPr/>
          </p:nvSpPr>
          <p:spPr>
            <a:xfrm>
              <a:off x="5802300" y="2102125"/>
              <a:ext cx="644100" cy="4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...</a:t>
              </a:r>
            </a:p>
          </p:txBody>
        </p:sp>
      </p:grpSp>
      <p:sp>
        <p:nvSpPr>
          <p:cNvPr id="264" name="Shape 264"/>
          <p:cNvSpPr txBox="1"/>
          <p:nvPr/>
        </p:nvSpPr>
        <p:spPr>
          <a:xfrm>
            <a:off x="311700" y="1620425"/>
            <a:ext cx="4323900" cy="265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38100" marR="38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bark() {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println(</a:t>
            </a: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"bark"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barkMany(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 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 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bark();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-69850" lvl="0" marL="38100" marR="38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5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FF5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/>
        </p:nvSpPr>
        <p:spPr>
          <a:xfrm>
            <a:off x="350325" y="808075"/>
            <a:ext cx="87936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000"/>
              <a:t>We could just as easily have implemented methods as shown below.</a:t>
            </a:r>
          </a:p>
          <a:p>
            <a:pPr indent="-355600" lvl="0" marL="457200" rtl="0">
              <a:spcBef>
                <a:spcPts val="0"/>
              </a:spcBef>
              <a:buSzPts val="2000"/>
              <a:buChar char="●"/>
            </a:pPr>
            <a:r>
              <a:rPr lang="en" sz="2000"/>
              <a:t>From the outside, functionality is exactly the same; it’s just a matter of aesthetics.</a:t>
            </a:r>
          </a:p>
        </p:txBody>
      </p:sp>
      <p:sp>
        <p:nvSpPr>
          <p:cNvPr id="270" name="Shape 27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An Aside: Inheritance Breaks Encapsulation</a:t>
            </a:r>
          </a:p>
        </p:txBody>
      </p:sp>
      <p:grpSp>
        <p:nvGrpSpPr>
          <p:cNvPr id="271" name="Shape 271"/>
          <p:cNvGrpSpPr/>
          <p:nvPr/>
        </p:nvGrpSpPr>
        <p:grpSpPr>
          <a:xfrm>
            <a:off x="4951625" y="2641025"/>
            <a:ext cx="3970725" cy="1226700"/>
            <a:chOff x="4479950" y="1333350"/>
            <a:chExt cx="3970725" cy="1226700"/>
          </a:xfrm>
        </p:grpSpPr>
        <p:sp>
          <p:nvSpPr>
            <p:cNvPr id="272" name="Shape 272"/>
            <p:cNvSpPr/>
            <p:nvPr/>
          </p:nvSpPr>
          <p:spPr>
            <a:xfrm>
              <a:off x="6361475" y="1333350"/>
              <a:ext cx="2089200" cy="12267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Dog</a:t>
              </a:r>
            </a:p>
          </p:txBody>
        </p:sp>
        <p:sp>
          <p:nvSpPr>
            <p:cNvPr id="273" name="Shape 273"/>
            <p:cNvSpPr/>
            <p:nvPr/>
          </p:nvSpPr>
          <p:spPr>
            <a:xfrm>
              <a:off x="4479950" y="1390575"/>
              <a:ext cx="1881600" cy="3291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bark()</a:t>
              </a:r>
            </a:p>
          </p:txBody>
        </p:sp>
        <p:sp>
          <p:nvSpPr>
            <p:cNvPr id="274" name="Shape 274"/>
            <p:cNvSpPr/>
            <p:nvPr/>
          </p:nvSpPr>
          <p:spPr>
            <a:xfrm>
              <a:off x="4480100" y="1802025"/>
              <a:ext cx="1881600" cy="3291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barkMany(int n)</a:t>
              </a:r>
            </a:p>
          </p:txBody>
        </p:sp>
        <p:sp>
          <p:nvSpPr>
            <p:cNvPr id="275" name="Shape 275"/>
            <p:cNvSpPr txBox="1"/>
            <p:nvPr/>
          </p:nvSpPr>
          <p:spPr>
            <a:xfrm>
              <a:off x="5802300" y="2102125"/>
              <a:ext cx="644100" cy="4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...</a:t>
              </a:r>
            </a:p>
          </p:txBody>
        </p:sp>
      </p:grpSp>
      <p:sp>
        <p:nvSpPr>
          <p:cNvPr id="276" name="Shape 276"/>
          <p:cNvSpPr txBox="1"/>
          <p:nvPr/>
        </p:nvSpPr>
        <p:spPr>
          <a:xfrm>
            <a:off x="350325" y="2089575"/>
            <a:ext cx="4362300" cy="268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38100" marR="38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bark() {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barkMany(</a:t>
            </a:r>
            <a:r>
              <a:rPr lang="en" sz="16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barkMany(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 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 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println(</a:t>
            </a: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"bark"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-69850" lvl="0" marL="38100" marR="38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5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38100" marR="38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5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FF5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/>
        </p:nvSpPr>
        <p:spPr>
          <a:xfrm>
            <a:off x="350325" y="579475"/>
            <a:ext cx="4070700" cy="23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What would vd.barkMany(2) output?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As a dog, I say: bark bark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bark bark</a:t>
            </a:r>
          </a:p>
          <a:p>
            <a:pPr indent="-355600" lvl="0" marL="457200" rtl="0">
              <a:spcBef>
                <a:spcPts val="0"/>
              </a:spcBef>
              <a:buSzPts val="2000"/>
              <a:buAutoNum type="alphaUcPeriod"/>
            </a:pPr>
            <a:r>
              <a:rPr lang="en" sz="2000"/>
              <a:t>Something else.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(vd is an instance of VerboseDog)</a:t>
            </a:r>
          </a:p>
        </p:txBody>
      </p:sp>
      <p:sp>
        <p:nvSpPr>
          <p:cNvPr id="282" name="Shape 28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Test Your Understanding! </a:t>
            </a:r>
          </a:p>
        </p:txBody>
      </p:sp>
      <p:grpSp>
        <p:nvGrpSpPr>
          <p:cNvPr id="283" name="Shape 283"/>
          <p:cNvGrpSpPr/>
          <p:nvPr/>
        </p:nvGrpSpPr>
        <p:grpSpPr>
          <a:xfrm>
            <a:off x="350313" y="2928775"/>
            <a:ext cx="3970725" cy="870000"/>
            <a:chOff x="350313" y="3157375"/>
            <a:chExt cx="3970725" cy="870000"/>
          </a:xfrm>
        </p:grpSpPr>
        <p:sp>
          <p:nvSpPr>
            <p:cNvPr id="284" name="Shape 284"/>
            <p:cNvSpPr/>
            <p:nvPr/>
          </p:nvSpPr>
          <p:spPr>
            <a:xfrm>
              <a:off x="2231838" y="3157375"/>
              <a:ext cx="2089200" cy="870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Dog</a:t>
              </a:r>
            </a:p>
          </p:txBody>
        </p:sp>
        <p:sp>
          <p:nvSpPr>
            <p:cNvPr id="285" name="Shape 285"/>
            <p:cNvSpPr/>
            <p:nvPr/>
          </p:nvSpPr>
          <p:spPr>
            <a:xfrm>
              <a:off x="350313" y="3214600"/>
              <a:ext cx="1881600" cy="3291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bark()</a:t>
              </a:r>
            </a:p>
          </p:txBody>
        </p:sp>
        <p:sp>
          <p:nvSpPr>
            <p:cNvPr id="286" name="Shape 286"/>
            <p:cNvSpPr/>
            <p:nvPr/>
          </p:nvSpPr>
          <p:spPr>
            <a:xfrm>
              <a:off x="350463" y="3626050"/>
              <a:ext cx="1881600" cy="3291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barkMany(int n)</a:t>
              </a:r>
            </a:p>
          </p:txBody>
        </p:sp>
      </p:grpSp>
      <p:grpSp>
        <p:nvGrpSpPr>
          <p:cNvPr id="287" name="Shape 287"/>
          <p:cNvGrpSpPr/>
          <p:nvPr/>
        </p:nvGrpSpPr>
        <p:grpSpPr>
          <a:xfrm>
            <a:off x="350313" y="4127825"/>
            <a:ext cx="3970725" cy="870000"/>
            <a:chOff x="311688" y="4204025"/>
            <a:chExt cx="3970725" cy="870000"/>
          </a:xfrm>
        </p:grpSpPr>
        <p:sp>
          <p:nvSpPr>
            <p:cNvPr id="288" name="Shape 288"/>
            <p:cNvSpPr/>
            <p:nvPr/>
          </p:nvSpPr>
          <p:spPr>
            <a:xfrm>
              <a:off x="2193213" y="4204025"/>
              <a:ext cx="2089200" cy="870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VerboseDog</a:t>
              </a:r>
            </a:p>
          </p:txBody>
        </p:sp>
        <p:sp>
          <p:nvSpPr>
            <p:cNvPr id="289" name="Shape 289"/>
            <p:cNvSpPr/>
            <p:nvPr/>
          </p:nvSpPr>
          <p:spPr>
            <a:xfrm>
              <a:off x="311688" y="4261250"/>
              <a:ext cx="1881600" cy="3291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buNone/>
              </a:pPr>
              <a:r>
                <a:rPr lang="en" sz="1600">
                  <a:solidFill>
                    <a:srgbClr val="B7B7B7"/>
                  </a:solidFill>
                  <a:latin typeface="Consolas"/>
                  <a:ea typeface="Consolas"/>
                  <a:cs typeface="Consolas"/>
                  <a:sym typeface="Consolas"/>
                </a:rPr>
                <a:t>bark()</a:t>
              </a:r>
            </a:p>
          </p:txBody>
        </p:sp>
        <p:sp>
          <p:nvSpPr>
            <p:cNvPr id="290" name="Shape 290"/>
            <p:cNvSpPr/>
            <p:nvPr/>
          </p:nvSpPr>
          <p:spPr>
            <a:xfrm>
              <a:off x="311838" y="4672700"/>
              <a:ext cx="1881600" cy="3291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barkMany(int n)</a:t>
              </a:r>
            </a:p>
          </p:txBody>
        </p:sp>
      </p:grpSp>
      <p:cxnSp>
        <p:nvCxnSpPr>
          <p:cNvPr id="291" name="Shape 291"/>
          <p:cNvCxnSpPr>
            <a:stCxn id="288" idx="0"/>
            <a:endCxn id="284" idx="2"/>
          </p:cNvCxnSpPr>
          <p:nvPr/>
        </p:nvCxnSpPr>
        <p:spPr>
          <a:xfrm rot="10800000">
            <a:off x="3276438" y="3798725"/>
            <a:ext cx="0" cy="32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2" name="Shape 292"/>
          <p:cNvSpPr txBox="1"/>
          <p:nvPr/>
        </p:nvSpPr>
        <p:spPr>
          <a:xfrm>
            <a:off x="4620050" y="2648525"/>
            <a:ext cx="4362300" cy="234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38100" marR="38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Override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barkMany(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println(</a:t>
            </a: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"As a dog, I say: "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 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 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bark();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-69850" lvl="0" marL="38100" marR="38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5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4620050" y="139875"/>
            <a:ext cx="4362300" cy="234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38100" marR="38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bark() {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println(</a:t>
            </a: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"bark"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barkMany(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 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 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bark();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-69850" lvl="0" marL="38100" marR="38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5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FF5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/>
        </p:nvSpPr>
        <p:spPr>
          <a:xfrm>
            <a:off x="350325" y="579475"/>
            <a:ext cx="4070700" cy="23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What would vd.barkMany(2) output?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 sz="2000"/>
              <a:t>As a dog, I say: bark bark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bark bark</a:t>
            </a:r>
          </a:p>
          <a:p>
            <a:pPr indent="-355600" lvl="0" marL="457200" rtl="0">
              <a:spcBef>
                <a:spcPts val="0"/>
              </a:spcBef>
              <a:buSzPts val="2000"/>
              <a:buAutoNum type="alphaUcPeriod"/>
            </a:pPr>
            <a:r>
              <a:rPr lang="en" sz="2000"/>
              <a:t>Something else.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(vd is an instance of VerboseDog)</a:t>
            </a:r>
          </a:p>
        </p:txBody>
      </p:sp>
      <p:sp>
        <p:nvSpPr>
          <p:cNvPr id="299" name="Shape 29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Test Your Understanding! </a:t>
            </a:r>
          </a:p>
        </p:txBody>
      </p:sp>
      <p:grpSp>
        <p:nvGrpSpPr>
          <p:cNvPr id="300" name="Shape 300"/>
          <p:cNvGrpSpPr/>
          <p:nvPr/>
        </p:nvGrpSpPr>
        <p:grpSpPr>
          <a:xfrm>
            <a:off x="350313" y="2928775"/>
            <a:ext cx="3970725" cy="870000"/>
            <a:chOff x="350313" y="3157375"/>
            <a:chExt cx="3970725" cy="870000"/>
          </a:xfrm>
        </p:grpSpPr>
        <p:sp>
          <p:nvSpPr>
            <p:cNvPr id="301" name="Shape 301"/>
            <p:cNvSpPr/>
            <p:nvPr/>
          </p:nvSpPr>
          <p:spPr>
            <a:xfrm>
              <a:off x="2231838" y="3157375"/>
              <a:ext cx="2089200" cy="870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Dog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350313" y="3214600"/>
              <a:ext cx="1881600" cy="3291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bark()</a:t>
              </a:r>
            </a:p>
          </p:txBody>
        </p:sp>
        <p:sp>
          <p:nvSpPr>
            <p:cNvPr id="303" name="Shape 303"/>
            <p:cNvSpPr/>
            <p:nvPr/>
          </p:nvSpPr>
          <p:spPr>
            <a:xfrm>
              <a:off x="350463" y="3626050"/>
              <a:ext cx="1881600" cy="3291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barkMany(int n)</a:t>
              </a:r>
            </a:p>
          </p:txBody>
        </p:sp>
      </p:grpSp>
      <p:grpSp>
        <p:nvGrpSpPr>
          <p:cNvPr id="304" name="Shape 304"/>
          <p:cNvGrpSpPr/>
          <p:nvPr/>
        </p:nvGrpSpPr>
        <p:grpSpPr>
          <a:xfrm>
            <a:off x="350313" y="4127825"/>
            <a:ext cx="3970725" cy="870000"/>
            <a:chOff x="311688" y="4204025"/>
            <a:chExt cx="3970725" cy="870000"/>
          </a:xfrm>
        </p:grpSpPr>
        <p:sp>
          <p:nvSpPr>
            <p:cNvPr id="305" name="Shape 305"/>
            <p:cNvSpPr/>
            <p:nvPr/>
          </p:nvSpPr>
          <p:spPr>
            <a:xfrm>
              <a:off x="2193213" y="4204025"/>
              <a:ext cx="2089200" cy="870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VerboseDog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311688" y="4261250"/>
              <a:ext cx="1881600" cy="3291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buNone/>
              </a:pPr>
              <a:r>
                <a:rPr lang="en" sz="1600">
                  <a:solidFill>
                    <a:srgbClr val="B7B7B7"/>
                  </a:solidFill>
                  <a:latin typeface="Consolas"/>
                  <a:ea typeface="Consolas"/>
                  <a:cs typeface="Consolas"/>
                  <a:sym typeface="Consolas"/>
                </a:rPr>
                <a:t>bark()</a:t>
              </a:r>
            </a:p>
          </p:txBody>
        </p:sp>
        <p:sp>
          <p:nvSpPr>
            <p:cNvPr id="307" name="Shape 307"/>
            <p:cNvSpPr/>
            <p:nvPr/>
          </p:nvSpPr>
          <p:spPr>
            <a:xfrm>
              <a:off x="311838" y="4672700"/>
              <a:ext cx="1881600" cy="3291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barkMany(int n)</a:t>
              </a:r>
            </a:p>
          </p:txBody>
        </p:sp>
      </p:grpSp>
      <p:cxnSp>
        <p:nvCxnSpPr>
          <p:cNvPr id="308" name="Shape 308"/>
          <p:cNvCxnSpPr>
            <a:stCxn id="305" idx="0"/>
            <a:endCxn id="301" idx="2"/>
          </p:cNvCxnSpPr>
          <p:nvPr/>
        </p:nvCxnSpPr>
        <p:spPr>
          <a:xfrm rot="10800000">
            <a:off x="3276438" y="3798725"/>
            <a:ext cx="0" cy="32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9" name="Shape 309"/>
          <p:cNvSpPr txBox="1"/>
          <p:nvPr/>
        </p:nvSpPr>
        <p:spPr>
          <a:xfrm>
            <a:off x="4620050" y="2648525"/>
            <a:ext cx="4362300" cy="234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38100" marR="38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Override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barkMany(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println(</a:t>
            </a: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"As a dog, I say: "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 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 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bark();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-69850" lvl="0" marL="38100" marR="38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5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4620050" y="139875"/>
            <a:ext cx="4362300" cy="234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38100" marR="38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bark() {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println(</a:t>
            </a: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"bark"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barkMany(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 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 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bark();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-69850" lvl="0" marL="38100" marR="38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5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FF5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/>
        </p:nvSpPr>
        <p:spPr>
          <a:xfrm>
            <a:off x="350325" y="579475"/>
            <a:ext cx="4070700" cy="23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What would vd.barkMany(2) output?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As a dog, I say: bark bark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bark bark</a:t>
            </a:r>
          </a:p>
          <a:p>
            <a:pPr indent="-355600" lvl="0" marL="457200" rtl="0">
              <a:spcBef>
                <a:spcPts val="0"/>
              </a:spcBef>
              <a:buSzPts val="2000"/>
              <a:buAutoNum type="alphaUcPeriod"/>
            </a:pPr>
            <a:r>
              <a:rPr lang="en" sz="2000"/>
              <a:t>Something else.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(vd is an instance of VerboseDog)</a:t>
            </a:r>
          </a:p>
        </p:txBody>
      </p:sp>
      <p:sp>
        <p:nvSpPr>
          <p:cNvPr id="316" name="Shape 31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shoutkey.com/pierce</a:t>
            </a:r>
          </a:p>
        </p:txBody>
      </p:sp>
      <p:grpSp>
        <p:nvGrpSpPr>
          <p:cNvPr id="317" name="Shape 317"/>
          <p:cNvGrpSpPr/>
          <p:nvPr/>
        </p:nvGrpSpPr>
        <p:grpSpPr>
          <a:xfrm>
            <a:off x="350313" y="2928775"/>
            <a:ext cx="3970725" cy="870000"/>
            <a:chOff x="350313" y="3157375"/>
            <a:chExt cx="3970725" cy="870000"/>
          </a:xfrm>
        </p:grpSpPr>
        <p:sp>
          <p:nvSpPr>
            <p:cNvPr id="318" name="Shape 318"/>
            <p:cNvSpPr/>
            <p:nvPr/>
          </p:nvSpPr>
          <p:spPr>
            <a:xfrm>
              <a:off x="2231838" y="3157375"/>
              <a:ext cx="2089200" cy="870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Dog</a:t>
              </a:r>
            </a:p>
          </p:txBody>
        </p:sp>
        <p:sp>
          <p:nvSpPr>
            <p:cNvPr id="319" name="Shape 319"/>
            <p:cNvSpPr/>
            <p:nvPr/>
          </p:nvSpPr>
          <p:spPr>
            <a:xfrm>
              <a:off x="350313" y="3214600"/>
              <a:ext cx="1881600" cy="3291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bark()</a:t>
              </a:r>
            </a:p>
          </p:txBody>
        </p:sp>
        <p:sp>
          <p:nvSpPr>
            <p:cNvPr id="320" name="Shape 320"/>
            <p:cNvSpPr/>
            <p:nvPr/>
          </p:nvSpPr>
          <p:spPr>
            <a:xfrm>
              <a:off x="350463" y="3626050"/>
              <a:ext cx="1881600" cy="3291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barkMany(int n)</a:t>
              </a:r>
            </a:p>
          </p:txBody>
        </p:sp>
      </p:grpSp>
      <p:sp>
        <p:nvSpPr>
          <p:cNvPr id="321" name="Shape 321"/>
          <p:cNvSpPr txBox="1"/>
          <p:nvPr/>
        </p:nvSpPr>
        <p:spPr>
          <a:xfrm>
            <a:off x="4620050" y="162900"/>
            <a:ext cx="4362300" cy="234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38100" marR="38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bark() {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barkMany(</a:t>
            </a:r>
            <a:r>
              <a:rPr lang="en" sz="16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barkMany(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 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 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println(</a:t>
            </a: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"bark"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grpSp>
        <p:nvGrpSpPr>
          <p:cNvPr id="322" name="Shape 322"/>
          <p:cNvGrpSpPr/>
          <p:nvPr/>
        </p:nvGrpSpPr>
        <p:grpSpPr>
          <a:xfrm>
            <a:off x="350313" y="4127825"/>
            <a:ext cx="3970725" cy="870000"/>
            <a:chOff x="311688" y="4204025"/>
            <a:chExt cx="3970725" cy="870000"/>
          </a:xfrm>
        </p:grpSpPr>
        <p:sp>
          <p:nvSpPr>
            <p:cNvPr id="323" name="Shape 323"/>
            <p:cNvSpPr/>
            <p:nvPr/>
          </p:nvSpPr>
          <p:spPr>
            <a:xfrm>
              <a:off x="2193213" y="4204025"/>
              <a:ext cx="2089200" cy="870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VerboseDog</a:t>
              </a:r>
            </a:p>
          </p:txBody>
        </p:sp>
        <p:sp>
          <p:nvSpPr>
            <p:cNvPr id="324" name="Shape 324"/>
            <p:cNvSpPr/>
            <p:nvPr/>
          </p:nvSpPr>
          <p:spPr>
            <a:xfrm>
              <a:off x="311688" y="4261250"/>
              <a:ext cx="1881600" cy="3291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buNone/>
              </a:pPr>
              <a:r>
                <a:rPr lang="en" sz="1600">
                  <a:solidFill>
                    <a:srgbClr val="B7B7B7"/>
                  </a:solidFill>
                  <a:latin typeface="Consolas"/>
                  <a:ea typeface="Consolas"/>
                  <a:cs typeface="Consolas"/>
                  <a:sym typeface="Consolas"/>
                </a:rPr>
                <a:t>bark()</a:t>
              </a:r>
            </a:p>
          </p:txBody>
        </p:sp>
        <p:sp>
          <p:nvSpPr>
            <p:cNvPr id="325" name="Shape 325"/>
            <p:cNvSpPr/>
            <p:nvPr/>
          </p:nvSpPr>
          <p:spPr>
            <a:xfrm>
              <a:off x="311838" y="4672700"/>
              <a:ext cx="1881600" cy="3291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barkMany(int n)</a:t>
              </a:r>
            </a:p>
          </p:txBody>
        </p:sp>
      </p:grpSp>
      <p:cxnSp>
        <p:nvCxnSpPr>
          <p:cNvPr id="326" name="Shape 326"/>
          <p:cNvCxnSpPr>
            <a:stCxn id="323" idx="0"/>
            <a:endCxn id="318" idx="2"/>
          </p:cNvCxnSpPr>
          <p:nvPr/>
        </p:nvCxnSpPr>
        <p:spPr>
          <a:xfrm rot="10800000">
            <a:off x="3276438" y="3798725"/>
            <a:ext cx="0" cy="32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7" name="Shape 327"/>
          <p:cNvSpPr txBox="1"/>
          <p:nvPr/>
        </p:nvSpPr>
        <p:spPr>
          <a:xfrm>
            <a:off x="4620050" y="2648525"/>
            <a:ext cx="4362300" cy="234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38100" marR="38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Override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barkMany(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println(</a:t>
            </a: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"As a dog, I say: "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 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 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bark();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-69850" lvl="0" marL="38100" marR="38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5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/>
        </p:nvSpPr>
        <p:spPr>
          <a:xfrm>
            <a:off x="350325" y="579475"/>
            <a:ext cx="4070700" cy="23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What would vd.barkMany(2) output?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As a dog, I say: bark bark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bark bark</a:t>
            </a:r>
          </a:p>
          <a:p>
            <a:pPr indent="-355600" lvl="0" marL="457200" rtl="0">
              <a:spcBef>
                <a:spcPts val="0"/>
              </a:spcBef>
              <a:buSzPts val="2000"/>
              <a:buAutoNum type="alphaUcPeriod"/>
            </a:pPr>
            <a:r>
              <a:rPr b="1" lang="en" sz="2000"/>
              <a:t>Something else.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(vd is an instance of VerboseDog)</a:t>
            </a:r>
          </a:p>
        </p:txBody>
      </p:sp>
      <p:sp>
        <p:nvSpPr>
          <p:cNvPr id="333" name="Shape 33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Test Your Understanding! </a:t>
            </a:r>
          </a:p>
        </p:txBody>
      </p:sp>
      <p:grpSp>
        <p:nvGrpSpPr>
          <p:cNvPr id="334" name="Shape 334"/>
          <p:cNvGrpSpPr/>
          <p:nvPr/>
        </p:nvGrpSpPr>
        <p:grpSpPr>
          <a:xfrm>
            <a:off x="350313" y="2928775"/>
            <a:ext cx="3970725" cy="870000"/>
            <a:chOff x="350313" y="3157375"/>
            <a:chExt cx="3970725" cy="870000"/>
          </a:xfrm>
        </p:grpSpPr>
        <p:sp>
          <p:nvSpPr>
            <p:cNvPr id="335" name="Shape 335"/>
            <p:cNvSpPr/>
            <p:nvPr/>
          </p:nvSpPr>
          <p:spPr>
            <a:xfrm>
              <a:off x="2231838" y="3157375"/>
              <a:ext cx="2089200" cy="870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Dog</a:t>
              </a:r>
            </a:p>
          </p:txBody>
        </p:sp>
        <p:sp>
          <p:nvSpPr>
            <p:cNvPr id="336" name="Shape 336"/>
            <p:cNvSpPr/>
            <p:nvPr/>
          </p:nvSpPr>
          <p:spPr>
            <a:xfrm>
              <a:off x="350313" y="3214600"/>
              <a:ext cx="1881600" cy="3291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bark()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350463" y="3626050"/>
              <a:ext cx="1881600" cy="3291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barkMany(int n)</a:t>
              </a:r>
            </a:p>
          </p:txBody>
        </p:sp>
      </p:grpSp>
      <p:sp>
        <p:nvSpPr>
          <p:cNvPr id="338" name="Shape 338"/>
          <p:cNvSpPr txBox="1"/>
          <p:nvPr/>
        </p:nvSpPr>
        <p:spPr>
          <a:xfrm>
            <a:off x="4620050" y="162900"/>
            <a:ext cx="4362300" cy="234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38100" marR="38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bark() {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barkMany(</a:t>
            </a:r>
            <a:r>
              <a:rPr lang="en" sz="16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barkMany(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 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 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println(</a:t>
            </a: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"bark"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grpSp>
        <p:nvGrpSpPr>
          <p:cNvPr id="339" name="Shape 339"/>
          <p:cNvGrpSpPr/>
          <p:nvPr/>
        </p:nvGrpSpPr>
        <p:grpSpPr>
          <a:xfrm>
            <a:off x="350313" y="4127825"/>
            <a:ext cx="3970725" cy="870000"/>
            <a:chOff x="311688" y="4204025"/>
            <a:chExt cx="3970725" cy="870000"/>
          </a:xfrm>
        </p:grpSpPr>
        <p:sp>
          <p:nvSpPr>
            <p:cNvPr id="340" name="Shape 340"/>
            <p:cNvSpPr/>
            <p:nvPr/>
          </p:nvSpPr>
          <p:spPr>
            <a:xfrm>
              <a:off x="2193213" y="4204025"/>
              <a:ext cx="2089200" cy="870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VerboseDog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311688" y="4261250"/>
              <a:ext cx="1881600" cy="3291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buNone/>
              </a:pPr>
              <a:r>
                <a:rPr lang="en" sz="1600">
                  <a:solidFill>
                    <a:srgbClr val="B7B7B7"/>
                  </a:solidFill>
                  <a:latin typeface="Consolas"/>
                  <a:ea typeface="Consolas"/>
                  <a:cs typeface="Consolas"/>
                  <a:sym typeface="Consolas"/>
                </a:rPr>
                <a:t>bark()</a:t>
              </a:r>
            </a:p>
          </p:txBody>
        </p:sp>
        <p:sp>
          <p:nvSpPr>
            <p:cNvPr id="342" name="Shape 342"/>
            <p:cNvSpPr/>
            <p:nvPr/>
          </p:nvSpPr>
          <p:spPr>
            <a:xfrm>
              <a:off x="311838" y="4672700"/>
              <a:ext cx="1881600" cy="3291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barkMany(int n)</a:t>
              </a:r>
            </a:p>
          </p:txBody>
        </p:sp>
      </p:grpSp>
      <p:cxnSp>
        <p:nvCxnSpPr>
          <p:cNvPr id="343" name="Shape 343"/>
          <p:cNvCxnSpPr>
            <a:stCxn id="340" idx="0"/>
            <a:endCxn id="335" idx="2"/>
          </p:cNvCxnSpPr>
          <p:nvPr/>
        </p:nvCxnSpPr>
        <p:spPr>
          <a:xfrm rot="10800000">
            <a:off x="3276438" y="3798725"/>
            <a:ext cx="0" cy="32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4" name="Shape 344"/>
          <p:cNvSpPr txBox="1"/>
          <p:nvPr/>
        </p:nvSpPr>
        <p:spPr>
          <a:xfrm>
            <a:off x="4620050" y="2648525"/>
            <a:ext cx="4362300" cy="234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38100" marR="38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Override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barkMany(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println(</a:t>
            </a: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"As a dog, I say: "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 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 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bark();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-69850" lvl="0" marL="38100" marR="38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5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B5394"/>
                </a:solidFill>
              </a:rPr>
              <a:t>Type Checking and Casting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E5CD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/>
        </p:nvSpPr>
        <p:spPr>
          <a:xfrm>
            <a:off x="4433700" y="2011125"/>
            <a:ext cx="4398600" cy="273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38100" marR="38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SpyDLList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spy </a:t>
            </a:r>
            <a:r>
              <a:rPr lang="en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SpyDLList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DLList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list </a:t>
            </a:r>
            <a:r>
              <a:rPr lang="en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spy;</a:t>
            </a: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insertBack(</a:t>
            </a:r>
            <a:r>
              <a:rPr lang="en" sz="18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get(</a:t>
            </a:r>
            <a:r>
              <a:rPr lang="en" sz="18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reportHistory();</a:t>
            </a: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SpyDLList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spy2 </a:t>
            </a:r>
            <a:r>
              <a:rPr lang="en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list;</a:t>
            </a:r>
          </a:p>
          <a:p>
            <a:pPr indent="0" lvl="0" marL="38100" marR="381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66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5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5" name="Shape 35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Dynamic Method Selection and Type Checking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311700" y="636725"/>
            <a:ext cx="79755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For each line of code below, determine: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Does that line cause a compilation error?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ts val="1800"/>
              <a:buChar char="●"/>
            </a:pPr>
            <a:r>
              <a:rPr lang="en" sz="1800"/>
              <a:t>Which method does dynamic method selection use?</a:t>
            </a:r>
          </a:p>
        </p:txBody>
      </p:sp>
      <p:graphicFrame>
        <p:nvGraphicFramePr>
          <p:cNvPr id="357" name="Shape 357"/>
          <p:cNvGraphicFramePr/>
          <p:nvPr/>
        </p:nvGraphicFramePr>
        <p:xfrm>
          <a:off x="223975" y="251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{4C71E1E3-8DD1-4607-AA9E-742E597D5E24}</a:tableStyleId>
              </a:tblPr>
              <a:tblGrid>
                <a:gridCol w="1075300"/>
                <a:gridCol w="1401875"/>
                <a:gridCol w="15024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Variable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 Type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Dynamic Type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spy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SpyDLList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SpyDLList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DLList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SpyDLList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Autograder notes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350325" y="1114700"/>
            <a:ext cx="8793600" cy="4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/>
              <a:t>In general, you should not be using the autograder to test the correctness of your project</a:t>
            </a: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Comprehensive project tests are in the skeleton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Project submissions are subject to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style guidelines</a:t>
            </a: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Projects that don’t satisfy the automated style checker are subject to a 50% penalty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/>
        </p:nvSpPr>
        <p:spPr>
          <a:xfrm>
            <a:off x="4433700" y="2468325"/>
            <a:ext cx="4398600" cy="179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38100" marR="38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SpyDLList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spy </a:t>
            </a:r>
            <a:r>
              <a:rPr lang="en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SpyDLList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DLList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list </a:t>
            </a:r>
            <a:r>
              <a:rPr lang="en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spy;</a:t>
            </a: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insertBack(</a:t>
            </a:r>
            <a:r>
              <a:rPr lang="en" sz="18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get(</a:t>
            </a:r>
            <a:r>
              <a:rPr lang="en" sz="18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0" lvl="0" marL="38100" marR="381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66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5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3" name="Shape 36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Reminder: Dynamic Method Selection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311700" y="636725"/>
            <a:ext cx="825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If overridden, decide which method to call based on </a:t>
            </a:r>
            <a:r>
              <a:rPr b="1" lang="en" sz="1800"/>
              <a:t>dynamic</a:t>
            </a:r>
            <a:r>
              <a:rPr lang="en" sz="1800"/>
              <a:t> type of variable.</a:t>
            </a:r>
          </a:p>
        </p:txBody>
      </p:sp>
      <p:graphicFrame>
        <p:nvGraphicFramePr>
          <p:cNvPr id="365" name="Shape 365"/>
          <p:cNvGraphicFramePr/>
          <p:nvPr/>
        </p:nvGraphicFramePr>
        <p:xfrm>
          <a:off x="223975" y="144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{4C71E1E3-8DD1-4607-AA9E-742E597D5E24}</a:tableStyleId>
              </a:tblPr>
              <a:tblGrid>
                <a:gridCol w="1075300"/>
                <a:gridCol w="1401875"/>
                <a:gridCol w="15024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Variable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 Type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Dynamic Type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spy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SpyDLList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SpyDLList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DLList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SpyDLList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66" name="Shape 366"/>
          <p:cNvSpPr txBox="1"/>
          <p:nvPr/>
        </p:nvSpPr>
        <p:spPr>
          <a:xfrm>
            <a:off x="399625" y="2892200"/>
            <a:ext cx="32808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1600">
                <a:solidFill>
                  <a:srgbClr val="980000"/>
                </a:solidFill>
              </a:rPr>
              <a:t>SpyDLList overrides, so use </a:t>
            </a:r>
            <a:r>
              <a:rPr b="1" i="1" lang="en" sz="1600">
                <a:solidFill>
                  <a:srgbClr val="980000"/>
                </a:solidFill>
              </a:rPr>
              <a:t>its</a:t>
            </a:r>
            <a:r>
              <a:rPr b="1" lang="en" sz="1600">
                <a:solidFill>
                  <a:srgbClr val="980000"/>
                </a:solidFill>
              </a:rPr>
              <a:t> version.</a:t>
            </a:r>
          </a:p>
        </p:txBody>
      </p:sp>
      <p:cxnSp>
        <p:nvCxnSpPr>
          <p:cNvPr id="367" name="Shape 367"/>
          <p:cNvCxnSpPr>
            <a:stCxn id="366" idx="3"/>
          </p:cNvCxnSpPr>
          <p:nvPr/>
        </p:nvCxnSpPr>
        <p:spPr>
          <a:xfrm>
            <a:off x="3680425" y="3237650"/>
            <a:ext cx="741000" cy="4146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68" name="Shape 368"/>
          <p:cNvSpPr txBox="1"/>
          <p:nvPr/>
        </p:nvSpPr>
        <p:spPr>
          <a:xfrm>
            <a:off x="766225" y="3845850"/>
            <a:ext cx="29244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600">
                <a:solidFill>
                  <a:srgbClr val="980000"/>
                </a:solidFill>
              </a:rPr>
              <a:t>SpyDLList doesn’t override, use DLList’s.</a:t>
            </a:r>
          </a:p>
        </p:txBody>
      </p:sp>
      <p:cxnSp>
        <p:nvCxnSpPr>
          <p:cNvPr id="369" name="Shape 369"/>
          <p:cNvCxnSpPr>
            <a:stCxn id="368" idx="3"/>
          </p:cNvCxnSpPr>
          <p:nvPr/>
        </p:nvCxnSpPr>
        <p:spPr>
          <a:xfrm flipH="1" rot="10800000">
            <a:off x="3690625" y="3966000"/>
            <a:ext cx="730800" cy="2253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/>
        </p:nvSpPr>
        <p:spPr>
          <a:xfrm>
            <a:off x="4433700" y="1843450"/>
            <a:ext cx="4398600" cy="241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38100" marR="38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SpyDLList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spy </a:t>
            </a:r>
            <a:r>
              <a:rPr lang="en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SpyDLList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DLList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list </a:t>
            </a:r>
            <a:r>
              <a:rPr lang="en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spy;</a:t>
            </a: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insertBack(</a:t>
            </a:r>
            <a:r>
              <a:rPr lang="en" sz="18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get(</a:t>
            </a:r>
            <a:r>
              <a:rPr lang="en" sz="18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0" lvl="0" marL="38100" marR="381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66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38100" marR="38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list.reportHistory();</a:t>
            </a:r>
          </a:p>
        </p:txBody>
      </p:sp>
      <p:sp>
        <p:nvSpPr>
          <p:cNvPr id="375" name="Shape 37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Reminder: Dynamic Method Selection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311700" y="636725"/>
            <a:ext cx="82545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Compiler allows method calls based on </a:t>
            </a:r>
            <a:r>
              <a:rPr b="1" lang="en" sz="1800"/>
              <a:t>static</a:t>
            </a:r>
            <a:r>
              <a:rPr lang="en"/>
              <a:t> </a:t>
            </a:r>
            <a:r>
              <a:rPr lang="en" sz="1800"/>
              <a:t>type of variable.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ts val="1800"/>
              <a:buChar char="●"/>
            </a:pPr>
            <a:r>
              <a:rPr lang="en" sz="1800"/>
              <a:t>Cannot call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reportHistory()</a:t>
            </a:r>
            <a:r>
              <a:rPr lang="en" sz="1800"/>
              <a:t> on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800"/>
              <a:t> as a result.</a:t>
            </a:r>
          </a:p>
        </p:txBody>
      </p:sp>
      <p:graphicFrame>
        <p:nvGraphicFramePr>
          <p:cNvPr id="377" name="Shape 377"/>
          <p:cNvGraphicFramePr/>
          <p:nvPr/>
        </p:nvGraphicFramePr>
        <p:xfrm>
          <a:off x="223975" y="175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{4C71E1E3-8DD1-4607-AA9E-742E597D5E24}</a:tableStyleId>
              </a:tblPr>
              <a:tblGrid>
                <a:gridCol w="1075300"/>
                <a:gridCol w="1401875"/>
                <a:gridCol w="15024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Variable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 Type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Dynamic Type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spy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SpyDLList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SpyDLList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DLList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SpyDLList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8" name="Shape 378"/>
          <p:cNvSpPr txBox="1"/>
          <p:nvPr/>
        </p:nvSpPr>
        <p:spPr>
          <a:xfrm>
            <a:off x="1658025" y="3914800"/>
            <a:ext cx="19698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600">
                <a:solidFill>
                  <a:srgbClr val="980000"/>
                </a:solidFill>
              </a:rPr>
              <a:t>Compilation error!</a:t>
            </a:r>
          </a:p>
        </p:txBody>
      </p:sp>
      <p:cxnSp>
        <p:nvCxnSpPr>
          <p:cNvPr id="379" name="Shape 379"/>
          <p:cNvCxnSpPr>
            <a:stCxn id="378" idx="3"/>
          </p:cNvCxnSpPr>
          <p:nvPr/>
        </p:nvCxnSpPr>
        <p:spPr>
          <a:xfrm flipH="1" rot="10800000">
            <a:off x="3627825" y="3966100"/>
            <a:ext cx="780900" cy="1560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/>
        </p:nvSpPr>
        <p:spPr>
          <a:xfrm>
            <a:off x="4433700" y="1363625"/>
            <a:ext cx="4398600" cy="266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38100" marR="38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SpyDLList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spy </a:t>
            </a:r>
            <a:r>
              <a:rPr lang="en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SpyDLList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DLList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list </a:t>
            </a:r>
            <a:r>
              <a:rPr lang="en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spy;</a:t>
            </a: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insertBack(</a:t>
            </a:r>
            <a:r>
              <a:rPr lang="en" sz="18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get(</a:t>
            </a:r>
            <a:r>
              <a:rPr lang="en" sz="18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0" lvl="0" marL="38100" marR="381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66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rgbClr val="9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list.reportHistory();</a:t>
            </a:r>
          </a:p>
          <a:p>
            <a:pPr indent="0" lvl="0" marL="38100" marR="3810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rgbClr val="9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SpyDLList spy2 = list;</a:t>
            </a:r>
          </a:p>
        </p:txBody>
      </p:sp>
      <p:sp>
        <p:nvSpPr>
          <p:cNvPr id="385" name="Shape 38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Reminder: Dynamic Method Selection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311700" y="560525"/>
            <a:ext cx="82545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Compiler allows method calls based on </a:t>
            </a:r>
            <a:r>
              <a:rPr b="1" lang="en" sz="1800"/>
              <a:t>static</a:t>
            </a:r>
            <a:r>
              <a:rPr lang="en"/>
              <a:t> </a:t>
            </a:r>
            <a:r>
              <a:rPr lang="en" sz="1800"/>
              <a:t>type of variable.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ts val="1800"/>
              <a:buChar char="●"/>
            </a:pPr>
            <a:r>
              <a:rPr lang="en" sz="1800"/>
              <a:t>Cannot call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reportHistory()</a:t>
            </a:r>
            <a:r>
              <a:rPr lang="en" sz="1800"/>
              <a:t> on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800"/>
              <a:t> as a result.</a:t>
            </a:r>
          </a:p>
        </p:txBody>
      </p:sp>
      <p:graphicFrame>
        <p:nvGraphicFramePr>
          <p:cNvPr id="387" name="Shape 387"/>
          <p:cNvGraphicFramePr/>
          <p:nvPr/>
        </p:nvGraphicFramePr>
        <p:xfrm>
          <a:off x="223975" y="152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{4C71E1E3-8DD1-4607-AA9E-742E597D5E24}</a:tableStyleId>
              </a:tblPr>
              <a:tblGrid>
                <a:gridCol w="1075300"/>
                <a:gridCol w="1401875"/>
                <a:gridCol w="15024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Variable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 Type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Dynamic Type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spy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SpyDLList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SpyDLList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DLList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SpyDLList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88" name="Shape 388"/>
          <p:cNvSpPr txBox="1"/>
          <p:nvPr/>
        </p:nvSpPr>
        <p:spPr>
          <a:xfrm>
            <a:off x="2147900" y="3309400"/>
            <a:ext cx="137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600">
                <a:solidFill>
                  <a:srgbClr val="980000"/>
                </a:solidFill>
              </a:rPr>
              <a:t>Compilation errors!</a:t>
            </a:r>
          </a:p>
        </p:txBody>
      </p:sp>
      <p:cxnSp>
        <p:nvCxnSpPr>
          <p:cNvPr id="389" name="Shape 389"/>
          <p:cNvCxnSpPr>
            <a:stCxn id="388" idx="3"/>
          </p:cNvCxnSpPr>
          <p:nvPr/>
        </p:nvCxnSpPr>
        <p:spPr>
          <a:xfrm flipH="1" rot="10800000">
            <a:off x="3527600" y="3486250"/>
            <a:ext cx="918900" cy="1095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90" name="Shape 390"/>
          <p:cNvCxnSpPr>
            <a:stCxn id="388" idx="3"/>
          </p:cNvCxnSpPr>
          <p:nvPr/>
        </p:nvCxnSpPr>
        <p:spPr>
          <a:xfrm>
            <a:off x="3527600" y="3595750"/>
            <a:ext cx="918900" cy="2046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91" name="Shape 391"/>
          <p:cNvSpPr txBox="1"/>
          <p:nvPr/>
        </p:nvSpPr>
        <p:spPr>
          <a:xfrm>
            <a:off x="223975" y="4080425"/>
            <a:ext cx="82545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Compiler assignment rules are also based on static types.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Even though list’s dynamic type is SpyDLList, cannot assign to spy2.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ts val="1800"/>
              <a:buChar char="●"/>
            </a:pPr>
            <a:r>
              <a:rPr lang="en" sz="1800"/>
              <a:t>Compiler plays it as safe as possible with type checking.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2529600" y="1502325"/>
            <a:ext cx="4084800" cy="5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38100" marR="38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DLList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list </a:t>
            </a:r>
            <a:r>
              <a:rPr lang="en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SpyDLList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  <p:sp>
        <p:nvSpPr>
          <p:cNvPr id="397" name="Shape 39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Compile-Time Types and Expressions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311700" y="560525"/>
            <a:ext cx="82545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Expressions have static types: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ts val="1800"/>
              <a:buChar char="●"/>
            </a:pPr>
            <a:r>
              <a:rPr lang="en" sz="1800"/>
              <a:t>An expression using the new keyword has the specified static type.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311700" y="2204425"/>
            <a:ext cx="82545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Compile-time type of right-hand side (RHS) expression is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SpyDLList</a:t>
            </a:r>
            <a:r>
              <a:rPr lang="en" sz="1800"/>
              <a:t>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ts val="1800"/>
              <a:buChar char="●"/>
            </a:pPr>
            <a:r>
              <a:rPr lang="en" sz="1800"/>
              <a:t>A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SpyDLList</a:t>
            </a:r>
            <a:r>
              <a:rPr lang="en" sz="1800"/>
              <a:t> is-a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DLList</a:t>
            </a:r>
            <a:r>
              <a:rPr lang="en" sz="1800"/>
              <a:t>, so assignment is allowed!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2614200" y="3249750"/>
            <a:ext cx="3915600" cy="5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3810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rgbClr val="9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SpyDLList spy = new DLList();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311700" y="3994175"/>
            <a:ext cx="82545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Compile-time type of RHS expression is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DLList</a:t>
            </a:r>
            <a:r>
              <a:rPr lang="en" sz="1800"/>
              <a:t>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ts val="1800"/>
              <a:buChar char="●"/>
            </a:pPr>
            <a:r>
              <a:rPr lang="en" sz="1800"/>
              <a:t>A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DLList</a:t>
            </a:r>
            <a:r>
              <a:rPr lang="en" sz="1800"/>
              <a:t> isn’t necessarily a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SpyDLList</a:t>
            </a:r>
            <a:r>
              <a:rPr lang="en" sz="1800"/>
              <a:t>, so compilation error results.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/>
        </p:nvSpPr>
        <p:spPr>
          <a:xfrm>
            <a:off x="1420650" y="1502325"/>
            <a:ext cx="6302700" cy="5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maxDog(</a:t>
            </a: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d1, </a:t>
            </a: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d2) { .</a:t>
            </a:r>
            <a:r>
              <a:rPr lang="en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 }</a:t>
            </a:r>
          </a:p>
          <a:p>
            <a:pPr indent="0" lvl="0" marL="38100" marR="381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5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7" name="Shape 40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Compile-Time Types and Expressions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311700" y="560525"/>
            <a:ext cx="82545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Expressions have static types: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ts val="1800"/>
              <a:buChar char="●"/>
            </a:pPr>
            <a:r>
              <a:rPr lang="en" sz="1800"/>
              <a:t>Method calls have static types equal to their declared return type.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311700" y="2204425"/>
            <a:ext cx="82545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ts val="1800"/>
              <a:buChar char="●"/>
            </a:pPr>
            <a:r>
              <a:rPr lang="en" sz="1800"/>
              <a:t>Any expression consisting of a call to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800"/>
              <a:t> will have static type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800"/>
              <a:t>!</a:t>
            </a:r>
          </a:p>
        </p:txBody>
      </p:sp>
      <p:grpSp>
        <p:nvGrpSpPr>
          <p:cNvPr id="410" name="Shape 410"/>
          <p:cNvGrpSpPr/>
          <p:nvPr/>
        </p:nvGrpSpPr>
        <p:grpSpPr>
          <a:xfrm>
            <a:off x="238550" y="2664025"/>
            <a:ext cx="8461575" cy="2270400"/>
            <a:chOff x="238550" y="2664025"/>
            <a:chExt cx="8461575" cy="2270400"/>
          </a:xfrm>
        </p:grpSpPr>
        <p:sp>
          <p:nvSpPr>
            <p:cNvPr id="411" name="Shape 411"/>
            <p:cNvSpPr txBox="1"/>
            <p:nvPr/>
          </p:nvSpPr>
          <p:spPr>
            <a:xfrm>
              <a:off x="238550" y="3187525"/>
              <a:ext cx="6064500" cy="17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38100" marR="3810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1800">
                  <a:solidFill>
                    <a:srgbClr val="FF5600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Poodle</a:t>
              </a:r>
              <a:r>
                <a:rPr lang="en" sz="18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 frank </a:t>
              </a:r>
              <a:r>
                <a:rPr lang="en" sz="1800">
                  <a:solidFill>
                    <a:srgbClr val="006699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 sz="18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800">
                  <a:solidFill>
                    <a:srgbClr val="006699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new</a:t>
              </a:r>
              <a:r>
                <a:rPr lang="en" sz="18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800">
                  <a:solidFill>
                    <a:srgbClr val="FF5600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Poodle</a:t>
              </a:r>
              <a:r>
                <a:rPr lang="en" sz="18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1800">
                  <a:solidFill>
                    <a:srgbClr val="666666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"Frank"</a:t>
              </a:r>
              <a:r>
                <a:rPr lang="en" sz="18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1800">
                  <a:solidFill>
                    <a:srgbClr val="A8017E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lang="en" sz="18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br>
                <a:rPr lang="en" sz="18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1800">
                  <a:solidFill>
                    <a:srgbClr val="FF5600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Poodle</a:t>
              </a:r>
              <a:r>
                <a:rPr lang="en" sz="18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 frankJr </a:t>
              </a:r>
              <a:r>
                <a:rPr lang="en" sz="1800">
                  <a:solidFill>
                    <a:srgbClr val="006699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 sz="18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800">
                  <a:solidFill>
                    <a:srgbClr val="006699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new</a:t>
              </a:r>
              <a:r>
                <a:rPr lang="en" sz="18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800">
                  <a:solidFill>
                    <a:srgbClr val="FF5600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Poodle</a:t>
              </a:r>
              <a:r>
                <a:rPr lang="en" sz="18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1800">
                  <a:solidFill>
                    <a:srgbClr val="666666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"Frank Jr."</a:t>
              </a:r>
              <a:r>
                <a:rPr lang="en" sz="18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1800">
                  <a:solidFill>
                    <a:srgbClr val="A8017E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r>
                <a:rPr lang="en" sz="18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br>
                <a:rPr lang="en" sz="18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</a:br>
              <a:br>
                <a:rPr lang="en" sz="18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1800">
                  <a:solidFill>
                    <a:srgbClr val="FF5600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Dog</a:t>
              </a:r>
              <a:r>
                <a:rPr lang="en" sz="18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 largerDog </a:t>
              </a:r>
              <a:r>
                <a:rPr lang="en" sz="1800">
                  <a:solidFill>
                    <a:srgbClr val="006699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 sz="18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 maxDog(frank, frankJr);</a:t>
              </a:r>
              <a:br>
                <a:rPr lang="en" sz="18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1" lang="en" sz="1800">
                  <a:solidFill>
                    <a:srgbClr val="980000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Poodle largerPoodle = maxDog(frank, frankJr);</a:t>
              </a:r>
            </a:p>
            <a:p>
              <a:pPr indent="0" lvl="0" marL="38100" marR="3810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12" name="Shape 412"/>
            <p:cNvSpPr txBox="1"/>
            <p:nvPr/>
          </p:nvSpPr>
          <p:spPr>
            <a:xfrm>
              <a:off x="311700" y="2664025"/>
              <a:ext cx="1701900" cy="35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rPr lang="en" sz="1800"/>
                <a:t>Example:</a:t>
              </a:r>
            </a:p>
          </p:txBody>
        </p:sp>
        <p:sp>
          <p:nvSpPr>
            <p:cNvPr id="413" name="Shape 413"/>
            <p:cNvSpPr txBox="1"/>
            <p:nvPr/>
          </p:nvSpPr>
          <p:spPr>
            <a:xfrm>
              <a:off x="7033100" y="4295400"/>
              <a:ext cx="1379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b="1" lang="en" sz="1600">
                  <a:solidFill>
                    <a:srgbClr val="980000"/>
                  </a:solidFill>
                </a:rPr>
                <a:t>Compilation error!</a:t>
              </a:r>
            </a:p>
          </p:txBody>
        </p:sp>
        <p:cxnSp>
          <p:nvCxnSpPr>
            <p:cNvPr id="414" name="Shape 414"/>
            <p:cNvCxnSpPr>
              <a:stCxn id="413" idx="1"/>
            </p:cNvCxnSpPr>
            <p:nvPr/>
          </p:nvCxnSpPr>
          <p:spPr>
            <a:xfrm flipH="1">
              <a:off x="6334700" y="4581750"/>
              <a:ext cx="698400" cy="115500"/>
            </a:xfrm>
            <a:prstGeom prst="straightConnector1">
              <a:avLst/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415" name="Shape 415"/>
            <p:cNvSpPr txBox="1"/>
            <p:nvPr/>
          </p:nvSpPr>
          <p:spPr>
            <a:xfrm>
              <a:off x="6834425" y="3533625"/>
              <a:ext cx="1865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b="1" lang="en" sz="1600">
                  <a:solidFill>
                    <a:srgbClr val="980000"/>
                  </a:solidFill>
                </a:rPr>
                <a:t>RHS has static type Dog.</a:t>
              </a:r>
            </a:p>
          </p:txBody>
        </p:sp>
        <p:cxnSp>
          <p:nvCxnSpPr>
            <p:cNvPr id="416" name="Shape 416"/>
            <p:cNvCxnSpPr>
              <a:stCxn id="415" idx="1"/>
            </p:cNvCxnSpPr>
            <p:nvPr/>
          </p:nvCxnSpPr>
          <p:spPr>
            <a:xfrm flipH="1">
              <a:off x="5726825" y="3819975"/>
              <a:ext cx="1107600" cy="512400"/>
            </a:xfrm>
            <a:prstGeom prst="straightConnector1">
              <a:avLst/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/>
        </p:nvSpPr>
        <p:spPr>
          <a:xfrm>
            <a:off x="311700" y="560525"/>
            <a:ext cx="8254500" cy="19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Java has a special syntax for forcing the compile-time type of any expression.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Put desired type in parenthesis before the expression.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Examples: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Static type Dog: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ts val="1800"/>
              <a:buChar char="○"/>
            </a:pPr>
            <a:r>
              <a:rPr lang="en" sz="1800"/>
              <a:t>Static type Poodle: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22" name="Shape 422"/>
          <p:cNvSpPr txBox="1"/>
          <p:nvPr/>
        </p:nvSpPr>
        <p:spPr>
          <a:xfrm>
            <a:off x="3108275" y="1469150"/>
            <a:ext cx="3163500" cy="5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38100" marR="38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maxDog(frank, frankJr);</a:t>
            </a:r>
          </a:p>
        </p:txBody>
      </p:sp>
      <p:sp>
        <p:nvSpPr>
          <p:cNvPr id="423" name="Shape 42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Casting</a:t>
            </a:r>
          </a:p>
        </p:txBody>
      </p:sp>
      <p:grpSp>
        <p:nvGrpSpPr>
          <p:cNvPr id="424" name="Shape 424"/>
          <p:cNvGrpSpPr/>
          <p:nvPr/>
        </p:nvGrpSpPr>
        <p:grpSpPr>
          <a:xfrm>
            <a:off x="238550" y="2664025"/>
            <a:ext cx="8473200" cy="2270400"/>
            <a:chOff x="238550" y="2664025"/>
            <a:chExt cx="8473200" cy="2270400"/>
          </a:xfrm>
        </p:grpSpPr>
        <p:sp>
          <p:nvSpPr>
            <p:cNvPr id="425" name="Shape 425"/>
            <p:cNvSpPr txBox="1"/>
            <p:nvPr/>
          </p:nvSpPr>
          <p:spPr>
            <a:xfrm>
              <a:off x="238550" y="3187525"/>
              <a:ext cx="7109100" cy="17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38100" marR="3810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1800">
                  <a:solidFill>
                    <a:srgbClr val="FF5600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Poodle</a:t>
              </a:r>
              <a:r>
                <a:rPr lang="en" sz="18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 frank </a:t>
              </a:r>
              <a:r>
                <a:rPr lang="en" sz="1800">
                  <a:solidFill>
                    <a:srgbClr val="006699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 sz="18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800">
                  <a:solidFill>
                    <a:srgbClr val="006699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new</a:t>
              </a:r>
              <a:r>
                <a:rPr lang="en" sz="18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800">
                  <a:solidFill>
                    <a:srgbClr val="FF5600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Poodle</a:t>
              </a:r>
              <a:r>
                <a:rPr lang="en" sz="18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1800">
                  <a:solidFill>
                    <a:srgbClr val="666666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"Frank"</a:t>
              </a:r>
              <a:r>
                <a:rPr lang="en" sz="18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1800">
                  <a:solidFill>
                    <a:srgbClr val="A8017E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lang="en" sz="18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br>
                <a:rPr lang="en" sz="18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1800">
                  <a:solidFill>
                    <a:srgbClr val="FF5600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Poodle</a:t>
              </a:r>
              <a:r>
                <a:rPr lang="en" sz="18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 frankJr </a:t>
              </a:r>
              <a:r>
                <a:rPr lang="en" sz="1800">
                  <a:solidFill>
                    <a:srgbClr val="006699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 sz="18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800">
                  <a:solidFill>
                    <a:srgbClr val="006699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new</a:t>
              </a:r>
              <a:r>
                <a:rPr lang="en" sz="18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800">
                  <a:solidFill>
                    <a:srgbClr val="FF5600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Poodle</a:t>
              </a:r>
              <a:r>
                <a:rPr lang="en" sz="18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1800">
                  <a:solidFill>
                    <a:srgbClr val="666666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"Frank Jr."</a:t>
              </a:r>
              <a:r>
                <a:rPr lang="en" sz="18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1800">
                  <a:solidFill>
                    <a:srgbClr val="A8017E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r>
                <a:rPr lang="en" sz="18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br>
                <a:rPr lang="en" sz="18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</a:br>
              <a:br>
                <a:rPr lang="en" sz="18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1800">
                  <a:solidFill>
                    <a:srgbClr val="FF5600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Dog</a:t>
              </a:r>
              <a:r>
                <a:rPr lang="en" sz="18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 largerDog </a:t>
              </a:r>
              <a:r>
                <a:rPr lang="en" sz="1800">
                  <a:solidFill>
                    <a:srgbClr val="006699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 sz="18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 maxDog(frank, frankJr);</a:t>
              </a:r>
              <a:br>
                <a:rPr lang="en" sz="18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1800">
                  <a:solidFill>
                    <a:srgbClr val="FF5600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Poodle</a:t>
              </a:r>
              <a:r>
                <a:rPr lang="en" sz="18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 largerPoodle </a:t>
              </a:r>
              <a:r>
                <a:rPr lang="en" sz="1800">
                  <a:solidFill>
                    <a:srgbClr val="006699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 sz="18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r>
                <a:rPr lang="en" sz="1800">
                  <a:solidFill>
                    <a:srgbClr val="FF5600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Poodle</a:t>
              </a:r>
              <a:r>
                <a:rPr lang="en" sz="180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) maxDog(frank, frankJr);</a:t>
              </a:r>
            </a:p>
            <a:p>
              <a:pPr indent="0" lvl="0" marL="38100" marR="3810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1800">
                <a:solidFill>
                  <a:srgbClr val="9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38100" marR="3810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26" name="Shape 426"/>
            <p:cNvSpPr txBox="1"/>
            <p:nvPr/>
          </p:nvSpPr>
          <p:spPr>
            <a:xfrm>
              <a:off x="311700" y="2664025"/>
              <a:ext cx="4104900" cy="35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lang="en" sz="1800"/>
                <a:t>Casting is a way to trick the compiler.</a:t>
              </a:r>
            </a:p>
          </p:txBody>
        </p:sp>
        <p:sp>
          <p:nvSpPr>
            <p:cNvPr id="427" name="Shape 427"/>
            <p:cNvSpPr txBox="1"/>
            <p:nvPr/>
          </p:nvSpPr>
          <p:spPr>
            <a:xfrm>
              <a:off x="6762950" y="3512875"/>
              <a:ext cx="19488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b="1" lang="en" sz="1600">
                  <a:solidFill>
                    <a:srgbClr val="980000"/>
                  </a:solidFill>
                </a:rPr>
                <a:t>Compilation OK! RHS has static type Poodle.</a:t>
              </a:r>
            </a:p>
          </p:txBody>
        </p:sp>
        <p:cxnSp>
          <p:nvCxnSpPr>
            <p:cNvPr id="428" name="Shape 428"/>
            <p:cNvCxnSpPr>
              <a:stCxn id="427" idx="1"/>
            </p:cNvCxnSpPr>
            <p:nvPr/>
          </p:nvCxnSpPr>
          <p:spPr>
            <a:xfrm flipH="1">
              <a:off x="6348050" y="3970075"/>
              <a:ext cx="414900" cy="510900"/>
            </a:xfrm>
            <a:prstGeom prst="straightConnector1">
              <a:avLst/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429" name="Shape 429"/>
          <p:cNvSpPr txBox="1"/>
          <p:nvPr/>
        </p:nvSpPr>
        <p:spPr>
          <a:xfrm>
            <a:off x="3418800" y="2052300"/>
            <a:ext cx="4321200" cy="5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38100" marR="38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Poodle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m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axDog(frank, frankJr);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/>
        </p:nvSpPr>
        <p:spPr>
          <a:xfrm>
            <a:off x="311700" y="712925"/>
            <a:ext cx="8254500" cy="11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Casting is a powerful but dangerous tool!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/>
              <a:t>Tells Java to treat an expression as having a different static type.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Effectively tells the compiler to ignore its type-checking duties.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35" name="Shape 43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Casting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884400" y="1985450"/>
            <a:ext cx="7109100" cy="146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38100" marR="38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Poodle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frank </a:t>
            </a:r>
            <a:r>
              <a:rPr lang="en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Poodle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"Frank"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Malamute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frankJr </a:t>
            </a:r>
            <a:r>
              <a:rPr lang="en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Malamute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"Frank Jr."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Poodle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largerPoodle </a:t>
            </a:r>
            <a:r>
              <a:rPr lang="en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Poodle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maxDog(frank, frankJr);</a:t>
            </a:r>
          </a:p>
          <a:p>
            <a:pPr indent="0" lvl="0" marL="38100" marR="381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5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7" name="Shape 437"/>
          <p:cNvSpPr txBox="1"/>
          <p:nvPr/>
        </p:nvSpPr>
        <p:spPr>
          <a:xfrm>
            <a:off x="311700" y="3644125"/>
            <a:ext cx="78870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If we run the code above, we’ll get a ClassCastException at runtime.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311708" y="6928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CS61BL, Summer 2017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3D85C6"/>
                </a:solidFill>
              </a:rPr>
              <a:t>Lecture 2: Debugging, Encapsulation, and Asymptotic Analysis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4450" y="3896900"/>
            <a:ext cx="1183175" cy="9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B5394"/>
                </a:solidFill>
              </a:rPr>
              <a:t>Inheritance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</a:rPr>
              <a:t>Java</a:t>
            </a:r>
            <a:r>
              <a:rPr lang="en" sz="2400">
                <a:solidFill>
                  <a:srgbClr val="666666"/>
                </a:solidFill>
              </a:rPr>
              <a:t> Edition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350325" y="808075"/>
            <a:ext cx="8793600" cy="30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ts val="2000"/>
              <a:buChar char="●"/>
            </a:pPr>
            <a:r>
              <a:rPr lang="en" sz="2000"/>
              <a:t>If you want one class to represent a more specific version of something represented by another class, you use </a:t>
            </a:r>
            <a:r>
              <a:rPr b="1" lang="en" sz="2000"/>
              <a:t>extends</a:t>
            </a:r>
            <a:r>
              <a:rPr lang="en" sz="2000"/>
              <a:t>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Suppose we’d like to build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SandwichDLList</a:t>
            </a:r>
            <a:r>
              <a:rPr lang="en" sz="2000"/>
              <a:t> that can perform any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DLList</a:t>
            </a:r>
            <a:r>
              <a:rPr lang="en" sz="2000"/>
              <a:t> operation </a:t>
            </a:r>
            <a:r>
              <a:rPr i="1" lang="en" sz="2000"/>
              <a:t>plus</a:t>
            </a:r>
            <a:r>
              <a:rPr lang="en" sz="2000"/>
              <a:t>:</a:t>
            </a:r>
          </a:p>
          <a:p>
            <a:pPr indent="-355600" lvl="0" marL="457200" rtl="0">
              <a:spcBef>
                <a:spcPts val="0"/>
              </a:spcBef>
              <a:buSzPts val="2000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sandwich(Object o)</a:t>
            </a:r>
            <a:r>
              <a:rPr lang="en" sz="2000"/>
              <a:t>, which adds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 sz="2000"/>
              <a:t> to the front and back of the list.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Example: suppose we have [5, 9].</a:t>
            </a:r>
          </a:p>
          <a:p>
            <a:pPr indent="-355600" lvl="0" marL="457200" rtl="0">
              <a:spcBef>
                <a:spcPts val="0"/>
              </a:spcBef>
              <a:buSzPts val="2000"/>
              <a:buChar char="●"/>
            </a:pPr>
            <a:r>
              <a:rPr lang="en" sz="2000"/>
              <a:t>After calling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sandwich(22)</a:t>
            </a:r>
            <a:r>
              <a:rPr lang="en" sz="2000"/>
              <a:t>, we’ll have: [22, 5, 9, 22].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The Extends Keyword</a:t>
            </a:r>
          </a:p>
        </p:txBody>
      </p:sp>
      <p:grpSp>
        <p:nvGrpSpPr>
          <p:cNvPr id="86" name="Shape 86"/>
          <p:cNvGrpSpPr/>
          <p:nvPr/>
        </p:nvGrpSpPr>
        <p:grpSpPr>
          <a:xfrm>
            <a:off x="5951150" y="3158625"/>
            <a:ext cx="2718100" cy="1317900"/>
            <a:chOff x="5951150" y="3158625"/>
            <a:chExt cx="2718100" cy="1317900"/>
          </a:xfrm>
        </p:grpSpPr>
        <p:sp>
          <p:nvSpPr>
            <p:cNvPr id="87" name="Shape 87"/>
            <p:cNvSpPr/>
            <p:nvPr/>
          </p:nvSpPr>
          <p:spPr>
            <a:xfrm>
              <a:off x="5951150" y="4055325"/>
              <a:ext cx="2037900" cy="4212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Sandwich</a:t>
              </a: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DLList</a:t>
              </a:r>
            </a:p>
          </p:txBody>
        </p:sp>
        <p:sp>
          <p:nvSpPr>
            <p:cNvPr id="88" name="Shape 88"/>
            <p:cNvSpPr/>
            <p:nvPr/>
          </p:nvSpPr>
          <p:spPr>
            <a:xfrm>
              <a:off x="7653150" y="3158625"/>
              <a:ext cx="1016100" cy="4212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DLList</a:t>
              </a:r>
            </a:p>
          </p:txBody>
        </p:sp>
        <p:cxnSp>
          <p:nvCxnSpPr>
            <p:cNvPr id="89" name="Shape 89"/>
            <p:cNvCxnSpPr>
              <a:stCxn id="87" idx="0"/>
              <a:endCxn id="88" idx="2"/>
            </p:cNvCxnSpPr>
            <p:nvPr/>
          </p:nvCxnSpPr>
          <p:spPr>
            <a:xfrm flipH="1" rot="10800000">
              <a:off x="6970100" y="3579825"/>
              <a:ext cx="1191000" cy="4755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1657200" y="902550"/>
            <a:ext cx="5829600" cy="206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38100" marR="38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SandwichDLList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DLList {</a:t>
            </a: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sandwich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insertBack(o);</a:t>
            </a: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insertFront(o);</a:t>
            </a: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SandwichDLList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339750" y="3078475"/>
            <a:ext cx="7975500" cy="16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Because of extends, SandwichDLList inherits all members of DLList: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 instance and static variables.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 methods.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ts val="1800"/>
              <a:buChar char="●"/>
            </a:pPr>
            <a:r>
              <a:rPr lang="en" sz="1800"/>
              <a:t>All nested classes.</a:t>
            </a:r>
          </a:p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800"/>
              <a:t>Constructors are not inherited!</a:t>
            </a:r>
          </a:p>
        </p:txBody>
      </p:sp>
      <p:grpSp>
        <p:nvGrpSpPr>
          <p:cNvPr id="97" name="Shape 97"/>
          <p:cNvGrpSpPr/>
          <p:nvPr/>
        </p:nvGrpSpPr>
        <p:grpSpPr>
          <a:xfrm>
            <a:off x="2309750" y="3621850"/>
            <a:ext cx="5883300" cy="722250"/>
            <a:chOff x="2309750" y="3621850"/>
            <a:chExt cx="5883300" cy="722250"/>
          </a:xfrm>
        </p:grpSpPr>
        <p:sp>
          <p:nvSpPr>
            <p:cNvPr id="98" name="Shape 98"/>
            <p:cNvSpPr txBox="1"/>
            <p:nvPr/>
          </p:nvSpPr>
          <p:spPr>
            <a:xfrm>
              <a:off x="4823450" y="3771400"/>
              <a:ext cx="3369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rPr lang="en">
                  <a:solidFill>
                    <a:srgbClr val="980000"/>
                  </a:solidFill>
                </a:rPr>
                <a:t>…but members may be private and thus inaccessible! More on this later.</a:t>
              </a:r>
            </a:p>
          </p:txBody>
        </p:sp>
        <p:cxnSp>
          <p:nvCxnSpPr>
            <p:cNvPr id="99" name="Shape 99"/>
            <p:cNvCxnSpPr>
              <a:stCxn id="98" idx="1"/>
            </p:cNvCxnSpPr>
            <p:nvPr/>
          </p:nvCxnSpPr>
          <p:spPr>
            <a:xfrm rot="10800000">
              <a:off x="4225550" y="3621850"/>
              <a:ext cx="597900" cy="435900"/>
            </a:xfrm>
            <a:prstGeom prst="straightConnector1">
              <a:avLst/>
            </a:prstGeom>
            <a:noFill/>
            <a:ln cap="flat" cmpd="sng" w="9525">
              <a:solidFill>
                <a:srgbClr val="98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00" name="Shape 100"/>
            <p:cNvCxnSpPr>
              <a:stCxn id="98" idx="1"/>
            </p:cNvCxnSpPr>
            <p:nvPr/>
          </p:nvCxnSpPr>
          <p:spPr>
            <a:xfrm rot="10800000">
              <a:off x="2309750" y="3947950"/>
              <a:ext cx="2513700" cy="109800"/>
            </a:xfrm>
            <a:prstGeom prst="straightConnector1">
              <a:avLst/>
            </a:prstGeom>
            <a:noFill/>
            <a:ln cap="flat" cmpd="sng" w="9525">
              <a:solidFill>
                <a:srgbClr val="98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01" name="Shape 101"/>
            <p:cNvCxnSpPr>
              <a:stCxn id="98" idx="1"/>
            </p:cNvCxnSpPr>
            <p:nvPr/>
          </p:nvCxnSpPr>
          <p:spPr>
            <a:xfrm flipH="1">
              <a:off x="2894150" y="4057750"/>
              <a:ext cx="1929300" cy="202800"/>
            </a:xfrm>
            <a:prstGeom prst="straightConnector1">
              <a:avLst/>
            </a:prstGeom>
            <a:noFill/>
            <a:ln cap="flat" cmpd="sng" w="9525">
              <a:solidFill>
                <a:srgbClr val="98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311700" y="2036225"/>
            <a:ext cx="8520600" cy="29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38100" marR="38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args) {</a:t>
            </a: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SpyDLList spy </a:t>
            </a:r>
            <a:r>
              <a:rPr lang="en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SpyDLList();</a:t>
            </a: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spy.insertBack(</a:t>
            </a:r>
            <a:r>
              <a:rPr lang="en" sz="18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spy.insertBack(</a:t>
            </a:r>
            <a:r>
              <a:rPr lang="en" sz="18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spy.insertFront(</a:t>
            </a:r>
            <a:r>
              <a:rPr lang="en" sz="18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  </a:t>
            </a:r>
            <a:r>
              <a:rPr lang="en" sz="1800">
                <a:solidFill>
                  <a:srgbClr val="AF82D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[13, 1, 5] */</a:t>
            </a: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spy.remove(</a:t>
            </a:r>
            <a:r>
              <a:rPr lang="en" sz="18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       </a:t>
            </a:r>
            <a:r>
              <a:rPr lang="en" sz="1800">
                <a:solidFill>
                  <a:srgbClr val="AF82D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13 gets deleted. */</a:t>
            </a: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spy.remove(</a:t>
            </a:r>
            <a:r>
              <a:rPr lang="en" sz="18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        </a:t>
            </a:r>
            <a:r>
              <a:rPr lang="en" sz="1800">
                <a:solidFill>
                  <a:srgbClr val="AF82D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1 gets deleted. */</a:t>
            </a: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spy.reportHistory();   </a:t>
            </a:r>
            <a:r>
              <a:rPr lang="en" sz="1800">
                <a:solidFill>
                  <a:srgbClr val="AF82D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Should print 1, 5, and 13. */</a:t>
            </a: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38100" marR="381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5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Another Example: SpyDLList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311700" y="636725"/>
            <a:ext cx="7975500" cy="13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Suppose we want to build an DLList that: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Remembers all objects that have ever been added to the list.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ts val="1800"/>
              <a:buChar char="●"/>
            </a:pPr>
            <a:r>
              <a:rPr lang="en" sz="1800"/>
              <a:t>Has an additional method reportHistory(), which prints all added items (whether they’re currently in the list or not).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E5CD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311700" y="2036225"/>
            <a:ext cx="8520600" cy="29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38100" marR="38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args) {</a:t>
            </a: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SpyDLList spy </a:t>
            </a:r>
            <a:r>
              <a:rPr lang="en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SpyDLList();</a:t>
            </a: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spy.insertBack(</a:t>
            </a:r>
            <a:r>
              <a:rPr lang="en" sz="18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spy.insertBack(</a:t>
            </a:r>
            <a:r>
              <a:rPr lang="en" sz="18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spy.insertFront(</a:t>
            </a:r>
            <a:r>
              <a:rPr lang="en" sz="18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  </a:t>
            </a:r>
            <a:r>
              <a:rPr lang="en" sz="1800">
                <a:solidFill>
                  <a:srgbClr val="AF82D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[13, 1, 5] */</a:t>
            </a: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spy.remove(</a:t>
            </a:r>
            <a:r>
              <a:rPr lang="en" sz="18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       </a:t>
            </a:r>
            <a:r>
              <a:rPr lang="en" sz="1800">
                <a:solidFill>
                  <a:srgbClr val="AF82D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13 gets deleted. */</a:t>
            </a: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spy.remove(</a:t>
            </a:r>
            <a:r>
              <a:rPr lang="en" sz="18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        </a:t>
            </a:r>
            <a:r>
              <a:rPr lang="en" sz="1800">
                <a:solidFill>
                  <a:srgbClr val="AF82D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1 gets deleted. */</a:t>
            </a: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spy.reportHistory();   </a:t>
            </a:r>
            <a:r>
              <a:rPr lang="en" sz="1800">
                <a:solidFill>
                  <a:srgbClr val="AF82D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Should print 1, 5, and 13. */</a:t>
            </a:r>
            <a:b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38100" marR="381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5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Test Your Understanding</a:t>
            </a:r>
            <a:r>
              <a:rPr lang="en">
                <a:solidFill>
                  <a:srgbClr val="1155CC"/>
                </a:solidFill>
              </a:rPr>
              <a:t>: SpyDLList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311700" y="636725"/>
            <a:ext cx="7975500" cy="13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Suppose we want to build an DLList that: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Remembers all objects that have ever been added to the list.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ts val="1800"/>
              <a:buChar char="●"/>
            </a:pPr>
            <a:r>
              <a:rPr lang="en" sz="1800"/>
              <a:t>Has an additional method reportHistory(), which prints all added items (whether they’re currently in the list or not).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