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0765ED0-7A11-4134-B83A-6B7C5A9C19ED}">
  <a:tblStyle styleId="{70765ED0-7A11-4134-B83A-6B7C5A9C19ED}" styleName="Table_0">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6" name="Shape 5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6" name="Shape 6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Shape 6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7" name="Shape 6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Shape 7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2" name="Shape 7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Shape 7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8" name="Shape 7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Shape 8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7" name="Shape 8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Shape 8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7" name="Shape 8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6" name="Shape 926"/>
        <p:cNvGrpSpPr/>
        <p:nvPr/>
      </p:nvGrpSpPr>
      <p:grpSpPr>
        <a:xfrm>
          <a:off x="0" y="0"/>
          <a:ext cx="0" cy="0"/>
          <a:chOff x="0" y="0"/>
          <a:chExt cx="0" cy="0"/>
        </a:xfrm>
      </p:grpSpPr>
      <p:sp>
        <p:nvSpPr>
          <p:cNvPr id="927" name="Shape 9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8" name="Shape 9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Shape 9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9" name="Shape 9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7" name="Shape 1047"/>
        <p:cNvGrpSpPr/>
        <p:nvPr/>
      </p:nvGrpSpPr>
      <p:grpSpPr>
        <a:xfrm>
          <a:off x="0" y="0"/>
          <a:ext cx="0" cy="0"/>
          <a:chOff x="0" y="0"/>
          <a:chExt cx="0" cy="0"/>
        </a:xfrm>
      </p:grpSpPr>
      <p:sp>
        <p:nvSpPr>
          <p:cNvPr id="1048" name="Shape 104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049" name="Shape 10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Shape 106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062" name="Shape 10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7" name="Shape 1087"/>
        <p:cNvGrpSpPr/>
        <p:nvPr/>
      </p:nvGrpSpPr>
      <p:grpSpPr>
        <a:xfrm>
          <a:off x="0" y="0"/>
          <a:ext cx="0" cy="0"/>
          <a:chOff x="0" y="0"/>
          <a:chExt cx="0" cy="0"/>
        </a:xfrm>
      </p:grpSpPr>
      <p:sp>
        <p:nvSpPr>
          <p:cNvPr id="1088" name="Shape 108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089" name="Shape 10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4" name="Shape 1114"/>
        <p:cNvGrpSpPr/>
        <p:nvPr/>
      </p:nvGrpSpPr>
      <p:grpSpPr>
        <a:xfrm>
          <a:off x="0" y="0"/>
          <a:ext cx="0" cy="0"/>
          <a:chOff x="0" y="0"/>
          <a:chExt cx="0" cy="0"/>
        </a:xfrm>
      </p:grpSpPr>
      <p:sp>
        <p:nvSpPr>
          <p:cNvPr id="1115" name="Shape 1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6" name="Shape 1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9" name="Shape 1119"/>
        <p:cNvGrpSpPr/>
        <p:nvPr/>
      </p:nvGrpSpPr>
      <p:grpSpPr>
        <a:xfrm>
          <a:off x="0" y="0"/>
          <a:ext cx="0" cy="0"/>
          <a:chOff x="0" y="0"/>
          <a:chExt cx="0" cy="0"/>
        </a:xfrm>
      </p:grpSpPr>
      <p:sp>
        <p:nvSpPr>
          <p:cNvPr id="1120" name="Shape 1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1" name="Shape 1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5" name="Shape 1125"/>
        <p:cNvGrpSpPr/>
        <p:nvPr/>
      </p:nvGrpSpPr>
      <p:grpSpPr>
        <a:xfrm>
          <a:off x="0" y="0"/>
          <a:ext cx="0" cy="0"/>
          <a:chOff x="0" y="0"/>
          <a:chExt cx="0" cy="0"/>
        </a:xfrm>
      </p:grpSpPr>
      <p:sp>
        <p:nvSpPr>
          <p:cNvPr id="1126" name="Shape 112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127" name="Shape 1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An alternate way of achieving balance.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0" name="Shape 1180"/>
        <p:cNvGrpSpPr/>
        <p:nvPr/>
      </p:nvGrpSpPr>
      <p:grpSpPr>
        <a:xfrm>
          <a:off x="0" y="0"/>
          <a:ext cx="0" cy="0"/>
          <a:chOff x="0" y="0"/>
          <a:chExt cx="0" cy="0"/>
        </a:xfrm>
      </p:grpSpPr>
      <p:sp>
        <p:nvSpPr>
          <p:cNvPr id="1181" name="Shape 118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182" name="Shape 1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4" name="Shape 1214"/>
        <p:cNvGrpSpPr/>
        <p:nvPr/>
      </p:nvGrpSpPr>
      <p:grpSpPr>
        <a:xfrm>
          <a:off x="0" y="0"/>
          <a:ext cx="0" cy="0"/>
          <a:chOff x="0" y="0"/>
          <a:chExt cx="0" cy="0"/>
        </a:xfrm>
      </p:grpSpPr>
      <p:sp>
        <p:nvSpPr>
          <p:cNvPr id="1215" name="Shape 121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216" name="Shape 1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9" name="Shape 1249"/>
        <p:cNvGrpSpPr/>
        <p:nvPr/>
      </p:nvGrpSpPr>
      <p:grpSpPr>
        <a:xfrm>
          <a:off x="0" y="0"/>
          <a:ext cx="0" cy="0"/>
          <a:chOff x="0" y="0"/>
          <a:chExt cx="0" cy="0"/>
        </a:xfrm>
      </p:grpSpPr>
      <p:sp>
        <p:nvSpPr>
          <p:cNvPr id="1250" name="Shape 1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1" name="Shape 1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5" name="Shape 1305"/>
        <p:cNvGrpSpPr/>
        <p:nvPr/>
      </p:nvGrpSpPr>
      <p:grpSpPr>
        <a:xfrm>
          <a:off x="0" y="0"/>
          <a:ext cx="0" cy="0"/>
          <a:chOff x="0" y="0"/>
          <a:chExt cx="0" cy="0"/>
        </a:xfrm>
      </p:grpSpPr>
      <p:sp>
        <p:nvSpPr>
          <p:cNvPr id="1306" name="Shape 1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7" name="Shape 13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4" name="Shape 1354"/>
        <p:cNvGrpSpPr/>
        <p:nvPr/>
      </p:nvGrpSpPr>
      <p:grpSpPr>
        <a:xfrm>
          <a:off x="0" y="0"/>
          <a:ext cx="0" cy="0"/>
          <a:chOff x="0" y="0"/>
          <a:chExt cx="0" cy="0"/>
        </a:xfrm>
      </p:grpSpPr>
      <p:sp>
        <p:nvSpPr>
          <p:cNvPr id="1355" name="Shape 1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6" name="Shape 13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3" name="Shape 1403"/>
        <p:cNvGrpSpPr/>
        <p:nvPr/>
      </p:nvGrpSpPr>
      <p:grpSpPr>
        <a:xfrm>
          <a:off x="0" y="0"/>
          <a:ext cx="0" cy="0"/>
          <a:chOff x="0" y="0"/>
          <a:chExt cx="0" cy="0"/>
        </a:xfrm>
      </p:grpSpPr>
      <p:sp>
        <p:nvSpPr>
          <p:cNvPr id="1404" name="Shape 1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5" name="Shape 14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9" name="Shape 1429"/>
        <p:cNvGrpSpPr/>
        <p:nvPr/>
      </p:nvGrpSpPr>
      <p:grpSpPr>
        <a:xfrm>
          <a:off x="0" y="0"/>
          <a:ext cx="0" cy="0"/>
          <a:chOff x="0" y="0"/>
          <a:chExt cx="0" cy="0"/>
        </a:xfrm>
      </p:grpSpPr>
      <p:sp>
        <p:nvSpPr>
          <p:cNvPr id="1430" name="Shape 1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1" name="Shape 14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5" name="Shape 1435"/>
        <p:cNvGrpSpPr/>
        <p:nvPr/>
      </p:nvGrpSpPr>
      <p:grpSpPr>
        <a:xfrm>
          <a:off x="0" y="0"/>
          <a:ext cx="0" cy="0"/>
          <a:chOff x="0" y="0"/>
          <a:chExt cx="0" cy="0"/>
        </a:xfrm>
      </p:grpSpPr>
      <p:sp>
        <p:nvSpPr>
          <p:cNvPr id="1436" name="Shape 1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7" name="Shape 14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7" name="Shape 1457"/>
        <p:cNvGrpSpPr/>
        <p:nvPr/>
      </p:nvGrpSpPr>
      <p:grpSpPr>
        <a:xfrm>
          <a:off x="0" y="0"/>
          <a:ext cx="0" cy="0"/>
          <a:chOff x="0" y="0"/>
          <a:chExt cx="0" cy="0"/>
        </a:xfrm>
      </p:grpSpPr>
      <p:sp>
        <p:nvSpPr>
          <p:cNvPr id="1458" name="Shape 1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9" name="Shape 14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1" name="Shape 1481"/>
        <p:cNvGrpSpPr/>
        <p:nvPr/>
      </p:nvGrpSpPr>
      <p:grpSpPr>
        <a:xfrm>
          <a:off x="0" y="0"/>
          <a:ext cx="0" cy="0"/>
          <a:chOff x="0" y="0"/>
          <a:chExt cx="0" cy="0"/>
        </a:xfrm>
      </p:grpSpPr>
      <p:sp>
        <p:nvSpPr>
          <p:cNvPr id="1482" name="Shape 14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3" name="Shape 14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2" name="Shape 1522"/>
        <p:cNvGrpSpPr/>
        <p:nvPr/>
      </p:nvGrpSpPr>
      <p:grpSpPr>
        <a:xfrm>
          <a:off x="0" y="0"/>
          <a:ext cx="0" cy="0"/>
          <a:chOff x="0" y="0"/>
          <a:chExt cx="0" cy="0"/>
        </a:xfrm>
      </p:grpSpPr>
      <p:sp>
        <p:nvSpPr>
          <p:cNvPr id="1523" name="Shape 15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4" name="Shape 15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3" name="Shape 1563"/>
        <p:cNvGrpSpPr/>
        <p:nvPr/>
      </p:nvGrpSpPr>
      <p:grpSpPr>
        <a:xfrm>
          <a:off x="0" y="0"/>
          <a:ext cx="0" cy="0"/>
          <a:chOff x="0" y="0"/>
          <a:chExt cx="0" cy="0"/>
        </a:xfrm>
      </p:grpSpPr>
      <p:sp>
        <p:nvSpPr>
          <p:cNvPr id="1564" name="Shape 1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5" name="Shape 15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4" name="Shape 1604"/>
        <p:cNvGrpSpPr/>
        <p:nvPr/>
      </p:nvGrpSpPr>
      <p:grpSpPr>
        <a:xfrm>
          <a:off x="0" y="0"/>
          <a:ext cx="0" cy="0"/>
          <a:chOff x="0" y="0"/>
          <a:chExt cx="0" cy="0"/>
        </a:xfrm>
      </p:grpSpPr>
      <p:sp>
        <p:nvSpPr>
          <p:cNvPr id="1605" name="Shape 1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6" name="Shape 16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7" name="Shape 1647"/>
        <p:cNvGrpSpPr/>
        <p:nvPr/>
      </p:nvGrpSpPr>
      <p:grpSpPr>
        <a:xfrm>
          <a:off x="0" y="0"/>
          <a:ext cx="0" cy="0"/>
          <a:chOff x="0" y="0"/>
          <a:chExt cx="0" cy="0"/>
        </a:xfrm>
      </p:grpSpPr>
      <p:sp>
        <p:nvSpPr>
          <p:cNvPr id="1648" name="Shape 16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9" name="Shape 16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3" name="Shape 1653"/>
        <p:cNvGrpSpPr/>
        <p:nvPr/>
      </p:nvGrpSpPr>
      <p:grpSpPr>
        <a:xfrm>
          <a:off x="0" y="0"/>
          <a:ext cx="0" cy="0"/>
          <a:chOff x="0" y="0"/>
          <a:chExt cx="0" cy="0"/>
        </a:xfrm>
      </p:grpSpPr>
      <p:sp>
        <p:nvSpPr>
          <p:cNvPr id="1654" name="Shape 16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5" name="Shape 16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9" name="Shape 1659"/>
        <p:cNvGrpSpPr/>
        <p:nvPr/>
      </p:nvGrpSpPr>
      <p:grpSpPr>
        <a:xfrm>
          <a:off x="0" y="0"/>
          <a:ext cx="0" cy="0"/>
          <a:chOff x="0" y="0"/>
          <a:chExt cx="0" cy="0"/>
        </a:xfrm>
      </p:grpSpPr>
      <p:sp>
        <p:nvSpPr>
          <p:cNvPr id="1660" name="Shape 16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1" name="Shape 16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4" name="Shape 1664"/>
        <p:cNvGrpSpPr/>
        <p:nvPr/>
      </p:nvGrpSpPr>
      <p:grpSpPr>
        <a:xfrm>
          <a:off x="0" y="0"/>
          <a:ext cx="0" cy="0"/>
          <a:chOff x="0" y="0"/>
          <a:chExt cx="0" cy="0"/>
        </a:xfrm>
      </p:grpSpPr>
      <p:sp>
        <p:nvSpPr>
          <p:cNvPr id="1665" name="Shape 16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66" name="Shape 16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9" name="Shape 1689"/>
        <p:cNvGrpSpPr/>
        <p:nvPr/>
      </p:nvGrpSpPr>
      <p:grpSpPr>
        <a:xfrm>
          <a:off x="0" y="0"/>
          <a:ext cx="0" cy="0"/>
          <a:chOff x="0" y="0"/>
          <a:chExt cx="0" cy="0"/>
        </a:xfrm>
      </p:grpSpPr>
      <p:sp>
        <p:nvSpPr>
          <p:cNvPr id="1690" name="Shape 169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91" name="Shape 16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7" name="Shape 1727"/>
        <p:cNvGrpSpPr/>
        <p:nvPr/>
      </p:nvGrpSpPr>
      <p:grpSpPr>
        <a:xfrm>
          <a:off x="0" y="0"/>
          <a:ext cx="0" cy="0"/>
          <a:chOff x="0" y="0"/>
          <a:chExt cx="0" cy="0"/>
        </a:xfrm>
      </p:grpSpPr>
      <p:sp>
        <p:nvSpPr>
          <p:cNvPr id="1728" name="Shape 172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29" name="Shape 17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4" name="Shape 1744"/>
        <p:cNvGrpSpPr/>
        <p:nvPr/>
      </p:nvGrpSpPr>
      <p:grpSpPr>
        <a:xfrm>
          <a:off x="0" y="0"/>
          <a:ext cx="0" cy="0"/>
          <a:chOff x="0" y="0"/>
          <a:chExt cx="0" cy="0"/>
        </a:xfrm>
      </p:grpSpPr>
      <p:sp>
        <p:nvSpPr>
          <p:cNvPr id="1745" name="Shape 174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46" name="Shape 17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9" name="Shape 1769"/>
        <p:cNvGrpSpPr/>
        <p:nvPr/>
      </p:nvGrpSpPr>
      <p:grpSpPr>
        <a:xfrm>
          <a:off x="0" y="0"/>
          <a:ext cx="0" cy="0"/>
          <a:chOff x="0" y="0"/>
          <a:chExt cx="0" cy="0"/>
        </a:xfrm>
      </p:grpSpPr>
      <p:sp>
        <p:nvSpPr>
          <p:cNvPr id="1770" name="Shape 17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71" name="Shape 17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3" name="Shape 1793"/>
        <p:cNvGrpSpPr/>
        <p:nvPr/>
      </p:nvGrpSpPr>
      <p:grpSpPr>
        <a:xfrm>
          <a:off x="0" y="0"/>
          <a:ext cx="0" cy="0"/>
          <a:chOff x="0" y="0"/>
          <a:chExt cx="0" cy="0"/>
        </a:xfrm>
      </p:grpSpPr>
      <p:sp>
        <p:nvSpPr>
          <p:cNvPr id="1794" name="Shape 179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95" name="Shape 17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1" name="Shape 1801"/>
        <p:cNvGrpSpPr/>
        <p:nvPr/>
      </p:nvGrpSpPr>
      <p:grpSpPr>
        <a:xfrm>
          <a:off x="0" y="0"/>
          <a:ext cx="0" cy="0"/>
          <a:chOff x="0" y="0"/>
          <a:chExt cx="0" cy="0"/>
        </a:xfrm>
      </p:grpSpPr>
      <p:sp>
        <p:nvSpPr>
          <p:cNvPr id="1802" name="Shape 18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3" name="Shape 18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6" name="Shape 1806"/>
        <p:cNvGrpSpPr/>
        <p:nvPr/>
      </p:nvGrpSpPr>
      <p:grpSpPr>
        <a:xfrm>
          <a:off x="0" y="0"/>
          <a:ext cx="0" cy="0"/>
          <a:chOff x="0" y="0"/>
          <a:chExt cx="0" cy="0"/>
        </a:xfrm>
      </p:grpSpPr>
      <p:sp>
        <p:nvSpPr>
          <p:cNvPr id="1807" name="Shape 18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08" name="Shape 18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1" name="Shape 1821"/>
        <p:cNvGrpSpPr/>
        <p:nvPr/>
      </p:nvGrpSpPr>
      <p:grpSpPr>
        <a:xfrm>
          <a:off x="0" y="0"/>
          <a:ext cx="0" cy="0"/>
          <a:chOff x="0" y="0"/>
          <a:chExt cx="0" cy="0"/>
        </a:xfrm>
      </p:grpSpPr>
      <p:sp>
        <p:nvSpPr>
          <p:cNvPr id="1822" name="Shape 182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23" name="Shape 18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6" name="Shape 1836"/>
        <p:cNvGrpSpPr/>
        <p:nvPr/>
      </p:nvGrpSpPr>
      <p:grpSpPr>
        <a:xfrm>
          <a:off x="0" y="0"/>
          <a:ext cx="0" cy="0"/>
          <a:chOff x="0" y="0"/>
          <a:chExt cx="0" cy="0"/>
        </a:xfrm>
      </p:grpSpPr>
      <p:sp>
        <p:nvSpPr>
          <p:cNvPr id="1837" name="Shape 183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38" name="Shape 18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1" name="Shape 1851"/>
        <p:cNvGrpSpPr/>
        <p:nvPr/>
      </p:nvGrpSpPr>
      <p:grpSpPr>
        <a:xfrm>
          <a:off x="0" y="0"/>
          <a:ext cx="0" cy="0"/>
          <a:chOff x="0" y="0"/>
          <a:chExt cx="0" cy="0"/>
        </a:xfrm>
      </p:grpSpPr>
      <p:sp>
        <p:nvSpPr>
          <p:cNvPr id="1852" name="Shape 185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53" name="Shape 18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6" name="Shape 1866"/>
        <p:cNvGrpSpPr/>
        <p:nvPr/>
      </p:nvGrpSpPr>
      <p:grpSpPr>
        <a:xfrm>
          <a:off x="0" y="0"/>
          <a:ext cx="0" cy="0"/>
          <a:chOff x="0" y="0"/>
          <a:chExt cx="0" cy="0"/>
        </a:xfrm>
      </p:grpSpPr>
      <p:sp>
        <p:nvSpPr>
          <p:cNvPr id="1867" name="Shape 18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8" name="Shape 18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1" name="Shape 1871"/>
        <p:cNvGrpSpPr/>
        <p:nvPr/>
      </p:nvGrpSpPr>
      <p:grpSpPr>
        <a:xfrm>
          <a:off x="0" y="0"/>
          <a:ext cx="0" cy="0"/>
          <a:chOff x="0" y="0"/>
          <a:chExt cx="0" cy="0"/>
        </a:xfrm>
      </p:grpSpPr>
      <p:sp>
        <p:nvSpPr>
          <p:cNvPr id="1872" name="Shape 187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73" name="Shape 18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8" name="Shape 1878"/>
        <p:cNvGrpSpPr/>
        <p:nvPr/>
      </p:nvGrpSpPr>
      <p:grpSpPr>
        <a:xfrm>
          <a:off x="0" y="0"/>
          <a:ext cx="0" cy="0"/>
          <a:chOff x="0" y="0"/>
          <a:chExt cx="0" cy="0"/>
        </a:xfrm>
      </p:grpSpPr>
      <p:sp>
        <p:nvSpPr>
          <p:cNvPr id="1879" name="Shape 187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80" name="Shape 18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5" name="Shape 1885"/>
        <p:cNvGrpSpPr/>
        <p:nvPr/>
      </p:nvGrpSpPr>
      <p:grpSpPr>
        <a:xfrm>
          <a:off x="0" y="0"/>
          <a:ext cx="0" cy="0"/>
          <a:chOff x="0" y="0"/>
          <a:chExt cx="0" cy="0"/>
        </a:xfrm>
      </p:grpSpPr>
      <p:sp>
        <p:nvSpPr>
          <p:cNvPr id="1886" name="Shape 18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87" name="Shape 18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3" name="Shape 1923"/>
        <p:cNvGrpSpPr/>
        <p:nvPr/>
      </p:nvGrpSpPr>
      <p:grpSpPr>
        <a:xfrm>
          <a:off x="0" y="0"/>
          <a:ext cx="0" cy="0"/>
          <a:chOff x="0" y="0"/>
          <a:chExt cx="0" cy="0"/>
        </a:xfrm>
      </p:grpSpPr>
      <p:sp>
        <p:nvSpPr>
          <p:cNvPr id="1924" name="Shape 192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25" name="Shape 19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2" name="Shape 1982"/>
        <p:cNvGrpSpPr/>
        <p:nvPr/>
      </p:nvGrpSpPr>
      <p:grpSpPr>
        <a:xfrm>
          <a:off x="0" y="0"/>
          <a:ext cx="0" cy="0"/>
          <a:chOff x="0" y="0"/>
          <a:chExt cx="0" cy="0"/>
        </a:xfrm>
      </p:grpSpPr>
      <p:sp>
        <p:nvSpPr>
          <p:cNvPr id="1983" name="Shape 198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84" name="Shape 19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0" name="Shape 2050"/>
        <p:cNvGrpSpPr/>
        <p:nvPr/>
      </p:nvGrpSpPr>
      <p:grpSpPr>
        <a:xfrm>
          <a:off x="0" y="0"/>
          <a:ext cx="0" cy="0"/>
          <a:chOff x="0" y="0"/>
          <a:chExt cx="0" cy="0"/>
        </a:xfrm>
      </p:grpSpPr>
      <p:sp>
        <p:nvSpPr>
          <p:cNvPr id="2051" name="Shape 20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52" name="Shape 20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9" name="Shape 2059"/>
        <p:cNvGrpSpPr/>
        <p:nvPr/>
      </p:nvGrpSpPr>
      <p:grpSpPr>
        <a:xfrm>
          <a:off x="0" y="0"/>
          <a:ext cx="0" cy="0"/>
          <a:chOff x="0" y="0"/>
          <a:chExt cx="0" cy="0"/>
        </a:xfrm>
      </p:grpSpPr>
      <p:sp>
        <p:nvSpPr>
          <p:cNvPr id="2060" name="Shape 206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61" name="Shape 20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7" name="Shape 2097"/>
        <p:cNvGrpSpPr/>
        <p:nvPr/>
      </p:nvGrpSpPr>
      <p:grpSpPr>
        <a:xfrm>
          <a:off x="0" y="0"/>
          <a:ext cx="0" cy="0"/>
          <a:chOff x="0" y="0"/>
          <a:chExt cx="0" cy="0"/>
        </a:xfrm>
      </p:grpSpPr>
      <p:sp>
        <p:nvSpPr>
          <p:cNvPr id="2098" name="Shape 209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99" name="Shape 20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1" name="Shape 2131"/>
        <p:cNvGrpSpPr/>
        <p:nvPr/>
      </p:nvGrpSpPr>
      <p:grpSpPr>
        <a:xfrm>
          <a:off x="0" y="0"/>
          <a:ext cx="0" cy="0"/>
          <a:chOff x="0" y="0"/>
          <a:chExt cx="0" cy="0"/>
        </a:xfrm>
      </p:grpSpPr>
      <p:sp>
        <p:nvSpPr>
          <p:cNvPr id="2132" name="Shape 213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33" name="Shape 2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5" name="Shape 2175"/>
        <p:cNvGrpSpPr/>
        <p:nvPr/>
      </p:nvGrpSpPr>
      <p:grpSpPr>
        <a:xfrm>
          <a:off x="0" y="0"/>
          <a:ext cx="0" cy="0"/>
          <a:chOff x="0" y="0"/>
          <a:chExt cx="0" cy="0"/>
        </a:xfrm>
      </p:grpSpPr>
      <p:sp>
        <p:nvSpPr>
          <p:cNvPr id="2176" name="Shape 21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77" name="Shape 2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7" name="Shape 2187"/>
        <p:cNvGrpSpPr/>
        <p:nvPr/>
      </p:nvGrpSpPr>
      <p:grpSpPr>
        <a:xfrm>
          <a:off x="0" y="0"/>
          <a:ext cx="0" cy="0"/>
          <a:chOff x="0" y="0"/>
          <a:chExt cx="0" cy="0"/>
        </a:xfrm>
      </p:grpSpPr>
      <p:sp>
        <p:nvSpPr>
          <p:cNvPr id="2188" name="Shape 218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89" name="Shape 2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2" name="Shape 2202"/>
        <p:cNvGrpSpPr/>
        <p:nvPr/>
      </p:nvGrpSpPr>
      <p:grpSpPr>
        <a:xfrm>
          <a:off x="0" y="0"/>
          <a:ext cx="0" cy="0"/>
          <a:chOff x="0" y="0"/>
          <a:chExt cx="0" cy="0"/>
        </a:xfrm>
      </p:grpSpPr>
      <p:sp>
        <p:nvSpPr>
          <p:cNvPr id="2203" name="Shape 22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04" name="Shape 2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6" name="Shape 2216"/>
        <p:cNvGrpSpPr/>
        <p:nvPr/>
      </p:nvGrpSpPr>
      <p:grpSpPr>
        <a:xfrm>
          <a:off x="0" y="0"/>
          <a:ext cx="0" cy="0"/>
          <a:chOff x="0" y="0"/>
          <a:chExt cx="0" cy="0"/>
        </a:xfrm>
      </p:grpSpPr>
      <p:sp>
        <p:nvSpPr>
          <p:cNvPr id="2217" name="Shape 221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18" name="Shape 2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2" name="Shape 2222"/>
        <p:cNvGrpSpPr/>
        <p:nvPr/>
      </p:nvGrpSpPr>
      <p:grpSpPr>
        <a:xfrm>
          <a:off x="0" y="0"/>
          <a:ext cx="0" cy="0"/>
          <a:chOff x="0" y="0"/>
          <a:chExt cx="0" cy="0"/>
        </a:xfrm>
      </p:grpSpPr>
      <p:sp>
        <p:nvSpPr>
          <p:cNvPr id="2223" name="Shape 222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24" name="Shape 2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1" name="Shape 2321"/>
        <p:cNvGrpSpPr/>
        <p:nvPr/>
      </p:nvGrpSpPr>
      <p:grpSpPr>
        <a:xfrm>
          <a:off x="0" y="0"/>
          <a:ext cx="0" cy="0"/>
          <a:chOff x="0" y="0"/>
          <a:chExt cx="0" cy="0"/>
        </a:xfrm>
      </p:grpSpPr>
      <p:sp>
        <p:nvSpPr>
          <p:cNvPr id="2322" name="Shape 232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23" name="Shape 23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4" name="Shape 2424"/>
        <p:cNvGrpSpPr/>
        <p:nvPr/>
      </p:nvGrpSpPr>
      <p:grpSpPr>
        <a:xfrm>
          <a:off x="0" y="0"/>
          <a:ext cx="0" cy="0"/>
          <a:chOff x="0" y="0"/>
          <a:chExt cx="0" cy="0"/>
        </a:xfrm>
      </p:grpSpPr>
      <p:sp>
        <p:nvSpPr>
          <p:cNvPr id="2425" name="Shape 242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26" name="Shape 24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5" name="Shape 2525"/>
        <p:cNvGrpSpPr/>
        <p:nvPr/>
      </p:nvGrpSpPr>
      <p:grpSpPr>
        <a:xfrm>
          <a:off x="0" y="0"/>
          <a:ext cx="0" cy="0"/>
          <a:chOff x="0" y="0"/>
          <a:chExt cx="0" cy="0"/>
        </a:xfrm>
      </p:grpSpPr>
      <p:sp>
        <p:nvSpPr>
          <p:cNvPr id="2526" name="Shape 252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27" name="Shape 25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7" name="Shape 2577"/>
        <p:cNvGrpSpPr/>
        <p:nvPr/>
      </p:nvGrpSpPr>
      <p:grpSpPr>
        <a:xfrm>
          <a:off x="0" y="0"/>
          <a:ext cx="0" cy="0"/>
          <a:chOff x="0" y="0"/>
          <a:chExt cx="0" cy="0"/>
        </a:xfrm>
      </p:grpSpPr>
      <p:sp>
        <p:nvSpPr>
          <p:cNvPr id="2578" name="Shape 25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9" name="Shape 25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2" name="Shape 2582"/>
        <p:cNvGrpSpPr/>
        <p:nvPr/>
      </p:nvGrpSpPr>
      <p:grpSpPr>
        <a:xfrm>
          <a:off x="0" y="0"/>
          <a:ext cx="0" cy="0"/>
          <a:chOff x="0" y="0"/>
          <a:chExt cx="0" cy="0"/>
        </a:xfrm>
      </p:grpSpPr>
      <p:sp>
        <p:nvSpPr>
          <p:cNvPr id="2583" name="Shape 258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84" name="Shape 25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9" name="Shape 2589"/>
        <p:cNvGrpSpPr/>
        <p:nvPr/>
      </p:nvGrpSpPr>
      <p:grpSpPr>
        <a:xfrm>
          <a:off x="0" y="0"/>
          <a:ext cx="0" cy="0"/>
          <a:chOff x="0" y="0"/>
          <a:chExt cx="0" cy="0"/>
        </a:xfrm>
      </p:grpSpPr>
      <p:sp>
        <p:nvSpPr>
          <p:cNvPr id="2590" name="Shape 259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91" name="Shape 25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5" name="Shape 2595"/>
        <p:cNvGrpSpPr/>
        <p:nvPr/>
      </p:nvGrpSpPr>
      <p:grpSpPr>
        <a:xfrm>
          <a:off x="0" y="0"/>
          <a:ext cx="0" cy="0"/>
          <a:chOff x="0" y="0"/>
          <a:chExt cx="0" cy="0"/>
        </a:xfrm>
      </p:grpSpPr>
      <p:sp>
        <p:nvSpPr>
          <p:cNvPr id="2596" name="Shape 259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97" name="Shape 25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7" name="Shape 2647"/>
        <p:cNvGrpSpPr/>
        <p:nvPr/>
      </p:nvGrpSpPr>
      <p:grpSpPr>
        <a:xfrm>
          <a:off x="0" y="0"/>
          <a:ext cx="0" cy="0"/>
          <a:chOff x="0" y="0"/>
          <a:chExt cx="0" cy="0"/>
        </a:xfrm>
      </p:grpSpPr>
      <p:sp>
        <p:nvSpPr>
          <p:cNvPr id="2648" name="Shape 264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49" name="Shape 26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3" name="Shape 2653"/>
        <p:cNvGrpSpPr/>
        <p:nvPr/>
      </p:nvGrpSpPr>
      <p:grpSpPr>
        <a:xfrm>
          <a:off x="0" y="0"/>
          <a:ext cx="0" cy="0"/>
          <a:chOff x="0" y="0"/>
          <a:chExt cx="0" cy="0"/>
        </a:xfrm>
      </p:grpSpPr>
      <p:sp>
        <p:nvSpPr>
          <p:cNvPr id="2654" name="Shape 265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55" name="Shape 26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9" name="Shape 2659"/>
        <p:cNvGrpSpPr/>
        <p:nvPr/>
      </p:nvGrpSpPr>
      <p:grpSpPr>
        <a:xfrm>
          <a:off x="0" y="0"/>
          <a:ext cx="0" cy="0"/>
          <a:chOff x="0" y="0"/>
          <a:chExt cx="0" cy="0"/>
        </a:xfrm>
      </p:grpSpPr>
      <p:sp>
        <p:nvSpPr>
          <p:cNvPr id="2660" name="Shape 266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61" name="Shape 26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7" name="Shape 2667"/>
        <p:cNvGrpSpPr/>
        <p:nvPr/>
      </p:nvGrpSpPr>
      <p:grpSpPr>
        <a:xfrm>
          <a:off x="0" y="0"/>
          <a:ext cx="0" cy="0"/>
          <a:chOff x="0" y="0"/>
          <a:chExt cx="0" cy="0"/>
        </a:xfrm>
      </p:grpSpPr>
      <p:sp>
        <p:nvSpPr>
          <p:cNvPr id="2668" name="Shape 26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9" name="Shape 26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2" name="Shape 2672"/>
        <p:cNvGrpSpPr/>
        <p:nvPr/>
      </p:nvGrpSpPr>
      <p:grpSpPr>
        <a:xfrm>
          <a:off x="0" y="0"/>
          <a:ext cx="0" cy="0"/>
          <a:chOff x="0" y="0"/>
          <a:chExt cx="0" cy="0"/>
        </a:xfrm>
      </p:grpSpPr>
      <p:sp>
        <p:nvSpPr>
          <p:cNvPr id="2673" name="Shape 267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74" name="Shape 26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9" name="Shape 2679"/>
        <p:cNvGrpSpPr/>
        <p:nvPr/>
      </p:nvGrpSpPr>
      <p:grpSpPr>
        <a:xfrm>
          <a:off x="0" y="0"/>
          <a:ext cx="0" cy="0"/>
          <a:chOff x="0" y="0"/>
          <a:chExt cx="0" cy="0"/>
        </a:xfrm>
      </p:grpSpPr>
      <p:sp>
        <p:nvSpPr>
          <p:cNvPr id="2680" name="Shape 26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81" name="Shape 26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6" name="Shape 2686"/>
        <p:cNvGrpSpPr/>
        <p:nvPr/>
      </p:nvGrpSpPr>
      <p:grpSpPr>
        <a:xfrm>
          <a:off x="0" y="0"/>
          <a:ext cx="0" cy="0"/>
          <a:chOff x="0" y="0"/>
          <a:chExt cx="0" cy="0"/>
        </a:xfrm>
      </p:grpSpPr>
      <p:sp>
        <p:nvSpPr>
          <p:cNvPr id="2687" name="Shape 268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88" name="Shape 26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0" name="Shape 2700"/>
        <p:cNvGrpSpPr/>
        <p:nvPr/>
      </p:nvGrpSpPr>
      <p:grpSpPr>
        <a:xfrm>
          <a:off x="0" y="0"/>
          <a:ext cx="0" cy="0"/>
          <a:chOff x="0" y="0"/>
          <a:chExt cx="0" cy="0"/>
        </a:xfrm>
      </p:grpSpPr>
      <p:sp>
        <p:nvSpPr>
          <p:cNvPr id="2701" name="Shape 270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02" name="Shape 27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1" name="Shape 2711"/>
        <p:cNvGrpSpPr/>
        <p:nvPr/>
      </p:nvGrpSpPr>
      <p:grpSpPr>
        <a:xfrm>
          <a:off x="0" y="0"/>
          <a:ext cx="0" cy="0"/>
          <a:chOff x="0" y="0"/>
          <a:chExt cx="0" cy="0"/>
        </a:xfrm>
      </p:grpSpPr>
      <p:sp>
        <p:nvSpPr>
          <p:cNvPr id="2712" name="Shape 27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13" name="Shape 27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7" name="Shape 2717"/>
        <p:cNvGrpSpPr/>
        <p:nvPr/>
      </p:nvGrpSpPr>
      <p:grpSpPr>
        <a:xfrm>
          <a:off x="0" y="0"/>
          <a:ext cx="0" cy="0"/>
          <a:chOff x="0" y="0"/>
          <a:chExt cx="0" cy="0"/>
        </a:xfrm>
      </p:grpSpPr>
      <p:sp>
        <p:nvSpPr>
          <p:cNvPr id="2718" name="Shape 271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19" name="Shape 27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3" name="Shape 2723"/>
        <p:cNvGrpSpPr/>
        <p:nvPr/>
      </p:nvGrpSpPr>
      <p:grpSpPr>
        <a:xfrm>
          <a:off x="0" y="0"/>
          <a:ext cx="0" cy="0"/>
          <a:chOff x="0" y="0"/>
          <a:chExt cx="0" cy="0"/>
        </a:xfrm>
      </p:grpSpPr>
      <p:sp>
        <p:nvSpPr>
          <p:cNvPr id="2724" name="Shape 272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25" name="Shape 27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9" name="Shape 2729"/>
        <p:cNvGrpSpPr/>
        <p:nvPr/>
      </p:nvGrpSpPr>
      <p:grpSpPr>
        <a:xfrm>
          <a:off x="0" y="0"/>
          <a:ext cx="0" cy="0"/>
          <a:chOff x="0" y="0"/>
          <a:chExt cx="0" cy="0"/>
        </a:xfrm>
      </p:grpSpPr>
      <p:sp>
        <p:nvSpPr>
          <p:cNvPr id="2730" name="Shape 273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31" name="Shape 27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goo.gl/forms/N8QPND2OD2yZggop2" TargetMode="External"/><Relationship Id="rId4" Type="http://schemas.openxmlformats.org/officeDocument/2006/relationships/hyperlink" Target="mailto:staff@cs61bl.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en.wikipedia.org/wiki/Pigeonhole_principle" TargetMode="Externa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houtkey.com/ride" TargetMode="External"/><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houtkey.com/least" TargetMode="External"/><Relationship Id="rId4" Type="http://schemas.openxmlformats.org/officeDocument/2006/relationships/image" Target="../media/image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0.png"/><Relationship Id="rId4" Type="http://schemas.openxmlformats.org/officeDocument/2006/relationships/hyperlink" Target="https://docs.oracle.com/javase/8/docs/api/java/lang/Object.html#hashCode()"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houtkey.com/beetle"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Announcements</a:t>
            </a:r>
          </a:p>
        </p:txBody>
      </p:sp>
      <p:sp>
        <p:nvSpPr>
          <p:cNvPr id="55" name="Shape 55"/>
          <p:cNvSpPr txBox="1"/>
          <p:nvPr/>
        </p:nvSpPr>
        <p:spPr>
          <a:xfrm>
            <a:off x="350325" y="1114700"/>
            <a:ext cx="8793600" cy="4028700"/>
          </a:xfrm>
          <a:prstGeom prst="rect">
            <a:avLst/>
          </a:prstGeom>
          <a:noFill/>
          <a:ln>
            <a:noFill/>
          </a:ln>
        </p:spPr>
        <p:txBody>
          <a:bodyPr anchorCtr="0" anchor="t" bIns="91425" lIns="91425" rIns="91425" wrap="square" tIns="91425">
            <a:noAutofit/>
          </a:bodyPr>
          <a:lstStyle/>
          <a:p>
            <a:pPr indent="-355600" lvl="0" marL="457200" rtl="0">
              <a:spcBef>
                <a:spcPts val="0"/>
              </a:spcBef>
              <a:buClr>
                <a:schemeClr val="dk1"/>
              </a:buClr>
              <a:buSzPts val="2000"/>
              <a:buChar char="●"/>
            </a:pPr>
            <a:r>
              <a:rPr lang="en" sz="2000">
                <a:solidFill>
                  <a:schemeClr val="dk1"/>
                </a:solidFill>
              </a:rPr>
              <a:t>There’ll be a guerrilla section this Sunday, 3-5PM</a:t>
            </a:r>
          </a:p>
          <a:p>
            <a:pPr indent="-355600" lvl="1" marL="914400" rtl="0">
              <a:spcBef>
                <a:spcPts val="0"/>
              </a:spcBef>
              <a:buClr>
                <a:schemeClr val="dk1"/>
              </a:buClr>
              <a:buSzPts val="2000"/>
              <a:buChar char="○"/>
            </a:pPr>
            <a:r>
              <a:rPr lang="en" sz="2000">
                <a:solidFill>
                  <a:schemeClr val="dk1"/>
                </a:solidFill>
              </a:rPr>
              <a:t>2nd floor Soda labs</a:t>
            </a:r>
          </a:p>
          <a:p>
            <a:pPr indent="-355600" lvl="0" marL="457200" marR="0" rtl="0" algn="l">
              <a:lnSpc>
                <a:spcPct val="100000"/>
              </a:lnSpc>
              <a:spcBef>
                <a:spcPts val="0"/>
              </a:spcBef>
              <a:spcAft>
                <a:spcPts val="0"/>
              </a:spcAft>
              <a:buSzPts val="2000"/>
              <a:buChar char="●"/>
            </a:pPr>
            <a:r>
              <a:rPr lang="en" sz="2000" u="sng">
                <a:solidFill>
                  <a:schemeClr val="hlink"/>
                </a:solidFill>
                <a:hlinkClick r:id="rId3"/>
              </a:rPr>
              <a:t>Mid-semester Survey</a:t>
            </a:r>
            <a:r>
              <a:rPr lang="en" sz="2000"/>
              <a:t> is out</a:t>
            </a:r>
          </a:p>
          <a:p>
            <a:pPr indent="-355600" lvl="1" marL="914400" marR="0" rtl="0" algn="l">
              <a:lnSpc>
                <a:spcPct val="100000"/>
              </a:lnSpc>
              <a:spcBef>
                <a:spcPts val="0"/>
              </a:spcBef>
              <a:spcAft>
                <a:spcPts val="0"/>
              </a:spcAft>
              <a:buSzPts val="2000"/>
              <a:buChar char="○"/>
            </a:pPr>
            <a:r>
              <a:rPr lang="en" sz="2000"/>
              <a:t>2 points EC for everyone if 90% of students fill it out (currently at 88%)</a:t>
            </a:r>
          </a:p>
          <a:p>
            <a:pPr indent="-355600" lvl="0" marL="457200" rtl="0">
              <a:spcBef>
                <a:spcPts val="0"/>
              </a:spcBef>
              <a:buSzPts val="2000"/>
              <a:buChar char="●"/>
            </a:pPr>
            <a:r>
              <a:rPr lang="en" sz="2000">
                <a:solidFill>
                  <a:schemeClr val="dk1"/>
                </a:solidFill>
              </a:rPr>
              <a:t>Project 2 is due Saturday at midnight!</a:t>
            </a:r>
          </a:p>
          <a:p>
            <a:pPr indent="-355600" lvl="0" marL="457200" marR="0" rtl="0" algn="l">
              <a:lnSpc>
                <a:spcPct val="100000"/>
              </a:lnSpc>
              <a:spcBef>
                <a:spcPts val="0"/>
              </a:spcBef>
              <a:spcAft>
                <a:spcPts val="0"/>
              </a:spcAft>
              <a:buSzPts val="2000"/>
              <a:buChar char="●"/>
            </a:pPr>
            <a:r>
              <a:rPr lang="en" sz="2000"/>
              <a:t>Midterm 2 is next week in lecture!</a:t>
            </a:r>
          </a:p>
          <a:p>
            <a:pPr indent="-355600" lvl="1" marL="914400" marR="0" rtl="0" algn="l">
              <a:lnSpc>
                <a:spcPct val="100000"/>
              </a:lnSpc>
              <a:spcBef>
                <a:spcPts val="0"/>
              </a:spcBef>
              <a:spcAft>
                <a:spcPts val="0"/>
              </a:spcAft>
              <a:buSzPts val="2000"/>
              <a:buChar char="○"/>
            </a:pPr>
            <a:r>
              <a:rPr lang="en" sz="2000"/>
              <a:t>Room assignments on Piazza</a:t>
            </a:r>
          </a:p>
          <a:p>
            <a:pPr indent="-355600" lvl="1" marL="914400" marR="0" rtl="0" algn="l">
              <a:lnSpc>
                <a:spcPct val="100000"/>
              </a:lnSpc>
              <a:spcBef>
                <a:spcPts val="0"/>
              </a:spcBef>
              <a:spcAft>
                <a:spcPts val="0"/>
              </a:spcAft>
              <a:buSzPts val="2000"/>
              <a:buChar char="○"/>
            </a:pPr>
            <a:r>
              <a:rPr lang="en" sz="2000"/>
              <a:t>Email </a:t>
            </a:r>
            <a:r>
              <a:rPr lang="en" sz="2000" u="sng">
                <a:solidFill>
                  <a:schemeClr val="hlink"/>
                </a:solidFill>
                <a:hlinkClick r:id="rId4"/>
              </a:rPr>
              <a:t>staff@cs61bl.org</a:t>
            </a:r>
            <a:r>
              <a:rPr lang="en" sz="2000"/>
              <a:t> if you have time conflicts</a:t>
            </a:r>
          </a:p>
          <a:p>
            <a:pPr indent="-355600" lvl="0" marL="457200" marR="0" rtl="0" algn="l">
              <a:lnSpc>
                <a:spcPct val="100000"/>
              </a:lnSpc>
              <a:spcBef>
                <a:spcPts val="0"/>
              </a:spcBef>
              <a:spcAft>
                <a:spcPts val="0"/>
              </a:spcAft>
              <a:buSzPts val="2000"/>
              <a:buChar char="●"/>
            </a:pPr>
            <a:r>
              <a:rPr lang="en" sz="2000"/>
              <a:t>In lecture live Piazza Q&amp;A @625</a:t>
            </a:r>
          </a:p>
          <a:p>
            <a:pPr indent="-355600" lvl="1" marL="914400" marR="0" rtl="0" algn="l">
              <a:lnSpc>
                <a:spcPct val="100000"/>
              </a:lnSpc>
              <a:spcBef>
                <a:spcPts val="0"/>
              </a:spcBef>
              <a:spcAft>
                <a:spcPts val="0"/>
              </a:spcAft>
              <a:buSzPts val="2000"/>
              <a:buChar char="○"/>
            </a:pPr>
            <a:r>
              <a:rPr lang="en" sz="2000"/>
              <a:t>TAs will answer your questions</a:t>
            </a:r>
          </a:p>
          <a:p>
            <a:pPr indent="0" lvl="0" marL="0" rtl="0">
              <a:spcBef>
                <a:spcPts val="0"/>
              </a:spcBef>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3688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2-3-4 Trees</a:t>
            </a:r>
          </a:p>
        </p:txBody>
      </p:sp>
      <p:sp>
        <p:nvSpPr>
          <p:cNvPr id="217" name="Shape 217"/>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indent="-361950" lvl="0" marL="457200" rtl="0">
              <a:spcBef>
                <a:spcPts val="0"/>
              </a:spcBef>
              <a:spcAft>
                <a:spcPts val="0"/>
              </a:spcAft>
              <a:buClr>
                <a:srgbClr val="000000"/>
              </a:buClr>
              <a:buSzPts val="2100"/>
              <a:buChar char="●"/>
            </a:pPr>
            <a:r>
              <a:rPr lang="en" sz="2100">
                <a:solidFill>
                  <a:srgbClr val="000000"/>
                </a:solidFill>
              </a:rPr>
              <a:t>Special case of a B-Tree (specifically a B-Tree of order 4)</a:t>
            </a:r>
          </a:p>
          <a:p>
            <a:pPr indent="-361950" lvl="0" marL="457200" rtl="0">
              <a:spcBef>
                <a:spcPts val="0"/>
              </a:spcBef>
              <a:spcAft>
                <a:spcPts val="0"/>
              </a:spcAft>
              <a:buClr>
                <a:srgbClr val="000000"/>
              </a:buClr>
              <a:buSzPts val="2100"/>
              <a:buChar char="●"/>
            </a:pPr>
            <a:r>
              <a:rPr lang="en" sz="2100">
                <a:solidFill>
                  <a:srgbClr val="000000"/>
                </a:solidFill>
              </a:rPr>
              <a:t>The name comes from the invariant that a single node can have 2, 3, or 4 children</a:t>
            </a:r>
          </a:p>
          <a:p>
            <a:pPr indent="-361950" lvl="0" marL="457200">
              <a:spcBef>
                <a:spcPts val="0"/>
              </a:spcBef>
              <a:buClr>
                <a:srgbClr val="000000"/>
              </a:buClr>
              <a:buSzPts val="2100"/>
              <a:buChar char="●"/>
            </a:pPr>
            <a:r>
              <a:rPr lang="en" sz="2100">
                <a:solidFill>
                  <a:srgbClr val="000000"/>
                </a:solidFill>
              </a:rPr>
              <a:t>Every internal node must have one more child than it has entries</a:t>
            </a:r>
          </a:p>
        </p:txBody>
      </p:sp>
      <p:sp>
        <p:nvSpPr>
          <p:cNvPr id="218" name="Shape 218"/>
          <p:cNvSpPr txBox="1"/>
          <p:nvPr/>
        </p:nvSpPr>
        <p:spPr>
          <a:xfrm>
            <a:off x="474575" y="3397550"/>
            <a:ext cx="7824300" cy="2052300"/>
          </a:xfrm>
          <a:prstGeom prst="rect">
            <a:avLst/>
          </a:prstGeom>
          <a:noFill/>
          <a:ln>
            <a:noFill/>
          </a:ln>
        </p:spPr>
        <p:txBody>
          <a:bodyPr anchorCtr="0" anchor="t" bIns="91425" lIns="91425" rIns="91425" wrap="square" tIns="91425">
            <a:noAutofit/>
          </a:bodyPr>
          <a:lstStyle/>
          <a:p>
            <a:pPr indent="0" lvl="0" marL="0" rtl="0" algn="just">
              <a:spcBef>
                <a:spcPts val="0"/>
              </a:spcBef>
              <a:buNone/>
            </a:pPr>
            <a:r>
              <a:rPr i="1" lang="en" sz="2000">
                <a:latin typeface="Calibri"/>
                <a:ea typeface="Calibri"/>
                <a:cs typeface="Calibri"/>
                <a:sym typeface="Calibri"/>
              </a:rPr>
              <a:t>The origin of "B-tree" has never been explained by the authors. As we shall see, "balanced," "broad," or "bushy" might apply. Others suggest that the "B" stands for Boeing. Because of his contributions, however, it seems appropriate to think of B-trees as "Bayer"-trees. </a:t>
            </a:r>
          </a:p>
          <a:p>
            <a:pPr indent="457200" lvl="0" marL="2743200" rtl="0" algn="just">
              <a:spcBef>
                <a:spcPts val="0"/>
              </a:spcBef>
              <a:buNone/>
            </a:pPr>
            <a:r>
              <a:rPr lang="en" sz="2000">
                <a:latin typeface="Calibri"/>
                <a:ea typeface="Calibri"/>
                <a:cs typeface="Calibri"/>
                <a:sym typeface="Calibri"/>
              </a:rPr>
              <a:t>- Douglas Corner (The Ubiquitous B-Tree)</a:t>
            </a:r>
            <a:r>
              <a:rPr i="1" lang="en" sz="2000">
                <a:latin typeface="Calibri"/>
                <a:ea typeface="Calibri"/>
                <a:cs typeface="Calibri"/>
                <a:sym typeface="Calibri"/>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2-3-4 Tree Operations: get</a:t>
            </a:r>
          </a:p>
        </p:txBody>
      </p:sp>
      <p:sp>
        <p:nvSpPr>
          <p:cNvPr id="224" name="Shape 224"/>
          <p:cNvSpPr/>
          <p:nvPr/>
        </p:nvSpPr>
        <p:spPr>
          <a:xfrm>
            <a:off x="5424625" y="3003400"/>
            <a:ext cx="1483800" cy="470700"/>
          </a:xfrm>
          <a:prstGeom prst="rect">
            <a:avLst/>
          </a:prstGeom>
          <a:solidFill>
            <a:srgbClr val="CCCCCC"/>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25" name="Shape 225"/>
          <p:cNvSpPr txBox="1"/>
          <p:nvPr/>
        </p:nvSpPr>
        <p:spPr>
          <a:xfrm>
            <a:off x="311700" y="771475"/>
            <a:ext cx="8520600" cy="1555200"/>
          </a:xfrm>
          <a:prstGeom prst="rect">
            <a:avLst/>
          </a:prstGeom>
          <a:noFill/>
          <a:ln>
            <a:noFill/>
          </a:ln>
        </p:spPr>
        <p:txBody>
          <a:bodyPr anchorCtr="0" anchor="t" bIns="91425" lIns="91425" rIns="91425" wrap="square" tIns="91425">
            <a:noAutofit/>
          </a:bodyPr>
          <a:lstStyle/>
          <a:p>
            <a:pPr indent="-355600" lvl="0" marL="457200" rtl="0">
              <a:lnSpc>
                <a:spcPct val="115000"/>
              </a:lnSpc>
              <a:spcBef>
                <a:spcPts val="0"/>
              </a:spcBef>
              <a:spcAft>
                <a:spcPts val="1600"/>
              </a:spcAft>
              <a:buClr>
                <a:srgbClr val="000000"/>
              </a:buClr>
              <a:buSzPts val="2000"/>
              <a:buChar char="●"/>
            </a:pPr>
            <a:r>
              <a:rPr lang="en" sz="2000"/>
              <a:t>V get</a:t>
            </a:r>
            <a:r>
              <a:rPr lang="en" sz="2000"/>
              <a:t>(K k):</a:t>
            </a:r>
          </a:p>
          <a:p>
            <a:pPr indent="-355600" lvl="1" marL="914400" rtl="0">
              <a:lnSpc>
                <a:spcPct val="115000"/>
              </a:lnSpc>
              <a:spcBef>
                <a:spcPts val="0"/>
              </a:spcBef>
              <a:spcAft>
                <a:spcPts val="1600"/>
              </a:spcAft>
              <a:buClr>
                <a:srgbClr val="000000"/>
              </a:buClr>
              <a:buSzPts val="2000"/>
              <a:buChar char="○"/>
            </a:pPr>
            <a:r>
              <a:rPr lang="en" sz="2000"/>
              <a:t>At each node, check for a key matching k.</a:t>
            </a:r>
          </a:p>
          <a:p>
            <a:pPr indent="-355600" lvl="1" marL="914400" rtl="0">
              <a:lnSpc>
                <a:spcPct val="115000"/>
              </a:lnSpc>
              <a:spcBef>
                <a:spcPts val="0"/>
              </a:spcBef>
              <a:spcAft>
                <a:spcPts val="1600"/>
              </a:spcAft>
              <a:buClr>
                <a:srgbClr val="000000"/>
              </a:buClr>
              <a:buSzPts val="2000"/>
              <a:buChar char="○"/>
            </a:pPr>
            <a:r>
              <a:rPr lang="en" sz="2000"/>
              <a:t>If not found, move down to the appropriate child by comparing k against the keys in the node.</a:t>
            </a:r>
          </a:p>
          <a:p>
            <a:pPr indent="-355600" lvl="1" marL="914400" rtl="0">
              <a:lnSpc>
                <a:spcPct val="115000"/>
              </a:lnSpc>
              <a:spcBef>
                <a:spcPts val="0"/>
              </a:spcBef>
              <a:spcAft>
                <a:spcPts val="1600"/>
              </a:spcAft>
              <a:buClr>
                <a:srgbClr val="000000"/>
              </a:buClr>
              <a:buSzPts val="2000"/>
              <a:buChar char="○"/>
            </a:pPr>
            <a:r>
              <a:rPr lang="en" sz="2000"/>
              <a:t>Continue until k is found, or at a leaf not containing k.</a:t>
            </a:r>
          </a:p>
        </p:txBody>
      </p:sp>
      <p:sp>
        <p:nvSpPr>
          <p:cNvPr id="226" name="Shape 226"/>
          <p:cNvSpPr txBox="1"/>
          <p:nvPr/>
        </p:nvSpPr>
        <p:spPr>
          <a:xfrm>
            <a:off x="5495950" y="3045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20</a:t>
            </a:r>
          </a:p>
        </p:txBody>
      </p:sp>
      <p:sp>
        <p:nvSpPr>
          <p:cNvPr id="227" name="Shape 227"/>
          <p:cNvSpPr txBox="1"/>
          <p:nvPr/>
        </p:nvSpPr>
        <p:spPr>
          <a:xfrm>
            <a:off x="5953150" y="3045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40</a:t>
            </a:r>
          </a:p>
        </p:txBody>
      </p:sp>
      <p:sp>
        <p:nvSpPr>
          <p:cNvPr id="228" name="Shape 228"/>
          <p:cNvSpPr txBox="1"/>
          <p:nvPr/>
        </p:nvSpPr>
        <p:spPr>
          <a:xfrm>
            <a:off x="6410350" y="3045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70</a:t>
            </a:r>
          </a:p>
        </p:txBody>
      </p:sp>
      <p:sp>
        <p:nvSpPr>
          <p:cNvPr id="229" name="Shape 229"/>
          <p:cNvSpPr txBox="1"/>
          <p:nvPr/>
        </p:nvSpPr>
        <p:spPr>
          <a:xfrm>
            <a:off x="44291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10</a:t>
            </a:r>
          </a:p>
        </p:txBody>
      </p:sp>
      <p:sp>
        <p:nvSpPr>
          <p:cNvPr id="230" name="Shape 230"/>
          <p:cNvSpPr txBox="1"/>
          <p:nvPr/>
        </p:nvSpPr>
        <p:spPr>
          <a:xfrm>
            <a:off x="5419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26</a:t>
            </a:r>
          </a:p>
        </p:txBody>
      </p:sp>
      <p:sp>
        <p:nvSpPr>
          <p:cNvPr id="231" name="Shape 231"/>
          <p:cNvSpPr txBox="1"/>
          <p:nvPr/>
        </p:nvSpPr>
        <p:spPr>
          <a:xfrm>
            <a:off x="64103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55</a:t>
            </a:r>
          </a:p>
        </p:txBody>
      </p:sp>
      <p:sp>
        <p:nvSpPr>
          <p:cNvPr id="232" name="Shape 232"/>
          <p:cNvSpPr/>
          <p:nvPr/>
        </p:nvSpPr>
        <p:spPr>
          <a:xfrm>
            <a:off x="7634425" y="3765400"/>
            <a:ext cx="1013400" cy="470700"/>
          </a:xfrm>
          <a:prstGeom prst="rect">
            <a:avLst/>
          </a:prstGeom>
          <a:solidFill>
            <a:srgbClr val="CCCCCC"/>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3" name="Shape 233"/>
          <p:cNvSpPr txBox="1"/>
          <p:nvPr/>
        </p:nvSpPr>
        <p:spPr>
          <a:xfrm>
            <a:off x="7705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88</a:t>
            </a:r>
          </a:p>
        </p:txBody>
      </p:sp>
      <p:sp>
        <p:nvSpPr>
          <p:cNvPr id="234" name="Shape 234"/>
          <p:cNvSpPr txBox="1"/>
          <p:nvPr/>
        </p:nvSpPr>
        <p:spPr>
          <a:xfrm>
            <a:off x="81629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90</a:t>
            </a:r>
          </a:p>
        </p:txBody>
      </p:sp>
      <p:sp>
        <p:nvSpPr>
          <p:cNvPr id="235" name="Shape 235"/>
          <p:cNvSpPr/>
          <p:nvPr/>
        </p:nvSpPr>
        <p:spPr>
          <a:xfrm>
            <a:off x="2986225" y="4527400"/>
            <a:ext cx="1483800" cy="470700"/>
          </a:xfrm>
          <a:prstGeom prst="rect">
            <a:avLst/>
          </a:prstGeom>
          <a:solidFill>
            <a:srgbClr val="CCCCCC"/>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6" name="Shape 236"/>
          <p:cNvSpPr txBox="1"/>
          <p:nvPr/>
        </p:nvSpPr>
        <p:spPr>
          <a:xfrm>
            <a:off x="3514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a:t>
            </a:r>
          </a:p>
        </p:txBody>
      </p:sp>
      <p:sp>
        <p:nvSpPr>
          <p:cNvPr id="237" name="Shape 237"/>
          <p:cNvSpPr txBox="1"/>
          <p:nvPr/>
        </p:nvSpPr>
        <p:spPr>
          <a:xfrm>
            <a:off x="3057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a:t>
            </a:r>
          </a:p>
        </p:txBody>
      </p:sp>
      <p:sp>
        <p:nvSpPr>
          <p:cNvPr id="238" name="Shape 238"/>
          <p:cNvSpPr txBox="1"/>
          <p:nvPr/>
        </p:nvSpPr>
        <p:spPr>
          <a:xfrm>
            <a:off x="3971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a:t>
            </a:r>
          </a:p>
        </p:txBody>
      </p:sp>
      <p:sp>
        <p:nvSpPr>
          <p:cNvPr id="239" name="Shape 239"/>
          <p:cNvSpPr txBox="1"/>
          <p:nvPr/>
        </p:nvSpPr>
        <p:spPr>
          <a:xfrm>
            <a:off x="4581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17</a:t>
            </a:r>
          </a:p>
        </p:txBody>
      </p:sp>
      <p:sp>
        <p:nvSpPr>
          <p:cNvPr id="240" name="Shape 240"/>
          <p:cNvSpPr txBox="1"/>
          <p:nvPr/>
        </p:nvSpPr>
        <p:spPr>
          <a:xfrm>
            <a:off x="51911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22</a:t>
            </a:r>
          </a:p>
        </p:txBody>
      </p:sp>
      <p:sp>
        <p:nvSpPr>
          <p:cNvPr id="241" name="Shape 241"/>
          <p:cNvSpPr txBox="1"/>
          <p:nvPr/>
        </p:nvSpPr>
        <p:spPr>
          <a:xfrm>
            <a:off x="5724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39</a:t>
            </a:r>
          </a:p>
        </p:txBody>
      </p:sp>
      <p:sp>
        <p:nvSpPr>
          <p:cNvPr id="242" name="Shape 242"/>
          <p:cNvSpPr txBox="1"/>
          <p:nvPr/>
        </p:nvSpPr>
        <p:spPr>
          <a:xfrm>
            <a:off x="6257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41</a:t>
            </a:r>
          </a:p>
        </p:txBody>
      </p:sp>
      <p:sp>
        <p:nvSpPr>
          <p:cNvPr id="243" name="Shape 243"/>
          <p:cNvSpPr txBox="1"/>
          <p:nvPr/>
        </p:nvSpPr>
        <p:spPr>
          <a:xfrm>
            <a:off x="6791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66</a:t>
            </a:r>
          </a:p>
        </p:txBody>
      </p:sp>
      <p:sp>
        <p:nvSpPr>
          <p:cNvPr id="244" name="Shape 244"/>
          <p:cNvSpPr txBox="1"/>
          <p:nvPr/>
        </p:nvSpPr>
        <p:spPr>
          <a:xfrm>
            <a:off x="7324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77</a:t>
            </a:r>
          </a:p>
        </p:txBody>
      </p:sp>
      <p:sp>
        <p:nvSpPr>
          <p:cNvPr id="245" name="Shape 245"/>
          <p:cNvSpPr txBox="1"/>
          <p:nvPr/>
        </p:nvSpPr>
        <p:spPr>
          <a:xfrm>
            <a:off x="7934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89</a:t>
            </a:r>
          </a:p>
        </p:txBody>
      </p:sp>
      <p:sp>
        <p:nvSpPr>
          <p:cNvPr id="246" name="Shape 246"/>
          <p:cNvSpPr txBox="1"/>
          <p:nvPr/>
        </p:nvSpPr>
        <p:spPr>
          <a:xfrm>
            <a:off x="8543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99</a:t>
            </a:r>
          </a:p>
        </p:txBody>
      </p:sp>
      <p:cxnSp>
        <p:nvCxnSpPr>
          <p:cNvPr id="247" name="Shape 247"/>
          <p:cNvCxnSpPr>
            <a:endCxn id="229" idx="0"/>
          </p:cNvCxnSpPr>
          <p:nvPr/>
        </p:nvCxnSpPr>
        <p:spPr>
          <a:xfrm flipH="1">
            <a:off x="4625350" y="3423825"/>
            <a:ext cx="918000" cy="383700"/>
          </a:xfrm>
          <a:prstGeom prst="straightConnector1">
            <a:avLst/>
          </a:prstGeom>
          <a:noFill/>
          <a:ln cap="flat" cmpd="sng" w="9525">
            <a:solidFill>
              <a:srgbClr val="595959"/>
            </a:solidFill>
            <a:prstDash val="solid"/>
            <a:round/>
            <a:headEnd len="lg" w="lg" type="none"/>
            <a:tailEnd len="lg" w="lg" type="triangle"/>
          </a:ln>
        </p:spPr>
      </p:cxnSp>
      <p:cxnSp>
        <p:nvCxnSpPr>
          <p:cNvPr id="248" name="Shape 248"/>
          <p:cNvCxnSpPr>
            <a:endCxn id="230" idx="0"/>
          </p:cNvCxnSpPr>
          <p:nvPr/>
        </p:nvCxnSpPr>
        <p:spPr>
          <a:xfrm flipH="1">
            <a:off x="5615950" y="3424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249" name="Shape 249"/>
          <p:cNvCxnSpPr>
            <a:endCxn id="231" idx="0"/>
          </p:cNvCxnSpPr>
          <p:nvPr/>
        </p:nvCxnSpPr>
        <p:spPr>
          <a:xfrm>
            <a:off x="6377950" y="3424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250" name="Shape 250"/>
          <p:cNvCxnSpPr/>
          <p:nvPr/>
        </p:nvCxnSpPr>
        <p:spPr>
          <a:xfrm>
            <a:off x="6835150" y="3424125"/>
            <a:ext cx="1247700" cy="314100"/>
          </a:xfrm>
          <a:prstGeom prst="straightConnector1">
            <a:avLst/>
          </a:prstGeom>
          <a:noFill/>
          <a:ln cap="flat" cmpd="sng" w="9525">
            <a:solidFill>
              <a:srgbClr val="595959"/>
            </a:solidFill>
            <a:prstDash val="solid"/>
            <a:round/>
            <a:headEnd len="lg" w="lg" type="none"/>
            <a:tailEnd len="lg" w="lg" type="triangle"/>
          </a:ln>
        </p:spPr>
      </p:cxnSp>
      <p:cxnSp>
        <p:nvCxnSpPr>
          <p:cNvPr id="251" name="Shape 251"/>
          <p:cNvCxnSpPr>
            <a:endCxn id="236" idx="0"/>
          </p:cNvCxnSpPr>
          <p:nvPr/>
        </p:nvCxnSpPr>
        <p:spPr>
          <a:xfrm flipH="1">
            <a:off x="3710950" y="4185825"/>
            <a:ext cx="918000" cy="383700"/>
          </a:xfrm>
          <a:prstGeom prst="straightConnector1">
            <a:avLst/>
          </a:prstGeom>
          <a:noFill/>
          <a:ln cap="flat" cmpd="sng" w="9525">
            <a:solidFill>
              <a:srgbClr val="595959"/>
            </a:solidFill>
            <a:prstDash val="solid"/>
            <a:round/>
            <a:headEnd len="lg" w="lg" type="none"/>
            <a:tailEnd len="lg" w="lg" type="triangle"/>
          </a:ln>
        </p:spPr>
      </p:cxnSp>
      <p:cxnSp>
        <p:nvCxnSpPr>
          <p:cNvPr id="252" name="Shape 252"/>
          <p:cNvCxnSpPr/>
          <p:nvPr/>
        </p:nvCxnSpPr>
        <p:spPr>
          <a:xfrm>
            <a:off x="46253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253" name="Shape 253"/>
          <p:cNvCxnSpPr/>
          <p:nvPr/>
        </p:nvCxnSpPr>
        <p:spPr>
          <a:xfrm>
            <a:off x="56921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254" name="Shape 254"/>
          <p:cNvCxnSpPr/>
          <p:nvPr/>
        </p:nvCxnSpPr>
        <p:spPr>
          <a:xfrm>
            <a:off x="67589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255" name="Shape 255"/>
          <p:cNvCxnSpPr/>
          <p:nvPr/>
        </p:nvCxnSpPr>
        <p:spPr>
          <a:xfrm>
            <a:off x="85877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256" name="Shape 256"/>
          <p:cNvCxnSpPr/>
          <p:nvPr/>
        </p:nvCxnSpPr>
        <p:spPr>
          <a:xfrm flipH="1">
            <a:off x="5311150" y="4186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257" name="Shape 257"/>
          <p:cNvCxnSpPr/>
          <p:nvPr/>
        </p:nvCxnSpPr>
        <p:spPr>
          <a:xfrm flipH="1">
            <a:off x="6301750" y="4186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258" name="Shape 258"/>
          <p:cNvCxnSpPr/>
          <p:nvPr/>
        </p:nvCxnSpPr>
        <p:spPr>
          <a:xfrm flipH="1">
            <a:off x="7444750" y="4186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259" name="Shape 259"/>
          <p:cNvCxnSpPr>
            <a:endCxn id="245" idx="0"/>
          </p:cNvCxnSpPr>
          <p:nvPr/>
        </p:nvCxnSpPr>
        <p:spPr>
          <a:xfrm>
            <a:off x="8130550" y="4186425"/>
            <a:ext cx="0" cy="383100"/>
          </a:xfrm>
          <a:prstGeom prst="straightConnector1">
            <a:avLst/>
          </a:prstGeom>
          <a:noFill/>
          <a:ln cap="flat" cmpd="sng" w="9525">
            <a:solidFill>
              <a:srgbClr val="595959"/>
            </a:solidFill>
            <a:prstDash val="solid"/>
            <a:round/>
            <a:headEnd len="lg" w="lg" type="none"/>
            <a:tailEnd len="lg" w="lg" type="triangle"/>
          </a:ln>
        </p:spPr>
      </p:cxnSp>
      <p:sp>
        <p:nvSpPr>
          <p:cNvPr id="260" name="Shape 260"/>
          <p:cNvSpPr txBox="1"/>
          <p:nvPr/>
        </p:nvSpPr>
        <p:spPr>
          <a:xfrm>
            <a:off x="5743750" y="2588325"/>
            <a:ext cx="754200" cy="470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get</a:t>
            </a:r>
            <a:r>
              <a:rPr lang="en"/>
              <a:t>(3)</a:t>
            </a:r>
          </a:p>
        </p:txBody>
      </p:sp>
      <p:sp>
        <p:nvSpPr>
          <p:cNvPr id="261" name="Shape 261"/>
          <p:cNvSpPr/>
          <p:nvPr/>
        </p:nvSpPr>
        <p:spPr>
          <a:xfrm>
            <a:off x="4129225" y="3765400"/>
            <a:ext cx="10134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2" name="Shape 262"/>
          <p:cNvSpPr txBox="1"/>
          <p:nvPr/>
        </p:nvSpPr>
        <p:spPr>
          <a:xfrm>
            <a:off x="42005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10</a:t>
            </a:r>
          </a:p>
        </p:txBody>
      </p:sp>
      <p:sp>
        <p:nvSpPr>
          <p:cNvPr id="263" name="Shape 263"/>
          <p:cNvSpPr txBox="1"/>
          <p:nvPr/>
        </p:nvSpPr>
        <p:spPr>
          <a:xfrm>
            <a:off x="4657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18</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2-3-4 Tree Operations: get</a:t>
            </a:r>
          </a:p>
        </p:txBody>
      </p:sp>
      <p:sp>
        <p:nvSpPr>
          <p:cNvPr id="269" name="Shape 269"/>
          <p:cNvSpPr/>
          <p:nvPr/>
        </p:nvSpPr>
        <p:spPr>
          <a:xfrm>
            <a:off x="5424625" y="3003400"/>
            <a:ext cx="1483800" cy="470700"/>
          </a:xfrm>
          <a:prstGeom prst="rect">
            <a:avLst/>
          </a:prstGeom>
          <a:solidFill>
            <a:srgbClr val="B4A7D6"/>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70" name="Shape 270"/>
          <p:cNvSpPr txBox="1"/>
          <p:nvPr/>
        </p:nvSpPr>
        <p:spPr>
          <a:xfrm>
            <a:off x="311700" y="771475"/>
            <a:ext cx="8520600" cy="1555200"/>
          </a:xfrm>
          <a:prstGeom prst="rect">
            <a:avLst/>
          </a:prstGeom>
          <a:noFill/>
          <a:ln>
            <a:noFill/>
          </a:ln>
        </p:spPr>
        <p:txBody>
          <a:bodyPr anchorCtr="0" anchor="t" bIns="91425" lIns="91425" rIns="91425" wrap="square" tIns="91425">
            <a:noAutofit/>
          </a:bodyPr>
          <a:lstStyle/>
          <a:p>
            <a:pPr indent="-355600" lvl="0" marL="457200" rtl="0">
              <a:lnSpc>
                <a:spcPct val="115000"/>
              </a:lnSpc>
              <a:spcBef>
                <a:spcPts val="0"/>
              </a:spcBef>
              <a:spcAft>
                <a:spcPts val="1600"/>
              </a:spcAft>
              <a:buClr>
                <a:srgbClr val="000000"/>
              </a:buClr>
              <a:buSzPts val="2000"/>
              <a:buChar char="●"/>
            </a:pPr>
            <a:r>
              <a:rPr lang="en" sz="2000"/>
              <a:t>V get(K k):</a:t>
            </a:r>
          </a:p>
          <a:p>
            <a:pPr indent="-355600" lvl="1" marL="914400" rtl="0">
              <a:lnSpc>
                <a:spcPct val="115000"/>
              </a:lnSpc>
              <a:spcBef>
                <a:spcPts val="0"/>
              </a:spcBef>
              <a:spcAft>
                <a:spcPts val="1600"/>
              </a:spcAft>
              <a:buClr>
                <a:srgbClr val="000000"/>
              </a:buClr>
              <a:buSzPts val="2000"/>
              <a:buChar char="○"/>
            </a:pPr>
            <a:r>
              <a:rPr lang="en" sz="2000"/>
              <a:t>At each node, check for a key matching k.</a:t>
            </a:r>
          </a:p>
          <a:p>
            <a:pPr indent="-355600" lvl="1" marL="914400" rtl="0">
              <a:lnSpc>
                <a:spcPct val="115000"/>
              </a:lnSpc>
              <a:spcBef>
                <a:spcPts val="0"/>
              </a:spcBef>
              <a:spcAft>
                <a:spcPts val="1600"/>
              </a:spcAft>
              <a:buClr>
                <a:srgbClr val="000000"/>
              </a:buClr>
              <a:buSzPts val="2000"/>
              <a:buChar char="○"/>
            </a:pPr>
            <a:r>
              <a:rPr lang="en" sz="2000"/>
              <a:t>If not found, move down to the appropriate child by comparing k against the keys in the node.</a:t>
            </a:r>
          </a:p>
          <a:p>
            <a:pPr indent="-355600" lvl="1" marL="914400" rtl="0">
              <a:lnSpc>
                <a:spcPct val="115000"/>
              </a:lnSpc>
              <a:spcBef>
                <a:spcPts val="0"/>
              </a:spcBef>
              <a:spcAft>
                <a:spcPts val="1600"/>
              </a:spcAft>
              <a:buClr>
                <a:srgbClr val="000000"/>
              </a:buClr>
              <a:buSzPts val="2000"/>
              <a:buChar char="○"/>
            </a:pPr>
            <a:r>
              <a:rPr lang="en" sz="2000"/>
              <a:t>Continue until k is found, or at a leaf not containing k.</a:t>
            </a:r>
          </a:p>
        </p:txBody>
      </p:sp>
      <p:sp>
        <p:nvSpPr>
          <p:cNvPr id="271" name="Shape 271"/>
          <p:cNvSpPr txBox="1"/>
          <p:nvPr/>
        </p:nvSpPr>
        <p:spPr>
          <a:xfrm>
            <a:off x="5495950" y="3045525"/>
            <a:ext cx="392400" cy="378900"/>
          </a:xfrm>
          <a:prstGeom prst="rect">
            <a:avLst/>
          </a:prstGeom>
          <a:solidFill>
            <a:srgbClr val="B4A7D6"/>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20</a:t>
            </a:r>
          </a:p>
        </p:txBody>
      </p:sp>
      <p:sp>
        <p:nvSpPr>
          <p:cNvPr id="272" name="Shape 272"/>
          <p:cNvSpPr txBox="1"/>
          <p:nvPr/>
        </p:nvSpPr>
        <p:spPr>
          <a:xfrm>
            <a:off x="5953150" y="3045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40</a:t>
            </a:r>
          </a:p>
        </p:txBody>
      </p:sp>
      <p:sp>
        <p:nvSpPr>
          <p:cNvPr id="273" name="Shape 273"/>
          <p:cNvSpPr txBox="1"/>
          <p:nvPr/>
        </p:nvSpPr>
        <p:spPr>
          <a:xfrm>
            <a:off x="6410350" y="3045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70</a:t>
            </a:r>
          </a:p>
        </p:txBody>
      </p:sp>
      <p:sp>
        <p:nvSpPr>
          <p:cNvPr id="274" name="Shape 274"/>
          <p:cNvSpPr txBox="1"/>
          <p:nvPr/>
        </p:nvSpPr>
        <p:spPr>
          <a:xfrm>
            <a:off x="4429150" y="3807525"/>
            <a:ext cx="392400" cy="378900"/>
          </a:xfrm>
          <a:prstGeom prst="rect">
            <a:avLst/>
          </a:prstGeom>
          <a:solidFill>
            <a:srgbClr val="B4A7D6"/>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10</a:t>
            </a:r>
          </a:p>
        </p:txBody>
      </p:sp>
      <p:sp>
        <p:nvSpPr>
          <p:cNvPr id="275" name="Shape 275"/>
          <p:cNvSpPr txBox="1"/>
          <p:nvPr/>
        </p:nvSpPr>
        <p:spPr>
          <a:xfrm>
            <a:off x="5419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26</a:t>
            </a:r>
          </a:p>
        </p:txBody>
      </p:sp>
      <p:sp>
        <p:nvSpPr>
          <p:cNvPr id="276" name="Shape 276"/>
          <p:cNvSpPr txBox="1"/>
          <p:nvPr/>
        </p:nvSpPr>
        <p:spPr>
          <a:xfrm>
            <a:off x="64103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55</a:t>
            </a:r>
          </a:p>
        </p:txBody>
      </p:sp>
      <p:sp>
        <p:nvSpPr>
          <p:cNvPr id="277" name="Shape 277"/>
          <p:cNvSpPr/>
          <p:nvPr/>
        </p:nvSpPr>
        <p:spPr>
          <a:xfrm>
            <a:off x="7634425" y="3765400"/>
            <a:ext cx="1013400" cy="470700"/>
          </a:xfrm>
          <a:prstGeom prst="rect">
            <a:avLst/>
          </a:prstGeom>
          <a:solidFill>
            <a:srgbClr val="CCCCCC"/>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78" name="Shape 278"/>
          <p:cNvSpPr txBox="1"/>
          <p:nvPr/>
        </p:nvSpPr>
        <p:spPr>
          <a:xfrm>
            <a:off x="7705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88</a:t>
            </a:r>
          </a:p>
        </p:txBody>
      </p:sp>
      <p:sp>
        <p:nvSpPr>
          <p:cNvPr id="279" name="Shape 279"/>
          <p:cNvSpPr txBox="1"/>
          <p:nvPr/>
        </p:nvSpPr>
        <p:spPr>
          <a:xfrm>
            <a:off x="81629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90</a:t>
            </a:r>
          </a:p>
        </p:txBody>
      </p:sp>
      <p:sp>
        <p:nvSpPr>
          <p:cNvPr id="280" name="Shape 280"/>
          <p:cNvSpPr/>
          <p:nvPr/>
        </p:nvSpPr>
        <p:spPr>
          <a:xfrm>
            <a:off x="2986225" y="4527400"/>
            <a:ext cx="1483800" cy="470700"/>
          </a:xfrm>
          <a:prstGeom prst="rect">
            <a:avLst/>
          </a:prstGeom>
          <a:solidFill>
            <a:srgbClr val="B4A7D6"/>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81" name="Shape 281"/>
          <p:cNvSpPr txBox="1"/>
          <p:nvPr/>
        </p:nvSpPr>
        <p:spPr>
          <a:xfrm>
            <a:off x="3514750" y="4569525"/>
            <a:ext cx="392400" cy="378900"/>
          </a:xfrm>
          <a:prstGeom prst="rect">
            <a:avLst/>
          </a:prstGeom>
          <a:solidFill>
            <a:srgbClr val="B4A7D6"/>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a:t>
            </a:r>
          </a:p>
        </p:txBody>
      </p:sp>
      <p:sp>
        <p:nvSpPr>
          <p:cNvPr id="282" name="Shape 282"/>
          <p:cNvSpPr txBox="1"/>
          <p:nvPr/>
        </p:nvSpPr>
        <p:spPr>
          <a:xfrm>
            <a:off x="3057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a:t>
            </a:r>
          </a:p>
        </p:txBody>
      </p:sp>
      <p:sp>
        <p:nvSpPr>
          <p:cNvPr id="283" name="Shape 283"/>
          <p:cNvSpPr txBox="1"/>
          <p:nvPr/>
        </p:nvSpPr>
        <p:spPr>
          <a:xfrm>
            <a:off x="3971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a:t>
            </a:r>
          </a:p>
        </p:txBody>
      </p:sp>
      <p:sp>
        <p:nvSpPr>
          <p:cNvPr id="284" name="Shape 284"/>
          <p:cNvSpPr txBox="1"/>
          <p:nvPr/>
        </p:nvSpPr>
        <p:spPr>
          <a:xfrm>
            <a:off x="4581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17</a:t>
            </a:r>
          </a:p>
        </p:txBody>
      </p:sp>
      <p:sp>
        <p:nvSpPr>
          <p:cNvPr id="285" name="Shape 285"/>
          <p:cNvSpPr txBox="1"/>
          <p:nvPr/>
        </p:nvSpPr>
        <p:spPr>
          <a:xfrm>
            <a:off x="51911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22</a:t>
            </a:r>
          </a:p>
        </p:txBody>
      </p:sp>
      <p:sp>
        <p:nvSpPr>
          <p:cNvPr id="286" name="Shape 286"/>
          <p:cNvSpPr txBox="1"/>
          <p:nvPr/>
        </p:nvSpPr>
        <p:spPr>
          <a:xfrm>
            <a:off x="5724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39</a:t>
            </a:r>
          </a:p>
        </p:txBody>
      </p:sp>
      <p:sp>
        <p:nvSpPr>
          <p:cNvPr id="287" name="Shape 287"/>
          <p:cNvSpPr txBox="1"/>
          <p:nvPr/>
        </p:nvSpPr>
        <p:spPr>
          <a:xfrm>
            <a:off x="6257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41</a:t>
            </a:r>
          </a:p>
        </p:txBody>
      </p:sp>
      <p:sp>
        <p:nvSpPr>
          <p:cNvPr id="288" name="Shape 288"/>
          <p:cNvSpPr txBox="1"/>
          <p:nvPr/>
        </p:nvSpPr>
        <p:spPr>
          <a:xfrm>
            <a:off x="6791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66</a:t>
            </a:r>
          </a:p>
        </p:txBody>
      </p:sp>
      <p:sp>
        <p:nvSpPr>
          <p:cNvPr id="289" name="Shape 289"/>
          <p:cNvSpPr txBox="1"/>
          <p:nvPr/>
        </p:nvSpPr>
        <p:spPr>
          <a:xfrm>
            <a:off x="7324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77</a:t>
            </a:r>
          </a:p>
        </p:txBody>
      </p:sp>
      <p:sp>
        <p:nvSpPr>
          <p:cNvPr id="290" name="Shape 290"/>
          <p:cNvSpPr txBox="1"/>
          <p:nvPr/>
        </p:nvSpPr>
        <p:spPr>
          <a:xfrm>
            <a:off x="7934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89</a:t>
            </a:r>
          </a:p>
        </p:txBody>
      </p:sp>
      <p:sp>
        <p:nvSpPr>
          <p:cNvPr id="291" name="Shape 291"/>
          <p:cNvSpPr txBox="1"/>
          <p:nvPr/>
        </p:nvSpPr>
        <p:spPr>
          <a:xfrm>
            <a:off x="8543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99</a:t>
            </a:r>
          </a:p>
        </p:txBody>
      </p:sp>
      <p:cxnSp>
        <p:nvCxnSpPr>
          <p:cNvPr id="292" name="Shape 292"/>
          <p:cNvCxnSpPr>
            <a:endCxn id="274" idx="0"/>
          </p:cNvCxnSpPr>
          <p:nvPr/>
        </p:nvCxnSpPr>
        <p:spPr>
          <a:xfrm flipH="1">
            <a:off x="4625350" y="3423825"/>
            <a:ext cx="918000" cy="383700"/>
          </a:xfrm>
          <a:prstGeom prst="straightConnector1">
            <a:avLst/>
          </a:prstGeom>
          <a:noFill/>
          <a:ln cap="flat" cmpd="sng" w="9525">
            <a:solidFill>
              <a:srgbClr val="595959"/>
            </a:solidFill>
            <a:prstDash val="solid"/>
            <a:round/>
            <a:headEnd len="lg" w="lg" type="none"/>
            <a:tailEnd len="lg" w="lg" type="triangle"/>
          </a:ln>
        </p:spPr>
      </p:cxnSp>
      <p:cxnSp>
        <p:nvCxnSpPr>
          <p:cNvPr id="293" name="Shape 293"/>
          <p:cNvCxnSpPr>
            <a:endCxn id="275" idx="0"/>
          </p:cNvCxnSpPr>
          <p:nvPr/>
        </p:nvCxnSpPr>
        <p:spPr>
          <a:xfrm flipH="1">
            <a:off x="5615950" y="3424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294" name="Shape 294"/>
          <p:cNvCxnSpPr>
            <a:endCxn id="276" idx="0"/>
          </p:cNvCxnSpPr>
          <p:nvPr/>
        </p:nvCxnSpPr>
        <p:spPr>
          <a:xfrm>
            <a:off x="6377950" y="3424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295" name="Shape 295"/>
          <p:cNvCxnSpPr/>
          <p:nvPr/>
        </p:nvCxnSpPr>
        <p:spPr>
          <a:xfrm>
            <a:off x="6835150" y="3424125"/>
            <a:ext cx="1247700" cy="314100"/>
          </a:xfrm>
          <a:prstGeom prst="straightConnector1">
            <a:avLst/>
          </a:prstGeom>
          <a:noFill/>
          <a:ln cap="flat" cmpd="sng" w="9525">
            <a:solidFill>
              <a:srgbClr val="595959"/>
            </a:solidFill>
            <a:prstDash val="solid"/>
            <a:round/>
            <a:headEnd len="lg" w="lg" type="none"/>
            <a:tailEnd len="lg" w="lg" type="triangle"/>
          </a:ln>
        </p:spPr>
      </p:cxnSp>
      <p:cxnSp>
        <p:nvCxnSpPr>
          <p:cNvPr id="296" name="Shape 296"/>
          <p:cNvCxnSpPr>
            <a:endCxn id="281" idx="0"/>
          </p:cNvCxnSpPr>
          <p:nvPr/>
        </p:nvCxnSpPr>
        <p:spPr>
          <a:xfrm flipH="1">
            <a:off x="3710950" y="4185825"/>
            <a:ext cx="918000" cy="383700"/>
          </a:xfrm>
          <a:prstGeom prst="straightConnector1">
            <a:avLst/>
          </a:prstGeom>
          <a:noFill/>
          <a:ln cap="flat" cmpd="sng" w="9525">
            <a:solidFill>
              <a:srgbClr val="595959"/>
            </a:solidFill>
            <a:prstDash val="solid"/>
            <a:round/>
            <a:headEnd len="lg" w="lg" type="none"/>
            <a:tailEnd len="lg" w="lg" type="triangle"/>
          </a:ln>
        </p:spPr>
      </p:cxnSp>
      <p:cxnSp>
        <p:nvCxnSpPr>
          <p:cNvPr id="297" name="Shape 297"/>
          <p:cNvCxnSpPr/>
          <p:nvPr/>
        </p:nvCxnSpPr>
        <p:spPr>
          <a:xfrm>
            <a:off x="46253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298" name="Shape 298"/>
          <p:cNvCxnSpPr/>
          <p:nvPr/>
        </p:nvCxnSpPr>
        <p:spPr>
          <a:xfrm>
            <a:off x="56921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299" name="Shape 299"/>
          <p:cNvCxnSpPr/>
          <p:nvPr/>
        </p:nvCxnSpPr>
        <p:spPr>
          <a:xfrm>
            <a:off x="67589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300" name="Shape 300"/>
          <p:cNvCxnSpPr/>
          <p:nvPr/>
        </p:nvCxnSpPr>
        <p:spPr>
          <a:xfrm>
            <a:off x="85877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301" name="Shape 301"/>
          <p:cNvCxnSpPr/>
          <p:nvPr/>
        </p:nvCxnSpPr>
        <p:spPr>
          <a:xfrm flipH="1">
            <a:off x="5311150" y="4186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302" name="Shape 302"/>
          <p:cNvCxnSpPr/>
          <p:nvPr/>
        </p:nvCxnSpPr>
        <p:spPr>
          <a:xfrm flipH="1">
            <a:off x="6301750" y="4186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303" name="Shape 303"/>
          <p:cNvCxnSpPr/>
          <p:nvPr/>
        </p:nvCxnSpPr>
        <p:spPr>
          <a:xfrm flipH="1">
            <a:off x="7444750" y="4186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304" name="Shape 304"/>
          <p:cNvCxnSpPr>
            <a:endCxn id="290" idx="0"/>
          </p:cNvCxnSpPr>
          <p:nvPr/>
        </p:nvCxnSpPr>
        <p:spPr>
          <a:xfrm>
            <a:off x="8130550" y="4186425"/>
            <a:ext cx="0" cy="383100"/>
          </a:xfrm>
          <a:prstGeom prst="straightConnector1">
            <a:avLst/>
          </a:prstGeom>
          <a:noFill/>
          <a:ln cap="flat" cmpd="sng" w="9525">
            <a:solidFill>
              <a:srgbClr val="595959"/>
            </a:solidFill>
            <a:prstDash val="solid"/>
            <a:round/>
            <a:headEnd len="lg" w="lg" type="none"/>
            <a:tailEnd len="lg" w="lg" type="triangle"/>
          </a:ln>
        </p:spPr>
      </p:cxnSp>
      <p:sp>
        <p:nvSpPr>
          <p:cNvPr id="305" name="Shape 305"/>
          <p:cNvSpPr txBox="1"/>
          <p:nvPr/>
        </p:nvSpPr>
        <p:spPr>
          <a:xfrm>
            <a:off x="5743750" y="2588325"/>
            <a:ext cx="754200" cy="470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get(3)</a:t>
            </a:r>
          </a:p>
        </p:txBody>
      </p:sp>
      <p:sp>
        <p:nvSpPr>
          <p:cNvPr id="306" name="Shape 306"/>
          <p:cNvSpPr/>
          <p:nvPr/>
        </p:nvSpPr>
        <p:spPr>
          <a:xfrm>
            <a:off x="4129225" y="3765400"/>
            <a:ext cx="1013400" cy="470700"/>
          </a:xfrm>
          <a:prstGeom prst="rect">
            <a:avLst/>
          </a:prstGeom>
          <a:solidFill>
            <a:srgbClr val="B4A7D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07" name="Shape 307"/>
          <p:cNvSpPr txBox="1"/>
          <p:nvPr/>
        </p:nvSpPr>
        <p:spPr>
          <a:xfrm>
            <a:off x="4200550" y="3807525"/>
            <a:ext cx="392400" cy="378900"/>
          </a:xfrm>
          <a:prstGeom prst="rect">
            <a:avLst/>
          </a:prstGeom>
          <a:solidFill>
            <a:srgbClr val="B4A7D6"/>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10</a:t>
            </a:r>
          </a:p>
        </p:txBody>
      </p:sp>
      <p:sp>
        <p:nvSpPr>
          <p:cNvPr id="308" name="Shape 308"/>
          <p:cNvSpPr txBox="1"/>
          <p:nvPr/>
        </p:nvSpPr>
        <p:spPr>
          <a:xfrm>
            <a:off x="4657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18</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2-3-4 Tree Operations: add</a:t>
            </a:r>
          </a:p>
        </p:txBody>
      </p:sp>
      <p:sp>
        <p:nvSpPr>
          <p:cNvPr id="314" name="Shape 314"/>
          <p:cNvSpPr txBox="1"/>
          <p:nvPr/>
        </p:nvSpPr>
        <p:spPr>
          <a:xfrm>
            <a:off x="311700" y="619075"/>
            <a:ext cx="8520600" cy="2384400"/>
          </a:xfrm>
          <a:prstGeom prst="rect">
            <a:avLst/>
          </a:prstGeom>
          <a:noFill/>
          <a:ln>
            <a:noFill/>
          </a:ln>
        </p:spPr>
        <p:txBody>
          <a:bodyPr anchorCtr="0" anchor="t" bIns="91425" lIns="91425" rIns="91425" wrap="square" tIns="91425">
            <a:noAutofit/>
          </a:bodyPr>
          <a:lstStyle/>
          <a:p>
            <a:pPr indent="-349250" lvl="0" marL="457200" rtl="0">
              <a:lnSpc>
                <a:spcPct val="115000"/>
              </a:lnSpc>
              <a:spcBef>
                <a:spcPts val="0"/>
              </a:spcBef>
              <a:spcAft>
                <a:spcPts val="1600"/>
              </a:spcAft>
              <a:buClr>
                <a:srgbClr val="000000"/>
              </a:buClr>
              <a:buSzPts val="1900"/>
              <a:buChar char="●"/>
            </a:pPr>
            <a:r>
              <a:rPr lang="en" sz="1900"/>
              <a:t>add</a:t>
            </a:r>
            <a:r>
              <a:rPr lang="en" sz="1900"/>
              <a:t>(K k, V v):</a:t>
            </a:r>
            <a:r>
              <a:rPr i="1" lang="en" sz="1900"/>
              <a:t> (inserting key value pair)</a:t>
            </a:r>
          </a:p>
          <a:p>
            <a:pPr indent="-349250" lvl="1" marL="914400" rtl="0">
              <a:lnSpc>
                <a:spcPct val="115000"/>
              </a:lnSpc>
              <a:spcBef>
                <a:spcPts val="0"/>
              </a:spcBef>
              <a:spcAft>
                <a:spcPts val="1600"/>
              </a:spcAft>
              <a:buClr>
                <a:srgbClr val="000000"/>
              </a:buClr>
              <a:buSzPts val="1900"/>
              <a:buChar char="○"/>
            </a:pPr>
            <a:r>
              <a:rPr lang="en" sz="1900"/>
              <a:t>Walk down the tree like finding k.</a:t>
            </a:r>
          </a:p>
          <a:p>
            <a:pPr indent="-349250" lvl="1" marL="914400" rtl="0">
              <a:lnSpc>
                <a:spcPct val="115000"/>
              </a:lnSpc>
              <a:spcBef>
                <a:spcPts val="0"/>
              </a:spcBef>
              <a:spcAft>
                <a:spcPts val="1600"/>
              </a:spcAft>
              <a:buClr>
                <a:srgbClr val="000000"/>
              </a:buClr>
              <a:buSzPts val="1900"/>
              <a:buChar char="○"/>
            </a:pPr>
            <a:r>
              <a:rPr lang="en" sz="1900"/>
              <a:t>When encountering a 3-key-node, kick the middle value up as shown and split the node</a:t>
            </a:r>
          </a:p>
          <a:p>
            <a:pPr indent="-349250" lvl="1" marL="914400" rtl="0">
              <a:lnSpc>
                <a:spcPct val="115000"/>
              </a:lnSpc>
              <a:spcBef>
                <a:spcPts val="0"/>
              </a:spcBef>
              <a:spcAft>
                <a:spcPts val="1600"/>
              </a:spcAft>
              <a:buClr>
                <a:srgbClr val="000000"/>
              </a:buClr>
              <a:buSzPts val="1900"/>
              <a:buChar char="○"/>
            </a:pPr>
            <a:r>
              <a:rPr lang="en" sz="1900"/>
              <a:t>This ensures there’s room when we reach a leaf (and room to kick up)</a:t>
            </a:r>
          </a:p>
          <a:p>
            <a:pPr indent="-349250" lvl="1" marL="914400" rtl="0">
              <a:lnSpc>
                <a:spcPct val="115000"/>
              </a:lnSpc>
              <a:spcBef>
                <a:spcPts val="0"/>
              </a:spcBef>
              <a:spcAft>
                <a:spcPts val="1600"/>
              </a:spcAft>
              <a:buClr>
                <a:srgbClr val="000000"/>
              </a:buClr>
              <a:buSzPts val="1900"/>
              <a:buChar char="○"/>
            </a:pPr>
            <a:r>
              <a:rPr lang="en" sz="1900"/>
              <a:t>When reaching a leaf, add the key to its ordered position.</a:t>
            </a:r>
          </a:p>
        </p:txBody>
      </p:sp>
      <p:sp>
        <p:nvSpPr>
          <p:cNvPr id="315" name="Shape 315"/>
          <p:cNvSpPr/>
          <p:nvPr/>
        </p:nvSpPr>
        <p:spPr>
          <a:xfrm>
            <a:off x="5424625" y="3003400"/>
            <a:ext cx="1483800" cy="470700"/>
          </a:xfrm>
          <a:prstGeom prst="rect">
            <a:avLst/>
          </a:prstGeom>
          <a:solidFill>
            <a:srgbClr val="B4A7D6"/>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16" name="Shape 316"/>
          <p:cNvSpPr txBox="1"/>
          <p:nvPr/>
        </p:nvSpPr>
        <p:spPr>
          <a:xfrm>
            <a:off x="5495950" y="3045525"/>
            <a:ext cx="392400" cy="378900"/>
          </a:xfrm>
          <a:prstGeom prst="rect">
            <a:avLst/>
          </a:prstGeom>
          <a:solidFill>
            <a:srgbClr val="B4A7D6"/>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20</a:t>
            </a:r>
          </a:p>
        </p:txBody>
      </p:sp>
      <p:sp>
        <p:nvSpPr>
          <p:cNvPr id="317" name="Shape 317"/>
          <p:cNvSpPr txBox="1"/>
          <p:nvPr/>
        </p:nvSpPr>
        <p:spPr>
          <a:xfrm>
            <a:off x="5953150" y="3045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40</a:t>
            </a:r>
          </a:p>
        </p:txBody>
      </p:sp>
      <p:sp>
        <p:nvSpPr>
          <p:cNvPr id="318" name="Shape 318"/>
          <p:cNvSpPr txBox="1"/>
          <p:nvPr/>
        </p:nvSpPr>
        <p:spPr>
          <a:xfrm>
            <a:off x="6410350" y="3045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70</a:t>
            </a:r>
          </a:p>
        </p:txBody>
      </p:sp>
      <p:sp>
        <p:nvSpPr>
          <p:cNvPr id="319" name="Shape 319"/>
          <p:cNvSpPr txBox="1"/>
          <p:nvPr/>
        </p:nvSpPr>
        <p:spPr>
          <a:xfrm>
            <a:off x="4429150" y="3807525"/>
            <a:ext cx="392400" cy="378900"/>
          </a:xfrm>
          <a:prstGeom prst="rect">
            <a:avLst/>
          </a:prstGeom>
          <a:solidFill>
            <a:srgbClr val="B4A7D6"/>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10</a:t>
            </a:r>
          </a:p>
        </p:txBody>
      </p:sp>
      <p:sp>
        <p:nvSpPr>
          <p:cNvPr id="320" name="Shape 320"/>
          <p:cNvSpPr txBox="1"/>
          <p:nvPr/>
        </p:nvSpPr>
        <p:spPr>
          <a:xfrm>
            <a:off x="5419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26</a:t>
            </a:r>
          </a:p>
        </p:txBody>
      </p:sp>
      <p:sp>
        <p:nvSpPr>
          <p:cNvPr id="321" name="Shape 321"/>
          <p:cNvSpPr txBox="1"/>
          <p:nvPr/>
        </p:nvSpPr>
        <p:spPr>
          <a:xfrm>
            <a:off x="64103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55</a:t>
            </a:r>
          </a:p>
        </p:txBody>
      </p:sp>
      <p:sp>
        <p:nvSpPr>
          <p:cNvPr id="322" name="Shape 322"/>
          <p:cNvSpPr/>
          <p:nvPr/>
        </p:nvSpPr>
        <p:spPr>
          <a:xfrm>
            <a:off x="7634425" y="3765400"/>
            <a:ext cx="1013400" cy="470700"/>
          </a:xfrm>
          <a:prstGeom prst="rect">
            <a:avLst/>
          </a:prstGeom>
          <a:solidFill>
            <a:srgbClr val="CCCCCC"/>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23" name="Shape 323"/>
          <p:cNvSpPr txBox="1"/>
          <p:nvPr/>
        </p:nvSpPr>
        <p:spPr>
          <a:xfrm>
            <a:off x="7705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88</a:t>
            </a:r>
          </a:p>
        </p:txBody>
      </p:sp>
      <p:sp>
        <p:nvSpPr>
          <p:cNvPr id="324" name="Shape 324"/>
          <p:cNvSpPr txBox="1"/>
          <p:nvPr/>
        </p:nvSpPr>
        <p:spPr>
          <a:xfrm>
            <a:off x="81629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90</a:t>
            </a:r>
          </a:p>
        </p:txBody>
      </p:sp>
      <p:sp>
        <p:nvSpPr>
          <p:cNvPr id="325" name="Shape 325"/>
          <p:cNvSpPr/>
          <p:nvPr/>
        </p:nvSpPr>
        <p:spPr>
          <a:xfrm>
            <a:off x="2986225" y="4527400"/>
            <a:ext cx="1483800" cy="470700"/>
          </a:xfrm>
          <a:prstGeom prst="rect">
            <a:avLst/>
          </a:prstGeom>
          <a:solidFill>
            <a:srgbClr val="B4A7D6"/>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26" name="Shape 326"/>
          <p:cNvSpPr txBox="1"/>
          <p:nvPr/>
        </p:nvSpPr>
        <p:spPr>
          <a:xfrm>
            <a:off x="3514750" y="4569525"/>
            <a:ext cx="392400" cy="378900"/>
          </a:xfrm>
          <a:prstGeom prst="rect">
            <a:avLst/>
          </a:prstGeom>
          <a:solidFill>
            <a:srgbClr val="B4A7D6"/>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a:t>
            </a:r>
          </a:p>
        </p:txBody>
      </p:sp>
      <p:sp>
        <p:nvSpPr>
          <p:cNvPr id="327" name="Shape 327"/>
          <p:cNvSpPr txBox="1"/>
          <p:nvPr/>
        </p:nvSpPr>
        <p:spPr>
          <a:xfrm>
            <a:off x="3057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a:t>
            </a:r>
          </a:p>
        </p:txBody>
      </p:sp>
      <p:sp>
        <p:nvSpPr>
          <p:cNvPr id="328" name="Shape 328"/>
          <p:cNvSpPr txBox="1"/>
          <p:nvPr/>
        </p:nvSpPr>
        <p:spPr>
          <a:xfrm>
            <a:off x="3971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a:t>
            </a:r>
          </a:p>
        </p:txBody>
      </p:sp>
      <p:sp>
        <p:nvSpPr>
          <p:cNvPr id="329" name="Shape 329"/>
          <p:cNvSpPr txBox="1"/>
          <p:nvPr/>
        </p:nvSpPr>
        <p:spPr>
          <a:xfrm>
            <a:off x="4581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17</a:t>
            </a:r>
          </a:p>
        </p:txBody>
      </p:sp>
      <p:sp>
        <p:nvSpPr>
          <p:cNvPr id="330" name="Shape 330"/>
          <p:cNvSpPr txBox="1"/>
          <p:nvPr/>
        </p:nvSpPr>
        <p:spPr>
          <a:xfrm>
            <a:off x="51911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22</a:t>
            </a:r>
          </a:p>
        </p:txBody>
      </p:sp>
      <p:sp>
        <p:nvSpPr>
          <p:cNvPr id="331" name="Shape 331"/>
          <p:cNvSpPr txBox="1"/>
          <p:nvPr/>
        </p:nvSpPr>
        <p:spPr>
          <a:xfrm>
            <a:off x="5724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39</a:t>
            </a:r>
          </a:p>
        </p:txBody>
      </p:sp>
      <p:sp>
        <p:nvSpPr>
          <p:cNvPr id="332" name="Shape 332"/>
          <p:cNvSpPr txBox="1"/>
          <p:nvPr/>
        </p:nvSpPr>
        <p:spPr>
          <a:xfrm>
            <a:off x="6257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41</a:t>
            </a:r>
          </a:p>
        </p:txBody>
      </p:sp>
      <p:sp>
        <p:nvSpPr>
          <p:cNvPr id="333" name="Shape 333"/>
          <p:cNvSpPr txBox="1"/>
          <p:nvPr/>
        </p:nvSpPr>
        <p:spPr>
          <a:xfrm>
            <a:off x="6791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66</a:t>
            </a:r>
          </a:p>
        </p:txBody>
      </p:sp>
      <p:sp>
        <p:nvSpPr>
          <p:cNvPr id="334" name="Shape 334"/>
          <p:cNvSpPr txBox="1"/>
          <p:nvPr/>
        </p:nvSpPr>
        <p:spPr>
          <a:xfrm>
            <a:off x="7324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77</a:t>
            </a:r>
          </a:p>
        </p:txBody>
      </p:sp>
      <p:sp>
        <p:nvSpPr>
          <p:cNvPr id="335" name="Shape 335"/>
          <p:cNvSpPr txBox="1"/>
          <p:nvPr/>
        </p:nvSpPr>
        <p:spPr>
          <a:xfrm>
            <a:off x="7934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89</a:t>
            </a:r>
          </a:p>
        </p:txBody>
      </p:sp>
      <p:sp>
        <p:nvSpPr>
          <p:cNvPr id="336" name="Shape 336"/>
          <p:cNvSpPr txBox="1"/>
          <p:nvPr/>
        </p:nvSpPr>
        <p:spPr>
          <a:xfrm>
            <a:off x="8543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99</a:t>
            </a:r>
          </a:p>
        </p:txBody>
      </p:sp>
      <p:cxnSp>
        <p:nvCxnSpPr>
          <p:cNvPr id="337" name="Shape 337"/>
          <p:cNvCxnSpPr>
            <a:endCxn id="319" idx="0"/>
          </p:cNvCxnSpPr>
          <p:nvPr/>
        </p:nvCxnSpPr>
        <p:spPr>
          <a:xfrm flipH="1">
            <a:off x="4625350" y="3423825"/>
            <a:ext cx="918000" cy="383700"/>
          </a:xfrm>
          <a:prstGeom prst="straightConnector1">
            <a:avLst/>
          </a:prstGeom>
          <a:noFill/>
          <a:ln cap="flat" cmpd="sng" w="9525">
            <a:solidFill>
              <a:srgbClr val="595959"/>
            </a:solidFill>
            <a:prstDash val="solid"/>
            <a:round/>
            <a:headEnd len="lg" w="lg" type="none"/>
            <a:tailEnd len="lg" w="lg" type="triangle"/>
          </a:ln>
        </p:spPr>
      </p:cxnSp>
      <p:cxnSp>
        <p:nvCxnSpPr>
          <p:cNvPr id="338" name="Shape 338"/>
          <p:cNvCxnSpPr>
            <a:endCxn id="320" idx="0"/>
          </p:cNvCxnSpPr>
          <p:nvPr/>
        </p:nvCxnSpPr>
        <p:spPr>
          <a:xfrm flipH="1">
            <a:off x="5615950" y="3424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339" name="Shape 339"/>
          <p:cNvCxnSpPr>
            <a:endCxn id="321" idx="0"/>
          </p:cNvCxnSpPr>
          <p:nvPr/>
        </p:nvCxnSpPr>
        <p:spPr>
          <a:xfrm>
            <a:off x="6377950" y="3424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340" name="Shape 340"/>
          <p:cNvCxnSpPr/>
          <p:nvPr/>
        </p:nvCxnSpPr>
        <p:spPr>
          <a:xfrm>
            <a:off x="6835150" y="3424125"/>
            <a:ext cx="1247700" cy="314100"/>
          </a:xfrm>
          <a:prstGeom prst="straightConnector1">
            <a:avLst/>
          </a:prstGeom>
          <a:noFill/>
          <a:ln cap="flat" cmpd="sng" w="9525">
            <a:solidFill>
              <a:srgbClr val="595959"/>
            </a:solidFill>
            <a:prstDash val="solid"/>
            <a:round/>
            <a:headEnd len="lg" w="lg" type="none"/>
            <a:tailEnd len="lg" w="lg" type="triangle"/>
          </a:ln>
        </p:spPr>
      </p:cxnSp>
      <p:cxnSp>
        <p:nvCxnSpPr>
          <p:cNvPr id="341" name="Shape 341"/>
          <p:cNvCxnSpPr>
            <a:endCxn id="326" idx="0"/>
          </p:cNvCxnSpPr>
          <p:nvPr/>
        </p:nvCxnSpPr>
        <p:spPr>
          <a:xfrm flipH="1">
            <a:off x="3710950" y="4185825"/>
            <a:ext cx="918000" cy="383700"/>
          </a:xfrm>
          <a:prstGeom prst="straightConnector1">
            <a:avLst/>
          </a:prstGeom>
          <a:noFill/>
          <a:ln cap="flat" cmpd="sng" w="9525">
            <a:solidFill>
              <a:srgbClr val="595959"/>
            </a:solidFill>
            <a:prstDash val="solid"/>
            <a:round/>
            <a:headEnd len="lg" w="lg" type="none"/>
            <a:tailEnd len="lg" w="lg" type="triangle"/>
          </a:ln>
        </p:spPr>
      </p:cxnSp>
      <p:cxnSp>
        <p:nvCxnSpPr>
          <p:cNvPr id="342" name="Shape 342"/>
          <p:cNvCxnSpPr/>
          <p:nvPr/>
        </p:nvCxnSpPr>
        <p:spPr>
          <a:xfrm>
            <a:off x="46253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343" name="Shape 343"/>
          <p:cNvCxnSpPr/>
          <p:nvPr/>
        </p:nvCxnSpPr>
        <p:spPr>
          <a:xfrm>
            <a:off x="56921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344" name="Shape 344"/>
          <p:cNvCxnSpPr/>
          <p:nvPr/>
        </p:nvCxnSpPr>
        <p:spPr>
          <a:xfrm>
            <a:off x="67589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345" name="Shape 345"/>
          <p:cNvCxnSpPr/>
          <p:nvPr/>
        </p:nvCxnSpPr>
        <p:spPr>
          <a:xfrm>
            <a:off x="85877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346" name="Shape 346"/>
          <p:cNvCxnSpPr/>
          <p:nvPr/>
        </p:nvCxnSpPr>
        <p:spPr>
          <a:xfrm flipH="1">
            <a:off x="5311150" y="4186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347" name="Shape 347"/>
          <p:cNvCxnSpPr/>
          <p:nvPr/>
        </p:nvCxnSpPr>
        <p:spPr>
          <a:xfrm flipH="1">
            <a:off x="6301750" y="4186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348" name="Shape 348"/>
          <p:cNvCxnSpPr/>
          <p:nvPr/>
        </p:nvCxnSpPr>
        <p:spPr>
          <a:xfrm flipH="1">
            <a:off x="7444750" y="4186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349" name="Shape 349"/>
          <p:cNvCxnSpPr>
            <a:endCxn id="335" idx="0"/>
          </p:cNvCxnSpPr>
          <p:nvPr/>
        </p:nvCxnSpPr>
        <p:spPr>
          <a:xfrm>
            <a:off x="8130550" y="4186425"/>
            <a:ext cx="0" cy="383100"/>
          </a:xfrm>
          <a:prstGeom prst="straightConnector1">
            <a:avLst/>
          </a:prstGeom>
          <a:noFill/>
          <a:ln cap="flat" cmpd="sng" w="9525">
            <a:solidFill>
              <a:srgbClr val="595959"/>
            </a:solidFill>
            <a:prstDash val="solid"/>
            <a:round/>
            <a:headEnd len="lg" w="lg" type="none"/>
            <a:tailEnd len="lg" w="lg" type="triangle"/>
          </a:ln>
        </p:spPr>
      </p:cxnSp>
      <p:sp>
        <p:nvSpPr>
          <p:cNvPr id="350" name="Shape 350"/>
          <p:cNvSpPr txBox="1"/>
          <p:nvPr/>
        </p:nvSpPr>
        <p:spPr>
          <a:xfrm>
            <a:off x="5768350" y="2664525"/>
            <a:ext cx="882000" cy="470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insert</a:t>
            </a:r>
            <a:r>
              <a:rPr lang="en"/>
              <a:t>(8)</a:t>
            </a:r>
          </a:p>
        </p:txBody>
      </p:sp>
      <p:sp>
        <p:nvSpPr>
          <p:cNvPr id="351" name="Shape 351"/>
          <p:cNvSpPr/>
          <p:nvPr/>
        </p:nvSpPr>
        <p:spPr>
          <a:xfrm>
            <a:off x="5424625" y="3003400"/>
            <a:ext cx="1483800" cy="470700"/>
          </a:xfrm>
          <a:prstGeom prst="rect">
            <a:avLst/>
          </a:prstGeom>
          <a:solidFill>
            <a:srgbClr val="CCCCCC"/>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52" name="Shape 352"/>
          <p:cNvSpPr txBox="1"/>
          <p:nvPr/>
        </p:nvSpPr>
        <p:spPr>
          <a:xfrm>
            <a:off x="5495950" y="3045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20</a:t>
            </a:r>
          </a:p>
        </p:txBody>
      </p:sp>
      <p:sp>
        <p:nvSpPr>
          <p:cNvPr id="353" name="Shape 353"/>
          <p:cNvSpPr txBox="1"/>
          <p:nvPr/>
        </p:nvSpPr>
        <p:spPr>
          <a:xfrm>
            <a:off x="5953150" y="3045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40</a:t>
            </a:r>
          </a:p>
        </p:txBody>
      </p:sp>
      <p:sp>
        <p:nvSpPr>
          <p:cNvPr id="354" name="Shape 354"/>
          <p:cNvSpPr txBox="1"/>
          <p:nvPr/>
        </p:nvSpPr>
        <p:spPr>
          <a:xfrm>
            <a:off x="6410350" y="3045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70</a:t>
            </a:r>
          </a:p>
        </p:txBody>
      </p:sp>
      <p:sp>
        <p:nvSpPr>
          <p:cNvPr id="355" name="Shape 355"/>
          <p:cNvSpPr txBox="1"/>
          <p:nvPr/>
        </p:nvSpPr>
        <p:spPr>
          <a:xfrm>
            <a:off x="44291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10</a:t>
            </a:r>
          </a:p>
        </p:txBody>
      </p:sp>
      <p:sp>
        <p:nvSpPr>
          <p:cNvPr id="356" name="Shape 356"/>
          <p:cNvSpPr txBox="1"/>
          <p:nvPr/>
        </p:nvSpPr>
        <p:spPr>
          <a:xfrm>
            <a:off x="5419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26</a:t>
            </a:r>
          </a:p>
        </p:txBody>
      </p:sp>
      <p:sp>
        <p:nvSpPr>
          <p:cNvPr id="357" name="Shape 357"/>
          <p:cNvSpPr txBox="1"/>
          <p:nvPr/>
        </p:nvSpPr>
        <p:spPr>
          <a:xfrm>
            <a:off x="64103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55</a:t>
            </a:r>
          </a:p>
        </p:txBody>
      </p:sp>
      <p:sp>
        <p:nvSpPr>
          <p:cNvPr id="358" name="Shape 358"/>
          <p:cNvSpPr/>
          <p:nvPr/>
        </p:nvSpPr>
        <p:spPr>
          <a:xfrm>
            <a:off x="7634425" y="3765400"/>
            <a:ext cx="1013400" cy="470700"/>
          </a:xfrm>
          <a:prstGeom prst="rect">
            <a:avLst/>
          </a:prstGeom>
          <a:solidFill>
            <a:srgbClr val="CCCCCC"/>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59" name="Shape 359"/>
          <p:cNvSpPr txBox="1"/>
          <p:nvPr/>
        </p:nvSpPr>
        <p:spPr>
          <a:xfrm>
            <a:off x="7705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88</a:t>
            </a:r>
          </a:p>
        </p:txBody>
      </p:sp>
      <p:sp>
        <p:nvSpPr>
          <p:cNvPr id="360" name="Shape 360"/>
          <p:cNvSpPr txBox="1"/>
          <p:nvPr/>
        </p:nvSpPr>
        <p:spPr>
          <a:xfrm>
            <a:off x="81629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90</a:t>
            </a:r>
          </a:p>
        </p:txBody>
      </p:sp>
      <p:sp>
        <p:nvSpPr>
          <p:cNvPr id="361" name="Shape 361"/>
          <p:cNvSpPr/>
          <p:nvPr/>
        </p:nvSpPr>
        <p:spPr>
          <a:xfrm>
            <a:off x="2986225" y="4527400"/>
            <a:ext cx="1483800" cy="470700"/>
          </a:xfrm>
          <a:prstGeom prst="rect">
            <a:avLst/>
          </a:prstGeom>
          <a:solidFill>
            <a:srgbClr val="CCCCCC"/>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2" name="Shape 362"/>
          <p:cNvSpPr txBox="1"/>
          <p:nvPr/>
        </p:nvSpPr>
        <p:spPr>
          <a:xfrm>
            <a:off x="3514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a:t>
            </a:r>
          </a:p>
        </p:txBody>
      </p:sp>
      <p:sp>
        <p:nvSpPr>
          <p:cNvPr id="363" name="Shape 363"/>
          <p:cNvSpPr txBox="1"/>
          <p:nvPr/>
        </p:nvSpPr>
        <p:spPr>
          <a:xfrm>
            <a:off x="3057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a:t>
            </a:r>
          </a:p>
        </p:txBody>
      </p:sp>
      <p:sp>
        <p:nvSpPr>
          <p:cNvPr id="364" name="Shape 364"/>
          <p:cNvSpPr txBox="1"/>
          <p:nvPr/>
        </p:nvSpPr>
        <p:spPr>
          <a:xfrm>
            <a:off x="3971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a:t>
            </a:r>
          </a:p>
        </p:txBody>
      </p:sp>
      <p:sp>
        <p:nvSpPr>
          <p:cNvPr id="365" name="Shape 365"/>
          <p:cNvSpPr txBox="1"/>
          <p:nvPr/>
        </p:nvSpPr>
        <p:spPr>
          <a:xfrm>
            <a:off x="4581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17</a:t>
            </a:r>
          </a:p>
        </p:txBody>
      </p:sp>
      <p:sp>
        <p:nvSpPr>
          <p:cNvPr id="366" name="Shape 366"/>
          <p:cNvSpPr txBox="1"/>
          <p:nvPr/>
        </p:nvSpPr>
        <p:spPr>
          <a:xfrm>
            <a:off x="51911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22</a:t>
            </a:r>
          </a:p>
        </p:txBody>
      </p:sp>
      <p:sp>
        <p:nvSpPr>
          <p:cNvPr id="367" name="Shape 367"/>
          <p:cNvSpPr txBox="1"/>
          <p:nvPr/>
        </p:nvSpPr>
        <p:spPr>
          <a:xfrm>
            <a:off x="5724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39</a:t>
            </a:r>
          </a:p>
        </p:txBody>
      </p:sp>
      <p:sp>
        <p:nvSpPr>
          <p:cNvPr id="368" name="Shape 368"/>
          <p:cNvSpPr txBox="1"/>
          <p:nvPr/>
        </p:nvSpPr>
        <p:spPr>
          <a:xfrm>
            <a:off x="6257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41</a:t>
            </a:r>
          </a:p>
        </p:txBody>
      </p:sp>
      <p:sp>
        <p:nvSpPr>
          <p:cNvPr id="369" name="Shape 369"/>
          <p:cNvSpPr txBox="1"/>
          <p:nvPr/>
        </p:nvSpPr>
        <p:spPr>
          <a:xfrm>
            <a:off x="6791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66</a:t>
            </a:r>
          </a:p>
        </p:txBody>
      </p:sp>
      <p:sp>
        <p:nvSpPr>
          <p:cNvPr id="370" name="Shape 370"/>
          <p:cNvSpPr txBox="1"/>
          <p:nvPr/>
        </p:nvSpPr>
        <p:spPr>
          <a:xfrm>
            <a:off x="7324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77</a:t>
            </a:r>
          </a:p>
        </p:txBody>
      </p:sp>
      <p:sp>
        <p:nvSpPr>
          <p:cNvPr id="371" name="Shape 371"/>
          <p:cNvSpPr txBox="1"/>
          <p:nvPr/>
        </p:nvSpPr>
        <p:spPr>
          <a:xfrm>
            <a:off x="7934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89</a:t>
            </a:r>
          </a:p>
        </p:txBody>
      </p:sp>
      <p:sp>
        <p:nvSpPr>
          <p:cNvPr id="372" name="Shape 372"/>
          <p:cNvSpPr txBox="1"/>
          <p:nvPr/>
        </p:nvSpPr>
        <p:spPr>
          <a:xfrm>
            <a:off x="8543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99</a:t>
            </a:r>
          </a:p>
        </p:txBody>
      </p:sp>
      <p:cxnSp>
        <p:nvCxnSpPr>
          <p:cNvPr id="373" name="Shape 373"/>
          <p:cNvCxnSpPr>
            <a:endCxn id="355" idx="0"/>
          </p:cNvCxnSpPr>
          <p:nvPr/>
        </p:nvCxnSpPr>
        <p:spPr>
          <a:xfrm flipH="1">
            <a:off x="4625350" y="3423825"/>
            <a:ext cx="918000" cy="383700"/>
          </a:xfrm>
          <a:prstGeom prst="straightConnector1">
            <a:avLst/>
          </a:prstGeom>
          <a:noFill/>
          <a:ln cap="flat" cmpd="sng" w="9525">
            <a:solidFill>
              <a:srgbClr val="595959"/>
            </a:solidFill>
            <a:prstDash val="solid"/>
            <a:round/>
            <a:headEnd len="lg" w="lg" type="none"/>
            <a:tailEnd len="lg" w="lg" type="triangle"/>
          </a:ln>
        </p:spPr>
      </p:cxnSp>
      <p:cxnSp>
        <p:nvCxnSpPr>
          <p:cNvPr id="374" name="Shape 374"/>
          <p:cNvCxnSpPr>
            <a:endCxn id="356" idx="0"/>
          </p:cNvCxnSpPr>
          <p:nvPr/>
        </p:nvCxnSpPr>
        <p:spPr>
          <a:xfrm flipH="1">
            <a:off x="5615950" y="3424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375" name="Shape 375"/>
          <p:cNvCxnSpPr>
            <a:endCxn id="357" idx="0"/>
          </p:cNvCxnSpPr>
          <p:nvPr/>
        </p:nvCxnSpPr>
        <p:spPr>
          <a:xfrm>
            <a:off x="6377950" y="3424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376" name="Shape 376"/>
          <p:cNvCxnSpPr/>
          <p:nvPr/>
        </p:nvCxnSpPr>
        <p:spPr>
          <a:xfrm>
            <a:off x="6835150" y="3424125"/>
            <a:ext cx="1247700" cy="314100"/>
          </a:xfrm>
          <a:prstGeom prst="straightConnector1">
            <a:avLst/>
          </a:prstGeom>
          <a:noFill/>
          <a:ln cap="flat" cmpd="sng" w="9525">
            <a:solidFill>
              <a:srgbClr val="595959"/>
            </a:solidFill>
            <a:prstDash val="solid"/>
            <a:round/>
            <a:headEnd len="lg" w="lg" type="none"/>
            <a:tailEnd len="lg" w="lg" type="triangle"/>
          </a:ln>
        </p:spPr>
      </p:cxnSp>
      <p:cxnSp>
        <p:nvCxnSpPr>
          <p:cNvPr id="377" name="Shape 377"/>
          <p:cNvCxnSpPr>
            <a:endCxn id="362" idx="0"/>
          </p:cNvCxnSpPr>
          <p:nvPr/>
        </p:nvCxnSpPr>
        <p:spPr>
          <a:xfrm flipH="1">
            <a:off x="3710950" y="4185825"/>
            <a:ext cx="918000" cy="383700"/>
          </a:xfrm>
          <a:prstGeom prst="straightConnector1">
            <a:avLst/>
          </a:prstGeom>
          <a:noFill/>
          <a:ln cap="flat" cmpd="sng" w="9525">
            <a:solidFill>
              <a:srgbClr val="595959"/>
            </a:solidFill>
            <a:prstDash val="solid"/>
            <a:round/>
            <a:headEnd len="lg" w="lg" type="none"/>
            <a:tailEnd len="lg" w="lg" type="triangle"/>
          </a:ln>
        </p:spPr>
      </p:cxnSp>
      <p:cxnSp>
        <p:nvCxnSpPr>
          <p:cNvPr id="378" name="Shape 378"/>
          <p:cNvCxnSpPr/>
          <p:nvPr/>
        </p:nvCxnSpPr>
        <p:spPr>
          <a:xfrm>
            <a:off x="46253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379" name="Shape 379"/>
          <p:cNvCxnSpPr/>
          <p:nvPr/>
        </p:nvCxnSpPr>
        <p:spPr>
          <a:xfrm>
            <a:off x="56921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380" name="Shape 380"/>
          <p:cNvCxnSpPr/>
          <p:nvPr/>
        </p:nvCxnSpPr>
        <p:spPr>
          <a:xfrm>
            <a:off x="67589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381" name="Shape 381"/>
          <p:cNvCxnSpPr/>
          <p:nvPr/>
        </p:nvCxnSpPr>
        <p:spPr>
          <a:xfrm>
            <a:off x="8587750" y="4186425"/>
            <a:ext cx="228600" cy="383100"/>
          </a:xfrm>
          <a:prstGeom prst="straightConnector1">
            <a:avLst/>
          </a:prstGeom>
          <a:noFill/>
          <a:ln cap="flat" cmpd="sng" w="9525">
            <a:solidFill>
              <a:srgbClr val="595959"/>
            </a:solidFill>
            <a:prstDash val="solid"/>
            <a:round/>
            <a:headEnd len="lg" w="lg" type="none"/>
            <a:tailEnd len="lg" w="lg" type="triangle"/>
          </a:ln>
        </p:spPr>
      </p:cxnSp>
      <p:cxnSp>
        <p:nvCxnSpPr>
          <p:cNvPr id="382" name="Shape 382"/>
          <p:cNvCxnSpPr/>
          <p:nvPr/>
        </p:nvCxnSpPr>
        <p:spPr>
          <a:xfrm flipH="1">
            <a:off x="5311150" y="4186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383" name="Shape 383"/>
          <p:cNvCxnSpPr/>
          <p:nvPr/>
        </p:nvCxnSpPr>
        <p:spPr>
          <a:xfrm flipH="1">
            <a:off x="6301750" y="4186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384" name="Shape 384"/>
          <p:cNvCxnSpPr/>
          <p:nvPr/>
        </p:nvCxnSpPr>
        <p:spPr>
          <a:xfrm flipH="1">
            <a:off x="7444750" y="4186425"/>
            <a:ext cx="304800" cy="383100"/>
          </a:xfrm>
          <a:prstGeom prst="straightConnector1">
            <a:avLst/>
          </a:prstGeom>
          <a:noFill/>
          <a:ln cap="flat" cmpd="sng" w="9525">
            <a:solidFill>
              <a:srgbClr val="595959"/>
            </a:solidFill>
            <a:prstDash val="solid"/>
            <a:round/>
            <a:headEnd len="lg" w="lg" type="none"/>
            <a:tailEnd len="lg" w="lg" type="triangle"/>
          </a:ln>
        </p:spPr>
      </p:cxnSp>
      <p:cxnSp>
        <p:nvCxnSpPr>
          <p:cNvPr id="385" name="Shape 385"/>
          <p:cNvCxnSpPr>
            <a:endCxn id="371" idx="0"/>
          </p:cNvCxnSpPr>
          <p:nvPr/>
        </p:nvCxnSpPr>
        <p:spPr>
          <a:xfrm>
            <a:off x="8130550" y="4186425"/>
            <a:ext cx="0" cy="383100"/>
          </a:xfrm>
          <a:prstGeom prst="straightConnector1">
            <a:avLst/>
          </a:prstGeom>
          <a:noFill/>
          <a:ln cap="flat" cmpd="sng" w="9525">
            <a:solidFill>
              <a:srgbClr val="595959"/>
            </a:solidFill>
            <a:prstDash val="solid"/>
            <a:round/>
            <a:headEnd len="lg" w="lg" type="none"/>
            <a:tailEnd len="lg" w="lg" type="triangle"/>
          </a:ln>
        </p:spPr>
      </p:cxnSp>
      <p:sp>
        <p:nvSpPr>
          <p:cNvPr id="386" name="Shape 386"/>
          <p:cNvSpPr/>
          <p:nvPr/>
        </p:nvSpPr>
        <p:spPr>
          <a:xfrm>
            <a:off x="4129225" y="3765400"/>
            <a:ext cx="10134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87" name="Shape 387"/>
          <p:cNvSpPr txBox="1"/>
          <p:nvPr/>
        </p:nvSpPr>
        <p:spPr>
          <a:xfrm>
            <a:off x="42005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10</a:t>
            </a:r>
          </a:p>
        </p:txBody>
      </p:sp>
      <p:sp>
        <p:nvSpPr>
          <p:cNvPr id="388" name="Shape 388"/>
          <p:cNvSpPr txBox="1"/>
          <p:nvPr/>
        </p:nvSpPr>
        <p:spPr>
          <a:xfrm>
            <a:off x="4657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18</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1155CC"/>
                </a:solidFill>
              </a:rPr>
              <a:t>2-3-4 Tree Operations: add</a:t>
            </a:r>
          </a:p>
          <a:p>
            <a:pPr indent="0" lvl="0" marL="0" rtl="0">
              <a:spcBef>
                <a:spcPts val="0"/>
              </a:spcBef>
              <a:buNone/>
            </a:pPr>
            <a:r>
              <a:t/>
            </a:r>
            <a:endParaRPr/>
          </a:p>
        </p:txBody>
      </p:sp>
      <p:sp>
        <p:nvSpPr>
          <p:cNvPr id="394" name="Shape 394"/>
          <p:cNvSpPr txBox="1"/>
          <p:nvPr/>
        </p:nvSpPr>
        <p:spPr>
          <a:xfrm>
            <a:off x="5114950" y="3045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20</a:t>
            </a:r>
          </a:p>
        </p:txBody>
      </p:sp>
      <p:sp>
        <p:nvSpPr>
          <p:cNvPr id="395" name="Shape 395"/>
          <p:cNvSpPr txBox="1"/>
          <p:nvPr/>
        </p:nvSpPr>
        <p:spPr>
          <a:xfrm>
            <a:off x="5953150" y="23597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40</a:t>
            </a:r>
          </a:p>
        </p:txBody>
      </p:sp>
      <p:sp>
        <p:nvSpPr>
          <p:cNvPr id="396" name="Shape 396"/>
          <p:cNvSpPr txBox="1"/>
          <p:nvPr/>
        </p:nvSpPr>
        <p:spPr>
          <a:xfrm>
            <a:off x="7096150" y="3045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70</a:t>
            </a:r>
          </a:p>
        </p:txBody>
      </p:sp>
      <p:sp>
        <p:nvSpPr>
          <p:cNvPr id="397" name="Shape 397"/>
          <p:cNvSpPr txBox="1"/>
          <p:nvPr/>
        </p:nvSpPr>
        <p:spPr>
          <a:xfrm>
            <a:off x="5419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26</a:t>
            </a:r>
          </a:p>
        </p:txBody>
      </p:sp>
      <p:sp>
        <p:nvSpPr>
          <p:cNvPr id="398" name="Shape 398"/>
          <p:cNvSpPr txBox="1"/>
          <p:nvPr/>
        </p:nvSpPr>
        <p:spPr>
          <a:xfrm>
            <a:off x="64103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55</a:t>
            </a:r>
          </a:p>
        </p:txBody>
      </p:sp>
      <p:sp>
        <p:nvSpPr>
          <p:cNvPr id="399" name="Shape 399"/>
          <p:cNvSpPr/>
          <p:nvPr/>
        </p:nvSpPr>
        <p:spPr>
          <a:xfrm>
            <a:off x="7634425" y="3765400"/>
            <a:ext cx="10134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00" name="Shape 400"/>
          <p:cNvSpPr txBox="1"/>
          <p:nvPr/>
        </p:nvSpPr>
        <p:spPr>
          <a:xfrm>
            <a:off x="7705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88</a:t>
            </a:r>
          </a:p>
        </p:txBody>
      </p:sp>
      <p:sp>
        <p:nvSpPr>
          <p:cNvPr id="401" name="Shape 401"/>
          <p:cNvSpPr txBox="1"/>
          <p:nvPr/>
        </p:nvSpPr>
        <p:spPr>
          <a:xfrm>
            <a:off x="81629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90</a:t>
            </a:r>
          </a:p>
        </p:txBody>
      </p:sp>
      <p:sp>
        <p:nvSpPr>
          <p:cNvPr id="402" name="Shape 402"/>
          <p:cNvSpPr/>
          <p:nvPr/>
        </p:nvSpPr>
        <p:spPr>
          <a:xfrm>
            <a:off x="2681425" y="4527400"/>
            <a:ext cx="14838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03" name="Shape 403"/>
          <p:cNvSpPr txBox="1"/>
          <p:nvPr/>
        </p:nvSpPr>
        <p:spPr>
          <a:xfrm>
            <a:off x="3209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a:t>
            </a:r>
          </a:p>
        </p:txBody>
      </p:sp>
      <p:sp>
        <p:nvSpPr>
          <p:cNvPr id="404" name="Shape 404"/>
          <p:cNvSpPr txBox="1"/>
          <p:nvPr/>
        </p:nvSpPr>
        <p:spPr>
          <a:xfrm>
            <a:off x="2752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a:t>
            </a:r>
          </a:p>
        </p:txBody>
      </p:sp>
      <p:sp>
        <p:nvSpPr>
          <p:cNvPr id="405" name="Shape 405"/>
          <p:cNvSpPr txBox="1"/>
          <p:nvPr/>
        </p:nvSpPr>
        <p:spPr>
          <a:xfrm>
            <a:off x="36671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a:t>
            </a:r>
          </a:p>
        </p:txBody>
      </p:sp>
      <p:sp>
        <p:nvSpPr>
          <p:cNvPr id="406" name="Shape 406"/>
          <p:cNvSpPr txBox="1"/>
          <p:nvPr/>
        </p:nvSpPr>
        <p:spPr>
          <a:xfrm>
            <a:off x="4276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17</a:t>
            </a:r>
          </a:p>
        </p:txBody>
      </p:sp>
      <p:sp>
        <p:nvSpPr>
          <p:cNvPr id="407" name="Shape 407"/>
          <p:cNvSpPr txBox="1"/>
          <p:nvPr/>
        </p:nvSpPr>
        <p:spPr>
          <a:xfrm>
            <a:off x="51911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22</a:t>
            </a:r>
          </a:p>
        </p:txBody>
      </p:sp>
      <p:sp>
        <p:nvSpPr>
          <p:cNvPr id="408" name="Shape 408"/>
          <p:cNvSpPr txBox="1"/>
          <p:nvPr/>
        </p:nvSpPr>
        <p:spPr>
          <a:xfrm>
            <a:off x="5724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39</a:t>
            </a:r>
          </a:p>
        </p:txBody>
      </p:sp>
      <p:sp>
        <p:nvSpPr>
          <p:cNvPr id="409" name="Shape 409"/>
          <p:cNvSpPr txBox="1"/>
          <p:nvPr/>
        </p:nvSpPr>
        <p:spPr>
          <a:xfrm>
            <a:off x="6257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41</a:t>
            </a:r>
          </a:p>
        </p:txBody>
      </p:sp>
      <p:sp>
        <p:nvSpPr>
          <p:cNvPr id="410" name="Shape 410"/>
          <p:cNvSpPr txBox="1"/>
          <p:nvPr/>
        </p:nvSpPr>
        <p:spPr>
          <a:xfrm>
            <a:off x="6791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66</a:t>
            </a:r>
          </a:p>
        </p:txBody>
      </p:sp>
      <p:sp>
        <p:nvSpPr>
          <p:cNvPr id="411" name="Shape 411"/>
          <p:cNvSpPr txBox="1"/>
          <p:nvPr/>
        </p:nvSpPr>
        <p:spPr>
          <a:xfrm>
            <a:off x="7324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77</a:t>
            </a:r>
          </a:p>
        </p:txBody>
      </p:sp>
      <p:sp>
        <p:nvSpPr>
          <p:cNvPr id="412" name="Shape 412"/>
          <p:cNvSpPr txBox="1"/>
          <p:nvPr/>
        </p:nvSpPr>
        <p:spPr>
          <a:xfrm>
            <a:off x="7934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89</a:t>
            </a:r>
          </a:p>
        </p:txBody>
      </p:sp>
      <p:sp>
        <p:nvSpPr>
          <p:cNvPr id="413" name="Shape 413"/>
          <p:cNvSpPr txBox="1"/>
          <p:nvPr/>
        </p:nvSpPr>
        <p:spPr>
          <a:xfrm>
            <a:off x="8543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99</a:t>
            </a:r>
          </a:p>
        </p:txBody>
      </p:sp>
      <p:cxnSp>
        <p:nvCxnSpPr>
          <p:cNvPr id="414" name="Shape 414"/>
          <p:cNvCxnSpPr>
            <a:stCxn id="394" idx="2"/>
            <a:endCxn id="415" idx="0"/>
          </p:cNvCxnSpPr>
          <p:nvPr/>
        </p:nvCxnSpPr>
        <p:spPr>
          <a:xfrm flipH="1">
            <a:off x="4635850" y="3424425"/>
            <a:ext cx="675300" cy="341100"/>
          </a:xfrm>
          <a:prstGeom prst="straightConnector1">
            <a:avLst/>
          </a:prstGeom>
          <a:noFill/>
          <a:ln cap="flat" cmpd="sng" w="9525">
            <a:solidFill>
              <a:schemeClr val="dk2"/>
            </a:solidFill>
            <a:prstDash val="solid"/>
            <a:round/>
            <a:headEnd len="lg" w="lg" type="none"/>
            <a:tailEnd len="lg" w="lg" type="triangle"/>
          </a:ln>
        </p:spPr>
      </p:cxnSp>
      <p:cxnSp>
        <p:nvCxnSpPr>
          <p:cNvPr id="416" name="Shape 416"/>
          <p:cNvCxnSpPr>
            <a:stCxn id="394" idx="2"/>
            <a:endCxn id="397" idx="0"/>
          </p:cNvCxnSpPr>
          <p:nvPr/>
        </p:nvCxnSpPr>
        <p:spPr>
          <a:xfrm>
            <a:off x="5311150" y="3424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417" name="Shape 417"/>
          <p:cNvCxnSpPr>
            <a:stCxn id="396" idx="2"/>
            <a:endCxn id="398" idx="0"/>
          </p:cNvCxnSpPr>
          <p:nvPr/>
        </p:nvCxnSpPr>
        <p:spPr>
          <a:xfrm flipH="1">
            <a:off x="6606550" y="3424425"/>
            <a:ext cx="685800" cy="383100"/>
          </a:xfrm>
          <a:prstGeom prst="straightConnector1">
            <a:avLst/>
          </a:prstGeom>
          <a:noFill/>
          <a:ln cap="flat" cmpd="sng" w="9525">
            <a:solidFill>
              <a:schemeClr val="dk2"/>
            </a:solidFill>
            <a:prstDash val="solid"/>
            <a:round/>
            <a:headEnd len="lg" w="lg" type="none"/>
            <a:tailEnd len="lg" w="lg" type="triangle"/>
          </a:ln>
        </p:spPr>
      </p:cxnSp>
      <p:cxnSp>
        <p:nvCxnSpPr>
          <p:cNvPr id="418" name="Shape 418"/>
          <p:cNvCxnSpPr>
            <a:stCxn id="396" idx="2"/>
          </p:cNvCxnSpPr>
          <p:nvPr/>
        </p:nvCxnSpPr>
        <p:spPr>
          <a:xfrm>
            <a:off x="7292350" y="3424425"/>
            <a:ext cx="790500" cy="313800"/>
          </a:xfrm>
          <a:prstGeom prst="straightConnector1">
            <a:avLst/>
          </a:prstGeom>
          <a:noFill/>
          <a:ln cap="flat" cmpd="sng" w="9525">
            <a:solidFill>
              <a:schemeClr val="dk2"/>
            </a:solidFill>
            <a:prstDash val="solid"/>
            <a:round/>
            <a:headEnd len="lg" w="lg" type="none"/>
            <a:tailEnd len="lg" w="lg" type="triangle"/>
          </a:ln>
        </p:spPr>
      </p:cxnSp>
      <p:cxnSp>
        <p:nvCxnSpPr>
          <p:cNvPr id="419" name="Shape 419"/>
          <p:cNvCxnSpPr>
            <a:endCxn id="403" idx="0"/>
          </p:cNvCxnSpPr>
          <p:nvPr/>
        </p:nvCxnSpPr>
        <p:spPr>
          <a:xfrm flipH="1">
            <a:off x="3406150" y="4185825"/>
            <a:ext cx="918000" cy="383700"/>
          </a:xfrm>
          <a:prstGeom prst="straightConnector1">
            <a:avLst/>
          </a:prstGeom>
          <a:noFill/>
          <a:ln cap="flat" cmpd="sng" w="9525">
            <a:solidFill>
              <a:schemeClr val="dk2"/>
            </a:solidFill>
            <a:prstDash val="solid"/>
            <a:round/>
            <a:headEnd len="lg" w="lg" type="none"/>
            <a:tailEnd len="lg" w="lg" type="triangle"/>
          </a:ln>
        </p:spPr>
      </p:cxnSp>
      <p:cxnSp>
        <p:nvCxnSpPr>
          <p:cNvPr id="420" name="Shape 420"/>
          <p:cNvCxnSpPr/>
          <p:nvPr/>
        </p:nvCxnSpPr>
        <p:spPr>
          <a:xfrm flipH="1">
            <a:off x="4549225" y="4202575"/>
            <a:ext cx="45000" cy="366900"/>
          </a:xfrm>
          <a:prstGeom prst="straightConnector1">
            <a:avLst/>
          </a:prstGeom>
          <a:noFill/>
          <a:ln cap="flat" cmpd="sng" w="9525">
            <a:solidFill>
              <a:schemeClr val="dk2"/>
            </a:solidFill>
            <a:prstDash val="solid"/>
            <a:round/>
            <a:headEnd len="lg" w="lg" type="none"/>
            <a:tailEnd len="lg" w="lg" type="triangle"/>
          </a:ln>
        </p:spPr>
      </p:cxnSp>
      <p:cxnSp>
        <p:nvCxnSpPr>
          <p:cNvPr id="421" name="Shape 421"/>
          <p:cNvCxnSpPr/>
          <p:nvPr/>
        </p:nvCxnSpPr>
        <p:spPr>
          <a:xfrm>
            <a:off x="56921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422" name="Shape 422"/>
          <p:cNvCxnSpPr/>
          <p:nvPr/>
        </p:nvCxnSpPr>
        <p:spPr>
          <a:xfrm>
            <a:off x="67589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423" name="Shape 423"/>
          <p:cNvCxnSpPr/>
          <p:nvPr/>
        </p:nvCxnSpPr>
        <p:spPr>
          <a:xfrm>
            <a:off x="85877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424" name="Shape 424"/>
          <p:cNvCxnSpPr/>
          <p:nvPr/>
        </p:nvCxnSpPr>
        <p:spPr>
          <a:xfrm flipH="1">
            <a:off x="53111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425" name="Shape 425"/>
          <p:cNvCxnSpPr/>
          <p:nvPr/>
        </p:nvCxnSpPr>
        <p:spPr>
          <a:xfrm flipH="1">
            <a:off x="63017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426" name="Shape 426"/>
          <p:cNvCxnSpPr/>
          <p:nvPr/>
        </p:nvCxnSpPr>
        <p:spPr>
          <a:xfrm flipH="1">
            <a:off x="74447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427" name="Shape 427"/>
          <p:cNvCxnSpPr>
            <a:endCxn id="412" idx="0"/>
          </p:cNvCxnSpPr>
          <p:nvPr/>
        </p:nvCxnSpPr>
        <p:spPr>
          <a:xfrm>
            <a:off x="8130550" y="4186425"/>
            <a:ext cx="0" cy="383100"/>
          </a:xfrm>
          <a:prstGeom prst="straightConnector1">
            <a:avLst/>
          </a:prstGeom>
          <a:noFill/>
          <a:ln cap="flat" cmpd="sng" w="9525">
            <a:solidFill>
              <a:schemeClr val="dk2"/>
            </a:solidFill>
            <a:prstDash val="solid"/>
            <a:round/>
            <a:headEnd len="lg" w="lg" type="none"/>
            <a:tailEnd len="lg" w="lg" type="triangle"/>
          </a:ln>
        </p:spPr>
      </p:cxnSp>
      <p:sp>
        <p:nvSpPr>
          <p:cNvPr id="428" name="Shape 428"/>
          <p:cNvSpPr txBox="1"/>
          <p:nvPr/>
        </p:nvSpPr>
        <p:spPr>
          <a:xfrm>
            <a:off x="5743750" y="1902525"/>
            <a:ext cx="918000" cy="470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ins</a:t>
            </a:r>
            <a:r>
              <a:rPr lang="en"/>
              <a:t>ert</a:t>
            </a:r>
            <a:r>
              <a:rPr lang="en"/>
              <a:t>(8)</a:t>
            </a:r>
          </a:p>
        </p:txBody>
      </p:sp>
      <p:sp>
        <p:nvSpPr>
          <p:cNvPr id="415" name="Shape 415"/>
          <p:cNvSpPr/>
          <p:nvPr/>
        </p:nvSpPr>
        <p:spPr>
          <a:xfrm>
            <a:off x="4129225" y="3765400"/>
            <a:ext cx="10134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29" name="Shape 429"/>
          <p:cNvSpPr txBox="1"/>
          <p:nvPr/>
        </p:nvSpPr>
        <p:spPr>
          <a:xfrm>
            <a:off x="42005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10</a:t>
            </a:r>
          </a:p>
        </p:txBody>
      </p:sp>
      <p:sp>
        <p:nvSpPr>
          <p:cNvPr id="430" name="Shape 430"/>
          <p:cNvSpPr txBox="1"/>
          <p:nvPr/>
        </p:nvSpPr>
        <p:spPr>
          <a:xfrm>
            <a:off x="4657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18</a:t>
            </a:r>
          </a:p>
        </p:txBody>
      </p:sp>
      <p:sp>
        <p:nvSpPr>
          <p:cNvPr id="431" name="Shape 431"/>
          <p:cNvSpPr txBox="1"/>
          <p:nvPr/>
        </p:nvSpPr>
        <p:spPr>
          <a:xfrm>
            <a:off x="4733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19</a:t>
            </a:r>
          </a:p>
        </p:txBody>
      </p:sp>
      <p:cxnSp>
        <p:nvCxnSpPr>
          <p:cNvPr id="432" name="Shape 432"/>
          <p:cNvCxnSpPr/>
          <p:nvPr/>
        </p:nvCxnSpPr>
        <p:spPr>
          <a:xfrm flipH="1">
            <a:off x="5006425" y="4202575"/>
            <a:ext cx="45000" cy="366900"/>
          </a:xfrm>
          <a:prstGeom prst="straightConnector1">
            <a:avLst/>
          </a:prstGeom>
          <a:noFill/>
          <a:ln cap="flat" cmpd="sng" w="9525">
            <a:solidFill>
              <a:schemeClr val="dk2"/>
            </a:solidFill>
            <a:prstDash val="solid"/>
            <a:round/>
            <a:headEnd len="lg" w="lg" type="none"/>
            <a:tailEnd len="lg" w="lg" type="triangle"/>
          </a:ln>
        </p:spPr>
      </p:cxnSp>
      <p:cxnSp>
        <p:nvCxnSpPr>
          <p:cNvPr id="433" name="Shape 433"/>
          <p:cNvCxnSpPr>
            <a:endCxn id="396" idx="0"/>
          </p:cNvCxnSpPr>
          <p:nvPr/>
        </p:nvCxnSpPr>
        <p:spPr>
          <a:xfrm>
            <a:off x="6149350" y="2738625"/>
            <a:ext cx="1143000" cy="306900"/>
          </a:xfrm>
          <a:prstGeom prst="straightConnector1">
            <a:avLst/>
          </a:prstGeom>
          <a:noFill/>
          <a:ln cap="flat" cmpd="sng" w="9525">
            <a:solidFill>
              <a:schemeClr val="dk2"/>
            </a:solidFill>
            <a:prstDash val="solid"/>
            <a:round/>
            <a:headEnd len="lg" w="lg" type="none"/>
            <a:tailEnd len="lg" w="lg" type="triangle"/>
          </a:ln>
        </p:spPr>
      </p:cxnSp>
      <p:cxnSp>
        <p:nvCxnSpPr>
          <p:cNvPr id="434" name="Shape 434"/>
          <p:cNvCxnSpPr>
            <a:endCxn id="394" idx="0"/>
          </p:cNvCxnSpPr>
          <p:nvPr/>
        </p:nvCxnSpPr>
        <p:spPr>
          <a:xfrm flipH="1">
            <a:off x="5311150" y="2738625"/>
            <a:ext cx="838200" cy="306900"/>
          </a:xfrm>
          <a:prstGeom prst="straightConnector1">
            <a:avLst/>
          </a:prstGeom>
          <a:noFill/>
          <a:ln cap="flat" cmpd="sng" w="9525">
            <a:solidFill>
              <a:schemeClr val="dk2"/>
            </a:solidFill>
            <a:prstDash val="solid"/>
            <a:round/>
            <a:headEnd len="lg" w="lg" type="none"/>
            <a:tailEnd len="lg" w="lg" type="triangle"/>
          </a:ln>
        </p:spPr>
      </p:cxnSp>
      <p:sp>
        <p:nvSpPr>
          <p:cNvPr id="435" name="Shape 435"/>
          <p:cNvSpPr txBox="1"/>
          <p:nvPr/>
        </p:nvSpPr>
        <p:spPr>
          <a:xfrm>
            <a:off x="869925" y="2262825"/>
            <a:ext cx="2870100" cy="10083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 sz="1800"/>
              <a:t>Previously a 3-key node. Split the node to make room</a:t>
            </a:r>
          </a:p>
        </p:txBody>
      </p:sp>
      <p:sp>
        <p:nvSpPr>
          <p:cNvPr id="436" name="Shape 436"/>
          <p:cNvSpPr/>
          <p:nvPr/>
        </p:nvSpPr>
        <p:spPr>
          <a:xfrm>
            <a:off x="4835625" y="2262825"/>
            <a:ext cx="2870100" cy="1323300"/>
          </a:xfrm>
          <a:prstGeom prst="roundRect">
            <a:avLst>
              <a:gd fmla="val 16667" name="adj"/>
            </a:avLst>
          </a:prstGeom>
          <a:noFill/>
          <a:ln cap="flat" cmpd="sng" w="28575">
            <a:solidFill>
              <a:srgbClr val="1155C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437" name="Shape 437"/>
          <p:cNvCxnSpPr>
            <a:stCxn id="435" idx="3"/>
          </p:cNvCxnSpPr>
          <p:nvPr/>
        </p:nvCxnSpPr>
        <p:spPr>
          <a:xfrm>
            <a:off x="3740025" y="2766975"/>
            <a:ext cx="968700" cy="1674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1155CC"/>
                </a:solidFill>
              </a:rPr>
              <a:t>2-3-4 Tree Operations: add</a:t>
            </a:r>
          </a:p>
          <a:p>
            <a:pPr indent="0" lvl="0" marL="0" rtl="0">
              <a:spcBef>
                <a:spcPts val="0"/>
              </a:spcBef>
              <a:buNone/>
            </a:pPr>
            <a:r>
              <a:t/>
            </a:r>
            <a:endParaRPr/>
          </a:p>
        </p:txBody>
      </p:sp>
      <p:sp>
        <p:nvSpPr>
          <p:cNvPr id="443" name="Shape 443"/>
          <p:cNvSpPr txBox="1"/>
          <p:nvPr/>
        </p:nvSpPr>
        <p:spPr>
          <a:xfrm>
            <a:off x="5114950" y="3045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20</a:t>
            </a:r>
          </a:p>
        </p:txBody>
      </p:sp>
      <p:sp>
        <p:nvSpPr>
          <p:cNvPr id="444" name="Shape 444"/>
          <p:cNvSpPr txBox="1"/>
          <p:nvPr/>
        </p:nvSpPr>
        <p:spPr>
          <a:xfrm>
            <a:off x="5953150" y="23597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40</a:t>
            </a:r>
          </a:p>
        </p:txBody>
      </p:sp>
      <p:sp>
        <p:nvSpPr>
          <p:cNvPr id="445" name="Shape 445"/>
          <p:cNvSpPr txBox="1"/>
          <p:nvPr/>
        </p:nvSpPr>
        <p:spPr>
          <a:xfrm>
            <a:off x="7096150" y="3045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70</a:t>
            </a:r>
          </a:p>
        </p:txBody>
      </p:sp>
      <p:sp>
        <p:nvSpPr>
          <p:cNvPr id="446" name="Shape 446"/>
          <p:cNvSpPr txBox="1"/>
          <p:nvPr/>
        </p:nvSpPr>
        <p:spPr>
          <a:xfrm>
            <a:off x="5419750" y="3807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26</a:t>
            </a:r>
          </a:p>
        </p:txBody>
      </p:sp>
      <p:sp>
        <p:nvSpPr>
          <p:cNvPr id="447" name="Shape 447"/>
          <p:cNvSpPr txBox="1"/>
          <p:nvPr/>
        </p:nvSpPr>
        <p:spPr>
          <a:xfrm>
            <a:off x="6410350" y="3807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55</a:t>
            </a:r>
          </a:p>
        </p:txBody>
      </p:sp>
      <p:sp>
        <p:nvSpPr>
          <p:cNvPr id="448" name="Shape 448"/>
          <p:cNvSpPr/>
          <p:nvPr/>
        </p:nvSpPr>
        <p:spPr>
          <a:xfrm>
            <a:off x="7634425" y="3765400"/>
            <a:ext cx="10134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49" name="Shape 449"/>
          <p:cNvSpPr txBox="1"/>
          <p:nvPr/>
        </p:nvSpPr>
        <p:spPr>
          <a:xfrm>
            <a:off x="7705750" y="3807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88</a:t>
            </a:r>
          </a:p>
        </p:txBody>
      </p:sp>
      <p:sp>
        <p:nvSpPr>
          <p:cNvPr id="450" name="Shape 450"/>
          <p:cNvSpPr txBox="1"/>
          <p:nvPr/>
        </p:nvSpPr>
        <p:spPr>
          <a:xfrm>
            <a:off x="8162950" y="3807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90</a:t>
            </a:r>
          </a:p>
        </p:txBody>
      </p:sp>
      <p:sp>
        <p:nvSpPr>
          <p:cNvPr id="451" name="Shape 451"/>
          <p:cNvSpPr/>
          <p:nvPr/>
        </p:nvSpPr>
        <p:spPr>
          <a:xfrm>
            <a:off x="2681425" y="4527400"/>
            <a:ext cx="1483800" cy="4707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52" name="Shape 452"/>
          <p:cNvSpPr txBox="1"/>
          <p:nvPr/>
        </p:nvSpPr>
        <p:spPr>
          <a:xfrm>
            <a:off x="3209950" y="4569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a:t>
            </a:r>
          </a:p>
        </p:txBody>
      </p:sp>
      <p:sp>
        <p:nvSpPr>
          <p:cNvPr id="453" name="Shape 453"/>
          <p:cNvSpPr txBox="1"/>
          <p:nvPr/>
        </p:nvSpPr>
        <p:spPr>
          <a:xfrm>
            <a:off x="2752750" y="4569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a:t>
            </a:r>
          </a:p>
        </p:txBody>
      </p:sp>
      <p:sp>
        <p:nvSpPr>
          <p:cNvPr id="454" name="Shape 454"/>
          <p:cNvSpPr txBox="1"/>
          <p:nvPr/>
        </p:nvSpPr>
        <p:spPr>
          <a:xfrm>
            <a:off x="3667150" y="4569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a:t>
            </a:r>
          </a:p>
        </p:txBody>
      </p:sp>
      <p:sp>
        <p:nvSpPr>
          <p:cNvPr id="455" name="Shape 455"/>
          <p:cNvSpPr txBox="1"/>
          <p:nvPr/>
        </p:nvSpPr>
        <p:spPr>
          <a:xfrm>
            <a:off x="4276750" y="4569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17</a:t>
            </a:r>
          </a:p>
        </p:txBody>
      </p:sp>
      <p:sp>
        <p:nvSpPr>
          <p:cNvPr id="456" name="Shape 456"/>
          <p:cNvSpPr txBox="1"/>
          <p:nvPr/>
        </p:nvSpPr>
        <p:spPr>
          <a:xfrm>
            <a:off x="5191150" y="4569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22</a:t>
            </a:r>
          </a:p>
        </p:txBody>
      </p:sp>
      <p:sp>
        <p:nvSpPr>
          <p:cNvPr id="457" name="Shape 457"/>
          <p:cNvSpPr txBox="1"/>
          <p:nvPr/>
        </p:nvSpPr>
        <p:spPr>
          <a:xfrm>
            <a:off x="5724550" y="4569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39</a:t>
            </a:r>
          </a:p>
        </p:txBody>
      </p:sp>
      <p:sp>
        <p:nvSpPr>
          <p:cNvPr id="458" name="Shape 458"/>
          <p:cNvSpPr txBox="1"/>
          <p:nvPr/>
        </p:nvSpPr>
        <p:spPr>
          <a:xfrm>
            <a:off x="6257950" y="4569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41</a:t>
            </a:r>
          </a:p>
        </p:txBody>
      </p:sp>
      <p:sp>
        <p:nvSpPr>
          <p:cNvPr id="459" name="Shape 459"/>
          <p:cNvSpPr txBox="1"/>
          <p:nvPr/>
        </p:nvSpPr>
        <p:spPr>
          <a:xfrm>
            <a:off x="6791350" y="4569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66</a:t>
            </a:r>
          </a:p>
        </p:txBody>
      </p:sp>
      <p:sp>
        <p:nvSpPr>
          <p:cNvPr id="460" name="Shape 460"/>
          <p:cNvSpPr txBox="1"/>
          <p:nvPr/>
        </p:nvSpPr>
        <p:spPr>
          <a:xfrm>
            <a:off x="7324750" y="4569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77</a:t>
            </a:r>
          </a:p>
        </p:txBody>
      </p:sp>
      <p:sp>
        <p:nvSpPr>
          <p:cNvPr id="461" name="Shape 461"/>
          <p:cNvSpPr txBox="1"/>
          <p:nvPr/>
        </p:nvSpPr>
        <p:spPr>
          <a:xfrm>
            <a:off x="7934350" y="4569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89</a:t>
            </a:r>
          </a:p>
        </p:txBody>
      </p:sp>
      <p:sp>
        <p:nvSpPr>
          <p:cNvPr id="462" name="Shape 462"/>
          <p:cNvSpPr txBox="1"/>
          <p:nvPr/>
        </p:nvSpPr>
        <p:spPr>
          <a:xfrm>
            <a:off x="8543950" y="4569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99</a:t>
            </a:r>
          </a:p>
        </p:txBody>
      </p:sp>
      <p:cxnSp>
        <p:nvCxnSpPr>
          <p:cNvPr id="463" name="Shape 463"/>
          <p:cNvCxnSpPr>
            <a:stCxn id="443" idx="2"/>
            <a:endCxn id="464" idx="0"/>
          </p:cNvCxnSpPr>
          <p:nvPr/>
        </p:nvCxnSpPr>
        <p:spPr>
          <a:xfrm flipH="1">
            <a:off x="4635850" y="3424425"/>
            <a:ext cx="675300" cy="341100"/>
          </a:xfrm>
          <a:prstGeom prst="straightConnector1">
            <a:avLst/>
          </a:prstGeom>
          <a:noFill/>
          <a:ln cap="flat" cmpd="sng" w="9525">
            <a:solidFill>
              <a:schemeClr val="dk2"/>
            </a:solidFill>
            <a:prstDash val="solid"/>
            <a:round/>
            <a:headEnd len="lg" w="lg" type="none"/>
            <a:tailEnd len="lg" w="lg" type="triangle"/>
          </a:ln>
        </p:spPr>
      </p:cxnSp>
      <p:cxnSp>
        <p:nvCxnSpPr>
          <p:cNvPr id="465" name="Shape 465"/>
          <p:cNvCxnSpPr>
            <a:stCxn id="443" idx="2"/>
            <a:endCxn id="446" idx="0"/>
          </p:cNvCxnSpPr>
          <p:nvPr/>
        </p:nvCxnSpPr>
        <p:spPr>
          <a:xfrm>
            <a:off x="5311150" y="3424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466" name="Shape 466"/>
          <p:cNvCxnSpPr>
            <a:stCxn id="445" idx="2"/>
            <a:endCxn id="447" idx="0"/>
          </p:cNvCxnSpPr>
          <p:nvPr/>
        </p:nvCxnSpPr>
        <p:spPr>
          <a:xfrm flipH="1">
            <a:off x="6606550" y="3424425"/>
            <a:ext cx="685800" cy="383100"/>
          </a:xfrm>
          <a:prstGeom prst="straightConnector1">
            <a:avLst/>
          </a:prstGeom>
          <a:noFill/>
          <a:ln cap="flat" cmpd="sng" w="9525">
            <a:solidFill>
              <a:schemeClr val="dk2"/>
            </a:solidFill>
            <a:prstDash val="solid"/>
            <a:round/>
            <a:headEnd len="lg" w="lg" type="none"/>
            <a:tailEnd len="lg" w="lg" type="triangle"/>
          </a:ln>
        </p:spPr>
      </p:cxnSp>
      <p:cxnSp>
        <p:nvCxnSpPr>
          <p:cNvPr id="467" name="Shape 467"/>
          <p:cNvCxnSpPr>
            <a:stCxn id="445" idx="2"/>
          </p:cNvCxnSpPr>
          <p:nvPr/>
        </p:nvCxnSpPr>
        <p:spPr>
          <a:xfrm>
            <a:off x="7292350" y="3424425"/>
            <a:ext cx="790500" cy="313800"/>
          </a:xfrm>
          <a:prstGeom prst="straightConnector1">
            <a:avLst/>
          </a:prstGeom>
          <a:noFill/>
          <a:ln cap="flat" cmpd="sng" w="9525">
            <a:solidFill>
              <a:schemeClr val="dk2"/>
            </a:solidFill>
            <a:prstDash val="solid"/>
            <a:round/>
            <a:headEnd len="lg" w="lg" type="none"/>
            <a:tailEnd len="lg" w="lg" type="triangle"/>
          </a:ln>
        </p:spPr>
      </p:cxnSp>
      <p:cxnSp>
        <p:nvCxnSpPr>
          <p:cNvPr id="468" name="Shape 468"/>
          <p:cNvCxnSpPr>
            <a:endCxn id="452" idx="0"/>
          </p:cNvCxnSpPr>
          <p:nvPr/>
        </p:nvCxnSpPr>
        <p:spPr>
          <a:xfrm flipH="1">
            <a:off x="3406150" y="4185825"/>
            <a:ext cx="918000" cy="383700"/>
          </a:xfrm>
          <a:prstGeom prst="straightConnector1">
            <a:avLst/>
          </a:prstGeom>
          <a:noFill/>
          <a:ln cap="flat" cmpd="sng" w="9525">
            <a:solidFill>
              <a:schemeClr val="dk2"/>
            </a:solidFill>
            <a:prstDash val="solid"/>
            <a:round/>
            <a:headEnd len="lg" w="lg" type="none"/>
            <a:tailEnd len="lg" w="lg" type="triangle"/>
          </a:ln>
        </p:spPr>
      </p:cxnSp>
      <p:cxnSp>
        <p:nvCxnSpPr>
          <p:cNvPr id="469" name="Shape 469"/>
          <p:cNvCxnSpPr/>
          <p:nvPr/>
        </p:nvCxnSpPr>
        <p:spPr>
          <a:xfrm flipH="1">
            <a:off x="4549225" y="4202575"/>
            <a:ext cx="45000" cy="366900"/>
          </a:xfrm>
          <a:prstGeom prst="straightConnector1">
            <a:avLst/>
          </a:prstGeom>
          <a:noFill/>
          <a:ln cap="flat" cmpd="sng" w="9525">
            <a:solidFill>
              <a:schemeClr val="dk2"/>
            </a:solidFill>
            <a:prstDash val="solid"/>
            <a:round/>
            <a:headEnd len="lg" w="lg" type="none"/>
            <a:tailEnd len="lg" w="lg" type="triangle"/>
          </a:ln>
        </p:spPr>
      </p:cxnSp>
      <p:cxnSp>
        <p:nvCxnSpPr>
          <p:cNvPr id="470" name="Shape 470"/>
          <p:cNvCxnSpPr/>
          <p:nvPr/>
        </p:nvCxnSpPr>
        <p:spPr>
          <a:xfrm>
            <a:off x="56921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471" name="Shape 471"/>
          <p:cNvCxnSpPr/>
          <p:nvPr/>
        </p:nvCxnSpPr>
        <p:spPr>
          <a:xfrm>
            <a:off x="67589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472" name="Shape 472"/>
          <p:cNvCxnSpPr/>
          <p:nvPr/>
        </p:nvCxnSpPr>
        <p:spPr>
          <a:xfrm>
            <a:off x="85877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473" name="Shape 473"/>
          <p:cNvCxnSpPr/>
          <p:nvPr/>
        </p:nvCxnSpPr>
        <p:spPr>
          <a:xfrm flipH="1">
            <a:off x="53111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474" name="Shape 474"/>
          <p:cNvCxnSpPr/>
          <p:nvPr/>
        </p:nvCxnSpPr>
        <p:spPr>
          <a:xfrm flipH="1">
            <a:off x="63017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475" name="Shape 475"/>
          <p:cNvCxnSpPr/>
          <p:nvPr/>
        </p:nvCxnSpPr>
        <p:spPr>
          <a:xfrm flipH="1">
            <a:off x="74447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476" name="Shape 476"/>
          <p:cNvCxnSpPr>
            <a:endCxn id="461" idx="0"/>
          </p:cNvCxnSpPr>
          <p:nvPr/>
        </p:nvCxnSpPr>
        <p:spPr>
          <a:xfrm>
            <a:off x="8130550" y="4186425"/>
            <a:ext cx="0" cy="383100"/>
          </a:xfrm>
          <a:prstGeom prst="straightConnector1">
            <a:avLst/>
          </a:prstGeom>
          <a:noFill/>
          <a:ln cap="flat" cmpd="sng" w="9525">
            <a:solidFill>
              <a:schemeClr val="dk2"/>
            </a:solidFill>
            <a:prstDash val="solid"/>
            <a:round/>
            <a:headEnd len="lg" w="lg" type="none"/>
            <a:tailEnd len="lg" w="lg" type="triangle"/>
          </a:ln>
        </p:spPr>
      </p:cxnSp>
      <p:sp>
        <p:nvSpPr>
          <p:cNvPr id="477" name="Shape 477"/>
          <p:cNvSpPr txBox="1"/>
          <p:nvPr/>
        </p:nvSpPr>
        <p:spPr>
          <a:xfrm>
            <a:off x="5743750" y="1902525"/>
            <a:ext cx="918000" cy="470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insert(8)</a:t>
            </a:r>
          </a:p>
        </p:txBody>
      </p:sp>
      <p:sp>
        <p:nvSpPr>
          <p:cNvPr id="464" name="Shape 464"/>
          <p:cNvSpPr/>
          <p:nvPr/>
        </p:nvSpPr>
        <p:spPr>
          <a:xfrm>
            <a:off x="4129225" y="3765400"/>
            <a:ext cx="1013400" cy="4707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78" name="Shape 478"/>
          <p:cNvSpPr txBox="1"/>
          <p:nvPr/>
        </p:nvSpPr>
        <p:spPr>
          <a:xfrm>
            <a:off x="4200550" y="3807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10</a:t>
            </a:r>
          </a:p>
        </p:txBody>
      </p:sp>
      <p:sp>
        <p:nvSpPr>
          <p:cNvPr id="479" name="Shape 479"/>
          <p:cNvSpPr txBox="1"/>
          <p:nvPr/>
        </p:nvSpPr>
        <p:spPr>
          <a:xfrm>
            <a:off x="4657750" y="3807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18</a:t>
            </a:r>
          </a:p>
        </p:txBody>
      </p:sp>
      <p:sp>
        <p:nvSpPr>
          <p:cNvPr id="480" name="Shape 480"/>
          <p:cNvSpPr txBox="1"/>
          <p:nvPr/>
        </p:nvSpPr>
        <p:spPr>
          <a:xfrm>
            <a:off x="4733950" y="4569525"/>
            <a:ext cx="392400" cy="378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19</a:t>
            </a:r>
          </a:p>
        </p:txBody>
      </p:sp>
      <p:cxnSp>
        <p:nvCxnSpPr>
          <p:cNvPr id="481" name="Shape 481"/>
          <p:cNvCxnSpPr/>
          <p:nvPr/>
        </p:nvCxnSpPr>
        <p:spPr>
          <a:xfrm flipH="1">
            <a:off x="5006425" y="4202575"/>
            <a:ext cx="45000" cy="366900"/>
          </a:xfrm>
          <a:prstGeom prst="straightConnector1">
            <a:avLst/>
          </a:prstGeom>
          <a:noFill/>
          <a:ln cap="flat" cmpd="sng" w="9525">
            <a:solidFill>
              <a:schemeClr val="dk2"/>
            </a:solidFill>
            <a:prstDash val="solid"/>
            <a:round/>
            <a:headEnd len="lg" w="lg" type="none"/>
            <a:tailEnd len="lg" w="lg" type="triangle"/>
          </a:ln>
        </p:spPr>
      </p:cxnSp>
      <p:cxnSp>
        <p:nvCxnSpPr>
          <p:cNvPr id="482" name="Shape 482"/>
          <p:cNvCxnSpPr>
            <a:endCxn id="445" idx="0"/>
          </p:cNvCxnSpPr>
          <p:nvPr/>
        </p:nvCxnSpPr>
        <p:spPr>
          <a:xfrm>
            <a:off x="6149350" y="2738625"/>
            <a:ext cx="1143000" cy="306900"/>
          </a:xfrm>
          <a:prstGeom prst="straightConnector1">
            <a:avLst/>
          </a:prstGeom>
          <a:noFill/>
          <a:ln cap="flat" cmpd="sng" w="9525">
            <a:solidFill>
              <a:schemeClr val="dk2"/>
            </a:solidFill>
            <a:prstDash val="solid"/>
            <a:round/>
            <a:headEnd len="lg" w="lg" type="none"/>
            <a:tailEnd len="lg" w="lg" type="triangle"/>
          </a:ln>
        </p:spPr>
      </p:cxnSp>
      <p:cxnSp>
        <p:nvCxnSpPr>
          <p:cNvPr id="483" name="Shape 483"/>
          <p:cNvCxnSpPr>
            <a:endCxn id="443" idx="0"/>
          </p:cNvCxnSpPr>
          <p:nvPr/>
        </p:nvCxnSpPr>
        <p:spPr>
          <a:xfrm flipH="1">
            <a:off x="5311150" y="2738625"/>
            <a:ext cx="838200" cy="306900"/>
          </a:xfrm>
          <a:prstGeom prst="straightConnector1">
            <a:avLst/>
          </a:prstGeom>
          <a:noFill/>
          <a:ln cap="flat" cmpd="sng" w="9525">
            <a:solidFill>
              <a:schemeClr val="dk2"/>
            </a:solidFill>
            <a:prstDash val="solid"/>
            <a:round/>
            <a:headEnd len="lg" w="lg" type="none"/>
            <a:tailEnd len="lg" w="lg" type="triangle"/>
          </a:ln>
        </p:spPr>
      </p:cxnSp>
      <p:sp>
        <p:nvSpPr>
          <p:cNvPr id="484" name="Shape 484"/>
          <p:cNvSpPr txBox="1"/>
          <p:nvPr/>
        </p:nvSpPr>
        <p:spPr>
          <a:xfrm>
            <a:off x="5114950" y="3045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20</a:t>
            </a:r>
          </a:p>
        </p:txBody>
      </p:sp>
      <p:sp>
        <p:nvSpPr>
          <p:cNvPr id="485" name="Shape 485"/>
          <p:cNvSpPr txBox="1"/>
          <p:nvPr/>
        </p:nvSpPr>
        <p:spPr>
          <a:xfrm>
            <a:off x="5953150" y="23597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40</a:t>
            </a:r>
          </a:p>
        </p:txBody>
      </p:sp>
      <p:sp>
        <p:nvSpPr>
          <p:cNvPr id="486" name="Shape 486"/>
          <p:cNvSpPr txBox="1"/>
          <p:nvPr/>
        </p:nvSpPr>
        <p:spPr>
          <a:xfrm>
            <a:off x="7096150" y="3045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70</a:t>
            </a:r>
          </a:p>
        </p:txBody>
      </p:sp>
      <p:sp>
        <p:nvSpPr>
          <p:cNvPr id="487" name="Shape 487"/>
          <p:cNvSpPr txBox="1"/>
          <p:nvPr/>
        </p:nvSpPr>
        <p:spPr>
          <a:xfrm>
            <a:off x="5419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26</a:t>
            </a:r>
          </a:p>
        </p:txBody>
      </p:sp>
      <p:sp>
        <p:nvSpPr>
          <p:cNvPr id="488" name="Shape 488"/>
          <p:cNvSpPr txBox="1"/>
          <p:nvPr/>
        </p:nvSpPr>
        <p:spPr>
          <a:xfrm>
            <a:off x="64103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55</a:t>
            </a:r>
          </a:p>
        </p:txBody>
      </p:sp>
      <p:sp>
        <p:nvSpPr>
          <p:cNvPr id="489" name="Shape 489"/>
          <p:cNvSpPr/>
          <p:nvPr/>
        </p:nvSpPr>
        <p:spPr>
          <a:xfrm>
            <a:off x="7634425" y="3765400"/>
            <a:ext cx="10134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90" name="Shape 490"/>
          <p:cNvSpPr txBox="1"/>
          <p:nvPr/>
        </p:nvSpPr>
        <p:spPr>
          <a:xfrm>
            <a:off x="7705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88</a:t>
            </a:r>
          </a:p>
        </p:txBody>
      </p:sp>
      <p:sp>
        <p:nvSpPr>
          <p:cNvPr id="491" name="Shape 491"/>
          <p:cNvSpPr txBox="1"/>
          <p:nvPr/>
        </p:nvSpPr>
        <p:spPr>
          <a:xfrm>
            <a:off x="81629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90</a:t>
            </a:r>
          </a:p>
        </p:txBody>
      </p:sp>
      <p:sp>
        <p:nvSpPr>
          <p:cNvPr id="492" name="Shape 492"/>
          <p:cNvSpPr/>
          <p:nvPr/>
        </p:nvSpPr>
        <p:spPr>
          <a:xfrm>
            <a:off x="2681425" y="4527400"/>
            <a:ext cx="1483800" cy="470700"/>
          </a:xfrm>
          <a:prstGeom prst="rect">
            <a:avLst/>
          </a:prstGeom>
          <a:solidFill>
            <a:srgbClr val="B4A7D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93" name="Shape 493"/>
          <p:cNvSpPr txBox="1"/>
          <p:nvPr/>
        </p:nvSpPr>
        <p:spPr>
          <a:xfrm>
            <a:off x="3209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a:t>
            </a:r>
          </a:p>
        </p:txBody>
      </p:sp>
      <p:sp>
        <p:nvSpPr>
          <p:cNvPr id="494" name="Shape 494"/>
          <p:cNvSpPr txBox="1"/>
          <p:nvPr/>
        </p:nvSpPr>
        <p:spPr>
          <a:xfrm>
            <a:off x="2752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a:t>
            </a:r>
          </a:p>
        </p:txBody>
      </p:sp>
      <p:sp>
        <p:nvSpPr>
          <p:cNvPr id="495" name="Shape 495"/>
          <p:cNvSpPr txBox="1"/>
          <p:nvPr/>
        </p:nvSpPr>
        <p:spPr>
          <a:xfrm>
            <a:off x="36671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a:t>
            </a:r>
          </a:p>
        </p:txBody>
      </p:sp>
      <p:sp>
        <p:nvSpPr>
          <p:cNvPr id="496" name="Shape 496"/>
          <p:cNvSpPr txBox="1"/>
          <p:nvPr/>
        </p:nvSpPr>
        <p:spPr>
          <a:xfrm>
            <a:off x="4276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17</a:t>
            </a:r>
          </a:p>
        </p:txBody>
      </p:sp>
      <p:sp>
        <p:nvSpPr>
          <p:cNvPr id="497" name="Shape 497"/>
          <p:cNvSpPr txBox="1"/>
          <p:nvPr/>
        </p:nvSpPr>
        <p:spPr>
          <a:xfrm>
            <a:off x="51911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22</a:t>
            </a:r>
          </a:p>
        </p:txBody>
      </p:sp>
      <p:sp>
        <p:nvSpPr>
          <p:cNvPr id="498" name="Shape 498"/>
          <p:cNvSpPr txBox="1"/>
          <p:nvPr/>
        </p:nvSpPr>
        <p:spPr>
          <a:xfrm>
            <a:off x="5724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39</a:t>
            </a:r>
          </a:p>
        </p:txBody>
      </p:sp>
      <p:sp>
        <p:nvSpPr>
          <p:cNvPr id="499" name="Shape 499"/>
          <p:cNvSpPr txBox="1"/>
          <p:nvPr/>
        </p:nvSpPr>
        <p:spPr>
          <a:xfrm>
            <a:off x="6257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41</a:t>
            </a:r>
          </a:p>
        </p:txBody>
      </p:sp>
      <p:sp>
        <p:nvSpPr>
          <p:cNvPr id="500" name="Shape 500"/>
          <p:cNvSpPr txBox="1"/>
          <p:nvPr/>
        </p:nvSpPr>
        <p:spPr>
          <a:xfrm>
            <a:off x="6791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66</a:t>
            </a:r>
          </a:p>
        </p:txBody>
      </p:sp>
      <p:sp>
        <p:nvSpPr>
          <p:cNvPr id="501" name="Shape 501"/>
          <p:cNvSpPr txBox="1"/>
          <p:nvPr/>
        </p:nvSpPr>
        <p:spPr>
          <a:xfrm>
            <a:off x="7324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77</a:t>
            </a:r>
          </a:p>
        </p:txBody>
      </p:sp>
      <p:sp>
        <p:nvSpPr>
          <p:cNvPr id="502" name="Shape 502"/>
          <p:cNvSpPr txBox="1"/>
          <p:nvPr/>
        </p:nvSpPr>
        <p:spPr>
          <a:xfrm>
            <a:off x="7934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89</a:t>
            </a:r>
          </a:p>
        </p:txBody>
      </p:sp>
      <p:sp>
        <p:nvSpPr>
          <p:cNvPr id="503" name="Shape 503"/>
          <p:cNvSpPr txBox="1"/>
          <p:nvPr/>
        </p:nvSpPr>
        <p:spPr>
          <a:xfrm>
            <a:off x="8543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99</a:t>
            </a:r>
          </a:p>
        </p:txBody>
      </p:sp>
      <p:cxnSp>
        <p:nvCxnSpPr>
          <p:cNvPr id="504" name="Shape 504"/>
          <p:cNvCxnSpPr>
            <a:stCxn id="484" idx="2"/>
            <a:endCxn id="505" idx="0"/>
          </p:cNvCxnSpPr>
          <p:nvPr/>
        </p:nvCxnSpPr>
        <p:spPr>
          <a:xfrm flipH="1">
            <a:off x="4635850" y="3424425"/>
            <a:ext cx="675300" cy="341100"/>
          </a:xfrm>
          <a:prstGeom prst="straightConnector1">
            <a:avLst/>
          </a:prstGeom>
          <a:noFill/>
          <a:ln cap="flat" cmpd="sng" w="9525">
            <a:solidFill>
              <a:schemeClr val="dk2"/>
            </a:solidFill>
            <a:prstDash val="solid"/>
            <a:round/>
            <a:headEnd len="lg" w="lg" type="none"/>
            <a:tailEnd len="lg" w="lg" type="triangle"/>
          </a:ln>
        </p:spPr>
      </p:cxnSp>
      <p:cxnSp>
        <p:nvCxnSpPr>
          <p:cNvPr id="506" name="Shape 506"/>
          <p:cNvCxnSpPr>
            <a:stCxn id="484" idx="2"/>
            <a:endCxn id="487" idx="0"/>
          </p:cNvCxnSpPr>
          <p:nvPr/>
        </p:nvCxnSpPr>
        <p:spPr>
          <a:xfrm>
            <a:off x="5311150" y="3424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507" name="Shape 507"/>
          <p:cNvCxnSpPr>
            <a:stCxn id="486" idx="2"/>
            <a:endCxn id="488" idx="0"/>
          </p:cNvCxnSpPr>
          <p:nvPr/>
        </p:nvCxnSpPr>
        <p:spPr>
          <a:xfrm flipH="1">
            <a:off x="6606550" y="3424425"/>
            <a:ext cx="685800" cy="383100"/>
          </a:xfrm>
          <a:prstGeom prst="straightConnector1">
            <a:avLst/>
          </a:prstGeom>
          <a:noFill/>
          <a:ln cap="flat" cmpd="sng" w="9525">
            <a:solidFill>
              <a:schemeClr val="dk2"/>
            </a:solidFill>
            <a:prstDash val="solid"/>
            <a:round/>
            <a:headEnd len="lg" w="lg" type="none"/>
            <a:tailEnd len="lg" w="lg" type="triangle"/>
          </a:ln>
        </p:spPr>
      </p:cxnSp>
      <p:cxnSp>
        <p:nvCxnSpPr>
          <p:cNvPr id="508" name="Shape 508"/>
          <p:cNvCxnSpPr>
            <a:stCxn id="486" idx="2"/>
          </p:cNvCxnSpPr>
          <p:nvPr/>
        </p:nvCxnSpPr>
        <p:spPr>
          <a:xfrm>
            <a:off x="7292350" y="3424425"/>
            <a:ext cx="790500" cy="313800"/>
          </a:xfrm>
          <a:prstGeom prst="straightConnector1">
            <a:avLst/>
          </a:prstGeom>
          <a:noFill/>
          <a:ln cap="flat" cmpd="sng" w="9525">
            <a:solidFill>
              <a:schemeClr val="dk2"/>
            </a:solidFill>
            <a:prstDash val="solid"/>
            <a:round/>
            <a:headEnd len="lg" w="lg" type="none"/>
            <a:tailEnd len="lg" w="lg" type="triangle"/>
          </a:ln>
        </p:spPr>
      </p:cxnSp>
      <p:cxnSp>
        <p:nvCxnSpPr>
          <p:cNvPr id="509" name="Shape 509"/>
          <p:cNvCxnSpPr>
            <a:endCxn id="493" idx="0"/>
          </p:cNvCxnSpPr>
          <p:nvPr/>
        </p:nvCxnSpPr>
        <p:spPr>
          <a:xfrm flipH="1">
            <a:off x="3406150" y="4185825"/>
            <a:ext cx="918000" cy="383700"/>
          </a:xfrm>
          <a:prstGeom prst="straightConnector1">
            <a:avLst/>
          </a:prstGeom>
          <a:noFill/>
          <a:ln cap="flat" cmpd="sng" w="9525">
            <a:solidFill>
              <a:schemeClr val="dk2"/>
            </a:solidFill>
            <a:prstDash val="solid"/>
            <a:round/>
            <a:headEnd len="lg" w="lg" type="none"/>
            <a:tailEnd len="lg" w="lg" type="triangle"/>
          </a:ln>
        </p:spPr>
      </p:cxnSp>
      <p:cxnSp>
        <p:nvCxnSpPr>
          <p:cNvPr id="510" name="Shape 510"/>
          <p:cNvCxnSpPr/>
          <p:nvPr/>
        </p:nvCxnSpPr>
        <p:spPr>
          <a:xfrm flipH="1">
            <a:off x="4549225" y="4202575"/>
            <a:ext cx="45000" cy="366900"/>
          </a:xfrm>
          <a:prstGeom prst="straightConnector1">
            <a:avLst/>
          </a:prstGeom>
          <a:noFill/>
          <a:ln cap="flat" cmpd="sng" w="9525">
            <a:solidFill>
              <a:schemeClr val="dk2"/>
            </a:solidFill>
            <a:prstDash val="solid"/>
            <a:round/>
            <a:headEnd len="lg" w="lg" type="none"/>
            <a:tailEnd len="lg" w="lg" type="triangle"/>
          </a:ln>
        </p:spPr>
      </p:cxnSp>
      <p:cxnSp>
        <p:nvCxnSpPr>
          <p:cNvPr id="511" name="Shape 511"/>
          <p:cNvCxnSpPr/>
          <p:nvPr/>
        </p:nvCxnSpPr>
        <p:spPr>
          <a:xfrm>
            <a:off x="56921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512" name="Shape 512"/>
          <p:cNvCxnSpPr/>
          <p:nvPr/>
        </p:nvCxnSpPr>
        <p:spPr>
          <a:xfrm>
            <a:off x="67589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513" name="Shape 513"/>
          <p:cNvCxnSpPr/>
          <p:nvPr/>
        </p:nvCxnSpPr>
        <p:spPr>
          <a:xfrm>
            <a:off x="85877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514" name="Shape 514"/>
          <p:cNvCxnSpPr/>
          <p:nvPr/>
        </p:nvCxnSpPr>
        <p:spPr>
          <a:xfrm flipH="1">
            <a:off x="53111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515" name="Shape 515"/>
          <p:cNvCxnSpPr/>
          <p:nvPr/>
        </p:nvCxnSpPr>
        <p:spPr>
          <a:xfrm flipH="1">
            <a:off x="63017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516" name="Shape 516"/>
          <p:cNvCxnSpPr/>
          <p:nvPr/>
        </p:nvCxnSpPr>
        <p:spPr>
          <a:xfrm flipH="1">
            <a:off x="74447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517" name="Shape 517"/>
          <p:cNvCxnSpPr>
            <a:endCxn id="502" idx="0"/>
          </p:cNvCxnSpPr>
          <p:nvPr/>
        </p:nvCxnSpPr>
        <p:spPr>
          <a:xfrm>
            <a:off x="8130550" y="4186425"/>
            <a:ext cx="0" cy="383100"/>
          </a:xfrm>
          <a:prstGeom prst="straightConnector1">
            <a:avLst/>
          </a:prstGeom>
          <a:noFill/>
          <a:ln cap="flat" cmpd="sng" w="9525">
            <a:solidFill>
              <a:schemeClr val="dk2"/>
            </a:solidFill>
            <a:prstDash val="solid"/>
            <a:round/>
            <a:headEnd len="lg" w="lg" type="none"/>
            <a:tailEnd len="lg" w="lg" type="triangle"/>
          </a:ln>
        </p:spPr>
      </p:cxnSp>
      <p:sp>
        <p:nvSpPr>
          <p:cNvPr id="518" name="Shape 518"/>
          <p:cNvSpPr txBox="1"/>
          <p:nvPr/>
        </p:nvSpPr>
        <p:spPr>
          <a:xfrm>
            <a:off x="5743750" y="1902525"/>
            <a:ext cx="918000" cy="470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insert(8)</a:t>
            </a:r>
          </a:p>
        </p:txBody>
      </p:sp>
      <p:sp>
        <p:nvSpPr>
          <p:cNvPr id="505" name="Shape 505"/>
          <p:cNvSpPr/>
          <p:nvPr/>
        </p:nvSpPr>
        <p:spPr>
          <a:xfrm>
            <a:off x="4129225" y="3765400"/>
            <a:ext cx="1013400" cy="470700"/>
          </a:xfrm>
          <a:prstGeom prst="rect">
            <a:avLst/>
          </a:prstGeom>
          <a:solidFill>
            <a:srgbClr val="B4A7D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519" name="Shape 519"/>
          <p:cNvSpPr txBox="1"/>
          <p:nvPr/>
        </p:nvSpPr>
        <p:spPr>
          <a:xfrm>
            <a:off x="42005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10</a:t>
            </a:r>
          </a:p>
        </p:txBody>
      </p:sp>
      <p:sp>
        <p:nvSpPr>
          <p:cNvPr id="520" name="Shape 520"/>
          <p:cNvSpPr txBox="1"/>
          <p:nvPr/>
        </p:nvSpPr>
        <p:spPr>
          <a:xfrm>
            <a:off x="4657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18</a:t>
            </a:r>
          </a:p>
        </p:txBody>
      </p:sp>
      <p:sp>
        <p:nvSpPr>
          <p:cNvPr id="521" name="Shape 521"/>
          <p:cNvSpPr txBox="1"/>
          <p:nvPr/>
        </p:nvSpPr>
        <p:spPr>
          <a:xfrm>
            <a:off x="4733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19</a:t>
            </a:r>
          </a:p>
        </p:txBody>
      </p:sp>
      <p:cxnSp>
        <p:nvCxnSpPr>
          <p:cNvPr id="522" name="Shape 522"/>
          <p:cNvCxnSpPr/>
          <p:nvPr/>
        </p:nvCxnSpPr>
        <p:spPr>
          <a:xfrm flipH="1">
            <a:off x="5006425" y="4202575"/>
            <a:ext cx="45000" cy="366900"/>
          </a:xfrm>
          <a:prstGeom prst="straightConnector1">
            <a:avLst/>
          </a:prstGeom>
          <a:noFill/>
          <a:ln cap="flat" cmpd="sng" w="9525">
            <a:solidFill>
              <a:schemeClr val="dk2"/>
            </a:solidFill>
            <a:prstDash val="solid"/>
            <a:round/>
            <a:headEnd len="lg" w="lg" type="none"/>
            <a:tailEnd len="lg" w="lg" type="triangle"/>
          </a:ln>
        </p:spPr>
      </p:cxnSp>
      <p:cxnSp>
        <p:nvCxnSpPr>
          <p:cNvPr id="523" name="Shape 523"/>
          <p:cNvCxnSpPr>
            <a:endCxn id="486" idx="0"/>
          </p:cNvCxnSpPr>
          <p:nvPr/>
        </p:nvCxnSpPr>
        <p:spPr>
          <a:xfrm>
            <a:off x="6149350" y="2738625"/>
            <a:ext cx="1143000" cy="306900"/>
          </a:xfrm>
          <a:prstGeom prst="straightConnector1">
            <a:avLst/>
          </a:prstGeom>
          <a:noFill/>
          <a:ln cap="flat" cmpd="sng" w="9525">
            <a:solidFill>
              <a:schemeClr val="dk2"/>
            </a:solidFill>
            <a:prstDash val="solid"/>
            <a:round/>
            <a:headEnd len="lg" w="lg" type="none"/>
            <a:tailEnd len="lg" w="lg" type="triangle"/>
          </a:ln>
        </p:spPr>
      </p:cxnSp>
      <p:cxnSp>
        <p:nvCxnSpPr>
          <p:cNvPr id="524" name="Shape 524"/>
          <p:cNvCxnSpPr>
            <a:endCxn id="484" idx="0"/>
          </p:cNvCxnSpPr>
          <p:nvPr/>
        </p:nvCxnSpPr>
        <p:spPr>
          <a:xfrm flipH="1">
            <a:off x="5311150" y="2738625"/>
            <a:ext cx="838200" cy="306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1155CC"/>
                </a:solidFill>
              </a:rPr>
              <a:t>2-3-4 Tree Operations: add</a:t>
            </a:r>
          </a:p>
          <a:p>
            <a:pPr indent="0" lvl="0" marL="0" rtl="0">
              <a:spcBef>
                <a:spcPts val="0"/>
              </a:spcBef>
              <a:buNone/>
            </a:pPr>
            <a:r>
              <a:t/>
            </a:r>
            <a:endParaRPr/>
          </a:p>
        </p:txBody>
      </p:sp>
      <p:sp>
        <p:nvSpPr>
          <p:cNvPr id="530" name="Shape 530"/>
          <p:cNvSpPr txBox="1"/>
          <p:nvPr/>
        </p:nvSpPr>
        <p:spPr>
          <a:xfrm>
            <a:off x="5114950" y="3045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20</a:t>
            </a:r>
          </a:p>
        </p:txBody>
      </p:sp>
      <p:sp>
        <p:nvSpPr>
          <p:cNvPr id="531" name="Shape 531"/>
          <p:cNvSpPr txBox="1"/>
          <p:nvPr/>
        </p:nvSpPr>
        <p:spPr>
          <a:xfrm>
            <a:off x="5953150" y="23597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40</a:t>
            </a:r>
          </a:p>
        </p:txBody>
      </p:sp>
      <p:sp>
        <p:nvSpPr>
          <p:cNvPr id="532" name="Shape 532"/>
          <p:cNvSpPr txBox="1"/>
          <p:nvPr/>
        </p:nvSpPr>
        <p:spPr>
          <a:xfrm>
            <a:off x="7096150" y="3045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70</a:t>
            </a:r>
          </a:p>
        </p:txBody>
      </p:sp>
      <p:sp>
        <p:nvSpPr>
          <p:cNvPr id="533" name="Shape 533"/>
          <p:cNvSpPr txBox="1"/>
          <p:nvPr/>
        </p:nvSpPr>
        <p:spPr>
          <a:xfrm>
            <a:off x="5419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26</a:t>
            </a:r>
          </a:p>
        </p:txBody>
      </p:sp>
      <p:sp>
        <p:nvSpPr>
          <p:cNvPr id="534" name="Shape 534"/>
          <p:cNvSpPr txBox="1"/>
          <p:nvPr/>
        </p:nvSpPr>
        <p:spPr>
          <a:xfrm>
            <a:off x="64103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55</a:t>
            </a:r>
          </a:p>
        </p:txBody>
      </p:sp>
      <p:sp>
        <p:nvSpPr>
          <p:cNvPr id="535" name="Shape 535"/>
          <p:cNvSpPr/>
          <p:nvPr/>
        </p:nvSpPr>
        <p:spPr>
          <a:xfrm>
            <a:off x="7634425" y="3765400"/>
            <a:ext cx="10134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536" name="Shape 536"/>
          <p:cNvSpPr txBox="1"/>
          <p:nvPr/>
        </p:nvSpPr>
        <p:spPr>
          <a:xfrm>
            <a:off x="7705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88</a:t>
            </a:r>
          </a:p>
        </p:txBody>
      </p:sp>
      <p:sp>
        <p:nvSpPr>
          <p:cNvPr id="537" name="Shape 537"/>
          <p:cNvSpPr txBox="1"/>
          <p:nvPr/>
        </p:nvSpPr>
        <p:spPr>
          <a:xfrm>
            <a:off x="81629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90</a:t>
            </a:r>
          </a:p>
        </p:txBody>
      </p:sp>
      <p:sp>
        <p:nvSpPr>
          <p:cNvPr id="538" name="Shape 538"/>
          <p:cNvSpPr txBox="1"/>
          <p:nvPr/>
        </p:nvSpPr>
        <p:spPr>
          <a:xfrm>
            <a:off x="2676550" y="4569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a:t>
            </a:r>
          </a:p>
        </p:txBody>
      </p:sp>
      <p:sp>
        <p:nvSpPr>
          <p:cNvPr id="539" name="Shape 539"/>
          <p:cNvSpPr txBox="1"/>
          <p:nvPr/>
        </p:nvSpPr>
        <p:spPr>
          <a:xfrm>
            <a:off x="4200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17</a:t>
            </a:r>
          </a:p>
        </p:txBody>
      </p:sp>
      <p:sp>
        <p:nvSpPr>
          <p:cNvPr id="540" name="Shape 540"/>
          <p:cNvSpPr txBox="1"/>
          <p:nvPr/>
        </p:nvSpPr>
        <p:spPr>
          <a:xfrm>
            <a:off x="51911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22</a:t>
            </a:r>
          </a:p>
        </p:txBody>
      </p:sp>
      <p:sp>
        <p:nvSpPr>
          <p:cNvPr id="541" name="Shape 541"/>
          <p:cNvSpPr txBox="1"/>
          <p:nvPr/>
        </p:nvSpPr>
        <p:spPr>
          <a:xfrm>
            <a:off x="5724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39</a:t>
            </a:r>
          </a:p>
        </p:txBody>
      </p:sp>
      <p:sp>
        <p:nvSpPr>
          <p:cNvPr id="542" name="Shape 542"/>
          <p:cNvSpPr txBox="1"/>
          <p:nvPr/>
        </p:nvSpPr>
        <p:spPr>
          <a:xfrm>
            <a:off x="6257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41</a:t>
            </a:r>
          </a:p>
        </p:txBody>
      </p:sp>
      <p:sp>
        <p:nvSpPr>
          <p:cNvPr id="543" name="Shape 543"/>
          <p:cNvSpPr txBox="1"/>
          <p:nvPr/>
        </p:nvSpPr>
        <p:spPr>
          <a:xfrm>
            <a:off x="6791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66</a:t>
            </a:r>
          </a:p>
        </p:txBody>
      </p:sp>
      <p:sp>
        <p:nvSpPr>
          <p:cNvPr id="544" name="Shape 544"/>
          <p:cNvSpPr txBox="1"/>
          <p:nvPr/>
        </p:nvSpPr>
        <p:spPr>
          <a:xfrm>
            <a:off x="7324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77</a:t>
            </a:r>
          </a:p>
        </p:txBody>
      </p:sp>
      <p:sp>
        <p:nvSpPr>
          <p:cNvPr id="545" name="Shape 545"/>
          <p:cNvSpPr txBox="1"/>
          <p:nvPr/>
        </p:nvSpPr>
        <p:spPr>
          <a:xfrm>
            <a:off x="7934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89</a:t>
            </a:r>
          </a:p>
        </p:txBody>
      </p:sp>
      <p:sp>
        <p:nvSpPr>
          <p:cNvPr id="546" name="Shape 546"/>
          <p:cNvSpPr txBox="1"/>
          <p:nvPr/>
        </p:nvSpPr>
        <p:spPr>
          <a:xfrm>
            <a:off x="8543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99</a:t>
            </a:r>
          </a:p>
        </p:txBody>
      </p:sp>
      <p:cxnSp>
        <p:nvCxnSpPr>
          <p:cNvPr id="547" name="Shape 547"/>
          <p:cNvCxnSpPr>
            <a:stCxn id="530" idx="2"/>
            <a:endCxn id="548" idx="0"/>
          </p:cNvCxnSpPr>
          <p:nvPr/>
        </p:nvCxnSpPr>
        <p:spPr>
          <a:xfrm flipH="1">
            <a:off x="3947650" y="3424425"/>
            <a:ext cx="1363500" cy="341100"/>
          </a:xfrm>
          <a:prstGeom prst="straightConnector1">
            <a:avLst/>
          </a:prstGeom>
          <a:noFill/>
          <a:ln cap="flat" cmpd="sng" w="9525">
            <a:solidFill>
              <a:schemeClr val="dk2"/>
            </a:solidFill>
            <a:prstDash val="solid"/>
            <a:round/>
            <a:headEnd len="lg" w="lg" type="none"/>
            <a:tailEnd len="lg" w="lg" type="triangle"/>
          </a:ln>
        </p:spPr>
      </p:cxnSp>
      <p:cxnSp>
        <p:nvCxnSpPr>
          <p:cNvPr id="549" name="Shape 549"/>
          <p:cNvCxnSpPr>
            <a:stCxn id="530" idx="2"/>
            <a:endCxn id="533" idx="0"/>
          </p:cNvCxnSpPr>
          <p:nvPr/>
        </p:nvCxnSpPr>
        <p:spPr>
          <a:xfrm>
            <a:off x="5311150" y="3424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550" name="Shape 550"/>
          <p:cNvCxnSpPr>
            <a:stCxn id="532" idx="2"/>
            <a:endCxn id="534" idx="0"/>
          </p:cNvCxnSpPr>
          <p:nvPr/>
        </p:nvCxnSpPr>
        <p:spPr>
          <a:xfrm flipH="1">
            <a:off x="6606550" y="3424425"/>
            <a:ext cx="685800" cy="383100"/>
          </a:xfrm>
          <a:prstGeom prst="straightConnector1">
            <a:avLst/>
          </a:prstGeom>
          <a:noFill/>
          <a:ln cap="flat" cmpd="sng" w="9525">
            <a:solidFill>
              <a:schemeClr val="dk2"/>
            </a:solidFill>
            <a:prstDash val="solid"/>
            <a:round/>
            <a:headEnd len="lg" w="lg" type="none"/>
            <a:tailEnd len="lg" w="lg" type="triangle"/>
          </a:ln>
        </p:spPr>
      </p:cxnSp>
      <p:cxnSp>
        <p:nvCxnSpPr>
          <p:cNvPr id="551" name="Shape 551"/>
          <p:cNvCxnSpPr>
            <a:stCxn id="532" idx="2"/>
          </p:cNvCxnSpPr>
          <p:nvPr/>
        </p:nvCxnSpPr>
        <p:spPr>
          <a:xfrm>
            <a:off x="7292350" y="3424425"/>
            <a:ext cx="790500" cy="313800"/>
          </a:xfrm>
          <a:prstGeom prst="straightConnector1">
            <a:avLst/>
          </a:prstGeom>
          <a:noFill/>
          <a:ln cap="flat" cmpd="sng" w="9525">
            <a:solidFill>
              <a:schemeClr val="dk2"/>
            </a:solidFill>
            <a:prstDash val="solid"/>
            <a:round/>
            <a:headEnd len="lg" w="lg" type="none"/>
            <a:tailEnd len="lg" w="lg" type="triangle"/>
          </a:ln>
        </p:spPr>
      </p:cxnSp>
      <p:cxnSp>
        <p:nvCxnSpPr>
          <p:cNvPr id="552" name="Shape 552"/>
          <p:cNvCxnSpPr>
            <a:endCxn id="539" idx="0"/>
          </p:cNvCxnSpPr>
          <p:nvPr/>
        </p:nvCxnSpPr>
        <p:spPr>
          <a:xfrm>
            <a:off x="4136950" y="4202625"/>
            <a:ext cx="259800" cy="366900"/>
          </a:xfrm>
          <a:prstGeom prst="straightConnector1">
            <a:avLst/>
          </a:prstGeom>
          <a:noFill/>
          <a:ln cap="flat" cmpd="sng" w="9525">
            <a:solidFill>
              <a:schemeClr val="dk2"/>
            </a:solidFill>
            <a:prstDash val="solid"/>
            <a:round/>
            <a:headEnd len="lg" w="lg" type="none"/>
            <a:tailEnd len="lg" w="lg" type="triangle"/>
          </a:ln>
        </p:spPr>
      </p:cxnSp>
      <p:cxnSp>
        <p:nvCxnSpPr>
          <p:cNvPr id="553" name="Shape 553"/>
          <p:cNvCxnSpPr/>
          <p:nvPr/>
        </p:nvCxnSpPr>
        <p:spPr>
          <a:xfrm>
            <a:off x="56921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554" name="Shape 554"/>
          <p:cNvCxnSpPr/>
          <p:nvPr/>
        </p:nvCxnSpPr>
        <p:spPr>
          <a:xfrm>
            <a:off x="67589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555" name="Shape 555"/>
          <p:cNvCxnSpPr/>
          <p:nvPr/>
        </p:nvCxnSpPr>
        <p:spPr>
          <a:xfrm>
            <a:off x="85877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556" name="Shape 556"/>
          <p:cNvCxnSpPr/>
          <p:nvPr/>
        </p:nvCxnSpPr>
        <p:spPr>
          <a:xfrm flipH="1">
            <a:off x="53111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557" name="Shape 557"/>
          <p:cNvCxnSpPr/>
          <p:nvPr/>
        </p:nvCxnSpPr>
        <p:spPr>
          <a:xfrm flipH="1">
            <a:off x="63017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558" name="Shape 558"/>
          <p:cNvCxnSpPr/>
          <p:nvPr/>
        </p:nvCxnSpPr>
        <p:spPr>
          <a:xfrm flipH="1">
            <a:off x="74447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559" name="Shape 559"/>
          <p:cNvCxnSpPr>
            <a:endCxn id="545" idx="0"/>
          </p:cNvCxnSpPr>
          <p:nvPr/>
        </p:nvCxnSpPr>
        <p:spPr>
          <a:xfrm>
            <a:off x="8130550" y="4186425"/>
            <a:ext cx="0" cy="383100"/>
          </a:xfrm>
          <a:prstGeom prst="straightConnector1">
            <a:avLst/>
          </a:prstGeom>
          <a:noFill/>
          <a:ln cap="flat" cmpd="sng" w="9525">
            <a:solidFill>
              <a:schemeClr val="dk2"/>
            </a:solidFill>
            <a:prstDash val="solid"/>
            <a:round/>
            <a:headEnd len="lg" w="lg" type="none"/>
            <a:tailEnd len="lg" w="lg" type="triangle"/>
          </a:ln>
        </p:spPr>
      </p:cxnSp>
      <p:sp>
        <p:nvSpPr>
          <p:cNvPr id="560" name="Shape 560"/>
          <p:cNvSpPr txBox="1"/>
          <p:nvPr/>
        </p:nvSpPr>
        <p:spPr>
          <a:xfrm>
            <a:off x="5743750" y="1902525"/>
            <a:ext cx="918000" cy="470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insert(8)</a:t>
            </a:r>
          </a:p>
        </p:txBody>
      </p:sp>
      <p:sp>
        <p:nvSpPr>
          <p:cNvPr id="548" name="Shape 548"/>
          <p:cNvSpPr/>
          <p:nvPr/>
        </p:nvSpPr>
        <p:spPr>
          <a:xfrm>
            <a:off x="3209950" y="3765400"/>
            <a:ext cx="1475400" cy="4707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561" name="Shape 561"/>
          <p:cNvSpPr txBox="1"/>
          <p:nvPr/>
        </p:nvSpPr>
        <p:spPr>
          <a:xfrm>
            <a:off x="37433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10</a:t>
            </a:r>
          </a:p>
        </p:txBody>
      </p:sp>
      <p:sp>
        <p:nvSpPr>
          <p:cNvPr id="562" name="Shape 562"/>
          <p:cNvSpPr txBox="1"/>
          <p:nvPr/>
        </p:nvSpPr>
        <p:spPr>
          <a:xfrm>
            <a:off x="42005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18</a:t>
            </a:r>
          </a:p>
        </p:txBody>
      </p:sp>
      <p:sp>
        <p:nvSpPr>
          <p:cNvPr id="563" name="Shape 563"/>
          <p:cNvSpPr txBox="1"/>
          <p:nvPr/>
        </p:nvSpPr>
        <p:spPr>
          <a:xfrm>
            <a:off x="4657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19</a:t>
            </a:r>
          </a:p>
        </p:txBody>
      </p:sp>
      <p:cxnSp>
        <p:nvCxnSpPr>
          <p:cNvPr id="564" name="Shape 564"/>
          <p:cNvCxnSpPr>
            <a:endCxn id="563" idx="0"/>
          </p:cNvCxnSpPr>
          <p:nvPr/>
        </p:nvCxnSpPr>
        <p:spPr>
          <a:xfrm>
            <a:off x="4594150" y="4202625"/>
            <a:ext cx="259800" cy="366900"/>
          </a:xfrm>
          <a:prstGeom prst="straightConnector1">
            <a:avLst/>
          </a:prstGeom>
          <a:noFill/>
          <a:ln cap="flat" cmpd="sng" w="9525">
            <a:solidFill>
              <a:schemeClr val="dk2"/>
            </a:solidFill>
            <a:prstDash val="solid"/>
            <a:round/>
            <a:headEnd len="lg" w="lg" type="none"/>
            <a:tailEnd len="lg" w="lg" type="triangle"/>
          </a:ln>
        </p:spPr>
      </p:cxnSp>
      <p:cxnSp>
        <p:nvCxnSpPr>
          <p:cNvPr id="565" name="Shape 565"/>
          <p:cNvCxnSpPr>
            <a:endCxn id="532" idx="0"/>
          </p:cNvCxnSpPr>
          <p:nvPr/>
        </p:nvCxnSpPr>
        <p:spPr>
          <a:xfrm>
            <a:off x="6149350" y="2738625"/>
            <a:ext cx="1143000" cy="306900"/>
          </a:xfrm>
          <a:prstGeom prst="straightConnector1">
            <a:avLst/>
          </a:prstGeom>
          <a:noFill/>
          <a:ln cap="flat" cmpd="sng" w="9525">
            <a:solidFill>
              <a:schemeClr val="dk2"/>
            </a:solidFill>
            <a:prstDash val="solid"/>
            <a:round/>
            <a:headEnd len="lg" w="lg" type="none"/>
            <a:tailEnd len="lg" w="lg" type="triangle"/>
          </a:ln>
        </p:spPr>
      </p:cxnSp>
      <p:cxnSp>
        <p:nvCxnSpPr>
          <p:cNvPr id="566" name="Shape 566"/>
          <p:cNvCxnSpPr>
            <a:endCxn id="530" idx="0"/>
          </p:cNvCxnSpPr>
          <p:nvPr/>
        </p:nvCxnSpPr>
        <p:spPr>
          <a:xfrm flipH="1">
            <a:off x="5311150" y="2738625"/>
            <a:ext cx="838200" cy="306900"/>
          </a:xfrm>
          <a:prstGeom prst="straightConnector1">
            <a:avLst/>
          </a:prstGeom>
          <a:noFill/>
          <a:ln cap="flat" cmpd="sng" w="9525">
            <a:solidFill>
              <a:schemeClr val="dk2"/>
            </a:solidFill>
            <a:prstDash val="solid"/>
            <a:round/>
            <a:headEnd len="lg" w="lg" type="none"/>
            <a:tailEnd len="lg" w="lg" type="triangle"/>
          </a:ln>
        </p:spPr>
      </p:cxnSp>
      <p:sp>
        <p:nvSpPr>
          <p:cNvPr id="567" name="Shape 567"/>
          <p:cNvSpPr txBox="1"/>
          <p:nvPr/>
        </p:nvSpPr>
        <p:spPr>
          <a:xfrm>
            <a:off x="3286150" y="3807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a:t>
            </a:r>
          </a:p>
        </p:txBody>
      </p:sp>
      <p:cxnSp>
        <p:nvCxnSpPr>
          <p:cNvPr id="568" name="Shape 568"/>
          <p:cNvCxnSpPr>
            <a:endCxn id="569" idx="0"/>
          </p:cNvCxnSpPr>
          <p:nvPr/>
        </p:nvCxnSpPr>
        <p:spPr>
          <a:xfrm flipH="1">
            <a:off x="3645325" y="4202500"/>
            <a:ext cx="110700" cy="324900"/>
          </a:xfrm>
          <a:prstGeom prst="straightConnector1">
            <a:avLst/>
          </a:prstGeom>
          <a:noFill/>
          <a:ln cap="flat" cmpd="sng" w="9525">
            <a:solidFill>
              <a:schemeClr val="dk2"/>
            </a:solidFill>
            <a:prstDash val="solid"/>
            <a:round/>
            <a:headEnd len="lg" w="lg" type="none"/>
            <a:tailEnd len="lg" w="lg" type="triangle"/>
          </a:ln>
        </p:spPr>
      </p:cxnSp>
      <p:cxnSp>
        <p:nvCxnSpPr>
          <p:cNvPr id="570" name="Shape 570"/>
          <p:cNvCxnSpPr>
            <a:endCxn id="538" idx="0"/>
          </p:cNvCxnSpPr>
          <p:nvPr/>
        </p:nvCxnSpPr>
        <p:spPr>
          <a:xfrm flipH="1">
            <a:off x="2872750" y="4202625"/>
            <a:ext cx="426000" cy="366900"/>
          </a:xfrm>
          <a:prstGeom prst="straightConnector1">
            <a:avLst/>
          </a:prstGeom>
          <a:noFill/>
          <a:ln cap="flat" cmpd="sng" w="9525">
            <a:solidFill>
              <a:schemeClr val="dk2"/>
            </a:solidFill>
            <a:prstDash val="solid"/>
            <a:round/>
            <a:headEnd len="lg" w="lg" type="none"/>
            <a:tailEnd len="lg" w="lg" type="triangle"/>
          </a:ln>
        </p:spPr>
      </p:cxnSp>
      <p:sp>
        <p:nvSpPr>
          <p:cNvPr id="571" name="Shape 571"/>
          <p:cNvSpPr txBox="1"/>
          <p:nvPr/>
        </p:nvSpPr>
        <p:spPr>
          <a:xfrm>
            <a:off x="3438550" y="4569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a:t>
            </a:r>
          </a:p>
        </p:txBody>
      </p:sp>
      <p:sp>
        <p:nvSpPr>
          <p:cNvPr id="572" name="Shape 572"/>
          <p:cNvSpPr txBox="1"/>
          <p:nvPr/>
        </p:nvSpPr>
        <p:spPr>
          <a:xfrm>
            <a:off x="135825" y="2254800"/>
            <a:ext cx="3607500" cy="9237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 sz="1800"/>
              <a:t>It was safe to kick up 3 because we know the parent can’t be full (it would’ve been split)</a:t>
            </a:r>
          </a:p>
        </p:txBody>
      </p:sp>
      <p:cxnSp>
        <p:nvCxnSpPr>
          <p:cNvPr id="573" name="Shape 573"/>
          <p:cNvCxnSpPr/>
          <p:nvPr/>
        </p:nvCxnSpPr>
        <p:spPr>
          <a:xfrm>
            <a:off x="2571750" y="3178475"/>
            <a:ext cx="724500" cy="633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Shape 578"/>
          <p:cNvSpPr/>
          <p:nvPr/>
        </p:nvSpPr>
        <p:spPr>
          <a:xfrm>
            <a:off x="3138625" y="4527400"/>
            <a:ext cx="1013400" cy="4707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579" name="Shape 5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1155CC"/>
                </a:solidFill>
              </a:rPr>
              <a:t>2-3-4 Tree Operations: add</a:t>
            </a:r>
          </a:p>
          <a:p>
            <a:pPr indent="0" lvl="0" marL="0" rtl="0">
              <a:spcBef>
                <a:spcPts val="0"/>
              </a:spcBef>
              <a:buNone/>
            </a:pPr>
            <a:r>
              <a:t/>
            </a:r>
            <a:endParaRPr/>
          </a:p>
        </p:txBody>
      </p:sp>
      <p:sp>
        <p:nvSpPr>
          <p:cNvPr id="580" name="Shape 580"/>
          <p:cNvSpPr txBox="1"/>
          <p:nvPr/>
        </p:nvSpPr>
        <p:spPr>
          <a:xfrm>
            <a:off x="5114950" y="3045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20</a:t>
            </a:r>
          </a:p>
        </p:txBody>
      </p:sp>
      <p:sp>
        <p:nvSpPr>
          <p:cNvPr id="581" name="Shape 581"/>
          <p:cNvSpPr txBox="1"/>
          <p:nvPr/>
        </p:nvSpPr>
        <p:spPr>
          <a:xfrm>
            <a:off x="5953150" y="23597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40</a:t>
            </a:r>
          </a:p>
        </p:txBody>
      </p:sp>
      <p:sp>
        <p:nvSpPr>
          <p:cNvPr id="582" name="Shape 582"/>
          <p:cNvSpPr txBox="1"/>
          <p:nvPr/>
        </p:nvSpPr>
        <p:spPr>
          <a:xfrm>
            <a:off x="7096150" y="3045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70</a:t>
            </a:r>
          </a:p>
        </p:txBody>
      </p:sp>
      <p:sp>
        <p:nvSpPr>
          <p:cNvPr id="583" name="Shape 583"/>
          <p:cNvSpPr txBox="1"/>
          <p:nvPr/>
        </p:nvSpPr>
        <p:spPr>
          <a:xfrm>
            <a:off x="5419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26</a:t>
            </a:r>
          </a:p>
        </p:txBody>
      </p:sp>
      <p:sp>
        <p:nvSpPr>
          <p:cNvPr id="584" name="Shape 584"/>
          <p:cNvSpPr txBox="1"/>
          <p:nvPr/>
        </p:nvSpPr>
        <p:spPr>
          <a:xfrm>
            <a:off x="64103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55</a:t>
            </a:r>
          </a:p>
        </p:txBody>
      </p:sp>
      <p:sp>
        <p:nvSpPr>
          <p:cNvPr id="585" name="Shape 585"/>
          <p:cNvSpPr/>
          <p:nvPr/>
        </p:nvSpPr>
        <p:spPr>
          <a:xfrm>
            <a:off x="7634425" y="3765400"/>
            <a:ext cx="10134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586" name="Shape 586"/>
          <p:cNvSpPr txBox="1"/>
          <p:nvPr/>
        </p:nvSpPr>
        <p:spPr>
          <a:xfrm>
            <a:off x="7705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88</a:t>
            </a:r>
          </a:p>
        </p:txBody>
      </p:sp>
      <p:sp>
        <p:nvSpPr>
          <p:cNvPr id="587" name="Shape 587"/>
          <p:cNvSpPr txBox="1"/>
          <p:nvPr/>
        </p:nvSpPr>
        <p:spPr>
          <a:xfrm>
            <a:off x="81629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90</a:t>
            </a:r>
          </a:p>
        </p:txBody>
      </p:sp>
      <p:sp>
        <p:nvSpPr>
          <p:cNvPr id="588" name="Shape 588"/>
          <p:cNvSpPr txBox="1"/>
          <p:nvPr/>
        </p:nvSpPr>
        <p:spPr>
          <a:xfrm>
            <a:off x="2676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a:t>
            </a:r>
          </a:p>
        </p:txBody>
      </p:sp>
      <p:sp>
        <p:nvSpPr>
          <p:cNvPr id="589" name="Shape 589"/>
          <p:cNvSpPr txBox="1"/>
          <p:nvPr/>
        </p:nvSpPr>
        <p:spPr>
          <a:xfrm>
            <a:off x="3209950" y="4569525"/>
            <a:ext cx="392400" cy="3789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a:t>
            </a:r>
          </a:p>
        </p:txBody>
      </p:sp>
      <p:sp>
        <p:nvSpPr>
          <p:cNvPr id="590" name="Shape 590"/>
          <p:cNvSpPr txBox="1"/>
          <p:nvPr/>
        </p:nvSpPr>
        <p:spPr>
          <a:xfrm>
            <a:off x="4200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17</a:t>
            </a:r>
          </a:p>
        </p:txBody>
      </p:sp>
      <p:sp>
        <p:nvSpPr>
          <p:cNvPr id="591" name="Shape 591"/>
          <p:cNvSpPr txBox="1"/>
          <p:nvPr/>
        </p:nvSpPr>
        <p:spPr>
          <a:xfrm>
            <a:off x="51911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22</a:t>
            </a:r>
          </a:p>
        </p:txBody>
      </p:sp>
      <p:sp>
        <p:nvSpPr>
          <p:cNvPr id="592" name="Shape 592"/>
          <p:cNvSpPr txBox="1"/>
          <p:nvPr/>
        </p:nvSpPr>
        <p:spPr>
          <a:xfrm>
            <a:off x="5724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39</a:t>
            </a:r>
          </a:p>
        </p:txBody>
      </p:sp>
      <p:sp>
        <p:nvSpPr>
          <p:cNvPr id="593" name="Shape 593"/>
          <p:cNvSpPr txBox="1"/>
          <p:nvPr/>
        </p:nvSpPr>
        <p:spPr>
          <a:xfrm>
            <a:off x="6257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41</a:t>
            </a:r>
          </a:p>
        </p:txBody>
      </p:sp>
      <p:sp>
        <p:nvSpPr>
          <p:cNvPr id="594" name="Shape 594"/>
          <p:cNvSpPr txBox="1"/>
          <p:nvPr/>
        </p:nvSpPr>
        <p:spPr>
          <a:xfrm>
            <a:off x="6791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66</a:t>
            </a:r>
          </a:p>
        </p:txBody>
      </p:sp>
      <p:sp>
        <p:nvSpPr>
          <p:cNvPr id="595" name="Shape 595"/>
          <p:cNvSpPr txBox="1"/>
          <p:nvPr/>
        </p:nvSpPr>
        <p:spPr>
          <a:xfrm>
            <a:off x="7324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77</a:t>
            </a:r>
          </a:p>
        </p:txBody>
      </p:sp>
      <p:sp>
        <p:nvSpPr>
          <p:cNvPr id="596" name="Shape 596"/>
          <p:cNvSpPr txBox="1"/>
          <p:nvPr/>
        </p:nvSpPr>
        <p:spPr>
          <a:xfrm>
            <a:off x="7934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89</a:t>
            </a:r>
          </a:p>
        </p:txBody>
      </p:sp>
      <p:sp>
        <p:nvSpPr>
          <p:cNvPr id="597" name="Shape 597"/>
          <p:cNvSpPr txBox="1"/>
          <p:nvPr/>
        </p:nvSpPr>
        <p:spPr>
          <a:xfrm>
            <a:off x="8543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99</a:t>
            </a:r>
          </a:p>
        </p:txBody>
      </p:sp>
      <p:cxnSp>
        <p:nvCxnSpPr>
          <p:cNvPr id="598" name="Shape 598"/>
          <p:cNvCxnSpPr>
            <a:stCxn id="580" idx="2"/>
            <a:endCxn id="599" idx="0"/>
          </p:cNvCxnSpPr>
          <p:nvPr/>
        </p:nvCxnSpPr>
        <p:spPr>
          <a:xfrm flipH="1">
            <a:off x="3947650" y="3424425"/>
            <a:ext cx="1363500" cy="341100"/>
          </a:xfrm>
          <a:prstGeom prst="straightConnector1">
            <a:avLst/>
          </a:prstGeom>
          <a:noFill/>
          <a:ln cap="flat" cmpd="sng" w="9525">
            <a:solidFill>
              <a:schemeClr val="dk2"/>
            </a:solidFill>
            <a:prstDash val="solid"/>
            <a:round/>
            <a:headEnd len="lg" w="lg" type="none"/>
            <a:tailEnd len="lg" w="lg" type="triangle"/>
          </a:ln>
        </p:spPr>
      </p:cxnSp>
      <p:cxnSp>
        <p:nvCxnSpPr>
          <p:cNvPr id="600" name="Shape 600"/>
          <p:cNvCxnSpPr>
            <a:stCxn id="580" idx="2"/>
            <a:endCxn id="583" idx="0"/>
          </p:cNvCxnSpPr>
          <p:nvPr/>
        </p:nvCxnSpPr>
        <p:spPr>
          <a:xfrm>
            <a:off x="5311150" y="3424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601" name="Shape 601"/>
          <p:cNvCxnSpPr>
            <a:stCxn id="582" idx="2"/>
            <a:endCxn id="584" idx="0"/>
          </p:cNvCxnSpPr>
          <p:nvPr/>
        </p:nvCxnSpPr>
        <p:spPr>
          <a:xfrm flipH="1">
            <a:off x="6606550" y="3424425"/>
            <a:ext cx="685800" cy="383100"/>
          </a:xfrm>
          <a:prstGeom prst="straightConnector1">
            <a:avLst/>
          </a:prstGeom>
          <a:noFill/>
          <a:ln cap="flat" cmpd="sng" w="9525">
            <a:solidFill>
              <a:schemeClr val="dk2"/>
            </a:solidFill>
            <a:prstDash val="solid"/>
            <a:round/>
            <a:headEnd len="lg" w="lg" type="none"/>
            <a:tailEnd len="lg" w="lg" type="triangle"/>
          </a:ln>
        </p:spPr>
      </p:cxnSp>
      <p:cxnSp>
        <p:nvCxnSpPr>
          <p:cNvPr id="602" name="Shape 602"/>
          <p:cNvCxnSpPr>
            <a:stCxn id="582" idx="2"/>
          </p:cNvCxnSpPr>
          <p:nvPr/>
        </p:nvCxnSpPr>
        <p:spPr>
          <a:xfrm>
            <a:off x="7292350" y="3424425"/>
            <a:ext cx="790500" cy="313800"/>
          </a:xfrm>
          <a:prstGeom prst="straightConnector1">
            <a:avLst/>
          </a:prstGeom>
          <a:noFill/>
          <a:ln cap="flat" cmpd="sng" w="9525">
            <a:solidFill>
              <a:schemeClr val="dk2"/>
            </a:solidFill>
            <a:prstDash val="solid"/>
            <a:round/>
            <a:headEnd len="lg" w="lg" type="none"/>
            <a:tailEnd len="lg" w="lg" type="triangle"/>
          </a:ln>
        </p:spPr>
      </p:cxnSp>
      <p:cxnSp>
        <p:nvCxnSpPr>
          <p:cNvPr id="603" name="Shape 603"/>
          <p:cNvCxnSpPr>
            <a:endCxn id="590" idx="0"/>
          </p:cNvCxnSpPr>
          <p:nvPr/>
        </p:nvCxnSpPr>
        <p:spPr>
          <a:xfrm>
            <a:off x="4136950" y="4202625"/>
            <a:ext cx="259800" cy="366900"/>
          </a:xfrm>
          <a:prstGeom prst="straightConnector1">
            <a:avLst/>
          </a:prstGeom>
          <a:noFill/>
          <a:ln cap="flat" cmpd="sng" w="9525">
            <a:solidFill>
              <a:schemeClr val="dk2"/>
            </a:solidFill>
            <a:prstDash val="solid"/>
            <a:round/>
            <a:headEnd len="lg" w="lg" type="none"/>
            <a:tailEnd len="lg" w="lg" type="triangle"/>
          </a:ln>
        </p:spPr>
      </p:cxnSp>
      <p:cxnSp>
        <p:nvCxnSpPr>
          <p:cNvPr id="604" name="Shape 604"/>
          <p:cNvCxnSpPr/>
          <p:nvPr/>
        </p:nvCxnSpPr>
        <p:spPr>
          <a:xfrm>
            <a:off x="56921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605" name="Shape 605"/>
          <p:cNvCxnSpPr/>
          <p:nvPr/>
        </p:nvCxnSpPr>
        <p:spPr>
          <a:xfrm>
            <a:off x="67589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606" name="Shape 606"/>
          <p:cNvCxnSpPr/>
          <p:nvPr/>
        </p:nvCxnSpPr>
        <p:spPr>
          <a:xfrm>
            <a:off x="85877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607" name="Shape 607"/>
          <p:cNvCxnSpPr/>
          <p:nvPr/>
        </p:nvCxnSpPr>
        <p:spPr>
          <a:xfrm flipH="1">
            <a:off x="53111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608" name="Shape 608"/>
          <p:cNvCxnSpPr/>
          <p:nvPr/>
        </p:nvCxnSpPr>
        <p:spPr>
          <a:xfrm flipH="1">
            <a:off x="63017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609" name="Shape 609"/>
          <p:cNvCxnSpPr/>
          <p:nvPr/>
        </p:nvCxnSpPr>
        <p:spPr>
          <a:xfrm flipH="1">
            <a:off x="74447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610" name="Shape 610"/>
          <p:cNvCxnSpPr>
            <a:endCxn id="596" idx="0"/>
          </p:cNvCxnSpPr>
          <p:nvPr/>
        </p:nvCxnSpPr>
        <p:spPr>
          <a:xfrm>
            <a:off x="8130550" y="4186425"/>
            <a:ext cx="0" cy="383100"/>
          </a:xfrm>
          <a:prstGeom prst="straightConnector1">
            <a:avLst/>
          </a:prstGeom>
          <a:noFill/>
          <a:ln cap="flat" cmpd="sng" w="9525">
            <a:solidFill>
              <a:schemeClr val="dk2"/>
            </a:solidFill>
            <a:prstDash val="solid"/>
            <a:round/>
            <a:headEnd len="lg" w="lg" type="none"/>
            <a:tailEnd len="lg" w="lg" type="triangle"/>
          </a:ln>
        </p:spPr>
      </p:cxnSp>
      <p:sp>
        <p:nvSpPr>
          <p:cNvPr id="611" name="Shape 611"/>
          <p:cNvSpPr txBox="1"/>
          <p:nvPr/>
        </p:nvSpPr>
        <p:spPr>
          <a:xfrm>
            <a:off x="5743750" y="1902525"/>
            <a:ext cx="918000" cy="470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insert(8)</a:t>
            </a:r>
          </a:p>
        </p:txBody>
      </p:sp>
      <p:sp>
        <p:nvSpPr>
          <p:cNvPr id="599" name="Shape 599"/>
          <p:cNvSpPr/>
          <p:nvPr/>
        </p:nvSpPr>
        <p:spPr>
          <a:xfrm>
            <a:off x="3209950" y="3765400"/>
            <a:ext cx="1475400" cy="4707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612" name="Shape 612"/>
          <p:cNvSpPr txBox="1"/>
          <p:nvPr/>
        </p:nvSpPr>
        <p:spPr>
          <a:xfrm>
            <a:off x="37433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10</a:t>
            </a:r>
          </a:p>
        </p:txBody>
      </p:sp>
      <p:sp>
        <p:nvSpPr>
          <p:cNvPr id="613" name="Shape 613"/>
          <p:cNvSpPr txBox="1"/>
          <p:nvPr/>
        </p:nvSpPr>
        <p:spPr>
          <a:xfrm>
            <a:off x="42005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18</a:t>
            </a:r>
          </a:p>
        </p:txBody>
      </p:sp>
      <p:sp>
        <p:nvSpPr>
          <p:cNvPr id="614" name="Shape 614"/>
          <p:cNvSpPr txBox="1"/>
          <p:nvPr/>
        </p:nvSpPr>
        <p:spPr>
          <a:xfrm>
            <a:off x="4657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19</a:t>
            </a:r>
          </a:p>
        </p:txBody>
      </p:sp>
      <p:cxnSp>
        <p:nvCxnSpPr>
          <p:cNvPr id="615" name="Shape 615"/>
          <p:cNvCxnSpPr>
            <a:endCxn id="614" idx="0"/>
          </p:cNvCxnSpPr>
          <p:nvPr/>
        </p:nvCxnSpPr>
        <p:spPr>
          <a:xfrm>
            <a:off x="4594150" y="4202625"/>
            <a:ext cx="259800" cy="366900"/>
          </a:xfrm>
          <a:prstGeom prst="straightConnector1">
            <a:avLst/>
          </a:prstGeom>
          <a:noFill/>
          <a:ln cap="flat" cmpd="sng" w="9525">
            <a:solidFill>
              <a:schemeClr val="dk2"/>
            </a:solidFill>
            <a:prstDash val="solid"/>
            <a:round/>
            <a:headEnd len="lg" w="lg" type="none"/>
            <a:tailEnd len="lg" w="lg" type="triangle"/>
          </a:ln>
        </p:spPr>
      </p:cxnSp>
      <p:cxnSp>
        <p:nvCxnSpPr>
          <p:cNvPr id="616" name="Shape 616"/>
          <p:cNvCxnSpPr>
            <a:endCxn id="582" idx="0"/>
          </p:cNvCxnSpPr>
          <p:nvPr/>
        </p:nvCxnSpPr>
        <p:spPr>
          <a:xfrm>
            <a:off x="6149350" y="2738625"/>
            <a:ext cx="1143000" cy="306900"/>
          </a:xfrm>
          <a:prstGeom prst="straightConnector1">
            <a:avLst/>
          </a:prstGeom>
          <a:noFill/>
          <a:ln cap="flat" cmpd="sng" w="9525">
            <a:solidFill>
              <a:schemeClr val="dk2"/>
            </a:solidFill>
            <a:prstDash val="solid"/>
            <a:round/>
            <a:headEnd len="lg" w="lg" type="none"/>
            <a:tailEnd len="lg" w="lg" type="triangle"/>
          </a:ln>
        </p:spPr>
      </p:cxnSp>
      <p:cxnSp>
        <p:nvCxnSpPr>
          <p:cNvPr id="617" name="Shape 617"/>
          <p:cNvCxnSpPr>
            <a:endCxn id="580" idx="0"/>
          </p:cNvCxnSpPr>
          <p:nvPr/>
        </p:nvCxnSpPr>
        <p:spPr>
          <a:xfrm flipH="1">
            <a:off x="5311150" y="2738625"/>
            <a:ext cx="838200" cy="306900"/>
          </a:xfrm>
          <a:prstGeom prst="straightConnector1">
            <a:avLst/>
          </a:prstGeom>
          <a:noFill/>
          <a:ln cap="flat" cmpd="sng" w="9525">
            <a:solidFill>
              <a:schemeClr val="dk2"/>
            </a:solidFill>
            <a:prstDash val="solid"/>
            <a:round/>
            <a:headEnd len="lg" w="lg" type="none"/>
            <a:tailEnd len="lg" w="lg" type="triangle"/>
          </a:ln>
        </p:spPr>
      </p:cxnSp>
      <p:sp>
        <p:nvSpPr>
          <p:cNvPr id="618" name="Shape 618"/>
          <p:cNvSpPr txBox="1"/>
          <p:nvPr/>
        </p:nvSpPr>
        <p:spPr>
          <a:xfrm>
            <a:off x="3286150" y="3807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a:t>
            </a:r>
          </a:p>
        </p:txBody>
      </p:sp>
      <p:cxnSp>
        <p:nvCxnSpPr>
          <p:cNvPr id="619" name="Shape 619"/>
          <p:cNvCxnSpPr>
            <a:endCxn id="578" idx="0"/>
          </p:cNvCxnSpPr>
          <p:nvPr/>
        </p:nvCxnSpPr>
        <p:spPr>
          <a:xfrm flipH="1">
            <a:off x="3645325" y="4202500"/>
            <a:ext cx="110700" cy="324900"/>
          </a:xfrm>
          <a:prstGeom prst="straightConnector1">
            <a:avLst/>
          </a:prstGeom>
          <a:noFill/>
          <a:ln cap="flat" cmpd="sng" w="9525">
            <a:solidFill>
              <a:schemeClr val="dk2"/>
            </a:solidFill>
            <a:prstDash val="solid"/>
            <a:round/>
            <a:headEnd len="lg" w="lg" type="none"/>
            <a:tailEnd len="lg" w="lg" type="triangle"/>
          </a:ln>
        </p:spPr>
      </p:cxnSp>
      <p:cxnSp>
        <p:nvCxnSpPr>
          <p:cNvPr id="620" name="Shape 620"/>
          <p:cNvCxnSpPr>
            <a:endCxn id="588" idx="0"/>
          </p:cNvCxnSpPr>
          <p:nvPr/>
        </p:nvCxnSpPr>
        <p:spPr>
          <a:xfrm flipH="1">
            <a:off x="2872750" y="4202625"/>
            <a:ext cx="426000" cy="366900"/>
          </a:xfrm>
          <a:prstGeom prst="straightConnector1">
            <a:avLst/>
          </a:prstGeom>
          <a:noFill/>
          <a:ln cap="flat" cmpd="sng" w="9525">
            <a:solidFill>
              <a:schemeClr val="dk2"/>
            </a:solidFill>
            <a:prstDash val="solid"/>
            <a:round/>
            <a:headEnd len="lg" w="lg" type="none"/>
            <a:tailEnd len="lg" w="lg" type="triangle"/>
          </a:ln>
        </p:spPr>
      </p:cxnSp>
      <p:sp>
        <p:nvSpPr>
          <p:cNvPr id="621" name="Shape 621"/>
          <p:cNvSpPr txBox="1"/>
          <p:nvPr/>
        </p:nvSpPr>
        <p:spPr>
          <a:xfrm>
            <a:off x="3667150" y="4569525"/>
            <a:ext cx="392400" cy="378900"/>
          </a:xfrm>
          <a:prstGeom prst="rect">
            <a:avLst/>
          </a:prstGeom>
          <a:solidFill>
            <a:srgbClr val="B4A7D6"/>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a:t>
            </a:r>
          </a:p>
        </p:txBody>
      </p:sp>
      <p:cxnSp>
        <p:nvCxnSpPr>
          <p:cNvPr id="622" name="Shape 622"/>
          <p:cNvCxnSpPr/>
          <p:nvPr/>
        </p:nvCxnSpPr>
        <p:spPr>
          <a:xfrm>
            <a:off x="2010300" y="3667450"/>
            <a:ext cx="1648200" cy="887400"/>
          </a:xfrm>
          <a:prstGeom prst="straightConnector1">
            <a:avLst/>
          </a:prstGeom>
          <a:noFill/>
          <a:ln cap="flat" cmpd="sng" w="19050">
            <a:solidFill>
              <a:schemeClr val="dk2"/>
            </a:solidFill>
            <a:prstDash val="solid"/>
            <a:round/>
            <a:headEnd len="lg" w="lg" type="none"/>
            <a:tailEnd len="lg" w="lg" type="triangle"/>
          </a:ln>
        </p:spPr>
      </p:cxnSp>
      <p:sp>
        <p:nvSpPr>
          <p:cNvPr id="623" name="Shape 623"/>
          <p:cNvSpPr txBox="1"/>
          <p:nvPr/>
        </p:nvSpPr>
        <p:spPr>
          <a:xfrm>
            <a:off x="181100" y="3284350"/>
            <a:ext cx="2644200" cy="3831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 sz="1800"/>
              <a:t>Reached a leaf, put 8 in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Shape 6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1155CC"/>
                </a:solidFill>
              </a:rPr>
              <a:t>2-3-4 Tree Operations: add</a:t>
            </a:r>
          </a:p>
          <a:p>
            <a:pPr indent="0" lvl="0" marL="0" rtl="0">
              <a:spcBef>
                <a:spcPts val="0"/>
              </a:spcBef>
              <a:buNone/>
            </a:pPr>
            <a:r>
              <a:t/>
            </a:r>
            <a:endParaRPr/>
          </a:p>
        </p:txBody>
      </p:sp>
      <p:sp>
        <p:nvSpPr>
          <p:cNvPr id="629" name="Shape 629"/>
          <p:cNvSpPr txBox="1"/>
          <p:nvPr/>
        </p:nvSpPr>
        <p:spPr>
          <a:xfrm>
            <a:off x="153950" y="2454025"/>
            <a:ext cx="3056100" cy="9780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sz="1800"/>
              <a:t>Newly created 3-node; will be broken up next time we insert through this path</a:t>
            </a:r>
          </a:p>
        </p:txBody>
      </p:sp>
      <p:sp>
        <p:nvSpPr>
          <p:cNvPr id="630" name="Shape 630"/>
          <p:cNvSpPr/>
          <p:nvPr/>
        </p:nvSpPr>
        <p:spPr>
          <a:xfrm>
            <a:off x="3138625" y="4527400"/>
            <a:ext cx="1013400" cy="4707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631" name="Shape 631"/>
          <p:cNvSpPr txBox="1"/>
          <p:nvPr/>
        </p:nvSpPr>
        <p:spPr>
          <a:xfrm>
            <a:off x="5114950" y="3045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20</a:t>
            </a:r>
          </a:p>
        </p:txBody>
      </p:sp>
      <p:sp>
        <p:nvSpPr>
          <p:cNvPr id="632" name="Shape 632"/>
          <p:cNvSpPr txBox="1"/>
          <p:nvPr/>
        </p:nvSpPr>
        <p:spPr>
          <a:xfrm>
            <a:off x="5953150" y="23597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40</a:t>
            </a:r>
          </a:p>
        </p:txBody>
      </p:sp>
      <p:sp>
        <p:nvSpPr>
          <p:cNvPr id="633" name="Shape 633"/>
          <p:cNvSpPr txBox="1"/>
          <p:nvPr/>
        </p:nvSpPr>
        <p:spPr>
          <a:xfrm>
            <a:off x="7096150" y="3045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70</a:t>
            </a:r>
          </a:p>
        </p:txBody>
      </p:sp>
      <p:sp>
        <p:nvSpPr>
          <p:cNvPr id="634" name="Shape 634"/>
          <p:cNvSpPr txBox="1"/>
          <p:nvPr/>
        </p:nvSpPr>
        <p:spPr>
          <a:xfrm>
            <a:off x="5419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26</a:t>
            </a:r>
          </a:p>
        </p:txBody>
      </p:sp>
      <p:sp>
        <p:nvSpPr>
          <p:cNvPr id="635" name="Shape 635"/>
          <p:cNvSpPr txBox="1"/>
          <p:nvPr/>
        </p:nvSpPr>
        <p:spPr>
          <a:xfrm>
            <a:off x="64103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55</a:t>
            </a:r>
          </a:p>
        </p:txBody>
      </p:sp>
      <p:sp>
        <p:nvSpPr>
          <p:cNvPr id="636" name="Shape 636"/>
          <p:cNvSpPr/>
          <p:nvPr/>
        </p:nvSpPr>
        <p:spPr>
          <a:xfrm>
            <a:off x="7634425" y="3765400"/>
            <a:ext cx="10134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637" name="Shape 637"/>
          <p:cNvSpPr txBox="1"/>
          <p:nvPr/>
        </p:nvSpPr>
        <p:spPr>
          <a:xfrm>
            <a:off x="77057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88</a:t>
            </a:r>
          </a:p>
        </p:txBody>
      </p:sp>
      <p:sp>
        <p:nvSpPr>
          <p:cNvPr id="638" name="Shape 638"/>
          <p:cNvSpPr txBox="1"/>
          <p:nvPr/>
        </p:nvSpPr>
        <p:spPr>
          <a:xfrm>
            <a:off x="81629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90</a:t>
            </a:r>
          </a:p>
        </p:txBody>
      </p:sp>
      <p:sp>
        <p:nvSpPr>
          <p:cNvPr id="639" name="Shape 639"/>
          <p:cNvSpPr txBox="1"/>
          <p:nvPr/>
        </p:nvSpPr>
        <p:spPr>
          <a:xfrm>
            <a:off x="2676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a:t>
            </a:r>
          </a:p>
        </p:txBody>
      </p:sp>
      <p:sp>
        <p:nvSpPr>
          <p:cNvPr id="640" name="Shape 640"/>
          <p:cNvSpPr txBox="1"/>
          <p:nvPr/>
        </p:nvSpPr>
        <p:spPr>
          <a:xfrm>
            <a:off x="3209950" y="4569525"/>
            <a:ext cx="392400" cy="3789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a:t>
            </a:r>
          </a:p>
        </p:txBody>
      </p:sp>
      <p:sp>
        <p:nvSpPr>
          <p:cNvPr id="641" name="Shape 641"/>
          <p:cNvSpPr txBox="1"/>
          <p:nvPr/>
        </p:nvSpPr>
        <p:spPr>
          <a:xfrm>
            <a:off x="4200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17</a:t>
            </a:r>
          </a:p>
        </p:txBody>
      </p:sp>
      <p:sp>
        <p:nvSpPr>
          <p:cNvPr id="642" name="Shape 642"/>
          <p:cNvSpPr txBox="1"/>
          <p:nvPr/>
        </p:nvSpPr>
        <p:spPr>
          <a:xfrm>
            <a:off x="51911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22</a:t>
            </a:r>
          </a:p>
        </p:txBody>
      </p:sp>
      <p:sp>
        <p:nvSpPr>
          <p:cNvPr id="643" name="Shape 643"/>
          <p:cNvSpPr txBox="1"/>
          <p:nvPr/>
        </p:nvSpPr>
        <p:spPr>
          <a:xfrm>
            <a:off x="57245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39</a:t>
            </a:r>
          </a:p>
        </p:txBody>
      </p:sp>
      <p:sp>
        <p:nvSpPr>
          <p:cNvPr id="644" name="Shape 644"/>
          <p:cNvSpPr txBox="1"/>
          <p:nvPr/>
        </p:nvSpPr>
        <p:spPr>
          <a:xfrm>
            <a:off x="6257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41</a:t>
            </a:r>
          </a:p>
        </p:txBody>
      </p:sp>
      <p:sp>
        <p:nvSpPr>
          <p:cNvPr id="645" name="Shape 645"/>
          <p:cNvSpPr txBox="1"/>
          <p:nvPr/>
        </p:nvSpPr>
        <p:spPr>
          <a:xfrm>
            <a:off x="6791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66</a:t>
            </a:r>
          </a:p>
        </p:txBody>
      </p:sp>
      <p:sp>
        <p:nvSpPr>
          <p:cNvPr id="646" name="Shape 646"/>
          <p:cNvSpPr txBox="1"/>
          <p:nvPr/>
        </p:nvSpPr>
        <p:spPr>
          <a:xfrm>
            <a:off x="7324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77</a:t>
            </a:r>
          </a:p>
        </p:txBody>
      </p:sp>
      <p:sp>
        <p:nvSpPr>
          <p:cNvPr id="647" name="Shape 647"/>
          <p:cNvSpPr txBox="1"/>
          <p:nvPr/>
        </p:nvSpPr>
        <p:spPr>
          <a:xfrm>
            <a:off x="79343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89</a:t>
            </a:r>
          </a:p>
        </p:txBody>
      </p:sp>
      <p:sp>
        <p:nvSpPr>
          <p:cNvPr id="648" name="Shape 648"/>
          <p:cNvSpPr txBox="1"/>
          <p:nvPr/>
        </p:nvSpPr>
        <p:spPr>
          <a:xfrm>
            <a:off x="85439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99</a:t>
            </a:r>
          </a:p>
        </p:txBody>
      </p:sp>
      <p:cxnSp>
        <p:nvCxnSpPr>
          <p:cNvPr id="649" name="Shape 649"/>
          <p:cNvCxnSpPr>
            <a:stCxn id="631" idx="2"/>
            <a:endCxn id="650" idx="0"/>
          </p:cNvCxnSpPr>
          <p:nvPr/>
        </p:nvCxnSpPr>
        <p:spPr>
          <a:xfrm flipH="1">
            <a:off x="3947650" y="3424425"/>
            <a:ext cx="1363500" cy="341100"/>
          </a:xfrm>
          <a:prstGeom prst="straightConnector1">
            <a:avLst/>
          </a:prstGeom>
          <a:noFill/>
          <a:ln cap="flat" cmpd="sng" w="9525">
            <a:solidFill>
              <a:schemeClr val="dk2"/>
            </a:solidFill>
            <a:prstDash val="solid"/>
            <a:round/>
            <a:headEnd len="lg" w="lg" type="none"/>
            <a:tailEnd len="lg" w="lg" type="triangle"/>
          </a:ln>
        </p:spPr>
      </p:cxnSp>
      <p:cxnSp>
        <p:nvCxnSpPr>
          <p:cNvPr id="651" name="Shape 651"/>
          <p:cNvCxnSpPr>
            <a:stCxn id="631" idx="2"/>
            <a:endCxn id="634" idx="0"/>
          </p:cNvCxnSpPr>
          <p:nvPr/>
        </p:nvCxnSpPr>
        <p:spPr>
          <a:xfrm>
            <a:off x="5311150" y="3424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652" name="Shape 652"/>
          <p:cNvCxnSpPr>
            <a:stCxn id="633" idx="2"/>
            <a:endCxn id="635" idx="0"/>
          </p:cNvCxnSpPr>
          <p:nvPr/>
        </p:nvCxnSpPr>
        <p:spPr>
          <a:xfrm flipH="1">
            <a:off x="6606550" y="3424425"/>
            <a:ext cx="685800" cy="383100"/>
          </a:xfrm>
          <a:prstGeom prst="straightConnector1">
            <a:avLst/>
          </a:prstGeom>
          <a:noFill/>
          <a:ln cap="flat" cmpd="sng" w="9525">
            <a:solidFill>
              <a:schemeClr val="dk2"/>
            </a:solidFill>
            <a:prstDash val="solid"/>
            <a:round/>
            <a:headEnd len="lg" w="lg" type="none"/>
            <a:tailEnd len="lg" w="lg" type="triangle"/>
          </a:ln>
        </p:spPr>
      </p:cxnSp>
      <p:cxnSp>
        <p:nvCxnSpPr>
          <p:cNvPr id="653" name="Shape 653"/>
          <p:cNvCxnSpPr>
            <a:stCxn id="633" idx="2"/>
          </p:cNvCxnSpPr>
          <p:nvPr/>
        </p:nvCxnSpPr>
        <p:spPr>
          <a:xfrm>
            <a:off x="7292350" y="3424425"/>
            <a:ext cx="790500" cy="313800"/>
          </a:xfrm>
          <a:prstGeom prst="straightConnector1">
            <a:avLst/>
          </a:prstGeom>
          <a:noFill/>
          <a:ln cap="flat" cmpd="sng" w="9525">
            <a:solidFill>
              <a:schemeClr val="dk2"/>
            </a:solidFill>
            <a:prstDash val="solid"/>
            <a:round/>
            <a:headEnd len="lg" w="lg" type="none"/>
            <a:tailEnd len="lg" w="lg" type="triangle"/>
          </a:ln>
        </p:spPr>
      </p:cxnSp>
      <p:cxnSp>
        <p:nvCxnSpPr>
          <p:cNvPr id="654" name="Shape 654"/>
          <p:cNvCxnSpPr>
            <a:endCxn id="641" idx="0"/>
          </p:cNvCxnSpPr>
          <p:nvPr/>
        </p:nvCxnSpPr>
        <p:spPr>
          <a:xfrm>
            <a:off x="4136950" y="4202625"/>
            <a:ext cx="259800" cy="366900"/>
          </a:xfrm>
          <a:prstGeom prst="straightConnector1">
            <a:avLst/>
          </a:prstGeom>
          <a:noFill/>
          <a:ln cap="flat" cmpd="sng" w="9525">
            <a:solidFill>
              <a:schemeClr val="dk2"/>
            </a:solidFill>
            <a:prstDash val="solid"/>
            <a:round/>
            <a:headEnd len="lg" w="lg" type="none"/>
            <a:tailEnd len="lg" w="lg" type="triangle"/>
          </a:ln>
        </p:spPr>
      </p:cxnSp>
      <p:cxnSp>
        <p:nvCxnSpPr>
          <p:cNvPr id="655" name="Shape 655"/>
          <p:cNvCxnSpPr/>
          <p:nvPr/>
        </p:nvCxnSpPr>
        <p:spPr>
          <a:xfrm>
            <a:off x="56921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656" name="Shape 656"/>
          <p:cNvCxnSpPr/>
          <p:nvPr/>
        </p:nvCxnSpPr>
        <p:spPr>
          <a:xfrm>
            <a:off x="67589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657" name="Shape 657"/>
          <p:cNvCxnSpPr/>
          <p:nvPr/>
        </p:nvCxnSpPr>
        <p:spPr>
          <a:xfrm>
            <a:off x="8587750" y="4186425"/>
            <a:ext cx="228600" cy="383100"/>
          </a:xfrm>
          <a:prstGeom prst="straightConnector1">
            <a:avLst/>
          </a:prstGeom>
          <a:noFill/>
          <a:ln cap="flat" cmpd="sng" w="9525">
            <a:solidFill>
              <a:schemeClr val="dk2"/>
            </a:solidFill>
            <a:prstDash val="solid"/>
            <a:round/>
            <a:headEnd len="lg" w="lg" type="none"/>
            <a:tailEnd len="lg" w="lg" type="triangle"/>
          </a:ln>
        </p:spPr>
      </p:cxnSp>
      <p:cxnSp>
        <p:nvCxnSpPr>
          <p:cNvPr id="658" name="Shape 658"/>
          <p:cNvCxnSpPr/>
          <p:nvPr/>
        </p:nvCxnSpPr>
        <p:spPr>
          <a:xfrm flipH="1">
            <a:off x="53111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659" name="Shape 659"/>
          <p:cNvCxnSpPr/>
          <p:nvPr/>
        </p:nvCxnSpPr>
        <p:spPr>
          <a:xfrm flipH="1">
            <a:off x="63017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660" name="Shape 660"/>
          <p:cNvCxnSpPr/>
          <p:nvPr/>
        </p:nvCxnSpPr>
        <p:spPr>
          <a:xfrm flipH="1">
            <a:off x="7444750" y="4186425"/>
            <a:ext cx="304800" cy="383100"/>
          </a:xfrm>
          <a:prstGeom prst="straightConnector1">
            <a:avLst/>
          </a:prstGeom>
          <a:noFill/>
          <a:ln cap="flat" cmpd="sng" w="9525">
            <a:solidFill>
              <a:schemeClr val="dk2"/>
            </a:solidFill>
            <a:prstDash val="solid"/>
            <a:round/>
            <a:headEnd len="lg" w="lg" type="none"/>
            <a:tailEnd len="lg" w="lg" type="triangle"/>
          </a:ln>
        </p:spPr>
      </p:cxnSp>
      <p:cxnSp>
        <p:nvCxnSpPr>
          <p:cNvPr id="661" name="Shape 661"/>
          <p:cNvCxnSpPr>
            <a:endCxn id="647" idx="0"/>
          </p:cNvCxnSpPr>
          <p:nvPr/>
        </p:nvCxnSpPr>
        <p:spPr>
          <a:xfrm>
            <a:off x="8130550" y="4186425"/>
            <a:ext cx="0" cy="383100"/>
          </a:xfrm>
          <a:prstGeom prst="straightConnector1">
            <a:avLst/>
          </a:prstGeom>
          <a:noFill/>
          <a:ln cap="flat" cmpd="sng" w="9525">
            <a:solidFill>
              <a:schemeClr val="dk2"/>
            </a:solidFill>
            <a:prstDash val="solid"/>
            <a:round/>
            <a:headEnd len="lg" w="lg" type="none"/>
            <a:tailEnd len="lg" w="lg" type="triangle"/>
          </a:ln>
        </p:spPr>
      </p:cxnSp>
      <p:sp>
        <p:nvSpPr>
          <p:cNvPr id="650" name="Shape 650"/>
          <p:cNvSpPr/>
          <p:nvPr/>
        </p:nvSpPr>
        <p:spPr>
          <a:xfrm>
            <a:off x="3209950" y="3765400"/>
            <a:ext cx="1475400" cy="4707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662" name="Shape 662"/>
          <p:cNvSpPr txBox="1"/>
          <p:nvPr/>
        </p:nvSpPr>
        <p:spPr>
          <a:xfrm>
            <a:off x="37433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10</a:t>
            </a:r>
          </a:p>
        </p:txBody>
      </p:sp>
      <p:sp>
        <p:nvSpPr>
          <p:cNvPr id="663" name="Shape 663"/>
          <p:cNvSpPr txBox="1"/>
          <p:nvPr/>
        </p:nvSpPr>
        <p:spPr>
          <a:xfrm>
            <a:off x="4200550" y="3807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18</a:t>
            </a:r>
          </a:p>
        </p:txBody>
      </p:sp>
      <p:sp>
        <p:nvSpPr>
          <p:cNvPr id="664" name="Shape 664"/>
          <p:cNvSpPr txBox="1"/>
          <p:nvPr/>
        </p:nvSpPr>
        <p:spPr>
          <a:xfrm>
            <a:off x="4657750" y="4569525"/>
            <a:ext cx="392400" cy="378900"/>
          </a:xfrm>
          <a:prstGeom prst="rect">
            <a:avLst/>
          </a:prstGeom>
          <a:solidFill>
            <a:srgbClr val="B6D7A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19</a:t>
            </a:r>
          </a:p>
        </p:txBody>
      </p:sp>
      <p:cxnSp>
        <p:nvCxnSpPr>
          <p:cNvPr id="665" name="Shape 665"/>
          <p:cNvCxnSpPr>
            <a:endCxn id="664" idx="0"/>
          </p:cNvCxnSpPr>
          <p:nvPr/>
        </p:nvCxnSpPr>
        <p:spPr>
          <a:xfrm>
            <a:off x="4594150" y="4202625"/>
            <a:ext cx="259800" cy="366900"/>
          </a:xfrm>
          <a:prstGeom prst="straightConnector1">
            <a:avLst/>
          </a:prstGeom>
          <a:noFill/>
          <a:ln cap="flat" cmpd="sng" w="9525">
            <a:solidFill>
              <a:schemeClr val="dk2"/>
            </a:solidFill>
            <a:prstDash val="solid"/>
            <a:round/>
            <a:headEnd len="lg" w="lg" type="none"/>
            <a:tailEnd len="lg" w="lg" type="triangle"/>
          </a:ln>
        </p:spPr>
      </p:cxnSp>
      <p:cxnSp>
        <p:nvCxnSpPr>
          <p:cNvPr id="666" name="Shape 666"/>
          <p:cNvCxnSpPr>
            <a:endCxn id="633" idx="0"/>
          </p:cNvCxnSpPr>
          <p:nvPr/>
        </p:nvCxnSpPr>
        <p:spPr>
          <a:xfrm>
            <a:off x="6149350" y="2738625"/>
            <a:ext cx="1143000" cy="306900"/>
          </a:xfrm>
          <a:prstGeom prst="straightConnector1">
            <a:avLst/>
          </a:prstGeom>
          <a:noFill/>
          <a:ln cap="flat" cmpd="sng" w="9525">
            <a:solidFill>
              <a:schemeClr val="dk2"/>
            </a:solidFill>
            <a:prstDash val="solid"/>
            <a:round/>
            <a:headEnd len="lg" w="lg" type="none"/>
            <a:tailEnd len="lg" w="lg" type="triangle"/>
          </a:ln>
        </p:spPr>
      </p:cxnSp>
      <p:cxnSp>
        <p:nvCxnSpPr>
          <p:cNvPr id="667" name="Shape 667"/>
          <p:cNvCxnSpPr>
            <a:endCxn id="631" idx="0"/>
          </p:cNvCxnSpPr>
          <p:nvPr/>
        </p:nvCxnSpPr>
        <p:spPr>
          <a:xfrm flipH="1">
            <a:off x="5311150" y="2738625"/>
            <a:ext cx="838200" cy="306900"/>
          </a:xfrm>
          <a:prstGeom prst="straightConnector1">
            <a:avLst/>
          </a:prstGeom>
          <a:noFill/>
          <a:ln cap="flat" cmpd="sng" w="9525">
            <a:solidFill>
              <a:schemeClr val="dk2"/>
            </a:solidFill>
            <a:prstDash val="solid"/>
            <a:round/>
            <a:headEnd len="lg" w="lg" type="none"/>
            <a:tailEnd len="lg" w="lg" type="triangle"/>
          </a:ln>
        </p:spPr>
      </p:cxnSp>
      <p:sp>
        <p:nvSpPr>
          <p:cNvPr id="668" name="Shape 668"/>
          <p:cNvSpPr txBox="1"/>
          <p:nvPr/>
        </p:nvSpPr>
        <p:spPr>
          <a:xfrm>
            <a:off x="3286150" y="3807525"/>
            <a:ext cx="392400" cy="378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3</a:t>
            </a:r>
          </a:p>
        </p:txBody>
      </p:sp>
      <p:cxnSp>
        <p:nvCxnSpPr>
          <p:cNvPr id="669" name="Shape 669"/>
          <p:cNvCxnSpPr>
            <a:endCxn id="630" idx="0"/>
          </p:cNvCxnSpPr>
          <p:nvPr/>
        </p:nvCxnSpPr>
        <p:spPr>
          <a:xfrm flipH="1">
            <a:off x="3645325" y="4202500"/>
            <a:ext cx="110700" cy="324900"/>
          </a:xfrm>
          <a:prstGeom prst="straightConnector1">
            <a:avLst/>
          </a:prstGeom>
          <a:noFill/>
          <a:ln cap="flat" cmpd="sng" w="9525">
            <a:solidFill>
              <a:schemeClr val="dk2"/>
            </a:solidFill>
            <a:prstDash val="solid"/>
            <a:round/>
            <a:headEnd len="lg" w="lg" type="none"/>
            <a:tailEnd len="lg" w="lg" type="triangle"/>
          </a:ln>
        </p:spPr>
      </p:cxnSp>
      <p:cxnSp>
        <p:nvCxnSpPr>
          <p:cNvPr id="670" name="Shape 670"/>
          <p:cNvCxnSpPr>
            <a:endCxn id="639" idx="0"/>
          </p:cNvCxnSpPr>
          <p:nvPr/>
        </p:nvCxnSpPr>
        <p:spPr>
          <a:xfrm flipH="1">
            <a:off x="2872750" y="4202625"/>
            <a:ext cx="426000" cy="366900"/>
          </a:xfrm>
          <a:prstGeom prst="straightConnector1">
            <a:avLst/>
          </a:prstGeom>
          <a:noFill/>
          <a:ln cap="flat" cmpd="sng" w="9525">
            <a:solidFill>
              <a:schemeClr val="dk2"/>
            </a:solidFill>
            <a:prstDash val="solid"/>
            <a:round/>
            <a:headEnd len="lg" w="lg" type="none"/>
            <a:tailEnd len="lg" w="lg" type="triangle"/>
          </a:ln>
        </p:spPr>
      </p:cxnSp>
      <p:sp>
        <p:nvSpPr>
          <p:cNvPr id="671" name="Shape 671"/>
          <p:cNvSpPr txBox="1"/>
          <p:nvPr/>
        </p:nvSpPr>
        <p:spPr>
          <a:xfrm>
            <a:off x="3667150" y="4569525"/>
            <a:ext cx="392400" cy="378900"/>
          </a:xfrm>
          <a:prstGeom prst="rect">
            <a:avLst/>
          </a:prstGeom>
          <a:solidFill>
            <a:srgbClr val="B4A7D6"/>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8</a:t>
            </a:r>
          </a:p>
        </p:txBody>
      </p:sp>
      <p:cxnSp>
        <p:nvCxnSpPr>
          <p:cNvPr id="672" name="Shape 672"/>
          <p:cNvCxnSpPr>
            <a:stCxn id="629" idx="2"/>
            <a:endCxn id="650" idx="1"/>
          </p:cNvCxnSpPr>
          <p:nvPr/>
        </p:nvCxnSpPr>
        <p:spPr>
          <a:xfrm>
            <a:off x="1682000" y="3432025"/>
            <a:ext cx="1527900" cy="568800"/>
          </a:xfrm>
          <a:prstGeom prst="straightConnector1">
            <a:avLst/>
          </a:prstGeom>
          <a:noFill/>
          <a:ln cap="flat" cmpd="sng" w="19050">
            <a:solidFill>
              <a:schemeClr val="dk2"/>
            </a:solidFill>
            <a:prstDash val="solid"/>
            <a:round/>
            <a:headEnd len="lg" w="lg" type="none"/>
            <a:tailEnd len="lg" w="lg" type="triangle"/>
          </a:ln>
        </p:spPr>
      </p:cxnSp>
      <p:sp>
        <p:nvSpPr>
          <p:cNvPr id="673" name="Shape 673"/>
          <p:cNvSpPr txBox="1"/>
          <p:nvPr/>
        </p:nvSpPr>
        <p:spPr>
          <a:xfrm>
            <a:off x="5743750" y="1902525"/>
            <a:ext cx="918000" cy="470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insert(8)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Shape 678"/>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Perfect Balance</a:t>
            </a:r>
          </a:p>
        </p:txBody>
      </p:sp>
      <p:sp>
        <p:nvSpPr>
          <p:cNvPr id="679" name="Shape 679"/>
          <p:cNvSpPr txBox="1"/>
          <p:nvPr/>
        </p:nvSpPr>
        <p:spPr>
          <a:xfrm>
            <a:off x="166800" y="636925"/>
            <a:ext cx="8443800" cy="4953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000">
                <a:solidFill>
                  <a:srgbClr val="000000"/>
                </a:solidFill>
                <a:latin typeface="Calibri"/>
                <a:ea typeface="Calibri"/>
                <a:cs typeface="Calibri"/>
                <a:sym typeface="Calibri"/>
              </a:rPr>
              <a:t>Observation: </a:t>
            </a:r>
            <a:r>
              <a:rPr lang="en" sz="2000">
                <a:latin typeface="Calibri"/>
                <a:ea typeface="Calibri"/>
                <a:cs typeface="Calibri"/>
                <a:sym typeface="Calibri"/>
              </a:rPr>
              <a:t>2-3-4 T</a:t>
            </a:r>
            <a:r>
              <a:rPr lang="en" sz="2000">
                <a:solidFill>
                  <a:srgbClr val="000000"/>
                </a:solidFill>
                <a:latin typeface="Calibri"/>
                <a:ea typeface="Calibri"/>
                <a:cs typeface="Calibri"/>
                <a:sym typeface="Calibri"/>
              </a:rPr>
              <a:t>rees have perfect balance.</a:t>
            </a:r>
          </a:p>
          <a:p>
            <a:pPr indent="-355600" lvl="0" marL="457200" rtl="0">
              <a:spcBef>
                <a:spcPts val="600"/>
              </a:spcBef>
              <a:buClr>
                <a:srgbClr val="000000"/>
              </a:buClr>
              <a:buSzPts val="2000"/>
              <a:buFont typeface="Calibri"/>
              <a:buChar char="●"/>
            </a:pPr>
            <a:r>
              <a:rPr lang="en" sz="2000">
                <a:solidFill>
                  <a:srgbClr val="000000"/>
                </a:solidFill>
                <a:latin typeface="Calibri"/>
                <a:ea typeface="Calibri"/>
                <a:cs typeface="Calibri"/>
                <a:sym typeface="Calibri"/>
              </a:rPr>
              <a:t>If we split the root, every node gets pushed down by exactly one level.</a:t>
            </a:r>
          </a:p>
          <a:p>
            <a:pPr indent="-355600" lvl="0" marL="457200" rtl="0">
              <a:spcBef>
                <a:spcPts val="600"/>
              </a:spcBef>
              <a:buClr>
                <a:srgbClr val="000000"/>
              </a:buClr>
              <a:buSzPts val="2000"/>
              <a:buFont typeface="Calibri"/>
              <a:buChar char="●"/>
            </a:pPr>
            <a:r>
              <a:rPr lang="en" sz="2000">
                <a:solidFill>
                  <a:srgbClr val="000000"/>
                </a:solidFill>
                <a:latin typeface="Calibri"/>
                <a:ea typeface="Calibri"/>
                <a:cs typeface="Calibri"/>
                <a:sym typeface="Calibri"/>
              </a:rPr>
              <a:t>If we split a leaf node or internal node, the height doesn’t change. </a:t>
            </a:r>
          </a:p>
        </p:txBody>
      </p:sp>
      <p:sp>
        <p:nvSpPr>
          <p:cNvPr id="680" name="Shape 680"/>
          <p:cNvSpPr/>
          <p:nvPr/>
        </p:nvSpPr>
        <p:spPr>
          <a:xfrm>
            <a:off x="5590150" y="4110775"/>
            <a:ext cx="846600" cy="3117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15</a:t>
            </a:r>
            <a:r>
              <a:rPr lang="en" sz="1800"/>
              <a:t> 17</a:t>
            </a:r>
          </a:p>
        </p:txBody>
      </p:sp>
      <p:sp>
        <p:nvSpPr>
          <p:cNvPr id="681" name="Shape 681"/>
          <p:cNvSpPr/>
          <p:nvPr/>
        </p:nvSpPr>
        <p:spPr>
          <a:xfrm>
            <a:off x="3956108" y="4110783"/>
            <a:ext cx="3381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5</a:t>
            </a:r>
          </a:p>
        </p:txBody>
      </p:sp>
      <p:sp>
        <p:nvSpPr>
          <p:cNvPr id="682" name="Shape 682"/>
          <p:cNvSpPr/>
          <p:nvPr/>
        </p:nvSpPr>
        <p:spPr>
          <a:xfrm>
            <a:off x="3182791" y="411078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a:t>
            </a:r>
          </a:p>
        </p:txBody>
      </p:sp>
      <p:cxnSp>
        <p:nvCxnSpPr>
          <p:cNvPr id="683" name="Shape 683"/>
          <p:cNvCxnSpPr>
            <a:stCxn id="684" idx="2"/>
            <a:endCxn id="682" idx="0"/>
          </p:cNvCxnSpPr>
          <p:nvPr/>
        </p:nvCxnSpPr>
        <p:spPr>
          <a:xfrm flipH="1">
            <a:off x="3428050" y="3799100"/>
            <a:ext cx="354300" cy="311700"/>
          </a:xfrm>
          <a:prstGeom prst="straightConnector1">
            <a:avLst/>
          </a:prstGeom>
          <a:noFill/>
          <a:ln cap="flat" cmpd="sng" w="19050">
            <a:solidFill>
              <a:srgbClr val="666666"/>
            </a:solidFill>
            <a:prstDash val="solid"/>
            <a:round/>
            <a:headEnd len="lg" w="lg" type="none"/>
            <a:tailEnd len="lg" w="lg" type="none"/>
          </a:ln>
        </p:spPr>
      </p:cxnSp>
      <p:cxnSp>
        <p:nvCxnSpPr>
          <p:cNvPr id="685" name="Shape 685"/>
          <p:cNvCxnSpPr>
            <a:endCxn id="680" idx="0"/>
          </p:cNvCxnSpPr>
          <p:nvPr/>
        </p:nvCxnSpPr>
        <p:spPr>
          <a:xfrm>
            <a:off x="5469550" y="3803275"/>
            <a:ext cx="543900" cy="307500"/>
          </a:xfrm>
          <a:prstGeom prst="straightConnector1">
            <a:avLst/>
          </a:prstGeom>
          <a:noFill/>
          <a:ln cap="flat" cmpd="sng" w="19050">
            <a:solidFill>
              <a:srgbClr val="666666"/>
            </a:solidFill>
            <a:prstDash val="solid"/>
            <a:round/>
            <a:headEnd len="lg" w="lg" type="none"/>
            <a:tailEnd len="lg" w="lg" type="none"/>
          </a:ln>
        </p:spPr>
      </p:cxnSp>
      <p:cxnSp>
        <p:nvCxnSpPr>
          <p:cNvPr id="686" name="Shape 686"/>
          <p:cNvCxnSpPr>
            <a:stCxn id="681" idx="0"/>
            <a:endCxn id="684" idx="2"/>
          </p:cNvCxnSpPr>
          <p:nvPr/>
        </p:nvCxnSpPr>
        <p:spPr>
          <a:xfrm rot="10800000">
            <a:off x="3782258" y="3799083"/>
            <a:ext cx="342900" cy="311700"/>
          </a:xfrm>
          <a:prstGeom prst="straightConnector1">
            <a:avLst/>
          </a:prstGeom>
          <a:noFill/>
          <a:ln cap="flat" cmpd="sng" w="19050">
            <a:solidFill>
              <a:srgbClr val="666666"/>
            </a:solidFill>
            <a:prstDash val="solid"/>
            <a:round/>
            <a:headEnd len="lg" w="lg" type="none"/>
            <a:tailEnd len="lg" w="lg" type="none"/>
          </a:ln>
        </p:spPr>
      </p:cxnSp>
      <p:sp>
        <p:nvSpPr>
          <p:cNvPr id="687" name="Shape 687"/>
          <p:cNvSpPr/>
          <p:nvPr/>
        </p:nvSpPr>
        <p:spPr>
          <a:xfrm>
            <a:off x="4462683" y="4110783"/>
            <a:ext cx="3381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8</a:t>
            </a:r>
          </a:p>
        </p:txBody>
      </p:sp>
      <p:cxnSp>
        <p:nvCxnSpPr>
          <p:cNvPr id="688" name="Shape 688"/>
          <p:cNvCxnSpPr>
            <a:stCxn id="687" idx="0"/>
          </p:cNvCxnSpPr>
          <p:nvPr/>
        </p:nvCxnSpPr>
        <p:spPr>
          <a:xfrm flipH="1" rot="10800000">
            <a:off x="4631733" y="3825483"/>
            <a:ext cx="263400" cy="285300"/>
          </a:xfrm>
          <a:prstGeom prst="straightConnector1">
            <a:avLst/>
          </a:prstGeom>
          <a:noFill/>
          <a:ln cap="flat" cmpd="sng" w="19050">
            <a:solidFill>
              <a:srgbClr val="666666"/>
            </a:solidFill>
            <a:prstDash val="solid"/>
            <a:round/>
            <a:headEnd len="lg" w="lg" type="none"/>
            <a:tailEnd len="lg" w="lg" type="none"/>
          </a:ln>
        </p:spPr>
      </p:cxnSp>
      <p:sp>
        <p:nvSpPr>
          <p:cNvPr id="689" name="Shape 689"/>
          <p:cNvSpPr/>
          <p:nvPr/>
        </p:nvSpPr>
        <p:spPr>
          <a:xfrm>
            <a:off x="4903697" y="4110775"/>
            <a:ext cx="490500" cy="3117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12</a:t>
            </a:r>
          </a:p>
        </p:txBody>
      </p:sp>
      <p:cxnSp>
        <p:nvCxnSpPr>
          <p:cNvPr id="690" name="Shape 690"/>
          <p:cNvCxnSpPr>
            <a:stCxn id="689" idx="0"/>
            <a:endCxn id="691" idx="2"/>
          </p:cNvCxnSpPr>
          <p:nvPr/>
        </p:nvCxnSpPr>
        <p:spPr>
          <a:xfrm flipH="1" rot="10800000">
            <a:off x="5148947" y="3807475"/>
            <a:ext cx="33000" cy="303300"/>
          </a:xfrm>
          <a:prstGeom prst="straightConnector1">
            <a:avLst/>
          </a:prstGeom>
          <a:noFill/>
          <a:ln cap="flat" cmpd="sng" w="19050">
            <a:solidFill>
              <a:srgbClr val="666666"/>
            </a:solidFill>
            <a:prstDash val="solid"/>
            <a:round/>
            <a:headEnd len="lg" w="lg" type="none"/>
            <a:tailEnd len="lg" w="lg" type="none"/>
          </a:ln>
        </p:spPr>
      </p:cxnSp>
      <p:sp>
        <p:nvSpPr>
          <p:cNvPr id="692" name="Shape 692"/>
          <p:cNvSpPr/>
          <p:nvPr/>
        </p:nvSpPr>
        <p:spPr>
          <a:xfrm>
            <a:off x="4291375" y="2871600"/>
            <a:ext cx="3381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sp>
        <p:nvSpPr>
          <p:cNvPr id="684" name="Shape 684"/>
          <p:cNvSpPr/>
          <p:nvPr/>
        </p:nvSpPr>
        <p:spPr>
          <a:xfrm>
            <a:off x="3578800" y="3474200"/>
            <a:ext cx="4071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2</a:t>
            </a:r>
          </a:p>
        </p:txBody>
      </p:sp>
      <p:sp>
        <p:nvSpPr>
          <p:cNvPr id="691" name="Shape 691"/>
          <p:cNvSpPr/>
          <p:nvPr/>
        </p:nvSpPr>
        <p:spPr>
          <a:xfrm>
            <a:off x="4758625" y="3501999"/>
            <a:ext cx="846600" cy="3054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a:t>
            </a:r>
            <a:r>
              <a:rPr lang="en" sz="1800"/>
              <a:t> 13</a:t>
            </a:r>
          </a:p>
        </p:txBody>
      </p:sp>
      <p:cxnSp>
        <p:nvCxnSpPr>
          <p:cNvPr id="693" name="Shape 693"/>
          <p:cNvCxnSpPr>
            <a:stCxn id="684" idx="0"/>
            <a:endCxn id="692" idx="2"/>
          </p:cNvCxnSpPr>
          <p:nvPr/>
        </p:nvCxnSpPr>
        <p:spPr>
          <a:xfrm flipH="1" rot="10800000">
            <a:off x="3782350" y="3196400"/>
            <a:ext cx="678000" cy="277800"/>
          </a:xfrm>
          <a:prstGeom prst="straightConnector1">
            <a:avLst/>
          </a:prstGeom>
          <a:noFill/>
          <a:ln cap="flat" cmpd="sng" w="19050">
            <a:solidFill>
              <a:srgbClr val="666666"/>
            </a:solidFill>
            <a:prstDash val="solid"/>
            <a:round/>
            <a:headEnd len="lg" w="lg" type="none"/>
            <a:tailEnd len="lg" w="lg" type="none"/>
          </a:ln>
        </p:spPr>
      </p:cxnSp>
      <p:cxnSp>
        <p:nvCxnSpPr>
          <p:cNvPr id="694" name="Shape 694"/>
          <p:cNvCxnSpPr>
            <a:stCxn id="691" idx="0"/>
            <a:endCxn id="692" idx="2"/>
          </p:cNvCxnSpPr>
          <p:nvPr/>
        </p:nvCxnSpPr>
        <p:spPr>
          <a:xfrm rot="10800000">
            <a:off x="4460425" y="3196599"/>
            <a:ext cx="721500" cy="305400"/>
          </a:xfrm>
          <a:prstGeom prst="straightConnector1">
            <a:avLst/>
          </a:prstGeom>
          <a:noFill/>
          <a:ln cap="flat" cmpd="sng" w="19050">
            <a:solidFill>
              <a:srgbClr val="666666"/>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311708" y="692875"/>
            <a:ext cx="8520600" cy="2052600"/>
          </a:xfrm>
          <a:prstGeom prst="rect">
            <a:avLst/>
          </a:prstGeom>
        </p:spPr>
        <p:txBody>
          <a:bodyPr anchorCtr="0" anchor="b" bIns="91425" lIns="91425" rIns="91425" wrap="square" tIns="91425">
            <a:noAutofit/>
          </a:bodyPr>
          <a:lstStyle/>
          <a:p>
            <a:pPr indent="0" lvl="0" marL="0">
              <a:spcBef>
                <a:spcPts val="0"/>
              </a:spcBef>
              <a:buNone/>
            </a:pPr>
            <a:r>
              <a:rPr lang="en"/>
              <a:t>CS61BL, Summer 2017</a:t>
            </a:r>
          </a:p>
        </p:txBody>
      </p:sp>
      <p:sp>
        <p:nvSpPr>
          <p:cNvPr id="61" name="Shape 61"/>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rPr lang="en">
                <a:solidFill>
                  <a:srgbClr val="3D85C6"/>
                </a:solidFill>
              </a:rPr>
              <a:t>Lecture 4: Balanced Binary Search Trees, Hashing</a:t>
            </a:r>
          </a:p>
        </p:txBody>
      </p:sp>
      <p:pic>
        <p:nvPicPr>
          <p:cNvPr id="62" name="Shape 62"/>
          <p:cNvPicPr preferRelativeResize="0"/>
          <p:nvPr/>
        </p:nvPicPr>
        <p:blipFill>
          <a:blip r:embed="rId3">
            <a:alphaModFix/>
          </a:blip>
          <a:stretch>
            <a:fillRect/>
          </a:stretch>
        </p:blipFill>
        <p:spPr>
          <a:xfrm>
            <a:off x="7564450" y="3896900"/>
            <a:ext cx="1183175" cy="941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Shape 6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2-3-4 Tree Runtimes</a:t>
            </a:r>
          </a:p>
        </p:txBody>
      </p:sp>
      <p:sp>
        <p:nvSpPr>
          <p:cNvPr id="700" name="Shape 700"/>
          <p:cNvSpPr txBox="1"/>
          <p:nvPr>
            <p:ph idx="1" type="body"/>
          </p:nvPr>
        </p:nvSpPr>
        <p:spPr>
          <a:xfrm>
            <a:off x="311700" y="1152475"/>
            <a:ext cx="8520600" cy="12201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The height H of a 2-3-4 Tree is between </a:t>
            </a:r>
            <a:r>
              <a:rPr lang="en" sz="2000">
                <a:solidFill>
                  <a:srgbClr val="000000"/>
                </a:solidFill>
              </a:rPr>
              <a:t>log</a:t>
            </a:r>
            <a:r>
              <a:rPr baseline="-25000" lang="en" sz="2000">
                <a:solidFill>
                  <a:srgbClr val="000000"/>
                </a:solidFill>
              </a:rPr>
              <a:t>4</a:t>
            </a:r>
            <a:r>
              <a:rPr lang="en" sz="2000">
                <a:solidFill>
                  <a:srgbClr val="000000"/>
                </a:solidFill>
              </a:rPr>
              <a:t>(N) and log</a:t>
            </a:r>
            <a:r>
              <a:rPr baseline="-25000" lang="en" sz="2000">
                <a:solidFill>
                  <a:srgbClr val="000000"/>
                </a:solidFill>
              </a:rPr>
              <a:t>2</a:t>
            </a:r>
            <a:r>
              <a:rPr lang="en" sz="2000">
                <a:solidFill>
                  <a:srgbClr val="000000"/>
                </a:solidFill>
              </a:rPr>
              <a:t>(N)</a:t>
            </a:r>
          </a:p>
          <a:p>
            <a:pPr indent="-355600" lvl="0" marL="457200" rtl="0">
              <a:lnSpc>
                <a:spcPct val="100000"/>
              </a:lnSpc>
              <a:spcBef>
                <a:spcPts val="0"/>
              </a:spcBef>
              <a:spcAft>
                <a:spcPts val="0"/>
              </a:spcAft>
              <a:buClr>
                <a:srgbClr val="000000"/>
              </a:buClr>
              <a:buSzPts val="2000"/>
              <a:buChar char="●"/>
            </a:pPr>
            <a:r>
              <a:rPr lang="en" sz="2000">
                <a:solidFill>
                  <a:srgbClr val="000000"/>
                </a:solidFill>
              </a:rPr>
              <a:t>Max number of times we break up 3-Nodes per insert: ~H</a:t>
            </a:r>
          </a:p>
          <a:p>
            <a:pPr indent="-355600" lvl="0" marL="457200" rtl="0">
              <a:lnSpc>
                <a:spcPct val="100000"/>
              </a:lnSpc>
              <a:spcBef>
                <a:spcPts val="0"/>
              </a:spcBef>
              <a:spcAft>
                <a:spcPts val="0"/>
              </a:spcAft>
              <a:buClr>
                <a:srgbClr val="000000"/>
              </a:buClr>
              <a:buSzPts val="2000"/>
              <a:buChar char="●"/>
            </a:pPr>
            <a:r>
              <a:rPr lang="en" sz="2000">
                <a:solidFill>
                  <a:srgbClr val="000000"/>
                </a:solidFill>
              </a:rPr>
              <a:t>Time per insert/contains: Θ(H), or equivalently Θ(log N)</a:t>
            </a:r>
          </a:p>
        </p:txBody>
      </p:sp>
      <p:sp>
        <p:nvSpPr>
          <p:cNvPr id="701" name="Shape 701"/>
          <p:cNvSpPr txBox="1"/>
          <p:nvPr/>
        </p:nvSpPr>
        <p:spPr>
          <a:xfrm>
            <a:off x="2088150" y="4251000"/>
            <a:ext cx="2869800" cy="892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Max 3 items per node.</a:t>
            </a:r>
          </a:p>
          <a:p>
            <a:pPr indent="0" lvl="0" marL="0" rtl="0">
              <a:spcBef>
                <a:spcPts val="0"/>
              </a:spcBef>
              <a:buNone/>
            </a:pPr>
            <a:r>
              <a:rPr lang="en"/>
              <a:t>Max 4 non-null children per node.</a:t>
            </a:r>
          </a:p>
        </p:txBody>
      </p:sp>
      <p:grpSp>
        <p:nvGrpSpPr>
          <p:cNvPr id="702" name="Shape 702"/>
          <p:cNvGrpSpPr/>
          <p:nvPr/>
        </p:nvGrpSpPr>
        <p:grpSpPr>
          <a:xfrm>
            <a:off x="1443827" y="2675400"/>
            <a:ext cx="5107298" cy="1460060"/>
            <a:chOff x="3263027" y="3012650"/>
            <a:chExt cx="5107298" cy="1460060"/>
          </a:xfrm>
        </p:grpSpPr>
        <p:sp>
          <p:nvSpPr>
            <p:cNvPr id="703" name="Shape 703"/>
            <p:cNvSpPr/>
            <p:nvPr/>
          </p:nvSpPr>
          <p:spPr>
            <a:xfrm>
              <a:off x="5893950" y="3603400"/>
              <a:ext cx="1255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16</a:t>
              </a:r>
              <a:r>
                <a:rPr lang="en" sz="1800"/>
                <a:t> 20 23</a:t>
              </a:r>
            </a:p>
          </p:txBody>
        </p:sp>
        <p:sp>
          <p:nvSpPr>
            <p:cNvPr id="704" name="Shape 704"/>
            <p:cNvSpPr/>
            <p:nvPr/>
          </p:nvSpPr>
          <p:spPr>
            <a:xfrm>
              <a:off x="5472250" y="4147800"/>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15</a:t>
              </a:r>
            </a:p>
          </p:txBody>
        </p:sp>
        <p:cxnSp>
          <p:nvCxnSpPr>
            <p:cNvPr id="705" name="Shape 705"/>
            <p:cNvCxnSpPr>
              <a:stCxn id="704" idx="0"/>
            </p:cNvCxnSpPr>
            <p:nvPr/>
          </p:nvCxnSpPr>
          <p:spPr>
            <a:xfrm flipH="1" rot="10800000">
              <a:off x="5717500" y="3936900"/>
              <a:ext cx="313500" cy="210900"/>
            </a:xfrm>
            <a:prstGeom prst="straightConnector1">
              <a:avLst/>
            </a:prstGeom>
            <a:noFill/>
            <a:ln cap="flat" cmpd="sng" w="19050">
              <a:solidFill>
                <a:srgbClr val="666666"/>
              </a:solidFill>
              <a:prstDash val="solid"/>
              <a:round/>
              <a:headEnd len="lg" w="lg" type="none"/>
              <a:tailEnd len="lg" w="lg" type="none"/>
            </a:ln>
          </p:spPr>
        </p:cxnSp>
        <p:sp>
          <p:nvSpPr>
            <p:cNvPr id="706" name="Shape 706"/>
            <p:cNvSpPr/>
            <p:nvPr/>
          </p:nvSpPr>
          <p:spPr>
            <a:xfrm>
              <a:off x="7333225" y="4147800"/>
              <a:ext cx="10371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24 25</a:t>
              </a:r>
            </a:p>
          </p:txBody>
        </p:sp>
        <p:cxnSp>
          <p:nvCxnSpPr>
            <p:cNvPr id="707" name="Shape 707"/>
            <p:cNvCxnSpPr>
              <a:stCxn id="706" idx="0"/>
            </p:cNvCxnSpPr>
            <p:nvPr/>
          </p:nvCxnSpPr>
          <p:spPr>
            <a:xfrm rot="10800000">
              <a:off x="6995275" y="3915600"/>
              <a:ext cx="856500" cy="232200"/>
            </a:xfrm>
            <a:prstGeom prst="straightConnector1">
              <a:avLst/>
            </a:prstGeom>
            <a:noFill/>
            <a:ln cap="flat" cmpd="sng" w="19050">
              <a:solidFill>
                <a:srgbClr val="666666"/>
              </a:solidFill>
              <a:prstDash val="solid"/>
              <a:round/>
              <a:headEnd len="lg" w="lg" type="none"/>
              <a:tailEnd len="lg" w="lg" type="none"/>
            </a:ln>
          </p:spPr>
        </p:cxnSp>
        <p:sp>
          <p:nvSpPr>
            <p:cNvPr id="708" name="Shape 708"/>
            <p:cNvSpPr/>
            <p:nvPr/>
          </p:nvSpPr>
          <p:spPr>
            <a:xfrm>
              <a:off x="6069525" y="4147800"/>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17</a:t>
              </a:r>
            </a:p>
          </p:txBody>
        </p:sp>
        <p:cxnSp>
          <p:nvCxnSpPr>
            <p:cNvPr id="709" name="Shape 709"/>
            <p:cNvCxnSpPr>
              <a:stCxn id="708" idx="0"/>
            </p:cNvCxnSpPr>
            <p:nvPr/>
          </p:nvCxnSpPr>
          <p:spPr>
            <a:xfrm flipH="1" rot="10800000">
              <a:off x="6314775" y="3936900"/>
              <a:ext cx="39600" cy="210900"/>
            </a:xfrm>
            <a:prstGeom prst="straightConnector1">
              <a:avLst/>
            </a:prstGeom>
            <a:noFill/>
            <a:ln cap="flat" cmpd="sng" w="19050">
              <a:solidFill>
                <a:srgbClr val="666666"/>
              </a:solidFill>
              <a:prstDash val="solid"/>
              <a:round/>
              <a:headEnd len="lg" w="lg" type="none"/>
              <a:tailEnd len="lg" w="lg" type="none"/>
            </a:ln>
          </p:spPr>
        </p:cxnSp>
        <p:grpSp>
          <p:nvGrpSpPr>
            <p:cNvPr id="710" name="Shape 710"/>
            <p:cNvGrpSpPr/>
            <p:nvPr/>
          </p:nvGrpSpPr>
          <p:grpSpPr>
            <a:xfrm>
              <a:off x="4562671" y="3580225"/>
              <a:ext cx="838004" cy="892485"/>
              <a:chOff x="6010471" y="4037425"/>
              <a:chExt cx="838004" cy="892485"/>
            </a:xfrm>
          </p:grpSpPr>
          <p:sp>
            <p:nvSpPr>
              <p:cNvPr id="711" name="Shape 711"/>
              <p:cNvSpPr/>
              <p:nvPr/>
            </p:nvSpPr>
            <p:spPr>
              <a:xfrm>
                <a:off x="6010471" y="4605010"/>
                <a:ext cx="3168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8</a:t>
                </a:r>
              </a:p>
            </p:txBody>
          </p:sp>
          <p:cxnSp>
            <p:nvCxnSpPr>
              <p:cNvPr id="712" name="Shape 712"/>
              <p:cNvCxnSpPr>
                <a:stCxn id="711" idx="0"/>
                <a:endCxn id="713" idx="2"/>
              </p:cNvCxnSpPr>
              <p:nvPr/>
            </p:nvCxnSpPr>
            <p:spPr>
              <a:xfrm flipH="1" rot="10800000">
                <a:off x="6168871" y="4362310"/>
                <a:ext cx="355800" cy="242700"/>
              </a:xfrm>
              <a:prstGeom prst="straightConnector1">
                <a:avLst/>
              </a:prstGeom>
              <a:noFill/>
              <a:ln cap="flat" cmpd="sng" w="19050">
                <a:solidFill>
                  <a:srgbClr val="666666"/>
                </a:solidFill>
                <a:prstDash val="solid"/>
                <a:round/>
                <a:headEnd len="lg" w="lg" type="none"/>
                <a:tailEnd len="lg" w="lg" type="none"/>
              </a:ln>
            </p:spPr>
          </p:cxnSp>
          <p:sp>
            <p:nvSpPr>
              <p:cNvPr id="714" name="Shape 714"/>
              <p:cNvSpPr/>
              <p:nvPr/>
            </p:nvSpPr>
            <p:spPr>
              <a:xfrm>
                <a:off x="6413475" y="4605000"/>
                <a:ext cx="4350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11</a:t>
                </a:r>
              </a:p>
            </p:txBody>
          </p:sp>
          <p:cxnSp>
            <p:nvCxnSpPr>
              <p:cNvPr id="715" name="Shape 715"/>
              <p:cNvCxnSpPr>
                <a:stCxn id="713" idx="2"/>
                <a:endCxn id="714" idx="0"/>
              </p:cNvCxnSpPr>
              <p:nvPr/>
            </p:nvCxnSpPr>
            <p:spPr>
              <a:xfrm>
                <a:off x="6524675" y="4362325"/>
                <a:ext cx="106200" cy="242700"/>
              </a:xfrm>
              <a:prstGeom prst="straightConnector1">
                <a:avLst/>
              </a:prstGeom>
              <a:noFill/>
              <a:ln cap="flat" cmpd="sng" w="19050">
                <a:solidFill>
                  <a:srgbClr val="666666"/>
                </a:solidFill>
                <a:prstDash val="solid"/>
                <a:round/>
                <a:headEnd len="lg" w="lg" type="none"/>
                <a:tailEnd len="lg" w="lg" type="none"/>
              </a:ln>
            </p:spPr>
          </p:cxnSp>
          <p:sp>
            <p:nvSpPr>
              <p:cNvPr id="713" name="Shape 713"/>
              <p:cNvSpPr/>
              <p:nvPr/>
            </p:nvSpPr>
            <p:spPr>
              <a:xfrm>
                <a:off x="6279425" y="4037425"/>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a:t>
                </a:r>
              </a:p>
            </p:txBody>
          </p:sp>
        </p:grpSp>
        <p:grpSp>
          <p:nvGrpSpPr>
            <p:cNvPr id="716" name="Shape 716"/>
            <p:cNvGrpSpPr/>
            <p:nvPr/>
          </p:nvGrpSpPr>
          <p:grpSpPr>
            <a:xfrm>
              <a:off x="3263027" y="3012650"/>
              <a:ext cx="3258673" cy="1460060"/>
              <a:chOff x="4710827" y="3469850"/>
              <a:chExt cx="3258673" cy="1460060"/>
            </a:xfrm>
          </p:grpSpPr>
          <p:grpSp>
            <p:nvGrpSpPr>
              <p:cNvPr id="717" name="Shape 717"/>
              <p:cNvGrpSpPr/>
              <p:nvPr/>
            </p:nvGrpSpPr>
            <p:grpSpPr>
              <a:xfrm>
                <a:off x="4710827" y="3469850"/>
                <a:ext cx="2184946" cy="1460060"/>
                <a:chOff x="4710827" y="3469850"/>
                <a:chExt cx="2184946" cy="1460060"/>
              </a:xfrm>
            </p:grpSpPr>
            <p:sp>
              <p:nvSpPr>
                <p:cNvPr id="718" name="Shape 718"/>
                <p:cNvSpPr/>
                <p:nvPr/>
              </p:nvSpPr>
              <p:spPr>
                <a:xfrm>
                  <a:off x="5048916" y="4060575"/>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719" name="Shape 719"/>
                <p:cNvSpPr/>
                <p:nvPr/>
              </p:nvSpPr>
              <p:spPr>
                <a:xfrm>
                  <a:off x="4710827" y="4605010"/>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2</a:t>
                  </a:r>
                </a:p>
              </p:txBody>
            </p:sp>
            <p:sp>
              <p:nvSpPr>
                <p:cNvPr id="720" name="Shape 720"/>
                <p:cNvSpPr/>
                <p:nvPr/>
              </p:nvSpPr>
              <p:spPr>
                <a:xfrm>
                  <a:off x="5388104" y="4605010"/>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5</a:t>
                  </a:r>
                </a:p>
              </p:txBody>
            </p:sp>
            <p:cxnSp>
              <p:nvCxnSpPr>
                <p:cNvPr id="721" name="Shape 721"/>
                <p:cNvCxnSpPr>
                  <a:stCxn id="719" idx="0"/>
                  <a:endCxn id="718" idx="2"/>
                </p:cNvCxnSpPr>
                <p:nvPr/>
              </p:nvCxnSpPr>
              <p:spPr>
                <a:xfrm flipH="1" rot="10800000">
                  <a:off x="4956077" y="4385410"/>
                  <a:ext cx="338100" cy="219600"/>
                </a:xfrm>
                <a:prstGeom prst="straightConnector1">
                  <a:avLst/>
                </a:prstGeom>
                <a:noFill/>
                <a:ln cap="flat" cmpd="sng" w="19050">
                  <a:solidFill>
                    <a:srgbClr val="666666"/>
                  </a:solidFill>
                  <a:prstDash val="solid"/>
                  <a:round/>
                  <a:headEnd len="lg" w="lg" type="none"/>
                  <a:tailEnd len="lg" w="lg" type="none"/>
                </a:ln>
              </p:spPr>
            </p:cxnSp>
            <p:cxnSp>
              <p:nvCxnSpPr>
                <p:cNvPr id="722" name="Shape 722"/>
                <p:cNvCxnSpPr>
                  <a:stCxn id="720" idx="0"/>
                  <a:endCxn id="718" idx="2"/>
                </p:cNvCxnSpPr>
                <p:nvPr/>
              </p:nvCxnSpPr>
              <p:spPr>
                <a:xfrm rot="10800000">
                  <a:off x="5294054" y="4385410"/>
                  <a:ext cx="339300" cy="219600"/>
                </a:xfrm>
                <a:prstGeom prst="straightConnector1">
                  <a:avLst/>
                </a:prstGeom>
                <a:noFill/>
                <a:ln cap="flat" cmpd="sng" w="19050">
                  <a:solidFill>
                    <a:srgbClr val="666666"/>
                  </a:solidFill>
                  <a:prstDash val="solid"/>
                  <a:round/>
                  <a:headEnd len="lg" w="lg" type="none"/>
                  <a:tailEnd len="lg" w="lg" type="none"/>
                </a:ln>
              </p:spPr>
            </p:cxnSp>
            <p:sp>
              <p:nvSpPr>
                <p:cNvPr id="723" name="Shape 723"/>
                <p:cNvSpPr/>
                <p:nvPr/>
              </p:nvSpPr>
              <p:spPr>
                <a:xfrm>
                  <a:off x="6259773" y="3469850"/>
                  <a:ext cx="6360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r>
                    <a:rPr lang="en" sz="1800"/>
                    <a:t> 13</a:t>
                  </a:r>
                </a:p>
              </p:txBody>
            </p:sp>
            <p:cxnSp>
              <p:nvCxnSpPr>
                <p:cNvPr id="724" name="Shape 724"/>
                <p:cNvCxnSpPr>
                  <a:endCxn id="718" idx="0"/>
                </p:cNvCxnSpPr>
                <p:nvPr/>
              </p:nvCxnSpPr>
              <p:spPr>
                <a:xfrm flipH="1">
                  <a:off x="5294166" y="3789675"/>
                  <a:ext cx="907200" cy="270900"/>
                </a:xfrm>
                <a:prstGeom prst="straightConnector1">
                  <a:avLst/>
                </a:prstGeom>
                <a:noFill/>
                <a:ln cap="flat" cmpd="sng" w="19050">
                  <a:solidFill>
                    <a:srgbClr val="666666"/>
                  </a:solidFill>
                  <a:prstDash val="solid"/>
                  <a:round/>
                  <a:headEnd len="lg" w="lg" type="none"/>
                  <a:tailEnd len="lg" w="lg" type="none"/>
                </a:ln>
              </p:spPr>
            </p:cxnSp>
          </p:grpSp>
          <p:cxnSp>
            <p:nvCxnSpPr>
              <p:cNvPr id="725" name="Shape 725"/>
              <p:cNvCxnSpPr>
                <a:endCxn id="703" idx="0"/>
              </p:cNvCxnSpPr>
              <p:nvPr/>
            </p:nvCxnSpPr>
            <p:spPr>
              <a:xfrm>
                <a:off x="6722700" y="3802300"/>
                <a:ext cx="1246800" cy="258300"/>
              </a:xfrm>
              <a:prstGeom prst="straightConnector1">
                <a:avLst/>
              </a:prstGeom>
              <a:noFill/>
              <a:ln cap="flat" cmpd="sng" w="19050">
                <a:solidFill>
                  <a:srgbClr val="666666"/>
                </a:solidFill>
                <a:prstDash val="solid"/>
                <a:round/>
                <a:headEnd len="lg" w="lg" type="none"/>
                <a:tailEnd len="lg" w="lg" type="none"/>
              </a:ln>
            </p:spPr>
          </p:cxnSp>
          <p:cxnSp>
            <p:nvCxnSpPr>
              <p:cNvPr id="726" name="Shape 726"/>
              <p:cNvCxnSpPr>
                <a:stCxn id="713" idx="0"/>
                <a:endCxn id="723" idx="2"/>
              </p:cNvCxnSpPr>
              <p:nvPr/>
            </p:nvCxnSpPr>
            <p:spPr>
              <a:xfrm flipH="1" rot="10800000">
                <a:off x="6524675" y="3794725"/>
                <a:ext cx="53100" cy="242700"/>
              </a:xfrm>
              <a:prstGeom prst="straightConnector1">
                <a:avLst/>
              </a:prstGeom>
              <a:noFill/>
              <a:ln cap="flat" cmpd="sng" w="19050">
                <a:solidFill>
                  <a:srgbClr val="666666"/>
                </a:solidFill>
                <a:prstDash val="solid"/>
                <a:round/>
                <a:headEnd len="lg" w="lg" type="none"/>
                <a:tailEnd len="lg" w="lg" type="none"/>
              </a:ln>
            </p:spPr>
          </p:cxnSp>
        </p:grpSp>
        <p:sp>
          <p:nvSpPr>
            <p:cNvPr id="727" name="Shape 727"/>
            <p:cNvSpPr/>
            <p:nvPr/>
          </p:nvSpPr>
          <p:spPr>
            <a:xfrm>
              <a:off x="6701377" y="4147800"/>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21</a:t>
              </a:r>
            </a:p>
          </p:txBody>
        </p:sp>
        <p:cxnSp>
          <p:nvCxnSpPr>
            <p:cNvPr id="728" name="Shape 728"/>
            <p:cNvCxnSpPr>
              <a:stCxn id="727" idx="0"/>
            </p:cNvCxnSpPr>
            <p:nvPr/>
          </p:nvCxnSpPr>
          <p:spPr>
            <a:xfrm rot="10800000">
              <a:off x="6732727" y="3951900"/>
              <a:ext cx="213900" cy="195900"/>
            </a:xfrm>
            <a:prstGeom prst="straightConnector1">
              <a:avLst/>
            </a:prstGeom>
            <a:noFill/>
            <a:ln cap="flat" cmpd="sng" w="19050">
              <a:solidFill>
                <a:srgbClr val="666666"/>
              </a:solidFill>
              <a:prstDash val="solid"/>
              <a:round/>
              <a:headEnd len="lg" w="lg" type="none"/>
              <a:tailEnd len="lg" w="lg" type="none"/>
            </a:ln>
          </p:spPr>
        </p:cxn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FF0000"/>
                </a:solidFill>
              </a:rPr>
              <a:t>Red</a:t>
            </a:r>
            <a:r>
              <a:rPr lang="en">
                <a:solidFill>
                  <a:srgbClr val="1155CC"/>
                </a:solidFill>
              </a:rPr>
              <a:t>-</a:t>
            </a:r>
            <a:r>
              <a:rPr lang="en">
                <a:solidFill>
                  <a:srgbClr val="000000"/>
                </a:solidFill>
              </a:rPr>
              <a:t>Black</a:t>
            </a:r>
            <a:r>
              <a:rPr lang="en">
                <a:solidFill>
                  <a:srgbClr val="1155CC"/>
                </a:solidFill>
              </a:rPr>
              <a:t> Trees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Shape 7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There’s a Slight Problem...</a:t>
            </a:r>
          </a:p>
        </p:txBody>
      </p:sp>
      <p:sp>
        <p:nvSpPr>
          <p:cNvPr id="739" name="Shape 739"/>
          <p:cNvSpPr txBox="1"/>
          <p:nvPr>
            <p:ph idx="1" type="body"/>
          </p:nvPr>
        </p:nvSpPr>
        <p:spPr>
          <a:xfrm>
            <a:off x="311700" y="1152475"/>
            <a:ext cx="8520600" cy="34116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2-3-4 Trees can be a real pain to implement and suffer from performance problems</a:t>
            </a:r>
          </a:p>
          <a:p>
            <a:pPr indent="-317500" lvl="1" marL="914400" rtl="0">
              <a:spcBef>
                <a:spcPts val="0"/>
              </a:spcBef>
              <a:spcAft>
                <a:spcPts val="0"/>
              </a:spcAft>
              <a:buClr>
                <a:srgbClr val="000000"/>
              </a:buClr>
              <a:buSzPts val="1400"/>
              <a:buChar char="○"/>
            </a:pPr>
            <a:r>
              <a:rPr lang="en">
                <a:solidFill>
                  <a:srgbClr val="000000"/>
                </a:solidFill>
              </a:rPr>
              <a:t>The</a:t>
            </a:r>
            <a:r>
              <a:rPr lang="en">
                <a:solidFill>
                  <a:srgbClr val="000000"/>
                </a:solidFill>
              </a:rPr>
              <a:t> remove() operation (omitted) can be hard to code</a:t>
            </a:r>
          </a:p>
          <a:p>
            <a:pPr indent="-317500" lvl="1" marL="914400" rtl="0">
              <a:spcBef>
                <a:spcPts val="0"/>
              </a:spcBef>
              <a:spcAft>
                <a:spcPts val="0"/>
              </a:spcAft>
              <a:buClr>
                <a:srgbClr val="000000"/>
              </a:buClr>
              <a:buSzPts val="1400"/>
              <a:buChar char="○"/>
            </a:pPr>
            <a:r>
              <a:rPr lang="en">
                <a:solidFill>
                  <a:srgbClr val="000000"/>
                </a:solidFill>
              </a:rPr>
              <a:t>If you decide to have different types for each node, maintaining the types can be difficult</a:t>
            </a:r>
          </a:p>
          <a:p>
            <a:pPr indent="-317500" lvl="2" marL="1371600" rtl="0">
              <a:spcBef>
                <a:spcPts val="0"/>
              </a:spcBef>
              <a:spcAft>
                <a:spcPts val="0"/>
              </a:spcAft>
              <a:buClr>
                <a:srgbClr val="000000"/>
              </a:buClr>
              <a:buSzPts val="1400"/>
              <a:buChar char="■"/>
            </a:pPr>
            <a:r>
              <a:rPr lang="en">
                <a:solidFill>
                  <a:srgbClr val="000000"/>
                </a:solidFill>
              </a:rPr>
              <a:t>Especially converting between types of nodes</a:t>
            </a:r>
          </a:p>
          <a:p>
            <a:pPr indent="-342900" lvl="0" marL="457200" rtl="0">
              <a:lnSpc>
                <a:spcPct val="100000"/>
              </a:lnSpc>
              <a:spcBef>
                <a:spcPts val="0"/>
              </a:spcBef>
              <a:spcAft>
                <a:spcPts val="0"/>
              </a:spcAft>
              <a:buClr>
                <a:srgbClr val="000000"/>
              </a:buClr>
              <a:buSzPts val="1800"/>
              <a:buChar char="●"/>
            </a:pPr>
            <a:r>
              <a:rPr lang="en" sz="2000">
                <a:solidFill>
                  <a:srgbClr val="000000"/>
                </a:solidFill>
                <a:latin typeface="Calibri"/>
                <a:ea typeface="Calibri"/>
                <a:cs typeface="Calibri"/>
                <a:sym typeface="Calibri"/>
              </a:rPr>
              <a:t>“Beautiful algorithms are, unfortunately, not always the most useful” - Knuth</a:t>
            </a:r>
          </a:p>
          <a:p>
            <a:pPr indent="0" lvl="0" marL="0" rtl="0">
              <a:spcBef>
                <a:spcPts val="0"/>
              </a:spcBef>
              <a:buNone/>
            </a:pPr>
            <a:r>
              <a:t/>
            </a:r>
            <a:endParaRPr>
              <a:solidFill>
                <a:srgbClr val="000000"/>
              </a:solidFill>
            </a:endParaRPr>
          </a:p>
          <a:p>
            <a:pPr indent="0" lvl="0" marL="0">
              <a:spcBef>
                <a:spcPts val="0"/>
              </a:spcBef>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Shape 7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But There’s Hope!</a:t>
            </a:r>
          </a:p>
        </p:txBody>
      </p:sp>
      <p:sp>
        <p:nvSpPr>
          <p:cNvPr id="745" name="Shape 74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b="1" lang="en">
                <a:solidFill>
                  <a:srgbClr val="000000"/>
                </a:solidFill>
              </a:rPr>
              <a:t>Red-Black trees </a:t>
            </a:r>
            <a:r>
              <a:rPr lang="en">
                <a:solidFill>
                  <a:srgbClr val="000000"/>
                </a:solidFill>
              </a:rPr>
              <a:t>are binary search trees that maintain the balanced-ness guarantee of 2-3-4 trees.</a:t>
            </a:r>
          </a:p>
          <a:p>
            <a:pPr indent="-342900" lvl="0" marL="457200" rtl="0">
              <a:spcBef>
                <a:spcPts val="0"/>
              </a:spcBef>
              <a:spcAft>
                <a:spcPts val="0"/>
              </a:spcAft>
              <a:buClr>
                <a:srgbClr val="000000"/>
              </a:buClr>
              <a:buSzPts val="1800"/>
              <a:buChar char="●"/>
            </a:pPr>
            <a:r>
              <a:rPr lang="en">
                <a:solidFill>
                  <a:srgbClr val="000000"/>
                </a:solidFill>
              </a:rPr>
              <a:t>Maintain certain invariants through rotations:</a:t>
            </a:r>
          </a:p>
          <a:p>
            <a:pPr indent="-317500" lvl="1" marL="914400" rtl="0">
              <a:spcBef>
                <a:spcPts val="0"/>
              </a:spcBef>
              <a:spcAft>
                <a:spcPts val="0"/>
              </a:spcAft>
              <a:buClr>
                <a:srgbClr val="000000"/>
              </a:buClr>
              <a:buSzPts val="1400"/>
              <a:buChar char="○"/>
            </a:pPr>
            <a:r>
              <a:rPr lang="en">
                <a:solidFill>
                  <a:srgbClr val="000000"/>
                </a:solidFill>
              </a:rPr>
              <a:t>A node is either red or black.</a:t>
            </a:r>
          </a:p>
          <a:p>
            <a:pPr indent="-317500" lvl="1" marL="914400" rtl="0">
              <a:spcBef>
                <a:spcPts val="0"/>
              </a:spcBef>
              <a:spcAft>
                <a:spcPts val="0"/>
              </a:spcAft>
              <a:buClr>
                <a:srgbClr val="000000"/>
              </a:buClr>
              <a:buSzPts val="1400"/>
              <a:buChar char="○"/>
            </a:pPr>
            <a:r>
              <a:rPr lang="en">
                <a:solidFill>
                  <a:srgbClr val="000000"/>
                </a:solidFill>
              </a:rPr>
              <a:t>The root &amp; leaves are black.</a:t>
            </a:r>
          </a:p>
          <a:p>
            <a:pPr indent="-317500" lvl="1" marL="914400" rtl="0">
              <a:spcBef>
                <a:spcPts val="0"/>
              </a:spcBef>
              <a:spcAft>
                <a:spcPts val="0"/>
              </a:spcAft>
              <a:buClr>
                <a:srgbClr val="000000"/>
              </a:buClr>
              <a:buSzPts val="1400"/>
              <a:buChar char="○"/>
            </a:pPr>
            <a:r>
              <a:rPr lang="en">
                <a:solidFill>
                  <a:srgbClr val="000000"/>
                </a:solidFill>
              </a:rPr>
              <a:t>If a node is red, both of its children are black.</a:t>
            </a:r>
          </a:p>
          <a:p>
            <a:pPr indent="-317500" lvl="1" marL="914400" rtl="0">
              <a:spcBef>
                <a:spcPts val="0"/>
              </a:spcBef>
              <a:spcAft>
                <a:spcPts val="0"/>
              </a:spcAft>
              <a:buClr>
                <a:srgbClr val="000000"/>
              </a:buClr>
              <a:buSzPts val="1400"/>
              <a:buChar char="○"/>
            </a:pPr>
            <a:r>
              <a:rPr lang="en">
                <a:solidFill>
                  <a:srgbClr val="000000"/>
                </a:solidFill>
              </a:rPr>
              <a:t>Every path from a given node to any of its leaf descendants must contain the same number of black nodes.</a:t>
            </a:r>
          </a:p>
          <a:p>
            <a:pPr indent="-342900" lvl="0" marL="457200" rtl="0">
              <a:spcBef>
                <a:spcPts val="0"/>
              </a:spcBef>
              <a:spcAft>
                <a:spcPts val="0"/>
              </a:spcAft>
              <a:buClr>
                <a:srgbClr val="000000"/>
              </a:buClr>
              <a:buSzPts val="1800"/>
              <a:buChar char="●"/>
            </a:pPr>
            <a:r>
              <a:rPr lang="en">
                <a:solidFill>
                  <a:srgbClr val="000000"/>
                </a:solidFill>
              </a:rPr>
              <a:t>Convertible to 2-3-4 trees and vice versa</a:t>
            </a:r>
          </a:p>
          <a:p>
            <a:pPr indent="-342900" lvl="0" marL="457200" rtl="0">
              <a:spcBef>
                <a:spcPts val="0"/>
              </a:spcBef>
              <a:buClr>
                <a:srgbClr val="000000"/>
              </a:buClr>
              <a:buSzPts val="1800"/>
              <a:buChar char="●"/>
            </a:pPr>
            <a:r>
              <a:rPr lang="en">
                <a:solidFill>
                  <a:srgbClr val="000000"/>
                </a:solidFill>
              </a:rPr>
              <a:t>Used in </a:t>
            </a:r>
            <a:r>
              <a:rPr lang="en">
                <a:solidFill>
                  <a:srgbClr val="000000"/>
                </a:solidFill>
                <a:latin typeface="Consolas"/>
                <a:ea typeface="Consolas"/>
                <a:cs typeface="Consolas"/>
                <a:sym typeface="Consolas"/>
              </a:rPr>
              <a:t>java.util.TreeMap</a:t>
            </a:r>
            <a:r>
              <a:rPr lang="en">
                <a:solidFill>
                  <a:srgbClr val="000000"/>
                </a:solidFill>
              </a:rPr>
              <a:t>, </a:t>
            </a:r>
            <a:r>
              <a:rPr lang="en">
                <a:solidFill>
                  <a:srgbClr val="000000"/>
                </a:solidFill>
                <a:latin typeface="Consolas"/>
                <a:ea typeface="Consolas"/>
                <a:cs typeface="Consolas"/>
                <a:sym typeface="Consolas"/>
              </a:rPr>
              <a:t>java.util.TreeSet</a:t>
            </a:r>
            <a:r>
              <a:rPr lang="en">
                <a:solidFill>
                  <a:srgbClr val="000000"/>
                </a:solidFill>
              </a:rPr>
              <a:t>!</a:t>
            </a:r>
          </a:p>
          <a:p>
            <a:pPr indent="0" lvl="0" marL="0">
              <a:spcBef>
                <a:spcPts val="0"/>
              </a:spcBef>
              <a:buNone/>
            </a:pPr>
            <a:r>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Shape 750"/>
          <p:cNvSpPr/>
          <p:nvPr/>
        </p:nvSpPr>
        <p:spPr>
          <a:xfrm>
            <a:off x="570625" y="1860400"/>
            <a:ext cx="9906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751" name="Shape 7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From 2-3-4 Tree to Red-Black Tree</a:t>
            </a:r>
          </a:p>
        </p:txBody>
      </p:sp>
      <p:sp>
        <p:nvSpPr>
          <p:cNvPr id="752" name="Shape 752"/>
          <p:cNvSpPr/>
          <p:nvPr/>
        </p:nvSpPr>
        <p:spPr>
          <a:xfrm>
            <a:off x="1843225" y="1098400"/>
            <a:ext cx="14838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753" name="Shape 753"/>
          <p:cNvSpPr txBox="1"/>
          <p:nvPr/>
        </p:nvSpPr>
        <p:spPr>
          <a:xfrm>
            <a:off x="1914550" y="1140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20</a:t>
            </a:r>
          </a:p>
        </p:txBody>
      </p:sp>
      <p:sp>
        <p:nvSpPr>
          <p:cNvPr id="754" name="Shape 754"/>
          <p:cNvSpPr txBox="1"/>
          <p:nvPr/>
        </p:nvSpPr>
        <p:spPr>
          <a:xfrm>
            <a:off x="2371750" y="1140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40</a:t>
            </a:r>
          </a:p>
        </p:txBody>
      </p:sp>
      <p:sp>
        <p:nvSpPr>
          <p:cNvPr id="755" name="Shape 755"/>
          <p:cNvSpPr txBox="1"/>
          <p:nvPr/>
        </p:nvSpPr>
        <p:spPr>
          <a:xfrm>
            <a:off x="2828950" y="1140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70</a:t>
            </a:r>
          </a:p>
        </p:txBody>
      </p:sp>
      <p:sp>
        <p:nvSpPr>
          <p:cNvPr id="756" name="Shape 756"/>
          <p:cNvSpPr txBox="1"/>
          <p:nvPr/>
        </p:nvSpPr>
        <p:spPr>
          <a:xfrm>
            <a:off x="18383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26</a:t>
            </a:r>
          </a:p>
        </p:txBody>
      </p:sp>
      <p:sp>
        <p:nvSpPr>
          <p:cNvPr id="757" name="Shape 757"/>
          <p:cNvSpPr txBox="1"/>
          <p:nvPr/>
        </p:nvSpPr>
        <p:spPr>
          <a:xfrm>
            <a:off x="28289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55</a:t>
            </a:r>
          </a:p>
        </p:txBody>
      </p:sp>
      <p:sp>
        <p:nvSpPr>
          <p:cNvPr id="758" name="Shape 758"/>
          <p:cNvSpPr/>
          <p:nvPr/>
        </p:nvSpPr>
        <p:spPr>
          <a:xfrm>
            <a:off x="3999625" y="1860400"/>
            <a:ext cx="10668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759" name="Shape 759"/>
          <p:cNvSpPr txBox="1"/>
          <p:nvPr/>
        </p:nvSpPr>
        <p:spPr>
          <a:xfrm>
            <a:off x="41243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88</a:t>
            </a:r>
          </a:p>
        </p:txBody>
      </p:sp>
      <p:sp>
        <p:nvSpPr>
          <p:cNvPr id="760" name="Shape 760"/>
          <p:cNvSpPr txBox="1"/>
          <p:nvPr/>
        </p:nvSpPr>
        <p:spPr>
          <a:xfrm>
            <a:off x="4581550" y="1902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90</a:t>
            </a:r>
          </a:p>
        </p:txBody>
      </p:sp>
      <p:cxnSp>
        <p:nvCxnSpPr>
          <p:cNvPr id="761" name="Shape 761"/>
          <p:cNvCxnSpPr>
            <a:stCxn id="753" idx="1"/>
            <a:endCxn id="762" idx="0"/>
          </p:cNvCxnSpPr>
          <p:nvPr/>
        </p:nvCxnSpPr>
        <p:spPr>
          <a:xfrm flipH="1">
            <a:off x="815350" y="1329975"/>
            <a:ext cx="1099200" cy="572700"/>
          </a:xfrm>
          <a:prstGeom prst="straightConnector1">
            <a:avLst/>
          </a:prstGeom>
          <a:noFill/>
          <a:ln cap="flat" cmpd="sng" w="9525">
            <a:solidFill>
              <a:schemeClr val="dk2"/>
            </a:solidFill>
            <a:prstDash val="solid"/>
            <a:round/>
            <a:headEnd len="lg" w="lg" type="none"/>
            <a:tailEnd len="lg" w="lg" type="triangle"/>
          </a:ln>
        </p:spPr>
      </p:cxnSp>
      <p:cxnSp>
        <p:nvCxnSpPr>
          <p:cNvPr id="763" name="Shape 763"/>
          <p:cNvCxnSpPr>
            <a:stCxn id="753" idx="2"/>
            <a:endCxn id="756" idx="0"/>
          </p:cNvCxnSpPr>
          <p:nvPr/>
        </p:nvCxnSpPr>
        <p:spPr>
          <a:xfrm flipH="1">
            <a:off x="2034550" y="1519425"/>
            <a:ext cx="76200" cy="383100"/>
          </a:xfrm>
          <a:prstGeom prst="straightConnector1">
            <a:avLst/>
          </a:prstGeom>
          <a:noFill/>
          <a:ln cap="flat" cmpd="sng" w="9525">
            <a:solidFill>
              <a:schemeClr val="dk2"/>
            </a:solidFill>
            <a:prstDash val="solid"/>
            <a:round/>
            <a:headEnd len="lg" w="lg" type="none"/>
            <a:tailEnd len="lg" w="lg" type="triangle"/>
          </a:ln>
        </p:spPr>
      </p:cxnSp>
      <p:cxnSp>
        <p:nvCxnSpPr>
          <p:cNvPr id="764" name="Shape 764"/>
          <p:cNvCxnSpPr>
            <a:stCxn id="755" idx="2"/>
            <a:endCxn id="757" idx="0"/>
          </p:cNvCxnSpPr>
          <p:nvPr/>
        </p:nvCxnSpPr>
        <p:spPr>
          <a:xfrm>
            <a:off x="3025150" y="1519425"/>
            <a:ext cx="0" cy="383100"/>
          </a:xfrm>
          <a:prstGeom prst="straightConnector1">
            <a:avLst/>
          </a:prstGeom>
          <a:noFill/>
          <a:ln cap="flat" cmpd="sng" w="9525">
            <a:solidFill>
              <a:schemeClr val="dk2"/>
            </a:solidFill>
            <a:prstDash val="solid"/>
            <a:round/>
            <a:headEnd len="lg" w="lg" type="none"/>
            <a:tailEnd len="lg" w="lg" type="triangle"/>
          </a:ln>
        </p:spPr>
      </p:cxnSp>
      <p:cxnSp>
        <p:nvCxnSpPr>
          <p:cNvPr id="765" name="Shape 765"/>
          <p:cNvCxnSpPr>
            <a:stCxn id="755" idx="3"/>
            <a:endCxn id="759" idx="0"/>
          </p:cNvCxnSpPr>
          <p:nvPr/>
        </p:nvCxnSpPr>
        <p:spPr>
          <a:xfrm>
            <a:off x="3221350" y="1329975"/>
            <a:ext cx="1099200" cy="572700"/>
          </a:xfrm>
          <a:prstGeom prst="straightConnector1">
            <a:avLst/>
          </a:prstGeom>
          <a:noFill/>
          <a:ln cap="flat" cmpd="sng" w="9525">
            <a:solidFill>
              <a:schemeClr val="dk2"/>
            </a:solidFill>
            <a:prstDash val="solid"/>
            <a:round/>
            <a:headEnd len="lg" w="lg" type="none"/>
            <a:tailEnd len="lg" w="lg" type="triangle"/>
          </a:ln>
        </p:spPr>
      </p:cxnSp>
      <p:sp>
        <p:nvSpPr>
          <p:cNvPr id="762" name="Shape 762"/>
          <p:cNvSpPr txBox="1"/>
          <p:nvPr/>
        </p:nvSpPr>
        <p:spPr>
          <a:xfrm>
            <a:off x="6191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10</a:t>
            </a:r>
          </a:p>
        </p:txBody>
      </p:sp>
      <p:sp>
        <p:nvSpPr>
          <p:cNvPr id="766" name="Shape 766"/>
          <p:cNvSpPr txBox="1"/>
          <p:nvPr/>
        </p:nvSpPr>
        <p:spPr>
          <a:xfrm>
            <a:off x="1076350" y="1902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18</a:t>
            </a:r>
          </a:p>
        </p:txBody>
      </p:sp>
      <p:cxnSp>
        <p:nvCxnSpPr>
          <p:cNvPr id="767" name="Shape 767"/>
          <p:cNvCxnSpPr/>
          <p:nvPr/>
        </p:nvCxnSpPr>
        <p:spPr>
          <a:xfrm>
            <a:off x="3353000" y="2472900"/>
            <a:ext cx="948900" cy="592200"/>
          </a:xfrm>
          <a:prstGeom prst="straightConnector1">
            <a:avLst/>
          </a:prstGeom>
          <a:noFill/>
          <a:ln cap="flat" cmpd="sng" w="38100">
            <a:solidFill>
              <a:srgbClr val="4A86E8"/>
            </a:solidFill>
            <a:prstDash val="solid"/>
            <a:round/>
            <a:headEnd len="lg" w="lg" type="stealth"/>
            <a:tailEnd len="lg" w="lg" type="triangle"/>
          </a:ln>
        </p:spPr>
      </p:cxnSp>
      <p:sp>
        <p:nvSpPr>
          <p:cNvPr id="768" name="Shape 768"/>
          <p:cNvSpPr txBox="1"/>
          <p:nvPr/>
        </p:nvSpPr>
        <p:spPr>
          <a:xfrm>
            <a:off x="5267350" y="2740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20</a:t>
            </a:r>
          </a:p>
        </p:txBody>
      </p:sp>
      <p:sp>
        <p:nvSpPr>
          <p:cNvPr id="769" name="Shape 769"/>
          <p:cNvSpPr txBox="1"/>
          <p:nvPr/>
        </p:nvSpPr>
        <p:spPr>
          <a:xfrm>
            <a:off x="6334150" y="21311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40</a:t>
            </a:r>
          </a:p>
        </p:txBody>
      </p:sp>
      <p:sp>
        <p:nvSpPr>
          <p:cNvPr id="770" name="Shape 770"/>
          <p:cNvSpPr txBox="1"/>
          <p:nvPr/>
        </p:nvSpPr>
        <p:spPr>
          <a:xfrm>
            <a:off x="7324750" y="2740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70</a:t>
            </a:r>
          </a:p>
        </p:txBody>
      </p:sp>
      <p:sp>
        <p:nvSpPr>
          <p:cNvPr id="771" name="Shape 771"/>
          <p:cNvSpPr txBox="1"/>
          <p:nvPr/>
        </p:nvSpPr>
        <p:spPr>
          <a:xfrm>
            <a:off x="58007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26</a:t>
            </a:r>
          </a:p>
        </p:txBody>
      </p:sp>
      <p:sp>
        <p:nvSpPr>
          <p:cNvPr id="772" name="Shape 772"/>
          <p:cNvSpPr txBox="1"/>
          <p:nvPr/>
        </p:nvSpPr>
        <p:spPr>
          <a:xfrm>
            <a:off x="67913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55</a:t>
            </a:r>
          </a:p>
        </p:txBody>
      </p:sp>
      <p:sp>
        <p:nvSpPr>
          <p:cNvPr id="773" name="Shape 773"/>
          <p:cNvSpPr txBox="1"/>
          <p:nvPr/>
        </p:nvSpPr>
        <p:spPr>
          <a:xfrm>
            <a:off x="80867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88</a:t>
            </a:r>
          </a:p>
        </p:txBody>
      </p:sp>
      <p:sp>
        <p:nvSpPr>
          <p:cNvPr id="774" name="Shape 774"/>
          <p:cNvSpPr txBox="1"/>
          <p:nvPr/>
        </p:nvSpPr>
        <p:spPr>
          <a:xfrm>
            <a:off x="8467750" y="3883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90</a:t>
            </a:r>
          </a:p>
        </p:txBody>
      </p:sp>
      <p:cxnSp>
        <p:nvCxnSpPr>
          <p:cNvPr id="775" name="Shape 775"/>
          <p:cNvCxnSpPr>
            <a:stCxn id="768" idx="2"/>
            <a:endCxn id="776" idx="0"/>
          </p:cNvCxnSpPr>
          <p:nvPr/>
        </p:nvCxnSpPr>
        <p:spPr>
          <a:xfrm flipH="1">
            <a:off x="4777750" y="3119625"/>
            <a:ext cx="685800" cy="230700"/>
          </a:xfrm>
          <a:prstGeom prst="straightConnector1">
            <a:avLst/>
          </a:prstGeom>
          <a:noFill/>
          <a:ln cap="flat" cmpd="sng" w="9525">
            <a:solidFill>
              <a:schemeClr val="dk2"/>
            </a:solidFill>
            <a:prstDash val="solid"/>
            <a:round/>
            <a:headEnd len="lg" w="lg" type="none"/>
            <a:tailEnd len="lg" w="lg" type="triangle"/>
          </a:ln>
        </p:spPr>
      </p:cxnSp>
      <p:cxnSp>
        <p:nvCxnSpPr>
          <p:cNvPr id="777" name="Shape 777"/>
          <p:cNvCxnSpPr>
            <a:stCxn id="768" idx="2"/>
            <a:endCxn id="771" idx="0"/>
          </p:cNvCxnSpPr>
          <p:nvPr/>
        </p:nvCxnSpPr>
        <p:spPr>
          <a:xfrm>
            <a:off x="5463550" y="3119625"/>
            <a:ext cx="533400" cy="230700"/>
          </a:xfrm>
          <a:prstGeom prst="straightConnector1">
            <a:avLst/>
          </a:prstGeom>
          <a:noFill/>
          <a:ln cap="flat" cmpd="sng" w="9525">
            <a:solidFill>
              <a:schemeClr val="dk2"/>
            </a:solidFill>
            <a:prstDash val="solid"/>
            <a:round/>
            <a:headEnd len="lg" w="lg" type="none"/>
            <a:tailEnd len="lg" w="lg" type="triangle"/>
          </a:ln>
        </p:spPr>
      </p:cxnSp>
      <p:cxnSp>
        <p:nvCxnSpPr>
          <p:cNvPr id="778" name="Shape 778"/>
          <p:cNvCxnSpPr>
            <a:stCxn id="770" idx="2"/>
            <a:endCxn id="772" idx="0"/>
          </p:cNvCxnSpPr>
          <p:nvPr/>
        </p:nvCxnSpPr>
        <p:spPr>
          <a:xfrm flipH="1">
            <a:off x="6987550" y="3119625"/>
            <a:ext cx="533400" cy="230700"/>
          </a:xfrm>
          <a:prstGeom prst="straightConnector1">
            <a:avLst/>
          </a:prstGeom>
          <a:noFill/>
          <a:ln cap="flat" cmpd="sng" w="9525">
            <a:solidFill>
              <a:schemeClr val="dk2"/>
            </a:solidFill>
            <a:prstDash val="solid"/>
            <a:round/>
            <a:headEnd len="lg" w="lg" type="none"/>
            <a:tailEnd len="lg" w="lg" type="triangle"/>
          </a:ln>
        </p:spPr>
      </p:cxnSp>
      <p:cxnSp>
        <p:nvCxnSpPr>
          <p:cNvPr id="779" name="Shape 779"/>
          <p:cNvCxnSpPr>
            <a:stCxn id="770" idx="2"/>
            <a:endCxn id="773" idx="0"/>
          </p:cNvCxnSpPr>
          <p:nvPr/>
        </p:nvCxnSpPr>
        <p:spPr>
          <a:xfrm>
            <a:off x="7520950" y="3119625"/>
            <a:ext cx="762000" cy="230700"/>
          </a:xfrm>
          <a:prstGeom prst="straightConnector1">
            <a:avLst/>
          </a:prstGeom>
          <a:noFill/>
          <a:ln cap="flat" cmpd="sng" w="9525">
            <a:solidFill>
              <a:schemeClr val="dk2"/>
            </a:solidFill>
            <a:prstDash val="solid"/>
            <a:round/>
            <a:headEnd len="lg" w="lg" type="none"/>
            <a:tailEnd len="lg" w="lg" type="triangle"/>
          </a:ln>
        </p:spPr>
      </p:cxnSp>
      <p:sp>
        <p:nvSpPr>
          <p:cNvPr id="776" name="Shape 776"/>
          <p:cNvSpPr txBox="1"/>
          <p:nvPr/>
        </p:nvSpPr>
        <p:spPr>
          <a:xfrm>
            <a:off x="45815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10</a:t>
            </a:r>
          </a:p>
        </p:txBody>
      </p:sp>
      <p:sp>
        <p:nvSpPr>
          <p:cNvPr id="780" name="Shape 780"/>
          <p:cNvSpPr txBox="1"/>
          <p:nvPr/>
        </p:nvSpPr>
        <p:spPr>
          <a:xfrm>
            <a:off x="5038750" y="3883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18</a:t>
            </a:r>
          </a:p>
        </p:txBody>
      </p:sp>
      <p:sp>
        <p:nvSpPr>
          <p:cNvPr id="781" name="Shape 781"/>
          <p:cNvSpPr txBox="1"/>
          <p:nvPr/>
        </p:nvSpPr>
        <p:spPr>
          <a:xfrm>
            <a:off x="7705750" y="38837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nil</a:t>
            </a:r>
          </a:p>
        </p:txBody>
      </p:sp>
      <p:sp>
        <p:nvSpPr>
          <p:cNvPr id="782" name="Shape 782"/>
          <p:cNvSpPr txBox="1"/>
          <p:nvPr/>
        </p:nvSpPr>
        <p:spPr>
          <a:xfrm>
            <a:off x="41243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FFFFFF"/>
                </a:solidFill>
              </a:rPr>
              <a:t>nil</a:t>
            </a:r>
          </a:p>
        </p:txBody>
      </p:sp>
      <p:sp>
        <p:nvSpPr>
          <p:cNvPr id="783" name="Shape 783"/>
          <p:cNvSpPr txBox="1"/>
          <p:nvPr/>
        </p:nvSpPr>
        <p:spPr>
          <a:xfrm>
            <a:off x="4733950" y="44889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FFFFFF"/>
                </a:solidFill>
              </a:rPr>
              <a:t>nil</a:t>
            </a:r>
          </a:p>
        </p:txBody>
      </p:sp>
      <p:sp>
        <p:nvSpPr>
          <p:cNvPr id="784" name="Shape 784"/>
          <p:cNvSpPr txBox="1"/>
          <p:nvPr/>
        </p:nvSpPr>
        <p:spPr>
          <a:xfrm>
            <a:off x="5343550" y="44889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FFFFFF"/>
                </a:solidFill>
              </a:rPr>
              <a:t>nil</a:t>
            </a:r>
          </a:p>
        </p:txBody>
      </p:sp>
      <p:sp>
        <p:nvSpPr>
          <p:cNvPr id="785" name="Shape 785"/>
          <p:cNvSpPr txBox="1"/>
          <p:nvPr/>
        </p:nvSpPr>
        <p:spPr>
          <a:xfrm>
            <a:off x="55721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FFFFFF"/>
                </a:solidFill>
              </a:rPr>
              <a:t>nil</a:t>
            </a:r>
          </a:p>
        </p:txBody>
      </p:sp>
      <p:sp>
        <p:nvSpPr>
          <p:cNvPr id="786" name="Shape 786"/>
          <p:cNvSpPr txBox="1"/>
          <p:nvPr/>
        </p:nvSpPr>
        <p:spPr>
          <a:xfrm>
            <a:off x="61055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FFFFFF"/>
                </a:solidFill>
              </a:rPr>
              <a:t>nil</a:t>
            </a:r>
          </a:p>
        </p:txBody>
      </p:sp>
      <p:sp>
        <p:nvSpPr>
          <p:cNvPr id="787" name="Shape 787"/>
          <p:cNvSpPr txBox="1"/>
          <p:nvPr/>
        </p:nvSpPr>
        <p:spPr>
          <a:xfrm>
            <a:off x="66389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FFFFFF"/>
                </a:solidFill>
              </a:rPr>
              <a:t>nil</a:t>
            </a:r>
          </a:p>
        </p:txBody>
      </p:sp>
      <p:sp>
        <p:nvSpPr>
          <p:cNvPr id="788" name="Shape 788"/>
          <p:cNvSpPr txBox="1"/>
          <p:nvPr/>
        </p:nvSpPr>
        <p:spPr>
          <a:xfrm>
            <a:off x="70961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FFFFFF"/>
                </a:solidFill>
              </a:rPr>
              <a:t>nil</a:t>
            </a:r>
          </a:p>
        </p:txBody>
      </p:sp>
      <p:sp>
        <p:nvSpPr>
          <p:cNvPr id="789" name="Shape 789"/>
          <p:cNvSpPr txBox="1"/>
          <p:nvPr/>
        </p:nvSpPr>
        <p:spPr>
          <a:xfrm>
            <a:off x="8086750" y="4493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nil</a:t>
            </a:r>
          </a:p>
        </p:txBody>
      </p:sp>
      <p:sp>
        <p:nvSpPr>
          <p:cNvPr id="790" name="Shape 790"/>
          <p:cNvSpPr txBox="1"/>
          <p:nvPr/>
        </p:nvSpPr>
        <p:spPr>
          <a:xfrm>
            <a:off x="8696350" y="4493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FFFFFF"/>
                </a:solidFill>
              </a:rPr>
              <a:t>nil</a:t>
            </a:r>
          </a:p>
        </p:txBody>
      </p:sp>
      <p:cxnSp>
        <p:nvCxnSpPr>
          <p:cNvPr id="791" name="Shape 791"/>
          <p:cNvCxnSpPr>
            <a:stCxn id="769" idx="2"/>
            <a:endCxn id="770" idx="0"/>
          </p:cNvCxnSpPr>
          <p:nvPr/>
        </p:nvCxnSpPr>
        <p:spPr>
          <a:xfrm>
            <a:off x="6530350" y="2510025"/>
            <a:ext cx="990600" cy="230700"/>
          </a:xfrm>
          <a:prstGeom prst="straightConnector1">
            <a:avLst/>
          </a:prstGeom>
          <a:noFill/>
          <a:ln cap="flat" cmpd="sng" w="9525">
            <a:solidFill>
              <a:schemeClr val="dk2"/>
            </a:solidFill>
            <a:prstDash val="solid"/>
            <a:round/>
            <a:headEnd len="lg" w="lg" type="none"/>
            <a:tailEnd len="lg" w="lg" type="triangle"/>
          </a:ln>
        </p:spPr>
      </p:cxnSp>
      <p:cxnSp>
        <p:nvCxnSpPr>
          <p:cNvPr id="792" name="Shape 792"/>
          <p:cNvCxnSpPr>
            <a:stCxn id="769" idx="2"/>
            <a:endCxn id="768" idx="0"/>
          </p:cNvCxnSpPr>
          <p:nvPr/>
        </p:nvCxnSpPr>
        <p:spPr>
          <a:xfrm flipH="1">
            <a:off x="5463550" y="2510025"/>
            <a:ext cx="1066800" cy="230700"/>
          </a:xfrm>
          <a:prstGeom prst="straightConnector1">
            <a:avLst/>
          </a:prstGeom>
          <a:noFill/>
          <a:ln cap="flat" cmpd="sng" w="9525">
            <a:solidFill>
              <a:schemeClr val="dk2"/>
            </a:solidFill>
            <a:prstDash val="solid"/>
            <a:round/>
            <a:headEnd len="lg" w="lg" type="none"/>
            <a:tailEnd len="lg" w="lg" type="triangle"/>
          </a:ln>
        </p:spPr>
      </p:cxnSp>
      <p:cxnSp>
        <p:nvCxnSpPr>
          <p:cNvPr id="793" name="Shape 793"/>
          <p:cNvCxnSpPr>
            <a:stCxn id="776" idx="2"/>
            <a:endCxn id="782" idx="0"/>
          </p:cNvCxnSpPr>
          <p:nvPr/>
        </p:nvCxnSpPr>
        <p:spPr>
          <a:xfrm flipH="1">
            <a:off x="4320550" y="3729225"/>
            <a:ext cx="457200" cy="150000"/>
          </a:xfrm>
          <a:prstGeom prst="straightConnector1">
            <a:avLst/>
          </a:prstGeom>
          <a:noFill/>
          <a:ln cap="flat" cmpd="sng" w="9525">
            <a:solidFill>
              <a:schemeClr val="dk2"/>
            </a:solidFill>
            <a:prstDash val="solid"/>
            <a:round/>
            <a:headEnd len="lg" w="lg" type="none"/>
            <a:tailEnd len="lg" w="lg" type="triangle"/>
          </a:ln>
        </p:spPr>
      </p:cxnSp>
      <p:cxnSp>
        <p:nvCxnSpPr>
          <p:cNvPr id="794" name="Shape 794"/>
          <p:cNvCxnSpPr>
            <a:stCxn id="776" idx="2"/>
            <a:endCxn id="780" idx="0"/>
          </p:cNvCxnSpPr>
          <p:nvPr/>
        </p:nvCxnSpPr>
        <p:spPr>
          <a:xfrm>
            <a:off x="4777750" y="3729225"/>
            <a:ext cx="457200" cy="154500"/>
          </a:xfrm>
          <a:prstGeom prst="straightConnector1">
            <a:avLst/>
          </a:prstGeom>
          <a:noFill/>
          <a:ln cap="flat" cmpd="sng" w="9525">
            <a:solidFill>
              <a:schemeClr val="dk2"/>
            </a:solidFill>
            <a:prstDash val="solid"/>
            <a:round/>
            <a:headEnd len="lg" w="lg" type="none"/>
            <a:tailEnd len="lg" w="lg" type="triangle"/>
          </a:ln>
        </p:spPr>
      </p:cxnSp>
      <p:cxnSp>
        <p:nvCxnSpPr>
          <p:cNvPr id="795" name="Shape 795"/>
          <p:cNvCxnSpPr>
            <a:stCxn id="771" idx="2"/>
            <a:endCxn id="785" idx="0"/>
          </p:cNvCxnSpPr>
          <p:nvPr/>
        </p:nvCxnSpPr>
        <p:spPr>
          <a:xfrm flipH="1">
            <a:off x="5768350" y="3729225"/>
            <a:ext cx="228600" cy="150000"/>
          </a:xfrm>
          <a:prstGeom prst="straightConnector1">
            <a:avLst/>
          </a:prstGeom>
          <a:noFill/>
          <a:ln cap="flat" cmpd="sng" w="9525">
            <a:solidFill>
              <a:schemeClr val="dk2"/>
            </a:solidFill>
            <a:prstDash val="solid"/>
            <a:round/>
            <a:headEnd len="lg" w="lg" type="none"/>
            <a:tailEnd len="lg" w="lg" type="triangle"/>
          </a:ln>
        </p:spPr>
      </p:cxnSp>
      <p:cxnSp>
        <p:nvCxnSpPr>
          <p:cNvPr id="796" name="Shape 796"/>
          <p:cNvCxnSpPr>
            <a:stCxn id="771" idx="2"/>
            <a:endCxn id="786" idx="0"/>
          </p:cNvCxnSpPr>
          <p:nvPr/>
        </p:nvCxnSpPr>
        <p:spPr>
          <a:xfrm>
            <a:off x="5996950" y="3729225"/>
            <a:ext cx="304800" cy="150000"/>
          </a:xfrm>
          <a:prstGeom prst="straightConnector1">
            <a:avLst/>
          </a:prstGeom>
          <a:noFill/>
          <a:ln cap="flat" cmpd="sng" w="9525">
            <a:solidFill>
              <a:schemeClr val="dk2"/>
            </a:solidFill>
            <a:prstDash val="solid"/>
            <a:round/>
            <a:headEnd len="lg" w="lg" type="none"/>
            <a:tailEnd len="lg" w="lg" type="triangle"/>
          </a:ln>
        </p:spPr>
      </p:cxnSp>
      <p:cxnSp>
        <p:nvCxnSpPr>
          <p:cNvPr id="797" name="Shape 797"/>
          <p:cNvCxnSpPr>
            <a:stCxn id="772" idx="2"/>
            <a:endCxn id="787" idx="0"/>
          </p:cNvCxnSpPr>
          <p:nvPr/>
        </p:nvCxnSpPr>
        <p:spPr>
          <a:xfrm flipH="1">
            <a:off x="6835150" y="3729225"/>
            <a:ext cx="152400" cy="150000"/>
          </a:xfrm>
          <a:prstGeom prst="straightConnector1">
            <a:avLst/>
          </a:prstGeom>
          <a:noFill/>
          <a:ln cap="flat" cmpd="sng" w="9525">
            <a:solidFill>
              <a:schemeClr val="dk2"/>
            </a:solidFill>
            <a:prstDash val="solid"/>
            <a:round/>
            <a:headEnd len="lg" w="lg" type="none"/>
            <a:tailEnd len="lg" w="lg" type="triangle"/>
          </a:ln>
        </p:spPr>
      </p:cxnSp>
      <p:cxnSp>
        <p:nvCxnSpPr>
          <p:cNvPr id="798" name="Shape 798"/>
          <p:cNvCxnSpPr>
            <a:stCxn id="772" idx="2"/>
            <a:endCxn id="788" idx="0"/>
          </p:cNvCxnSpPr>
          <p:nvPr/>
        </p:nvCxnSpPr>
        <p:spPr>
          <a:xfrm>
            <a:off x="6987550" y="3729225"/>
            <a:ext cx="304800" cy="150000"/>
          </a:xfrm>
          <a:prstGeom prst="straightConnector1">
            <a:avLst/>
          </a:prstGeom>
          <a:noFill/>
          <a:ln cap="flat" cmpd="sng" w="9525">
            <a:solidFill>
              <a:schemeClr val="dk2"/>
            </a:solidFill>
            <a:prstDash val="solid"/>
            <a:round/>
            <a:headEnd len="lg" w="lg" type="none"/>
            <a:tailEnd len="lg" w="lg" type="triangle"/>
          </a:ln>
        </p:spPr>
      </p:cxnSp>
      <p:cxnSp>
        <p:nvCxnSpPr>
          <p:cNvPr id="799" name="Shape 799"/>
          <p:cNvCxnSpPr>
            <a:stCxn id="773" idx="2"/>
            <a:endCxn id="781" idx="0"/>
          </p:cNvCxnSpPr>
          <p:nvPr/>
        </p:nvCxnSpPr>
        <p:spPr>
          <a:xfrm flipH="1">
            <a:off x="7901950" y="3729225"/>
            <a:ext cx="381000" cy="154500"/>
          </a:xfrm>
          <a:prstGeom prst="straightConnector1">
            <a:avLst/>
          </a:prstGeom>
          <a:noFill/>
          <a:ln cap="flat" cmpd="sng" w="9525">
            <a:solidFill>
              <a:schemeClr val="dk2"/>
            </a:solidFill>
            <a:prstDash val="solid"/>
            <a:round/>
            <a:headEnd len="lg" w="lg" type="none"/>
            <a:tailEnd len="lg" w="lg" type="triangle"/>
          </a:ln>
        </p:spPr>
      </p:cxnSp>
      <p:cxnSp>
        <p:nvCxnSpPr>
          <p:cNvPr id="800" name="Shape 800"/>
          <p:cNvCxnSpPr>
            <a:stCxn id="773" idx="2"/>
            <a:endCxn id="774" idx="0"/>
          </p:cNvCxnSpPr>
          <p:nvPr/>
        </p:nvCxnSpPr>
        <p:spPr>
          <a:xfrm>
            <a:off x="8282950" y="3729225"/>
            <a:ext cx="381000" cy="154500"/>
          </a:xfrm>
          <a:prstGeom prst="straightConnector1">
            <a:avLst/>
          </a:prstGeom>
          <a:noFill/>
          <a:ln cap="flat" cmpd="sng" w="9525">
            <a:solidFill>
              <a:schemeClr val="dk2"/>
            </a:solidFill>
            <a:prstDash val="solid"/>
            <a:round/>
            <a:headEnd len="lg" w="lg" type="none"/>
            <a:tailEnd len="lg" w="lg" type="triangle"/>
          </a:ln>
        </p:spPr>
      </p:cxnSp>
      <p:cxnSp>
        <p:nvCxnSpPr>
          <p:cNvPr id="801" name="Shape 801"/>
          <p:cNvCxnSpPr>
            <a:stCxn id="774" idx="2"/>
            <a:endCxn id="789" idx="0"/>
          </p:cNvCxnSpPr>
          <p:nvPr/>
        </p:nvCxnSpPr>
        <p:spPr>
          <a:xfrm flipH="1">
            <a:off x="8282950" y="4262625"/>
            <a:ext cx="381000" cy="230700"/>
          </a:xfrm>
          <a:prstGeom prst="straightConnector1">
            <a:avLst/>
          </a:prstGeom>
          <a:noFill/>
          <a:ln cap="flat" cmpd="sng" w="9525">
            <a:solidFill>
              <a:schemeClr val="dk2"/>
            </a:solidFill>
            <a:prstDash val="solid"/>
            <a:round/>
            <a:headEnd len="lg" w="lg" type="none"/>
            <a:tailEnd len="lg" w="lg" type="triangle"/>
          </a:ln>
        </p:spPr>
      </p:cxnSp>
      <p:cxnSp>
        <p:nvCxnSpPr>
          <p:cNvPr id="802" name="Shape 802"/>
          <p:cNvCxnSpPr>
            <a:stCxn id="774" idx="2"/>
            <a:endCxn id="790" idx="0"/>
          </p:cNvCxnSpPr>
          <p:nvPr/>
        </p:nvCxnSpPr>
        <p:spPr>
          <a:xfrm>
            <a:off x="8663950" y="4262625"/>
            <a:ext cx="228600" cy="230700"/>
          </a:xfrm>
          <a:prstGeom prst="straightConnector1">
            <a:avLst/>
          </a:prstGeom>
          <a:noFill/>
          <a:ln cap="flat" cmpd="sng" w="9525">
            <a:solidFill>
              <a:schemeClr val="dk2"/>
            </a:solidFill>
            <a:prstDash val="solid"/>
            <a:round/>
            <a:headEnd len="lg" w="lg" type="none"/>
            <a:tailEnd len="lg" w="lg" type="triangle"/>
          </a:ln>
        </p:spPr>
      </p:cxnSp>
      <p:cxnSp>
        <p:nvCxnSpPr>
          <p:cNvPr id="803" name="Shape 803"/>
          <p:cNvCxnSpPr>
            <a:stCxn id="780" idx="2"/>
            <a:endCxn id="783" idx="0"/>
          </p:cNvCxnSpPr>
          <p:nvPr/>
        </p:nvCxnSpPr>
        <p:spPr>
          <a:xfrm flipH="1">
            <a:off x="4930150" y="4262625"/>
            <a:ext cx="304800" cy="226200"/>
          </a:xfrm>
          <a:prstGeom prst="straightConnector1">
            <a:avLst/>
          </a:prstGeom>
          <a:noFill/>
          <a:ln cap="flat" cmpd="sng" w="9525">
            <a:solidFill>
              <a:schemeClr val="dk2"/>
            </a:solidFill>
            <a:prstDash val="solid"/>
            <a:round/>
            <a:headEnd len="lg" w="lg" type="none"/>
            <a:tailEnd len="lg" w="lg" type="triangle"/>
          </a:ln>
        </p:spPr>
      </p:cxnSp>
      <p:cxnSp>
        <p:nvCxnSpPr>
          <p:cNvPr id="804" name="Shape 804"/>
          <p:cNvCxnSpPr>
            <a:stCxn id="780" idx="2"/>
            <a:endCxn id="784" idx="0"/>
          </p:cNvCxnSpPr>
          <p:nvPr/>
        </p:nvCxnSpPr>
        <p:spPr>
          <a:xfrm>
            <a:off x="5234950" y="4262625"/>
            <a:ext cx="304800" cy="2262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Shape 809"/>
          <p:cNvSpPr/>
          <p:nvPr/>
        </p:nvSpPr>
        <p:spPr>
          <a:xfrm>
            <a:off x="570625" y="1860400"/>
            <a:ext cx="9906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810" name="Shape 81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From 2-3-4 Tree to Red-Black Tree</a:t>
            </a:r>
          </a:p>
        </p:txBody>
      </p:sp>
      <p:sp>
        <p:nvSpPr>
          <p:cNvPr id="811" name="Shape 811"/>
          <p:cNvSpPr/>
          <p:nvPr/>
        </p:nvSpPr>
        <p:spPr>
          <a:xfrm>
            <a:off x="1843225" y="1098400"/>
            <a:ext cx="14838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812" name="Shape 812"/>
          <p:cNvSpPr txBox="1"/>
          <p:nvPr/>
        </p:nvSpPr>
        <p:spPr>
          <a:xfrm>
            <a:off x="1914550" y="1140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20</a:t>
            </a:r>
          </a:p>
        </p:txBody>
      </p:sp>
      <p:sp>
        <p:nvSpPr>
          <p:cNvPr id="813" name="Shape 813"/>
          <p:cNvSpPr txBox="1"/>
          <p:nvPr/>
        </p:nvSpPr>
        <p:spPr>
          <a:xfrm>
            <a:off x="2371750" y="1140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40</a:t>
            </a:r>
          </a:p>
        </p:txBody>
      </p:sp>
      <p:sp>
        <p:nvSpPr>
          <p:cNvPr id="814" name="Shape 814"/>
          <p:cNvSpPr txBox="1"/>
          <p:nvPr/>
        </p:nvSpPr>
        <p:spPr>
          <a:xfrm>
            <a:off x="2828950" y="1140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70</a:t>
            </a:r>
          </a:p>
        </p:txBody>
      </p:sp>
      <p:sp>
        <p:nvSpPr>
          <p:cNvPr id="815" name="Shape 815"/>
          <p:cNvSpPr txBox="1"/>
          <p:nvPr/>
        </p:nvSpPr>
        <p:spPr>
          <a:xfrm>
            <a:off x="18383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26</a:t>
            </a:r>
          </a:p>
        </p:txBody>
      </p:sp>
      <p:sp>
        <p:nvSpPr>
          <p:cNvPr id="816" name="Shape 816"/>
          <p:cNvSpPr txBox="1"/>
          <p:nvPr/>
        </p:nvSpPr>
        <p:spPr>
          <a:xfrm>
            <a:off x="28289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55</a:t>
            </a:r>
          </a:p>
        </p:txBody>
      </p:sp>
      <p:sp>
        <p:nvSpPr>
          <p:cNvPr id="817" name="Shape 817"/>
          <p:cNvSpPr/>
          <p:nvPr/>
        </p:nvSpPr>
        <p:spPr>
          <a:xfrm>
            <a:off x="3999625" y="1860400"/>
            <a:ext cx="10668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818" name="Shape 818"/>
          <p:cNvSpPr txBox="1"/>
          <p:nvPr/>
        </p:nvSpPr>
        <p:spPr>
          <a:xfrm>
            <a:off x="41243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88</a:t>
            </a:r>
          </a:p>
        </p:txBody>
      </p:sp>
      <p:sp>
        <p:nvSpPr>
          <p:cNvPr id="819" name="Shape 819"/>
          <p:cNvSpPr txBox="1"/>
          <p:nvPr/>
        </p:nvSpPr>
        <p:spPr>
          <a:xfrm>
            <a:off x="4581550" y="1902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90</a:t>
            </a:r>
          </a:p>
        </p:txBody>
      </p:sp>
      <p:cxnSp>
        <p:nvCxnSpPr>
          <p:cNvPr id="820" name="Shape 820"/>
          <p:cNvCxnSpPr>
            <a:stCxn id="812" idx="1"/>
            <a:endCxn id="821" idx="0"/>
          </p:cNvCxnSpPr>
          <p:nvPr/>
        </p:nvCxnSpPr>
        <p:spPr>
          <a:xfrm flipH="1">
            <a:off x="815350" y="1329975"/>
            <a:ext cx="1099200" cy="572700"/>
          </a:xfrm>
          <a:prstGeom prst="straightConnector1">
            <a:avLst/>
          </a:prstGeom>
          <a:noFill/>
          <a:ln cap="flat" cmpd="sng" w="9525">
            <a:solidFill>
              <a:schemeClr val="dk2"/>
            </a:solidFill>
            <a:prstDash val="solid"/>
            <a:round/>
            <a:headEnd len="lg" w="lg" type="none"/>
            <a:tailEnd len="lg" w="lg" type="triangle"/>
          </a:ln>
        </p:spPr>
      </p:cxnSp>
      <p:cxnSp>
        <p:nvCxnSpPr>
          <p:cNvPr id="822" name="Shape 822"/>
          <p:cNvCxnSpPr>
            <a:stCxn id="812" idx="2"/>
            <a:endCxn id="815" idx="0"/>
          </p:cNvCxnSpPr>
          <p:nvPr/>
        </p:nvCxnSpPr>
        <p:spPr>
          <a:xfrm flipH="1">
            <a:off x="2034550" y="1519425"/>
            <a:ext cx="76200" cy="383100"/>
          </a:xfrm>
          <a:prstGeom prst="straightConnector1">
            <a:avLst/>
          </a:prstGeom>
          <a:noFill/>
          <a:ln cap="flat" cmpd="sng" w="9525">
            <a:solidFill>
              <a:schemeClr val="dk2"/>
            </a:solidFill>
            <a:prstDash val="solid"/>
            <a:round/>
            <a:headEnd len="lg" w="lg" type="none"/>
            <a:tailEnd len="lg" w="lg" type="triangle"/>
          </a:ln>
        </p:spPr>
      </p:cxnSp>
      <p:cxnSp>
        <p:nvCxnSpPr>
          <p:cNvPr id="823" name="Shape 823"/>
          <p:cNvCxnSpPr>
            <a:stCxn id="814" idx="2"/>
            <a:endCxn id="816" idx="0"/>
          </p:cNvCxnSpPr>
          <p:nvPr/>
        </p:nvCxnSpPr>
        <p:spPr>
          <a:xfrm>
            <a:off x="3025150" y="1519425"/>
            <a:ext cx="0" cy="383100"/>
          </a:xfrm>
          <a:prstGeom prst="straightConnector1">
            <a:avLst/>
          </a:prstGeom>
          <a:noFill/>
          <a:ln cap="flat" cmpd="sng" w="9525">
            <a:solidFill>
              <a:schemeClr val="dk2"/>
            </a:solidFill>
            <a:prstDash val="solid"/>
            <a:round/>
            <a:headEnd len="lg" w="lg" type="none"/>
            <a:tailEnd len="lg" w="lg" type="triangle"/>
          </a:ln>
        </p:spPr>
      </p:cxnSp>
      <p:cxnSp>
        <p:nvCxnSpPr>
          <p:cNvPr id="824" name="Shape 824"/>
          <p:cNvCxnSpPr>
            <a:stCxn id="814" idx="3"/>
            <a:endCxn id="818" idx="0"/>
          </p:cNvCxnSpPr>
          <p:nvPr/>
        </p:nvCxnSpPr>
        <p:spPr>
          <a:xfrm>
            <a:off x="3221350" y="1329975"/>
            <a:ext cx="1099200" cy="572700"/>
          </a:xfrm>
          <a:prstGeom prst="straightConnector1">
            <a:avLst/>
          </a:prstGeom>
          <a:noFill/>
          <a:ln cap="flat" cmpd="sng" w="9525">
            <a:solidFill>
              <a:schemeClr val="dk2"/>
            </a:solidFill>
            <a:prstDash val="solid"/>
            <a:round/>
            <a:headEnd len="lg" w="lg" type="none"/>
            <a:tailEnd len="lg" w="lg" type="triangle"/>
          </a:ln>
        </p:spPr>
      </p:cxnSp>
      <p:sp>
        <p:nvSpPr>
          <p:cNvPr id="821" name="Shape 821"/>
          <p:cNvSpPr txBox="1"/>
          <p:nvPr/>
        </p:nvSpPr>
        <p:spPr>
          <a:xfrm>
            <a:off x="6191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10</a:t>
            </a:r>
          </a:p>
        </p:txBody>
      </p:sp>
      <p:sp>
        <p:nvSpPr>
          <p:cNvPr id="825" name="Shape 825"/>
          <p:cNvSpPr txBox="1"/>
          <p:nvPr/>
        </p:nvSpPr>
        <p:spPr>
          <a:xfrm>
            <a:off x="1076350" y="1902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18</a:t>
            </a:r>
          </a:p>
        </p:txBody>
      </p:sp>
      <p:sp>
        <p:nvSpPr>
          <p:cNvPr id="826" name="Shape 826"/>
          <p:cNvSpPr txBox="1"/>
          <p:nvPr/>
        </p:nvSpPr>
        <p:spPr>
          <a:xfrm>
            <a:off x="5267350" y="2740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20</a:t>
            </a:r>
          </a:p>
        </p:txBody>
      </p:sp>
      <p:sp>
        <p:nvSpPr>
          <p:cNvPr id="827" name="Shape 827"/>
          <p:cNvSpPr txBox="1"/>
          <p:nvPr/>
        </p:nvSpPr>
        <p:spPr>
          <a:xfrm>
            <a:off x="6334150" y="21311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40</a:t>
            </a:r>
          </a:p>
        </p:txBody>
      </p:sp>
      <p:sp>
        <p:nvSpPr>
          <p:cNvPr id="828" name="Shape 828"/>
          <p:cNvSpPr txBox="1"/>
          <p:nvPr/>
        </p:nvSpPr>
        <p:spPr>
          <a:xfrm>
            <a:off x="7324750" y="2740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70</a:t>
            </a:r>
          </a:p>
        </p:txBody>
      </p:sp>
      <p:sp>
        <p:nvSpPr>
          <p:cNvPr id="829" name="Shape 829"/>
          <p:cNvSpPr txBox="1"/>
          <p:nvPr/>
        </p:nvSpPr>
        <p:spPr>
          <a:xfrm>
            <a:off x="58007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26</a:t>
            </a:r>
          </a:p>
        </p:txBody>
      </p:sp>
      <p:sp>
        <p:nvSpPr>
          <p:cNvPr id="830" name="Shape 830"/>
          <p:cNvSpPr txBox="1"/>
          <p:nvPr/>
        </p:nvSpPr>
        <p:spPr>
          <a:xfrm>
            <a:off x="67913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55</a:t>
            </a:r>
          </a:p>
        </p:txBody>
      </p:sp>
      <p:sp>
        <p:nvSpPr>
          <p:cNvPr id="831" name="Shape 831"/>
          <p:cNvSpPr txBox="1"/>
          <p:nvPr/>
        </p:nvSpPr>
        <p:spPr>
          <a:xfrm>
            <a:off x="80867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88</a:t>
            </a:r>
          </a:p>
        </p:txBody>
      </p:sp>
      <p:sp>
        <p:nvSpPr>
          <p:cNvPr id="832" name="Shape 832"/>
          <p:cNvSpPr txBox="1"/>
          <p:nvPr/>
        </p:nvSpPr>
        <p:spPr>
          <a:xfrm>
            <a:off x="8467750" y="3883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90</a:t>
            </a:r>
          </a:p>
        </p:txBody>
      </p:sp>
      <p:cxnSp>
        <p:nvCxnSpPr>
          <p:cNvPr id="833" name="Shape 833"/>
          <p:cNvCxnSpPr>
            <a:stCxn id="826" idx="2"/>
            <a:endCxn id="834" idx="0"/>
          </p:cNvCxnSpPr>
          <p:nvPr/>
        </p:nvCxnSpPr>
        <p:spPr>
          <a:xfrm flipH="1">
            <a:off x="4777750" y="3119625"/>
            <a:ext cx="685800" cy="230700"/>
          </a:xfrm>
          <a:prstGeom prst="straightConnector1">
            <a:avLst/>
          </a:prstGeom>
          <a:noFill/>
          <a:ln cap="flat" cmpd="sng" w="9525">
            <a:solidFill>
              <a:schemeClr val="dk2"/>
            </a:solidFill>
            <a:prstDash val="solid"/>
            <a:round/>
            <a:headEnd len="lg" w="lg" type="none"/>
            <a:tailEnd len="lg" w="lg" type="triangle"/>
          </a:ln>
        </p:spPr>
      </p:cxnSp>
      <p:cxnSp>
        <p:nvCxnSpPr>
          <p:cNvPr id="835" name="Shape 835"/>
          <p:cNvCxnSpPr>
            <a:stCxn id="826" idx="2"/>
            <a:endCxn id="829" idx="0"/>
          </p:cNvCxnSpPr>
          <p:nvPr/>
        </p:nvCxnSpPr>
        <p:spPr>
          <a:xfrm>
            <a:off x="5463550" y="3119625"/>
            <a:ext cx="533400" cy="230700"/>
          </a:xfrm>
          <a:prstGeom prst="straightConnector1">
            <a:avLst/>
          </a:prstGeom>
          <a:noFill/>
          <a:ln cap="flat" cmpd="sng" w="9525">
            <a:solidFill>
              <a:schemeClr val="dk2"/>
            </a:solidFill>
            <a:prstDash val="solid"/>
            <a:round/>
            <a:headEnd len="lg" w="lg" type="none"/>
            <a:tailEnd len="lg" w="lg" type="triangle"/>
          </a:ln>
        </p:spPr>
      </p:cxnSp>
      <p:cxnSp>
        <p:nvCxnSpPr>
          <p:cNvPr id="836" name="Shape 836"/>
          <p:cNvCxnSpPr>
            <a:stCxn id="828" idx="2"/>
            <a:endCxn id="830" idx="0"/>
          </p:cNvCxnSpPr>
          <p:nvPr/>
        </p:nvCxnSpPr>
        <p:spPr>
          <a:xfrm flipH="1">
            <a:off x="6987550" y="3119625"/>
            <a:ext cx="533400" cy="230700"/>
          </a:xfrm>
          <a:prstGeom prst="straightConnector1">
            <a:avLst/>
          </a:prstGeom>
          <a:noFill/>
          <a:ln cap="flat" cmpd="sng" w="9525">
            <a:solidFill>
              <a:schemeClr val="dk2"/>
            </a:solidFill>
            <a:prstDash val="solid"/>
            <a:round/>
            <a:headEnd len="lg" w="lg" type="none"/>
            <a:tailEnd len="lg" w="lg" type="triangle"/>
          </a:ln>
        </p:spPr>
      </p:cxnSp>
      <p:cxnSp>
        <p:nvCxnSpPr>
          <p:cNvPr id="837" name="Shape 837"/>
          <p:cNvCxnSpPr>
            <a:stCxn id="828" idx="2"/>
            <a:endCxn id="831" idx="0"/>
          </p:cNvCxnSpPr>
          <p:nvPr/>
        </p:nvCxnSpPr>
        <p:spPr>
          <a:xfrm>
            <a:off x="7520950" y="3119625"/>
            <a:ext cx="762000" cy="230700"/>
          </a:xfrm>
          <a:prstGeom prst="straightConnector1">
            <a:avLst/>
          </a:prstGeom>
          <a:noFill/>
          <a:ln cap="flat" cmpd="sng" w="9525">
            <a:solidFill>
              <a:schemeClr val="dk2"/>
            </a:solidFill>
            <a:prstDash val="solid"/>
            <a:round/>
            <a:headEnd len="lg" w="lg" type="none"/>
            <a:tailEnd len="lg" w="lg" type="triangle"/>
          </a:ln>
        </p:spPr>
      </p:cxnSp>
      <p:sp>
        <p:nvSpPr>
          <p:cNvPr id="834" name="Shape 834"/>
          <p:cNvSpPr txBox="1"/>
          <p:nvPr/>
        </p:nvSpPr>
        <p:spPr>
          <a:xfrm>
            <a:off x="45815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10</a:t>
            </a:r>
          </a:p>
        </p:txBody>
      </p:sp>
      <p:sp>
        <p:nvSpPr>
          <p:cNvPr id="838" name="Shape 838"/>
          <p:cNvSpPr txBox="1"/>
          <p:nvPr/>
        </p:nvSpPr>
        <p:spPr>
          <a:xfrm>
            <a:off x="5038750" y="3883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18</a:t>
            </a:r>
          </a:p>
        </p:txBody>
      </p:sp>
      <p:sp>
        <p:nvSpPr>
          <p:cNvPr id="839" name="Shape 839"/>
          <p:cNvSpPr txBox="1"/>
          <p:nvPr/>
        </p:nvSpPr>
        <p:spPr>
          <a:xfrm>
            <a:off x="7705750" y="38837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nil</a:t>
            </a:r>
          </a:p>
        </p:txBody>
      </p:sp>
      <p:sp>
        <p:nvSpPr>
          <p:cNvPr id="840" name="Shape 840"/>
          <p:cNvSpPr txBox="1"/>
          <p:nvPr/>
        </p:nvSpPr>
        <p:spPr>
          <a:xfrm>
            <a:off x="41243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841" name="Shape 841"/>
          <p:cNvSpPr txBox="1"/>
          <p:nvPr/>
        </p:nvSpPr>
        <p:spPr>
          <a:xfrm>
            <a:off x="4733950" y="44889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842" name="Shape 842"/>
          <p:cNvSpPr txBox="1"/>
          <p:nvPr/>
        </p:nvSpPr>
        <p:spPr>
          <a:xfrm>
            <a:off x="5343550" y="44889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843" name="Shape 843"/>
          <p:cNvSpPr txBox="1"/>
          <p:nvPr/>
        </p:nvSpPr>
        <p:spPr>
          <a:xfrm>
            <a:off x="55721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844" name="Shape 844"/>
          <p:cNvSpPr txBox="1"/>
          <p:nvPr/>
        </p:nvSpPr>
        <p:spPr>
          <a:xfrm>
            <a:off x="61055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845" name="Shape 845"/>
          <p:cNvSpPr txBox="1"/>
          <p:nvPr/>
        </p:nvSpPr>
        <p:spPr>
          <a:xfrm>
            <a:off x="66389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846" name="Shape 846"/>
          <p:cNvSpPr txBox="1"/>
          <p:nvPr/>
        </p:nvSpPr>
        <p:spPr>
          <a:xfrm>
            <a:off x="70961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847" name="Shape 847"/>
          <p:cNvSpPr txBox="1"/>
          <p:nvPr/>
        </p:nvSpPr>
        <p:spPr>
          <a:xfrm>
            <a:off x="8086750" y="4493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nil</a:t>
            </a:r>
          </a:p>
        </p:txBody>
      </p:sp>
      <p:sp>
        <p:nvSpPr>
          <p:cNvPr id="848" name="Shape 848"/>
          <p:cNvSpPr txBox="1"/>
          <p:nvPr/>
        </p:nvSpPr>
        <p:spPr>
          <a:xfrm>
            <a:off x="8696350" y="4493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nil</a:t>
            </a:r>
          </a:p>
        </p:txBody>
      </p:sp>
      <p:cxnSp>
        <p:nvCxnSpPr>
          <p:cNvPr id="849" name="Shape 849"/>
          <p:cNvCxnSpPr>
            <a:stCxn id="827" idx="2"/>
            <a:endCxn id="828" idx="0"/>
          </p:cNvCxnSpPr>
          <p:nvPr/>
        </p:nvCxnSpPr>
        <p:spPr>
          <a:xfrm>
            <a:off x="6530350" y="2510025"/>
            <a:ext cx="990600" cy="230700"/>
          </a:xfrm>
          <a:prstGeom prst="straightConnector1">
            <a:avLst/>
          </a:prstGeom>
          <a:noFill/>
          <a:ln cap="flat" cmpd="sng" w="9525">
            <a:solidFill>
              <a:schemeClr val="dk2"/>
            </a:solidFill>
            <a:prstDash val="solid"/>
            <a:round/>
            <a:headEnd len="lg" w="lg" type="none"/>
            <a:tailEnd len="lg" w="lg" type="triangle"/>
          </a:ln>
        </p:spPr>
      </p:cxnSp>
      <p:cxnSp>
        <p:nvCxnSpPr>
          <p:cNvPr id="850" name="Shape 850"/>
          <p:cNvCxnSpPr>
            <a:stCxn id="827" idx="2"/>
            <a:endCxn id="826" idx="0"/>
          </p:cNvCxnSpPr>
          <p:nvPr/>
        </p:nvCxnSpPr>
        <p:spPr>
          <a:xfrm flipH="1">
            <a:off x="5463550" y="2510025"/>
            <a:ext cx="1066800" cy="230700"/>
          </a:xfrm>
          <a:prstGeom prst="straightConnector1">
            <a:avLst/>
          </a:prstGeom>
          <a:noFill/>
          <a:ln cap="flat" cmpd="sng" w="9525">
            <a:solidFill>
              <a:schemeClr val="dk2"/>
            </a:solidFill>
            <a:prstDash val="solid"/>
            <a:round/>
            <a:headEnd len="lg" w="lg" type="none"/>
            <a:tailEnd len="lg" w="lg" type="triangle"/>
          </a:ln>
        </p:spPr>
      </p:cxnSp>
      <p:cxnSp>
        <p:nvCxnSpPr>
          <p:cNvPr id="851" name="Shape 851"/>
          <p:cNvCxnSpPr>
            <a:stCxn id="834" idx="2"/>
            <a:endCxn id="840" idx="0"/>
          </p:cNvCxnSpPr>
          <p:nvPr/>
        </p:nvCxnSpPr>
        <p:spPr>
          <a:xfrm flipH="1">
            <a:off x="4320550" y="3729225"/>
            <a:ext cx="457200" cy="150000"/>
          </a:xfrm>
          <a:prstGeom prst="straightConnector1">
            <a:avLst/>
          </a:prstGeom>
          <a:noFill/>
          <a:ln cap="flat" cmpd="sng" w="9525">
            <a:solidFill>
              <a:schemeClr val="dk2"/>
            </a:solidFill>
            <a:prstDash val="solid"/>
            <a:round/>
            <a:headEnd len="lg" w="lg" type="none"/>
            <a:tailEnd len="lg" w="lg" type="triangle"/>
          </a:ln>
        </p:spPr>
      </p:cxnSp>
      <p:cxnSp>
        <p:nvCxnSpPr>
          <p:cNvPr id="852" name="Shape 852"/>
          <p:cNvCxnSpPr>
            <a:stCxn id="834" idx="2"/>
            <a:endCxn id="838" idx="0"/>
          </p:cNvCxnSpPr>
          <p:nvPr/>
        </p:nvCxnSpPr>
        <p:spPr>
          <a:xfrm>
            <a:off x="4777750" y="3729225"/>
            <a:ext cx="457200" cy="154500"/>
          </a:xfrm>
          <a:prstGeom prst="straightConnector1">
            <a:avLst/>
          </a:prstGeom>
          <a:noFill/>
          <a:ln cap="flat" cmpd="sng" w="9525">
            <a:solidFill>
              <a:schemeClr val="dk2"/>
            </a:solidFill>
            <a:prstDash val="solid"/>
            <a:round/>
            <a:headEnd len="lg" w="lg" type="none"/>
            <a:tailEnd len="lg" w="lg" type="triangle"/>
          </a:ln>
        </p:spPr>
      </p:cxnSp>
      <p:cxnSp>
        <p:nvCxnSpPr>
          <p:cNvPr id="853" name="Shape 853"/>
          <p:cNvCxnSpPr>
            <a:stCxn id="829" idx="2"/>
            <a:endCxn id="843" idx="0"/>
          </p:cNvCxnSpPr>
          <p:nvPr/>
        </p:nvCxnSpPr>
        <p:spPr>
          <a:xfrm flipH="1">
            <a:off x="5768350" y="3729225"/>
            <a:ext cx="228600" cy="150000"/>
          </a:xfrm>
          <a:prstGeom prst="straightConnector1">
            <a:avLst/>
          </a:prstGeom>
          <a:noFill/>
          <a:ln cap="flat" cmpd="sng" w="9525">
            <a:solidFill>
              <a:schemeClr val="dk2"/>
            </a:solidFill>
            <a:prstDash val="solid"/>
            <a:round/>
            <a:headEnd len="lg" w="lg" type="none"/>
            <a:tailEnd len="lg" w="lg" type="triangle"/>
          </a:ln>
        </p:spPr>
      </p:cxnSp>
      <p:cxnSp>
        <p:nvCxnSpPr>
          <p:cNvPr id="854" name="Shape 854"/>
          <p:cNvCxnSpPr>
            <a:stCxn id="829" idx="2"/>
            <a:endCxn id="844" idx="0"/>
          </p:cNvCxnSpPr>
          <p:nvPr/>
        </p:nvCxnSpPr>
        <p:spPr>
          <a:xfrm>
            <a:off x="5996950" y="3729225"/>
            <a:ext cx="304800" cy="150000"/>
          </a:xfrm>
          <a:prstGeom prst="straightConnector1">
            <a:avLst/>
          </a:prstGeom>
          <a:noFill/>
          <a:ln cap="flat" cmpd="sng" w="9525">
            <a:solidFill>
              <a:schemeClr val="dk2"/>
            </a:solidFill>
            <a:prstDash val="solid"/>
            <a:round/>
            <a:headEnd len="lg" w="lg" type="none"/>
            <a:tailEnd len="lg" w="lg" type="triangle"/>
          </a:ln>
        </p:spPr>
      </p:cxnSp>
      <p:cxnSp>
        <p:nvCxnSpPr>
          <p:cNvPr id="855" name="Shape 855"/>
          <p:cNvCxnSpPr>
            <a:stCxn id="830" idx="2"/>
            <a:endCxn id="845" idx="0"/>
          </p:cNvCxnSpPr>
          <p:nvPr/>
        </p:nvCxnSpPr>
        <p:spPr>
          <a:xfrm flipH="1">
            <a:off x="6835150" y="3729225"/>
            <a:ext cx="152400" cy="150000"/>
          </a:xfrm>
          <a:prstGeom prst="straightConnector1">
            <a:avLst/>
          </a:prstGeom>
          <a:noFill/>
          <a:ln cap="flat" cmpd="sng" w="9525">
            <a:solidFill>
              <a:schemeClr val="dk2"/>
            </a:solidFill>
            <a:prstDash val="solid"/>
            <a:round/>
            <a:headEnd len="lg" w="lg" type="none"/>
            <a:tailEnd len="lg" w="lg" type="triangle"/>
          </a:ln>
        </p:spPr>
      </p:cxnSp>
      <p:cxnSp>
        <p:nvCxnSpPr>
          <p:cNvPr id="856" name="Shape 856"/>
          <p:cNvCxnSpPr>
            <a:stCxn id="830" idx="2"/>
            <a:endCxn id="846" idx="0"/>
          </p:cNvCxnSpPr>
          <p:nvPr/>
        </p:nvCxnSpPr>
        <p:spPr>
          <a:xfrm>
            <a:off x="6987550" y="3729225"/>
            <a:ext cx="304800" cy="150000"/>
          </a:xfrm>
          <a:prstGeom prst="straightConnector1">
            <a:avLst/>
          </a:prstGeom>
          <a:noFill/>
          <a:ln cap="flat" cmpd="sng" w="9525">
            <a:solidFill>
              <a:schemeClr val="dk2"/>
            </a:solidFill>
            <a:prstDash val="solid"/>
            <a:round/>
            <a:headEnd len="lg" w="lg" type="none"/>
            <a:tailEnd len="lg" w="lg" type="triangle"/>
          </a:ln>
        </p:spPr>
      </p:cxnSp>
      <p:cxnSp>
        <p:nvCxnSpPr>
          <p:cNvPr id="857" name="Shape 857"/>
          <p:cNvCxnSpPr>
            <a:stCxn id="831" idx="2"/>
            <a:endCxn id="839" idx="0"/>
          </p:cNvCxnSpPr>
          <p:nvPr/>
        </p:nvCxnSpPr>
        <p:spPr>
          <a:xfrm flipH="1">
            <a:off x="7901950" y="3729225"/>
            <a:ext cx="381000" cy="154500"/>
          </a:xfrm>
          <a:prstGeom prst="straightConnector1">
            <a:avLst/>
          </a:prstGeom>
          <a:noFill/>
          <a:ln cap="flat" cmpd="sng" w="9525">
            <a:solidFill>
              <a:schemeClr val="dk2"/>
            </a:solidFill>
            <a:prstDash val="solid"/>
            <a:round/>
            <a:headEnd len="lg" w="lg" type="none"/>
            <a:tailEnd len="lg" w="lg" type="triangle"/>
          </a:ln>
        </p:spPr>
      </p:cxnSp>
      <p:cxnSp>
        <p:nvCxnSpPr>
          <p:cNvPr id="858" name="Shape 858"/>
          <p:cNvCxnSpPr>
            <a:stCxn id="831" idx="2"/>
            <a:endCxn id="832" idx="0"/>
          </p:cNvCxnSpPr>
          <p:nvPr/>
        </p:nvCxnSpPr>
        <p:spPr>
          <a:xfrm>
            <a:off x="8282950" y="3729225"/>
            <a:ext cx="381000" cy="154500"/>
          </a:xfrm>
          <a:prstGeom prst="straightConnector1">
            <a:avLst/>
          </a:prstGeom>
          <a:noFill/>
          <a:ln cap="flat" cmpd="sng" w="9525">
            <a:solidFill>
              <a:schemeClr val="dk2"/>
            </a:solidFill>
            <a:prstDash val="solid"/>
            <a:round/>
            <a:headEnd len="lg" w="lg" type="none"/>
            <a:tailEnd len="lg" w="lg" type="triangle"/>
          </a:ln>
        </p:spPr>
      </p:cxnSp>
      <p:cxnSp>
        <p:nvCxnSpPr>
          <p:cNvPr id="859" name="Shape 859"/>
          <p:cNvCxnSpPr>
            <a:stCxn id="832" idx="2"/>
            <a:endCxn id="847" idx="0"/>
          </p:cNvCxnSpPr>
          <p:nvPr/>
        </p:nvCxnSpPr>
        <p:spPr>
          <a:xfrm flipH="1">
            <a:off x="8282950" y="4262625"/>
            <a:ext cx="381000" cy="230700"/>
          </a:xfrm>
          <a:prstGeom prst="straightConnector1">
            <a:avLst/>
          </a:prstGeom>
          <a:noFill/>
          <a:ln cap="flat" cmpd="sng" w="9525">
            <a:solidFill>
              <a:schemeClr val="dk2"/>
            </a:solidFill>
            <a:prstDash val="solid"/>
            <a:round/>
            <a:headEnd len="lg" w="lg" type="none"/>
            <a:tailEnd len="lg" w="lg" type="triangle"/>
          </a:ln>
        </p:spPr>
      </p:cxnSp>
      <p:cxnSp>
        <p:nvCxnSpPr>
          <p:cNvPr id="860" name="Shape 860"/>
          <p:cNvCxnSpPr>
            <a:stCxn id="832" idx="2"/>
            <a:endCxn id="848" idx="0"/>
          </p:cNvCxnSpPr>
          <p:nvPr/>
        </p:nvCxnSpPr>
        <p:spPr>
          <a:xfrm>
            <a:off x="8663950" y="4262625"/>
            <a:ext cx="228600" cy="230700"/>
          </a:xfrm>
          <a:prstGeom prst="straightConnector1">
            <a:avLst/>
          </a:prstGeom>
          <a:noFill/>
          <a:ln cap="flat" cmpd="sng" w="9525">
            <a:solidFill>
              <a:schemeClr val="dk2"/>
            </a:solidFill>
            <a:prstDash val="solid"/>
            <a:round/>
            <a:headEnd len="lg" w="lg" type="none"/>
            <a:tailEnd len="lg" w="lg" type="triangle"/>
          </a:ln>
        </p:spPr>
      </p:cxnSp>
      <p:cxnSp>
        <p:nvCxnSpPr>
          <p:cNvPr id="861" name="Shape 861"/>
          <p:cNvCxnSpPr>
            <a:stCxn id="838" idx="2"/>
            <a:endCxn id="841" idx="0"/>
          </p:cNvCxnSpPr>
          <p:nvPr/>
        </p:nvCxnSpPr>
        <p:spPr>
          <a:xfrm flipH="1">
            <a:off x="4930150" y="4262625"/>
            <a:ext cx="304800" cy="226200"/>
          </a:xfrm>
          <a:prstGeom prst="straightConnector1">
            <a:avLst/>
          </a:prstGeom>
          <a:noFill/>
          <a:ln cap="flat" cmpd="sng" w="9525">
            <a:solidFill>
              <a:schemeClr val="dk2"/>
            </a:solidFill>
            <a:prstDash val="solid"/>
            <a:round/>
            <a:headEnd len="lg" w="lg" type="none"/>
            <a:tailEnd len="lg" w="lg" type="triangle"/>
          </a:ln>
        </p:spPr>
      </p:cxnSp>
      <p:cxnSp>
        <p:nvCxnSpPr>
          <p:cNvPr id="862" name="Shape 862"/>
          <p:cNvCxnSpPr>
            <a:stCxn id="838" idx="2"/>
            <a:endCxn id="842" idx="0"/>
          </p:cNvCxnSpPr>
          <p:nvPr/>
        </p:nvCxnSpPr>
        <p:spPr>
          <a:xfrm>
            <a:off x="5234950" y="4262625"/>
            <a:ext cx="304800" cy="226200"/>
          </a:xfrm>
          <a:prstGeom prst="straightConnector1">
            <a:avLst/>
          </a:prstGeom>
          <a:noFill/>
          <a:ln cap="flat" cmpd="sng" w="9525">
            <a:solidFill>
              <a:schemeClr val="dk2"/>
            </a:solidFill>
            <a:prstDash val="solid"/>
            <a:round/>
            <a:headEnd len="lg" w="lg" type="none"/>
            <a:tailEnd len="lg" w="lg" type="triangle"/>
          </a:ln>
        </p:spPr>
      </p:cxnSp>
      <p:sp>
        <p:nvSpPr>
          <p:cNvPr id="863" name="Shape 863"/>
          <p:cNvSpPr txBox="1"/>
          <p:nvPr/>
        </p:nvSpPr>
        <p:spPr>
          <a:xfrm>
            <a:off x="1843225" y="2614850"/>
            <a:ext cx="2096400" cy="11145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 sz="1800"/>
              <a:t>1 key nodes correspond to a single black node</a:t>
            </a:r>
          </a:p>
        </p:txBody>
      </p:sp>
      <p:sp>
        <p:nvSpPr>
          <p:cNvPr id="864" name="Shape 864"/>
          <p:cNvSpPr/>
          <p:nvPr/>
        </p:nvSpPr>
        <p:spPr>
          <a:xfrm>
            <a:off x="3305250" y="2118975"/>
            <a:ext cx="3421270" cy="1281860"/>
          </a:xfrm>
          <a:custGeom>
            <a:pathLst>
              <a:path extrusionOk="0" h="50348" w="135469">
                <a:moveTo>
                  <a:pt x="0" y="0"/>
                </a:moveTo>
                <a:cubicBezTo>
                  <a:pt x="7063" y="3924"/>
                  <a:pt x="26622" y="21068"/>
                  <a:pt x="42379" y="23544"/>
                </a:cubicBezTo>
                <a:cubicBezTo>
                  <a:pt x="58135" y="26019"/>
                  <a:pt x="79024" y="10383"/>
                  <a:pt x="94539" y="14851"/>
                </a:cubicBezTo>
                <a:cubicBezTo>
                  <a:pt x="110054" y="19318"/>
                  <a:pt x="128647" y="44431"/>
                  <a:pt x="135469" y="50348"/>
                </a:cubicBezTo>
              </a:path>
            </a:pathLst>
          </a:custGeom>
          <a:noFill/>
          <a:ln cap="flat" cmpd="sng" w="28575">
            <a:solidFill>
              <a:srgbClr val="4A86E8"/>
            </a:solidFill>
            <a:prstDash val="solid"/>
            <a:round/>
            <a:headEnd len="lg" w="lg" type="triangle"/>
            <a:tailEnd len="lg" w="lg" type="triangle"/>
          </a:ln>
        </p:spPr>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Shape 869"/>
          <p:cNvSpPr/>
          <p:nvPr/>
        </p:nvSpPr>
        <p:spPr>
          <a:xfrm>
            <a:off x="570625" y="1860400"/>
            <a:ext cx="9906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870" name="Shape 87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From 2-3-4 Tree to Red-Black Tree</a:t>
            </a:r>
          </a:p>
        </p:txBody>
      </p:sp>
      <p:sp>
        <p:nvSpPr>
          <p:cNvPr id="871" name="Shape 871"/>
          <p:cNvSpPr/>
          <p:nvPr/>
        </p:nvSpPr>
        <p:spPr>
          <a:xfrm>
            <a:off x="1843225" y="1098400"/>
            <a:ext cx="14838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872" name="Shape 872"/>
          <p:cNvSpPr txBox="1"/>
          <p:nvPr/>
        </p:nvSpPr>
        <p:spPr>
          <a:xfrm>
            <a:off x="1914550" y="1140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20</a:t>
            </a:r>
          </a:p>
        </p:txBody>
      </p:sp>
      <p:sp>
        <p:nvSpPr>
          <p:cNvPr id="873" name="Shape 873"/>
          <p:cNvSpPr txBox="1"/>
          <p:nvPr/>
        </p:nvSpPr>
        <p:spPr>
          <a:xfrm>
            <a:off x="2371750" y="1140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40</a:t>
            </a:r>
          </a:p>
        </p:txBody>
      </p:sp>
      <p:sp>
        <p:nvSpPr>
          <p:cNvPr id="874" name="Shape 874"/>
          <p:cNvSpPr txBox="1"/>
          <p:nvPr/>
        </p:nvSpPr>
        <p:spPr>
          <a:xfrm>
            <a:off x="2828950" y="1140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70</a:t>
            </a:r>
          </a:p>
        </p:txBody>
      </p:sp>
      <p:sp>
        <p:nvSpPr>
          <p:cNvPr id="875" name="Shape 875"/>
          <p:cNvSpPr txBox="1"/>
          <p:nvPr/>
        </p:nvSpPr>
        <p:spPr>
          <a:xfrm>
            <a:off x="18383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26</a:t>
            </a:r>
          </a:p>
        </p:txBody>
      </p:sp>
      <p:sp>
        <p:nvSpPr>
          <p:cNvPr id="876" name="Shape 876"/>
          <p:cNvSpPr txBox="1"/>
          <p:nvPr/>
        </p:nvSpPr>
        <p:spPr>
          <a:xfrm>
            <a:off x="28289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55</a:t>
            </a:r>
          </a:p>
        </p:txBody>
      </p:sp>
      <p:sp>
        <p:nvSpPr>
          <p:cNvPr id="877" name="Shape 877"/>
          <p:cNvSpPr/>
          <p:nvPr/>
        </p:nvSpPr>
        <p:spPr>
          <a:xfrm>
            <a:off x="3999625" y="1860400"/>
            <a:ext cx="10668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878" name="Shape 878"/>
          <p:cNvSpPr txBox="1"/>
          <p:nvPr/>
        </p:nvSpPr>
        <p:spPr>
          <a:xfrm>
            <a:off x="41243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88</a:t>
            </a:r>
          </a:p>
        </p:txBody>
      </p:sp>
      <p:sp>
        <p:nvSpPr>
          <p:cNvPr id="879" name="Shape 879"/>
          <p:cNvSpPr txBox="1"/>
          <p:nvPr/>
        </p:nvSpPr>
        <p:spPr>
          <a:xfrm>
            <a:off x="4581550" y="1902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90</a:t>
            </a:r>
          </a:p>
        </p:txBody>
      </p:sp>
      <p:cxnSp>
        <p:nvCxnSpPr>
          <p:cNvPr id="880" name="Shape 880"/>
          <p:cNvCxnSpPr>
            <a:stCxn id="872" idx="1"/>
            <a:endCxn id="881" idx="0"/>
          </p:cNvCxnSpPr>
          <p:nvPr/>
        </p:nvCxnSpPr>
        <p:spPr>
          <a:xfrm flipH="1">
            <a:off x="815350" y="1329975"/>
            <a:ext cx="1099200" cy="572700"/>
          </a:xfrm>
          <a:prstGeom prst="straightConnector1">
            <a:avLst/>
          </a:prstGeom>
          <a:noFill/>
          <a:ln cap="flat" cmpd="sng" w="9525">
            <a:solidFill>
              <a:schemeClr val="dk2"/>
            </a:solidFill>
            <a:prstDash val="solid"/>
            <a:round/>
            <a:headEnd len="lg" w="lg" type="none"/>
            <a:tailEnd len="lg" w="lg" type="triangle"/>
          </a:ln>
        </p:spPr>
      </p:cxnSp>
      <p:cxnSp>
        <p:nvCxnSpPr>
          <p:cNvPr id="882" name="Shape 882"/>
          <p:cNvCxnSpPr>
            <a:stCxn id="872" idx="2"/>
            <a:endCxn id="875" idx="0"/>
          </p:cNvCxnSpPr>
          <p:nvPr/>
        </p:nvCxnSpPr>
        <p:spPr>
          <a:xfrm flipH="1">
            <a:off x="2034550" y="1519425"/>
            <a:ext cx="76200" cy="383100"/>
          </a:xfrm>
          <a:prstGeom prst="straightConnector1">
            <a:avLst/>
          </a:prstGeom>
          <a:noFill/>
          <a:ln cap="flat" cmpd="sng" w="9525">
            <a:solidFill>
              <a:schemeClr val="dk2"/>
            </a:solidFill>
            <a:prstDash val="solid"/>
            <a:round/>
            <a:headEnd len="lg" w="lg" type="none"/>
            <a:tailEnd len="lg" w="lg" type="triangle"/>
          </a:ln>
        </p:spPr>
      </p:cxnSp>
      <p:cxnSp>
        <p:nvCxnSpPr>
          <p:cNvPr id="883" name="Shape 883"/>
          <p:cNvCxnSpPr>
            <a:stCxn id="874" idx="2"/>
            <a:endCxn id="876" idx="0"/>
          </p:cNvCxnSpPr>
          <p:nvPr/>
        </p:nvCxnSpPr>
        <p:spPr>
          <a:xfrm>
            <a:off x="3025150" y="1519425"/>
            <a:ext cx="0" cy="383100"/>
          </a:xfrm>
          <a:prstGeom prst="straightConnector1">
            <a:avLst/>
          </a:prstGeom>
          <a:noFill/>
          <a:ln cap="flat" cmpd="sng" w="9525">
            <a:solidFill>
              <a:schemeClr val="dk2"/>
            </a:solidFill>
            <a:prstDash val="solid"/>
            <a:round/>
            <a:headEnd len="lg" w="lg" type="none"/>
            <a:tailEnd len="lg" w="lg" type="triangle"/>
          </a:ln>
        </p:spPr>
      </p:cxnSp>
      <p:cxnSp>
        <p:nvCxnSpPr>
          <p:cNvPr id="884" name="Shape 884"/>
          <p:cNvCxnSpPr>
            <a:stCxn id="874" idx="3"/>
            <a:endCxn id="878" idx="0"/>
          </p:cNvCxnSpPr>
          <p:nvPr/>
        </p:nvCxnSpPr>
        <p:spPr>
          <a:xfrm>
            <a:off x="3221350" y="1329975"/>
            <a:ext cx="1099200" cy="572700"/>
          </a:xfrm>
          <a:prstGeom prst="straightConnector1">
            <a:avLst/>
          </a:prstGeom>
          <a:noFill/>
          <a:ln cap="flat" cmpd="sng" w="9525">
            <a:solidFill>
              <a:schemeClr val="dk2"/>
            </a:solidFill>
            <a:prstDash val="solid"/>
            <a:round/>
            <a:headEnd len="lg" w="lg" type="none"/>
            <a:tailEnd len="lg" w="lg" type="triangle"/>
          </a:ln>
        </p:spPr>
      </p:cxnSp>
      <p:sp>
        <p:nvSpPr>
          <p:cNvPr id="881" name="Shape 881"/>
          <p:cNvSpPr txBox="1"/>
          <p:nvPr/>
        </p:nvSpPr>
        <p:spPr>
          <a:xfrm>
            <a:off x="6191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10</a:t>
            </a:r>
          </a:p>
        </p:txBody>
      </p:sp>
      <p:sp>
        <p:nvSpPr>
          <p:cNvPr id="885" name="Shape 885"/>
          <p:cNvSpPr txBox="1"/>
          <p:nvPr/>
        </p:nvSpPr>
        <p:spPr>
          <a:xfrm>
            <a:off x="1076350" y="1902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18</a:t>
            </a:r>
          </a:p>
        </p:txBody>
      </p:sp>
      <p:sp>
        <p:nvSpPr>
          <p:cNvPr id="886" name="Shape 886"/>
          <p:cNvSpPr txBox="1"/>
          <p:nvPr/>
        </p:nvSpPr>
        <p:spPr>
          <a:xfrm>
            <a:off x="5267350" y="2740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20</a:t>
            </a:r>
          </a:p>
        </p:txBody>
      </p:sp>
      <p:sp>
        <p:nvSpPr>
          <p:cNvPr id="887" name="Shape 887"/>
          <p:cNvSpPr txBox="1"/>
          <p:nvPr/>
        </p:nvSpPr>
        <p:spPr>
          <a:xfrm>
            <a:off x="6334150" y="21311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40</a:t>
            </a:r>
          </a:p>
        </p:txBody>
      </p:sp>
      <p:sp>
        <p:nvSpPr>
          <p:cNvPr id="888" name="Shape 888"/>
          <p:cNvSpPr txBox="1"/>
          <p:nvPr/>
        </p:nvSpPr>
        <p:spPr>
          <a:xfrm>
            <a:off x="7324750" y="2740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70</a:t>
            </a:r>
          </a:p>
        </p:txBody>
      </p:sp>
      <p:sp>
        <p:nvSpPr>
          <p:cNvPr id="889" name="Shape 889"/>
          <p:cNvSpPr txBox="1"/>
          <p:nvPr/>
        </p:nvSpPr>
        <p:spPr>
          <a:xfrm>
            <a:off x="58007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26</a:t>
            </a:r>
          </a:p>
        </p:txBody>
      </p:sp>
      <p:sp>
        <p:nvSpPr>
          <p:cNvPr id="890" name="Shape 890"/>
          <p:cNvSpPr txBox="1"/>
          <p:nvPr/>
        </p:nvSpPr>
        <p:spPr>
          <a:xfrm>
            <a:off x="67913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55</a:t>
            </a:r>
          </a:p>
        </p:txBody>
      </p:sp>
      <p:sp>
        <p:nvSpPr>
          <p:cNvPr id="891" name="Shape 891"/>
          <p:cNvSpPr txBox="1"/>
          <p:nvPr/>
        </p:nvSpPr>
        <p:spPr>
          <a:xfrm>
            <a:off x="80867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88</a:t>
            </a:r>
          </a:p>
        </p:txBody>
      </p:sp>
      <p:sp>
        <p:nvSpPr>
          <p:cNvPr id="892" name="Shape 892"/>
          <p:cNvSpPr txBox="1"/>
          <p:nvPr/>
        </p:nvSpPr>
        <p:spPr>
          <a:xfrm>
            <a:off x="8467750" y="3883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90</a:t>
            </a:r>
          </a:p>
        </p:txBody>
      </p:sp>
      <p:cxnSp>
        <p:nvCxnSpPr>
          <p:cNvPr id="893" name="Shape 893"/>
          <p:cNvCxnSpPr>
            <a:stCxn id="886" idx="2"/>
            <a:endCxn id="894" idx="0"/>
          </p:cNvCxnSpPr>
          <p:nvPr/>
        </p:nvCxnSpPr>
        <p:spPr>
          <a:xfrm flipH="1">
            <a:off x="4777750" y="3119625"/>
            <a:ext cx="685800" cy="230700"/>
          </a:xfrm>
          <a:prstGeom prst="straightConnector1">
            <a:avLst/>
          </a:prstGeom>
          <a:noFill/>
          <a:ln cap="flat" cmpd="sng" w="9525">
            <a:solidFill>
              <a:schemeClr val="dk2"/>
            </a:solidFill>
            <a:prstDash val="solid"/>
            <a:round/>
            <a:headEnd len="lg" w="lg" type="none"/>
            <a:tailEnd len="lg" w="lg" type="triangle"/>
          </a:ln>
        </p:spPr>
      </p:cxnSp>
      <p:cxnSp>
        <p:nvCxnSpPr>
          <p:cNvPr id="895" name="Shape 895"/>
          <p:cNvCxnSpPr>
            <a:stCxn id="886" idx="2"/>
            <a:endCxn id="889" idx="0"/>
          </p:cNvCxnSpPr>
          <p:nvPr/>
        </p:nvCxnSpPr>
        <p:spPr>
          <a:xfrm>
            <a:off x="5463550" y="3119625"/>
            <a:ext cx="533400" cy="230700"/>
          </a:xfrm>
          <a:prstGeom prst="straightConnector1">
            <a:avLst/>
          </a:prstGeom>
          <a:noFill/>
          <a:ln cap="flat" cmpd="sng" w="9525">
            <a:solidFill>
              <a:schemeClr val="dk2"/>
            </a:solidFill>
            <a:prstDash val="solid"/>
            <a:round/>
            <a:headEnd len="lg" w="lg" type="none"/>
            <a:tailEnd len="lg" w="lg" type="triangle"/>
          </a:ln>
        </p:spPr>
      </p:cxnSp>
      <p:cxnSp>
        <p:nvCxnSpPr>
          <p:cNvPr id="896" name="Shape 896"/>
          <p:cNvCxnSpPr>
            <a:stCxn id="888" idx="2"/>
            <a:endCxn id="890" idx="0"/>
          </p:cNvCxnSpPr>
          <p:nvPr/>
        </p:nvCxnSpPr>
        <p:spPr>
          <a:xfrm flipH="1">
            <a:off x="6987550" y="3119625"/>
            <a:ext cx="533400" cy="230700"/>
          </a:xfrm>
          <a:prstGeom prst="straightConnector1">
            <a:avLst/>
          </a:prstGeom>
          <a:noFill/>
          <a:ln cap="flat" cmpd="sng" w="9525">
            <a:solidFill>
              <a:schemeClr val="dk2"/>
            </a:solidFill>
            <a:prstDash val="solid"/>
            <a:round/>
            <a:headEnd len="lg" w="lg" type="none"/>
            <a:tailEnd len="lg" w="lg" type="triangle"/>
          </a:ln>
        </p:spPr>
      </p:cxnSp>
      <p:cxnSp>
        <p:nvCxnSpPr>
          <p:cNvPr id="897" name="Shape 897"/>
          <p:cNvCxnSpPr>
            <a:stCxn id="888" idx="2"/>
            <a:endCxn id="891" idx="0"/>
          </p:cNvCxnSpPr>
          <p:nvPr/>
        </p:nvCxnSpPr>
        <p:spPr>
          <a:xfrm>
            <a:off x="7520950" y="3119625"/>
            <a:ext cx="762000" cy="230700"/>
          </a:xfrm>
          <a:prstGeom prst="straightConnector1">
            <a:avLst/>
          </a:prstGeom>
          <a:noFill/>
          <a:ln cap="flat" cmpd="sng" w="9525">
            <a:solidFill>
              <a:schemeClr val="dk2"/>
            </a:solidFill>
            <a:prstDash val="solid"/>
            <a:round/>
            <a:headEnd len="lg" w="lg" type="none"/>
            <a:tailEnd len="lg" w="lg" type="triangle"/>
          </a:ln>
        </p:spPr>
      </p:cxnSp>
      <p:sp>
        <p:nvSpPr>
          <p:cNvPr id="894" name="Shape 894"/>
          <p:cNvSpPr txBox="1"/>
          <p:nvPr/>
        </p:nvSpPr>
        <p:spPr>
          <a:xfrm>
            <a:off x="45815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10</a:t>
            </a:r>
          </a:p>
        </p:txBody>
      </p:sp>
      <p:sp>
        <p:nvSpPr>
          <p:cNvPr id="898" name="Shape 898"/>
          <p:cNvSpPr txBox="1"/>
          <p:nvPr/>
        </p:nvSpPr>
        <p:spPr>
          <a:xfrm>
            <a:off x="5038750" y="3883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18</a:t>
            </a:r>
          </a:p>
        </p:txBody>
      </p:sp>
      <p:sp>
        <p:nvSpPr>
          <p:cNvPr id="899" name="Shape 899"/>
          <p:cNvSpPr txBox="1"/>
          <p:nvPr/>
        </p:nvSpPr>
        <p:spPr>
          <a:xfrm>
            <a:off x="7705750" y="38837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nil</a:t>
            </a:r>
          </a:p>
        </p:txBody>
      </p:sp>
      <p:sp>
        <p:nvSpPr>
          <p:cNvPr id="900" name="Shape 900"/>
          <p:cNvSpPr txBox="1"/>
          <p:nvPr/>
        </p:nvSpPr>
        <p:spPr>
          <a:xfrm>
            <a:off x="41243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01" name="Shape 901"/>
          <p:cNvSpPr txBox="1"/>
          <p:nvPr/>
        </p:nvSpPr>
        <p:spPr>
          <a:xfrm>
            <a:off x="4733950" y="44889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02" name="Shape 902"/>
          <p:cNvSpPr txBox="1"/>
          <p:nvPr/>
        </p:nvSpPr>
        <p:spPr>
          <a:xfrm>
            <a:off x="5343550" y="44889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03" name="Shape 903"/>
          <p:cNvSpPr txBox="1"/>
          <p:nvPr/>
        </p:nvSpPr>
        <p:spPr>
          <a:xfrm>
            <a:off x="55721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04" name="Shape 904"/>
          <p:cNvSpPr txBox="1"/>
          <p:nvPr/>
        </p:nvSpPr>
        <p:spPr>
          <a:xfrm>
            <a:off x="61055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05" name="Shape 905"/>
          <p:cNvSpPr txBox="1"/>
          <p:nvPr/>
        </p:nvSpPr>
        <p:spPr>
          <a:xfrm>
            <a:off x="66389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06" name="Shape 906"/>
          <p:cNvSpPr txBox="1"/>
          <p:nvPr/>
        </p:nvSpPr>
        <p:spPr>
          <a:xfrm>
            <a:off x="70961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07" name="Shape 907"/>
          <p:cNvSpPr txBox="1"/>
          <p:nvPr/>
        </p:nvSpPr>
        <p:spPr>
          <a:xfrm>
            <a:off x="8086750" y="4493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nil</a:t>
            </a:r>
          </a:p>
        </p:txBody>
      </p:sp>
      <p:sp>
        <p:nvSpPr>
          <p:cNvPr id="908" name="Shape 908"/>
          <p:cNvSpPr txBox="1"/>
          <p:nvPr/>
        </p:nvSpPr>
        <p:spPr>
          <a:xfrm>
            <a:off x="8696350" y="4493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nil</a:t>
            </a:r>
          </a:p>
        </p:txBody>
      </p:sp>
      <p:cxnSp>
        <p:nvCxnSpPr>
          <p:cNvPr id="909" name="Shape 909"/>
          <p:cNvCxnSpPr>
            <a:stCxn id="887" idx="2"/>
            <a:endCxn id="888" idx="0"/>
          </p:cNvCxnSpPr>
          <p:nvPr/>
        </p:nvCxnSpPr>
        <p:spPr>
          <a:xfrm>
            <a:off x="6530350" y="2510025"/>
            <a:ext cx="990600" cy="230700"/>
          </a:xfrm>
          <a:prstGeom prst="straightConnector1">
            <a:avLst/>
          </a:prstGeom>
          <a:noFill/>
          <a:ln cap="flat" cmpd="sng" w="9525">
            <a:solidFill>
              <a:schemeClr val="dk2"/>
            </a:solidFill>
            <a:prstDash val="solid"/>
            <a:round/>
            <a:headEnd len="lg" w="lg" type="none"/>
            <a:tailEnd len="lg" w="lg" type="triangle"/>
          </a:ln>
        </p:spPr>
      </p:cxnSp>
      <p:cxnSp>
        <p:nvCxnSpPr>
          <p:cNvPr id="910" name="Shape 910"/>
          <p:cNvCxnSpPr>
            <a:stCxn id="887" idx="2"/>
            <a:endCxn id="886" idx="0"/>
          </p:cNvCxnSpPr>
          <p:nvPr/>
        </p:nvCxnSpPr>
        <p:spPr>
          <a:xfrm flipH="1">
            <a:off x="5463550" y="2510025"/>
            <a:ext cx="1066800" cy="230700"/>
          </a:xfrm>
          <a:prstGeom prst="straightConnector1">
            <a:avLst/>
          </a:prstGeom>
          <a:noFill/>
          <a:ln cap="flat" cmpd="sng" w="9525">
            <a:solidFill>
              <a:schemeClr val="dk2"/>
            </a:solidFill>
            <a:prstDash val="solid"/>
            <a:round/>
            <a:headEnd len="lg" w="lg" type="none"/>
            <a:tailEnd len="lg" w="lg" type="triangle"/>
          </a:ln>
        </p:spPr>
      </p:cxnSp>
      <p:cxnSp>
        <p:nvCxnSpPr>
          <p:cNvPr id="911" name="Shape 911"/>
          <p:cNvCxnSpPr>
            <a:stCxn id="894" idx="2"/>
            <a:endCxn id="900" idx="0"/>
          </p:cNvCxnSpPr>
          <p:nvPr/>
        </p:nvCxnSpPr>
        <p:spPr>
          <a:xfrm flipH="1">
            <a:off x="4320550" y="3729225"/>
            <a:ext cx="457200" cy="150000"/>
          </a:xfrm>
          <a:prstGeom prst="straightConnector1">
            <a:avLst/>
          </a:prstGeom>
          <a:noFill/>
          <a:ln cap="flat" cmpd="sng" w="9525">
            <a:solidFill>
              <a:schemeClr val="dk2"/>
            </a:solidFill>
            <a:prstDash val="solid"/>
            <a:round/>
            <a:headEnd len="lg" w="lg" type="none"/>
            <a:tailEnd len="lg" w="lg" type="triangle"/>
          </a:ln>
        </p:spPr>
      </p:cxnSp>
      <p:cxnSp>
        <p:nvCxnSpPr>
          <p:cNvPr id="912" name="Shape 912"/>
          <p:cNvCxnSpPr>
            <a:stCxn id="894" idx="2"/>
            <a:endCxn id="898" idx="0"/>
          </p:cNvCxnSpPr>
          <p:nvPr/>
        </p:nvCxnSpPr>
        <p:spPr>
          <a:xfrm>
            <a:off x="4777750" y="3729225"/>
            <a:ext cx="457200" cy="154500"/>
          </a:xfrm>
          <a:prstGeom prst="straightConnector1">
            <a:avLst/>
          </a:prstGeom>
          <a:noFill/>
          <a:ln cap="flat" cmpd="sng" w="9525">
            <a:solidFill>
              <a:schemeClr val="dk2"/>
            </a:solidFill>
            <a:prstDash val="solid"/>
            <a:round/>
            <a:headEnd len="lg" w="lg" type="none"/>
            <a:tailEnd len="lg" w="lg" type="triangle"/>
          </a:ln>
        </p:spPr>
      </p:cxnSp>
      <p:cxnSp>
        <p:nvCxnSpPr>
          <p:cNvPr id="913" name="Shape 913"/>
          <p:cNvCxnSpPr>
            <a:stCxn id="889" idx="2"/>
            <a:endCxn id="903" idx="0"/>
          </p:cNvCxnSpPr>
          <p:nvPr/>
        </p:nvCxnSpPr>
        <p:spPr>
          <a:xfrm flipH="1">
            <a:off x="5768350" y="3729225"/>
            <a:ext cx="228600" cy="150000"/>
          </a:xfrm>
          <a:prstGeom prst="straightConnector1">
            <a:avLst/>
          </a:prstGeom>
          <a:noFill/>
          <a:ln cap="flat" cmpd="sng" w="9525">
            <a:solidFill>
              <a:schemeClr val="dk2"/>
            </a:solidFill>
            <a:prstDash val="solid"/>
            <a:round/>
            <a:headEnd len="lg" w="lg" type="none"/>
            <a:tailEnd len="lg" w="lg" type="triangle"/>
          </a:ln>
        </p:spPr>
      </p:cxnSp>
      <p:cxnSp>
        <p:nvCxnSpPr>
          <p:cNvPr id="914" name="Shape 914"/>
          <p:cNvCxnSpPr>
            <a:stCxn id="889" idx="2"/>
            <a:endCxn id="904" idx="0"/>
          </p:cNvCxnSpPr>
          <p:nvPr/>
        </p:nvCxnSpPr>
        <p:spPr>
          <a:xfrm>
            <a:off x="5996950" y="3729225"/>
            <a:ext cx="304800" cy="150000"/>
          </a:xfrm>
          <a:prstGeom prst="straightConnector1">
            <a:avLst/>
          </a:prstGeom>
          <a:noFill/>
          <a:ln cap="flat" cmpd="sng" w="9525">
            <a:solidFill>
              <a:schemeClr val="dk2"/>
            </a:solidFill>
            <a:prstDash val="solid"/>
            <a:round/>
            <a:headEnd len="lg" w="lg" type="none"/>
            <a:tailEnd len="lg" w="lg" type="triangle"/>
          </a:ln>
        </p:spPr>
      </p:cxnSp>
      <p:cxnSp>
        <p:nvCxnSpPr>
          <p:cNvPr id="915" name="Shape 915"/>
          <p:cNvCxnSpPr>
            <a:stCxn id="890" idx="2"/>
            <a:endCxn id="905" idx="0"/>
          </p:cNvCxnSpPr>
          <p:nvPr/>
        </p:nvCxnSpPr>
        <p:spPr>
          <a:xfrm flipH="1">
            <a:off x="6835150" y="3729225"/>
            <a:ext cx="152400" cy="150000"/>
          </a:xfrm>
          <a:prstGeom prst="straightConnector1">
            <a:avLst/>
          </a:prstGeom>
          <a:noFill/>
          <a:ln cap="flat" cmpd="sng" w="9525">
            <a:solidFill>
              <a:schemeClr val="dk2"/>
            </a:solidFill>
            <a:prstDash val="solid"/>
            <a:round/>
            <a:headEnd len="lg" w="lg" type="none"/>
            <a:tailEnd len="lg" w="lg" type="triangle"/>
          </a:ln>
        </p:spPr>
      </p:cxnSp>
      <p:cxnSp>
        <p:nvCxnSpPr>
          <p:cNvPr id="916" name="Shape 916"/>
          <p:cNvCxnSpPr>
            <a:stCxn id="890" idx="2"/>
            <a:endCxn id="906" idx="0"/>
          </p:cNvCxnSpPr>
          <p:nvPr/>
        </p:nvCxnSpPr>
        <p:spPr>
          <a:xfrm>
            <a:off x="6987550" y="3729225"/>
            <a:ext cx="304800" cy="150000"/>
          </a:xfrm>
          <a:prstGeom prst="straightConnector1">
            <a:avLst/>
          </a:prstGeom>
          <a:noFill/>
          <a:ln cap="flat" cmpd="sng" w="9525">
            <a:solidFill>
              <a:schemeClr val="dk2"/>
            </a:solidFill>
            <a:prstDash val="solid"/>
            <a:round/>
            <a:headEnd len="lg" w="lg" type="none"/>
            <a:tailEnd len="lg" w="lg" type="triangle"/>
          </a:ln>
        </p:spPr>
      </p:cxnSp>
      <p:cxnSp>
        <p:nvCxnSpPr>
          <p:cNvPr id="917" name="Shape 917"/>
          <p:cNvCxnSpPr>
            <a:stCxn id="891" idx="2"/>
            <a:endCxn id="899" idx="0"/>
          </p:cNvCxnSpPr>
          <p:nvPr/>
        </p:nvCxnSpPr>
        <p:spPr>
          <a:xfrm flipH="1">
            <a:off x="7901950" y="3729225"/>
            <a:ext cx="381000" cy="154500"/>
          </a:xfrm>
          <a:prstGeom prst="straightConnector1">
            <a:avLst/>
          </a:prstGeom>
          <a:noFill/>
          <a:ln cap="flat" cmpd="sng" w="9525">
            <a:solidFill>
              <a:schemeClr val="dk2"/>
            </a:solidFill>
            <a:prstDash val="solid"/>
            <a:round/>
            <a:headEnd len="lg" w="lg" type="none"/>
            <a:tailEnd len="lg" w="lg" type="triangle"/>
          </a:ln>
        </p:spPr>
      </p:cxnSp>
      <p:cxnSp>
        <p:nvCxnSpPr>
          <p:cNvPr id="918" name="Shape 918"/>
          <p:cNvCxnSpPr>
            <a:stCxn id="891" idx="2"/>
            <a:endCxn id="892" idx="0"/>
          </p:cNvCxnSpPr>
          <p:nvPr/>
        </p:nvCxnSpPr>
        <p:spPr>
          <a:xfrm>
            <a:off x="8282950" y="3729225"/>
            <a:ext cx="381000" cy="154500"/>
          </a:xfrm>
          <a:prstGeom prst="straightConnector1">
            <a:avLst/>
          </a:prstGeom>
          <a:noFill/>
          <a:ln cap="flat" cmpd="sng" w="9525">
            <a:solidFill>
              <a:schemeClr val="dk2"/>
            </a:solidFill>
            <a:prstDash val="solid"/>
            <a:round/>
            <a:headEnd len="lg" w="lg" type="none"/>
            <a:tailEnd len="lg" w="lg" type="triangle"/>
          </a:ln>
        </p:spPr>
      </p:cxnSp>
      <p:cxnSp>
        <p:nvCxnSpPr>
          <p:cNvPr id="919" name="Shape 919"/>
          <p:cNvCxnSpPr>
            <a:stCxn id="892" idx="2"/>
            <a:endCxn id="907" idx="0"/>
          </p:cNvCxnSpPr>
          <p:nvPr/>
        </p:nvCxnSpPr>
        <p:spPr>
          <a:xfrm flipH="1">
            <a:off x="8282950" y="4262625"/>
            <a:ext cx="381000" cy="230700"/>
          </a:xfrm>
          <a:prstGeom prst="straightConnector1">
            <a:avLst/>
          </a:prstGeom>
          <a:noFill/>
          <a:ln cap="flat" cmpd="sng" w="9525">
            <a:solidFill>
              <a:schemeClr val="dk2"/>
            </a:solidFill>
            <a:prstDash val="solid"/>
            <a:round/>
            <a:headEnd len="lg" w="lg" type="none"/>
            <a:tailEnd len="lg" w="lg" type="triangle"/>
          </a:ln>
        </p:spPr>
      </p:cxnSp>
      <p:cxnSp>
        <p:nvCxnSpPr>
          <p:cNvPr id="920" name="Shape 920"/>
          <p:cNvCxnSpPr>
            <a:stCxn id="892" idx="2"/>
            <a:endCxn id="908" idx="0"/>
          </p:cNvCxnSpPr>
          <p:nvPr/>
        </p:nvCxnSpPr>
        <p:spPr>
          <a:xfrm>
            <a:off x="8663950" y="4262625"/>
            <a:ext cx="228600" cy="230700"/>
          </a:xfrm>
          <a:prstGeom prst="straightConnector1">
            <a:avLst/>
          </a:prstGeom>
          <a:noFill/>
          <a:ln cap="flat" cmpd="sng" w="9525">
            <a:solidFill>
              <a:schemeClr val="dk2"/>
            </a:solidFill>
            <a:prstDash val="solid"/>
            <a:round/>
            <a:headEnd len="lg" w="lg" type="none"/>
            <a:tailEnd len="lg" w="lg" type="triangle"/>
          </a:ln>
        </p:spPr>
      </p:cxnSp>
      <p:cxnSp>
        <p:nvCxnSpPr>
          <p:cNvPr id="921" name="Shape 921"/>
          <p:cNvCxnSpPr>
            <a:stCxn id="898" idx="2"/>
            <a:endCxn id="901" idx="0"/>
          </p:cNvCxnSpPr>
          <p:nvPr/>
        </p:nvCxnSpPr>
        <p:spPr>
          <a:xfrm flipH="1">
            <a:off x="4930150" y="4262625"/>
            <a:ext cx="304800" cy="226200"/>
          </a:xfrm>
          <a:prstGeom prst="straightConnector1">
            <a:avLst/>
          </a:prstGeom>
          <a:noFill/>
          <a:ln cap="flat" cmpd="sng" w="9525">
            <a:solidFill>
              <a:schemeClr val="dk2"/>
            </a:solidFill>
            <a:prstDash val="solid"/>
            <a:round/>
            <a:headEnd len="lg" w="lg" type="none"/>
            <a:tailEnd len="lg" w="lg" type="triangle"/>
          </a:ln>
        </p:spPr>
      </p:cxnSp>
      <p:cxnSp>
        <p:nvCxnSpPr>
          <p:cNvPr id="922" name="Shape 922"/>
          <p:cNvCxnSpPr>
            <a:stCxn id="898" idx="2"/>
            <a:endCxn id="902" idx="0"/>
          </p:cNvCxnSpPr>
          <p:nvPr/>
        </p:nvCxnSpPr>
        <p:spPr>
          <a:xfrm>
            <a:off x="5234950" y="4262625"/>
            <a:ext cx="304800" cy="226200"/>
          </a:xfrm>
          <a:prstGeom prst="straightConnector1">
            <a:avLst/>
          </a:prstGeom>
          <a:noFill/>
          <a:ln cap="flat" cmpd="sng" w="9525">
            <a:solidFill>
              <a:schemeClr val="dk2"/>
            </a:solidFill>
            <a:prstDash val="solid"/>
            <a:round/>
            <a:headEnd len="lg" w="lg" type="none"/>
            <a:tailEnd len="lg" w="lg" type="triangle"/>
          </a:ln>
        </p:spPr>
      </p:cxnSp>
      <p:sp>
        <p:nvSpPr>
          <p:cNvPr id="923" name="Shape 923"/>
          <p:cNvSpPr/>
          <p:nvPr/>
        </p:nvSpPr>
        <p:spPr>
          <a:xfrm>
            <a:off x="1086650" y="2417800"/>
            <a:ext cx="3377700" cy="1131950"/>
          </a:xfrm>
          <a:custGeom>
            <a:pathLst>
              <a:path extrusionOk="0" h="45278" w="135108">
                <a:moveTo>
                  <a:pt x="0" y="0"/>
                </a:moveTo>
                <a:cubicBezTo>
                  <a:pt x="8391" y="5312"/>
                  <a:pt x="27831" y="24329"/>
                  <a:pt x="50349" y="31876"/>
                </a:cubicBezTo>
                <a:cubicBezTo>
                  <a:pt x="72867" y="39422"/>
                  <a:pt x="120981" y="43044"/>
                  <a:pt x="135108" y="45278"/>
                </a:cubicBezTo>
              </a:path>
            </a:pathLst>
          </a:custGeom>
          <a:noFill/>
          <a:ln cap="flat" cmpd="sng" w="28575">
            <a:solidFill>
              <a:srgbClr val="4A86E8"/>
            </a:solidFill>
            <a:prstDash val="solid"/>
            <a:round/>
            <a:headEnd len="lg" w="lg" type="triangle"/>
            <a:tailEnd len="lg" w="lg" type="triangle"/>
          </a:ln>
        </p:spPr>
      </p:sp>
      <p:sp>
        <p:nvSpPr>
          <p:cNvPr id="924" name="Shape 924"/>
          <p:cNvSpPr txBox="1"/>
          <p:nvPr/>
        </p:nvSpPr>
        <p:spPr>
          <a:xfrm>
            <a:off x="720850" y="3420775"/>
            <a:ext cx="2500500" cy="10680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sz="1800"/>
              <a:t>2</a:t>
            </a:r>
            <a:r>
              <a:rPr lang="en" sz="1800"/>
              <a:t> key nodes correspond to a black node and a red child</a:t>
            </a:r>
          </a:p>
        </p:txBody>
      </p:sp>
      <p:sp>
        <p:nvSpPr>
          <p:cNvPr id="925" name="Shape 925"/>
          <p:cNvSpPr/>
          <p:nvPr/>
        </p:nvSpPr>
        <p:spPr>
          <a:xfrm rot="-2325229">
            <a:off x="4592936" y="3142971"/>
            <a:ext cx="885178" cy="1277237"/>
          </a:xfrm>
          <a:prstGeom prst="ellipse">
            <a:avLst/>
          </a:prstGeom>
          <a:noFill/>
          <a:ln cap="flat" cmpd="sng" w="28575">
            <a:solidFill>
              <a:srgbClr val="4A86E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9" name="Shape 929"/>
        <p:cNvGrpSpPr/>
        <p:nvPr/>
      </p:nvGrpSpPr>
      <p:grpSpPr>
        <a:xfrm>
          <a:off x="0" y="0"/>
          <a:ext cx="0" cy="0"/>
          <a:chOff x="0" y="0"/>
          <a:chExt cx="0" cy="0"/>
        </a:xfrm>
      </p:grpSpPr>
      <p:sp>
        <p:nvSpPr>
          <p:cNvPr id="930" name="Shape 930"/>
          <p:cNvSpPr/>
          <p:nvPr/>
        </p:nvSpPr>
        <p:spPr>
          <a:xfrm>
            <a:off x="570625" y="1860400"/>
            <a:ext cx="9906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931" name="Shape 9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From 2-3-4 Tree to Red-Black Tree</a:t>
            </a:r>
          </a:p>
        </p:txBody>
      </p:sp>
      <p:sp>
        <p:nvSpPr>
          <p:cNvPr id="932" name="Shape 932"/>
          <p:cNvSpPr/>
          <p:nvPr/>
        </p:nvSpPr>
        <p:spPr>
          <a:xfrm>
            <a:off x="1843225" y="1098400"/>
            <a:ext cx="14838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933" name="Shape 933"/>
          <p:cNvSpPr txBox="1"/>
          <p:nvPr/>
        </p:nvSpPr>
        <p:spPr>
          <a:xfrm>
            <a:off x="1914550" y="1140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20</a:t>
            </a:r>
          </a:p>
        </p:txBody>
      </p:sp>
      <p:sp>
        <p:nvSpPr>
          <p:cNvPr id="934" name="Shape 934"/>
          <p:cNvSpPr txBox="1"/>
          <p:nvPr/>
        </p:nvSpPr>
        <p:spPr>
          <a:xfrm>
            <a:off x="2371750" y="1140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40</a:t>
            </a:r>
          </a:p>
        </p:txBody>
      </p:sp>
      <p:sp>
        <p:nvSpPr>
          <p:cNvPr id="935" name="Shape 935"/>
          <p:cNvSpPr txBox="1"/>
          <p:nvPr/>
        </p:nvSpPr>
        <p:spPr>
          <a:xfrm>
            <a:off x="2828950" y="1140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70</a:t>
            </a:r>
          </a:p>
        </p:txBody>
      </p:sp>
      <p:sp>
        <p:nvSpPr>
          <p:cNvPr id="936" name="Shape 936"/>
          <p:cNvSpPr txBox="1"/>
          <p:nvPr/>
        </p:nvSpPr>
        <p:spPr>
          <a:xfrm>
            <a:off x="18383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26</a:t>
            </a:r>
          </a:p>
        </p:txBody>
      </p:sp>
      <p:sp>
        <p:nvSpPr>
          <p:cNvPr id="937" name="Shape 937"/>
          <p:cNvSpPr txBox="1"/>
          <p:nvPr/>
        </p:nvSpPr>
        <p:spPr>
          <a:xfrm>
            <a:off x="28289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55</a:t>
            </a:r>
          </a:p>
        </p:txBody>
      </p:sp>
      <p:sp>
        <p:nvSpPr>
          <p:cNvPr id="938" name="Shape 938"/>
          <p:cNvSpPr/>
          <p:nvPr/>
        </p:nvSpPr>
        <p:spPr>
          <a:xfrm>
            <a:off x="3999625" y="1860400"/>
            <a:ext cx="10668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939" name="Shape 939"/>
          <p:cNvSpPr txBox="1"/>
          <p:nvPr/>
        </p:nvSpPr>
        <p:spPr>
          <a:xfrm>
            <a:off x="41243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88</a:t>
            </a:r>
          </a:p>
        </p:txBody>
      </p:sp>
      <p:sp>
        <p:nvSpPr>
          <p:cNvPr id="940" name="Shape 940"/>
          <p:cNvSpPr txBox="1"/>
          <p:nvPr/>
        </p:nvSpPr>
        <p:spPr>
          <a:xfrm>
            <a:off x="4581550" y="1902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90</a:t>
            </a:r>
          </a:p>
        </p:txBody>
      </p:sp>
      <p:cxnSp>
        <p:nvCxnSpPr>
          <p:cNvPr id="941" name="Shape 941"/>
          <p:cNvCxnSpPr>
            <a:stCxn id="933" idx="1"/>
            <a:endCxn id="942" idx="0"/>
          </p:cNvCxnSpPr>
          <p:nvPr/>
        </p:nvCxnSpPr>
        <p:spPr>
          <a:xfrm flipH="1">
            <a:off x="815350" y="1329975"/>
            <a:ext cx="1099200" cy="572700"/>
          </a:xfrm>
          <a:prstGeom prst="straightConnector1">
            <a:avLst/>
          </a:prstGeom>
          <a:noFill/>
          <a:ln cap="flat" cmpd="sng" w="9525">
            <a:solidFill>
              <a:schemeClr val="dk2"/>
            </a:solidFill>
            <a:prstDash val="solid"/>
            <a:round/>
            <a:headEnd len="lg" w="lg" type="none"/>
            <a:tailEnd len="lg" w="lg" type="triangle"/>
          </a:ln>
        </p:spPr>
      </p:cxnSp>
      <p:cxnSp>
        <p:nvCxnSpPr>
          <p:cNvPr id="943" name="Shape 943"/>
          <p:cNvCxnSpPr>
            <a:stCxn id="933" idx="2"/>
            <a:endCxn id="936" idx="0"/>
          </p:cNvCxnSpPr>
          <p:nvPr/>
        </p:nvCxnSpPr>
        <p:spPr>
          <a:xfrm flipH="1">
            <a:off x="2034550" y="1519425"/>
            <a:ext cx="76200" cy="383100"/>
          </a:xfrm>
          <a:prstGeom prst="straightConnector1">
            <a:avLst/>
          </a:prstGeom>
          <a:noFill/>
          <a:ln cap="flat" cmpd="sng" w="9525">
            <a:solidFill>
              <a:schemeClr val="dk2"/>
            </a:solidFill>
            <a:prstDash val="solid"/>
            <a:round/>
            <a:headEnd len="lg" w="lg" type="none"/>
            <a:tailEnd len="lg" w="lg" type="triangle"/>
          </a:ln>
        </p:spPr>
      </p:cxnSp>
      <p:cxnSp>
        <p:nvCxnSpPr>
          <p:cNvPr id="944" name="Shape 944"/>
          <p:cNvCxnSpPr>
            <a:stCxn id="935" idx="2"/>
            <a:endCxn id="937" idx="0"/>
          </p:cNvCxnSpPr>
          <p:nvPr/>
        </p:nvCxnSpPr>
        <p:spPr>
          <a:xfrm>
            <a:off x="3025150" y="1519425"/>
            <a:ext cx="0" cy="383100"/>
          </a:xfrm>
          <a:prstGeom prst="straightConnector1">
            <a:avLst/>
          </a:prstGeom>
          <a:noFill/>
          <a:ln cap="flat" cmpd="sng" w="9525">
            <a:solidFill>
              <a:schemeClr val="dk2"/>
            </a:solidFill>
            <a:prstDash val="solid"/>
            <a:round/>
            <a:headEnd len="lg" w="lg" type="none"/>
            <a:tailEnd len="lg" w="lg" type="triangle"/>
          </a:ln>
        </p:spPr>
      </p:cxnSp>
      <p:cxnSp>
        <p:nvCxnSpPr>
          <p:cNvPr id="945" name="Shape 945"/>
          <p:cNvCxnSpPr>
            <a:stCxn id="935" idx="3"/>
            <a:endCxn id="939" idx="0"/>
          </p:cNvCxnSpPr>
          <p:nvPr/>
        </p:nvCxnSpPr>
        <p:spPr>
          <a:xfrm>
            <a:off x="3221350" y="1329975"/>
            <a:ext cx="1099200" cy="572700"/>
          </a:xfrm>
          <a:prstGeom prst="straightConnector1">
            <a:avLst/>
          </a:prstGeom>
          <a:noFill/>
          <a:ln cap="flat" cmpd="sng" w="9525">
            <a:solidFill>
              <a:schemeClr val="dk2"/>
            </a:solidFill>
            <a:prstDash val="solid"/>
            <a:round/>
            <a:headEnd len="lg" w="lg" type="none"/>
            <a:tailEnd len="lg" w="lg" type="triangle"/>
          </a:ln>
        </p:spPr>
      </p:cxnSp>
      <p:sp>
        <p:nvSpPr>
          <p:cNvPr id="942" name="Shape 942"/>
          <p:cNvSpPr txBox="1"/>
          <p:nvPr/>
        </p:nvSpPr>
        <p:spPr>
          <a:xfrm>
            <a:off x="6191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10</a:t>
            </a:r>
          </a:p>
        </p:txBody>
      </p:sp>
      <p:sp>
        <p:nvSpPr>
          <p:cNvPr id="946" name="Shape 946"/>
          <p:cNvSpPr txBox="1"/>
          <p:nvPr/>
        </p:nvSpPr>
        <p:spPr>
          <a:xfrm>
            <a:off x="1076350" y="1902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18</a:t>
            </a:r>
          </a:p>
        </p:txBody>
      </p:sp>
      <p:sp>
        <p:nvSpPr>
          <p:cNvPr id="947" name="Shape 947"/>
          <p:cNvSpPr txBox="1"/>
          <p:nvPr/>
        </p:nvSpPr>
        <p:spPr>
          <a:xfrm>
            <a:off x="5267350" y="2740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20</a:t>
            </a:r>
          </a:p>
        </p:txBody>
      </p:sp>
      <p:sp>
        <p:nvSpPr>
          <p:cNvPr id="948" name="Shape 948"/>
          <p:cNvSpPr txBox="1"/>
          <p:nvPr/>
        </p:nvSpPr>
        <p:spPr>
          <a:xfrm>
            <a:off x="6334150" y="21311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40</a:t>
            </a:r>
          </a:p>
        </p:txBody>
      </p:sp>
      <p:sp>
        <p:nvSpPr>
          <p:cNvPr id="949" name="Shape 949"/>
          <p:cNvSpPr txBox="1"/>
          <p:nvPr/>
        </p:nvSpPr>
        <p:spPr>
          <a:xfrm>
            <a:off x="7324750" y="2740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70</a:t>
            </a:r>
          </a:p>
        </p:txBody>
      </p:sp>
      <p:sp>
        <p:nvSpPr>
          <p:cNvPr id="950" name="Shape 950"/>
          <p:cNvSpPr txBox="1"/>
          <p:nvPr/>
        </p:nvSpPr>
        <p:spPr>
          <a:xfrm>
            <a:off x="58007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26</a:t>
            </a:r>
          </a:p>
        </p:txBody>
      </p:sp>
      <p:sp>
        <p:nvSpPr>
          <p:cNvPr id="951" name="Shape 951"/>
          <p:cNvSpPr txBox="1"/>
          <p:nvPr/>
        </p:nvSpPr>
        <p:spPr>
          <a:xfrm>
            <a:off x="67913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55</a:t>
            </a:r>
          </a:p>
        </p:txBody>
      </p:sp>
      <p:sp>
        <p:nvSpPr>
          <p:cNvPr id="952" name="Shape 952"/>
          <p:cNvSpPr txBox="1"/>
          <p:nvPr/>
        </p:nvSpPr>
        <p:spPr>
          <a:xfrm>
            <a:off x="80867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88</a:t>
            </a:r>
          </a:p>
        </p:txBody>
      </p:sp>
      <p:sp>
        <p:nvSpPr>
          <p:cNvPr id="953" name="Shape 953"/>
          <p:cNvSpPr txBox="1"/>
          <p:nvPr/>
        </p:nvSpPr>
        <p:spPr>
          <a:xfrm>
            <a:off x="8467750" y="3883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90</a:t>
            </a:r>
          </a:p>
        </p:txBody>
      </p:sp>
      <p:cxnSp>
        <p:nvCxnSpPr>
          <p:cNvPr id="954" name="Shape 954"/>
          <p:cNvCxnSpPr>
            <a:stCxn id="947" idx="2"/>
            <a:endCxn id="955" idx="0"/>
          </p:cNvCxnSpPr>
          <p:nvPr/>
        </p:nvCxnSpPr>
        <p:spPr>
          <a:xfrm flipH="1">
            <a:off x="4777750" y="3119625"/>
            <a:ext cx="685800" cy="230700"/>
          </a:xfrm>
          <a:prstGeom prst="straightConnector1">
            <a:avLst/>
          </a:prstGeom>
          <a:noFill/>
          <a:ln cap="flat" cmpd="sng" w="9525">
            <a:solidFill>
              <a:schemeClr val="dk2"/>
            </a:solidFill>
            <a:prstDash val="solid"/>
            <a:round/>
            <a:headEnd len="lg" w="lg" type="none"/>
            <a:tailEnd len="lg" w="lg" type="triangle"/>
          </a:ln>
        </p:spPr>
      </p:cxnSp>
      <p:cxnSp>
        <p:nvCxnSpPr>
          <p:cNvPr id="956" name="Shape 956"/>
          <p:cNvCxnSpPr>
            <a:stCxn id="947" idx="2"/>
            <a:endCxn id="950" idx="0"/>
          </p:cNvCxnSpPr>
          <p:nvPr/>
        </p:nvCxnSpPr>
        <p:spPr>
          <a:xfrm>
            <a:off x="5463550" y="3119625"/>
            <a:ext cx="533400" cy="230700"/>
          </a:xfrm>
          <a:prstGeom prst="straightConnector1">
            <a:avLst/>
          </a:prstGeom>
          <a:noFill/>
          <a:ln cap="flat" cmpd="sng" w="9525">
            <a:solidFill>
              <a:schemeClr val="dk2"/>
            </a:solidFill>
            <a:prstDash val="solid"/>
            <a:round/>
            <a:headEnd len="lg" w="lg" type="none"/>
            <a:tailEnd len="lg" w="lg" type="triangle"/>
          </a:ln>
        </p:spPr>
      </p:cxnSp>
      <p:cxnSp>
        <p:nvCxnSpPr>
          <p:cNvPr id="957" name="Shape 957"/>
          <p:cNvCxnSpPr>
            <a:stCxn id="949" idx="2"/>
            <a:endCxn id="951" idx="0"/>
          </p:cNvCxnSpPr>
          <p:nvPr/>
        </p:nvCxnSpPr>
        <p:spPr>
          <a:xfrm flipH="1">
            <a:off x="6987550" y="3119625"/>
            <a:ext cx="533400" cy="230700"/>
          </a:xfrm>
          <a:prstGeom prst="straightConnector1">
            <a:avLst/>
          </a:prstGeom>
          <a:noFill/>
          <a:ln cap="flat" cmpd="sng" w="9525">
            <a:solidFill>
              <a:schemeClr val="dk2"/>
            </a:solidFill>
            <a:prstDash val="solid"/>
            <a:round/>
            <a:headEnd len="lg" w="lg" type="none"/>
            <a:tailEnd len="lg" w="lg" type="triangle"/>
          </a:ln>
        </p:spPr>
      </p:cxnSp>
      <p:cxnSp>
        <p:nvCxnSpPr>
          <p:cNvPr id="958" name="Shape 958"/>
          <p:cNvCxnSpPr>
            <a:stCxn id="949" idx="2"/>
            <a:endCxn id="952" idx="0"/>
          </p:cNvCxnSpPr>
          <p:nvPr/>
        </p:nvCxnSpPr>
        <p:spPr>
          <a:xfrm>
            <a:off x="7520950" y="3119625"/>
            <a:ext cx="762000" cy="230700"/>
          </a:xfrm>
          <a:prstGeom prst="straightConnector1">
            <a:avLst/>
          </a:prstGeom>
          <a:noFill/>
          <a:ln cap="flat" cmpd="sng" w="9525">
            <a:solidFill>
              <a:schemeClr val="dk2"/>
            </a:solidFill>
            <a:prstDash val="solid"/>
            <a:round/>
            <a:headEnd len="lg" w="lg" type="none"/>
            <a:tailEnd len="lg" w="lg" type="triangle"/>
          </a:ln>
        </p:spPr>
      </p:cxnSp>
      <p:sp>
        <p:nvSpPr>
          <p:cNvPr id="955" name="Shape 955"/>
          <p:cNvSpPr txBox="1"/>
          <p:nvPr/>
        </p:nvSpPr>
        <p:spPr>
          <a:xfrm>
            <a:off x="45815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10</a:t>
            </a:r>
          </a:p>
        </p:txBody>
      </p:sp>
      <p:sp>
        <p:nvSpPr>
          <p:cNvPr id="959" name="Shape 959"/>
          <p:cNvSpPr txBox="1"/>
          <p:nvPr/>
        </p:nvSpPr>
        <p:spPr>
          <a:xfrm>
            <a:off x="5038750" y="3883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18</a:t>
            </a:r>
          </a:p>
        </p:txBody>
      </p:sp>
      <p:sp>
        <p:nvSpPr>
          <p:cNvPr id="960" name="Shape 960"/>
          <p:cNvSpPr txBox="1"/>
          <p:nvPr/>
        </p:nvSpPr>
        <p:spPr>
          <a:xfrm>
            <a:off x="7705750" y="38837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nil</a:t>
            </a:r>
          </a:p>
        </p:txBody>
      </p:sp>
      <p:sp>
        <p:nvSpPr>
          <p:cNvPr id="961" name="Shape 961"/>
          <p:cNvSpPr txBox="1"/>
          <p:nvPr/>
        </p:nvSpPr>
        <p:spPr>
          <a:xfrm>
            <a:off x="41243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62" name="Shape 962"/>
          <p:cNvSpPr txBox="1"/>
          <p:nvPr/>
        </p:nvSpPr>
        <p:spPr>
          <a:xfrm>
            <a:off x="4733950" y="44889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63" name="Shape 963"/>
          <p:cNvSpPr txBox="1"/>
          <p:nvPr/>
        </p:nvSpPr>
        <p:spPr>
          <a:xfrm>
            <a:off x="5343550" y="44889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64" name="Shape 964"/>
          <p:cNvSpPr txBox="1"/>
          <p:nvPr/>
        </p:nvSpPr>
        <p:spPr>
          <a:xfrm>
            <a:off x="55721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65" name="Shape 965"/>
          <p:cNvSpPr txBox="1"/>
          <p:nvPr/>
        </p:nvSpPr>
        <p:spPr>
          <a:xfrm>
            <a:off x="61055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66" name="Shape 966"/>
          <p:cNvSpPr txBox="1"/>
          <p:nvPr/>
        </p:nvSpPr>
        <p:spPr>
          <a:xfrm>
            <a:off x="66389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67" name="Shape 967"/>
          <p:cNvSpPr txBox="1"/>
          <p:nvPr/>
        </p:nvSpPr>
        <p:spPr>
          <a:xfrm>
            <a:off x="70961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968" name="Shape 968"/>
          <p:cNvSpPr txBox="1"/>
          <p:nvPr/>
        </p:nvSpPr>
        <p:spPr>
          <a:xfrm>
            <a:off x="8086750" y="4493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nil</a:t>
            </a:r>
          </a:p>
        </p:txBody>
      </p:sp>
      <p:sp>
        <p:nvSpPr>
          <p:cNvPr id="969" name="Shape 969"/>
          <p:cNvSpPr txBox="1"/>
          <p:nvPr/>
        </p:nvSpPr>
        <p:spPr>
          <a:xfrm>
            <a:off x="8696350" y="4493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nil</a:t>
            </a:r>
          </a:p>
        </p:txBody>
      </p:sp>
      <p:cxnSp>
        <p:nvCxnSpPr>
          <p:cNvPr id="970" name="Shape 970"/>
          <p:cNvCxnSpPr>
            <a:stCxn id="948" idx="2"/>
            <a:endCxn id="949" idx="0"/>
          </p:cNvCxnSpPr>
          <p:nvPr/>
        </p:nvCxnSpPr>
        <p:spPr>
          <a:xfrm>
            <a:off x="6530350" y="2510025"/>
            <a:ext cx="990600" cy="230700"/>
          </a:xfrm>
          <a:prstGeom prst="straightConnector1">
            <a:avLst/>
          </a:prstGeom>
          <a:noFill/>
          <a:ln cap="flat" cmpd="sng" w="9525">
            <a:solidFill>
              <a:schemeClr val="dk2"/>
            </a:solidFill>
            <a:prstDash val="solid"/>
            <a:round/>
            <a:headEnd len="lg" w="lg" type="none"/>
            <a:tailEnd len="lg" w="lg" type="triangle"/>
          </a:ln>
        </p:spPr>
      </p:cxnSp>
      <p:cxnSp>
        <p:nvCxnSpPr>
          <p:cNvPr id="971" name="Shape 971"/>
          <p:cNvCxnSpPr>
            <a:stCxn id="948" idx="2"/>
            <a:endCxn id="947" idx="0"/>
          </p:cNvCxnSpPr>
          <p:nvPr/>
        </p:nvCxnSpPr>
        <p:spPr>
          <a:xfrm flipH="1">
            <a:off x="5463550" y="2510025"/>
            <a:ext cx="1066800" cy="230700"/>
          </a:xfrm>
          <a:prstGeom prst="straightConnector1">
            <a:avLst/>
          </a:prstGeom>
          <a:noFill/>
          <a:ln cap="flat" cmpd="sng" w="9525">
            <a:solidFill>
              <a:schemeClr val="dk2"/>
            </a:solidFill>
            <a:prstDash val="solid"/>
            <a:round/>
            <a:headEnd len="lg" w="lg" type="none"/>
            <a:tailEnd len="lg" w="lg" type="triangle"/>
          </a:ln>
        </p:spPr>
      </p:cxnSp>
      <p:cxnSp>
        <p:nvCxnSpPr>
          <p:cNvPr id="972" name="Shape 972"/>
          <p:cNvCxnSpPr>
            <a:stCxn id="955" idx="2"/>
            <a:endCxn id="961" idx="0"/>
          </p:cNvCxnSpPr>
          <p:nvPr/>
        </p:nvCxnSpPr>
        <p:spPr>
          <a:xfrm flipH="1">
            <a:off x="4320550" y="3729225"/>
            <a:ext cx="457200" cy="150000"/>
          </a:xfrm>
          <a:prstGeom prst="straightConnector1">
            <a:avLst/>
          </a:prstGeom>
          <a:noFill/>
          <a:ln cap="flat" cmpd="sng" w="9525">
            <a:solidFill>
              <a:schemeClr val="dk2"/>
            </a:solidFill>
            <a:prstDash val="solid"/>
            <a:round/>
            <a:headEnd len="lg" w="lg" type="none"/>
            <a:tailEnd len="lg" w="lg" type="triangle"/>
          </a:ln>
        </p:spPr>
      </p:cxnSp>
      <p:cxnSp>
        <p:nvCxnSpPr>
          <p:cNvPr id="973" name="Shape 973"/>
          <p:cNvCxnSpPr>
            <a:stCxn id="955" idx="2"/>
            <a:endCxn id="959" idx="0"/>
          </p:cNvCxnSpPr>
          <p:nvPr/>
        </p:nvCxnSpPr>
        <p:spPr>
          <a:xfrm>
            <a:off x="4777750" y="3729225"/>
            <a:ext cx="457200" cy="154500"/>
          </a:xfrm>
          <a:prstGeom prst="straightConnector1">
            <a:avLst/>
          </a:prstGeom>
          <a:noFill/>
          <a:ln cap="flat" cmpd="sng" w="9525">
            <a:solidFill>
              <a:schemeClr val="dk2"/>
            </a:solidFill>
            <a:prstDash val="solid"/>
            <a:round/>
            <a:headEnd len="lg" w="lg" type="none"/>
            <a:tailEnd len="lg" w="lg" type="triangle"/>
          </a:ln>
        </p:spPr>
      </p:cxnSp>
      <p:cxnSp>
        <p:nvCxnSpPr>
          <p:cNvPr id="974" name="Shape 974"/>
          <p:cNvCxnSpPr>
            <a:stCxn id="950" idx="2"/>
            <a:endCxn id="964" idx="0"/>
          </p:cNvCxnSpPr>
          <p:nvPr/>
        </p:nvCxnSpPr>
        <p:spPr>
          <a:xfrm flipH="1">
            <a:off x="5768350" y="3729225"/>
            <a:ext cx="228600" cy="150000"/>
          </a:xfrm>
          <a:prstGeom prst="straightConnector1">
            <a:avLst/>
          </a:prstGeom>
          <a:noFill/>
          <a:ln cap="flat" cmpd="sng" w="9525">
            <a:solidFill>
              <a:schemeClr val="dk2"/>
            </a:solidFill>
            <a:prstDash val="solid"/>
            <a:round/>
            <a:headEnd len="lg" w="lg" type="none"/>
            <a:tailEnd len="lg" w="lg" type="triangle"/>
          </a:ln>
        </p:spPr>
      </p:cxnSp>
      <p:cxnSp>
        <p:nvCxnSpPr>
          <p:cNvPr id="975" name="Shape 975"/>
          <p:cNvCxnSpPr>
            <a:stCxn id="950" idx="2"/>
            <a:endCxn id="965" idx="0"/>
          </p:cNvCxnSpPr>
          <p:nvPr/>
        </p:nvCxnSpPr>
        <p:spPr>
          <a:xfrm>
            <a:off x="5996950" y="3729225"/>
            <a:ext cx="304800" cy="150000"/>
          </a:xfrm>
          <a:prstGeom prst="straightConnector1">
            <a:avLst/>
          </a:prstGeom>
          <a:noFill/>
          <a:ln cap="flat" cmpd="sng" w="9525">
            <a:solidFill>
              <a:schemeClr val="dk2"/>
            </a:solidFill>
            <a:prstDash val="solid"/>
            <a:round/>
            <a:headEnd len="lg" w="lg" type="none"/>
            <a:tailEnd len="lg" w="lg" type="triangle"/>
          </a:ln>
        </p:spPr>
      </p:cxnSp>
      <p:cxnSp>
        <p:nvCxnSpPr>
          <p:cNvPr id="976" name="Shape 976"/>
          <p:cNvCxnSpPr>
            <a:stCxn id="951" idx="2"/>
            <a:endCxn id="966" idx="0"/>
          </p:cNvCxnSpPr>
          <p:nvPr/>
        </p:nvCxnSpPr>
        <p:spPr>
          <a:xfrm flipH="1">
            <a:off x="6835150" y="3729225"/>
            <a:ext cx="152400" cy="150000"/>
          </a:xfrm>
          <a:prstGeom prst="straightConnector1">
            <a:avLst/>
          </a:prstGeom>
          <a:noFill/>
          <a:ln cap="flat" cmpd="sng" w="9525">
            <a:solidFill>
              <a:schemeClr val="dk2"/>
            </a:solidFill>
            <a:prstDash val="solid"/>
            <a:round/>
            <a:headEnd len="lg" w="lg" type="none"/>
            <a:tailEnd len="lg" w="lg" type="triangle"/>
          </a:ln>
        </p:spPr>
      </p:cxnSp>
      <p:cxnSp>
        <p:nvCxnSpPr>
          <p:cNvPr id="977" name="Shape 977"/>
          <p:cNvCxnSpPr>
            <a:stCxn id="951" idx="2"/>
            <a:endCxn id="967" idx="0"/>
          </p:cNvCxnSpPr>
          <p:nvPr/>
        </p:nvCxnSpPr>
        <p:spPr>
          <a:xfrm>
            <a:off x="6987550" y="3729225"/>
            <a:ext cx="304800" cy="150000"/>
          </a:xfrm>
          <a:prstGeom prst="straightConnector1">
            <a:avLst/>
          </a:prstGeom>
          <a:noFill/>
          <a:ln cap="flat" cmpd="sng" w="9525">
            <a:solidFill>
              <a:schemeClr val="dk2"/>
            </a:solidFill>
            <a:prstDash val="solid"/>
            <a:round/>
            <a:headEnd len="lg" w="lg" type="none"/>
            <a:tailEnd len="lg" w="lg" type="triangle"/>
          </a:ln>
        </p:spPr>
      </p:cxnSp>
      <p:cxnSp>
        <p:nvCxnSpPr>
          <p:cNvPr id="978" name="Shape 978"/>
          <p:cNvCxnSpPr>
            <a:stCxn id="952" idx="2"/>
            <a:endCxn id="960" idx="0"/>
          </p:cNvCxnSpPr>
          <p:nvPr/>
        </p:nvCxnSpPr>
        <p:spPr>
          <a:xfrm flipH="1">
            <a:off x="7901950" y="3729225"/>
            <a:ext cx="381000" cy="154500"/>
          </a:xfrm>
          <a:prstGeom prst="straightConnector1">
            <a:avLst/>
          </a:prstGeom>
          <a:noFill/>
          <a:ln cap="flat" cmpd="sng" w="9525">
            <a:solidFill>
              <a:schemeClr val="dk2"/>
            </a:solidFill>
            <a:prstDash val="solid"/>
            <a:round/>
            <a:headEnd len="lg" w="lg" type="none"/>
            <a:tailEnd len="lg" w="lg" type="triangle"/>
          </a:ln>
        </p:spPr>
      </p:cxnSp>
      <p:cxnSp>
        <p:nvCxnSpPr>
          <p:cNvPr id="979" name="Shape 979"/>
          <p:cNvCxnSpPr>
            <a:stCxn id="952" idx="2"/>
            <a:endCxn id="953" idx="0"/>
          </p:cNvCxnSpPr>
          <p:nvPr/>
        </p:nvCxnSpPr>
        <p:spPr>
          <a:xfrm>
            <a:off x="8282950" y="3729225"/>
            <a:ext cx="381000" cy="154500"/>
          </a:xfrm>
          <a:prstGeom prst="straightConnector1">
            <a:avLst/>
          </a:prstGeom>
          <a:noFill/>
          <a:ln cap="flat" cmpd="sng" w="9525">
            <a:solidFill>
              <a:schemeClr val="dk2"/>
            </a:solidFill>
            <a:prstDash val="solid"/>
            <a:round/>
            <a:headEnd len="lg" w="lg" type="none"/>
            <a:tailEnd len="lg" w="lg" type="triangle"/>
          </a:ln>
        </p:spPr>
      </p:cxnSp>
      <p:cxnSp>
        <p:nvCxnSpPr>
          <p:cNvPr id="980" name="Shape 980"/>
          <p:cNvCxnSpPr>
            <a:stCxn id="953" idx="2"/>
            <a:endCxn id="968" idx="0"/>
          </p:cNvCxnSpPr>
          <p:nvPr/>
        </p:nvCxnSpPr>
        <p:spPr>
          <a:xfrm flipH="1">
            <a:off x="8282950" y="4262625"/>
            <a:ext cx="381000" cy="230700"/>
          </a:xfrm>
          <a:prstGeom prst="straightConnector1">
            <a:avLst/>
          </a:prstGeom>
          <a:noFill/>
          <a:ln cap="flat" cmpd="sng" w="9525">
            <a:solidFill>
              <a:schemeClr val="dk2"/>
            </a:solidFill>
            <a:prstDash val="solid"/>
            <a:round/>
            <a:headEnd len="lg" w="lg" type="none"/>
            <a:tailEnd len="lg" w="lg" type="triangle"/>
          </a:ln>
        </p:spPr>
      </p:cxnSp>
      <p:cxnSp>
        <p:nvCxnSpPr>
          <p:cNvPr id="981" name="Shape 981"/>
          <p:cNvCxnSpPr>
            <a:stCxn id="953" idx="2"/>
            <a:endCxn id="969" idx="0"/>
          </p:cNvCxnSpPr>
          <p:nvPr/>
        </p:nvCxnSpPr>
        <p:spPr>
          <a:xfrm>
            <a:off x="8663950" y="4262625"/>
            <a:ext cx="228600" cy="230700"/>
          </a:xfrm>
          <a:prstGeom prst="straightConnector1">
            <a:avLst/>
          </a:prstGeom>
          <a:noFill/>
          <a:ln cap="flat" cmpd="sng" w="9525">
            <a:solidFill>
              <a:schemeClr val="dk2"/>
            </a:solidFill>
            <a:prstDash val="solid"/>
            <a:round/>
            <a:headEnd len="lg" w="lg" type="none"/>
            <a:tailEnd len="lg" w="lg" type="triangle"/>
          </a:ln>
        </p:spPr>
      </p:cxnSp>
      <p:cxnSp>
        <p:nvCxnSpPr>
          <p:cNvPr id="982" name="Shape 982"/>
          <p:cNvCxnSpPr>
            <a:stCxn id="959" idx="2"/>
            <a:endCxn id="962" idx="0"/>
          </p:cNvCxnSpPr>
          <p:nvPr/>
        </p:nvCxnSpPr>
        <p:spPr>
          <a:xfrm flipH="1">
            <a:off x="4930150" y="4262625"/>
            <a:ext cx="304800" cy="226200"/>
          </a:xfrm>
          <a:prstGeom prst="straightConnector1">
            <a:avLst/>
          </a:prstGeom>
          <a:noFill/>
          <a:ln cap="flat" cmpd="sng" w="9525">
            <a:solidFill>
              <a:schemeClr val="dk2"/>
            </a:solidFill>
            <a:prstDash val="solid"/>
            <a:round/>
            <a:headEnd len="lg" w="lg" type="none"/>
            <a:tailEnd len="lg" w="lg" type="triangle"/>
          </a:ln>
        </p:spPr>
      </p:cxnSp>
      <p:cxnSp>
        <p:nvCxnSpPr>
          <p:cNvPr id="983" name="Shape 983"/>
          <p:cNvCxnSpPr>
            <a:stCxn id="959" idx="2"/>
            <a:endCxn id="963" idx="0"/>
          </p:cNvCxnSpPr>
          <p:nvPr/>
        </p:nvCxnSpPr>
        <p:spPr>
          <a:xfrm>
            <a:off x="5234950" y="4262625"/>
            <a:ext cx="304800" cy="226200"/>
          </a:xfrm>
          <a:prstGeom prst="straightConnector1">
            <a:avLst/>
          </a:prstGeom>
          <a:noFill/>
          <a:ln cap="flat" cmpd="sng" w="9525">
            <a:solidFill>
              <a:schemeClr val="dk2"/>
            </a:solidFill>
            <a:prstDash val="solid"/>
            <a:round/>
            <a:headEnd len="lg" w="lg" type="none"/>
            <a:tailEnd len="lg" w="lg" type="triangle"/>
          </a:ln>
        </p:spPr>
      </p:cxnSp>
      <p:sp>
        <p:nvSpPr>
          <p:cNvPr id="984" name="Shape 984"/>
          <p:cNvSpPr/>
          <p:nvPr/>
        </p:nvSpPr>
        <p:spPr>
          <a:xfrm>
            <a:off x="3450125" y="1240600"/>
            <a:ext cx="3015475" cy="588600"/>
          </a:xfrm>
          <a:custGeom>
            <a:pathLst>
              <a:path extrusionOk="0" h="23544" w="120619">
                <a:moveTo>
                  <a:pt x="0" y="0"/>
                </a:moveTo>
                <a:cubicBezTo>
                  <a:pt x="14307" y="603"/>
                  <a:pt x="65742" y="-302"/>
                  <a:pt x="85846" y="3622"/>
                </a:cubicBezTo>
                <a:cubicBezTo>
                  <a:pt x="105949" y="7546"/>
                  <a:pt x="114823" y="20223"/>
                  <a:pt x="120619" y="23544"/>
                </a:cubicBezTo>
              </a:path>
            </a:pathLst>
          </a:custGeom>
          <a:noFill/>
          <a:ln cap="flat" cmpd="sng" w="28575">
            <a:solidFill>
              <a:srgbClr val="4A86E8"/>
            </a:solidFill>
            <a:prstDash val="solid"/>
            <a:round/>
            <a:headEnd len="lg" w="lg" type="triangle"/>
            <a:tailEnd len="lg" w="lg" type="triangle"/>
          </a:ln>
        </p:spPr>
      </p:sp>
      <p:sp>
        <p:nvSpPr>
          <p:cNvPr id="985" name="Shape 985"/>
          <p:cNvSpPr/>
          <p:nvPr/>
        </p:nvSpPr>
        <p:spPr>
          <a:xfrm>
            <a:off x="5071375" y="2082750"/>
            <a:ext cx="2830500" cy="1267500"/>
          </a:xfrm>
          <a:prstGeom prst="ellipse">
            <a:avLst/>
          </a:prstGeom>
          <a:noFill/>
          <a:ln cap="flat" cmpd="sng" w="28575">
            <a:solidFill>
              <a:srgbClr val="4A86E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986" name="Shape 986"/>
          <p:cNvSpPr txBox="1"/>
          <p:nvPr/>
        </p:nvSpPr>
        <p:spPr>
          <a:xfrm>
            <a:off x="6465600" y="814275"/>
            <a:ext cx="2623200" cy="10149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sz="1800"/>
              <a:t>3</a:t>
            </a:r>
            <a:r>
              <a:rPr lang="en" sz="1800"/>
              <a:t> key nodes correspond to a black node and two red children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Shape 991"/>
          <p:cNvSpPr/>
          <p:nvPr/>
        </p:nvSpPr>
        <p:spPr>
          <a:xfrm>
            <a:off x="570625" y="1860400"/>
            <a:ext cx="9906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992" name="Shape 9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Going the Other Way</a:t>
            </a:r>
          </a:p>
        </p:txBody>
      </p:sp>
      <p:sp>
        <p:nvSpPr>
          <p:cNvPr id="993" name="Shape 993"/>
          <p:cNvSpPr/>
          <p:nvPr/>
        </p:nvSpPr>
        <p:spPr>
          <a:xfrm>
            <a:off x="1843225" y="1098400"/>
            <a:ext cx="14838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994" name="Shape 994"/>
          <p:cNvSpPr txBox="1"/>
          <p:nvPr/>
        </p:nvSpPr>
        <p:spPr>
          <a:xfrm>
            <a:off x="1914550" y="1140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20</a:t>
            </a:r>
          </a:p>
        </p:txBody>
      </p:sp>
      <p:sp>
        <p:nvSpPr>
          <p:cNvPr id="995" name="Shape 995"/>
          <p:cNvSpPr txBox="1"/>
          <p:nvPr/>
        </p:nvSpPr>
        <p:spPr>
          <a:xfrm>
            <a:off x="2371750" y="1140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40</a:t>
            </a:r>
          </a:p>
        </p:txBody>
      </p:sp>
      <p:sp>
        <p:nvSpPr>
          <p:cNvPr id="996" name="Shape 996"/>
          <p:cNvSpPr txBox="1"/>
          <p:nvPr/>
        </p:nvSpPr>
        <p:spPr>
          <a:xfrm>
            <a:off x="2828950" y="1140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70</a:t>
            </a:r>
          </a:p>
        </p:txBody>
      </p:sp>
      <p:sp>
        <p:nvSpPr>
          <p:cNvPr id="997" name="Shape 997"/>
          <p:cNvSpPr txBox="1"/>
          <p:nvPr/>
        </p:nvSpPr>
        <p:spPr>
          <a:xfrm>
            <a:off x="18383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26</a:t>
            </a:r>
          </a:p>
        </p:txBody>
      </p:sp>
      <p:sp>
        <p:nvSpPr>
          <p:cNvPr id="998" name="Shape 998"/>
          <p:cNvSpPr txBox="1"/>
          <p:nvPr/>
        </p:nvSpPr>
        <p:spPr>
          <a:xfrm>
            <a:off x="28289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55</a:t>
            </a:r>
          </a:p>
        </p:txBody>
      </p:sp>
      <p:sp>
        <p:nvSpPr>
          <p:cNvPr id="999" name="Shape 999"/>
          <p:cNvSpPr/>
          <p:nvPr/>
        </p:nvSpPr>
        <p:spPr>
          <a:xfrm>
            <a:off x="3999625" y="1860400"/>
            <a:ext cx="1066800" cy="470700"/>
          </a:xfrm>
          <a:prstGeom prst="rect">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000" name="Shape 1000"/>
          <p:cNvSpPr txBox="1"/>
          <p:nvPr/>
        </p:nvSpPr>
        <p:spPr>
          <a:xfrm>
            <a:off x="41243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88</a:t>
            </a:r>
          </a:p>
        </p:txBody>
      </p:sp>
      <p:sp>
        <p:nvSpPr>
          <p:cNvPr id="1001" name="Shape 1001"/>
          <p:cNvSpPr txBox="1"/>
          <p:nvPr/>
        </p:nvSpPr>
        <p:spPr>
          <a:xfrm>
            <a:off x="4581550" y="1902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90</a:t>
            </a:r>
          </a:p>
        </p:txBody>
      </p:sp>
      <p:cxnSp>
        <p:nvCxnSpPr>
          <p:cNvPr id="1002" name="Shape 1002"/>
          <p:cNvCxnSpPr>
            <a:stCxn id="994" idx="1"/>
            <a:endCxn id="1003" idx="0"/>
          </p:cNvCxnSpPr>
          <p:nvPr/>
        </p:nvCxnSpPr>
        <p:spPr>
          <a:xfrm flipH="1">
            <a:off x="815350" y="1329975"/>
            <a:ext cx="1099200" cy="572700"/>
          </a:xfrm>
          <a:prstGeom prst="straightConnector1">
            <a:avLst/>
          </a:prstGeom>
          <a:noFill/>
          <a:ln cap="flat" cmpd="sng" w="9525">
            <a:solidFill>
              <a:schemeClr val="dk2"/>
            </a:solidFill>
            <a:prstDash val="solid"/>
            <a:round/>
            <a:headEnd len="lg" w="lg" type="none"/>
            <a:tailEnd len="lg" w="lg" type="triangle"/>
          </a:ln>
        </p:spPr>
      </p:cxnSp>
      <p:cxnSp>
        <p:nvCxnSpPr>
          <p:cNvPr id="1004" name="Shape 1004"/>
          <p:cNvCxnSpPr>
            <a:stCxn id="994" idx="2"/>
            <a:endCxn id="997" idx="0"/>
          </p:cNvCxnSpPr>
          <p:nvPr/>
        </p:nvCxnSpPr>
        <p:spPr>
          <a:xfrm flipH="1">
            <a:off x="2034550" y="1519425"/>
            <a:ext cx="76200" cy="383100"/>
          </a:xfrm>
          <a:prstGeom prst="straightConnector1">
            <a:avLst/>
          </a:prstGeom>
          <a:noFill/>
          <a:ln cap="flat" cmpd="sng" w="9525">
            <a:solidFill>
              <a:schemeClr val="dk2"/>
            </a:solidFill>
            <a:prstDash val="solid"/>
            <a:round/>
            <a:headEnd len="lg" w="lg" type="none"/>
            <a:tailEnd len="lg" w="lg" type="triangle"/>
          </a:ln>
        </p:spPr>
      </p:cxnSp>
      <p:cxnSp>
        <p:nvCxnSpPr>
          <p:cNvPr id="1005" name="Shape 1005"/>
          <p:cNvCxnSpPr>
            <a:stCxn id="996" idx="2"/>
            <a:endCxn id="998" idx="0"/>
          </p:cNvCxnSpPr>
          <p:nvPr/>
        </p:nvCxnSpPr>
        <p:spPr>
          <a:xfrm>
            <a:off x="3025150" y="1519425"/>
            <a:ext cx="0" cy="383100"/>
          </a:xfrm>
          <a:prstGeom prst="straightConnector1">
            <a:avLst/>
          </a:prstGeom>
          <a:noFill/>
          <a:ln cap="flat" cmpd="sng" w="9525">
            <a:solidFill>
              <a:schemeClr val="dk2"/>
            </a:solidFill>
            <a:prstDash val="solid"/>
            <a:round/>
            <a:headEnd len="lg" w="lg" type="none"/>
            <a:tailEnd len="lg" w="lg" type="triangle"/>
          </a:ln>
        </p:spPr>
      </p:cxnSp>
      <p:cxnSp>
        <p:nvCxnSpPr>
          <p:cNvPr id="1006" name="Shape 1006"/>
          <p:cNvCxnSpPr>
            <a:stCxn id="996" idx="3"/>
            <a:endCxn id="1000" idx="0"/>
          </p:cNvCxnSpPr>
          <p:nvPr/>
        </p:nvCxnSpPr>
        <p:spPr>
          <a:xfrm>
            <a:off x="3221350" y="1329975"/>
            <a:ext cx="1099200" cy="572700"/>
          </a:xfrm>
          <a:prstGeom prst="straightConnector1">
            <a:avLst/>
          </a:prstGeom>
          <a:noFill/>
          <a:ln cap="flat" cmpd="sng" w="9525">
            <a:solidFill>
              <a:schemeClr val="dk2"/>
            </a:solidFill>
            <a:prstDash val="solid"/>
            <a:round/>
            <a:headEnd len="lg" w="lg" type="none"/>
            <a:tailEnd len="lg" w="lg" type="triangle"/>
          </a:ln>
        </p:spPr>
      </p:cxnSp>
      <p:sp>
        <p:nvSpPr>
          <p:cNvPr id="1003" name="Shape 1003"/>
          <p:cNvSpPr txBox="1"/>
          <p:nvPr/>
        </p:nvSpPr>
        <p:spPr>
          <a:xfrm>
            <a:off x="619150" y="19025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10</a:t>
            </a:r>
          </a:p>
        </p:txBody>
      </p:sp>
      <p:sp>
        <p:nvSpPr>
          <p:cNvPr id="1007" name="Shape 1007"/>
          <p:cNvSpPr txBox="1"/>
          <p:nvPr/>
        </p:nvSpPr>
        <p:spPr>
          <a:xfrm>
            <a:off x="1076350" y="19025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18</a:t>
            </a:r>
          </a:p>
        </p:txBody>
      </p:sp>
      <p:cxnSp>
        <p:nvCxnSpPr>
          <p:cNvPr id="1008" name="Shape 1008"/>
          <p:cNvCxnSpPr/>
          <p:nvPr/>
        </p:nvCxnSpPr>
        <p:spPr>
          <a:xfrm>
            <a:off x="3353000" y="2472900"/>
            <a:ext cx="948900" cy="592200"/>
          </a:xfrm>
          <a:prstGeom prst="straightConnector1">
            <a:avLst/>
          </a:prstGeom>
          <a:noFill/>
          <a:ln cap="flat" cmpd="sng" w="38100">
            <a:solidFill>
              <a:srgbClr val="4A86E8"/>
            </a:solidFill>
            <a:prstDash val="solid"/>
            <a:round/>
            <a:headEnd len="lg" w="lg" type="stealth"/>
            <a:tailEnd len="lg" w="lg" type="triangle"/>
          </a:ln>
        </p:spPr>
      </p:cxnSp>
      <p:sp>
        <p:nvSpPr>
          <p:cNvPr id="1009" name="Shape 1009"/>
          <p:cNvSpPr txBox="1"/>
          <p:nvPr/>
        </p:nvSpPr>
        <p:spPr>
          <a:xfrm>
            <a:off x="5267350" y="2740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20</a:t>
            </a:r>
          </a:p>
        </p:txBody>
      </p:sp>
      <p:sp>
        <p:nvSpPr>
          <p:cNvPr id="1010" name="Shape 1010"/>
          <p:cNvSpPr txBox="1"/>
          <p:nvPr/>
        </p:nvSpPr>
        <p:spPr>
          <a:xfrm>
            <a:off x="6334150" y="21311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40</a:t>
            </a:r>
          </a:p>
        </p:txBody>
      </p:sp>
      <p:sp>
        <p:nvSpPr>
          <p:cNvPr id="1011" name="Shape 1011"/>
          <p:cNvSpPr txBox="1"/>
          <p:nvPr/>
        </p:nvSpPr>
        <p:spPr>
          <a:xfrm>
            <a:off x="7324750" y="2740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70</a:t>
            </a:r>
          </a:p>
        </p:txBody>
      </p:sp>
      <p:sp>
        <p:nvSpPr>
          <p:cNvPr id="1012" name="Shape 1012"/>
          <p:cNvSpPr txBox="1"/>
          <p:nvPr/>
        </p:nvSpPr>
        <p:spPr>
          <a:xfrm>
            <a:off x="58007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26</a:t>
            </a:r>
          </a:p>
        </p:txBody>
      </p:sp>
      <p:sp>
        <p:nvSpPr>
          <p:cNvPr id="1013" name="Shape 1013"/>
          <p:cNvSpPr txBox="1"/>
          <p:nvPr/>
        </p:nvSpPr>
        <p:spPr>
          <a:xfrm>
            <a:off x="67913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55</a:t>
            </a:r>
          </a:p>
        </p:txBody>
      </p:sp>
      <p:sp>
        <p:nvSpPr>
          <p:cNvPr id="1014" name="Shape 1014"/>
          <p:cNvSpPr txBox="1"/>
          <p:nvPr/>
        </p:nvSpPr>
        <p:spPr>
          <a:xfrm>
            <a:off x="80867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88</a:t>
            </a:r>
          </a:p>
        </p:txBody>
      </p:sp>
      <p:sp>
        <p:nvSpPr>
          <p:cNvPr id="1015" name="Shape 1015"/>
          <p:cNvSpPr txBox="1"/>
          <p:nvPr/>
        </p:nvSpPr>
        <p:spPr>
          <a:xfrm>
            <a:off x="8467750" y="3883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90</a:t>
            </a:r>
          </a:p>
        </p:txBody>
      </p:sp>
      <p:cxnSp>
        <p:nvCxnSpPr>
          <p:cNvPr id="1016" name="Shape 1016"/>
          <p:cNvCxnSpPr>
            <a:stCxn id="1009" idx="2"/>
            <a:endCxn id="1017" idx="0"/>
          </p:cNvCxnSpPr>
          <p:nvPr/>
        </p:nvCxnSpPr>
        <p:spPr>
          <a:xfrm flipH="1">
            <a:off x="4777750" y="3119625"/>
            <a:ext cx="685800" cy="230700"/>
          </a:xfrm>
          <a:prstGeom prst="straightConnector1">
            <a:avLst/>
          </a:prstGeom>
          <a:noFill/>
          <a:ln cap="flat" cmpd="sng" w="9525">
            <a:solidFill>
              <a:schemeClr val="dk2"/>
            </a:solidFill>
            <a:prstDash val="solid"/>
            <a:round/>
            <a:headEnd len="lg" w="lg" type="none"/>
            <a:tailEnd len="lg" w="lg" type="triangle"/>
          </a:ln>
        </p:spPr>
      </p:cxnSp>
      <p:cxnSp>
        <p:nvCxnSpPr>
          <p:cNvPr id="1018" name="Shape 1018"/>
          <p:cNvCxnSpPr>
            <a:stCxn id="1009" idx="2"/>
            <a:endCxn id="1012" idx="0"/>
          </p:cNvCxnSpPr>
          <p:nvPr/>
        </p:nvCxnSpPr>
        <p:spPr>
          <a:xfrm>
            <a:off x="5463550" y="3119625"/>
            <a:ext cx="533400" cy="230700"/>
          </a:xfrm>
          <a:prstGeom prst="straightConnector1">
            <a:avLst/>
          </a:prstGeom>
          <a:noFill/>
          <a:ln cap="flat" cmpd="sng" w="9525">
            <a:solidFill>
              <a:schemeClr val="dk2"/>
            </a:solidFill>
            <a:prstDash val="solid"/>
            <a:round/>
            <a:headEnd len="lg" w="lg" type="none"/>
            <a:tailEnd len="lg" w="lg" type="triangle"/>
          </a:ln>
        </p:spPr>
      </p:cxnSp>
      <p:cxnSp>
        <p:nvCxnSpPr>
          <p:cNvPr id="1019" name="Shape 1019"/>
          <p:cNvCxnSpPr>
            <a:stCxn id="1011" idx="2"/>
            <a:endCxn id="1013" idx="0"/>
          </p:cNvCxnSpPr>
          <p:nvPr/>
        </p:nvCxnSpPr>
        <p:spPr>
          <a:xfrm flipH="1">
            <a:off x="6987550" y="3119625"/>
            <a:ext cx="533400" cy="230700"/>
          </a:xfrm>
          <a:prstGeom prst="straightConnector1">
            <a:avLst/>
          </a:prstGeom>
          <a:noFill/>
          <a:ln cap="flat" cmpd="sng" w="9525">
            <a:solidFill>
              <a:schemeClr val="dk2"/>
            </a:solidFill>
            <a:prstDash val="solid"/>
            <a:round/>
            <a:headEnd len="lg" w="lg" type="none"/>
            <a:tailEnd len="lg" w="lg" type="triangle"/>
          </a:ln>
        </p:spPr>
      </p:cxnSp>
      <p:cxnSp>
        <p:nvCxnSpPr>
          <p:cNvPr id="1020" name="Shape 1020"/>
          <p:cNvCxnSpPr>
            <a:stCxn id="1011" idx="2"/>
            <a:endCxn id="1014" idx="0"/>
          </p:cNvCxnSpPr>
          <p:nvPr/>
        </p:nvCxnSpPr>
        <p:spPr>
          <a:xfrm>
            <a:off x="7520950" y="3119625"/>
            <a:ext cx="762000" cy="230700"/>
          </a:xfrm>
          <a:prstGeom prst="straightConnector1">
            <a:avLst/>
          </a:prstGeom>
          <a:noFill/>
          <a:ln cap="flat" cmpd="sng" w="9525">
            <a:solidFill>
              <a:schemeClr val="dk2"/>
            </a:solidFill>
            <a:prstDash val="solid"/>
            <a:round/>
            <a:headEnd len="lg" w="lg" type="none"/>
            <a:tailEnd len="lg" w="lg" type="triangle"/>
          </a:ln>
        </p:spPr>
      </p:cxnSp>
      <p:sp>
        <p:nvSpPr>
          <p:cNvPr id="1017" name="Shape 1017"/>
          <p:cNvSpPr txBox="1"/>
          <p:nvPr/>
        </p:nvSpPr>
        <p:spPr>
          <a:xfrm>
            <a:off x="4581550" y="3350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10</a:t>
            </a:r>
          </a:p>
        </p:txBody>
      </p:sp>
      <p:sp>
        <p:nvSpPr>
          <p:cNvPr id="1021" name="Shape 1021"/>
          <p:cNvSpPr txBox="1"/>
          <p:nvPr/>
        </p:nvSpPr>
        <p:spPr>
          <a:xfrm>
            <a:off x="5038750" y="3883725"/>
            <a:ext cx="392400" cy="3789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18</a:t>
            </a:r>
          </a:p>
        </p:txBody>
      </p:sp>
      <p:sp>
        <p:nvSpPr>
          <p:cNvPr id="1022" name="Shape 1022"/>
          <p:cNvSpPr txBox="1"/>
          <p:nvPr/>
        </p:nvSpPr>
        <p:spPr>
          <a:xfrm>
            <a:off x="7705750" y="38837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nil</a:t>
            </a:r>
          </a:p>
        </p:txBody>
      </p:sp>
      <p:sp>
        <p:nvSpPr>
          <p:cNvPr id="1023" name="Shape 1023"/>
          <p:cNvSpPr txBox="1"/>
          <p:nvPr/>
        </p:nvSpPr>
        <p:spPr>
          <a:xfrm>
            <a:off x="41243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1024" name="Shape 1024"/>
          <p:cNvSpPr txBox="1"/>
          <p:nvPr/>
        </p:nvSpPr>
        <p:spPr>
          <a:xfrm>
            <a:off x="4733950" y="44889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1025" name="Shape 1025"/>
          <p:cNvSpPr txBox="1"/>
          <p:nvPr/>
        </p:nvSpPr>
        <p:spPr>
          <a:xfrm>
            <a:off x="5343550" y="44889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1026" name="Shape 1026"/>
          <p:cNvSpPr txBox="1"/>
          <p:nvPr/>
        </p:nvSpPr>
        <p:spPr>
          <a:xfrm>
            <a:off x="55721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1027" name="Shape 1027"/>
          <p:cNvSpPr txBox="1"/>
          <p:nvPr/>
        </p:nvSpPr>
        <p:spPr>
          <a:xfrm>
            <a:off x="61055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1028" name="Shape 1028"/>
          <p:cNvSpPr txBox="1"/>
          <p:nvPr/>
        </p:nvSpPr>
        <p:spPr>
          <a:xfrm>
            <a:off x="66389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1029" name="Shape 1029"/>
          <p:cNvSpPr txBox="1"/>
          <p:nvPr/>
        </p:nvSpPr>
        <p:spPr>
          <a:xfrm>
            <a:off x="7096150" y="3879300"/>
            <a:ext cx="392400" cy="3831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l">
              <a:spcBef>
                <a:spcPts val="0"/>
              </a:spcBef>
              <a:buNone/>
            </a:pPr>
            <a:r>
              <a:rPr lang="en">
                <a:solidFill>
                  <a:srgbClr val="B7B7B7"/>
                </a:solidFill>
              </a:rPr>
              <a:t>nil</a:t>
            </a:r>
          </a:p>
        </p:txBody>
      </p:sp>
      <p:sp>
        <p:nvSpPr>
          <p:cNvPr id="1030" name="Shape 1030"/>
          <p:cNvSpPr txBox="1"/>
          <p:nvPr/>
        </p:nvSpPr>
        <p:spPr>
          <a:xfrm>
            <a:off x="8086750" y="4493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nil</a:t>
            </a:r>
          </a:p>
        </p:txBody>
      </p:sp>
      <p:sp>
        <p:nvSpPr>
          <p:cNvPr id="1031" name="Shape 1031"/>
          <p:cNvSpPr txBox="1"/>
          <p:nvPr/>
        </p:nvSpPr>
        <p:spPr>
          <a:xfrm>
            <a:off x="8696350" y="4493325"/>
            <a:ext cx="392400" cy="378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solidFill>
                  <a:srgbClr val="B7B7B7"/>
                </a:solidFill>
              </a:rPr>
              <a:t>nil</a:t>
            </a:r>
          </a:p>
        </p:txBody>
      </p:sp>
      <p:cxnSp>
        <p:nvCxnSpPr>
          <p:cNvPr id="1032" name="Shape 1032"/>
          <p:cNvCxnSpPr>
            <a:stCxn id="1010" idx="2"/>
            <a:endCxn id="1011" idx="0"/>
          </p:cNvCxnSpPr>
          <p:nvPr/>
        </p:nvCxnSpPr>
        <p:spPr>
          <a:xfrm>
            <a:off x="6530350" y="2510025"/>
            <a:ext cx="990600" cy="230700"/>
          </a:xfrm>
          <a:prstGeom prst="straightConnector1">
            <a:avLst/>
          </a:prstGeom>
          <a:noFill/>
          <a:ln cap="flat" cmpd="sng" w="9525">
            <a:solidFill>
              <a:schemeClr val="dk2"/>
            </a:solidFill>
            <a:prstDash val="solid"/>
            <a:round/>
            <a:headEnd len="lg" w="lg" type="none"/>
            <a:tailEnd len="lg" w="lg" type="triangle"/>
          </a:ln>
        </p:spPr>
      </p:cxnSp>
      <p:cxnSp>
        <p:nvCxnSpPr>
          <p:cNvPr id="1033" name="Shape 1033"/>
          <p:cNvCxnSpPr>
            <a:stCxn id="1010" idx="2"/>
            <a:endCxn id="1009" idx="0"/>
          </p:cNvCxnSpPr>
          <p:nvPr/>
        </p:nvCxnSpPr>
        <p:spPr>
          <a:xfrm flipH="1">
            <a:off x="5463550" y="2510025"/>
            <a:ext cx="1066800" cy="230700"/>
          </a:xfrm>
          <a:prstGeom prst="straightConnector1">
            <a:avLst/>
          </a:prstGeom>
          <a:noFill/>
          <a:ln cap="flat" cmpd="sng" w="9525">
            <a:solidFill>
              <a:schemeClr val="dk2"/>
            </a:solidFill>
            <a:prstDash val="solid"/>
            <a:round/>
            <a:headEnd len="lg" w="lg" type="none"/>
            <a:tailEnd len="lg" w="lg" type="triangle"/>
          </a:ln>
        </p:spPr>
      </p:cxnSp>
      <p:cxnSp>
        <p:nvCxnSpPr>
          <p:cNvPr id="1034" name="Shape 1034"/>
          <p:cNvCxnSpPr>
            <a:stCxn id="1017" idx="2"/>
            <a:endCxn id="1023" idx="0"/>
          </p:cNvCxnSpPr>
          <p:nvPr/>
        </p:nvCxnSpPr>
        <p:spPr>
          <a:xfrm flipH="1">
            <a:off x="4320550" y="3729225"/>
            <a:ext cx="457200" cy="150000"/>
          </a:xfrm>
          <a:prstGeom prst="straightConnector1">
            <a:avLst/>
          </a:prstGeom>
          <a:noFill/>
          <a:ln cap="flat" cmpd="sng" w="9525">
            <a:solidFill>
              <a:schemeClr val="dk2"/>
            </a:solidFill>
            <a:prstDash val="solid"/>
            <a:round/>
            <a:headEnd len="lg" w="lg" type="none"/>
            <a:tailEnd len="lg" w="lg" type="triangle"/>
          </a:ln>
        </p:spPr>
      </p:cxnSp>
      <p:cxnSp>
        <p:nvCxnSpPr>
          <p:cNvPr id="1035" name="Shape 1035"/>
          <p:cNvCxnSpPr>
            <a:stCxn id="1017" idx="2"/>
            <a:endCxn id="1021" idx="0"/>
          </p:cNvCxnSpPr>
          <p:nvPr/>
        </p:nvCxnSpPr>
        <p:spPr>
          <a:xfrm>
            <a:off x="4777750" y="3729225"/>
            <a:ext cx="457200" cy="154500"/>
          </a:xfrm>
          <a:prstGeom prst="straightConnector1">
            <a:avLst/>
          </a:prstGeom>
          <a:noFill/>
          <a:ln cap="flat" cmpd="sng" w="9525">
            <a:solidFill>
              <a:schemeClr val="dk2"/>
            </a:solidFill>
            <a:prstDash val="solid"/>
            <a:round/>
            <a:headEnd len="lg" w="lg" type="none"/>
            <a:tailEnd len="lg" w="lg" type="triangle"/>
          </a:ln>
        </p:spPr>
      </p:cxnSp>
      <p:cxnSp>
        <p:nvCxnSpPr>
          <p:cNvPr id="1036" name="Shape 1036"/>
          <p:cNvCxnSpPr>
            <a:stCxn id="1012" idx="2"/>
            <a:endCxn id="1026" idx="0"/>
          </p:cNvCxnSpPr>
          <p:nvPr/>
        </p:nvCxnSpPr>
        <p:spPr>
          <a:xfrm flipH="1">
            <a:off x="5768350" y="3729225"/>
            <a:ext cx="228600" cy="150000"/>
          </a:xfrm>
          <a:prstGeom prst="straightConnector1">
            <a:avLst/>
          </a:prstGeom>
          <a:noFill/>
          <a:ln cap="flat" cmpd="sng" w="9525">
            <a:solidFill>
              <a:schemeClr val="dk2"/>
            </a:solidFill>
            <a:prstDash val="solid"/>
            <a:round/>
            <a:headEnd len="lg" w="lg" type="none"/>
            <a:tailEnd len="lg" w="lg" type="triangle"/>
          </a:ln>
        </p:spPr>
      </p:cxnSp>
      <p:cxnSp>
        <p:nvCxnSpPr>
          <p:cNvPr id="1037" name="Shape 1037"/>
          <p:cNvCxnSpPr>
            <a:stCxn id="1012" idx="2"/>
            <a:endCxn id="1027" idx="0"/>
          </p:cNvCxnSpPr>
          <p:nvPr/>
        </p:nvCxnSpPr>
        <p:spPr>
          <a:xfrm>
            <a:off x="5996950" y="3729225"/>
            <a:ext cx="304800" cy="150000"/>
          </a:xfrm>
          <a:prstGeom prst="straightConnector1">
            <a:avLst/>
          </a:prstGeom>
          <a:noFill/>
          <a:ln cap="flat" cmpd="sng" w="9525">
            <a:solidFill>
              <a:schemeClr val="dk2"/>
            </a:solidFill>
            <a:prstDash val="solid"/>
            <a:round/>
            <a:headEnd len="lg" w="lg" type="none"/>
            <a:tailEnd len="lg" w="lg" type="triangle"/>
          </a:ln>
        </p:spPr>
      </p:cxnSp>
      <p:cxnSp>
        <p:nvCxnSpPr>
          <p:cNvPr id="1038" name="Shape 1038"/>
          <p:cNvCxnSpPr>
            <a:stCxn id="1013" idx="2"/>
            <a:endCxn id="1028" idx="0"/>
          </p:cNvCxnSpPr>
          <p:nvPr/>
        </p:nvCxnSpPr>
        <p:spPr>
          <a:xfrm flipH="1">
            <a:off x="6835150" y="3729225"/>
            <a:ext cx="152400" cy="150000"/>
          </a:xfrm>
          <a:prstGeom prst="straightConnector1">
            <a:avLst/>
          </a:prstGeom>
          <a:noFill/>
          <a:ln cap="flat" cmpd="sng" w="9525">
            <a:solidFill>
              <a:schemeClr val="dk2"/>
            </a:solidFill>
            <a:prstDash val="solid"/>
            <a:round/>
            <a:headEnd len="lg" w="lg" type="none"/>
            <a:tailEnd len="lg" w="lg" type="triangle"/>
          </a:ln>
        </p:spPr>
      </p:cxnSp>
      <p:cxnSp>
        <p:nvCxnSpPr>
          <p:cNvPr id="1039" name="Shape 1039"/>
          <p:cNvCxnSpPr>
            <a:stCxn id="1013" idx="2"/>
            <a:endCxn id="1029" idx="0"/>
          </p:cNvCxnSpPr>
          <p:nvPr/>
        </p:nvCxnSpPr>
        <p:spPr>
          <a:xfrm>
            <a:off x="6987550" y="3729225"/>
            <a:ext cx="304800" cy="150000"/>
          </a:xfrm>
          <a:prstGeom prst="straightConnector1">
            <a:avLst/>
          </a:prstGeom>
          <a:noFill/>
          <a:ln cap="flat" cmpd="sng" w="9525">
            <a:solidFill>
              <a:schemeClr val="dk2"/>
            </a:solidFill>
            <a:prstDash val="solid"/>
            <a:round/>
            <a:headEnd len="lg" w="lg" type="none"/>
            <a:tailEnd len="lg" w="lg" type="triangle"/>
          </a:ln>
        </p:spPr>
      </p:cxnSp>
      <p:cxnSp>
        <p:nvCxnSpPr>
          <p:cNvPr id="1040" name="Shape 1040"/>
          <p:cNvCxnSpPr>
            <a:stCxn id="1014" idx="2"/>
            <a:endCxn id="1022" idx="0"/>
          </p:cNvCxnSpPr>
          <p:nvPr/>
        </p:nvCxnSpPr>
        <p:spPr>
          <a:xfrm flipH="1">
            <a:off x="7901950" y="3729225"/>
            <a:ext cx="381000" cy="154500"/>
          </a:xfrm>
          <a:prstGeom prst="straightConnector1">
            <a:avLst/>
          </a:prstGeom>
          <a:noFill/>
          <a:ln cap="flat" cmpd="sng" w="9525">
            <a:solidFill>
              <a:schemeClr val="dk2"/>
            </a:solidFill>
            <a:prstDash val="solid"/>
            <a:round/>
            <a:headEnd len="lg" w="lg" type="none"/>
            <a:tailEnd len="lg" w="lg" type="triangle"/>
          </a:ln>
        </p:spPr>
      </p:cxnSp>
      <p:cxnSp>
        <p:nvCxnSpPr>
          <p:cNvPr id="1041" name="Shape 1041"/>
          <p:cNvCxnSpPr>
            <a:stCxn id="1014" idx="2"/>
            <a:endCxn id="1015" idx="0"/>
          </p:cNvCxnSpPr>
          <p:nvPr/>
        </p:nvCxnSpPr>
        <p:spPr>
          <a:xfrm>
            <a:off x="8282950" y="3729225"/>
            <a:ext cx="381000" cy="154500"/>
          </a:xfrm>
          <a:prstGeom prst="straightConnector1">
            <a:avLst/>
          </a:prstGeom>
          <a:noFill/>
          <a:ln cap="flat" cmpd="sng" w="9525">
            <a:solidFill>
              <a:schemeClr val="dk2"/>
            </a:solidFill>
            <a:prstDash val="solid"/>
            <a:round/>
            <a:headEnd len="lg" w="lg" type="none"/>
            <a:tailEnd len="lg" w="lg" type="triangle"/>
          </a:ln>
        </p:spPr>
      </p:cxnSp>
      <p:cxnSp>
        <p:nvCxnSpPr>
          <p:cNvPr id="1042" name="Shape 1042"/>
          <p:cNvCxnSpPr>
            <a:stCxn id="1015" idx="2"/>
            <a:endCxn id="1030" idx="0"/>
          </p:cNvCxnSpPr>
          <p:nvPr/>
        </p:nvCxnSpPr>
        <p:spPr>
          <a:xfrm flipH="1">
            <a:off x="8282950" y="4262625"/>
            <a:ext cx="381000" cy="230700"/>
          </a:xfrm>
          <a:prstGeom prst="straightConnector1">
            <a:avLst/>
          </a:prstGeom>
          <a:noFill/>
          <a:ln cap="flat" cmpd="sng" w="9525">
            <a:solidFill>
              <a:schemeClr val="dk2"/>
            </a:solidFill>
            <a:prstDash val="solid"/>
            <a:round/>
            <a:headEnd len="lg" w="lg" type="none"/>
            <a:tailEnd len="lg" w="lg" type="triangle"/>
          </a:ln>
        </p:spPr>
      </p:cxnSp>
      <p:cxnSp>
        <p:nvCxnSpPr>
          <p:cNvPr id="1043" name="Shape 1043"/>
          <p:cNvCxnSpPr>
            <a:stCxn id="1015" idx="2"/>
            <a:endCxn id="1031" idx="0"/>
          </p:cNvCxnSpPr>
          <p:nvPr/>
        </p:nvCxnSpPr>
        <p:spPr>
          <a:xfrm>
            <a:off x="8663950" y="4262625"/>
            <a:ext cx="228600" cy="230700"/>
          </a:xfrm>
          <a:prstGeom prst="straightConnector1">
            <a:avLst/>
          </a:prstGeom>
          <a:noFill/>
          <a:ln cap="flat" cmpd="sng" w="9525">
            <a:solidFill>
              <a:schemeClr val="dk2"/>
            </a:solidFill>
            <a:prstDash val="solid"/>
            <a:round/>
            <a:headEnd len="lg" w="lg" type="none"/>
            <a:tailEnd len="lg" w="lg" type="triangle"/>
          </a:ln>
        </p:spPr>
      </p:cxnSp>
      <p:cxnSp>
        <p:nvCxnSpPr>
          <p:cNvPr id="1044" name="Shape 1044"/>
          <p:cNvCxnSpPr>
            <a:stCxn id="1021" idx="2"/>
            <a:endCxn id="1024" idx="0"/>
          </p:cNvCxnSpPr>
          <p:nvPr/>
        </p:nvCxnSpPr>
        <p:spPr>
          <a:xfrm flipH="1">
            <a:off x="4930150" y="4262625"/>
            <a:ext cx="304800" cy="226200"/>
          </a:xfrm>
          <a:prstGeom prst="straightConnector1">
            <a:avLst/>
          </a:prstGeom>
          <a:noFill/>
          <a:ln cap="flat" cmpd="sng" w="9525">
            <a:solidFill>
              <a:schemeClr val="dk2"/>
            </a:solidFill>
            <a:prstDash val="solid"/>
            <a:round/>
            <a:headEnd len="lg" w="lg" type="none"/>
            <a:tailEnd len="lg" w="lg" type="triangle"/>
          </a:ln>
        </p:spPr>
      </p:cxnSp>
      <p:cxnSp>
        <p:nvCxnSpPr>
          <p:cNvPr id="1045" name="Shape 1045"/>
          <p:cNvCxnSpPr>
            <a:stCxn id="1021" idx="2"/>
            <a:endCxn id="1025" idx="0"/>
          </p:cNvCxnSpPr>
          <p:nvPr/>
        </p:nvCxnSpPr>
        <p:spPr>
          <a:xfrm>
            <a:off x="5234950" y="4262625"/>
            <a:ext cx="304800" cy="226200"/>
          </a:xfrm>
          <a:prstGeom prst="straightConnector1">
            <a:avLst/>
          </a:prstGeom>
          <a:noFill/>
          <a:ln cap="flat" cmpd="sng" w="9525">
            <a:solidFill>
              <a:schemeClr val="dk2"/>
            </a:solidFill>
            <a:prstDash val="solid"/>
            <a:round/>
            <a:headEnd len="lg" w="lg" type="none"/>
            <a:tailEnd len="lg" w="lg" type="triangle"/>
          </a:ln>
        </p:spPr>
      </p:cxnSp>
      <p:sp>
        <p:nvSpPr>
          <p:cNvPr id="1046" name="Shape 1046"/>
          <p:cNvSpPr txBox="1"/>
          <p:nvPr/>
        </p:nvSpPr>
        <p:spPr>
          <a:xfrm>
            <a:off x="479950" y="3124125"/>
            <a:ext cx="3078600" cy="11385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 sz="1800"/>
              <a:t>Just remember: Black nodes eat the red children to create stuffed nodes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050" name="Shape 1050"/>
        <p:cNvGrpSpPr/>
        <p:nvPr/>
      </p:nvGrpSpPr>
      <p:grpSpPr>
        <a:xfrm>
          <a:off x="0" y="0"/>
          <a:ext cx="0" cy="0"/>
          <a:chOff x="0" y="0"/>
          <a:chExt cx="0" cy="0"/>
        </a:xfrm>
      </p:grpSpPr>
      <p:sp>
        <p:nvSpPr>
          <p:cNvPr id="1051" name="Shape 1051"/>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Practice Time!</a:t>
            </a:r>
          </a:p>
        </p:txBody>
      </p:sp>
      <p:sp>
        <p:nvSpPr>
          <p:cNvPr id="1052" name="Shape 1052"/>
          <p:cNvSpPr txBox="1"/>
          <p:nvPr>
            <p:ph idx="1" type="body"/>
          </p:nvPr>
        </p:nvSpPr>
        <p:spPr>
          <a:xfrm>
            <a:off x="81500" y="891575"/>
            <a:ext cx="8892300" cy="1137000"/>
          </a:xfrm>
          <a:prstGeom prst="rect">
            <a:avLst/>
          </a:prstGeom>
        </p:spPr>
        <p:txBody>
          <a:bodyPr anchorCtr="0" anchor="t" bIns="91425" lIns="91425" rIns="91425" wrap="square" tIns="91425">
            <a:noAutofit/>
          </a:bodyPr>
          <a:lstStyle/>
          <a:p>
            <a:pPr indent="0" lvl="0" marL="0" rtl="0">
              <a:spcBef>
                <a:spcPts val="0"/>
              </a:spcBef>
              <a:buNone/>
            </a:pPr>
            <a:r>
              <a:rPr lang="en" sz="2200">
                <a:solidFill>
                  <a:schemeClr val="dk1"/>
                </a:solidFill>
              </a:rPr>
              <a:t>Draw the Red Black Tree corresponding to the 2-3-4 tree shown below.</a:t>
            </a:r>
          </a:p>
        </p:txBody>
      </p:sp>
      <p:sp>
        <p:nvSpPr>
          <p:cNvPr id="1053" name="Shape 1053"/>
          <p:cNvSpPr/>
          <p:nvPr/>
        </p:nvSpPr>
        <p:spPr>
          <a:xfrm>
            <a:off x="4838757" y="3024125"/>
            <a:ext cx="9156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19</a:t>
            </a:r>
            <a:r>
              <a:rPr lang="en" sz="1800"/>
              <a:t>  21</a:t>
            </a:r>
          </a:p>
        </p:txBody>
      </p:sp>
      <p:cxnSp>
        <p:nvCxnSpPr>
          <p:cNvPr id="1054" name="Shape 1054"/>
          <p:cNvCxnSpPr>
            <a:endCxn id="1053" idx="0"/>
          </p:cNvCxnSpPr>
          <p:nvPr/>
        </p:nvCxnSpPr>
        <p:spPr>
          <a:xfrm>
            <a:off x="4955157" y="2738825"/>
            <a:ext cx="341400" cy="285300"/>
          </a:xfrm>
          <a:prstGeom prst="straightConnector1">
            <a:avLst/>
          </a:prstGeom>
          <a:noFill/>
          <a:ln cap="flat" cmpd="sng" w="19050">
            <a:solidFill>
              <a:srgbClr val="666666"/>
            </a:solidFill>
            <a:prstDash val="solid"/>
            <a:round/>
            <a:headEnd len="lg" w="lg" type="none"/>
            <a:tailEnd len="lg" w="lg" type="none"/>
          </a:ln>
        </p:spPr>
      </p:cxnSp>
      <p:sp>
        <p:nvSpPr>
          <p:cNvPr id="1055" name="Shape 1055"/>
          <p:cNvSpPr/>
          <p:nvPr/>
        </p:nvSpPr>
        <p:spPr>
          <a:xfrm>
            <a:off x="3450125" y="3024125"/>
            <a:ext cx="7107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1  5</a:t>
            </a:r>
          </a:p>
        </p:txBody>
      </p:sp>
      <p:cxnSp>
        <p:nvCxnSpPr>
          <p:cNvPr id="1056" name="Shape 1056"/>
          <p:cNvCxnSpPr>
            <a:stCxn id="1055" idx="0"/>
          </p:cNvCxnSpPr>
          <p:nvPr/>
        </p:nvCxnSpPr>
        <p:spPr>
          <a:xfrm flipH="1" rot="10800000">
            <a:off x="3805475" y="2743925"/>
            <a:ext cx="423300" cy="280200"/>
          </a:xfrm>
          <a:prstGeom prst="straightConnector1">
            <a:avLst/>
          </a:prstGeom>
          <a:noFill/>
          <a:ln cap="flat" cmpd="sng" w="19050">
            <a:solidFill>
              <a:schemeClr val="dk2"/>
            </a:solidFill>
            <a:prstDash val="solid"/>
            <a:round/>
            <a:headEnd len="lg" w="lg" type="none"/>
            <a:tailEnd len="lg" w="lg" type="none"/>
          </a:ln>
        </p:spPr>
      </p:cxnSp>
      <p:sp>
        <p:nvSpPr>
          <p:cNvPr id="1057" name="Shape 1057"/>
          <p:cNvSpPr/>
          <p:nvPr/>
        </p:nvSpPr>
        <p:spPr>
          <a:xfrm>
            <a:off x="4263776" y="3024125"/>
            <a:ext cx="4539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13</a:t>
            </a:r>
          </a:p>
        </p:txBody>
      </p:sp>
      <p:cxnSp>
        <p:nvCxnSpPr>
          <p:cNvPr id="1058" name="Shape 1058"/>
          <p:cNvCxnSpPr>
            <a:stCxn id="1057" idx="0"/>
            <a:endCxn id="1059" idx="2"/>
          </p:cNvCxnSpPr>
          <p:nvPr/>
        </p:nvCxnSpPr>
        <p:spPr>
          <a:xfrm flipH="1" rot="10800000">
            <a:off x="4490726" y="2740325"/>
            <a:ext cx="85800" cy="283800"/>
          </a:xfrm>
          <a:prstGeom prst="straightConnector1">
            <a:avLst/>
          </a:prstGeom>
          <a:noFill/>
          <a:ln cap="flat" cmpd="sng" w="19050">
            <a:solidFill>
              <a:schemeClr val="dk2"/>
            </a:solidFill>
            <a:prstDash val="solid"/>
            <a:round/>
            <a:headEnd len="lg" w="lg" type="none"/>
            <a:tailEnd len="lg" w="lg" type="none"/>
          </a:ln>
        </p:spPr>
      </p:cxnSp>
      <p:sp>
        <p:nvSpPr>
          <p:cNvPr id="1059" name="Shape 1059"/>
          <p:cNvSpPr/>
          <p:nvPr/>
        </p:nvSpPr>
        <p:spPr>
          <a:xfrm>
            <a:off x="4118704" y="2415350"/>
            <a:ext cx="9156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 </a:t>
            </a:r>
            <a:r>
              <a:rPr lang="en" sz="1800"/>
              <a:t> 17</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1155CC"/>
                </a:solidFill>
              </a:rPr>
              <a:t>Balanced Search Trees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3" name="Shape 1063"/>
        <p:cNvGrpSpPr/>
        <p:nvPr/>
      </p:nvGrpSpPr>
      <p:grpSpPr>
        <a:xfrm>
          <a:off x="0" y="0"/>
          <a:ext cx="0" cy="0"/>
          <a:chOff x="0" y="0"/>
          <a:chExt cx="0" cy="0"/>
        </a:xfrm>
      </p:grpSpPr>
      <p:sp>
        <p:nvSpPr>
          <p:cNvPr id="1064" name="Shape 1064"/>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Solution</a:t>
            </a:r>
          </a:p>
        </p:txBody>
      </p:sp>
      <p:sp>
        <p:nvSpPr>
          <p:cNvPr id="1065" name="Shape 1065"/>
          <p:cNvSpPr txBox="1"/>
          <p:nvPr>
            <p:ph idx="1" type="body"/>
          </p:nvPr>
        </p:nvSpPr>
        <p:spPr>
          <a:xfrm>
            <a:off x="243000" y="708900"/>
            <a:ext cx="8443800" cy="629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2000">
                <a:solidFill>
                  <a:srgbClr val="000000"/>
                </a:solidFill>
              </a:rPr>
              <a:t>Draw the Red Black Tree corresponding to the 2-3-4 tree shown below.</a:t>
            </a:r>
          </a:p>
          <a:p>
            <a:pPr indent="0" lvl="0" marL="0" rtl="0">
              <a:spcBef>
                <a:spcPts val="0"/>
              </a:spcBef>
              <a:buNone/>
            </a:pPr>
            <a:r>
              <a:t/>
            </a:r>
            <a:endParaRPr sz="2000">
              <a:solidFill>
                <a:srgbClr val="000000"/>
              </a:solidFill>
            </a:endParaRPr>
          </a:p>
        </p:txBody>
      </p:sp>
      <p:cxnSp>
        <p:nvCxnSpPr>
          <p:cNvPr id="1066" name="Shape 1066"/>
          <p:cNvCxnSpPr>
            <a:stCxn id="1067" idx="2"/>
            <a:endCxn id="1068" idx="0"/>
          </p:cNvCxnSpPr>
          <p:nvPr/>
        </p:nvCxnSpPr>
        <p:spPr>
          <a:xfrm>
            <a:off x="7929400" y="3114125"/>
            <a:ext cx="701400" cy="241200"/>
          </a:xfrm>
          <a:prstGeom prst="straightConnector1">
            <a:avLst/>
          </a:prstGeom>
          <a:noFill/>
          <a:ln cap="flat" cmpd="sng" w="19050">
            <a:solidFill>
              <a:srgbClr val="000000"/>
            </a:solidFill>
            <a:prstDash val="solid"/>
            <a:round/>
            <a:headEnd len="lg" w="lg" type="none"/>
            <a:tailEnd len="lg" w="lg" type="none"/>
          </a:ln>
        </p:spPr>
      </p:cxnSp>
      <p:sp>
        <p:nvSpPr>
          <p:cNvPr id="1069" name="Shape 1069"/>
          <p:cNvSpPr/>
          <p:nvPr/>
        </p:nvSpPr>
        <p:spPr>
          <a:xfrm>
            <a:off x="6832470" y="3964033"/>
            <a:ext cx="338100" cy="3249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5</a:t>
            </a:r>
          </a:p>
        </p:txBody>
      </p:sp>
      <p:cxnSp>
        <p:nvCxnSpPr>
          <p:cNvPr id="1070" name="Shape 1070"/>
          <p:cNvCxnSpPr>
            <a:stCxn id="1069" idx="0"/>
            <a:endCxn id="1071" idx="2"/>
          </p:cNvCxnSpPr>
          <p:nvPr/>
        </p:nvCxnSpPr>
        <p:spPr>
          <a:xfrm flipH="1" rot="10800000">
            <a:off x="7001520" y="3680233"/>
            <a:ext cx="411600" cy="283800"/>
          </a:xfrm>
          <a:prstGeom prst="straightConnector1">
            <a:avLst/>
          </a:prstGeom>
          <a:noFill/>
          <a:ln cap="flat" cmpd="sng" w="19050">
            <a:solidFill>
              <a:srgbClr val="000000"/>
            </a:solidFill>
            <a:prstDash val="solid"/>
            <a:round/>
            <a:headEnd len="lg" w="lg" type="none"/>
            <a:tailEnd len="lg" w="lg" type="none"/>
          </a:ln>
        </p:spPr>
      </p:cxnSp>
      <p:sp>
        <p:nvSpPr>
          <p:cNvPr id="1072" name="Shape 1072"/>
          <p:cNvSpPr/>
          <p:nvPr/>
        </p:nvSpPr>
        <p:spPr>
          <a:xfrm>
            <a:off x="7502100" y="3964025"/>
            <a:ext cx="453900" cy="3249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13</a:t>
            </a:r>
          </a:p>
        </p:txBody>
      </p:sp>
      <p:cxnSp>
        <p:nvCxnSpPr>
          <p:cNvPr id="1073" name="Shape 1073"/>
          <p:cNvCxnSpPr>
            <a:stCxn id="1072" idx="0"/>
            <a:endCxn id="1071" idx="2"/>
          </p:cNvCxnSpPr>
          <p:nvPr/>
        </p:nvCxnSpPr>
        <p:spPr>
          <a:xfrm rot="10800000">
            <a:off x="7413150" y="3680225"/>
            <a:ext cx="315900" cy="283800"/>
          </a:xfrm>
          <a:prstGeom prst="straightConnector1">
            <a:avLst/>
          </a:prstGeom>
          <a:noFill/>
          <a:ln cap="flat" cmpd="sng" w="19050">
            <a:solidFill>
              <a:srgbClr val="000000"/>
            </a:solidFill>
            <a:prstDash val="solid"/>
            <a:round/>
            <a:headEnd len="lg" w="lg" type="none"/>
            <a:tailEnd len="lg" w="lg" type="none"/>
          </a:ln>
        </p:spPr>
      </p:cxnSp>
      <p:sp>
        <p:nvSpPr>
          <p:cNvPr id="1071" name="Shape 1071"/>
          <p:cNvSpPr/>
          <p:nvPr/>
        </p:nvSpPr>
        <p:spPr>
          <a:xfrm>
            <a:off x="7170575" y="3355325"/>
            <a:ext cx="485100" cy="324900"/>
          </a:xfrm>
          <a:prstGeom prst="rect">
            <a:avLst/>
          </a:prstGeom>
          <a:solidFill>
            <a:srgbClr val="FF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10</a:t>
            </a:r>
          </a:p>
        </p:txBody>
      </p:sp>
      <p:sp>
        <p:nvSpPr>
          <p:cNvPr id="1067" name="Shape 1067"/>
          <p:cNvSpPr/>
          <p:nvPr/>
        </p:nvSpPr>
        <p:spPr>
          <a:xfrm>
            <a:off x="7686850" y="2789225"/>
            <a:ext cx="485100" cy="324900"/>
          </a:xfrm>
          <a:prstGeom prst="rect">
            <a:avLst/>
          </a:prstGeom>
          <a:solidFill>
            <a:schemeClr val="dk1"/>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17</a:t>
            </a:r>
          </a:p>
        </p:txBody>
      </p:sp>
      <p:sp>
        <p:nvSpPr>
          <p:cNvPr id="1074" name="Shape 1074"/>
          <p:cNvSpPr/>
          <p:nvPr/>
        </p:nvSpPr>
        <p:spPr>
          <a:xfrm>
            <a:off x="8098452" y="3964024"/>
            <a:ext cx="485100" cy="324900"/>
          </a:xfrm>
          <a:prstGeom prst="rect">
            <a:avLst/>
          </a:prstGeom>
          <a:solidFill>
            <a:srgbClr val="FF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19</a:t>
            </a:r>
          </a:p>
        </p:txBody>
      </p:sp>
      <p:sp>
        <p:nvSpPr>
          <p:cNvPr id="1068" name="Shape 1068"/>
          <p:cNvSpPr/>
          <p:nvPr/>
        </p:nvSpPr>
        <p:spPr>
          <a:xfrm>
            <a:off x="8388252" y="3355325"/>
            <a:ext cx="485100" cy="3249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21</a:t>
            </a:r>
          </a:p>
        </p:txBody>
      </p:sp>
      <p:cxnSp>
        <p:nvCxnSpPr>
          <p:cNvPr id="1075" name="Shape 1075"/>
          <p:cNvCxnSpPr>
            <a:stCxn id="1074" idx="0"/>
            <a:endCxn id="1068" idx="2"/>
          </p:cNvCxnSpPr>
          <p:nvPr/>
        </p:nvCxnSpPr>
        <p:spPr>
          <a:xfrm flipH="1" rot="10800000">
            <a:off x="8341002" y="3680224"/>
            <a:ext cx="289800" cy="283800"/>
          </a:xfrm>
          <a:prstGeom prst="straightConnector1">
            <a:avLst/>
          </a:prstGeom>
          <a:noFill/>
          <a:ln cap="flat" cmpd="sng" w="19050">
            <a:solidFill>
              <a:srgbClr val="000000"/>
            </a:solidFill>
            <a:prstDash val="solid"/>
            <a:round/>
            <a:headEnd len="lg" w="lg" type="none"/>
            <a:tailEnd len="lg" w="lg" type="none"/>
          </a:ln>
        </p:spPr>
      </p:cxnSp>
      <p:cxnSp>
        <p:nvCxnSpPr>
          <p:cNvPr id="1076" name="Shape 1076"/>
          <p:cNvCxnSpPr>
            <a:stCxn id="1071" idx="0"/>
            <a:endCxn id="1067" idx="2"/>
          </p:cNvCxnSpPr>
          <p:nvPr/>
        </p:nvCxnSpPr>
        <p:spPr>
          <a:xfrm flipH="1" rot="10800000">
            <a:off x="7413125" y="3114125"/>
            <a:ext cx="516300" cy="241200"/>
          </a:xfrm>
          <a:prstGeom prst="straightConnector1">
            <a:avLst/>
          </a:prstGeom>
          <a:noFill/>
          <a:ln cap="flat" cmpd="sng" w="19050">
            <a:solidFill>
              <a:srgbClr val="000000"/>
            </a:solidFill>
            <a:prstDash val="solid"/>
            <a:round/>
            <a:headEnd len="lg" w="lg" type="none"/>
            <a:tailEnd len="lg" w="lg" type="none"/>
          </a:ln>
        </p:spPr>
      </p:cxnSp>
      <p:sp>
        <p:nvSpPr>
          <p:cNvPr id="1077" name="Shape 1077"/>
          <p:cNvSpPr/>
          <p:nvPr/>
        </p:nvSpPr>
        <p:spPr>
          <a:xfrm>
            <a:off x="6513645" y="4517533"/>
            <a:ext cx="338100" cy="324900"/>
          </a:xfrm>
          <a:prstGeom prst="rect">
            <a:avLst/>
          </a:prstGeom>
          <a:solidFill>
            <a:srgbClr val="FF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1</a:t>
            </a:r>
          </a:p>
        </p:txBody>
      </p:sp>
      <p:cxnSp>
        <p:nvCxnSpPr>
          <p:cNvPr id="1078" name="Shape 1078"/>
          <p:cNvCxnSpPr>
            <a:stCxn id="1069" idx="2"/>
            <a:endCxn id="1077" idx="0"/>
          </p:cNvCxnSpPr>
          <p:nvPr/>
        </p:nvCxnSpPr>
        <p:spPr>
          <a:xfrm flipH="1">
            <a:off x="6682620" y="4288933"/>
            <a:ext cx="318900" cy="228600"/>
          </a:xfrm>
          <a:prstGeom prst="straightConnector1">
            <a:avLst/>
          </a:prstGeom>
          <a:noFill/>
          <a:ln cap="flat" cmpd="sng" w="19050">
            <a:solidFill>
              <a:srgbClr val="000000"/>
            </a:solidFill>
            <a:prstDash val="solid"/>
            <a:round/>
            <a:headEnd len="lg" w="lg" type="none"/>
            <a:tailEnd len="lg" w="lg" type="none"/>
          </a:ln>
        </p:spPr>
      </p:cxnSp>
      <p:sp>
        <p:nvSpPr>
          <p:cNvPr id="1079" name="Shape 1079"/>
          <p:cNvSpPr txBox="1"/>
          <p:nvPr>
            <p:ph idx="1" type="body"/>
          </p:nvPr>
        </p:nvSpPr>
        <p:spPr>
          <a:xfrm>
            <a:off x="197700" y="2237225"/>
            <a:ext cx="6403800" cy="4560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rgbClr val="000000"/>
                </a:solidFill>
              </a:rPr>
              <a:t>Searching an Red-Black tree for a key is easy.</a:t>
            </a:r>
          </a:p>
          <a:p>
            <a:pPr indent="-355600" lvl="0" marL="457200" rtl="0">
              <a:spcBef>
                <a:spcPts val="0"/>
              </a:spcBef>
              <a:spcAft>
                <a:spcPts val="0"/>
              </a:spcAft>
              <a:buClr>
                <a:srgbClr val="000000"/>
              </a:buClr>
              <a:buSzPts val="2000"/>
              <a:buChar char="●"/>
            </a:pPr>
            <a:r>
              <a:rPr lang="en" sz="2000">
                <a:solidFill>
                  <a:srgbClr val="000000"/>
                </a:solidFill>
              </a:rPr>
              <a:t>Treat it exactly like any BST.</a:t>
            </a:r>
          </a:p>
        </p:txBody>
      </p:sp>
      <p:sp>
        <p:nvSpPr>
          <p:cNvPr id="1080" name="Shape 1080"/>
          <p:cNvSpPr/>
          <p:nvPr/>
        </p:nvSpPr>
        <p:spPr>
          <a:xfrm>
            <a:off x="4457757" y="1881125"/>
            <a:ext cx="9156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19  21</a:t>
            </a:r>
          </a:p>
        </p:txBody>
      </p:sp>
      <p:cxnSp>
        <p:nvCxnSpPr>
          <p:cNvPr id="1081" name="Shape 1081"/>
          <p:cNvCxnSpPr>
            <a:endCxn id="1080" idx="0"/>
          </p:cNvCxnSpPr>
          <p:nvPr/>
        </p:nvCxnSpPr>
        <p:spPr>
          <a:xfrm>
            <a:off x="4574157" y="1595825"/>
            <a:ext cx="341400" cy="285300"/>
          </a:xfrm>
          <a:prstGeom prst="straightConnector1">
            <a:avLst/>
          </a:prstGeom>
          <a:noFill/>
          <a:ln cap="flat" cmpd="sng" w="19050">
            <a:solidFill>
              <a:srgbClr val="666666"/>
            </a:solidFill>
            <a:prstDash val="solid"/>
            <a:round/>
            <a:headEnd len="lg" w="lg" type="none"/>
            <a:tailEnd len="lg" w="lg" type="none"/>
          </a:ln>
        </p:spPr>
      </p:cxnSp>
      <p:sp>
        <p:nvSpPr>
          <p:cNvPr id="1082" name="Shape 1082"/>
          <p:cNvSpPr/>
          <p:nvPr/>
        </p:nvSpPr>
        <p:spPr>
          <a:xfrm>
            <a:off x="3069125" y="1881125"/>
            <a:ext cx="7107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1  5</a:t>
            </a:r>
          </a:p>
        </p:txBody>
      </p:sp>
      <p:cxnSp>
        <p:nvCxnSpPr>
          <p:cNvPr id="1083" name="Shape 1083"/>
          <p:cNvCxnSpPr>
            <a:stCxn id="1082" idx="0"/>
          </p:cNvCxnSpPr>
          <p:nvPr/>
        </p:nvCxnSpPr>
        <p:spPr>
          <a:xfrm flipH="1" rot="10800000">
            <a:off x="3424475" y="1600925"/>
            <a:ext cx="423300" cy="280200"/>
          </a:xfrm>
          <a:prstGeom prst="straightConnector1">
            <a:avLst/>
          </a:prstGeom>
          <a:noFill/>
          <a:ln cap="flat" cmpd="sng" w="19050">
            <a:solidFill>
              <a:schemeClr val="dk2"/>
            </a:solidFill>
            <a:prstDash val="solid"/>
            <a:round/>
            <a:headEnd len="lg" w="lg" type="none"/>
            <a:tailEnd len="lg" w="lg" type="none"/>
          </a:ln>
        </p:spPr>
      </p:cxnSp>
      <p:sp>
        <p:nvSpPr>
          <p:cNvPr id="1084" name="Shape 1084"/>
          <p:cNvSpPr/>
          <p:nvPr/>
        </p:nvSpPr>
        <p:spPr>
          <a:xfrm>
            <a:off x="3882776" y="1881125"/>
            <a:ext cx="4539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13</a:t>
            </a:r>
          </a:p>
        </p:txBody>
      </p:sp>
      <p:cxnSp>
        <p:nvCxnSpPr>
          <p:cNvPr id="1085" name="Shape 1085"/>
          <p:cNvCxnSpPr>
            <a:stCxn id="1084" idx="0"/>
            <a:endCxn id="1086" idx="2"/>
          </p:cNvCxnSpPr>
          <p:nvPr/>
        </p:nvCxnSpPr>
        <p:spPr>
          <a:xfrm flipH="1" rot="10800000">
            <a:off x="4109726" y="1597325"/>
            <a:ext cx="85800" cy="283800"/>
          </a:xfrm>
          <a:prstGeom prst="straightConnector1">
            <a:avLst/>
          </a:prstGeom>
          <a:noFill/>
          <a:ln cap="flat" cmpd="sng" w="19050">
            <a:solidFill>
              <a:schemeClr val="dk2"/>
            </a:solidFill>
            <a:prstDash val="solid"/>
            <a:round/>
            <a:headEnd len="lg" w="lg" type="none"/>
            <a:tailEnd len="lg" w="lg" type="none"/>
          </a:ln>
        </p:spPr>
      </p:cxnSp>
      <p:sp>
        <p:nvSpPr>
          <p:cNvPr id="1086" name="Shape 1086"/>
          <p:cNvSpPr/>
          <p:nvPr/>
        </p:nvSpPr>
        <p:spPr>
          <a:xfrm>
            <a:off x="3737704" y="1272350"/>
            <a:ext cx="9156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10  17</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0" name="Shape 1090"/>
        <p:cNvGrpSpPr/>
        <p:nvPr/>
      </p:nvGrpSpPr>
      <p:grpSpPr>
        <a:xfrm>
          <a:off x="0" y="0"/>
          <a:ext cx="0" cy="0"/>
          <a:chOff x="0" y="0"/>
          <a:chExt cx="0" cy="0"/>
        </a:xfrm>
      </p:grpSpPr>
      <p:sp>
        <p:nvSpPr>
          <p:cNvPr id="1091" name="Shape 1091"/>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Solution</a:t>
            </a:r>
          </a:p>
        </p:txBody>
      </p:sp>
      <p:sp>
        <p:nvSpPr>
          <p:cNvPr id="1092" name="Shape 1092"/>
          <p:cNvSpPr txBox="1"/>
          <p:nvPr>
            <p:ph idx="1" type="body"/>
          </p:nvPr>
        </p:nvSpPr>
        <p:spPr>
          <a:xfrm>
            <a:off x="243000" y="708900"/>
            <a:ext cx="8443800" cy="6297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sz="2000">
                <a:solidFill>
                  <a:srgbClr val="000000"/>
                </a:solidFill>
              </a:rPr>
              <a:t>Draw the Red Black Tree corresponding to the 2-3-4 tree shown below.</a:t>
            </a:r>
          </a:p>
          <a:p>
            <a:pPr indent="0" lvl="0" marL="0" rtl="0">
              <a:spcBef>
                <a:spcPts val="0"/>
              </a:spcBef>
              <a:buNone/>
            </a:pPr>
            <a:r>
              <a:t/>
            </a:r>
            <a:endParaRPr sz="2000">
              <a:solidFill>
                <a:srgbClr val="000000"/>
              </a:solidFill>
            </a:endParaRPr>
          </a:p>
        </p:txBody>
      </p:sp>
      <p:cxnSp>
        <p:nvCxnSpPr>
          <p:cNvPr id="1093" name="Shape 1093"/>
          <p:cNvCxnSpPr>
            <a:stCxn id="1094" idx="2"/>
            <a:endCxn id="1095" idx="0"/>
          </p:cNvCxnSpPr>
          <p:nvPr/>
        </p:nvCxnSpPr>
        <p:spPr>
          <a:xfrm>
            <a:off x="7929400" y="3114125"/>
            <a:ext cx="701400" cy="241200"/>
          </a:xfrm>
          <a:prstGeom prst="straightConnector1">
            <a:avLst/>
          </a:prstGeom>
          <a:noFill/>
          <a:ln cap="flat" cmpd="sng" w="19050">
            <a:solidFill>
              <a:srgbClr val="000000"/>
            </a:solidFill>
            <a:prstDash val="solid"/>
            <a:round/>
            <a:headEnd len="lg" w="lg" type="none"/>
            <a:tailEnd len="lg" w="lg" type="none"/>
          </a:ln>
        </p:spPr>
      </p:cxnSp>
      <p:sp>
        <p:nvSpPr>
          <p:cNvPr id="1096" name="Shape 1096"/>
          <p:cNvSpPr/>
          <p:nvPr/>
        </p:nvSpPr>
        <p:spPr>
          <a:xfrm>
            <a:off x="6832470" y="3964033"/>
            <a:ext cx="338100" cy="3249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5</a:t>
            </a:r>
          </a:p>
        </p:txBody>
      </p:sp>
      <p:cxnSp>
        <p:nvCxnSpPr>
          <p:cNvPr id="1097" name="Shape 1097"/>
          <p:cNvCxnSpPr>
            <a:stCxn id="1096" idx="0"/>
            <a:endCxn id="1098" idx="2"/>
          </p:cNvCxnSpPr>
          <p:nvPr/>
        </p:nvCxnSpPr>
        <p:spPr>
          <a:xfrm flipH="1" rot="10800000">
            <a:off x="7001520" y="3680233"/>
            <a:ext cx="411600" cy="283800"/>
          </a:xfrm>
          <a:prstGeom prst="straightConnector1">
            <a:avLst/>
          </a:prstGeom>
          <a:noFill/>
          <a:ln cap="flat" cmpd="sng" w="19050">
            <a:solidFill>
              <a:srgbClr val="000000"/>
            </a:solidFill>
            <a:prstDash val="solid"/>
            <a:round/>
            <a:headEnd len="lg" w="lg" type="none"/>
            <a:tailEnd len="lg" w="lg" type="none"/>
          </a:ln>
        </p:spPr>
      </p:cxnSp>
      <p:sp>
        <p:nvSpPr>
          <p:cNvPr id="1099" name="Shape 1099"/>
          <p:cNvSpPr/>
          <p:nvPr/>
        </p:nvSpPr>
        <p:spPr>
          <a:xfrm>
            <a:off x="7502100" y="3964025"/>
            <a:ext cx="453900" cy="3249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13</a:t>
            </a:r>
          </a:p>
        </p:txBody>
      </p:sp>
      <p:cxnSp>
        <p:nvCxnSpPr>
          <p:cNvPr id="1100" name="Shape 1100"/>
          <p:cNvCxnSpPr>
            <a:stCxn id="1099" idx="0"/>
            <a:endCxn id="1098" idx="2"/>
          </p:cNvCxnSpPr>
          <p:nvPr/>
        </p:nvCxnSpPr>
        <p:spPr>
          <a:xfrm rot="10800000">
            <a:off x="7413150" y="3680225"/>
            <a:ext cx="315900" cy="283800"/>
          </a:xfrm>
          <a:prstGeom prst="straightConnector1">
            <a:avLst/>
          </a:prstGeom>
          <a:noFill/>
          <a:ln cap="flat" cmpd="sng" w="19050">
            <a:solidFill>
              <a:srgbClr val="000000"/>
            </a:solidFill>
            <a:prstDash val="solid"/>
            <a:round/>
            <a:headEnd len="lg" w="lg" type="none"/>
            <a:tailEnd len="lg" w="lg" type="none"/>
          </a:ln>
        </p:spPr>
      </p:cxnSp>
      <p:sp>
        <p:nvSpPr>
          <p:cNvPr id="1098" name="Shape 1098"/>
          <p:cNvSpPr/>
          <p:nvPr/>
        </p:nvSpPr>
        <p:spPr>
          <a:xfrm>
            <a:off x="7170575" y="3355325"/>
            <a:ext cx="485100" cy="324900"/>
          </a:xfrm>
          <a:prstGeom prst="rect">
            <a:avLst/>
          </a:prstGeom>
          <a:solidFill>
            <a:srgbClr val="FF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10</a:t>
            </a:r>
          </a:p>
        </p:txBody>
      </p:sp>
      <p:sp>
        <p:nvSpPr>
          <p:cNvPr id="1094" name="Shape 1094"/>
          <p:cNvSpPr/>
          <p:nvPr/>
        </p:nvSpPr>
        <p:spPr>
          <a:xfrm>
            <a:off x="7686850" y="2789225"/>
            <a:ext cx="485100" cy="324900"/>
          </a:xfrm>
          <a:prstGeom prst="rect">
            <a:avLst/>
          </a:prstGeom>
          <a:solidFill>
            <a:schemeClr val="dk1"/>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17</a:t>
            </a:r>
          </a:p>
        </p:txBody>
      </p:sp>
      <p:sp>
        <p:nvSpPr>
          <p:cNvPr id="1101" name="Shape 1101"/>
          <p:cNvSpPr/>
          <p:nvPr/>
        </p:nvSpPr>
        <p:spPr>
          <a:xfrm>
            <a:off x="8098452" y="3964024"/>
            <a:ext cx="485100" cy="324900"/>
          </a:xfrm>
          <a:prstGeom prst="rect">
            <a:avLst/>
          </a:prstGeom>
          <a:solidFill>
            <a:srgbClr val="FF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19</a:t>
            </a:r>
          </a:p>
        </p:txBody>
      </p:sp>
      <p:sp>
        <p:nvSpPr>
          <p:cNvPr id="1095" name="Shape 1095"/>
          <p:cNvSpPr/>
          <p:nvPr/>
        </p:nvSpPr>
        <p:spPr>
          <a:xfrm>
            <a:off x="8388252" y="3355325"/>
            <a:ext cx="485100" cy="3249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21</a:t>
            </a:r>
          </a:p>
        </p:txBody>
      </p:sp>
      <p:cxnSp>
        <p:nvCxnSpPr>
          <p:cNvPr id="1102" name="Shape 1102"/>
          <p:cNvCxnSpPr>
            <a:stCxn id="1101" idx="0"/>
            <a:endCxn id="1095" idx="2"/>
          </p:cNvCxnSpPr>
          <p:nvPr/>
        </p:nvCxnSpPr>
        <p:spPr>
          <a:xfrm flipH="1" rot="10800000">
            <a:off x="8341002" y="3680224"/>
            <a:ext cx="289800" cy="283800"/>
          </a:xfrm>
          <a:prstGeom prst="straightConnector1">
            <a:avLst/>
          </a:prstGeom>
          <a:noFill/>
          <a:ln cap="flat" cmpd="sng" w="19050">
            <a:solidFill>
              <a:srgbClr val="000000"/>
            </a:solidFill>
            <a:prstDash val="solid"/>
            <a:round/>
            <a:headEnd len="lg" w="lg" type="none"/>
            <a:tailEnd len="lg" w="lg" type="none"/>
          </a:ln>
        </p:spPr>
      </p:cxnSp>
      <p:cxnSp>
        <p:nvCxnSpPr>
          <p:cNvPr id="1103" name="Shape 1103"/>
          <p:cNvCxnSpPr>
            <a:stCxn id="1098" idx="0"/>
            <a:endCxn id="1094" idx="2"/>
          </p:cNvCxnSpPr>
          <p:nvPr/>
        </p:nvCxnSpPr>
        <p:spPr>
          <a:xfrm flipH="1" rot="10800000">
            <a:off x="7413125" y="3114125"/>
            <a:ext cx="516300" cy="241200"/>
          </a:xfrm>
          <a:prstGeom prst="straightConnector1">
            <a:avLst/>
          </a:prstGeom>
          <a:noFill/>
          <a:ln cap="flat" cmpd="sng" w="19050">
            <a:solidFill>
              <a:srgbClr val="000000"/>
            </a:solidFill>
            <a:prstDash val="solid"/>
            <a:round/>
            <a:headEnd len="lg" w="lg" type="none"/>
            <a:tailEnd len="lg" w="lg" type="none"/>
          </a:ln>
        </p:spPr>
      </p:cxnSp>
      <p:sp>
        <p:nvSpPr>
          <p:cNvPr id="1104" name="Shape 1104"/>
          <p:cNvSpPr/>
          <p:nvPr/>
        </p:nvSpPr>
        <p:spPr>
          <a:xfrm>
            <a:off x="6513645" y="4517533"/>
            <a:ext cx="338100" cy="324900"/>
          </a:xfrm>
          <a:prstGeom prst="rect">
            <a:avLst/>
          </a:prstGeom>
          <a:solidFill>
            <a:srgbClr val="FF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rPr>
              <a:t>1</a:t>
            </a:r>
          </a:p>
        </p:txBody>
      </p:sp>
      <p:cxnSp>
        <p:nvCxnSpPr>
          <p:cNvPr id="1105" name="Shape 1105"/>
          <p:cNvCxnSpPr>
            <a:stCxn id="1096" idx="2"/>
            <a:endCxn id="1104" idx="0"/>
          </p:cNvCxnSpPr>
          <p:nvPr/>
        </p:nvCxnSpPr>
        <p:spPr>
          <a:xfrm flipH="1">
            <a:off x="6682620" y="4288933"/>
            <a:ext cx="318900" cy="228600"/>
          </a:xfrm>
          <a:prstGeom prst="straightConnector1">
            <a:avLst/>
          </a:prstGeom>
          <a:noFill/>
          <a:ln cap="flat" cmpd="sng" w="19050">
            <a:solidFill>
              <a:srgbClr val="000000"/>
            </a:solidFill>
            <a:prstDash val="solid"/>
            <a:round/>
            <a:headEnd len="lg" w="lg" type="none"/>
            <a:tailEnd len="lg" w="lg" type="none"/>
          </a:ln>
        </p:spPr>
      </p:cxnSp>
      <p:sp>
        <p:nvSpPr>
          <p:cNvPr id="1106" name="Shape 1106"/>
          <p:cNvSpPr txBox="1"/>
          <p:nvPr>
            <p:ph idx="1" type="body"/>
          </p:nvPr>
        </p:nvSpPr>
        <p:spPr>
          <a:xfrm>
            <a:off x="197700" y="2237225"/>
            <a:ext cx="8634600" cy="4560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rgbClr val="000000"/>
                </a:solidFill>
              </a:rPr>
              <a:t>Adding and removing from a Red-Black tree (by hand)… not so much</a:t>
            </a:r>
          </a:p>
          <a:p>
            <a:pPr indent="-355600" lvl="0" marL="457200" rtl="0">
              <a:spcBef>
                <a:spcPts val="0"/>
              </a:spcBef>
              <a:spcAft>
                <a:spcPts val="0"/>
              </a:spcAft>
              <a:buClr>
                <a:srgbClr val="000000"/>
              </a:buClr>
              <a:buSzPts val="2000"/>
              <a:buChar char="●"/>
            </a:pPr>
            <a:r>
              <a:rPr lang="en" sz="2000">
                <a:solidFill>
                  <a:srgbClr val="000000"/>
                </a:solidFill>
              </a:rPr>
              <a:t>Just change it to a 2-3-4 tree, add there, and convert back</a:t>
            </a:r>
          </a:p>
        </p:txBody>
      </p:sp>
      <p:sp>
        <p:nvSpPr>
          <p:cNvPr id="1107" name="Shape 1107"/>
          <p:cNvSpPr/>
          <p:nvPr/>
        </p:nvSpPr>
        <p:spPr>
          <a:xfrm>
            <a:off x="4457757" y="1881125"/>
            <a:ext cx="9156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19  21</a:t>
            </a:r>
          </a:p>
        </p:txBody>
      </p:sp>
      <p:cxnSp>
        <p:nvCxnSpPr>
          <p:cNvPr id="1108" name="Shape 1108"/>
          <p:cNvCxnSpPr>
            <a:endCxn id="1107" idx="0"/>
          </p:cNvCxnSpPr>
          <p:nvPr/>
        </p:nvCxnSpPr>
        <p:spPr>
          <a:xfrm>
            <a:off x="4574157" y="1595825"/>
            <a:ext cx="341400" cy="285300"/>
          </a:xfrm>
          <a:prstGeom prst="straightConnector1">
            <a:avLst/>
          </a:prstGeom>
          <a:noFill/>
          <a:ln cap="flat" cmpd="sng" w="19050">
            <a:solidFill>
              <a:srgbClr val="666666"/>
            </a:solidFill>
            <a:prstDash val="solid"/>
            <a:round/>
            <a:headEnd len="lg" w="lg" type="none"/>
            <a:tailEnd len="lg" w="lg" type="none"/>
          </a:ln>
        </p:spPr>
      </p:cxnSp>
      <p:sp>
        <p:nvSpPr>
          <p:cNvPr id="1109" name="Shape 1109"/>
          <p:cNvSpPr/>
          <p:nvPr/>
        </p:nvSpPr>
        <p:spPr>
          <a:xfrm>
            <a:off x="3069125" y="1881125"/>
            <a:ext cx="7107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1  5</a:t>
            </a:r>
          </a:p>
        </p:txBody>
      </p:sp>
      <p:cxnSp>
        <p:nvCxnSpPr>
          <p:cNvPr id="1110" name="Shape 1110"/>
          <p:cNvCxnSpPr>
            <a:stCxn id="1109" idx="0"/>
          </p:cNvCxnSpPr>
          <p:nvPr/>
        </p:nvCxnSpPr>
        <p:spPr>
          <a:xfrm flipH="1" rot="10800000">
            <a:off x="3424475" y="1600925"/>
            <a:ext cx="423300" cy="280200"/>
          </a:xfrm>
          <a:prstGeom prst="straightConnector1">
            <a:avLst/>
          </a:prstGeom>
          <a:noFill/>
          <a:ln cap="flat" cmpd="sng" w="19050">
            <a:solidFill>
              <a:schemeClr val="dk2"/>
            </a:solidFill>
            <a:prstDash val="solid"/>
            <a:round/>
            <a:headEnd len="lg" w="lg" type="none"/>
            <a:tailEnd len="lg" w="lg" type="none"/>
          </a:ln>
        </p:spPr>
      </p:cxnSp>
      <p:sp>
        <p:nvSpPr>
          <p:cNvPr id="1111" name="Shape 1111"/>
          <p:cNvSpPr/>
          <p:nvPr/>
        </p:nvSpPr>
        <p:spPr>
          <a:xfrm>
            <a:off x="3882776" y="1881125"/>
            <a:ext cx="4539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13</a:t>
            </a:r>
          </a:p>
        </p:txBody>
      </p:sp>
      <p:cxnSp>
        <p:nvCxnSpPr>
          <p:cNvPr id="1112" name="Shape 1112"/>
          <p:cNvCxnSpPr>
            <a:stCxn id="1111" idx="0"/>
            <a:endCxn id="1113" idx="2"/>
          </p:cNvCxnSpPr>
          <p:nvPr/>
        </p:nvCxnSpPr>
        <p:spPr>
          <a:xfrm flipH="1" rot="10800000">
            <a:off x="4109726" y="1597325"/>
            <a:ext cx="85800" cy="283800"/>
          </a:xfrm>
          <a:prstGeom prst="straightConnector1">
            <a:avLst/>
          </a:prstGeom>
          <a:noFill/>
          <a:ln cap="flat" cmpd="sng" w="19050">
            <a:solidFill>
              <a:schemeClr val="dk2"/>
            </a:solidFill>
            <a:prstDash val="solid"/>
            <a:round/>
            <a:headEnd len="lg" w="lg" type="none"/>
            <a:tailEnd len="lg" w="lg" type="none"/>
          </a:ln>
        </p:spPr>
      </p:cxnSp>
      <p:sp>
        <p:nvSpPr>
          <p:cNvPr id="1113" name="Shape 1113"/>
          <p:cNvSpPr/>
          <p:nvPr/>
        </p:nvSpPr>
        <p:spPr>
          <a:xfrm>
            <a:off x="3737704" y="1272350"/>
            <a:ext cx="9156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10  17</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7" name="Shape 1117"/>
        <p:cNvGrpSpPr/>
        <p:nvPr/>
      </p:nvGrpSpPr>
      <p:grpSpPr>
        <a:xfrm>
          <a:off x="0" y="0"/>
          <a:ext cx="0" cy="0"/>
          <a:chOff x="0" y="0"/>
          <a:chExt cx="0" cy="0"/>
        </a:xfrm>
      </p:grpSpPr>
      <p:sp>
        <p:nvSpPr>
          <p:cNvPr id="1118" name="Shape 1118"/>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1155CC"/>
                </a:solidFill>
              </a:rPr>
              <a:t>Splay Trees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2" name="Shape 1122"/>
        <p:cNvGrpSpPr/>
        <p:nvPr/>
      </p:nvGrpSpPr>
      <p:grpSpPr>
        <a:xfrm>
          <a:off x="0" y="0"/>
          <a:ext cx="0" cy="0"/>
          <a:chOff x="0" y="0"/>
          <a:chExt cx="0" cy="0"/>
        </a:xfrm>
      </p:grpSpPr>
      <p:sp>
        <p:nvSpPr>
          <p:cNvPr id="1123" name="Shape 112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Splay Trees</a:t>
            </a:r>
          </a:p>
        </p:txBody>
      </p:sp>
      <p:sp>
        <p:nvSpPr>
          <p:cNvPr id="1124" name="Shape 112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Like a Red-Black Tree, Splay Trees use </a:t>
            </a:r>
            <a:r>
              <a:rPr b="1" lang="en" u="sng">
                <a:solidFill>
                  <a:srgbClr val="000000"/>
                </a:solidFill>
              </a:rPr>
              <a:t>rotations</a:t>
            </a:r>
            <a:r>
              <a:rPr lang="en">
                <a:solidFill>
                  <a:srgbClr val="000000"/>
                </a:solidFill>
              </a:rPr>
              <a:t> to maintain its balance</a:t>
            </a:r>
          </a:p>
          <a:p>
            <a:pPr indent="-317500" lvl="1" marL="914400" rtl="0">
              <a:spcBef>
                <a:spcPts val="0"/>
              </a:spcBef>
              <a:spcAft>
                <a:spcPts val="0"/>
              </a:spcAft>
              <a:buClr>
                <a:srgbClr val="000000"/>
              </a:buClr>
              <a:buSzPts val="1400"/>
              <a:buChar char="○"/>
            </a:pPr>
            <a:r>
              <a:rPr lang="en">
                <a:solidFill>
                  <a:srgbClr val="000000"/>
                </a:solidFill>
              </a:rPr>
              <a:t>Requires nothing else! No need for colors!</a:t>
            </a:r>
          </a:p>
          <a:p>
            <a:pPr indent="-342900" lvl="0" marL="457200" rtl="0">
              <a:spcBef>
                <a:spcPts val="0"/>
              </a:spcBef>
              <a:spcAft>
                <a:spcPts val="0"/>
              </a:spcAft>
              <a:buClr>
                <a:srgbClr val="000000"/>
              </a:buClr>
              <a:buSzPts val="1800"/>
              <a:buChar char="●"/>
            </a:pPr>
            <a:r>
              <a:rPr lang="en">
                <a:solidFill>
                  <a:srgbClr val="000000"/>
                </a:solidFill>
              </a:rPr>
              <a:t>There’s no guarantee of balance, the tree might end up being spindly</a:t>
            </a:r>
          </a:p>
          <a:p>
            <a:pPr indent="-342900" lvl="0" marL="457200" rtl="0">
              <a:spcBef>
                <a:spcPts val="0"/>
              </a:spcBef>
              <a:spcAft>
                <a:spcPts val="0"/>
              </a:spcAft>
              <a:buClr>
                <a:srgbClr val="000000"/>
              </a:buClr>
              <a:buSzPts val="1800"/>
              <a:buChar char="●"/>
            </a:pPr>
            <a:r>
              <a:rPr b="1" lang="en">
                <a:solidFill>
                  <a:srgbClr val="000000"/>
                </a:solidFill>
              </a:rPr>
              <a:t>BUT</a:t>
            </a:r>
            <a:r>
              <a:rPr lang="en">
                <a:solidFill>
                  <a:srgbClr val="000000"/>
                </a:solidFill>
              </a:rPr>
              <a:t> the </a:t>
            </a:r>
            <a:r>
              <a:rPr lang="en" u="sng">
                <a:solidFill>
                  <a:srgbClr val="000000"/>
                </a:solidFill>
              </a:rPr>
              <a:t>amortized</a:t>
            </a:r>
            <a:r>
              <a:rPr lang="en">
                <a:solidFill>
                  <a:srgbClr val="000000"/>
                </a:solidFill>
              </a:rPr>
              <a:t> runtime of operations is O(lg N)</a:t>
            </a:r>
          </a:p>
          <a:p>
            <a:pPr indent="-317500" lvl="1" marL="914400" rtl="0">
              <a:spcBef>
                <a:spcPts val="0"/>
              </a:spcBef>
              <a:spcAft>
                <a:spcPts val="0"/>
              </a:spcAft>
              <a:buClr>
                <a:srgbClr val="000000"/>
              </a:buClr>
              <a:buSzPts val="1400"/>
              <a:buChar char="○"/>
            </a:pPr>
            <a:r>
              <a:rPr lang="en">
                <a:solidFill>
                  <a:srgbClr val="000000"/>
                </a:solidFill>
              </a:rPr>
              <a:t>We’ll talk about amortization later in the lecture</a:t>
            </a:r>
          </a:p>
          <a:p>
            <a:pPr indent="-342900" lvl="0" marL="457200" rtl="0">
              <a:spcBef>
                <a:spcPts val="0"/>
              </a:spcBef>
              <a:spcAft>
                <a:spcPts val="0"/>
              </a:spcAft>
              <a:buClr>
                <a:srgbClr val="000000"/>
              </a:buClr>
              <a:buSzPts val="1800"/>
              <a:buChar char="●"/>
            </a:pPr>
            <a:r>
              <a:rPr lang="en">
                <a:solidFill>
                  <a:srgbClr val="000000"/>
                </a:solidFill>
              </a:rPr>
              <a:t>Optimized for locality of reference</a:t>
            </a:r>
          </a:p>
          <a:p>
            <a:pPr indent="-317500" lvl="1" marL="914400" rtl="0">
              <a:spcBef>
                <a:spcPts val="0"/>
              </a:spcBef>
              <a:spcAft>
                <a:spcPts val="0"/>
              </a:spcAft>
              <a:buClr>
                <a:srgbClr val="000000"/>
              </a:buClr>
              <a:buSzPts val="1400"/>
              <a:buChar char="○"/>
            </a:pPr>
            <a:r>
              <a:rPr lang="en">
                <a:solidFill>
                  <a:srgbClr val="000000"/>
                </a:solidFill>
              </a:rPr>
              <a:t>Fast access for items that have been accessed recently</a:t>
            </a:r>
          </a:p>
          <a:p>
            <a:pPr indent="-317500" lvl="1" marL="914400" rtl="0">
              <a:spcBef>
                <a:spcPts val="0"/>
              </a:spcBef>
              <a:buClr>
                <a:srgbClr val="000000"/>
              </a:buClr>
              <a:buSzPts val="1400"/>
              <a:buChar char="○"/>
            </a:pPr>
            <a:r>
              <a:rPr lang="en">
                <a:solidFill>
                  <a:srgbClr val="000000"/>
                </a:solidFill>
              </a:rPr>
              <a:t>Often the case for real world data sets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8" name="Shape 1128"/>
        <p:cNvGrpSpPr/>
        <p:nvPr/>
      </p:nvGrpSpPr>
      <p:grpSpPr>
        <a:xfrm>
          <a:off x="0" y="0"/>
          <a:ext cx="0" cy="0"/>
          <a:chOff x="0" y="0"/>
          <a:chExt cx="0" cy="0"/>
        </a:xfrm>
      </p:grpSpPr>
      <p:sp>
        <p:nvSpPr>
          <p:cNvPr id="1129" name="Shape 1129"/>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Tree Rotation Example</a:t>
            </a:r>
          </a:p>
        </p:txBody>
      </p:sp>
      <p:sp>
        <p:nvSpPr>
          <p:cNvPr id="1130" name="Shape 1130"/>
          <p:cNvSpPr txBox="1"/>
          <p:nvPr>
            <p:ph idx="1" type="body"/>
          </p:nvPr>
        </p:nvSpPr>
        <p:spPr>
          <a:xfrm>
            <a:off x="243000" y="785100"/>
            <a:ext cx="8901000" cy="1306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rgbClr val="000000"/>
                </a:solidFill>
              </a:rPr>
              <a:t>Suppose we have a search tree as shown below:</a:t>
            </a:r>
          </a:p>
          <a:p>
            <a:pPr indent="-355600" lvl="0" marL="457200" rtl="0">
              <a:spcBef>
                <a:spcPts val="0"/>
              </a:spcBef>
              <a:spcAft>
                <a:spcPts val="0"/>
              </a:spcAft>
              <a:buClr>
                <a:srgbClr val="000000"/>
              </a:buClr>
              <a:buSzPts val="2000"/>
              <a:buChar char="●"/>
            </a:pPr>
            <a:r>
              <a:rPr lang="en" sz="2000">
                <a:solidFill>
                  <a:srgbClr val="000000"/>
                </a:solidFill>
              </a:rPr>
              <a:t>RotateLeft(11): 11 moves left through its parent </a:t>
            </a:r>
            <a:r>
              <a:rPr b="1" lang="en" sz="2000">
                <a:solidFill>
                  <a:srgbClr val="000000"/>
                </a:solidFill>
              </a:rPr>
              <a:t>promoting itself</a:t>
            </a:r>
          </a:p>
          <a:p>
            <a:pPr indent="-355600" lvl="0" marL="457200" rtl="0">
              <a:spcBef>
                <a:spcPts val="0"/>
              </a:spcBef>
              <a:spcAft>
                <a:spcPts val="0"/>
              </a:spcAft>
              <a:buClr>
                <a:srgbClr val="000000"/>
              </a:buClr>
              <a:buSzPts val="2000"/>
              <a:buChar char="●"/>
            </a:pPr>
            <a:r>
              <a:rPr lang="en" sz="2000">
                <a:solidFill>
                  <a:srgbClr val="000000"/>
                </a:solidFill>
              </a:rPr>
              <a:t>Semantics of the tree are completely unchanged! (Still a BST)</a:t>
            </a:r>
          </a:p>
        </p:txBody>
      </p:sp>
      <p:sp>
        <p:nvSpPr>
          <p:cNvPr id="1131" name="Shape 1131"/>
          <p:cNvSpPr txBox="1"/>
          <p:nvPr>
            <p:ph idx="1" type="body"/>
          </p:nvPr>
        </p:nvSpPr>
        <p:spPr>
          <a:xfrm>
            <a:off x="243000" y="4546800"/>
            <a:ext cx="8604600" cy="3825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To reverse the operation: RotateRight(6)</a:t>
            </a:r>
          </a:p>
        </p:txBody>
      </p:sp>
      <p:sp>
        <p:nvSpPr>
          <p:cNvPr id="1132" name="Shape 1132"/>
          <p:cNvSpPr/>
          <p:nvPr/>
        </p:nvSpPr>
        <p:spPr>
          <a:xfrm>
            <a:off x="1433086" y="2200725"/>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6</a:t>
            </a:r>
          </a:p>
        </p:txBody>
      </p:sp>
      <p:sp>
        <p:nvSpPr>
          <p:cNvPr id="1133" name="Shape 1133"/>
          <p:cNvSpPr/>
          <p:nvPr/>
        </p:nvSpPr>
        <p:spPr>
          <a:xfrm>
            <a:off x="523593" y="2762265"/>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1134" name="Shape 1134"/>
          <p:cNvSpPr/>
          <p:nvPr/>
        </p:nvSpPr>
        <p:spPr>
          <a:xfrm>
            <a:off x="2303252" y="2762265"/>
            <a:ext cx="435600" cy="2886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11</a:t>
            </a:r>
          </a:p>
        </p:txBody>
      </p:sp>
      <p:sp>
        <p:nvSpPr>
          <p:cNvPr id="1135" name="Shape 1135"/>
          <p:cNvSpPr/>
          <p:nvPr/>
        </p:nvSpPr>
        <p:spPr>
          <a:xfrm>
            <a:off x="1636143" y="3323804"/>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9</a:t>
            </a:r>
          </a:p>
        </p:txBody>
      </p:sp>
      <p:sp>
        <p:nvSpPr>
          <p:cNvPr id="1136" name="Shape 1136"/>
          <p:cNvSpPr/>
          <p:nvPr/>
        </p:nvSpPr>
        <p:spPr>
          <a:xfrm>
            <a:off x="2925226" y="3323800"/>
            <a:ext cx="462300" cy="2730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13</a:t>
            </a:r>
          </a:p>
        </p:txBody>
      </p:sp>
      <p:sp>
        <p:nvSpPr>
          <p:cNvPr id="1137" name="Shape 1137"/>
          <p:cNvSpPr/>
          <p:nvPr/>
        </p:nvSpPr>
        <p:spPr>
          <a:xfrm>
            <a:off x="149800" y="3323804"/>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a:t>
            </a:r>
          </a:p>
        </p:txBody>
      </p:sp>
      <p:sp>
        <p:nvSpPr>
          <p:cNvPr id="1138" name="Shape 1138"/>
          <p:cNvSpPr/>
          <p:nvPr/>
        </p:nvSpPr>
        <p:spPr>
          <a:xfrm>
            <a:off x="897385" y="3323804"/>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4</a:t>
            </a:r>
          </a:p>
        </p:txBody>
      </p:sp>
      <p:sp>
        <p:nvSpPr>
          <p:cNvPr id="1139" name="Shape 1139"/>
          <p:cNvSpPr/>
          <p:nvPr/>
        </p:nvSpPr>
        <p:spPr>
          <a:xfrm>
            <a:off x="2565899" y="3885350"/>
            <a:ext cx="4623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12</a:t>
            </a:r>
          </a:p>
        </p:txBody>
      </p:sp>
      <p:sp>
        <p:nvSpPr>
          <p:cNvPr id="1140" name="Shape 1140"/>
          <p:cNvSpPr/>
          <p:nvPr/>
        </p:nvSpPr>
        <p:spPr>
          <a:xfrm>
            <a:off x="3245799" y="3885350"/>
            <a:ext cx="4623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17</a:t>
            </a:r>
          </a:p>
        </p:txBody>
      </p:sp>
      <p:cxnSp>
        <p:nvCxnSpPr>
          <p:cNvPr id="1141" name="Shape 1141"/>
          <p:cNvCxnSpPr>
            <a:stCxn id="1133" idx="0"/>
            <a:endCxn id="1132" idx="2"/>
          </p:cNvCxnSpPr>
          <p:nvPr/>
        </p:nvCxnSpPr>
        <p:spPr>
          <a:xfrm flipH="1" rot="10800000">
            <a:off x="741393" y="2489265"/>
            <a:ext cx="909600" cy="273000"/>
          </a:xfrm>
          <a:prstGeom prst="straightConnector1">
            <a:avLst/>
          </a:prstGeom>
          <a:noFill/>
          <a:ln cap="flat" cmpd="sng" w="19050">
            <a:solidFill>
              <a:schemeClr val="dk2"/>
            </a:solidFill>
            <a:prstDash val="solid"/>
            <a:round/>
            <a:headEnd len="lg" w="lg" type="none"/>
            <a:tailEnd len="lg" w="lg" type="none"/>
          </a:ln>
        </p:spPr>
      </p:cxnSp>
      <p:cxnSp>
        <p:nvCxnSpPr>
          <p:cNvPr id="1142" name="Shape 1142"/>
          <p:cNvCxnSpPr>
            <a:stCxn id="1133" idx="2"/>
            <a:endCxn id="1137" idx="0"/>
          </p:cNvCxnSpPr>
          <p:nvPr/>
        </p:nvCxnSpPr>
        <p:spPr>
          <a:xfrm flipH="1">
            <a:off x="367593" y="3050865"/>
            <a:ext cx="373800" cy="273000"/>
          </a:xfrm>
          <a:prstGeom prst="straightConnector1">
            <a:avLst/>
          </a:prstGeom>
          <a:noFill/>
          <a:ln cap="flat" cmpd="sng" w="19050">
            <a:solidFill>
              <a:schemeClr val="dk2"/>
            </a:solidFill>
            <a:prstDash val="solid"/>
            <a:round/>
            <a:headEnd len="lg" w="lg" type="none"/>
            <a:tailEnd len="lg" w="lg" type="none"/>
          </a:ln>
        </p:spPr>
      </p:cxnSp>
      <p:cxnSp>
        <p:nvCxnSpPr>
          <p:cNvPr id="1143" name="Shape 1143"/>
          <p:cNvCxnSpPr>
            <a:stCxn id="1133" idx="2"/>
            <a:endCxn id="1138" idx="0"/>
          </p:cNvCxnSpPr>
          <p:nvPr/>
        </p:nvCxnSpPr>
        <p:spPr>
          <a:xfrm>
            <a:off x="741393" y="3050865"/>
            <a:ext cx="373800" cy="273000"/>
          </a:xfrm>
          <a:prstGeom prst="straightConnector1">
            <a:avLst/>
          </a:prstGeom>
          <a:noFill/>
          <a:ln cap="flat" cmpd="sng" w="19050">
            <a:solidFill>
              <a:schemeClr val="dk2"/>
            </a:solidFill>
            <a:prstDash val="solid"/>
            <a:round/>
            <a:headEnd len="lg" w="lg" type="none"/>
            <a:tailEnd len="lg" w="lg" type="none"/>
          </a:ln>
        </p:spPr>
      </p:cxnSp>
      <p:cxnSp>
        <p:nvCxnSpPr>
          <p:cNvPr id="1144" name="Shape 1144"/>
          <p:cNvCxnSpPr>
            <a:stCxn id="1132" idx="2"/>
            <a:endCxn id="1134" idx="0"/>
          </p:cNvCxnSpPr>
          <p:nvPr/>
        </p:nvCxnSpPr>
        <p:spPr>
          <a:xfrm>
            <a:off x="1650886" y="2489325"/>
            <a:ext cx="870300" cy="273000"/>
          </a:xfrm>
          <a:prstGeom prst="straightConnector1">
            <a:avLst/>
          </a:prstGeom>
          <a:noFill/>
          <a:ln cap="flat" cmpd="sng" w="19050">
            <a:solidFill>
              <a:schemeClr val="dk2"/>
            </a:solidFill>
            <a:prstDash val="solid"/>
            <a:round/>
            <a:headEnd len="lg" w="lg" type="none"/>
            <a:tailEnd len="lg" w="lg" type="none"/>
          </a:ln>
        </p:spPr>
      </p:cxnSp>
      <p:cxnSp>
        <p:nvCxnSpPr>
          <p:cNvPr id="1145" name="Shape 1145"/>
          <p:cNvCxnSpPr>
            <a:stCxn id="1134" idx="2"/>
            <a:endCxn id="1135" idx="0"/>
          </p:cNvCxnSpPr>
          <p:nvPr/>
        </p:nvCxnSpPr>
        <p:spPr>
          <a:xfrm flipH="1">
            <a:off x="1853852" y="3050865"/>
            <a:ext cx="667200" cy="273000"/>
          </a:xfrm>
          <a:prstGeom prst="straightConnector1">
            <a:avLst/>
          </a:prstGeom>
          <a:noFill/>
          <a:ln cap="flat" cmpd="sng" w="19050">
            <a:solidFill>
              <a:schemeClr val="dk2"/>
            </a:solidFill>
            <a:prstDash val="solid"/>
            <a:round/>
            <a:headEnd len="lg" w="lg" type="none"/>
            <a:tailEnd len="lg" w="lg" type="none"/>
          </a:ln>
        </p:spPr>
      </p:cxnSp>
      <p:cxnSp>
        <p:nvCxnSpPr>
          <p:cNvPr id="1146" name="Shape 1146"/>
          <p:cNvCxnSpPr>
            <a:stCxn id="1134" idx="2"/>
            <a:endCxn id="1136" idx="0"/>
          </p:cNvCxnSpPr>
          <p:nvPr/>
        </p:nvCxnSpPr>
        <p:spPr>
          <a:xfrm>
            <a:off x="2521052" y="3050865"/>
            <a:ext cx="635400" cy="273000"/>
          </a:xfrm>
          <a:prstGeom prst="straightConnector1">
            <a:avLst/>
          </a:prstGeom>
          <a:noFill/>
          <a:ln cap="flat" cmpd="sng" w="19050">
            <a:solidFill>
              <a:schemeClr val="dk2"/>
            </a:solidFill>
            <a:prstDash val="solid"/>
            <a:round/>
            <a:headEnd len="lg" w="lg" type="none"/>
            <a:tailEnd len="lg" w="lg" type="none"/>
          </a:ln>
        </p:spPr>
      </p:cxnSp>
      <p:cxnSp>
        <p:nvCxnSpPr>
          <p:cNvPr id="1147" name="Shape 1147"/>
          <p:cNvCxnSpPr>
            <a:stCxn id="1135" idx="2"/>
            <a:endCxn id="1148" idx="0"/>
          </p:cNvCxnSpPr>
          <p:nvPr/>
        </p:nvCxnSpPr>
        <p:spPr>
          <a:xfrm flipH="1">
            <a:off x="1547943" y="3612404"/>
            <a:ext cx="306000" cy="273000"/>
          </a:xfrm>
          <a:prstGeom prst="straightConnector1">
            <a:avLst/>
          </a:prstGeom>
          <a:noFill/>
          <a:ln cap="flat" cmpd="sng" w="19050">
            <a:solidFill>
              <a:schemeClr val="dk2"/>
            </a:solidFill>
            <a:prstDash val="solid"/>
            <a:round/>
            <a:headEnd len="lg" w="lg" type="none"/>
            <a:tailEnd len="lg" w="lg" type="none"/>
          </a:ln>
        </p:spPr>
      </p:cxnSp>
      <p:cxnSp>
        <p:nvCxnSpPr>
          <p:cNvPr id="1149" name="Shape 1149"/>
          <p:cNvCxnSpPr>
            <a:stCxn id="1135" idx="2"/>
            <a:endCxn id="1150" idx="0"/>
          </p:cNvCxnSpPr>
          <p:nvPr/>
        </p:nvCxnSpPr>
        <p:spPr>
          <a:xfrm>
            <a:off x="1853943" y="3612404"/>
            <a:ext cx="369300" cy="273000"/>
          </a:xfrm>
          <a:prstGeom prst="straightConnector1">
            <a:avLst/>
          </a:prstGeom>
          <a:noFill/>
          <a:ln cap="flat" cmpd="sng" w="19050">
            <a:solidFill>
              <a:schemeClr val="dk2"/>
            </a:solidFill>
            <a:prstDash val="solid"/>
            <a:round/>
            <a:headEnd len="lg" w="lg" type="none"/>
            <a:tailEnd len="lg" w="lg" type="none"/>
          </a:ln>
        </p:spPr>
      </p:cxnSp>
      <p:cxnSp>
        <p:nvCxnSpPr>
          <p:cNvPr id="1151" name="Shape 1151"/>
          <p:cNvCxnSpPr>
            <a:stCxn id="1136" idx="2"/>
            <a:endCxn id="1139" idx="0"/>
          </p:cNvCxnSpPr>
          <p:nvPr/>
        </p:nvCxnSpPr>
        <p:spPr>
          <a:xfrm flipH="1">
            <a:off x="2796976" y="3596800"/>
            <a:ext cx="359400" cy="288600"/>
          </a:xfrm>
          <a:prstGeom prst="straightConnector1">
            <a:avLst/>
          </a:prstGeom>
          <a:noFill/>
          <a:ln cap="flat" cmpd="sng" w="19050">
            <a:solidFill>
              <a:schemeClr val="dk2"/>
            </a:solidFill>
            <a:prstDash val="solid"/>
            <a:round/>
            <a:headEnd len="lg" w="lg" type="none"/>
            <a:tailEnd len="lg" w="lg" type="none"/>
          </a:ln>
        </p:spPr>
      </p:cxnSp>
      <p:cxnSp>
        <p:nvCxnSpPr>
          <p:cNvPr id="1152" name="Shape 1152"/>
          <p:cNvCxnSpPr>
            <a:stCxn id="1136" idx="2"/>
            <a:endCxn id="1140" idx="0"/>
          </p:cNvCxnSpPr>
          <p:nvPr/>
        </p:nvCxnSpPr>
        <p:spPr>
          <a:xfrm>
            <a:off x="3156376" y="3596800"/>
            <a:ext cx="320700" cy="288600"/>
          </a:xfrm>
          <a:prstGeom prst="straightConnector1">
            <a:avLst/>
          </a:prstGeom>
          <a:noFill/>
          <a:ln cap="flat" cmpd="sng" w="19050">
            <a:solidFill>
              <a:schemeClr val="dk2"/>
            </a:solidFill>
            <a:prstDash val="solid"/>
            <a:round/>
            <a:headEnd len="lg" w="lg" type="none"/>
            <a:tailEnd len="lg" w="lg" type="none"/>
          </a:ln>
        </p:spPr>
      </p:cxnSp>
      <p:sp>
        <p:nvSpPr>
          <p:cNvPr id="1148" name="Shape 1148"/>
          <p:cNvSpPr/>
          <p:nvPr/>
        </p:nvSpPr>
        <p:spPr>
          <a:xfrm>
            <a:off x="1330037" y="3885344"/>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sp>
        <p:nvSpPr>
          <p:cNvPr id="1153" name="Shape 1153"/>
          <p:cNvSpPr/>
          <p:nvPr/>
        </p:nvSpPr>
        <p:spPr>
          <a:xfrm>
            <a:off x="3001424" y="4376600"/>
            <a:ext cx="4623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15</a:t>
            </a:r>
          </a:p>
        </p:txBody>
      </p:sp>
      <p:cxnSp>
        <p:nvCxnSpPr>
          <p:cNvPr id="1154" name="Shape 1154"/>
          <p:cNvCxnSpPr>
            <a:stCxn id="1140" idx="2"/>
            <a:endCxn id="1153" idx="0"/>
          </p:cNvCxnSpPr>
          <p:nvPr/>
        </p:nvCxnSpPr>
        <p:spPr>
          <a:xfrm flipH="1">
            <a:off x="3232449" y="4173950"/>
            <a:ext cx="244500" cy="202500"/>
          </a:xfrm>
          <a:prstGeom prst="straightConnector1">
            <a:avLst/>
          </a:prstGeom>
          <a:noFill/>
          <a:ln cap="flat" cmpd="sng" w="19050">
            <a:solidFill>
              <a:schemeClr val="dk2"/>
            </a:solidFill>
            <a:prstDash val="solid"/>
            <a:round/>
            <a:headEnd len="lg" w="lg" type="none"/>
            <a:tailEnd len="lg" w="lg" type="none"/>
          </a:ln>
        </p:spPr>
      </p:cxnSp>
      <p:grpSp>
        <p:nvGrpSpPr>
          <p:cNvPr id="1155" name="Shape 1155"/>
          <p:cNvGrpSpPr/>
          <p:nvPr/>
        </p:nvGrpSpPr>
        <p:grpSpPr>
          <a:xfrm>
            <a:off x="4704375" y="2262737"/>
            <a:ext cx="4167900" cy="1973488"/>
            <a:chOff x="4704375" y="2110337"/>
            <a:chExt cx="4167900" cy="1973488"/>
          </a:xfrm>
        </p:grpSpPr>
        <p:sp>
          <p:nvSpPr>
            <p:cNvPr id="1156" name="Shape 1156"/>
            <p:cNvSpPr/>
            <p:nvPr/>
          </p:nvSpPr>
          <p:spPr>
            <a:xfrm>
              <a:off x="5987661" y="2691797"/>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6</a:t>
              </a:r>
            </a:p>
          </p:txBody>
        </p:sp>
        <p:sp>
          <p:nvSpPr>
            <p:cNvPr id="1157" name="Shape 1157"/>
            <p:cNvSpPr/>
            <p:nvPr/>
          </p:nvSpPr>
          <p:spPr>
            <a:xfrm>
              <a:off x="5078168" y="3253337"/>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1158" name="Shape 1158"/>
            <p:cNvSpPr/>
            <p:nvPr/>
          </p:nvSpPr>
          <p:spPr>
            <a:xfrm>
              <a:off x="7162627" y="2110337"/>
              <a:ext cx="435600" cy="2886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11</a:t>
              </a:r>
            </a:p>
          </p:txBody>
        </p:sp>
        <p:sp>
          <p:nvSpPr>
            <p:cNvPr id="1159" name="Shape 1159"/>
            <p:cNvSpPr/>
            <p:nvPr/>
          </p:nvSpPr>
          <p:spPr>
            <a:xfrm>
              <a:off x="6647918" y="3253254"/>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9</a:t>
              </a:r>
            </a:p>
          </p:txBody>
        </p:sp>
        <p:sp>
          <p:nvSpPr>
            <p:cNvPr id="1160" name="Shape 1160"/>
            <p:cNvSpPr/>
            <p:nvPr/>
          </p:nvSpPr>
          <p:spPr>
            <a:xfrm>
              <a:off x="8089400" y="2671875"/>
              <a:ext cx="462300" cy="2928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13</a:t>
              </a:r>
            </a:p>
          </p:txBody>
        </p:sp>
        <p:sp>
          <p:nvSpPr>
            <p:cNvPr id="1161" name="Shape 1161"/>
            <p:cNvSpPr/>
            <p:nvPr/>
          </p:nvSpPr>
          <p:spPr>
            <a:xfrm>
              <a:off x="4704375" y="3795222"/>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a:t>
              </a:r>
            </a:p>
          </p:txBody>
        </p:sp>
        <p:sp>
          <p:nvSpPr>
            <p:cNvPr id="1162" name="Shape 1162"/>
            <p:cNvSpPr/>
            <p:nvPr/>
          </p:nvSpPr>
          <p:spPr>
            <a:xfrm>
              <a:off x="5451961" y="3795222"/>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4</a:t>
              </a:r>
            </a:p>
          </p:txBody>
        </p:sp>
        <p:sp>
          <p:nvSpPr>
            <p:cNvPr id="1163" name="Shape 1163"/>
            <p:cNvSpPr/>
            <p:nvPr/>
          </p:nvSpPr>
          <p:spPr>
            <a:xfrm>
              <a:off x="7021699" y="3795225"/>
              <a:ext cx="4623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a:t>
              </a:r>
            </a:p>
          </p:txBody>
        </p:sp>
        <p:sp>
          <p:nvSpPr>
            <p:cNvPr id="1164" name="Shape 1164"/>
            <p:cNvSpPr/>
            <p:nvPr/>
          </p:nvSpPr>
          <p:spPr>
            <a:xfrm>
              <a:off x="7730075" y="3233550"/>
              <a:ext cx="462300" cy="2928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12</a:t>
              </a:r>
            </a:p>
          </p:txBody>
        </p:sp>
        <p:sp>
          <p:nvSpPr>
            <p:cNvPr id="1165" name="Shape 1165"/>
            <p:cNvSpPr/>
            <p:nvPr/>
          </p:nvSpPr>
          <p:spPr>
            <a:xfrm>
              <a:off x="8409975" y="3233550"/>
              <a:ext cx="4623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17</a:t>
              </a:r>
            </a:p>
          </p:txBody>
        </p:sp>
        <p:cxnSp>
          <p:nvCxnSpPr>
            <p:cNvPr id="1166" name="Shape 1166"/>
            <p:cNvCxnSpPr>
              <a:stCxn id="1157" idx="0"/>
              <a:endCxn id="1156" idx="2"/>
            </p:cNvCxnSpPr>
            <p:nvPr/>
          </p:nvCxnSpPr>
          <p:spPr>
            <a:xfrm flipH="1" rot="10800000">
              <a:off x="5295968" y="2980337"/>
              <a:ext cx="909600" cy="273000"/>
            </a:xfrm>
            <a:prstGeom prst="straightConnector1">
              <a:avLst/>
            </a:prstGeom>
            <a:noFill/>
            <a:ln cap="flat" cmpd="sng" w="19050">
              <a:solidFill>
                <a:schemeClr val="dk2"/>
              </a:solidFill>
              <a:prstDash val="solid"/>
              <a:round/>
              <a:headEnd len="lg" w="lg" type="none"/>
              <a:tailEnd len="lg" w="lg" type="none"/>
            </a:ln>
          </p:spPr>
        </p:cxnSp>
        <p:cxnSp>
          <p:nvCxnSpPr>
            <p:cNvPr id="1167" name="Shape 1167"/>
            <p:cNvCxnSpPr>
              <a:stCxn id="1157" idx="2"/>
              <a:endCxn id="1161" idx="0"/>
            </p:cNvCxnSpPr>
            <p:nvPr/>
          </p:nvCxnSpPr>
          <p:spPr>
            <a:xfrm flipH="1">
              <a:off x="4922168" y="3541937"/>
              <a:ext cx="373800" cy="253200"/>
            </a:xfrm>
            <a:prstGeom prst="straightConnector1">
              <a:avLst/>
            </a:prstGeom>
            <a:noFill/>
            <a:ln cap="flat" cmpd="sng" w="19050">
              <a:solidFill>
                <a:schemeClr val="dk2"/>
              </a:solidFill>
              <a:prstDash val="solid"/>
              <a:round/>
              <a:headEnd len="lg" w="lg" type="none"/>
              <a:tailEnd len="lg" w="lg" type="none"/>
            </a:ln>
          </p:spPr>
        </p:cxnSp>
        <p:cxnSp>
          <p:nvCxnSpPr>
            <p:cNvPr id="1168" name="Shape 1168"/>
            <p:cNvCxnSpPr>
              <a:stCxn id="1157" idx="2"/>
              <a:endCxn id="1162" idx="0"/>
            </p:cNvCxnSpPr>
            <p:nvPr/>
          </p:nvCxnSpPr>
          <p:spPr>
            <a:xfrm>
              <a:off x="5295968" y="3541937"/>
              <a:ext cx="373800" cy="253200"/>
            </a:xfrm>
            <a:prstGeom prst="straightConnector1">
              <a:avLst/>
            </a:prstGeom>
            <a:noFill/>
            <a:ln cap="flat" cmpd="sng" w="19050">
              <a:solidFill>
                <a:schemeClr val="dk2"/>
              </a:solidFill>
              <a:prstDash val="solid"/>
              <a:round/>
              <a:headEnd len="lg" w="lg" type="none"/>
              <a:tailEnd len="lg" w="lg" type="none"/>
            </a:ln>
          </p:spPr>
        </p:cxnSp>
        <p:cxnSp>
          <p:nvCxnSpPr>
            <p:cNvPr id="1169" name="Shape 1169"/>
            <p:cNvCxnSpPr>
              <a:stCxn id="1156" idx="2"/>
              <a:endCxn id="1159" idx="0"/>
            </p:cNvCxnSpPr>
            <p:nvPr/>
          </p:nvCxnSpPr>
          <p:spPr>
            <a:xfrm>
              <a:off x="6205461" y="2980397"/>
              <a:ext cx="660300" cy="273000"/>
            </a:xfrm>
            <a:prstGeom prst="straightConnector1">
              <a:avLst/>
            </a:prstGeom>
            <a:noFill/>
            <a:ln cap="flat" cmpd="sng" w="19050">
              <a:solidFill>
                <a:schemeClr val="dk2"/>
              </a:solidFill>
              <a:prstDash val="solid"/>
              <a:round/>
              <a:headEnd len="lg" w="lg" type="none"/>
              <a:tailEnd len="lg" w="lg" type="none"/>
            </a:ln>
          </p:spPr>
        </p:cxnSp>
        <p:cxnSp>
          <p:nvCxnSpPr>
            <p:cNvPr id="1170" name="Shape 1170"/>
            <p:cNvCxnSpPr>
              <a:stCxn id="1158" idx="2"/>
              <a:endCxn id="1160" idx="0"/>
            </p:cNvCxnSpPr>
            <p:nvPr/>
          </p:nvCxnSpPr>
          <p:spPr>
            <a:xfrm>
              <a:off x="7380427" y="2398937"/>
              <a:ext cx="940200" cy="273000"/>
            </a:xfrm>
            <a:prstGeom prst="straightConnector1">
              <a:avLst/>
            </a:prstGeom>
            <a:noFill/>
            <a:ln cap="flat" cmpd="sng" w="19050">
              <a:solidFill>
                <a:schemeClr val="dk2"/>
              </a:solidFill>
              <a:prstDash val="solid"/>
              <a:round/>
              <a:headEnd len="lg" w="lg" type="none"/>
              <a:tailEnd len="lg" w="lg" type="none"/>
            </a:ln>
          </p:spPr>
        </p:cxnSp>
        <p:cxnSp>
          <p:nvCxnSpPr>
            <p:cNvPr id="1171" name="Shape 1171"/>
            <p:cNvCxnSpPr>
              <a:stCxn id="1159" idx="2"/>
              <a:endCxn id="1172" idx="0"/>
            </p:cNvCxnSpPr>
            <p:nvPr/>
          </p:nvCxnSpPr>
          <p:spPr>
            <a:xfrm flipH="1">
              <a:off x="6559718" y="3541854"/>
              <a:ext cx="306000" cy="253500"/>
            </a:xfrm>
            <a:prstGeom prst="straightConnector1">
              <a:avLst/>
            </a:prstGeom>
            <a:noFill/>
            <a:ln cap="flat" cmpd="sng" w="19050">
              <a:solidFill>
                <a:schemeClr val="dk2"/>
              </a:solidFill>
              <a:prstDash val="solid"/>
              <a:round/>
              <a:headEnd len="lg" w="lg" type="none"/>
              <a:tailEnd len="lg" w="lg" type="none"/>
            </a:ln>
          </p:spPr>
        </p:cxnSp>
        <p:cxnSp>
          <p:nvCxnSpPr>
            <p:cNvPr id="1173" name="Shape 1173"/>
            <p:cNvCxnSpPr>
              <a:stCxn id="1159" idx="2"/>
              <a:endCxn id="1163" idx="0"/>
            </p:cNvCxnSpPr>
            <p:nvPr/>
          </p:nvCxnSpPr>
          <p:spPr>
            <a:xfrm>
              <a:off x="6865718" y="3541854"/>
              <a:ext cx="387000" cy="253500"/>
            </a:xfrm>
            <a:prstGeom prst="straightConnector1">
              <a:avLst/>
            </a:prstGeom>
            <a:noFill/>
            <a:ln cap="flat" cmpd="sng" w="19050">
              <a:solidFill>
                <a:schemeClr val="dk2"/>
              </a:solidFill>
              <a:prstDash val="solid"/>
              <a:round/>
              <a:headEnd len="lg" w="lg" type="none"/>
              <a:tailEnd len="lg" w="lg" type="none"/>
            </a:ln>
          </p:spPr>
        </p:cxnSp>
        <p:cxnSp>
          <p:nvCxnSpPr>
            <p:cNvPr id="1174" name="Shape 1174"/>
            <p:cNvCxnSpPr>
              <a:stCxn id="1160" idx="2"/>
              <a:endCxn id="1164" idx="0"/>
            </p:cNvCxnSpPr>
            <p:nvPr/>
          </p:nvCxnSpPr>
          <p:spPr>
            <a:xfrm flipH="1">
              <a:off x="7961150" y="2964675"/>
              <a:ext cx="359400" cy="268800"/>
            </a:xfrm>
            <a:prstGeom prst="straightConnector1">
              <a:avLst/>
            </a:prstGeom>
            <a:noFill/>
            <a:ln cap="flat" cmpd="sng" w="19050">
              <a:solidFill>
                <a:schemeClr val="dk2"/>
              </a:solidFill>
              <a:prstDash val="solid"/>
              <a:round/>
              <a:headEnd len="lg" w="lg" type="none"/>
              <a:tailEnd len="lg" w="lg" type="none"/>
            </a:ln>
          </p:spPr>
        </p:cxnSp>
        <p:cxnSp>
          <p:nvCxnSpPr>
            <p:cNvPr id="1175" name="Shape 1175"/>
            <p:cNvCxnSpPr>
              <a:stCxn id="1160" idx="2"/>
              <a:endCxn id="1165" idx="0"/>
            </p:cNvCxnSpPr>
            <p:nvPr/>
          </p:nvCxnSpPr>
          <p:spPr>
            <a:xfrm>
              <a:off x="8320550" y="2964675"/>
              <a:ext cx="320700" cy="268800"/>
            </a:xfrm>
            <a:prstGeom prst="straightConnector1">
              <a:avLst/>
            </a:prstGeom>
            <a:noFill/>
            <a:ln cap="flat" cmpd="sng" w="19050">
              <a:solidFill>
                <a:schemeClr val="dk2"/>
              </a:solidFill>
              <a:prstDash val="solid"/>
              <a:round/>
              <a:headEnd len="lg" w="lg" type="none"/>
              <a:tailEnd len="lg" w="lg" type="none"/>
            </a:ln>
          </p:spPr>
        </p:cxnSp>
        <p:sp>
          <p:nvSpPr>
            <p:cNvPr id="1172" name="Shape 1172"/>
            <p:cNvSpPr/>
            <p:nvPr/>
          </p:nvSpPr>
          <p:spPr>
            <a:xfrm>
              <a:off x="6341811" y="3795222"/>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176" name="Shape 1176"/>
            <p:cNvCxnSpPr>
              <a:stCxn id="1158" idx="2"/>
              <a:endCxn id="1156" idx="0"/>
            </p:cNvCxnSpPr>
            <p:nvPr/>
          </p:nvCxnSpPr>
          <p:spPr>
            <a:xfrm flipH="1">
              <a:off x="6205327" y="2398937"/>
              <a:ext cx="1175100" cy="292800"/>
            </a:xfrm>
            <a:prstGeom prst="straightConnector1">
              <a:avLst/>
            </a:prstGeom>
            <a:noFill/>
            <a:ln cap="flat" cmpd="sng" w="19050">
              <a:solidFill>
                <a:schemeClr val="dk2"/>
              </a:solidFill>
              <a:prstDash val="solid"/>
              <a:round/>
              <a:headEnd len="lg" w="lg" type="none"/>
              <a:tailEnd len="lg" w="lg" type="none"/>
            </a:ln>
          </p:spPr>
        </p:cxnSp>
        <p:sp>
          <p:nvSpPr>
            <p:cNvPr id="1177" name="Shape 1177"/>
            <p:cNvSpPr/>
            <p:nvPr/>
          </p:nvSpPr>
          <p:spPr>
            <a:xfrm>
              <a:off x="8129474" y="3795225"/>
              <a:ext cx="4623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15</a:t>
              </a:r>
            </a:p>
          </p:txBody>
        </p:sp>
        <p:cxnSp>
          <p:nvCxnSpPr>
            <p:cNvPr id="1178" name="Shape 1178"/>
            <p:cNvCxnSpPr>
              <a:stCxn id="1165" idx="2"/>
              <a:endCxn id="1177" idx="0"/>
            </p:cNvCxnSpPr>
            <p:nvPr/>
          </p:nvCxnSpPr>
          <p:spPr>
            <a:xfrm flipH="1">
              <a:off x="8360625" y="3522150"/>
              <a:ext cx="280500" cy="273000"/>
            </a:xfrm>
            <a:prstGeom prst="straightConnector1">
              <a:avLst/>
            </a:prstGeom>
            <a:noFill/>
            <a:ln cap="flat" cmpd="sng" w="19050">
              <a:solidFill>
                <a:schemeClr val="dk2"/>
              </a:solidFill>
              <a:prstDash val="solid"/>
              <a:round/>
              <a:headEnd len="lg" w="lg" type="none"/>
              <a:tailEnd len="lg" w="lg" type="none"/>
            </a:ln>
          </p:spPr>
        </p:cxnSp>
      </p:grpSp>
      <p:sp>
        <p:nvSpPr>
          <p:cNvPr id="1150" name="Shape 1150"/>
          <p:cNvSpPr/>
          <p:nvPr/>
        </p:nvSpPr>
        <p:spPr>
          <a:xfrm>
            <a:off x="1992125" y="3885350"/>
            <a:ext cx="462300" cy="2730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a:t>
            </a:r>
          </a:p>
        </p:txBody>
      </p:sp>
      <p:sp>
        <p:nvSpPr>
          <p:cNvPr id="1179" name="Shape 1179"/>
          <p:cNvSpPr txBox="1"/>
          <p:nvPr/>
        </p:nvSpPr>
        <p:spPr>
          <a:xfrm>
            <a:off x="4948875" y="4489350"/>
            <a:ext cx="4029900" cy="654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Result of RotateLeft(11): </a:t>
            </a:r>
          </a:p>
          <a:p>
            <a:pPr indent="-317500" lvl="0" marL="457200" rtl="0">
              <a:spcBef>
                <a:spcPts val="0"/>
              </a:spcBef>
              <a:buSzPts val="1400"/>
              <a:buChar char="●"/>
            </a:pPr>
            <a:r>
              <a:rPr lang="en"/>
              <a:t>Here, rotation reduced height of tree!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5"/>
                                        </p:tgtEl>
                                        <p:attrNameLst>
                                          <p:attrName>style.visibility</p:attrName>
                                        </p:attrNameLst>
                                      </p:cBhvr>
                                      <p:to>
                                        <p:strVal val="visible"/>
                                      </p:to>
                                    </p:set>
                                    <p:animEffect filter="fade" transition="in">
                                      <p:cBhvr>
                                        <p:cTn dur="1000"/>
                                        <p:tgtEl>
                                          <p:spTgt spid="1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3" name="Shape 1183"/>
        <p:cNvGrpSpPr/>
        <p:nvPr/>
      </p:nvGrpSpPr>
      <p:grpSpPr>
        <a:xfrm>
          <a:off x="0" y="0"/>
          <a:ext cx="0" cy="0"/>
          <a:chOff x="0" y="0"/>
          <a:chExt cx="0" cy="0"/>
        </a:xfrm>
      </p:grpSpPr>
      <p:sp>
        <p:nvSpPr>
          <p:cNvPr id="1184" name="Shape 1184"/>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Rotation: An Alternate Approach to Balance</a:t>
            </a:r>
          </a:p>
        </p:txBody>
      </p:sp>
      <p:sp>
        <p:nvSpPr>
          <p:cNvPr id="1185" name="Shape 1185"/>
          <p:cNvSpPr txBox="1"/>
          <p:nvPr>
            <p:ph idx="1" type="body"/>
          </p:nvPr>
        </p:nvSpPr>
        <p:spPr>
          <a:xfrm>
            <a:off x="269700" y="801000"/>
            <a:ext cx="8604600" cy="8034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Can change the height by 1</a:t>
            </a:r>
          </a:p>
          <a:p>
            <a:pPr indent="-355600" lvl="0" marL="457200" rtl="0">
              <a:spcBef>
                <a:spcPts val="0"/>
              </a:spcBef>
              <a:buClr>
                <a:srgbClr val="000000"/>
              </a:buClr>
              <a:buSzPts val="2000"/>
              <a:buChar char="●"/>
            </a:pPr>
            <a:r>
              <a:rPr lang="en" sz="2000">
                <a:solidFill>
                  <a:srgbClr val="000000"/>
                </a:solidFill>
              </a:rPr>
              <a:t>Preserves search tree property.</a:t>
            </a:r>
          </a:p>
          <a:p>
            <a:pPr indent="0" lvl="0" marL="0" rtl="0">
              <a:spcBef>
                <a:spcPts val="0"/>
              </a:spcBef>
              <a:buNone/>
            </a:pPr>
            <a:r>
              <a:t/>
            </a:r>
            <a:endParaRPr sz="2000">
              <a:solidFill>
                <a:srgbClr val="000000"/>
              </a:solidFill>
            </a:endParaRPr>
          </a:p>
        </p:txBody>
      </p:sp>
      <p:sp>
        <p:nvSpPr>
          <p:cNvPr id="1186" name="Shape 1186"/>
          <p:cNvSpPr/>
          <p:nvPr/>
        </p:nvSpPr>
        <p:spPr>
          <a:xfrm>
            <a:off x="2118886" y="2276925"/>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11</a:t>
            </a:r>
          </a:p>
        </p:txBody>
      </p:sp>
      <p:sp>
        <p:nvSpPr>
          <p:cNvPr id="1187" name="Shape 1187"/>
          <p:cNvSpPr/>
          <p:nvPr/>
        </p:nvSpPr>
        <p:spPr>
          <a:xfrm>
            <a:off x="1209393" y="2838465"/>
            <a:ext cx="435600" cy="2886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188" name="Shape 1188"/>
          <p:cNvCxnSpPr>
            <a:stCxn id="1187" idx="0"/>
            <a:endCxn id="1186" idx="2"/>
          </p:cNvCxnSpPr>
          <p:nvPr/>
        </p:nvCxnSpPr>
        <p:spPr>
          <a:xfrm flipH="1" rot="10800000">
            <a:off x="1427193" y="2565465"/>
            <a:ext cx="909600" cy="273000"/>
          </a:xfrm>
          <a:prstGeom prst="straightConnector1">
            <a:avLst/>
          </a:prstGeom>
          <a:noFill/>
          <a:ln cap="flat" cmpd="sng" w="19050">
            <a:solidFill>
              <a:schemeClr val="dk2"/>
            </a:solidFill>
            <a:prstDash val="solid"/>
            <a:round/>
            <a:headEnd len="lg" w="lg" type="none"/>
            <a:tailEnd len="lg" w="lg" type="none"/>
          </a:ln>
        </p:spPr>
      </p:cxnSp>
      <p:cxnSp>
        <p:nvCxnSpPr>
          <p:cNvPr id="1189" name="Shape 1189"/>
          <p:cNvCxnSpPr>
            <a:stCxn id="1187" idx="2"/>
            <a:endCxn id="1190" idx="0"/>
          </p:cNvCxnSpPr>
          <p:nvPr/>
        </p:nvCxnSpPr>
        <p:spPr>
          <a:xfrm flipH="1">
            <a:off x="887793" y="3127065"/>
            <a:ext cx="539400" cy="309000"/>
          </a:xfrm>
          <a:prstGeom prst="straightConnector1">
            <a:avLst/>
          </a:prstGeom>
          <a:noFill/>
          <a:ln cap="flat" cmpd="sng" w="19050">
            <a:solidFill>
              <a:schemeClr val="dk2"/>
            </a:solidFill>
            <a:prstDash val="solid"/>
            <a:round/>
            <a:headEnd len="lg" w="lg" type="none"/>
            <a:tailEnd len="lg" w="lg" type="none"/>
          </a:ln>
        </p:spPr>
      </p:cxnSp>
      <p:cxnSp>
        <p:nvCxnSpPr>
          <p:cNvPr id="1191" name="Shape 1191"/>
          <p:cNvCxnSpPr>
            <a:stCxn id="1187" idx="2"/>
            <a:endCxn id="1192" idx="0"/>
          </p:cNvCxnSpPr>
          <p:nvPr/>
        </p:nvCxnSpPr>
        <p:spPr>
          <a:xfrm>
            <a:off x="1427193" y="3127065"/>
            <a:ext cx="552600" cy="309000"/>
          </a:xfrm>
          <a:prstGeom prst="straightConnector1">
            <a:avLst/>
          </a:prstGeom>
          <a:noFill/>
          <a:ln cap="flat" cmpd="sng" w="19050">
            <a:solidFill>
              <a:schemeClr val="dk2"/>
            </a:solidFill>
            <a:prstDash val="solid"/>
            <a:round/>
            <a:headEnd len="lg" w="lg" type="none"/>
            <a:tailEnd len="lg" w="lg" type="none"/>
          </a:ln>
        </p:spPr>
      </p:cxnSp>
      <p:cxnSp>
        <p:nvCxnSpPr>
          <p:cNvPr id="1193" name="Shape 1193"/>
          <p:cNvCxnSpPr>
            <a:stCxn id="1186" idx="2"/>
            <a:endCxn id="1194" idx="0"/>
          </p:cNvCxnSpPr>
          <p:nvPr/>
        </p:nvCxnSpPr>
        <p:spPr>
          <a:xfrm>
            <a:off x="2336686" y="2565525"/>
            <a:ext cx="907200" cy="169500"/>
          </a:xfrm>
          <a:prstGeom prst="straightConnector1">
            <a:avLst/>
          </a:prstGeom>
          <a:noFill/>
          <a:ln cap="flat" cmpd="sng" w="19050">
            <a:solidFill>
              <a:schemeClr val="dk2"/>
            </a:solidFill>
            <a:prstDash val="solid"/>
            <a:round/>
            <a:headEnd len="lg" w="lg" type="none"/>
            <a:tailEnd len="lg" w="lg" type="none"/>
          </a:ln>
        </p:spPr>
      </p:cxnSp>
      <p:sp>
        <p:nvSpPr>
          <p:cNvPr id="1192" name="Shape 1192"/>
          <p:cNvSpPr/>
          <p:nvPr/>
        </p:nvSpPr>
        <p:spPr>
          <a:xfrm>
            <a:off x="1693325" y="3436050"/>
            <a:ext cx="572700" cy="495300"/>
          </a:xfrm>
          <a:prstGeom prst="triangle">
            <a:avLst>
              <a:gd fmla="val 50000" name="adj"/>
            </a:avLst>
          </a:prstGeom>
          <a:solidFill>
            <a:srgbClr val="B4A7D6"/>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p>
        </p:txBody>
      </p:sp>
      <p:sp>
        <p:nvSpPr>
          <p:cNvPr id="1190" name="Shape 1190"/>
          <p:cNvSpPr/>
          <p:nvPr/>
        </p:nvSpPr>
        <p:spPr>
          <a:xfrm>
            <a:off x="601425" y="3436050"/>
            <a:ext cx="572700" cy="495300"/>
          </a:xfrm>
          <a:prstGeom prst="triangle">
            <a:avLst>
              <a:gd fmla="val 50000" name="adj"/>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p>
        </p:txBody>
      </p:sp>
      <p:sp>
        <p:nvSpPr>
          <p:cNvPr id="1194" name="Shape 1194"/>
          <p:cNvSpPr/>
          <p:nvPr/>
        </p:nvSpPr>
        <p:spPr>
          <a:xfrm>
            <a:off x="2957675" y="2735125"/>
            <a:ext cx="572700" cy="495300"/>
          </a:xfrm>
          <a:prstGeom prst="triangle">
            <a:avLst>
              <a:gd fmla="val 50000" name="adj"/>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sz="1800"/>
          </a:p>
        </p:txBody>
      </p:sp>
      <p:cxnSp>
        <p:nvCxnSpPr>
          <p:cNvPr id="1195" name="Shape 1195"/>
          <p:cNvCxnSpPr/>
          <p:nvPr/>
        </p:nvCxnSpPr>
        <p:spPr>
          <a:xfrm>
            <a:off x="3889025" y="2709325"/>
            <a:ext cx="1467600" cy="0"/>
          </a:xfrm>
          <a:prstGeom prst="straightConnector1">
            <a:avLst/>
          </a:prstGeom>
          <a:noFill/>
          <a:ln cap="flat" cmpd="sng" w="19050">
            <a:solidFill>
              <a:schemeClr val="dk2"/>
            </a:solidFill>
            <a:prstDash val="solid"/>
            <a:round/>
            <a:headEnd len="lg" w="lg" type="none"/>
            <a:tailEnd len="lg" w="lg" type="triangle"/>
          </a:ln>
        </p:spPr>
      </p:cxnSp>
      <p:cxnSp>
        <p:nvCxnSpPr>
          <p:cNvPr id="1196" name="Shape 1196"/>
          <p:cNvCxnSpPr/>
          <p:nvPr/>
        </p:nvCxnSpPr>
        <p:spPr>
          <a:xfrm rot="10800000">
            <a:off x="3869225" y="3570100"/>
            <a:ext cx="1467600" cy="0"/>
          </a:xfrm>
          <a:prstGeom prst="straightConnector1">
            <a:avLst/>
          </a:prstGeom>
          <a:noFill/>
          <a:ln cap="flat" cmpd="sng" w="19050">
            <a:solidFill>
              <a:schemeClr val="dk2"/>
            </a:solidFill>
            <a:prstDash val="solid"/>
            <a:round/>
            <a:headEnd len="lg" w="lg" type="none"/>
            <a:tailEnd len="lg" w="lg" type="triangle"/>
          </a:ln>
        </p:spPr>
      </p:cxnSp>
      <p:sp>
        <p:nvSpPr>
          <p:cNvPr id="1197" name="Shape 1197"/>
          <p:cNvSpPr txBox="1"/>
          <p:nvPr/>
        </p:nvSpPr>
        <p:spPr>
          <a:xfrm>
            <a:off x="3874900" y="2263425"/>
            <a:ext cx="1467600" cy="378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rotateRight(B)</a:t>
            </a:r>
          </a:p>
        </p:txBody>
      </p:sp>
      <p:sp>
        <p:nvSpPr>
          <p:cNvPr id="1198" name="Shape 1198"/>
          <p:cNvSpPr txBox="1"/>
          <p:nvPr/>
        </p:nvSpPr>
        <p:spPr>
          <a:xfrm>
            <a:off x="3889025" y="3549625"/>
            <a:ext cx="1467600" cy="378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rotateLeft(D)</a:t>
            </a:r>
          </a:p>
        </p:txBody>
      </p:sp>
      <p:sp>
        <p:nvSpPr>
          <p:cNvPr id="1199" name="Shape 1199"/>
          <p:cNvSpPr txBox="1"/>
          <p:nvPr/>
        </p:nvSpPr>
        <p:spPr>
          <a:xfrm>
            <a:off x="3053639" y="3163705"/>
            <a:ext cx="572700" cy="16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&gt;11</a:t>
            </a:r>
          </a:p>
        </p:txBody>
      </p:sp>
      <p:sp>
        <p:nvSpPr>
          <p:cNvPr id="1200" name="Shape 1200"/>
          <p:cNvSpPr txBox="1"/>
          <p:nvPr/>
        </p:nvSpPr>
        <p:spPr>
          <a:xfrm>
            <a:off x="1388525" y="3855150"/>
            <a:ext cx="1360200" cy="16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&gt; 7 and &lt; 11</a:t>
            </a:r>
          </a:p>
        </p:txBody>
      </p:sp>
      <p:sp>
        <p:nvSpPr>
          <p:cNvPr id="1201" name="Shape 1201"/>
          <p:cNvSpPr txBox="1"/>
          <p:nvPr/>
        </p:nvSpPr>
        <p:spPr>
          <a:xfrm>
            <a:off x="589947" y="3857783"/>
            <a:ext cx="552600" cy="16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&lt; 7</a:t>
            </a:r>
          </a:p>
        </p:txBody>
      </p:sp>
      <p:sp>
        <p:nvSpPr>
          <p:cNvPr id="1202" name="Shape 1202"/>
          <p:cNvSpPr/>
          <p:nvPr/>
        </p:nvSpPr>
        <p:spPr>
          <a:xfrm>
            <a:off x="7266436" y="2263425"/>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11</a:t>
            </a:r>
          </a:p>
        </p:txBody>
      </p:sp>
      <p:sp>
        <p:nvSpPr>
          <p:cNvPr id="1203" name="Shape 1203"/>
          <p:cNvSpPr/>
          <p:nvPr/>
        </p:nvSpPr>
        <p:spPr>
          <a:xfrm>
            <a:off x="6495418" y="1665790"/>
            <a:ext cx="435600" cy="2886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204" name="Shape 1204"/>
          <p:cNvCxnSpPr>
            <a:stCxn id="1203" idx="2"/>
            <a:endCxn id="1205" idx="0"/>
          </p:cNvCxnSpPr>
          <p:nvPr/>
        </p:nvCxnSpPr>
        <p:spPr>
          <a:xfrm flipH="1">
            <a:off x="6035218" y="1954390"/>
            <a:ext cx="678000" cy="1468200"/>
          </a:xfrm>
          <a:prstGeom prst="straightConnector1">
            <a:avLst/>
          </a:prstGeom>
          <a:noFill/>
          <a:ln cap="flat" cmpd="sng" w="19050">
            <a:solidFill>
              <a:schemeClr val="dk2"/>
            </a:solidFill>
            <a:prstDash val="solid"/>
            <a:round/>
            <a:headEnd len="lg" w="lg" type="none"/>
            <a:tailEnd len="lg" w="lg" type="none"/>
          </a:ln>
        </p:spPr>
      </p:cxnSp>
      <p:sp>
        <p:nvSpPr>
          <p:cNvPr id="1206" name="Shape 1206"/>
          <p:cNvSpPr/>
          <p:nvPr/>
        </p:nvSpPr>
        <p:spPr>
          <a:xfrm>
            <a:off x="6840875" y="3422550"/>
            <a:ext cx="572700" cy="495300"/>
          </a:xfrm>
          <a:prstGeom prst="triangle">
            <a:avLst>
              <a:gd fmla="val 50000" name="adj"/>
            </a:avLst>
          </a:prstGeom>
          <a:solidFill>
            <a:srgbClr val="B4A7D6"/>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p>
        </p:txBody>
      </p:sp>
      <p:sp>
        <p:nvSpPr>
          <p:cNvPr id="1205" name="Shape 1205"/>
          <p:cNvSpPr/>
          <p:nvPr/>
        </p:nvSpPr>
        <p:spPr>
          <a:xfrm>
            <a:off x="5748975" y="3422550"/>
            <a:ext cx="572700" cy="495300"/>
          </a:xfrm>
          <a:prstGeom prst="triangle">
            <a:avLst>
              <a:gd fmla="val 50000" name="adj"/>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p>
        </p:txBody>
      </p:sp>
      <p:sp>
        <p:nvSpPr>
          <p:cNvPr id="1207" name="Shape 1207"/>
          <p:cNvSpPr/>
          <p:nvPr/>
        </p:nvSpPr>
        <p:spPr>
          <a:xfrm>
            <a:off x="8105225" y="2950225"/>
            <a:ext cx="572700" cy="495300"/>
          </a:xfrm>
          <a:prstGeom prst="triangle">
            <a:avLst>
              <a:gd fmla="val 50000" name="adj"/>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sz="1800"/>
          </a:p>
        </p:txBody>
      </p:sp>
      <p:sp>
        <p:nvSpPr>
          <p:cNvPr id="1208" name="Shape 1208"/>
          <p:cNvSpPr txBox="1"/>
          <p:nvPr/>
        </p:nvSpPr>
        <p:spPr>
          <a:xfrm>
            <a:off x="8201189" y="3378805"/>
            <a:ext cx="572700" cy="16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&gt;11</a:t>
            </a:r>
          </a:p>
        </p:txBody>
      </p:sp>
      <p:sp>
        <p:nvSpPr>
          <p:cNvPr id="1209" name="Shape 1209"/>
          <p:cNvSpPr txBox="1"/>
          <p:nvPr/>
        </p:nvSpPr>
        <p:spPr>
          <a:xfrm>
            <a:off x="6536075" y="3841650"/>
            <a:ext cx="1360200" cy="16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&gt; 7 and &lt; 11</a:t>
            </a:r>
          </a:p>
        </p:txBody>
      </p:sp>
      <p:sp>
        <p:nvSpPr>
          <p:cNvPr id="1210" name="Shape 1210"/>
          <p:cNvSpPr txBox="1"/>
          <p:nvPr/>
        </p:nvSpPr>
        <p:spPr>
          <a:xfrm>
            <a:off x="5737497" y="3844283"/>
            <a:ext cx="552600" cy="16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&lt; 7</a:t>
            </a:r>
          </a:p>
        </p:txBody>
      </p:sp>
      <p:cxnSp>
        <p:nvCxnSpPr>
          <p:cNvPr id="1211" name="Shape 1211"/>
          <p:cNvCxnSpPr>
            <a:stCxn id="1202" idx="2"/>
            <a:endCxn id="1207" idx="0"/>
          </p:cNvCxnSpPr>
          <p:nvPr/>
        </p:nvCxnSpPr>
        <p:spPr>
          <a:xfrm>
            <a:off x="7484236" y="2552025"/>
            <a:ext cx="907200" cy="398100"/>
          </a:xfrm>
          <a:prstGeom prst="straightConnector1">
            <a:avLst/>
          </a:prstGeom>
          <a:noFill/>
          <a:ln cap="flat" cmpd="sng" w="19050">
            <a:solidFill>
              <a:schemeClr val="dk2"/>
            </a:solidFill>
            <a:prstDash val="solid"/>
            <a:round/>
            <a:headEnd len="lg" w="lg" type="none"/>
            <a:tailEnd len="lg" w="lg" type="none"/>
          </a:ln>
        </p:spPr>
      </p:cxnSp>
      <p:cxnSp>
        <p:nvCxnSpPr>
          <p:cNvPr id="1212" name="Shape 1212"/>
          <p:cNvCxnSpPr>
            <a:stCxn id="1203" idx="2"/>
            <a:endCxn id="1202" idx="0"/>
          </p:cNvCxnSpPr>
          <p:nvPr/>
        </p:nvCxnSpPr>
        <p:spPr>
          <a:xfrm>
            <a:off x="6713218" y="1954390"/>
            <a:ext cx="771000" cy="309000"/>
          </a:xfrm>
          <a:prstGeom prst="straightConnector1">
            <a:avLst/>
          </a:prstGeom>
          <a:noFill/>
          <a:ln cap="flat" cmpd="sng" w="19050">
            <a:solidFill>
              <a:schemeClr val="dk2"/>
            </a:solidFill>
            <a:prstDash val="solid"/>
            <a:round/>
            <a:headEnd len="lg" w="lg" type="none"/>
            <a:tailEnd len="lg" w="lg" type="none"/>
          </a:ln>
        </p:spPr>
      </p:cxnSp>
      <p:cxnSp>
        <p:nvCxnSpPr>
          <p:cNvPr id="1213" name="Shape 1213"/>
          <p:cNvCxnSpPr>
            <a:stCxn id="1206" idx="0"/>
            <a:endCxn id="1202" idx="2"/>
          </p:cNvCxnSpPr>
          <p:nvPr/>
        </p:nvCxnSpPr>
        <p:spPr>
          <a:xfrm flipH="1" rot="10800000">
            <a:off x="7127225" y="2551950"/>
            <a:ext cx="357000" cy="8706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7" name="Shape 1217"/>
        <p:cNvGrpSpPr/>
        <p:nvPr/>
      </p:nvGrpSpPr>
      <p:grpSpPr>
        <a:xfrm>
          <a:off x="0" y="0"/>
          <a:ext cx="0" cy="0"/>
          <a:chOff x="0" y="0"/>
          <a:chExt cx="0" cy="0"/>
        </a:xfrm>
      </p:grpSpPr>
      <p:sp>
        <p:nvSpPr>
          <p:cNvPr id="1218" name="Shape 1218"/>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Rotation: An Alternate Approach to Balance</a:t>
            </a:r>
          </a:p>
        </p:txBody>
      </p:sp>
      <p:sp>
        <p:nvSpPr>
          <p:cNvPr id="1219" name="Shape 1219"/>
          <p:cNvSpPr txBox="1"/>
          <p:nvPr>
            <p:ph idx="1" type="body"/>
          </p:nvPr>
        </p:nvSpPr>
        <p:spPr>
          <a:xfrm>
            <a:off x="243000" y="785100"/>
            <a:ext cx="8604600" cy="8034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Can change the height by 1</a:t>
            </a:r>
          </a:p>
          <a:p>
            <a:pPr indent="-355600" lvl="0" marL="457200" rtl="0">
              <a:spcBef>
                <a:spcPts val="0"/>
              </a:spcBef>
              <a:buClr>
                <a:srgbClr val="000000"/>
              </a:buClr>
              <a:buSzPts val="2000"/>
              <a:buChar char="●"/>
            </a:pPr>
            <a:r>
              <a:rPr lang="en" sz="2000">
                <a:solidFill>
                  <a:srgbClr val="000000"/>
                </a:solidFill>
              </a:rPr>
              <a:t>Preserves search tree property.</a:t>
            </a:r>
          </a:p>
          <a:p>
            <a:pPr indent="0" lvl="0" marL="0" rtl="0">
              <a:spcBef>
                <a:spcPts val="0"/>
              </a:spcBef>
              <a:buNone/>
            </a:pPr>
            <a:r>
              <a:t/>
            </a:r>
            <a:endParaRPr sz="2000">
              <a:solidFill>
                <a:srgbClr val="000000"/>
              </a:solidFill>
            </a:endParaRPr>
          </a:p>
        </p:txBody>
      </p:sp>
      <p:sp>
        <p:nvSpPr>
          <p:cNvPr id="1220" name="Shape 1220"/>
          <p:cNvSpPr/>
          <p:nvPr/>
        </p:nvSpPr>
        <p:spPr>
          <a:xfrm>
            <a:off x="2118886" y="1895925"/>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11</a:t>
            </a:r>
          </a:p>
        </p:txBody>
      </p:sp>
      <p:sp>
        <p:nvSpPr>
          <p:cNvPr id="1221" name="Shape 1221"/>
          <p:cNvSpPr/>
          <p:nvPr/>
        </p:nvSpPr>
        <p:spPr>
          <a:xfrm>
            <a:off x="1209393" y="2457465"/>
            <a:ext cx="435600" cy="2886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222" name="Shape 1222"/>
          <p:cNvCxnSpPr>
            <a:stCxn id="1221" idx="0"/>
            <a:endCxn id="1220" idx="2"/>
          </p:cNvCxnSpPr>
          <p:nvPr/>
        </p:nvCxnSpPr>
        <p:spPr>
          <a:xfrm flipH="1" rot="10800000">
            <a:off x="1427193" y="2184465"/>
            <a:ext cx="909600" cy="273000"/>
          </a:xfrm>
          <a:prstGeom prst="straightConnector1">
            <a:avLst/>
          </a:prstGeom>
          <a:noFill/>
          <a:ln cap="flat" cmpd="sng" w="19050">
            <a:solidFill>
              <a:schemeClr val="dk2"/>
            </a:solidFill>
            <a:prstDash val="solid"/>
            <a:round/>
            <a:headEnd len="lg" w="lg" type="none"/>
            <a:tailEnd len="lg" w="lg" type="none"/>
          </a:ln>
        </p:spPr>
      </p:cxnSp>
      <p:cxnSp>
        <p:nvCxnSpPr>
          <p:cNvPr id="1223" name="Shape 1223"/>
          <p:cNvCxnSpPr>
            <a:stCxn id="1221" idx="2"/>
            <a:endCxn id="1224" idx="0"/>
          </p:cNvCxnSpPr>
          <p:nvPr/>
        </p:nvCxnSpPr>
        <p:spPr>
          <a:xfrm flipH="1">
            <a:off x="887793" y="2746065"/>
            <a:ext cx="539400" cy="309000"/>
          </a:xfrm>
          <a:prstGeom prst="straightConnector1">
            <a:avLst/>
          </a:prstGeom>
          <a:noFill/>
          <a:ln cap="flat" cmpd="sng" w="19050">
            <a:solidFill>
              <a:schemeClr val="dk2"/>
            </a:solidFill>
            <a:prstDash val="solid"/>
            <a:round/>
            <a:headEnd len="lg" w="lg" type="none"/>
            <a:tailEnd len="lg" w="lg" type="none"/>
          </a:ln>
        </p:spPr>
      </p:cxnSp>
      <p:cxnSp>
        <p:nvCxnSpPr>
          <p:cNvPr id="1225" name="Shape 1225"/>
          <p:cNvCxnSpPr>
            <a:stCxn id="1221" idx="2"/>
            <a:endCxn id="1226" idx="0"/>
          </p:cNvCxnSpPr>
          <p:nvPr/>
        </p:nvCxnSpPr>
        <p:spPr>
          <a:xfrm>
            <a:off x="1427193" y="2746065"/>
            <a:ext cx="552600" cy="309000"/>
          </a:xfrm>
          <a:prstGeom prst="straightConnector1">
            <a:avLst/>
          </a:prstGeom>
          <a:noFill/>
          <a:ln cap="flat" cmpd="sng" w="19050">
            <a:solidFill>
              <a:schemeClr val="dk2"/>
            </a:solidFill>
            <a:prstDash val="solid"/>
            <a:round/>
            <a:headEnd len="lg" w="lg" type="none"/>
            <a:tailEnd len="lg" w="lg" type="none"/>
          </a:ln>
        </p:spPr>
      </p:cxnSp>
      <p:cxnSp>
        <p:nvCxnSpPr>
          <p:cNvPr id="1227" name="Shape 1227"/>
          <p:cNvCxnSpPr>
            <a:stCxn id="1220" idx="2"/>
            <a:endCxn id="1228" idx="0"/>
          </p:cNvCxnSpPr>
          <p:nvPr/>
        </p:nvCxnSpPr>
        <p:spPr>
          <a:xfrm>
            <a:off x="2336686" y="2184525"/>
            <a:ext cx="907200" cy="169500"/>
          </a:xfrm>
          <a:prstGeom prst="straightConnector1">
            <a:avLst/>
          </a:prstGeom>
          <a:noFill/>
          <a:ln cap="flat" cmpd="sng" w="19050">
            <a:solidFill>
              <a:schemeClr val="dk2"/>
            </a:solidFill>
            <a:prstDash val="solid"/>
            <a:round/>
            <a:headEnd len="lg" w="lg" type="none"/>
            <a:tailEnd len="lg" w="lg" type="none"/>
          </a:ln>
        </p:spPr>
      </p:cxnSp>
      <p:sp>
        <p:nvSpPr>
          <p:cNvPr id="1226" name="Shape 1226"/>
          <p:cNvSpPr/>
          <p:nvPr/>
        </p:nvSpPr>
        <p:spPr>
          <a:xfrm>
            <a:off x="1693325" y="3055050"/>
            <a:ext cx="572700" cy="495300"/>
          </a:xfrm>
          <a:prstGeom prst="triangle">
            <a:avLst>
              <a:gd fmla="val 50000" name="adj"/>
            </a:avLst>
          </a:prstGeom>
          <a:solidFill>
            <a:srgbClr val="B4A7D6"/>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p>
        </p:txBody>
      </p:sp>
      <p:sp>
        <p:nvSpPr>
          <p:cNvPr id="1224" name="Shape 1224"/>
          <p:cNvSpPr/>
          <p:nvPr/>
        </p:nvSpPr>
        <p:spPr>
          <a:xfrm>
            <a:off x="601425" y="3055050"/>
            <a:ext cx="572700" cy="495300"/>
          </a:xfrm>
          <a:prstGeom prst="triangle">
            <a:avLst>
              <a:gd fmla="val 50000" name="adj"/>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p>
        </p:txBody>
      </p:sp>
      <p:sp>
        <p:nvSpPr>
          <p:cNvPr id="1228" name="Shape 1228"/>
          <p:cNvSpPr/>
          <p:nvPr/>
        </p:nvSpPr>
        <p:spPr>
          <a:xfrm>
            <a:off x="2957675" y="2354125"/>
            <a:ext cx="572700" cy="495300"/>
          </a:xfrm>
          <a:prstGeom prst="triangle">
            <a:avLst>
              <a:gd fmla="val 50000" name="adj"/>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sz="1800"/>
          </a:p>
        </p:txBody>
      </p:sp>
      <p:cxnSp>
        <p:nvCxnSpPr>
          <p:cNvPr id="1229" name="Shape 1229"/>
          <p:cNvCxnSpPr/>
          <p:nvPr/>
        </p:nvCxnSpPr>
        <p:spPr>
          <a:xfrm>
            <a:off x="3889025" y="2328325"/>
            <a:ext cx="1467600" cy="0"/>
          </a:xfrm>
          <a:prstGeom prst="straightConnector1">
            <a:avLst/>
          </a:prstGeom>
          <a:noFill/>
          <a:ln cap="flat" cmpd="sng" w="19050">
            <a:solidFill>
              <a:schemeClr val="dk2"/>
            </a:solidFill>
            <a:prstDash val="solid"/>
            <a:round/>
            <a:headEnd len="lg" w="lg" type="none"/>
            <a:tailEnd len="lg" w="lg" type="triangle"/>
          </a:ln>
        </p:spPr>
      </p:cxnSp>
      <p:cxnSp>
        <p:nvCxnSpPr>
          <p:cNvPr id="1230" name="Shape 1230"/>
          <p:cNvCxnSpPr/>
          <p:nvPr/>
        </p:nvCxnSpPr>
        <p:spPr>
          <a:xfrm rot="10800000">
            <a:off x="3869225" y="3189100"/>
            <a:ext cx="1467600" cy="0"/>
          </a:xfrm>
          <a:prstGeom prst="straightConnector1">
            <a:avLst/>
          </a:prstGeom>
          <a:noFill/>
          <a:ln cap="flat" cmpd="sng" w="19050">
            <a:solidFill>
              <a:schemeClr val="dk2"/>
            </a:solidFill>
            <a:prstDash val="solid"/>
            <a:round/>
            <a:headEnd len="lg" w="lg" type="none"/>
            <a:tailEnd len="lg" w="lg" type="triangle"/>
          </a:ln>
        </p:spPr>
      </p:cxnSp>
      <p:sp>
        <p:nvSpPr>
          <p:cNvPr id="1231" name="Shape 1231"/>
          <p:cNvSpPr txBox="1"/>
          <p:nvPr/>
        </p:nvSpPr>
        <p:spPr>
          <a:xfrm>
            <a:off x="3874900" y="1882425"/>
            <a:ext cx="1467600" cy="378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rotateRight(7)</a:t>
            </a:r>
          </a:p>
        </p:txBody>
      </p:sp>
      <p:sp>
        <p:nvSpPr>
          <p:cNvPr id="1232" name="Shape 1232"/>
          <p:cNvSpPr txBox="1"/>
          <p:nvPr/>
        </p:nvSpPr>
        <p:spPr>
          <a:xfrm>
            <a:off x="3889025" y="3168625"/>
            <a:ext cx="1467600" cy="378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rotateLeft(11)</a:t>
            </a:r>
          </a:p>
        </p:txBody>
      </p:sp>
      <p:sp>
        <p:nvSpPr>
          <p:cNvPr id="1233" name="Shape 1233"/>
          <p:cNvSpPr txBox="1"/>
          <p:nvPr/>
        </p:nvSpPr>
        <p:spPr>
          <a:xfrm>
            <a:off x="3053639" y="2782705"/>
            <a:ext cx="572700" cy="16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&gt;11</a:t>
            </a:r>
          </a:p>
        </p:txBody>
      </p:sp>
      <p:sp>
        <p:nvSpPr>
          <p:cNvPr id="1234" name="Shape 1234"/>
          <p:cNvSpPr txBox="1"/>
          <p:nvPr/>
        </p:nvSpPr>
        <p:spPr>
          <a:xfrm>
            <a:off x="1388525" y="3474150"/>
            <a:ext cx="1360200" cy="16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&gt; 7 and &lt; 11</a:t>
            </a:r>
          </a:p>
        </p:txBody>
      </p:sp>
      <p:sp>
        <p:nvSpPr>
          <p:cNvPr id="1235" name="Shape 1235"/>
          <p:cNvSpPr txBox="1"/>
          <p:nvPr/>
        </p:nvSpPr>
        <p:spPr>
          <a:xfrm>
            <a:off x="589947" y="3476783"/>
            <a:ext cx="552600" cy="16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&lt; 7</a:t>
            </a:r>
          </a:p>
        </p:txBody>
      </p:sp>
      <p:sp>
        <p:nvSpPr>
          <p:cNvPr id="1236" name="Shape 1236"/>
          <p:cNvSpPr/>
          <p:nvPr/>
        </p:nvSpPr>
        <p:spPr>
          <a:xfrm>
            <a:off x="8042736" y="2678075"/>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11</a:t>
            </a:r>
          </a:p>
        </p:txBody>
      </p:sp>
      <p:sp>
        <p:nvSpPr>
          <p:cNvPr id="1237" name="Shape 1237"/>
          <p:cNvSpPr/>
          <p:nvPr/>
        </p:nvSpPr>
        <p:spPr>
          <a:xfrm>
            <a:off x="7316693" y="2046440"/>
            <a:ext cx="435600" cy="2886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238" name="Shape 1238"/>
          <p:cNvCxnSpPr>
            <a:stCxn id="1237" idx="2"/>
            <a:endCxn id="1239" idx="0"/>
          </p:cNvCxnSpPr>
          <p:nvPr/>
        </p:nvCxnSpPr>
        <p:spPr>
          <a:xfrm flipH="1">
            <a:off x="6049493" y="2335040"/>
            <a:ext cx="1485000" cy="816300"/>
          </a:xfrm>
          <a:prstGeom prst="straightConnector1">
            <a:avLst/>
          </a:prstGeom>
          <a:noFill/>
          <a:ln cap="flat" cmpd="sng" w="19050">
            <a:solidFill>
              <a:schemeClr val="dk2"/>
            </a:solidFill>
            <a:prstDash val="solid"/>
            <a:round/>
            <a:headEnd len="lg" w="lg" type="none"/>
            <a:tailEnd len="lg" w="lg" type="none"/>
          </a:ln>
        </p:spPr>
      </p:cxnSp>
      <p:cxnSp>
        <p:nvCxnSpPr>
          <p:cNvPr id="1240" name="Shape 1240"/>
          <p:cNvCxnSpPr>
            <a:stCxn id="1236" idx="2"/>
            <a:endCxn id="1241" idx="0"/>
          </p:cNvCxnSpPr>
          <p:nvPr/>
        </p:nvCxnSpPr>
        <p:spPr>
          <a:xfrm>
            <a:off x="8260536" y="2966675"/>
            <a:ext cx="526200" cy="169500"/>
          </a:xfrm>
          <a:prstGeom prst="straightConnector1">
            <a:avLst/>
          </a:prstGeom>
          <a:noFill/>
          <a:ln cap="flat" cmpd="sng" w="19050">
            <a:solidFill>
              <a:schemeClr val="dk2"/>
            </a:solidFill>
            <a:prstDash val="solid"/>
            <a:round/>
            <a:headEnd len="lg" w="lg" type="none"/>
            <a:tailEnd len="lg" w="lg" type="none"/>
          </a:ln>
        </p:spPr>
      </p:cxnSp>
      <p:sp>
        <p:nvSpPr>
          <p:cNvPr id="1242" name="Shape 1242"/>
          <p:cNvSpPr/>
          <p:nvPr/>
        </p:nvSpPr>
        <p:spPr>
          <a:xfrm>
            <a:off x="7464775" y="3151400"/>
            <a:ext cx="572700" cy="495300"/>
          </a:xfrm>
          <a:prstGeom prst="triangle">
            <a:avLst>
              <a:gd fmla="val 50000" name="adj"/>
            </a:avLst>
          </a:prstGeom>
          <a:solidFill>
            <a:srgbClr val="B4A7D6"/>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p>
        </p:txBody>
      </p:sp>
      <p:sp>
        <p:nvSpPr>
          <p:cNvPr id="1239" name="Shape 1239"/>
          <p:cNvSpPr/>
          <p:nvPr/>
        </p:nvSpPr>
        <p:spPr>
          <a:xfrm>
            <a:off x="5763275" y="3151400"/>
            <a:ext cx="572700" cy="495300"/>
          </a:xfrm>
          <a:prstGeom prst="triangle">
            <a:avLst>
              <a:gd fmla="val 50000" name="adj"/>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p>
        </p:txBody>
      </p:sp>
      <p:sp>
        <p:nvSpPr>
          <p:cNvPr id="1241" name="Shape 1241"/>
          <p:cNvSpPr/>
          <p:nvPr/>
        </p:nvSpPr>
        <p:spPr>
          <a:xfrm>
            <a:off x="8500525" y="3136275"/>
            <a:ext cx="572700" cy="495300"/>
          </a:xfrm>
          <a:prstGeom prst="triangle">
            <a:avLst>
              <a:gd fmla="val 50000" name="adj"/>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sz="1800"/>
          </a:p>
        </p:txBody>
      </p:sp>
      <p:sp>
        <p:nvSpPr>
          <p:cNvPr id="1243" name="Shape 1243"/>
          <p:cNvSpPr txBox="1"/>
          <p:nvPr/>
        </p:nvSpPr>
        <p:spPr>
          <a:xfrm>
            <a:off x="8596489" y="3564855"/>
            <a:ext cx="572700" cy="16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&gt;11</a:t>
            </a:r>
          </a:p>
        </p:txBody>
      </p:sp>
      <p:sp>
        <p:nvSpPr>
          <p:cNvPr id="1244" name="Shape 1244"/>
          <p:cNvSpPr txBox="1"/>
          <p:nvPr/>
        </p:nvSpPr>
        <p:spPr>
          <a:xfrm>
            <a:off x="7159975" y="3570500"/>
            <a:ext cx="1360200" cy="16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&gt; 7 and &lt; 11</a:t>
            </a:r>
          </a:p>
        </p:txBody>
      </p:sp>
      <p:sp>
        <p:nvSpPr>
          <p:cNvPr id="1245" name="Shape 1245"/>
          <p:cNvSpPr txBox="1"/>
          <p:nvPr/>
        </p:nvSpPr>
        <p:spPr>
          <a:xfrm>
            <a:off x="5751797" y="3573133"/>
            <a:ext cx="552600" cy="16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&lt; 7</a:t>
            </a:r>
          </a:p>
        </p:txBody>
      </p:sp>
      <p:cxnSp>
        <p:nvCxnSpPr>
          <p:cNvPr id="1246" name="Shape 1246"/>
          <p:cNvCxnSpPr>
            <a:stCxn id="1237" idx="2"/>
            <a:endCxn id="1236" idx="0"/>
          </p:cNvCxnSpPr>
          <p:nvPr/>
        </p:nvCxnSpPr>
        <p:spPr>
          <a:xfrm>
            <a:off x="7534493" y="2335040"/>
            <a:ext cx="726000" cy="342900"/>
          </a:xfrm>
          <a:prstGeom prst="straightConnector1">
            <a:avLst/>
          </a:prstGeom>
          <a:noFill/>
          <a:ln cap="flat" cmpd="sng" w="19050">
            <a:solidFill>
              <a:schemeClr val="dk2"/>
            </a:solidFill>
            <a:prstDash val="solid"/>
            <a:round/>
            <a:headEnd len="lg" w="lg" type="none"/>
            <a:tailEnd len="lg" w="lg" type="none"/>
          </a:ln>
        </p:spPr>
      </p:cxnSp>
      <p:cxnSp>
        <p:nvCxnSpPr>
          <p:cNvPr id="1247" name="Shape 1247"/>
          <p:cNvCxnSpPr>
            <a:stCxn id="1236" idx="2"/>
            <a:endCxn id="1242" idx="0"/>
          </p:cNvCxnSpPr>
          <p:nvPr/>
        </p:nvCxnSpPr>
        <p:spPr>
          <a:xfrm flipH="1">
            <a:off x="7751136" y="2966675"/>
            <a:ext cx="509400" cy="184800"/>
          </a:xfrm>
          <a:prstGeom prst="straightConnector1">
            <a:avLst/>
          </a:prstGeom>
          <a:noFill/>
          <a:ln cap="flat" cmpd="sng" w="19050">
            <a:solidFill>
              <a:schemeClr val="dk2"/>
            </a:solidFill>
            <a:prstDash val="solid"/>
            <a:round/>
            <a:headEnd len="lg" w="lg" type="none"/>
            <a:tailEnd len="lg" w="lg" type="none"/>
          </a:ln>
        </p:spPr>
      </p:cxnSp>
      <p:sp>
        <p:nvSpPr>
          <p:cNvPr id="1248" name="Shape 1248"/>
          <p:cNvSpPr txBox="1"/>
          <p:nvPr>
            <p:ph idx="1" type="body"/>
          </p:nvPr>
        </p:nvSpPr>
        <p:spPr>
          <a:xfrm>
            <a:off x="319200" y="3935500"/>
            <a:ext cx="8604600" cy="8034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chemeClr val="dk1"/>
                </a:solidFill>
              </a:rPr>
              <a:t>Non-obvious fact: Given an arbitrarily unbalanced tree, a sequence of rotations exists that will yield a balanced tree.</a:t>
            </a:r>
          </a:p>
          <a:p>
            <a:pPr indent="-355600" lvl="0" marL="457200" rtl="0">
              <a:spcBef>
                <a:spcPts val="0"/>
              </a:spcBef>
              <a:spcAft>
                <a:spcPts val="0"/>
              </a:spcAft>
              <a:buClr>
                <a:schemeClr val="dk1"/>
              </a:buClr>
              <a:buSzPts val="2000"/>
              <a:buChar char="●"/>
            </a:pPr>
            <a:r>
              <a:rPr lang="en" sz="2000">
                <a:solidFill>
                  <a:schemeClr val="dk1"/>
                </a:solidFill>
              </a:rPr>
              <a:t>We’ll see such a sequence in a bit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2" name="Shape 1252"/>
        <p:cNvGrpSpPr/>
        <p:nvPr/>
      </p:nvGrpSpPr>
      <p:grpSpPr>
        <a:xfrm>
          <a:off x="0" y="0"/>
          <a:ext cx="0" cy="0"/>
          <a:chOff x="0" y="0"/>
          <a:chExt cx="0" cy="0"/>
        </a:xfrm>
      </p:grpSpPr>
      <p:sp>
        <p:nvSpPr>
          <p:cNvPr id="1253" name="Shape 12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Splaying</a:t>
            </a:r>
          </a:p>
        </p:txBody>
      </p:sp>
      <p:sp>
        <p:nvSpPr>
          <p:cNvPr id="1254" name="Shape 125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Splaying a node X means that we make X the root of the tree through a series of rotations</a:t>
            </a:r>
          </a:p>
          <a:p>
            <a:pPr indent="-342900" lvl="0" marL="457200">
              <a:spcBef>
                <a:spcPts val="0"/>
              </a:spcBef>
              <a:buClr>
                <a:srgbClr val="000000"/>
              </a:buClr>
              <a:buSzPts val="1800"/>
              <a:buChar char="●"/>
            </a:pPr>
            <a:r>
              <a:rPr lang="en">
                <a:solidFill>
                  <a:srgbClr val="000000"/>
                </a:solidFill>
              </a:rPr>
              <a:t>What way we rotate depends on the configuration between X, its parent P, and its grandparent G (if G exists)</a:t>
            </a:r>
          </a:p>
        </p:txBody>
      </p:sp>
      <p:sp>
        <p:nvSpPr>
          <p:cNvPr id="1255" name="Shape 1255"/>
          <p:cNvSpPr/>
          <p:nvPr/>
        </p:nvSpPr>
        <p:spPr>
          <a:xfrm>
            <a:off x="1433086" y="2505525"/>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6</a:t>
            </a:r>
          </a:p>
        </p:txBody>
      </p:sp>
      <p:sp>
        <p:nvSpPr>
          <p:cNvPr id="1256" name="Shape 1256"/>
          <p:cNvSpPr/>
          <p:nvPr/>
        </p:nvSpPr>
        <p:spPr>
          <a:xfrm>
            <a:off x="523593" y="3067065"/>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1257" name="Shape 1257"/>
          <p:cNvSpPr/>
          <p:nvPr/>
        </p:nvSpPr>
        <p:spPr>
          <a:xfrm>
            <a:off x="2303252" y="3067065"/>
            <a:ext cx="435600" cy="2886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11</a:t>
            </a:r>
          </a:p>
        </p:txBody>
      </p:sp>
      <p:sp>
        <p:nvSpPr>
          <p:cNvPr id="1258" name="Shape 1258"/>
          <p:cNvSpPr/>
          <p:nvPr/>
        </p:nvSpPr>
        <p:spPr>
          <a:xfrm>
            <a:off x="1636143" y="3628604"/>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9</a:t>
            </a:r>
          </a:p>
        </p:txBody>
      </p:sp>
      <p:sp>
        <p:nvSpPr>
          <p:cNvPr id="1259" name="Shape 1259"/>
          <p:cNvSpPr/>
          <p:nvPr/>
        </p:nvSpPr>
        <p:spPr>
          <a:xfrm>
            <a:off x="2925226" y="3628600"/>
            <a:ext cx="462300" cy="2730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13</a:t>
            </a:r>
          </a:p>
        </p:txBody>
      </p:sp>
      <p:sp>
        <p:nvSpPr>
          <p:cNvPr id="1260" name="Shape 1260"/>
          <p:cNvSpPr/>
          <p:nvPr/>
        </p:nvSpPr>
        <p:spPr>
          <a:xfrm>
            <a:off x="149800" y="3628604"/>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a:t>
            </a:r>
          </a:p>
        </p:txBody>
      </p:sp>
      <p:sp>
        <p:nvSpPr>
          <p:cNvPr id="1261" name="Shape 1261"/>
          <p:cNvSpPr/>
          <p:nvPr/>
        </p:nvSpPr>
        <p:spPr>
          <a:xfrm>
            <a:off x="897385" y="3628604"/>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4</a:t>
            </a:r>
          </a:p>
        </p:txBody>
      </p:sp>
      <p:sp>
        <p:nvSpPr>
          <p:cNvPr id="1262" name="Shape 1262"/>
          <p:cNvSpPr/>
          <p:nvPr/>
        </p:nvSpPr>
        <p:spPr>
          <a:xfrm>
            <a:off x="2565899" y="4190150"/>
            <a:ext cx="4623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12</a:t>
            </a:r>
          </a:p>
        </p:txBody>
      </p:sp>
      <p:sp>
        <p:nvSpPr>
          <p:cNvPr id="1263" name="Shape 1263"/>
          <p:cNvSpPr/>
          <p:nvPr/>
        </p:nvSpPr>
        <p:spPr>
          <a:xfrm>
            <a:off x="3245799" y="4190150"/>
            <a:ext cx="4623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17</a:t>
            </a:r>
          </a:p>
        </p:txBody>
      </p:sp>
      <p:cxnSp>
        <p:nvCxnSpPr>
          <p:cNvPr id="1264" name="Shape 1264"/>
          <p:cNvCxnSpPr>
            <a:stCxn id="1256" idx="0"/>
            <a:endCxn id="1255" idx="2"/>
          </p:cNvCxnSpPr>
          <p:nvPr/>
        </p:nvCxnSpPr>
        <p:spPr>
          <a:xfrm flipH="1" rot="10800000">
            <a:off x="741393" y="2794065"/>
            <a:ext cx="909600" cy="273000"/>
          </a:xfrm>
          <a:prstGeom prst="straightConnector1">
            <a:avLst/>
          </a:prstGeom>
          <a:noFill/>
          <a:ln cap="flat" cmpd="sng" w="19050">
            <a:solidFill>
              <a:schemeClr val="dk2"/>
            </a:solidFill>
            <a:prstDash val="solid"/>
            <a:round/>
            <a:headEnd len="lg" w="lg" type="none"/>
            <a:tailEnd len="lg" w="lg" type="none"/>
          </a:ln>
        </p:spPr>
      </p:cxnSp>
      <p:cxnSp>
        <p:nvCxnSpPr>
          <p:cNvPr id="1265" name="Shape 1265"/>
          <p:cNvCxnSpPr>
            <a:stCxn id="1256" idx="2"/>
            <a:endCxn id="1260" idx="0"/>
          </p:cNvCxnSpPr>
          <p:nvPr/>
        </p:nvCxnSpPr>
        <p:spPr>
          <a:xfrm flipH="1">
            <a:off x="367593" y="3355665"/>
            <a:ext cx="373800" cy="273000"/>
          </a:xfrm>
          <a:prstGeom prst="straightConnector1">
            <a:avLst/>
          </a:prstGeom>
          <a:noFill/>
          <a:ln cap="flat" cmpd="sng" w="19050">
            <a:solidFill>
              <a:schemeClr val="dk2"/>
            </a:solidFill>
            <a:prstDash val="solid"/>
            <a:round/>
            <a:headEnd len="lg" w="lg" type="none"/>
            <a:tailEnd len="lg" w="lg" type="none"/>
          </a:ln>
        </p:spPr>
      </p:cxnSp>
      <p:cxnSp>
        <p:nvCxnSpPr>
          <p:cNvPr id="1266" name="Shape 1266"/>
          <p:cNvCxnSpPr>
            <a:stCxn id="1256" idx="2"/>
            <a:endCxn id="1261" idx="0"/>
          </p:cNvCxnSpPr>
          <p:nvPr/>
        </p:nvCxnSpPr>
        <p:spPr>
          <a:xfrm>
            <a:off x="741393" y="3355665"/>
            <a:ext cx="373800" cy="273000"/>
          </a:xfrm>
          <a:prstGeom prst="straightConnector1">
            <a:avLst/>
          </a:prstGeom>
          <a:noFill/>
          <a:ln cap="flat" cmpd="sng" w="19050">
            <a:solidFill>
              <a:schemeClr val="dk2"/>
            </a:solidFill>
            <a:prstDash val="solid"/>
            <a:round/>
            <a:headEnd len="lg" w="lg" type="none"/>
            <a:tailEnd len="lg" w="lg" type="none"/>
          </a:ln>
        </p:spPr>
      </p:cxnSp>
      <p:cxnSp>
        <p:nvCxnSpPr>
          <p:cNvPr id="1267" name="Shape 1267"/>
          <p:cNvCxnSpPr>
            <a:stCxn id="1255" idx="2"/>
            <a:endCxn id="1257" idx="0"/>
          </p:cNvCxnSpPr>
          <p:nvPr/>
        </p:nvCxnSpPr>
        <p:spPr>
          <a:xfrm>
            <a:off x="1650886" y="2794125"/>
            <a:ext cx="870300" cy="273000"/>
          </a:xfrm>
          <a:prstGeom prst="straightConnector1">
            <a:avLst/>
          </a:prstGeom>
          <a:noFill/>
          <a:ln cap="flat" cmpd="sng" w="19050">
            <a:solidFill>
              <a:schemeClr val="dk2"/>
            </a:solidFill>
            <a:prstDash val="solid"/>
            <a:round/>
            <a:headEnd len="lg" w="lg" type="none"/>
            <a:tailEnd len="lg" w="lg" type="none"/>
          </a:ln>
        </p:spPr>
      </p:cxnSp>
      <p:cxnSp>
        <p:nvCxnSpPr>
          <p:cNvPr id="1268" name="Shape 1268"/>
          <p:cNvCxnSpPr>
            <a:stCxn id="1257" idx="2"/>
            <a:endCxn id="1258" idx="0"/>
          </p:cNvCxnSpPr>
          <p:nvPr/>
        </p:nvCxnSpPr>
        <p:spPr>
          <a:xfrm flipH="1">
            <a:off x="1853852" y="3355665"/>
            <a:ext cx="667200" cy="273000"/>
          </a:xfrm>
          <a:prstGeom prst="straightConnector1">
            <a:avLst/>
          </a:prstGeom>
          <a:noFill/>
          <a:ln cap="flat" cmpd="sng" w="19050">
            <a:solidFill>
              <a:schemeClr val="dk2"/>
            </a:solidFill>
            <a:prstDash val="solid"/>
            <a:round/>
            <a:headEnd len="lg" w="lg" type="none"/>
            <a:tailEnd len="lg" w="lg" type="none"/>
          </a:ln>
        </p:spPr>
      </p:cxnSp>
      <p:cxnSp>
        <p:nvCxnSpPr>
          <p:cNvPr id="1269" name="Shape 1269"/>
          <p:cNvCxnSpPr>
            <a:stCxn id="1257" idx="2"/>
            <a:endCxn id="1259" idx="0"/>
          </p:cNvCxnSpPr>
          <p:nvPr/>
        </p:nvCxnSpPr>
        <p:spPr>
          <a:xfrm>
            <a:off x="2521052" y="3355665"/>
            <a:ext cx="635400" cy="273000"/>
          </a:xfrm>
          <a:prstGeom prst="straightConnector1">
            <a:avLst/>
          </a:prstGeom>
          <a:noFill/>
          <a:ln cap="flat" cmpd="sng" w="19050">
            <a:solidFill>
              <a:schemeClr val="dk2"/>
            </a:solidFill>
            <a:prstDash val="solid"/>
            <a:round/>
            <a:headEnd len="lg" w="lg" type="none"/>
            <a:tailEnd len="lg" w="lg" type="none"/>
          </a:ln>
        </p:spPr>
      </p:cxnSp>
      <p:cxnSp>
        <p:nvCxnSpPr>
          <p:cNvPr id="1270" name="Shape 1270"/>
          <p:cNvCxnSpPr>
            <a:stCxn id="1258" idx="2"/>
            <a:endCxn id="1271" idx="0"/>
          </p:cNvCxnSpPr>
          <p:nvPr/>
        </p:nvCxnSpPr>
        <p:spPr>
          <a:xfrm flipH="1">
            <a:off x="1547943" y="3917204"/>
            <a:ext cx="306000" cy="273000"/>
          </a:xfrm>
          <a:prstGeom prst="straightConnector1">
            <a:avLst/>
          </a:prstGeom>
          <a:noFill/>
          <a:ln cap="flat" cmpd="sng" w="19050">
            <a:solidFill>
              <a:schemeClr val="dk2"/>
            </a:solidFill>
            <a:prstDash val="solid"/>
            <a:round/>
            <a:headEnd len="lg" w="lg" type="none"/>
            <a:tailEnd len="lg" w="lg" type="none"/>
          </a:ln>
        </p:spPr>
      </p:cxnSp>
      <p:cxnSp>
        <p:nvCxnSpPr>
          <p:cNvPr id="1272" name="Shape 1272"/>
          <p:cNvCxnSpPr>
            <a:stCxn id="1258" idx="2"/>
            <a:endCxn id="1273" idx="0"/>
          </p:cNvCxnSpPr>
          <p:nvPr/>
        </p:nvCxnSpPr>
        <p:spPr>
          <a:xfrm>
            <a:off x="1853943" y="3917204"/>
            <a:ext cx="369300" cy="273000"/>
          </a:xfrm>
          <a:prstGeom prst="straightConnector1">
            <a:avLst/>
          </a:prstGeom>
          <a:noFill/>
          <a:ln cap="flat" cmpd="sng" w="19050">
            <a:solidFill>
              <a:schemeClr val="dk2"/>
            </a:solidFill>
            <a:prstDash val="solid"/>
            <a:round/>
            <a:headEnd len="lg" w="lg" type="none"/>
            <a:tailEnd len="lg" w="lg" type="none"/>
          </a:ln>
        </p:spPr>
      </p:cxnSp>
      <p:cxnSp>
        <p:nvCxnSpPr>
          <p:cNvPr id="1274" name="Shape 1274"/>
          <p:cNvCxnSpPr>
            <a:stCxn id="1259" idx="2"/>
            <a:endCxn id="1262" idx="0"/>
          </p:cNvCxnSpPr>
          <p:nvPr/>
        </p:nvCxnSpPr>
        <p:spPr>
          <a:xfrm flipH="1">
            <a:off x="2796976" y="3901600"/>
            <a:ext cx="359400" cy="288600"/>
          </a:xfrm>
          <a:prstGeom prst="straightConnector1">
            <a:avLst/>
          </a:prstGeom>
          <a:noFill/>
          <a:ln cap="flat" cmpd="sng" w="19050">
            <a:solidFill>
              <a:schemeClr val="dk2"/>
            </a:solidFill>
            <a:prstDash val="solid"/>
            <a:round/>
            <a:headEnd len="lg" w="lg" type="none"/>
            <a:tailEnd len="lg" w="lg" type="none"/>
          </a:ln>
        </p:spPr>
      </p:cxnSp>
      <p:cxnSp>
        <p:nvCxnSpPr>
          <p:cNvPr id="1275" name="Shape 1275"/>
          <p:cNvCxnSpPr>
            <a:stCxn id="1259" idx="2"/>
            <a:endCxn id="1263" idx="0"/>
          </p:cNvCxnSpPr>
          <p:nvPr/>
        </p:nvCxnSpPr>
        <p:spPr>
          <a:xfrm>
            <a:off x="3156376" y="3901600"/>
            <a:ext cx="320700" cy="288600"/>
          </a:xfrm>
          <a:prstGeom prst="straightConnector1">
            <a:avLst/>
          </a:prstGeom>
          <a:noFill/>
          <a:ln cap="flat" cmpd="sng" w="19050">
            <a:solidFill>
              <a:schemeClr val="dk2"/>
            </a:solidFill>
            <a:prstDash val="solid"/>
            <a:round/>
            <a:headEnd len="lg" w="lg" type="none"/>
            <a:tailEnd len="lg" w="lg" type="none"/>
          </a:ln>
        </p:spPr>
      </p:cxnSp>
      <p:sp>
        <p:nvSpPr>
          <p:cNvPr id="1271" name="Shape 1271"/>
          <p:cNvSpPr/>
          <p:nvPr/>
        </p:nvSpPr>
        <p:spPr>
          <a:xfrm>
            <a:off x="1330037" y="4190144"/>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sp>
        <p:nvSpPr>
          <p:cNvPr id="1276" name="Shape 1276"/>
          <p:cNvSpPr/>
          <p:nvPr/>
        </p:nvSpPr>
        <p:spPr>
          <a:xfrm>
            <a:off x="3001424" y="4681400"/>
            <a:ext cx="4623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15</a:t>
            </a:r>
          </a:p>
        </p:txBody>
      </p:sp>
      <p:cxnSp>
        <p:nvCxnSpPr>
          <p:cNvPr id="1277" name="Shape 1277"/>
          <p:cNvCxnSpPr>
            <a:stCxn id="1263" idx="2"/>
            <a:endCxn id="1276" idx="0"/>
          </p:cNvCxnSpPr>
          <p:nvPr/>
        </p:nvCxnSpPr>
        <p:spPr>
          <a:xfrm flipH="1">
            <a:off x="3232449" y="4478750"/>
            <a:ext cx="244500" cy="202500"/>
          </a:xfrm>
          <a:prstGeom prst="straightConnector1">
            <a:avLst/>
          </a:prstGeom>
          <a:noFill/>
          <a:ln cap="flat" cmpd="sng" w="19050">
            <a:solidFill>
              <a:schemeClr val="dk2"/>
            </a:solidFill>
            <a:prstDash val="solid"/>
            <a:round/>
            <a:headEnd len="lg" w="lg" type="none"/>
            <a:tailEnd len="lg" w="lg" type="none"/>
          </a:ln>
        </p:spPr>
      </p:cxnSp>
      <p:grpSp>
        <p:nvGrpSpPr>
          <p:cNvPr id="1278" name="Shape 1278"/>
          <p:cNvGrpSpPr/>
          <p:nvPr/>
        </p:nvGrpSpPr>
        <p:grpSpPr>
          <a:xfrm>
            <a:off x="4704375" y="2567537"/>
            <a:ext cx="4167900" cy="1973488"/>
            <a:chOff x="4704375" y="2110337"/>
            <a:chExt cx="4167900" cy="1973488"/>
          </a:xfrm>
        </p:grpSpPr>
        <p:sp>
          <p:nvSpPr>
            <p:cNvPr id="1279" name="Shape 1279"/>
            <p:cNvSpPr/>
            <p:nvPr/>
          </p:nvSpPr>
          <p:spPr>
            <a:xfrm>
              <a:off x="5987661" y="2691797"/>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6</a:t>
              </a:r>
            </a:p>
          </p:txBody>
        </p:sp>
        <p:sp>
          <p:nvSpPr>
            <p:cNvPr id="1280" name="Shape 1280"/>
            <p:cNvSpPr/>
            <p:nvPr/>
          </p:nvSpPr>
          <p:spPr>
            <a:xfrm>
              <a:off x="5078168" y="3253337"/>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1281" name="Shape 1281"/>
            <p:cNvSpPr/>
            <p:nvPr/>
          </p:nvSpPr>
          <p:spPr>
            <a:xfrm>
              <a:off x="7162627" y="2110337"/>
              <a:ext cx="435600" cy="2886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11</a:t>
              </a:r>
            </a:p>
          </p:txBody>
        </p:sp>
        <p:sp>
          <p:nvSpPr>
            <p:cNvPr id="1282" name="Shape 1282"/>
            <p:cNvSpPr/>
            <p:nvPr/>
          </p:nvSpPr>
          <p:spPr>
            <a:xfrm>
              <a:off x="6647918" y="3253254"/>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9</a:t>
              </a:r>
            </a:p>
          </p:txBody>
        </p:sp>
        <p:sp>
          <p:nvSpPr>
            <p:cNvPr id="1283" name="Shape 1283"/>
            <p:cNvSpPr/>
            <p:nvPr/>
          </p:nvSpPr>
          <p:spPr>
            <a:xfrm>
              <a:off x="8089400" y="2671875"/>
              <a:ext cx="462300" cy="2928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13</a:t>
              </a:r>
            </a:p>
          </p:txBody>
        </p:sp>
        <p:sp>
          <p:nvSpPr>
            <p:cNvPr id="1284" name="Shape 1284"/>
            <p:cNvSpPr/>
            <p:nvPr/>
          </p:nvSpPr>
          <p:spPr>
            <a:xfrm>
              <a:off x="4704375" y="3795222"/>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a:t>
              </a:r>
            </a:p>
          </p:txBody>
        </p:sp>
        <p:sp>
          <p:nvSpPr>
            <p:cNvPr id="1285" name="Shape 1285"/>
            <p:cNvSpPr/>
            <p:nvPr/>
          </p:nvSpPr>
          <p:spPr>
            <a:xfrm>
              <a:off x="5451961" y="3795222"/>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4</a:t>
              </a:r>
            </a:p>
          </p:txBody>
        </p:sp>
        <p:sp>
          <p:nvSpPr>
            <p:cNvPr id="1286" name="Shape 1286"/>
            <p:cNvSpPr/>
            <p:nvPr/>
          </p:nvSpPr>
          <p:spPr>
            <a:xfrm>
              <a:off x="7021699" y="3795225"/>
              <a:ext cx="4623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a:t>
              </a:r>
            </a:p>
          </p:txBody>
        </p:sp>
        <p:sp>
          <p:nvSpPr>
            <p:cNvPr id="1287" name="Shape 1287"/>
            <p:cNvSpPr/>
            <p:nvPr/>
          </p:nvSpPr>
          <p:spPr>
            <a:xfrm>
              <a:off x="7730075" y="3233550"/>
              <a:ext cx="462300" cy="2928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12</a:t>
              </a:r>
            </a:p>
          </p:txBody>
        </p:sp>
        <p:sp>
          <p:nvSpPr>
            <p:cNvPr id="1288" name="Shape 1288"/>
            <p:cNvSpPr/>
            <p:nvPr/>
          </p:nvSpPr>
          <p:spPr>
            <a:xfrm>
              <a:off x="8409975" y="3233550"/>
              <a:ext cx="4623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17</a:t>
              </a:r>
            </a:p>
          </p:txBody>
        </p:sp>
        <p:cxnSp>
          <p:nvCxnSpPr>
            <p:cNvPr id="1289" name="Shape 1289"/>
            <p:cNvCxnSpPr>
              <a:stCxn id="1280" idx="0"/>
              <a:endCxn id="1279" idx="2"/>
            </p:cNvCxnSpPr>
            <p:nvPr/>
          </p:nvCxnSpPr>
          <p:spPr>
            <a:xfrm flipH="1" rot="10800000">
              <a:off x="5295968" y="2980337"/>
              <a:ext cx="909600" cy="273000"/>
            </a:xfrm>
            <a:prstGeom prst="straightConnector1">
              <a:avLst/>
            </a:prstGeom>
            <a:noFill/>
            <a:ln cap="flat" cmpd="sng" w="19050">
              <a:solidFill>
                <a:schemeClr val="dk2"/>
              </a:solidFill>
              <a:prstDash val="solid"/>
              <a:round/>
              <a:headEnd len="lg" w="lg" type="none"/>
              <a:tailEnd len="lg" w="lg" type="none"/>
            </a:ln>
          </p:spPr>
        </p:cxnSp>
        <p:cxnSp>
          <p:nvCxnSpPr>
            <p:cNvPr id="1290" name="Shape 1290"/>
            <p:cNvCxnSpPr>
              <a:stCxn id="1280" idx="2"/>
              <a:endCxn id="1284" idx="0"/>
            </p:cNvCxnSpPr>
            <p:nvPr/>
          </p:nvCxnSpPr>
          <p:spPr>
            <a:xfrm flipH="1">
              <a:off x="4922168" y="3541937"/>
              <a:ext cx="373800" cy="253200"/>
            </a:xfrm>
            <a:prstGeom prst="straightConnector1">
              <a:avLst/>
            </a:prstGeom>
            <a:noFill/>
            <a:ln cap="flat" cmpd="sng" w="19050">
              <a:solidFill>
                <a:schemeClr val="dk2"/>
              </a:solidFill>
              <a:prstDash val="solid"/>
              <a:round/>
              <a:headEnd len="lg" w="lg" type="none"/>
              <a:tailEnd len="lg" w="lg" type="none"/>
            </a:ln>
          </p:spPr>
        </p:cxnSp>
        <p:cxnSp>
          <p:nvCxnSpPr>
            <p:cNvPr id="1291" name="Shape 1291"/>
            <p:cNvCxnSpPr>
              <a:stCxn id="1280" idx="2"/>
              <a:endCxn id="1285" idx="0"/>
            </p:cNvCxnSpPr>
            <p:nvPr/>
          </p:nvCxnSpPr>
          <p:spPr>
            <a:xfrm>
              <a:off x="5295968" y="3541937"/>
              <a:ext cx="373800" cy="253200"/>
            </a:xfrm>
            <a:prstGeom prst="straightConnector1">
              <a:avLst/>
            </a:prstGeom>
            <a:noFill/>
            <a:ln cap="flat" cmpd="sng" w="19050">
              <a:solidFill>
                <a:schemeClr val="dk2"/>
              </a:solidFill>
              <a:prstDash val="solid"/>
              <a:round/>
              <a:headEnd len="lg" w="lg" type="none"/>
              <a:tailEnd len="lg" w="lg" type="none"/>
            </a:ln>
          </p:spPr>
        </p:cxnSp>
        <p:cxnSp>
          <p:nvCxnSpPr>
            <p:cNvPr id="1292" name="Shape 1292"/>
            <p:cNvCxnSpPr>
              <a:stCxn id="1279" idx="2"/>
              <a:endCxn id="1282" idx="0"/>
            </p:cNvCxnSpPr>
            <p:nvPr/>
          </p:nvCxnSpPr>
          <p:spPr>
            <a:xfrm>
              <a:off x="6205461" y="2980397"/>
              <a:ext cx="660300" cy="273000"/>
            </a:xfrm>
            <a:prstGeom prst="straightConnector1">
              <a:avLst/>
            </a:prstGeom>
            <a:noFill/>
            <a:ln cap="flat" cmpd="sng" w="19050">
              <a:solidFill>
                <a:schemeClr val="dk2"/>
              </a:solidFill>
              <a:prstDash val="solid"/>
              <a:round/>
              <a:headEnd len="lg" w="lg" type="none"/>
              <a:tailEnd len="lg" w="lg" type="none"/>
            </a:ln>
          </p:spPr>
        </p:cxnSp>
        <p:cxnSp>
          <p:nvCxnSpPr>
            <p:cNvPr id="1293" name="Shape 1293"/>
            <p:cNvCxnSpPr>
              <a:stCxn id="1281" idx="2"/>
              <a:endCxn id="1283" idx="0"/>
            </p:cNvCxnSpPr>
            <p:nvPr/>
          </p:nvCxnSpPr>
          <p:spPr>
            <a:xfrm>
              <a:off x="7380427" y="2398937"/>
              <a:ext cx="940200" cy="273000"/>
            </a:xfrm>
            <a:prstGeom prst="straightConnector1">
              <a:avLst/>
            </a:prstGeom>
            <a:noFill/>
            <a:ln cap="flat" cmpd="sng" w="19050">
              <a:solidFill>
                <a:schemeClr val="dk2"/>
              </a:solidFill>
              <a:prstDash val="solid"/>
              <a:round/>
              <a:headEnd len="lg" w="lg" type="none"/>
              <a:tailEnd len="lg" w="lg" type="none"/>
            </a:ln>
          </p:spPr>
        </p:cxnSp>
        <p:cxnSp>
          <p:nvCxnSpPr>
            <p:cNvPr id="1294" name="Shape 1294"/>
            <p:cNvCxnSpPr>
              <a:stCxn id="1282" idx="2"/>
              <a:endCxn id="1295" idx="0"/>
            </p:cNvCxnSpPr>
            <p:nvPr/>
          </p:nvCxnSpPr>
          <p:spPr>
            <a:xfrm flipH="1">
              <a:off x="6559718" y="3541854"/>
              <a:ext cx="306000" cy="253500"/>
            </a:xfrm>
            <a:prstGeom prst="straightConnector1">
              <a:avLst/>
            </a:prstGeom>
            <a:noFill/>
            <a:ln cap="flat" cmpd="sng" w="19050">
              <a:solidFill>
                <a:schemeClr val="dk2"/>
              </a:solidFill>
              <a:prstDash val="solid"/>
              <a:round/>
              <a:headEnd len="lg" w="lg" type="none"/>
              <a:tailEnd len="lg" w="lg" type="none"/>
            </a:ln>
          </p:spPr>
        </p:cxnSp>
        <p:cxnSp>
          <p:nvCxnSpPr>
            <p:cNvPr id="1296" name="Shape 1296"/>
            <p:cNvCxnSpPr>
              <a:stCxn id="1282" idx="2"/>
              <a:endCxn id="1286" idx="0"/>
            </p:cNvCxnSpPr>
            <p:nvPr/>
          </p:nvCxnSpPr>
          <p:spPr>
            <a:xfrm>
              <a:off x="6865718" y="3541854"/>
              <a:ext cx="387000" cy="253500"/>
            </a:xfrm>
            <a:prstGeom prst="straightConnector1">
              <a:avLst/>
            </a:prstGeom>
            <a:noFill/>
            <a:ln cap="flat" cmpd="sng" w="19050">
              <a:solidFill>
                <a:schemeClr val="dk2"/>
              </a:solidFill>
              <a:prstDash val="solid"/>
              <a:round/>
              <a:headEnd len="lg" w="lg" type="none"/>
              <a:tailEnd len="lg" w="lg" type="none"/>
            </a:ln>
          </p:spPr>
        </p:cxnSp>
        <p:cxnSp>
          <p:nvCxnSpPr>
            <p:cNvPr id="1297" name="Shape 1297"/>
            <p:cNvCxnSpPr>
              <a:stCxn id="1283" idx="2"/>
              <a:endCxn id="1287" idx="0"/>
            </p:cNvCxnSpPr>
            <p:nvPr/>
          </p:nvCxnSpPr>
          <p:spPr>
            <a:xfrm flipH="1">
              <a:off x="7961150" y="2964675"/>
              <a:ext cx="359400" cy="268800"/>
            </a:xfrm>
            <a:prstGeom prst="straightConnector1">
              <a:avLst/>
            </a:prstGeom>
            <a:noFill/>
            <a:ln cap="flat" cmpd="sng" w="19050">
              <a:solidFill>
                <a:schemeClr val="dk2"/>
              </a:solidFill>
              <a:prstDash val="solid"/>
              <a:round/>
              <a:headEnd len="lg" w="lg" type="none"/>
              <a:tailEnd len="lg" w="lg" type="none"/>
            </a:ln>
          </p:spPr>
        </p:cxnSp>
        <p:cxnSp>
          <p:nvCxnSpPr>
            <p:cNvPr id="1298" name="Shape 1298"/>
            <p:cNvCxnSpPr>
              <a:stCxn id="1283" idx="2"/>
              <a:endCxn id="1288" idx="0"/>
            </p:cNvCxnSpPr>
            <p:nvPr/>
          </p:nvCxnSpPr>
          <p:spPr>
            <a:xfrm>
              <a:off x="8320550" y="2964675"/>
              <a:ext cx="320700" cy="268800"/>
            </a:xfrm>
            <a:prstGeom prst="straightConnector1">
              <a:avLst/>
            </a:prstGeom>
            <a:noFill/>
            <a:ln cap="flat" cmpd="sng" w="19050">
              <a:solidFill>
                <a:schemeClr val="dk2"/>
              </a:solidFill>
              <a:prstDash val="solid"/>
              <a:round/>
              <a:headEnd len="lg" w="lg" type="none"/>
              <a:tailEnd len="lg" w="lg" type="none"/>
            </a:ln>
          </p:spPr>
        </p:cxnSp>
        <p:sp>
          <p:nvSpPr>
            <p:cNvPr id="1295" name="Shape 1295"/>
            <p:cNvSpPr/>
            <p:nvPr/>
          </p:nvSpPr>
          <p:spPr>
            <a:xfrm>
              <a:off x="6341811" y="3795222"/>
              <a:ext cx="4356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299" name="Shape 1299"/>
            <p:cNvCxnSpPr>
              <a:stCxn id="1281" idx="2"/>
              <a:endCxn id="1279" idx="0"/>
            </p:cNvCxnSpPr>
            <p:nvPr/>
          </p:nvCxnSpPr>
          <p:spPr>
            <a:xfrm flipH="1">
              <a:off x="6205327" y="2398937"/>
              <a:ext cx="1175100" cy="292800"/>
            </a:xfrm>
            <a:prstGeom prst="straightConnector1">
              <a:avLst/>
            </a:prstGeom>
            <a:noFill/>
            <a:ln cap="flat" cmpd="sng" w="19050">
              <a:solidFill>
                <a:schemeClr val="dk2"/>
              </a:solidFill>
              <a:prstDash val="solid"/>
              <a:round/>
              <a:headEnd len="lg" w="lg" type="none"/>
              <a:tailEnd len="lg" w="lg" type="none"/>
            </a:ln>
          </p:spPr>
        </p:cxnSp>
        <p:sp>
          <p:nvSpPr>
            <p:cNvPr id="1300" name="Shape 1300"/>
            <p:cNvSpPr/>
            <p:nvPr/>
          </p:nvSpPr>
          <p:spPr>
            <a:xfrm>
              <a:off x="8129474" y="3795225"/>
              <a:ext cx="462300" cy="2886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15</a:t>
              </a:r>
            </a:p>
          </p:txBody>
        </p:sp>
        <p:cxnSp>
          <p:nvCxnSpPr>
            <p:cNvPr id="1301" name="Shape 1301"/>
            <p:cNvCxnSpPr>
              <a:stCxn id="1288" idx="2"/>
              <a:endCxn id="1300" idx="0"/>
            </p:cNvCxnSpPr>
            <p:nvPr/>
          </p:nvCxnSpPr>
          <p:spPr>
            <a:xfrm flipH="1">
              <a:off x="8360625" y="3522150"/>
              <a:ext cx="280500" cy="273000"/>
            </a:xfrm>
            <a:prstGeom prst="straightConnector1">
              <a:avLst/>
            </a:prstGeom>
            <a:noFill/>
            <a:ln cap="flat" cmpd="sng" w="19050">
              <a:solidFill>
                <a:schemeClr val="dk2"/>
              </a:solidFill>
              <a:prstDash val="solid"/>
              <a:round/>
              <a:headEnd len="lg" w="lg" type="none"/>
              <a:tailEnd len="lg" w="lg" type="none"/>
            </a:ln>
          </p:spPr>
        </p:cxnSp>
      </p:grpSp>
      <p:sp>
        <p:nvSpPr>
          <p:cNvPr id="1273" name="Shape 1273"/>
          <p:cNvSpPr/>
          <p:nvPr/>
        </p:nvSpPr>
        <p:spPr>
          <a:xfrm>
            <a:off x="1992125" y="4190150"/>
            <a:ext cx="462300" cy="2730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a:t>
            </a:r>
          </a:p>
        </p:txBody>
      </p:sp>
      <p:sp>
        <p:nvSpPr>
          <p:cNvPr id="1302" name="Shape 1302"/>
          <p:cNvSpPr txBox="1"/>
          <p:nvPr/>
        </p:nvSpPr>
        <p:spPr>
          <a:xfrm>
            <a:off x="3513500" y="2897750"/>
            <a:ext cx="2209500" cy="4578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 sz="1800"/>
              <a:t>Here we splayed 11</a:t>
            </a:r>
          </a:p>
        </p:txBody>
      </p:sp>
      <p:cxnSp>
        <p:nvCxnSpPr>
          <p:cNvPr id="1303" name="Shape 1303"/>
          <p:cNvCxnSpPr>
            <a:stCxn id="1302" idx="1"/>
          </p:cNvCxnSpPr>
          <p:nvPr/>
        </p:nvCxnSpPr>
        <p:spPr>
          <a:xfrm flipH="1">
            <a:off x="2888600" y="3126650"/>
            <a:ext cx="624900" cy="24600"/>
          </a:xfrm>
          <a:prstGeom prst="straightConnector1">
            <a:avLst/>
          </a:prstGeom>
          <a:noFill/>
          <a:ln cap="flat" cmpd="sng" w="19050">
            <a:solidFill>
              <a:schemeClr val="dk2"/>
            </a:solidFill>
            <a:prstDash val="solid"/>
            <a:round/>
            <a:headEnd len="lg" w="lg" type="none"/>
            <a:tailEnd len="lg" w="lg" type="triangle"/>
          </a:ln>
        </p:spPr>
      </p:cxnSp>
      <p:cxnSp>
        <p:nvCxnSpPr>
          <p:cNvPr id="1304" name="Shape 1304"/>
          <p:cNvCxnSpPr>
            <a:stCxn id="1302" idx="3"/>
          </p:cNvCxnSpPr>
          <p:nvPr/>
        </p:nvCxnSpPr>
        <p:spPr>
          <a:xfrm flipH="1" rot="10800000">
            <a:off x="5723000" y="2734850"/>
            <a:ext cx="1304100" cy="3918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8" name="Shape 1308"/>
        <p:cNvGrpSpPr/>
        <p:nvPr/>
      </p:nvGrpSpPr>
      <p:grpSpPr>
        <a:xfrm>
          <a:off x="0" y="0"/>
          <a:ext cx="0" cy="0"/>
          <a:chOff x="0" y="0"/>
          <a:chExt cx="0" cy="0"/>
        </a:xfrm>
      </p:grpSpPr>
      <p:sp>
        <p:nvSpPr>
          <p:cNvPr id="1309" name="Shape 1309"/>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How to Splay: Zig-Zag</a:t>
            </a:r>
          </a:p>
        </p:txBody>
      </p:sp>
      <p:sp>
        <p:nvSpPr>
          <p:cNvPr id="1310" name="Shape 1310"/>
          <p:cNvSpPr txBox="1"/>
          <p:nvPr>
            <p:ph idx="1" type="body"/>
          </p:nvPr>
        </p:nvSpPr>
        <p:spPr>
          <a:xfrm>
            <a:off x="311700" y="923875"/>
            <a:ext cx="8520600" cy="3852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X is the right child of a left child. </a:t>
            </a:r>
          </a:p>
          <a:p>
            <a:pPr indent="-355600" lvl="1" marL="914400" rtl="0">
              <a:spcBef>
                <a:spcPts val="0"/>
              </a:spcBef>
              <a:spcAft>
                <a:spcPts val="0"/>
              </a:spcAft>
              <a:buClr>
                <a:srgbClr val="000000"/>
              </a:buClr>
              <a:buSzPts val="2000"/>
              <a:buChar char="○"/>
            </a:pPr>
            <a:r>
              <a:rPr lang="en" sz="2000">
                <a:solidFill>
                  <a:srgbClr val="000000"/>
                </a:solidFill>
              </a:rPr>
              <a:t> There’s a bend in the path from X to its grandparent</a:t>
            </a:r>
          </a:p>
          <a:p>
            <a:pPr indent="-355600" lvl="0" marL="457200" rtl="0">
              <a:spcBef>
                <a:spcPts val="0"/>
              </a:spcBef>
              <a:buClr>
                <a:srgbClr val="000000"/>
              </a:buClr>
              <a:buSzPts val="2000"/>
              <a:buChar char="●"/>
            </a:pPr>
            <a:r>
              <a:rPr lang="en" sz="2000">
                <a:solidFill>
                  <a:srgbClr val="000000"/>
                </a:solidFill>
              </a:rPr>
              <a:t>There is a symmetric case for when X is the left child of a right child</a:t>
            </a:r>
          </a:p>
        </p:txBody>
      </p:sp>
      <p:sp>
        <p:nvSpPr>
          <p:cNvPr id="1311" name="Shape 1311"/>
          <p:cNvSpPr/>
          <p:nvPr/>
        </p:nvSpPr>
        <p:spPr>
          <a:xfrm>
            <a:off x="1793072" y="3727961"/>
            <a:ext cx="536400" cy="474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X</a:t>
            </a:r>
          </a:p>
        </p:txBody>
      </p:sp>
      <p:sp>
        <p:nvSpPr>
          <p:cNvPr id="1312" name="Shape 1312"/>
          <p:cNvSpPr/>
          <p:nvPr/>
        </p:nvSpPr>
        <p:spPr>
          <a:xfrm>
            <a:off x="1161724" y="3055975"/>
            <a:ext cx="536400" cy="474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P</a:t>
            </a:r>
          </a:p>
        </p:txBody>
      </p:sp>
      <p:cxnSp>
        <p:nvCxnSpPr>
          <p:cNvPr id="1313" name="Shape 1313"/>
          <p:cNvCxnSpPr>
            <a:stCxn id="1311" idx="1"/>
            <a:endCxn id="1312" idx="5"/>
          </p:cNvCxnSpPr>
          <p:nvPr/>
        </p:nvCxnSpPr>
        <p:spPr>
          <a:xfrm rot="10800000">
            <a:off x="1619626" y="3460821"/>
            <a:ext cx="252000" cy="336600"/>
          </a:xfrm>
          <a:prstGeom prst="straightConnector1">
            <a:avLst/>
          </a:prstGeom>
          <a:noFill/>
          <a:ln cap="flat" cmpd="sng" w="9525">
            <a:solidFill>
              <a:srgbClr val="000000"/>
            </a:solidFill>
            <a:prstDash val="solid"/>
            <a:round/>
            <a:headEnd len="lg" w="lg" type="none"/>
            <a:tailEnd len="lg" w="lg" type="none"/>
          </a:ln>
        </p:spPr>
      </p:cxnSp>
      <p:cxnSp>
        <p:nvCxnSpPr>
          <p:cNvPr id="1314" name="Shape 1314"/>
          <p:cNvCxnSpPr>
            <a:stCxn id="1311" idx="5"/>
            <a:endCxn id="1315" idx="0"/>
          </p:cNvCxnSpPr>
          <p:nvPr/>
        </p:nvCxnSpPr>
        <p:spPr>
          <a:xfrm>
            <a:off x="2250918" y="4132801"/>
            <a:ext cx="240900" cy="434400"/>
          </a:xfrm>
          <a:prstGeom prst="straightConnector1">
            <a:avLst/>
          </a:prstGeom>
          <a:noFill/>
          <a:ln cap="flat" cmpd="sng" w="9525">
            <a:solidFill>
              <a:srgbClr val="000000"/>
            </a:solidFill>
            <a:prstDash val="solid"/>
            <a:round/>
            <a:headEnd len="lg" w="lg" type="none"/>
            <a:tailEnd len="lg" w="lg" type="none"/>
          </a:ln>
        </p:spPr>
      </p:cxnSp>
      <p:sp>
        <p:nvSpPr>
          <p:cNvPr id="1316" name="Shape 1316"/>
          <p:cNvSpPr/>
          <p:nvPr/>
        </p:nvSpPr>
        <p:spPr>
          <a:xfrm>
            <a:off x="815000" y="3727961"/>
            <a:ext cx="346500" cy="474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a</a:t>
            </a:r>
          </a:p>
        </p:txBody>
      </p:sp>
      <p:sp>
        <p:nvSpPr>
          <p:cNvPr id="1317" name="Shape 1317"/>
          <p:cNvSpPr/>
          <p:nvPr/>
        </p:nvSpPr>
        <p:spPr>
          <a:xfrm>
            <a:off x="1446348" y="4567110"/>
            <a:ext cx="346500" cy="474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b</a:t>
            </a:r>
          </a:p>
        </p:txBody>
      </p:sp>
      <p:sp>
        <p:nvSpPr>
          <p:cNvPr id="1315" name="Shape 1315"/>
          <p:cNvSpPr/>
          <p:nvPr/>
        </p:nvSpPr>
        <p:spPr>
          <a:xfrm>
            <a:off x="2318498" y="4567110"/>
            <a:ext cx="346500" cy="474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c</a:t>
            </a:r>
          </a:p>
        </p:txBody>
      </p:sp>
      <p:cxnSp>
        <p:nvCxnSpPr>
          <p:cNvPr id="1318" name="Shape 1318"/>
          <p:cNvCxnSpPr>
            <a:stCxn id="1312" idx="3"/>
            <a:endCxn id="1316" idx="0"/>
          </p:cNvCxnSpPr>
          <p:nvPr/>
        </p:nvCxnSpPr>
        <p:spPr>
          <a:xfrm flipH="1">
            <a:off x="988278" y="3460816"/>
            <a:ext cx="252000" cy="267000"/>
          </a:xfrm>
          <a:prstGeom prst="straightConnector1">
            <a:avLst/>
          </a:prstGeom>
          <a:noFill/>
          <a:ln cap="flat" cmpd="sng" w="9525">
            <a:solidFill>
              <a:srgbClr val="000000"/>
            </a:solidFill>
            <a:prstDash val="solid"/>
            <a:round/>
            <a:headEnd len="lg" w="lg" type="none"/>
            <a:tailEnd len="lg" w="lg" type="none"/>
          </a:ln>
        </p:spPr>
      </p:cxnSp>
      <p:cxnSp>
        <p:nvCxnSpPr>
          <p:cNvPr id="1319" name="Shape 1319"/>
          <p:cNvCxnSpPr>
            <a:stCxn id="1311" idx="3"/>
            <a:endCxn id="1317" idx="0"/>
          </p:cNvCxnSpPr>
          <p:nvPr/>
        </p:nvCxnSpPr>
        <p:spPr>
          <a:xfrm flipH="1">
            <a:off x="1619626" y="4132801"/>
            <a:ext cx="252000" cy="434400"/>
          </a:xfrm>
          <a:prstGeom prst="straightConnector1">
            <a:avLst/>
          </a:prstGeom>
          <a:noFill/>
          <a:ln cap="flat" cmpd="sng" w="9525">
            <a:solidFill>
              <a:srgbClr val="000000"/>
            </a:solidFill>
            <a:prstDash val="solid"/>
            <a:round/>
            <a:headEnd len="lg" w="lg" type="none"/>
            <a:tailEnd len="lg" w="lg" type="none"/>
          </a:ln>
        </p:spPr>
      </p:cxnSp>
      <p:sp>
        <p:nvSpPr>
          <p:cNvPr id="1320" name="Shape 1320"/>
          <p:cNvSpPr/>
          <p:nvPr/>
        </p:nvSpPr>
        <p:spPr>
          <a:xfrm>
            <a:off x="1793072" y="2300075"/>
            <a:ext cx="536400" cy="474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G</a:t>
            </a:r>
          </a:p>
        </p:txBody>
      </p:sp>
      <p:cxnSp>
        <p:nvCxnSpPr>
          <p:cNvPr id="1321" name="Shape 1321"/>
          <p:cNvCxnSpPr>
            <a:stCxn id="1320" idx="5"/>
            <a:endCxn id="1322" idx="0"/>
          </p:cNvCxnSpPr>
          <p:nvPr/>
        </p:nvCxnSpPr>
        <p:spPr>
          <a:xfrm>
            <a:off x="2250918" y="2704915"/>
            <a:ext cx="240900" cy="351000"/>
          </a:xfrm>
          <a:prstGeom prst="straightConnector1">
            <a:avLst/>
          </a:prstGeom>
          <a:noFill/>
          <a:ln cap="flat" cmpd="sng" w="9525">
            <a:solidFill>
              <a:srgbClr val="000000"/>
            </a:solidFill>
            <a:prstDash val="solid"/>
            <a:round/>
            <a:headEnd len="lg" w="lg" type="none"/>
            <a:tailEnd len="lg" w="lg" type="none"/>
          </a:ln>
        </p:spPr>
      </p:cxnSp>
      <p:sp>
        <p:nvSpPr>
          <p:cNvPr id="1322" name="Shape 1322"/>
          <p:cNvSpPr/>
          <p:nvPr/>
        </p:nvSpPr>
        <p:spPr>
          <a:xfrm>
            <a:off x="2318498" y="3055975"/>
            <a:ext cx="346500" cy="474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d</a:t>
            </a:r>
          </a:p>
        </p:txBody>
      </p:sp>
      <p:cxnSp>
        <p:nvCxnSpPr>
          <p:cNvPr id="1323" name="Shape 1323"/>
          <p:cNvCxnSpPr>
            <a:stCxn id="1320" idx="3"/>
            <a:endCxn id="1312" idx="0"/>
          </p:cNvCxnSpPr>
          <p:nvPr/>
        </p:nvCxnSpPr>
        <p:spPr>
          <a:xfrm flipH="1">
            <a:off x="1430026" y="2704915"/>
            <a:ext cx="441600" cy="351000"/>
          </a:xfrm>
          <a:prstGeom prst="straightConnector1">
            <a:avLst/>
          </a:prstGeom>
          <a:noFill/>
          <a:ln cap="flat" cmpd="sng" w="9525">
            <a:solidFill>
              <a:srgbClr val="000000"/>
            </a:solidFill>
            <a:prstDash val="solid"/>
            <a:round/>
            <a:headEnd len="lg" w="lg" type="none"/>
            <a:tailEnd len="lg" w="lg" type="none"/>
          </a:ln>
        </p:spPr>
      </p:cxnSp>
      <p:sp>
        <p:nvSpPr>
          <p:cNvPr id="1324" name="Shape 1324"/>
          <p:cNvSpPr/>
          <p:nvPr/>
        </p:nvSpPr>
        <p:spPr>
          <a:xfrm>
            <a:off x="4057191" y="3166313"/>
            <a:ext cx="536400" cy="474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X</a:t>
            </a:r>
          </a:p>
        </p:txBody>
      </p:sp>
      <p:sp>
        <p:nvSpPr>
          <p:cNvPr id="1325" name="Shape 1325"/>
          <p:cNvSpPr/>
          <p:nvPr/>
        </p:nvSpPr>
        <p:spPr>
          <a:xfrm>
            <a:off x="3692056" y="3865415"/>
            <a:ext cx="536400" cy="474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P</a:t>
            </a:r>
          </a:p>
        </p:txBody>
      </p:sp>
      <p:cxnSp>
        <p:nvCxnSpPr>
          <p:cNvPr id="1326" name="Shape 1326"/>
          <p:cNvCxnSpPr>
            <a:stCxn id="1324" idx="3"/>
            <a:endCxn id="1325" idx="0"/>
          </p:cNvCxnSpPr>
          <p:nvPr/>
        </p:nvCxnSpPr>
        <p:spPr>
          <a:xfrm flipH="1">
            <a:off x="3960245" y="3571153"/>
            <a:ext cx="175500" cy="294300"/>
          </a:xfrm>
          <a:prstGeom prst="straightConnector1">
            <a:avLst/>
          </a:prstGeom>
          <a:noFill/>
          <a:ln cap="flat" cmpd="sng" w="9525">
            <a:solidFill>
              <a:srgbClr val="000000"/>
            </a:solidFill>
            <a:prstDash val="solid"/>
            <a:round/>
            <a:headEnd len="lg" w="lg" type="none"/>
            <a:tailEnd len="lg" w="lg" type="none"/>
          </a:ln>
        </p:spPr>
      </p:cxnSp>
      <p:cxnSp>
        <p:nvCxnSpPr>
          <p:cNvPr id="1327" name="Shape 1327"/>
          <p:cNvCxnSpPr>
            <a:stCxn id="1324" idx="5"/>
            <a:endCxn id="1328" idx="0"/>
          </p:cNvCxnSpPr>
          <p:nvPr/>
        </p:nvCxnSpPr>
        <p:spPr>
          <a:xfrm>
            <a:off x="4515037" y="3571153"/>
            <a:ext cx="237600" cy="231300"/>
          </a:xfrm>
          <a:prstGeom prst="straightConnector1">
            <a:avLst/>
          </a:prstGeom>
          <a:noFill/>
          <a:ln cap="flat" cmpd="sng" w="9525">
            <a:solidFill>
              <a:srgbClr val="000000"/>
            </a:solidFill>
            <a:prstDash val="solid"/>
            <a:round/>
            <a:headEnd len="lg" w="lg" type="none"/>
            <a:tailEnd len="lg" w="lg" type="none"/>
          </a:ln>
        </p:spPr>
      </p:cxnSp>
      <p:sp>
        <p:nvSpPr>
          <p:cNvPr id="1329" name="Shape 1329"/>
          <p:cNvSpPr/>
          <p:nvPr/>
        </p:nvSpPr>
        <p:spPr>
          <a:xfrm>
            <a:off x="3345332" y="4578738"/>
            <a:ext cx="346500" cy="474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a</a:t>
            </a:r>
          </a:p>
        </p:txBody>
      </p:sp>
      <p:sp>
        <p:nvSpPr>
          <p:cNvPr id="1330" name="Shape 1330"/>
          <p:cNvSpPr/>
          <p:nvPr/>
        </p:nvSpPr>
        <p:spPr>
          <a:xfrm>
            <a:off x="4270844" y="4564536"/>
            <a:ext cx="346500" cy="474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b</a:t>
            </a:r>
          </a:p>
        </p:txBody>
      </p:sp>
      <p:sp>
        <p:nvSpPr>
          <p:cNvPr id="1328" name="Shape 1328"/>
          <p:cNvSpPr/>
          <p:nvPr/>
        </p:nvSpPr>
        <p:spPr>
          <a:xfrm>
            <a:off x="4579289" y="3802349"/>
            <a:ext cx="346500" cy="474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c</a:t>
            </a:r>
          </a:p>
        </p:txBody>
      </p:sp>
      <p:cxnSp>
        <p:nvCxnSpPr>
          <p:cNvPr id="1331" name="Shape 1331"/>
          <p:cNvCxnSpPr>
            <a:stCxn id="1325" idx="3"/>
            <a:endCxn id="1329" idx="0"/>
          </p:cNvCxnSpPr>
          <p:nvPr/>
        </p:nvCxnSpPr>
        <p:spPr>
          <a:xfrm flipH="1">
            <a:off x="3518610" y="4270255"/>
            <a:ext cx="252000" cy="308400"/>
          </a:xfrm>
          <a:prstGeom prst="straightConnector1">
            <a:avLst/>
          </a:prstGeom>
          <a:noFill/>
          <a:ln cap="flat" cmpd="sng" w="9525">
            <a:solidFill>
              <a:srgbClr val="000000"/>
            </a:solidFill>
            <a:prstDash val="solid"/>
            <a:round/>
            <a:headEnd len="lg" w="lg" type="none"/>
            <a:tailEnd len="lg" w="lg" type="none"/>
          </a:ln>
        </p:spPr>
      </p:cxnSp>
      <p:cxnSp>
        <p:nvCxnSpPr>
          <p:cNvPr id="1332" name="Shape 1332"/>
          <p:cNvCxnSpPr>
            <a:stCxn id="1325" idx="5"/>
            <a:endCxn id="1330" idx="0"/>
          </p:cNvCxnSpPr>
          <p:nvPr/>
        </p:nvCxnSpPr>
        <p:spPr>
          <a:xfrm>
            <a:off x="4149902" y="4270255"/>
            <a:ext cx="294300" cy="294300"/>
          </a:xfrm>
          <a:prstGeom prst="straightConnector1">
            <a:avLst/>
          </a:prstGeom>
          <a:noFill/>
          <a:ln cap="flat" cmpd="sng" w="9525">
            <a:solidFill>
              <a:srgbClr val="000000"/>
            </a:solidFill>
            <a:prstDash val="solid"/>
            <a:round/>
            <a:headEnd len="lg" w="lg" type="none"/>
            <a:tailEnd len="lg" w="lg" type="none"/>
          </a:ln>
        </p:spPr>
      </p:cxnSp>
      <p:sp>
        <p:nvSpPr>
          <p:cNvPr id="1333" name="Shape 1333"/>
          <p:cNvSpPr/>
          <p:nvPr/>
        </p:nvSpPr>
        <p:spPr>
          <a:xfrm>
            <a:off x="4484414" y="2311703"/>
            <a:ext cx="536400" cy="474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G</a:t>
            </a:r>
          </a:p>
        </p:txBody>
      </p:sp>
      <p:cxnSp>
        <p:nvCxnSpPr>
          <p:cNvPr id="1334" name="Shape 1334"/>
          <p:cNvCxnSpPr>
            <a:stCxn id="1333" idx="5"/>
            <a:endCxn id="1335" idx="0"/>
          </p:cNvCxnSpPr>
          <p:nvPr/>
        </p:nvCxnSpPr>
        <p:spPr>
          <a:xfrm>
            <a:off x="4942261" y="2716543"/>
            <a:ext cx="252000" cy="408000"/>
          </a:xfrm>
          <a:prstGeom prst="straightConnector1">
            <a:avLst/>
          </a:prstGeom>
          <a:noFill/>
          <a:ln cap="flat" cmpd="sng" w="9525">
            <a:solidFill>
              <a:srgbClr val="000000"/>
            </a:solidFill>
            <a:prstDash val="solid"/>
            <a:round/>
            <a:headEnd len="lg" w="lg" type="none"/>
            <a:tailEnd len="lg" w="lg" type="none"/>
          </a:ln>
        </p:spPr>
      </p:cxnSp>
      <p:sp>
        <p:nvSpPr>
          <p:cNvPr id="1335" name="Shape 1335"/>
          <p:cNvSpPr/>
          <p:nvPr/>
        </p:nvSpPr>
        <p:spPr>
          <a:xfrm>
            <a:off x="5020888" y="3124633"/>
            <a:ext cx="346500" cy="474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d</a:t>
            </a:r>
          </a:p>
        </p:txBody>
      </p:sp>
      <p:cxnSp>
        <p:nvCxnSpPr>
          <p:cNvPr id="1336" name="Shape 1336"/>
          <p:cNvCxnSpPr>
            <a:stCxn id="1333" idx="3"/>
            <a:endCxn id="1324" idx="0"/>
          </p:cNvCxnSpPr>
          <p:nvPr/>
        </p:nvCxnSpPr>
        <p:spPr>
          <a:xfrm flipH="1">
            <a:off x="4325368" y="2716543"/>
            <a:ext cx="237600" cy="449700"/>
          </a:xfrm>
          <a:prstGeom prst="straightConnector1">
            <a:avLst/>
          </a:prstGeom>
          <a:noFill/>
          <a:ln cap="flat" cmpd="sng" w="9525">
            <a:solidFill>
              <a:srgbClr val="000000"/>
            </a:solidFill>
            <a:prstDash val="solid"/>
            <a:round/>
            <a:headEnd len="lg" w="lg" type="none"/>
            <a:tailEnd len="lg" w="lg" type="none"/>
          </a:ln>
        </p:spPr>
      </p:cxnSp>
      <p:sp>
        <p:nvSpPr>
          <p:cNvPr id="1337" name="Shape 1337"/>
          <p:cNvSpPr/>
          <p:nvPr/>
        </p:nvSpPr>
        <p:spPr>
          <a:xfrm>
            <a:off x="6914214" y="2390804"/>
            <a:ext cx="536400" cy="474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X</a:t>
            </a:r>
          </a:p>
        </p:txBody>
      </p:sp>
      <p:sp>
        <p:nvSpPr>
          <p:cNvPr id="1338" name="Shape 1338"/>
          <p:cNvSpPr/>
          <p:nvPr/>
        </p:nvSpPr>
        <p:spPr>
          <a:xfrm>
            <a:off x="6244372" y="3159286"/>
            <a:ext cx="536400" cy="474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P</a:t>
            </a:r>
          </a:p>
        </p:txBody>
      </p:sp>
      <p:cxnSp>
        <p:nvCxnSpPr>
          <p:cNvPr id="1339" name="Shape 1339"/>
          <p:cNvCxnSpPr>
            <a:stCxn id="1337" idx="3"/>
            <a:endCxn id="1338" idx="0"/>
          </p:cNvCxnSpPr>
          <p:nvPr/>
        </p:nvCxnSpPr>
        <p:spPr>
          <a:xfrm flipH="1">
            <a:off x="6512468" y="2795644"/>
            <a:ext cx="480300" cy="363600"/>
          </a:xfrm>
          <a:prstGeom prst="straightConnector1">
            <a:avLst/>
          </a:prstGeom>
          <a:noFill/>
          <a:ln cap="flat" cmpd="sng" w="9525">
            <a:solidFill>
              <a:srgbClr val="000000"/>
            </a:solidFill>
            <a:prstDash val="solid"/>
            <a:round/>
            <a:headEnd len="lg" w="lg" type="none"/>
            <a:tailEnd len="lg" w="lg" type="none"/>
          </a:ln>
        </p:spPr>
      </p:cxnSp>
      <p:cxnSp>
        <p:nvCxnSpPr>
          <p:cNvPr id="1340" name="Shape 1340"/>
          <p:cNvCxnSpPr>
            <a:stCxn id="1341" idx="3"/>
            <a:endCxn id="1342" idx="0"/>
          </p:cNvCxnSpPr>
          <p:nvPr/>
        </p:nvCxnSpPr>
        <p:spPr>
          <a:xfrm flipH="1">
            <a:off x="7413942" y="3529473"/>
            <a:ext cx="45900" cy="329100"/>
          </a:xfrm>
          <a:prstGeom prst="straightConnector1">
            <a:avLst/>
          </a:prstGeom>
          <a:noFill/>
          <a:ln cap="flat" cmpd="sng" w="9525">
            <a:solidFill>
              <a:srgbClr val="000000"/>
            </a:solidFill>
            <a:prstDash val="solid"/>
            <a:round/>
            <a:headEnd len="lg" w="lg" type="none"/>
            <a:tailEnd len="lg" w="lg" type="none"/>
          </a:ln>
        </p:spPr>
      </p:cxnSp>
      <p:sp>
        <p:nvSpPr>
          <p:cNvPr id="1343" name="Shape 1343"/>
          <p:cNvSpPr/>
          <p:nvPr/>
        </p:nvSpPr>
        <p:spPr>
          <a:xfrm>
            <a:off x="5891456" y="3858462"/>
            <a:ext cx="346500" cy="474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a</a:t>
            </a:r>
          </a:p>
        </p:txBody>
      </p:sp>
      <p:sp>
        <p:nvSpPr>
          <p:cNvPr id="1344" name="Shape 1344"/>
          <p:cNvSpPr/>
          <p:nvPr/>
        </p:nvSpPr>
        <p:spPr>
          <a:xfrm>
            <a:off x="6678106" y="3858462"/>
            <a:ext cx="346500" cy="474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b</a:t>
            </a:r>
          </a:p>
        </p:txBody>
      </p:sp>
      <p:sp>
        <p:nvSpPr>
          <p:cNvPr id="1342" name="Shape 1342"/>
          <p:cNvSpPr/>
          <p:nvPr/>
        </p:nvSpPr>
        <p:spPr>
          <a:xfrm>
            <a:off x="7240783" y="3858453"/>
            <a:ext cx="346500" cy="474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c</a:t>
            </a:r>
          </a:p>
        </p:txBody>
      </p:sp>
      <p:cxnSp>
        <p:nvCxnSpPr>
          <p:cNvPr id="1345" name="Shape 1345"/>
          <p:cNvCxnSpPr>
            <a:stCxn id="1338" idx="3"/>
            <a:endCxn id="1343" idx="0"/>
          </p:cNvCxnSpPr>
          <p:nvPr/>
        </p:nvCxnSpPr>
        <p:spPr>
          <a:xfrm flipH="1">
            <a:off x="6064626" y="3564126"/>
            <a:ext cx="258300" cy="294300"/>
          </a:xfrm>
          <a:prstGeom prst="straightConnector1">
            <a:avLst/>
          </a:prstGeom>
          <a:noFill/>
          <a:ln cap="flat" cmpd="sng" w="9525">
            <a:solidFill>
              <a:srgbClr val="000000"/>
            </a:solidFill>
            <a:prstDash val="solid"/>
            <a:round/>
            <a:headEnd len="lg" w="lg" type="none"/>
            <a:tailEnd len="lg" w="lg" type="none"/>
          </a:ln>
        </p:spPr>
      </p:cxnSp>
      <p:cxnSp>
        <p:nvCxnSpPr>
          <p:cNvPr id="1346" name="Shape 1346"/>
          <p:cNvCxnSpPr>
            <a:stCxn id="1338" idx="5"/>
            <a:endCxn id="1344" idx="0"/>
          </p:cNvCxnSpPr>
          <p:nvPr/>
        </p:nvCxnSpPr>
        <p:spPr>
          <a:xfrm>
            <a:off x="6702218" y="3564126"/>
            <a:ext cx="149100" cy="294300"/>
          </a:xfrm>
          <a:prstGeom prst="straightConnector1">
            <a:avLst/>
          </a:prstGeom>
          <a:noFill/>
          <a:ln cap="flat" cmpd="sng" w="9525">
            <a:solidFill>
              <a:srgbClr val="000000"/>
            </a:solidFill>
            <a:prstDash val="solid"/>
            <a:round/>
            <a:headEnd len="lg" w="lg" type="none"/>
            <a:tailEnd len="lg" w="lg" type="none"/>
          </a:ln>
        </p:spPr>
      </p:cxnSp>
      <p:sp>
        <p:nvSpPr>
          <p:cNvPr id="1341" name="Shape 1341"/>
          <p:cNvSpPr/>
          <p:nvPr/>
        </p:nvSpPr>
        <p:spPr>
          <a:xfrm>
            <a:off x="7381288" y="3124633"/>
            <a:ext cx="536400" cy="474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G</a:t>
            </a:r>
          </a:p>
        </p:txBody>
      </p:sp>
      <p:cxnSp>
        <p:nvCxnSpPr>
          <p:cNvPr id="1347" name="Shape 1347"/>
          <p:cNvCxnSpPr>
            <a:stCxn id="1341" idx="5"/>
            <a:endCxn id="1348" idx="0"/>
          </p:cNvCxnSpPr>
          <p:nvPr/>
        </p:nvCxnSpPr>
        <p:spPr>
          <a:xfrm>
            <a:off x="7839134" y="3529473"/>
            <a:ext cx="137700" cy="329100"/>
          </a:xfrm>
          <a:prstGeom prst="straightConnector1">
            <a:avLst/>
          </a:prstGeom>
          <a:noFill/>
          <a:ln cap="flat" cmpd="sng" w="9525">
            <a:solidFill>
              <a:srgbClr val="000000"/>
            </a:solidFill>
            <a:prstDash val="solid"/>
            <a:round/>
            <a:headEnd len="lg" w="lg" type="none"/>
            <a:tailEnd len="lg" w="lg" type="none"/>
          </a:ln>
        </p:spPr>
      </p:cxnSp>
      <p:sp>
        <p:nvSpPr>
          <p:cNvPr id="1348" name="Shape 1348"/>
          <p:cNvSpPr/>
          <p:nvPr/>
        </p:nvSpPr>
        <p:spPr>
          <a:xfrm>
            <a:off x="7803470" y="3858462"/>
            <a:ext cx="346500" cy="474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d</a:t>
            </a:r>
          </a:p>
        </p:txBody>
      </p:sp>
      <p:cxnSp>
        <p:nvCxnSpPr>
          <p:cNvPr id="1349" name="Shape 1349"/>
          <p:cNvCxnSpPr>
            <a:stCxn id="1341" idx="0"/>
            <a:endCxn id="1337" idx="5"/>
          </p:cNvCxnSpPr>
          <p:nvPr/>
        </p:nvCxnSpPr>
        <p:spPr>
          <a:xfrm rot="10800000">
            <a:off x="7371988" y="2795533"/>
            <a:ext cx="277500" cy="329100"/>
          </a:xfrm>
          <a:prstGeom prst="straightConnector1">
            <a:avLst/>
          </a:prstGeom>
          <a:noFill/>
          <a:ln cap="flat" cmpd="sng" w="9525">
            <a:solidFill>
              <a:srgbClr val="000000"/>
            </a:solidFill>
            <a:prstDash val="solid"/>
            <a:round/>
            <a:headEnd len="lg" w="lg" type="none"/>
            <a:tailEnd len="lg" w="lg" type="none"/>
          </a:ln>
        </p:spPr>
      </p:cxnSp>
      <p:sp>
        <p:nvSpPr>
          <p:cNvPr id="1350" name="Shape 1350"/>
          <p:cNvSpPr/>
          <p:nvPr/>
        </p:nvSpPr>
        <p:spPr>
          <a:xfrm>
            <a:off x="2945082" y="3341234"/>
            <a:ext cx="573600" cy="267300"/>
          </a:xfrm>
          <a:prstGeom prst="rightArrow">
            <a:avLst>
              <a:gd fmla="val 50000" name="adj1"/>
              <a:gd fmla="val 50000" name="adj2"/>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351" name="Shape 1351"/>
          <p:cNvSpPr/>
          <p:nvPr/>
        </p:nvSpPr>
        <p:spPr>
          <a:xfrm>
            <a:off x="5519082" y="3055984"/>
            <a:ext cx="573600" cy="267300"/>
          </a:xfrm>
          <a:prstGeom prst="rightArrow">
            <a:avLst>
              <a:gd fmla="val 50000" name="adj1"/>
              <a:gd fmla="val 50000" name="adj2"/>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352" name="Shape 1352"/>
          <p:cNvSpPr txBox="1"/>
          <p:nvPr/>
        </p:nvSpPr>
        <p:spPr>
          <a:xfrm>
            <a:off x="2628513" y="2961125"/>
            <a:ext cx="1271400" cy="308700"/>
          </a:xfrm>
          <a:prstGeom prst="rect">
            <a:avLst/>
          </a:prstGeom>
          <a:noFill/>
          <a:ln>
            <a:noFill/>
          </a:ln>
        </p:spPr>
        <p:txBody>
          <a:bodyPr anchorCtr="0" anchor="t" bIns="91425" lIns="91425" rIns="91425" wrap="square" tIns="91425">
            <a:noAutofit/>
          </a:bodyPr>
          <a:lstStyle/>
          <a:p>
            <a:pPr indent="0" lvl="0" marL="0">
              <a:spcBef>
                <a:spcPts val="0"/>
              </a:spcBef>
              <a:buNone/>
            </a:pPr>
            <a:r>
              <a:rPr lang="en"/>
              <a:t>rotateLeft(X)</a:t>
            </a:r>
          </a:p>
        </p:txBody>
      </p:sp>
      <p:sp>
        <p:nvSpPr>
          <p:cNvPr id="1353" name="Shape 1353"/>
          <p:cNvSpPr txBox="1"/>
          <p:nvPr/>
        </p:nvSpPr>
        <p:spPr>
          <a:xfrm>
            <a:off x="5217500" y="2726075"/>
            <a:ext cx="1356900" cy="308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rotateRight(X)</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7" name="Shape 1357"/>
        <p:cNvGrpSpPr/>
        <p:nvPr/>
      </p:nvGrpSpPr>
      <p:grpSpPr>
        <a:xfrm>
          <a:off x="0" y="0"/>
          <a:ext cx="0" cy="0"/>
          <a:chOff x="0" y="0"/>
          <a:chExt cx="0" cy="0"/>
        </a:xfrm>
      </p:grpSpPr>
      <p:sp>
        <p:nvSpPr>
          <p:cNvPr id="1358" name="Shape 1358"/>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How to Splay: Zig-Zig</a:t>
            </a:r>
          </a:p>
        </p:txBody>
      </p:sp>
      <p:sp>
        <p:nvSpPr>
          <p:cNvPr id="1359" name="Shape 1359"/>
          <p:cNvSpPr txBox="1"/>
          <p:nvPr>
            <p:ph idx="1" type="body"/>
          </p:nvPr>
        </p:nvSpPr>
        <p:spPr>
          <a:xfrm>
            <a:off x="311700" y="847675"/>
            <a:ext cx="8520600" cy="9225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X is the left child of a left child. </a:t>
            </a:r>
          </a:p>
          <a:p>
            <a:pPr indent="-355600" lvl="1" marL="914400" rtl="0">
              <a:spcBef>
                <a:spcPts val="0"/>
              </a:spcBef>
              <a:spcAft>
                <a:spcPts val="0"/>
              </a:spcAft>
              <a:buClr>
                <a:srgbClr val="000000"/>
              </a:buClr>
              <a:buSzPts val="2000"/>
              <a:buChar char="○"/>
            </a:pPr>
            <a:r>
              <a:rPr lang="en" sz="2000">
                <a:solidFill>
                  <a:srgbClr val="000000"/>
                </a:solidFill>
              </a:rPr>
              <a:t> There’s a straight path from X to its grandparent</a:t>
            </a:r>
          </a:p>
          <a:p>
            <a:pPr indent="-355600" lvl="0" marL="457200" rtl="0">
              <a:spcBef>
                <a:spcPts val="0"/>
              </a:spcBef>
              <a:buClr>
                <a:srgbClr val="000000"/>
              </a:buClr>
              <a:buSzPts val="2000"/>
              <a:buChar char="●"/>
            </a:pPr>
            <a:r>
              <a:rPr lang="en" sz="2000">
                <a:solidFill>
                  <a:srgbClr val="000000"/>
                </a:solidFill>
              </a:rPr>
              <a:t>There is a symmetric case for when X is the right child of a right child</a:t>
            </a:r>
          </a:p>
          <a:p>
            <a:pPr indent="0" lvl="0" marL="0">
              <a:spcBef>
                <a:spcPts val="0"/>
              </a:spcBef>
              <a:buNone/>
            </a:pPr>
            <a:r>
              <a:t/>
            </a:r>
            <a:endParaRPr sz="2000">
              <a:solidFill>
                <a:srgbClr val="000000"/>
              </a:solidFill>
            </a:endParaRPr>
          </a:p>
        </p:txBody>
      </p:sp>
      <p:sp>
        <p:nvSpPr>
          <p:cNvPr id="1360" name="Shape 1360"/>
          <p:cNvSpPr/>
          <p:nvPr/>
        </p:nvSpPr>
        <p:spPr>
          <a:xfrm>
            <a:off x="1259721" y="3151541"/>
            <a:ext cx="589200" cy="447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P</a:t>
            </a:r>
          </a:p>
        </p:txBody>
      </p:sp>
      <p:sp>
        <p:nvSpPr>
          <p:cNvPr id="1361" name="Shape 1361"/>
          <p:cNvSpPr/>
          <p:nvPr/>
        </p:nvSpPr>
        <p:spPr>
          <a:xfrm>
            <a:off x="858585" y="3810648"/>
            <a:ext cx="589200" cy="447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X</a:t>
            </a:r>
          </a:p>
        </p:txBody>
      </p:sp>
      <p:cxnSp>
        <p:nvCxnSpPr>
          <p:cNvPr id="1362" name="Shape 1362"/>
          <p:cNvCxnSpPr>
            <a:stCxn id="1360" idx="3"/>
            <a:endCxn id="1361" idx="0"/>
          </p:cNvCxnSpPr>
          <p:nvPr/>
        </p:nvCxnSpPr>
        <p:spPr>
          <a:xfrm flipH="1">
            <a:off x="1153107" y="3533336"/>
            <a:ext cx="192900" cy="277200"/>
          </a:xfrm>
          <a:prstGeom prst="straightConnector1">
            <a:avLst/>
          </a:prstGeom>
          <a:noFill/>
          <a:ln cap="flat" cmpd="sng" w="9525">
            <a:solidFill>
              <a:srgbClr val="000000"/>
            </a:solidFill>
            <a:prstDash val="solid"/>
            <a:round/>
            <a:headEnd len="lg" w="lg" type="none"/>
            <a:tailEnd len="lg" w="lg" type="none"/>
          </a:ln>
        </p:spPr>
      </p:cxnSp>
      <p:cxnSp>
        <p:nvCxnSpPr>
          <p:cNvPr id="1363" name="Shape 1363"/>
          <p:cNvCxnSpPr>
            <a:stCxn id="1360" idx="5"/>
            <a:endCxn id="1364" idx="0"/>
          </p:cNvCxnSpPr>
          <p:nvPr/>
        </p:nvCxnSpPr>
        <p:spPr>
          <a:xfrm>
            <a:off x="1762635" y="3533336"/>
            <a:ext cx="261300" cy="217800"/>
          </a:xfrm>
          <a:prstGeom prst="straightConnector1">
            <a:avLst/>
          </a:prstGeom>
          <a:noFill/>
          <a:ln cap="flat" cmpd="sng" w="9525">
            <a:solidFill>
              <a:srgbClr val="000000"/>
            </a:solidFill>
            <a:prstDash val="solid"/>
            <a:round/>
            <a:headEnd len="lg" w="lg" type="none"/>
            <a:tailEnd len="lg" w="lg" type="none"/>
          </a:ln>
        </p:spPr>
      </p:cxnSp>
      <p:sp>
        <p:nvSpPr>
          <p:cNvPr id="1365" name="Shape 1365"/>
          <p:cNvSpPr/>
          <p:nvPr/>
        </p:nvSpPr>
        <p:spPr>
          <a:xfrm>
            <a:off x="477675" y="4483161"/>
            <a:ext cx="381300" cy="447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a</a:t>
            </a:r>
          </a:p>
        </p:txBody>
      </p:sp>
      <p:sp>
        <p:nvSpPr>
          <p:cNvPr id="1366" name="Shape 1366"/>
          <p:cNvSpPr/>
          <p:nvPr/>
        </p:nvSpPr>
        <p:spPr>
          <a:xfrm>
            <a:off x="1494440" y="4469772"/>
            <a:ext cx="381300" cy="447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b</a:t>
            </a:r>
          </a:p>
        </p:txBody>
      </p:sp>
      <p:sp>
        <p:nvSpPr>
          <p:cNvPr id="1364" name="Shape 1364"/>
          <p:cNvSpPr/>
          <p:nvPr/>
        </p:nvSpPr>
        <p:spPr>
          <a:xfrm>
            <a:off x="1833297" y="3751190"/>
            <a:ext cx="381300" cy="447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c</a:t>
            </a:r>
          </a:p>
        </p:txBody>
      </p:sp>
      <p:cxnSp>
        <p:nvCxnSpPr>
          <p:cNvPr id="1367" name="Shape 1367"/>
          <p:cNvCxnSpPr>
            <a:stCxn id="1361" idx="3"/>
            <a:endCxn id="1365" idx="0"/>
          </p:cNvCxnSpPr>
          <p:nvPr/>
        </p:nvCxnSpPr>
        <p:spPr>
          <a:xfrm flipH="1">
            <a:off x="668272" y="4192442"/>
            <a:ext cx="276600" cy="290700"/>
          </a:xfrm>
          <a:prstGeom prst="straightConnector1">
            <a:avLst/>
          </a:prstGeom>
          <a:noFill/>
          <a:ln cap="flat" cmpd="sng" w="9525">
            <a:solidFill>
              <a:srgbClr val="000000"/>
            </a:solidFill>
            <a:prstDash val="solid"/>
            <a:round/>
            <a:headEnd len="lg" w="lg" type="none"/>
            <a:tailEnd len="lg" w="lg" type="none"/>
          </a:ln>
        </p:spPr>
      </p:cxnSp>
      <p:cxnSp>
        <p:nvCxnSpPr>
          <p:cNvPr id="1368" name="Shape 1368"/>
          <p:cNvCxnSpPr>
            <a:stCxn id="1361" idx="5"/>
            <a:endCxn id="1366" idx="0"/>
          </p:cNvCxnSpPr>
          <p:nvPr/>
        </p:nvCxnSpPr>
        <p:spPr>
          <a:xfrm>
            <a:off x="1361499" y="4192442"/>
            <a:ext cx="323700" cy="277200"/>
          </a:xfrm>
          <a:prstGeom prst="straightConnector1">
            <a:avLst/>
          </a:prstGeom>
          <a:noFill/>
          <a:ln cap="flat" cmpd="sng" w="9525">
            <a:solidFill>
              <a:srgbClr val="000000"/>
            </a:solidFill>
            <a:prstDash val="solid"/>
            <a:round/>
            <a:headEnd len="lg" w="lg" type="none"/>
            <a:tailEnd len="lg" w="lg" type="none"/>
          </a:ln>
        </p:spPr>
      </p:cxnSp>
      <p:sp>
        <p:nvSpPr>
          <p:cNvPr id="1369" name="Shape 1369"/>
          <p:cNvSpPr/>
          <p:nvPr/>
        </p:nvSpPr>
        <p:spPr>
          <a:xfrm>
            <a:off x="1729068" y="2345824"/>
            <a:ext cx="589200" cy="447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G</a:t>
            </a:r>
          </a:p>
        </p:txBody>
      </p:sp>
      <p:cxnSp>
        <p:nvCxnSpPr>
          <p:cNvPr id="1370" name="Shape 1370"/>
          <p:cNvCxnSpPr>
            <a:stCxn id="1369" idx="5"/>
            <a:endCxn id="1371" idx="0"/>
          </p:cNvCxnSpPr>
          <p:nvPr/>
        </p:nvCxnSpPr>
        <p:spPr>
          <a:xfrm>
            <a:off x="2231982" y="2727619"/>
            <a:ext cx="277200" cy="384600"/>
          </a:xfrm>
          <a:prstGeom prst="straightConnector1">
            <a:avLst/>
          </a:prstGeom>
          <a:noFill/>
          <a:ln cap="flat" cmpd="sng" w="9525">
            <a:solidFill>
              <a:srgbClr val="000000"/>
            </a:solidFill>
            <a:prstDash val="solid"/>
            <a:round/>
            <a:headEnd len="lg" w="lg" type="none"/>
            <a:tailEnd len="lg" w="lg" type="none"/>
          </a:ln>
        </p:spPr>
      </p:cxnSp>
      <p:sp>
        <p:nvSpPr>
          <p:cNvPr id="1371" name="Shape 1371"/>
          <p:cNvSpPr/>
          <p:nvPr/>
        </p:nvSpPr>
        <p:spPr>
          <a:xfrm>
            <a:off x="2318437" y="3112246"/>
            <a:ext cx="381300" cy="447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d</a:t>
            </a:r>
          </a:p>
        </p:txBody>
      </p:sp>
      <p:cxnSp>
        <p:nvCxnSpPr>
          <p:cNvPr id="1372" name="Shape 1372"/>
          <p:cNvCxnSpPr>
            <a:stCxn id="1369" idx="3"/>
            <a:endCxn id="1360" idx="0"/>
          </p:cNvCxnSpPr>
          <p:nvPr/>
        </p:nvCxnSpPr>
        <p:spPr>
          <a:xfrm flipH="1">
            <a:off x="1554354" y="2727619"/>
            <a:ext cx="261000" cy="423900"/>
          </a:xfrm>
          <a:prstGeom prst="straightConnector1">
            <a:avLst/>
          </a:prstGeom>
          <a:noFill/>
          <a:ln cap="flat" cmpd="sng" w="9525">
            <a:solidFill>
              <a:srgbClr val="000000"/>
            </a:solidFill>
            <a:prstDash val="solid"/>
            <a:round/>
            <a:headEnd len="lg" w="lg" type="none"/>
            <a:tailEnd len="lg" w="lg" type="none"/>
          </a:ln>
        </p:spPr>
      </p:cxnSp>
      <p:sp>
        <p:nvSpPr>
          <p:cNvPr id="1373" name="Shape 1373"/>
          <p:cNvSpPr/>
          <p:nvPr/>
        </p:nvSpPr>
        <p:spPr>
          <a:xfrm>
            <a:off x="4358621" y="2641123"/>
            <a:ext cx="589200" cy="447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P</a:t>
            </a:r>
          </a:p>
        </p:txBody>
      </p:sp>
      <p:sp>
        <p:nvSpPr>
          <p:cNvPr id="1374" name="Shape 1374"/>
          <p:cNvSpPr/>
          <p:nvPr/>
        </p:nvSpPr>
        <p:spPr>
          <a:xfrm>
            <a:off x="3822529" y="3363772"/>
            <a:ext cx="589200" cy="447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X</a:t>
            </a:r>
          </a:p>
        </p:txBody>
      </p:sp>
      <p:cxnSp>
        <p:nvCxnSpPr>
          <p:cNvPr id="1375" name="Shape 1375"/>
          <p:cNvCxnSpPr>
            <a:stCxn id="1373" idx="3"/>
            <a:endCxn id="1374" idx="0"/>
          </p:cNvCxnSpPr>
          <p:nvPr/>
        </p:nvCxnSpPr>
        <p:spPr>
          <a:xfrm flipH="1">
            <a:off x="4117007" y="3022918"/>
            <a:ext cx="327900" cy="340800"/>
          </a:xfrm>
          <a:prstGeom prst="straightConnector1">
            <a:avLst/>
          </a:prstGeom>
          <a:noFill/>
          <a:ln cap="flat" cmpd="sng" w="9525">
            <a:solidFill>
              <a:srgbClr val="000000"/>
            </a:solidFill>
            <a:prstDash val="solid"/>
            <a:round/>
            <a:headEnd len="lg" w="lg" type="none"/>
            <a:tailEnd len="lg" w="lg" type="none"/>
          </a:ln>
        </p:spPr>
      </p:cxnSp>
      <p:cxnSp>
        <p:nvCxnSpPr>
          <p:cNvPr id="1376" name="Shape 1376"/>
          <p:cNvCxnSpPr>
            <a:stCxn id="1377" idx="3"/>
            <a:endCxn id="1378" idx="0"/>
          </p:cNvCxnSpPr>
          <p:nvPr/>
        </p:nvCxnSpPr>
        <p:spPr>
          <a:xfrm flipH="1">
            <a:off x="5107728" y="3712896"/>
            <a:ext cx="50100" cy="309900"/>
          </a:xfrm>
          <a:prstGeom prst="straightConnector1">
            <a:avLst/>
          </a:prstGeom>
          <a:noFill/>
          <a:ln cap="flat" cmpd="sng" w="9525">
            <a:solidFill>
              <a:srgbClr val="000000"/>
            </a:solidFill>
            <a:prstDash val="solid"/>
            <a:round/>
            <a:headEnd len="lg" w="lg" type="none"/>
            <a:tailEnd len="lg" w="lg" type="none"/>
          </a:ln>
        </p:spPr>
      </p:cxnSp>
      <p:sp>
        <p:nvSpPr>
          <p:cNvPr id="1379" name="Shape 1379"/>
          <p:cNvSpPr/>
          <p:nvPr/>
        </p:nvSpPr>
        <p:spPr>
          <a:xfrm>
            <a:off x="3434817" y="4022948"/>
            <a:ext cx="381300" cy="447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a</a:t>
            </a:r>
          </a:p>
        </p:txBody>
      </p:sp>
      <p:sp>
        <p:nvSpPr>
          <p:cNvPr id="1380" name="Shape 1380"/>
          <p:cNvSpPr/>
          <p:nvPr/>
        </p:nvSpPr>
        <p:spPr>
          <a:xfrm>
            <a:off x="4299028" y="4022948"/>
            <a:ext cx="381300" cy="447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b</a:t>
            </a:r>
          </a:p>
        </p:txBody>
      </p:sp>
      <p:sp>
        <p:nvSpPr>
          <p:cNvPr id="1378" name="Shape 1378"/>
          <p:cNvSpPr/>
          <p:nvPr/>
        </p:nvSpPr>
        <p:spPr>
          <a:xfrm>
            <a:off x="4917183" y="4022939"/>
            <a:ext cx="381300" cy="447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c</a:t>
            </a:r>
          </a:p>
        </p:txBody>
      </p:sp>
      <p:cxnSp>
        <p:nvCxnSpPr>
          <p:cNvPr id="1381" name="Shape 1381"/>
          <p:cNvCxnSpPr>
            <a:stCxn id="1374" idx="3"/>
            <a:endCxn id="1379" idx="0"/>
          </p:cNvCxnSpPr>
          <p:nvPr/>
        </p:nvCxnSpPr>
        <p:spPr>
          <a:xfrm flipH="1">
            <a:off x="3625615" y="3745566"/>
            <a:ext cx="283200" cy="277500"/>
          </a:xfrm>
          <a:prstGeom prst="straightConnector1">
            <a:avLst/>
          </a:prstGeom>
          <a:noFill/>
          <a:ln cap="flat" cmpd="sng" w="9525">
            <a:solidFill>
              <a:srgbClr val="000000"/>
            </a:solidFill>
            <a:prstDash val="solid"/>
            <a:round/>
            <a:headEnd len="lg" w="lg" type="none"/>
            <a:tailEnd len="lg" w="lg" type="none"/>
          </a:ln>
        </p:spPr>
      </p:cxnSp>
      <p:cxnSp>
        <p:nvCxnSpPr>
          <p:cNvPr id="1382" name="Shape 1382"/>
          <p:cNvCxnSpPr>
            <a:stCxn id="1374" idx="5"/>
            <a:endCxn id="1380" idx="0"/>
          </p:cNvCxnSpPr>
          <p:nvPr/>
        </p:nvCxnSpPr>
        <p:spPr>
          <a:xfrm>
            <a:off x="4325442" y="3745566"/>
            <a:ext cx="164100" cy="277500"/>
          </a:xfrm>
          <a:prstGeom prst="straightConnector1">
            <a:avLst/>
          </a:prstGeom>
          <a:noFill/>
          <a:ln cap="flat" cmpd="sng" w="9525">
            <a:solidFill>
              <a:srgbClr val="000000"/>
            </a:solidFill>
            <a:prstDash val="solid"/>
            <a:round/>
            <a:headEnd len="lg" w="lg" type="none"/>
            <a:tailEnd len="lg" w="lg" type="none"/>
          </a:ln>
        </p:spPr>
      </p:cxnSp>
      <p:sp>
        <p:nvSpPr>
          <p:cNvPr id="1377" name="Shape 1377"/>
          <p:cNvSpPr/>
          <p:nvPr/>
        </p:nvSpPr>
        <p:spPr>
          <a:xfrm>
            <a:off x="5071542" y="3331102"/>
            <a:ext cx="589200" cy="447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G</a:t>
            </a:r>
          </a:p>
        </p:txBody>
      </p:sp>
      <p:cxnSp>
        <p:nvCxnSpPr>
          <p:cNvPr id="1383" name="Shape 1383"/>
          <p:cNvCxnSpPr>
            <a:stCxn id="1377" idx="5"/>
            <a:endCxn id="1384" idx="0"/>
          </p:cNvCxnSpPr>
          <p:nvPr/>
        </p:nvCxnSpPr>
        <p:spPr>
          <a:xfrm>
            <a:off x="5574455" y="3712896"/>
            <a:ext cx="151500" cy="310200"/>
          </a:xfrm>
          <a:prstGeom prst="straightConnector1">
            <a:avLst/>
          </a:prstGeom>
          <a:noFill/>
          <a:ln cap="flat" cmpd="sng" w="9525">
            <a:solidFill>
              <a:srgbClr val="000000"/>
            </a:solidFill>
            <a:prstDash val="solid"/>
            <a:round/>
            <a:headEnd len="lg" w="lg" type="none"/>
            <a:tailEnd len="lg" w="lg" type="none"/>
          </a:ln>
        </p:spPr>
      </p:cxnSp>
      <p:sp>
        <p:nvSpPr>
          <p:cNvPr id="1384" name="Shape 1384"/>
          <p:cNvSpPr/>
          <p:nvPr/>
        </p:nvSpPr>
        <p:spPr>
          <a:xfrm>
            <a:off x="5535350" y="4022948"/>
            <a:ext cx="381300" cy="447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d</a:t>
            </a:r>
          </a:p>
        </p:txBody>
      </p:sp>
      <p:cxnSp>
        <p:nvCxnSpPr>
          <p:cNvPr id="1385" name="Shape 1385"/>
          <p:cNvCxnSpPr>
            <a:stCxn id="1377" idx="0"/>
            <a:endCxn id="1373" idx="5"/>
          </p:cNvCxnSpPr>
          <p:nvPr/>
        </p:nvCxnSpPr>
        <p:spPr>
          <a:xfrm rot="10800000">
            <a:off x="4861542" y="3023002"/>
            <a:ext cx="504600" cy="308100"/>
          </a:xfrm>
          <a:prstGeom prst="straightConnector1">
            <a:avLst/>
          </a:prstGeom>
          <a:noFill/>
          <a:ln cap="flat" cmpd="sng" w="9525">
            <a:solidFill>
              <a:srgbClr val="000000"/>
            </a:solidFill>
            <a:prstDash val="solid"/>
            <a:round/>
            <a:headEnd len="lg" w="lg" type="none"/>
            <a:tailEnd len="lg" w="lg" type="none"/>
          </a:ln>
        </p:spPr>
      </p:cxnSp>
      <p:sp>
        <p:nvSpPr>
          <p:cNvPr id="1386" name="Shape 1386"/>
          <p:cNvSpPr/>
          <p:nvPr/>
        </p:nvSpPr>
        <p:spPr>
          <a:xfrm>
            <a:off x="2859794" y="3066893"/>
            <a:ext cx="630300" cy="252300"/>
          </a:xfrm>
          <a:prstGeom prst="rightArrow">
            <a:avLst>
              <a:gd fmla="val 50000" name="adj1"/>
              <a:gd fmla="val 50000" name="adj2"/>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387" name="Shape 1387"/>
          <p:cNvSpPr/>
          <p:nvPr/>
        </p:nvSpPr>
        <p:spPr>
          <a:xfrm>
            <a:off x="5600820" y="3066893"/>
            <a:ext cx="630300" cy="252300"/>
          </a:xfrm>
          <a:prstGeom prst="rightArrow">
            <a:avLst>
              <a:gd fmla="val 50000" name="adj1"/>
              <a:gd fmla="val 50000" name="adj2"/>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388" name="Shape 1388"/>
          <p:cNvSpPr/>
          <p:nvPr/>
        </p:nvSpPr>
        <p:spPr>
          <a:xfrm>
            <a:off x="7695105" y="3800409"/>
            <a:ext cx="589200" cy="447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g</a:t>
            </a:r>
          </a:p>
        </p:txBody>
      </p:sp>
      <p:sp>
        <p:nvSpPr>
          <p:cNvPr id="1389" name="Shape 1389"/>
          <p:cNvSpPr/>
          <p:nvPr/>
        </p:nvSpPr>
        <p:spPr>
          <a:xfrm>
            <a:off x="7347810" y="3151541"/>
            <a:ext cx="589200" cy="447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p</a:t>
            </a:r>
          </a:p>
        </p:txBody>
      </p:sp>
      <p:cxnSp>
        <p:nvCxnSpPr>
          <p:cNvPr id="1390" name="Shape 1390"/>
          <p:cNvCxnSpPr>
            <a:stCxn id="1388" idx="0"/>
            <a:endCxn id="1389" idx="5"/>
          </p:cNvCxnSpPr>
          <p:nvPr/>
        </p:nvCxnSpPr>
        <p:spPr>
          <a:xfrm rot="10800000">
            <a:off x="7850805" y="3533409"/>
            <a:ext cx="138900" cy="267000"/>
          </a:xfrm>
          <a:prstGeom prst="straightConnector1">
            <a:avLst/>
          </a:prstGeom>
          <a:noFill/>
          <a:ln cap="flat" cmpd="sng" w="9525">
            <a:solidFill>
              <a:srgbClr val="000000"/>
            </a:solidFill>
            <a:prstDash val="solid"/>
            <a:round/>
            <a:headEnd len="lg" w="lg" type="none"/>
            <a:tailEnd len="lg" w="lg" type="none"/>
          </a:ln>
        </p:spPr>
      </p:cxnSp>
      <p:cxnSp>
        <p:nvCxnSpPr>
          <p:cNvPr id="1391" name="Shape 1391"/>
          <p:cNvCxnSpPr>
            <a:stCxn id="1388" idx="5"/>
            <a:endCxn id="1392" idx="0"/>
          </p:cNvCxnSpPr>
          <p:nvPr/>
        </p:nvCxnSpPr>
        <p:spPr>
          <a:xfrm>
            <a:off x="8198018" y="4182204"/>
            <a:ext cx="132600" cy="409200"/>
          </a:xfrm>
          <a:prstGeom prst="straightConnector1">
            <a:avLst/>
          </a:prstGeom>
          <a:noFill/>
          <a:ln cap="flat" cmpd="sng" w="9525">
            <a:solidFill>
              <a:srgbClr val="000000"/>
            </a:solidFill>
            <a:prstDash val="solid"/>
            <a:round/>
            <a:headEnd len="lg" w="lg" type="none"/>
            <a:tailEnd len="lg" w="lg" type="none"/>
          </a:ln>
        </p:spPr>
      </p:cxnSp>
      <p:sp>
        <p:nvSpPr>
          <p:cNvPr id="1393" name="Shape 1393"/>
          <p:cNvSpPr/>
          <p:nvPr/>
        </p:nvSpPr>
        <p:spPr>
          <a:xfrm>
            <a:off x="6988174" y="3810657"/>
            <a:ext cx="381300" cy="447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b</a:t>
            </a:r>
          </a:p>
        </p:txBody>
      </p:sp>
      <p:sp>
        <p:nvSpPr>
          <p:cNvPr id="1394" name="Shape 1394"/>
          <p:cNvSpPr/>
          <p:nvPr/>
        </p:nvSpPr>
        <p:spPr>
          <a:xfrm>
            <a:off x="7314195" y="4591550"/>
            <a:ext cx="381300" cy="447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c</a:t>
            </a:r>
          </a:p>
        </p:txBody>
      </p:sp>
      <p:sp>
        <p:nvSpPr>
          <p:cNvPr id="1392" name="Shape 1392"/>
          <p:cNvSpPr/>
          <p:nvPr/>
        </p:nvSpPr>
        <p:spPr>
          <a:xfrm>
            <a:off x="8139951" y="4591550"/>
            <a:ext cx="381300" cy="447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d</a:t>
            </a:r>
          </a:p>
        </p:txBody>
      </p:sp>
      <p:cxnSp>
        <p:nvCxnSpPr>
          <p:cNvPr id="1395" name="Shape 1395"/>
          <p:cNvCxnSpPr>
            <a:stCxn id="1389" idx="3"/>
            <a:endCxn id="1393" idx="0"/>
          </p:cNvCxnSpPr>
          <p:nvPr/>
        </p:nvCxnSpPr>
        <p:spPr>
          <a:xfrm flipH="1">
            <a:off x="7178796" y="3533336"/>
            <a:ext cx="255300" cy="277200"/>
          </a:xfrm>
          <a:prstGeom prst="straightConnector1">
            <a:avLst/>
          </a:prstGeom>
          <a:noFill/>
          <a:ln cap="flat" cmpd="sng" w="9525">
            <a:solidFill>
              <a:srgbClr val="000000"/>
            </a:solidFill>
            <a:prstDash val="solid"/>
            <a:round/>
            <a:headEnd len="lg" w="lg" type="none"/>
            <a:tailEnd len="lg" w="lg" type="none"/>
          </a:ln>
        </p:spPr>
      </p:cxnSp>
      <p:cxnSp>
        <p:nvCxnSpPr>
          <p:cNvPr id="1396" name="Shape 1396"/>
          <p:cNvCxnSpPr>
            <a:stCxn id="1388" idx="3"/>
            <a:endCxn id="1394" idx="0"/>
          </p:cNvCxnSpPr>
          <p:nvPr/>
        </p:nvCxnSpPr>
        <p:spPr>
          <a:xfrm flipH="1">
            <a:off x="7504791" y="4182204"/>
            <a:ext cx="276600" cy="409200"/>
          </a:xfrm>
          <a:prstGeom prst="straightConnector1">
            <a:avLst/>
          </a:prstGeom>
          <a:noFill/>
          <a:ln cap="flat" cmpd="sng" w="9525">
            <a:solidFill>
              <a:srgbClr val="000000"/>
            </a:solidFill>
            <a:prstDash val="solid"/>
            <a:round/>
            <a:headEnd len="lg" w="lg" type="none"/>
            <a:tailEnd len="lg" w="lg" type="none"/>
          </a:ln>
        </p:spPr>
      </p:cxnSp>
      <p:sp>
        <p:nvSpPr>
          <p:cNvPr id="1397" name="Shape 1397"/>
          <p:cNvSpPr/>
          <p:nvPr/>
        </p:nvSpPr>
        <p:spPr>
          <a:xfrm>
            <a:off x="6883945" y="2272925"/>
            <a:ext cx="589200" cy="4473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x</a:t>
            </a:r>
          </a:p>
        </p:txBody>
      </p:sp>
      <p:cxnSp>
        <p:nvCxnSpPr>
          <p:cNvPr id="1398" name="Shape 1398"/>
          <p:cNvCxnSpPr>
            <a:stCxn id="1397" idx="3"/>
            <a:endCxn id="1399" idx="0"/>
          </p:cNvCxnSpPr>
          <p:nvPr/>
        </p:nvCxnSpPr>
        <p:spPr>
          <a:xfrm flipH="1">
            <a:off x="6798031" y="2654719"/>
            <a:ext cx="172200" cy="420000"/>
          </a:xfrm>
          <a:prstGeom prst="straightConnector1">
            <a:avLst/>
          </a:prstGeom>
          <a:noFill/>
          <a:ln cap="flat" cmpd="sng" w="9525">
            <a:solidFill>
              <a:srgbClr val="000000"/>
            </a:solidFill>
            <a:prstDash val="solid"/>
            <a:round/>
            <a:headEnd len="lg" w="lg" type="none"/>
            <a:tailEnd len="lg" w="lg" type="none"/>
          </a:ln>
        </p:spPr>
      </p:cxnSp>
      <p:sp>
        <p:nvSpPr>
          <p:cNvPr id="1399" name="Shape 1399"/>
          <p:cNvSpPr/>
          <p:nvPr/>
        </p:nvSpPr>
        <p:spPr>
          <a:xfrm>
            <a:off x="6607264" y="3074644"/>
            <a:ext cx="381300" cy="4473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a</a:t>
            </a:r>
          </a:p>
        </p:txBody>
      </p:sp>
      <p:cxnSp>
        <p:nvCxnSpPr>
          <p:cNvPr id="1400" name="Shape 1400"/>
          <p:cNvCxnSpPr>
            <a:stCxn id="1397" idx="5"/>
            <a:endCxn id="1389" idx="0"/>
          </p:cNvCxnSpPr>
          <p:nvPr/>
        </p:nvCxnSpPr>
        <p:spPr>
          <a:xfrm>
            <a:off x="7386858" y="2654719"/>
            <a:ext cx="255600" cy="496800"/>
          </a:xfrm>
          <a:prstGeom prst="straightConnector1">
            <a:avLst/>
          </a:prstGeom>
          <a:noFill/>
          <a:ln cap="flat" cmpd="sng" w="9525">
            <a:solidFill>
              <a:srgbClr val="000000"/>
            </a:solidFill>
            <a:prstDash val="solid"/>
            <a:round/>
            <a:headEnd len="lg" w="lg" type="none"/>
            <a:tailEnd len="lg" w="lg" type="none"/>
          </a:ln>
        </p:spPr>
      </p:cxnSp>
      <p:sp>
        <p:nvSpPr>
          <p:cNvPr id="1401" name="Shape 1401"/>
          <p:cNvSpPr txBox="1"/>
          <p:nvPr/>
        </p:nvSpPr>
        <p:spPr>
          <a:xfrm>
            <a:off x="5217500" y="2726075"/>
            <a:ext cx="1356900" cy="308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rotateRight(X)</a:t>
            </a:r>
          </a:p>
        </p:txBody>
      </p:sp>
      <p:sp>
        <p:nvSpPr>
          <p:cNvPr id="1402" name="Shape 1402"/>
          <p:cNvSpPr txBox="1"/>
          <p:nvPr/>
        </p:nvSpPr>
        <p:spPr>
          <a:xfrm>
            <a:off x="2589875" y="2710425"/>
            <a:ext cx="1356900" cy="308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rotateRight(P)</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119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The Trouble with Trees</a:t>
            </a:r>
          </a:p>
        </p:txBody>
      </p:sp>
      <p:sp>
        <p:nvSpPr>
          <p:cNvPr id="73" name="Shape 73"/>
          <p:cNvSpPr txBox="1"/>
          <p:nvPr/>
        </p:nvSpPr>
        <p:spPr>
          <a:xfrm>
            <a:off x="241425" y="556625"/>
            <a:ext cx="8443800" cy="15114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200">
                <a:solidFill>
                  <a:srgbClr val="000000"/>
                </a:solidFill>
                <a:latin typeface="Calibri"/>
                <a:ea typeface="Calibri"/>
                <a:cs typeface="Calibri"/>
                <a:sym typeface="Calibri"/>
              </a:rPr>
              <a:t>Last time: BSTs have potential performance issue if they get “spindly”</a:t>
            </a:r>
          </a:p>
          <a:p>
            <a:pPr indent="-368300" lvl="0" marL="4572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Worst case: Items inserted in order</a:t>
            </a:r>
            <a:r>
              <a:rPr lang="en" sz="2200">
                <a:latin typeface="Calibri"/>
                <a:ea typeface="Calibri"/>
                <a:cs typeface="Calibri"/>
                <a:sym typeface="Calibri"/>
              </a:rPr>
              <a:t>.</a:t>
            </a:r>
          </a:p>
          <a:p>
            <a:pPr indent="-368300" lvl="0" marL="4572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Fundamental issue: Too lazy about where to store data.</a:t>
            </a:r>
          </a:p>
        </p:txBody>
      </p:sp>
      <p:sp>
        <p:nvSpPr>
          <p:cNvPr id="74" name="Shape 74"/>
          <p:cNvSpPr/>
          <p:nvPr/>
        </p:nvSpPr>
        <p:spPr>
          <a:xfrm>
            <a:off x="5649368" y="2664732"/>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75" name="Shape 75"/>
          <p:cNvSpPr/>
          <p:nvPr/>
        </p:nvSpPr>
        <p:spPr>
          <a:xfrm>
            <a:off x="5235080" y="3209167"/>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a:t>
            </a:r>
          </a:p>
        </p:txBody>
      </p:sp>
      <p:sp>
        <p:nvSpPr>
          <p:cNvPr id="76" name="Shape 76"/>
          <p:cNvSpPr/>
          <p:nvPr/>
        </p:nvSpPr>
        <p:spPr>
          <a:xfrm>
            <a:off x="6064756" y="3209167"/>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4</a:t>
            </a:r>
          </a:p>
        </p:txBody>
      </p:sp>
      <p:cxnSp>
        <p:nvCxnSpPr>
          <p:cNvPr id="77" name="Shape 77"/>
          <p:cNvCxnSpPr>
            <a:stCxn id="75" idx="0"/>
            <a:endCxn id="74" idx="2"/>
          </p:cNvCxnSpPr>
          <p:nvPr/>
        </p:nvCxnSpPr>
        <p:spPr>
          <a:xfrm flipH="1" rot="10800000">
            <a:off x="5480330" y="2989567"/>
            <a:ext cx="414300" cy="219600"/>
          </a:xfrm>
          <a:prstGeom prst="straightConnector1">
            <a:avLst/>
          </a:prstGeom>
          <a:noFill/>
          <a:ln cap="flat" cmpd="sng" w="19050">
            <a:solidFill>
              <a:srgbClr val="666666"/>
            </a:solidFill>
            <a:prstDash val="solid"/>
            <a:round/>
            <a:headEnd len="lg" w="lg" type="none"/>
            <a:tailEnd len="lg" w="lg" type="none"/>
          </a:ln>
        </p:spPr>
      </p:cxnSp>
      <p:cxnSp>
        <p:nvCxnSpPr>
          <p:cNvPr id="78" name="Shape 78"/>
          <p:cNvCxnSpPr>
            <a:stCxn id="76" idx="0"/>
            <a:endCxn id="74" idx="2"/>
          </p:cNvCxnSpPr>
          <p:nvPr/>
        </p:nvCxnSpPr>
        <p:spPr>
          <a:xfrm rot="10800000">
            <a:off x="5894506" y="2989567"/>
            <a:ext cx="415500" cy="219600"/>
          </a:xfrm>
          <a:prstGeom prst="straightConnector1">
            <a:avLst/>
          </a:prstGeom>
          <a:noFill/>
          <a:ln cap="flat" cmpd="sng" w="19050">
            <a:solidFill>
              <a:srgbClr val="666666"/>
            </a:solidFill>
            <a:prstDash val="solid"/>
            <a:round/>
            <a:headEnd len="lg" w="lg" type="none"/>
            <a:tailEnd len="lg" w="lg" type="none"/>
          </a:ln>
        </p:spPr>
      </p:cxnSp>
      <p:sp>
        <p:nvSpPr>
          <p:cNvPr id="79" name="Shape 79"/>
          <p:cNvSpPr/>
          <p:nvPr/>
        </p:nvSpPr>
        <p:spPr>
          <a:xfrm>
            <a:off x="7375542" y="266472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9</a:t>
            </a:r>
          </a:p>
        </p:txBody>
      </p:sp>
      <p:sp>
        <p:nvSpPr>
          <p:cNvPr id="80" name="Shape 80"/>
          <p:cNvSpPr/>
          <p:nvPr/>
        </p:nvSpPr>
        <p:spPr>
          <a:xfrm>
            <a:off x="7009004" y="320918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8</a:t>
            </a:r>
          </a:p>
        </p:txBody>
      </p:sp>
      <p:sp>
        <p:nvSpPr>
          <p:cNvPr id="81" name="Shape 81"/>
          <p:cNvSpPr/>
          <p:nvPr/>
        </p:nvSpPr>
        <p:spPr>
          <a:xfrm>
            <a:off x="7818280" y="320918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a:t>
            </a:r>
          </a:p>
        </p:txBody>
      </p:sp>
      <p:cxnSp>
        <p:nvCxnSpPr>
          <p:cNvPr id="82" name="Shape 82"/>
          <p:cNvCxnSpPr>
            <a:stCxn id="80" idx="0"/>
            <a:endCxn id="79" idx="2"/>
          </p:cNvCxnSpPr>
          <p:nvPr/>
        </p:nvCxnSpPr>
        <p:spPr>
          <a:xfrm flipH="1" rot="10800000">
            <a:off x="7254254" y="2989583"/>
            <a:ext cx="366600" cy="219600"/>
          </a:xfrm>
          <a:prstGeom prst="straightConnector1">
            <a:avLst/>
          </a:prstGeom>
          <a:noFill/>
          <a:ln cap="flat" cmpd="sng" w="19050">
            <a:solidFill>
              <a:srgbClr val="666666"/>
            </a:solidFill>
            <a:prstDash val="solid"/>
            <a:round/>
            <a:headEnd len="lg" w="lg" type="none"/>
            <a:tailEnd len="lg" w="lg" type="none"/>
          </a:ln>
        </p:spPr>
      </p:cxnSp>
      <p:cxnSp>
        <p:nvCxnSpPr>
          <p:cNvPr id="83" name="Shape 83"/>
          <p:cNvCxnSpPr>
            <a:stCxn id="81" idx="0"/>
            <a:endCxn id="79" idx="2"/>
          </p:cNvCxnSpPr>
          <p:nvPr/>
        </p:nvCxnSpPr>
        <p:spPr>
          <a:xfrm rot="10800000">
            <a:off x="7620730" y="2989583"/>
            <a:ext cx="442800" cy="219600"/>
          </a:xfrm>
          <a:prstGeom prst="straightConnector1">
            <a:avLst/>
          </a:prstGeom>
          <a:noFill/>
          <a:ln cap="flat" cmpd="sng" w="19050">
            <a:solidFill>
              <a:srgbClr val="666666"/>
            </a:solidFill>
            <a:prstDash val="solid"/>
            <a:round/>
            <a:headEnd len="lg" w="lg" type="none"/>
            <a:tailEnd len="lg" w="lg" type="none"/>
          </a:ln>
        </p:spPr>
      </p:cxnSp>
      <p:sp>
        <p:nvSpPr>
          <p:cNvPr id="84" name="Shape 84"/>
          <p:cNvSpPr/>
          <p:nvPr/>
        </p:nvSpPr>
        <p:spPr>
          <a:xfrm>
            <a:off x="6506132" y="2068000"/>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85" name="Shape 85"/>
          <p:cNvCxnSpPr>
            <a:stCxn id="84" idx="2"/>
            <a:endCxn id="74" idx="0"/>
          </p:cNvCxnSpPr>
          <p:nvPr/>
        </p:nvCxnSpPr>
        <p:spPr>
          <a:xfrm flipH="1">
            <a:off x="5894582" y="2392900"/>
            <a:ext cx="856800" cy="271800"/>
          </a:xfrm>
          <a:prstGeom prst="straightConnector1">
            <a:avLst/>
          </a:prstGeom>
          <a:noFill/>
          <a:ln cap="flat" cmpd="sng" w="19050">
            <a:solidFill>
              <a:srgbClr val="666666"/>
            </a:solidFill>
            <a:prstDash val="solid"/>
            <a:round/>
            <a:headEnd len="lg" w="lg" type="none"/>
            <a:tailEnd len="lg" w="lg" type="none"/>
          </a:ln>
        </p:spPr>
      </p:cxnSp>
      <p:cxnSp>
        <p:nvCxnSpPr>
          <p:cNvPr id="86" name="Shape 86"/>
          <p:cNvCxnSpPr>
            <a:stCxn id="84" idx="2"/>
            <a:endCxn id="79" idx="0"/>
          </p:cNvCxnSpPr>
          <p:nvPr/>
        </p:nvCxnSpPr>
        <p:spPr>
          <a:xfrm>
            <a:off x="6751382" y="2392900"/>
            <a:ext cx="869400" cy="271800"/>
          </a:xfrm>
          <a:prstGeom prst="straightConnector1">
            <a:avLst/>
          </a:prstGeom>
          <a:noFill/>
          <a:ln cap="flat" cmpd="sng" w="19050">
            <a:solidFill>
              <a:srgbClr val="666666"/>
            </a:solidFill>
            <a:prstDash val="solid"/>
            <a:round/>
            <a:headEnd len="lg" w="lg" type="none"/>
            <a:tailEnd len="lg" w="lg" type="none"/>
          </a:ln>
        </p:spPr>
      </p:cxnSp>
      <p:grpSp>
        <p:nvGrpSpPr>
          <p:cNvPr id="87" name="Shape 87"/>
          <p:cNvGrpSpPr/>
          <p:nvPr/>
        </p:nvGrpSpPr>
        <p:grpSpPr>
          <a:xfrm>
            <a:off x="8063530" y="3534083"/>
            <a:ext cx="540353" cy="485613"/>
            <a:chOff x="8063530" y="3534083"/>
            <a:chExt cx="540353" cy="485613"/>
          </a:xfrm>
        </p:grpSpPr>
        <p:sp>
          <p:nvSpPr>
            <p:cNvPr id="88" name="Shape 88"/>
            <p:cNvSpPr/>
            <p:nvPr/>
          </p:nvSpPr>
          <p:spPr>
            <a:xfrm>
              <a:off x="8113684" y="3694796"/>
              <a:ext cx="4902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11</a:t>
              </a:r>
            </a:p>
          </p:txBody>
        </p:sp>
        <p:cxnSp>
          <p:nvCxnSpPr>
            <p:cNvPr id="89" name="Shape 89"/>
            <p:cNvCxnSpPr>
              <a:stCxn id="81" idx="2"/>
              <a:endCxn id="88" idx="0"/>
            </p:cNvCxnSpPr>
            <p:nvPr/>
          </p:nvCxnSpPr>
          <p:spPr>
            <a:xfrm>
              <a:off x="8063530" y="3534083"/>
              <a:ext cx="295200" cy="160800"/>
            </a:xfrm>
            <a:prstGeom prst="straightConnector1">
              <a:avLst/>
            </a:prstGeom>
            <a:noFill/>
            <a:ln cap="flat" cmpd="sng" w="19050">
              <a:solidFill>
                <a:srgbClr val="666666"/>
              </a:solidFill>
              <a:prstDash val="solid"/>
              <a:round/>
              <a:headEnd len="lg" w="lg" type="none"/>
              <a:tailEnd len="lg" w="lg" type="none"/>
            </a:ln>
          </p:spPr>
        </p:cxnSp>
      </p:grpSp>
      <p:grpSp>
        <p:nvGrpSpPr>
          <p:cNvPr id="90" name="Shape 90"/>
          <p:cNvGrpSpPr/>
          <p:nvPr/>
        </p:nvGrpSpPr>
        <p:grpSpPr>
          <a:xfrm>
            <a:off x="8332652" y="4019696"/>
            <a:ext cx="490200" cy="485699"/>
            <a:chOff x="8332652" y="4019696"/>
            <a:chExt cx="490200" cy="485699"/>
          </a:xfrm>
        </p:grpSpPr>
        <p:sp>
          <p:nvSpPr>
            <p:cNvPr id="91" name="Shape 91"/>
            <p:cNvSpPr/>
            <p:nvPr/>
          </p:nvSpPr>
          <p:spPr>
            <a:xfrm>
              <a:off x="8332652" y="4180495"/>
              <a:ext cx="4902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12</a:t>
              </a:r>
            </a:p>
          </p:txBody>
        </p:sp>
        <p:cxnSp>
          <p:nvCxnSpPr>
            <p:cNvPr id="92" name="Shape 92"/>
            <p:cNvCxnSpPr>
              <a:stCxn id="88" idx="2"/>
              <a:endCxn id="91" idx="0"/>
            </p:cNvCxnSpPr>
            <p:nvPr/>
          </p:nvCxnSpPr>
          <p:spPr>
            <a:xfrm>
              <a:off x="8358784" y="4019696"/>
              <a:ext cx="219000" cy="160800"/>
            </a:xfrm>
            <a:prstGeom prst="straightConnector1">
              <a:avLst/>
            </a:prstGeom>
            <a:noFill/>
            <a:ln cap="flat" cmpd="sng" w="19050">
              <a:solidFill>
                <a:srgbClr val="666666"/>
              </a:solidFill>
              <a:prstDash val="solid"/>
              <a:round/>
              <a:headEnd len="lg" w="lg" type="none"/>
              <a:tailEnd len="lg" w="lg" type="none"/>
            </a:ln>
          </p:spPr>
        </p:cxnSp>
      </p:grpSp>
      <p:grpSp>
        <p:nvGrpSpPr>
          <p:cNvPr id="93" name="Shape 93"/>
          <p:cNvGrpSpPr/>
          <p:nvPr/>
        </p:nvGrpSpPr>
        <p:grpSpPr>
          <a:xfrm>
            <a:off x="8515933" y="4505395"/>
            <a:ext cx="490200" cy="485699"/>
            <a:chOff x="8515933" y="4505395"/>
            <a:chExt cx="490200" cy="485699"/>
          </a:xfrm>
        </p:grpSpPr>
        <p:sp>
          <p:nvSpPr>
            <p:cNvPr id="94" name="Shape 94"/>
            <p:cNvSpPr/>
            <p:nvPr/>
          </p:nvSpPr>
          <p:spPr>
            <a:xfrm>
              <a:off x="8515933" y="4666194"/>
              <a:ext cx="4902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13</a:t>
              </a:r>
            </a:p>
          </p:txBody>
        </p:sp>
        <p:cxnSp>
          <p:nvCxnSpPr>
            <p:cNvPr id="95" name="Shape 95"/>
            <p:cNvCxnSpPr>
              <a:stCxn id="91" idx="2"/>
              <a:endCxn id="94" idx="0"/>
            </p:cNvCxnSpPr>
            <p:nvPr/>
          </p:nvCxnSpPr>
          <p:spPr>
            <a:xfrm>
              <a:off x="8577752" y="4505395"/>
              <a:ext cx="183300" cy="160800"/>
            </a:xfrm>
            <a:prstGeom prst="straightConnector1">
              <a:avLst/>
            </a:prstGeom>
            <a:noFill/>
            <a:ln cap="flat" cmpd="sng" w="19050">
              <a:solidFill>
                <a:srgbClr val="666666"/>
              </a:solidFill>
              <a:prstDash val="solid"/>
              <a:round/>
              <a:headEnd len="lg" w="lg" type="none"/>
              <a:tailEnd len="lg" w="lg" type="none"/>
            </a:ln>
          </p:spPr>
        </p:cxnSp>
      </p:grpSp>
      <p:sp>
        <p:nvSpPr>
          <p:cNvPr id="96" name="Shape 96"/>
          <p:cNvSpPr txBox="1"/>
          <p:nvPr/>
        </p:nvSpPr>
        <p:spPr>
          <a:xfrm>
            <a:off x="241425" y="1981900"/>
            <a:ext cx="4293600" cy="26514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200">
                <a:solidFill>
                  <a:srgbClr val="000000"/>
                </a:solidFill>
                <a:latin typeface="Calibri"/>
                <a:ea typeface="Calibri"/>
                <a:cs typeface="Calibri"/>
                <a:sym typeface="Calibri"/>
              </a:rPr>
              <a:t>One solution:</a:t>
            </a:r>
          </a:p>
          <a:p>
            <a:pPr indent="-368300" lvl="0" marL="4572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Insert in</a:t>
            </a:r>
            <a:r>
              <a:rPr lang="en" sz="2200">
                <a:latin typeface="Calibri"/>
                <a:ea typeface="Calibri"/>
                <a:cs typeface="Calibri"/>
                <a:sym typeface="Calibri"/>
              </a:rPr>
              <a:t> </a:t>
            </a:r>
            <a:r>
              <a:rPr lang="en" sz="2200">
                <a:solidFill>
                  <a:srgbClr val="000000"/>
                </a:solidFill>
                <a:latin typeface="Calibri"/>
                <a:ea typeface="Calibri"/>
                <a:cs typeface="Calibri"/>
                <a:sym typeface="Calibri"/>
              </a:rPr>
              <a:t>random order.</a:t>
            </a:r>
          </a:p>
          <a:p>
            <a:pPr indent="-368300" lvl="1" marL="9144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Results in Θ(log N) height.</a:t>
            </a:r>
          </a:p>
          <a:p>
            <a:pPr indent="-355600" lvl="0" marL="457200" rtl="0">
              <a:spcBef>
                <a:spcPts val="600"/>
              </a:spcBef>
              <a:buClr>
                <a:srgbClr val="000000"/>
              </a:buClr>
              <a:buSzPts val="2000"/>
              <a:buFont typeface="Calibri"/>
              <a:buChar char="●"/>
            </a:pPr>
            <a:r>
              <a:rPr lang="en" sz="2200">
                <a:solidFill>
                  <a:srgbClr val="000000"/>
                </a:solidFill>
                <a:latin typeface="Calibri"/>
                <a:ea typeface="Calibri"/>
                <a:cs typeface="Calibri"/>
                <a:sym typeface="Calibri"/>
              </a:rPr>
              <a:t>Why don’t we just do this</a:t>
            </a:r>
            <a:r>
              <a:rPr lang="en" sz="2000">
                <a:solidFill>
                  <a:srgbClr val="000000"/>
                </a:solidFill>
                <a:latin typeface="Calibri"/>
                <a:ea typeface="Calibri"/>
                <a:cs typeface="Calibri"/>
                <a:sym typeface="Calibri"/>
              </a:rPr>
              <a:t>?</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6" name="Shape 1406"/>
        <p:cNvGrpSpPr/>
        <p:nvPr/>
      </p:nvGrpSpPr>
      <p:grpSpPr>
        <a:xfrm>
          <a:off x="0" y="0"/>
          <a:ext cx="0" cy="0"/>
          <a:chOff x="0" y="0"/>
          <a:chExt cx="0" cy="0"/>
        </a:xfrm>
      </p:grpSpPr>
      <p:sp>
        <p:nvSpPr>
          <p:cNvPr id="1407" name="Shape 14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How to Splay: Zig</a:t>
            </a:r>
          </a:p>
        </p:txBody>
      </p:sp>
      <p:sp>
        <p:nvSpPr>
          <p:cNvPr id="1408" name="Shape 1408"/>
          <p:cNvSpPr txBox="1"/>
          <p:nvPr>
            <p:ph idx="1" type="body"/>
          </p:nvPr>
        </p:nvSpPr>
        <p:spPr>
          <a:xfrm>
            <a:off x="311700" y="1152475"/>
            <a:ext cx="8520600" cy="7944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X has no grandparent (child of the root)</a:t>
            </a:r>
          </a:p>
          <a:p>
            <a:pPr indent="-355600" lvl="0" marL="457200">
              <a:spcBef>
                <a:spcPts val="0"/>
              </a:spcBef>
              <a:buClr>
                <a:srgbClr val="000000"/>
              </a:buClr>
              <a:buSzPts val="2000"/>
              <a:buChar char="●"/>
            </a:pPr>
            <a:r>
              <a:rPr lang="en" sz="2000">
                <a:solidFill>
                  <a:srgbClr val="000000"/>
                </a:solidFill>
              </a:rPr>
              <a:t>Make it the root</a:t>
            </a:r>
          </a:p>
        </p:txBody>
      </p:sp>
      <p:sp>
        <p:nvSpPr>
          <p:cNvPr id="1409" name="Shape 1409"/>
          <p:cNvSpPr/>
          <p:nvPr/>
        </p:nvSpPr>
        <p:spPr>
          <a:xfrm>
            <a:off x="2104913" y="2198200"/>
            <a:ext cx="653100" cy="6399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P</a:t>
            </a:r>
          </a:p>
        </p:txBody>
      </p:sp>
      <p:sp>
        <p:nvSpPr>
          <p:cNvPr id="1410" name="Shape 1410"/>
          <p:cNvSpPr/>
          <p:nvPr/>
        </p:nvSpPr>
        <p:spPr>
          <a:xfrm>
            <a:off x="1660400" y="3142113"/>
            <a:ext cx="653100" cy="6399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X</a:t>
            </a:r>
          </a:p>
        </p:txBody>
      </p:sp>
      <p:cxnSp>
        <p:nvCxnSpPr>
          <p:cNvPr id="1411" name="Shape 1411"/>
          <p:cNvCxnSpPr>
            <a:stCxn id="1409" idx="3"/>
            <a:endCxn id="1410" idx="0"/>
          </p:cNvCxnSpPr>
          <p:nvPr/>
        </p:nvCxnSpPr>
        <p:spPr>
          <a:xfrm flipH="1">
            <a:off x="1986957" y="2744389"/>
            <a:ext cx="213600" cy="397800"/>
          </a:xfrm>
          <a:prstGeom prst="straightConnector1">
            <a:avLst/>
          </a:prstGeom>
          <a:noFill/>
          <a:ln cap="flat" cmpd="sng" w="9525">
            <a:solidFill>
              <a:srgbClr val="000000"/>
            </a:solidFill>
            <a:prstDash val="solid"/>
            <a:round/>
            <a:headEnd len="lg" w="lg" type="none"/>
            <a:tailEnd len="lg" w="lg" type="none"/>
          </a:ln>
        </p:spPr>
      </p:cxnSp>
      <p:cxnSp>
        <p:nvCxnSpPr>
          <p:cNvPr id="1412" name="Shape 1412"/>
          <p:cNvCxnSpPr>
            <a:stCxn id="1409" idx="5"/>
            <a:endCxn id="1413" idx="0"/>
          </p:cNvCxnSpPr>
          <p:nvPr/>
        </p:nvCxnSpPr>
        <p:spPr>
          <a:xfrm>
            <a:off x="2662368" y="2744389"/>
            <a:ext cx="289200" cy="312600"/>
          </a:xfrm>
          <a:prstGeom prst="straightConnector1">
            <a:avLst/>
          </a:prstGeom>
          <a:noFill/>
          <a:ln cap="flat" cmpd="sng" w="9525">
            <a:solidFill>
              <a:srgbClr val="000000"/>
            </a:solidFill>
            <a:prstDash val="solid"/>
            <a:round/>
            <a:headEnd len="lg" w="lg" type="none"/>
            <a:tailEnd len="lg" w="lg" type="none"/>
          </a:ln>
        </p:spPr>
      </p:cxnSp>
      <p:sp>
        <p:nvSpPr>
          <p:cNvPr id="1414" name="Shape 1414"/>
          <p:cNvSpPr/>
          <p:nvPr/>
        </p:nvSpPr>
        <p:spPr>
          <a:xfrm>
            <a:off x="1238300" y="4105225"/>
            <a:ext cx="422100" cy="6399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a</a:t>
            </a:r>
          </a:p>
        </p:txBody>
      </p:sp>
      <p:sp>
        <p:nvSpPr>
          <p:cNvPr id="1415" name="Shape 1415"/>
          <p:cNvSpPr/>
          <p:nvPr/>
        </p:nvSpPr>
        <p:spPr>
          <a:xfrm>
            <a:off x="2365013" y="4086050"/>
            <a:ext cx="422100" cy="6399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b</a:t>
            </a:r>
          </a:p>
        </p:txBody>
      </p:sp>
      <p:sp>
        <p:nvSpPr>
          <p:cNvPr id="1413" name="Shape 1413"/>
          <p:cNvSpPr/>
          <p:nvPr/>
        </p:nvSpPr>
        <p:spPr>
          <a:xfrm>
            <a:off x="2740513" y="3056963"/>
            <a:ext cx="422100" cy="6399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c</a:t>
            </a:r>
          </a:p>
        </p:txBody>
      </p:sp>
      <p:cxnSp>
        <p:nvCxnSpPr>
          <p:cNvPr id="1416" name="Shape 1416"/>
          <p:cNvCxnSpPr>
            <a:stCxn id="1410" idx="3"/>
            <a:endCxn id="1414" idx="0"/>
          </p:cNvCxnSpPr>
          <p:nvPr/>
        </p:nvCxnSpPr>
        <p:spPr>
          <a:xfrm flipH="1">
            <a:off x="1449444" y="3688301"/>
            <a:ext cx="306600" cy="417000"/>
          </a:xfrm>
          <a:prstGeom prst="straightConnector1">
            <a:avLst/>
          </a:prstGeom>
          <a:noFill/>
          <a:ln cap="flat" cmpd="sng" w="9525">
            <a:solidFill>
              <a:srgbClr val="000000"/>
            </a:solidFill>
            <a:prstDash val="solid"/>
            <a:round/>
            <a:headEnd len="lg" w="lg" type="none"/>
            <a:tailEnd len="lg" w="lg" type="none"/>
          </a:ln>
        </p:spPr>
      </p:cxnSp>
      <p:cxnSp>
        <p:nvCxnSpPr>
          <p:cNvPr id="1417" name="Shape 1417"/>
          <p:cNvCxnSpPr>
            <a:stCxn id="1410" idx="5"/>
            <a:endCxn id="1415" idx="0"/>
          </p:cNvCxnSpPr>
          <p:nvPr/>
        </p:nvCxnSpPr>
        <p:spPr>
          <a:xfrm>
            <a:off x="2217856" y="3688301"/>
            <a:ext cx="358200" cy="397800"/>
          </a:xfrm>
          <a:prstGeom prst="straightConnector1">
            <a:avLst/>
          </a:prstGeom>
          <a:noFill/>
          <a:ln cap="flat" cmpd="sng" w="9525">
            <a:solidFill>
              <a:srgbClr val="000000"/>
            </a:solidFill>
            <a:prstDash val="solid"/>
            <a:round/>
            <a:headEnd len="lg" w="lg" type="none"/>
            <a:tailEnd len="lg" w="lg" type="none"/>
          </a:ln>
        </p:spPr>
      </p:cxnSp>
      <p:sp>
        <p:nvSpPr>
          <p:cNvPr id="1418" name="Shape 1418"/>
          <p:cNvSpPr/>
          <p:nvPr/>
        </p:nvSpPr>
        <p:spPr>
          <a:xfrm>
            <a:off x="5514438" y="2152663"/>
            <a:ext cx="653100" cy="6399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X</a:t>
            </a:r>
          </a:p>
        </p:txBody>
      </p:sp>
      <p:cxnSp>
        <p:nvCxnSpPr>
          <p:cNvPr id="1419" name="Shape 1419"/>
          <p:cNvCxnSpPr>
            <a:stCxn id="1420" idx="5"/>
            <a:endCxn id="1421" idx="0"/>
          </p:cNvCxnSpPr>
          <p:nvPr/>
        </p:nvCxnSpPr>
        <p:spPr>
          <a:xfrm>
            <a:off x="6629256" y="3688301"/>
            <a:ext cx="522300" cy="443400"/>
          </a:xfrm>
          <a:prstGeom prst="straightConnector1">
            <a:avLst/>
          </a:prstGeom>
          <a:noFill/>
          <a:ln cap="flat" cmpd="sng" w="9525">
            <a:solidFill>
              <a:srgbClr val="000000"/>
            </a:solidFill>
            <a:prstDash val="solid"/>
            <a:round/>
            <a:headEnd len="lg" w="lg" type="none"/>
            <a:tailEnd len="lg" w="lg" type="none"/>
          </a:ln>
        </p:spPr>
      </p:cxnSp>
      <p:sp>
        <p:nvSpPr>
          <p:cNvPr id="1422" name="Shape 1422"/>
          <p:cNvSpPr/>
          <p:nvPr/>
        </p:nvSpPr>
        <p:spPr>
          <a:xfrm>
            <a:off x="4944813" y="3140788"/>
            <a:ext cx="422100" cy="6399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a</a:t>
            </a:r>
          </a:p>
        </p:txBody>
      </p:sp>
      <p:sp>
        <p:nvSpPr>
          <p:cNvPr id="1423" name="Shape 1423"/>
          <p:cNvSpPr/>
          <p:nvPr/>
        </p:nvSpPr>
        <p:spPr>
          <a:xfrm>
            <a:off x="5818700" y="4131563"/>
            <a:ext cx="422100" cy="6399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b</a:t>
            </a:r>
          </a:p>
        </p:txBody>
      </p:sp>
      <p:sp>
        <p:nvSpPr>
          <p:cNvPr id="1421" name="Shape 1421"/>
          <p:cNvSpPr/>
          <p:nvPr/>
        </p:nvSpPr>
        <p:spPr>
          <a:xfrm>
            <a:off x="6940450" y="4131575"/>
            <a:ext cx="422100" cy="639900"/>
          </a:xfrm>
          <a:prstGeom prst="triangle">
            <a:avLst>
              <a:gd fmla="val 50000" name="adj"/>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c</a:t>
            </a:r>
          </a:p>
        </p:txBody>
      </p:sp>
      <p:cxnSp>
        <p:nvCxnSpPr>
          <p:cNvPr id="1424" name="Shape 1424"/>
          <p:cNvCxnSpPr>
            <a:stCxn id="1418" idx="3"/>
            <a:endCxn id="1422" idx="0"/>
          </p:cNvCxnSpPr>
          <p:nvPr/>
        </p:nvCxnSpPr>
        <p:spPr>
          <a:xfrm flipH="1">
            <a:off x="5155882" y="2698851"/>
            <a:ext cx="454200" cy="441900"/>
          </a:xfrm>
          <a:prstGeom prst="straightConnector1">
            <a:avLst/>
          </a:prstGeom>
          <a:noFill/>
          <a:ln cap="flat" cmpd="sng" w="9525">
            <a:solidFill>
              <a:srgbClr val="000000"/>
            </a:solidFill>
            <a:prstDash val="solid"/>
            <a:round/>
            <a:headEnd len="lg" w="lg" type="none"/>
            <a:tailEnd len="lg" w="lg" type="none"/>
          </a:ln>
        </p:spPr>
      </p:cxnSp>
      <p:cxnSp>
        <p:nvCxnSpPr>
          <p:cNvPr id="1425" name="Shape 1425"/>
          <p:cNvCxnSpPr>
            <a:stCxn id="1420" idx="3"/>
            <a:endCxn id="1423" idx="0"/>
          </p:cNvCxnSpPr>
          <p:nvPr/>
        </p:nvCxnSpPr>
        <p:spPr>
          <a:xfrm flipH="1">
            <a:off x="6029744" y="3688301"/>
            <a:ext cx="137700" cy="443400"/>
          </a:xfrm>
          <a:prstGeom prst="straightConnector1">
            <a:avLst/>
          </a:prstGeom>
          <a:noFill/>
          <a:ln cap="flat" cmpd="sng" w="9525">
            <a:solidFill>
              <a:srgbClr val="000000"/>
            </a:solidFill>
            <a:prstDash val="solid"/>
            <a:round/>
            <a:headEnd len="lg" w="lg" type="none"/>
            <a:tailEnd len="lg" w="lg" type="none"/>
          </a:ln>
        </p:spPr>
      </p:cxnSp>
      <p:sp>
        <p:nvSpPr>
          <p:cNvPr id="1420" name="Shape 1420"/>
          <p:cNvSpPr/>
          <p:nvPr/>
        </p:nvSpPr>
        <p:spPr>
          <a:xfrm>
            <a:off x="6071800" y="3142113"/>
            <a:ext cx="653100" cy="6399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P</a:t>
            </a:r>
          </a:p>
        </p:txBody>
      </p:sp>
      <p:cxnSp>
        <p:nvCxnSpPr>
          <p:cNvPr id="1426" name="Shape 1426"/>
          <p:cNvCxnSpPr>
            <a:stCxn id="1420" idx="0"/>
            <a:endCxn id="1418" idx="5"/>
          </p:cNvCxnSpPr>
          <p:nvPr/>
        </p:nvCxnSpPr>
        <p:spPr>
          <a:xfrm rot="10800000">
            <a:off x="6071950" y="2698713"/>
            <a:ext cx="326400" cy="443400"/>
          </a:xfrm>
          <a:prstGeom prst="straightConnector1">
            <a:avLst/>
          </a:prstGeom>
          <a:noFill/>
          <a:ln cap="flat" cmpd="sng" w="9525">
            <a:solidFill>
              <a:srgbClr val="000000"/>
            </a:solidFill>
            <a:prstDash val="solid"/>
            <a:round/>
            <a:headEnd len="lg" w="lg" type="none"/>
            <a:tailEnd len="lg" w="lg" type="none"/>
          </a:ln>
        </p:spPr>
      </p:cxnSp>
      <p:sp>
        <p:nvSpPr>
          <p:cNvPr id="1427" name="Shape 1427"/>
          <p:cNvSpPr/>
          <p:nvPr/>
        </p:nvSpPr>
        <p:spPr>
          <a:xfrm>
            <a:off x="3704525" y="3142125"/>
            <a:ext cx="698400" cy="361200"/>
          </a:xfrm>
          <a:prstGeom prst="rightArrow">
            <a:avLst>
              <a:gd fmla="val 50000" name="adj1"/>
              <a:gd fmla="val 50000" name="adj2"/>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428" name="Shape 1428"/>
          <p:cNvSpPr txBox="1"/>
          <p:nvPr/>
        </p:nvSpPr>
        <p:spPr>
          <a:xfrm>
            <a:off x="3278500" y="2746350"/>
            <a:ext cx="1356900" cy="308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rotateRight(X)</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2" name="Shape 1432"/>
        <p:cNvGrpSpPr/>
        <p:nvPr/>
      </p:nvGrpSpPr>
      <p:grpSpPr>
        <a:xfrm>
          <a:off x="0" y="0"/>
          <a:ext cx="0" cy="0"/>
          <a:chOff x="0" y="0"/>
          <a:chExt cx="0" cy="0"/>
        </a:xfrm>
      </p:grpSpPr>
      <p:sp>
        <p:nvSpPr>
          <p:cNvPr id="1433" name="Shape 1433"/>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Putting it Together</a:t>
            </a:r>
          </a:p>
        </p:txBody>
      </p:sp>
      <p:sp>
        <p:nvSpPr>
          <p:cNvPr id="1434" name="Shape 1434"/>
          <p:cNvSpPr txBox="1"/>
          <p:nvPr>
            <p:ph idx="1" type="body"/>
          </p:nvPr>
        </p:nvSpPr>
        <p:spPr>
          <a:xfrm>
            <a:off x="311700" y="847675"/>
            <a:ext cx="8520600" cy="3416400"/>
          </a:xfrm>
          <a:prstGeom prst="rect">
            <a:avLst/>
          </a:prstGeom>
        </p:spPr>
        <p:txBody>
          <a:bodyPr anchorCtr="0" anchor="t" bIns="91425" lIns="91425" rIns="91425" wrap="square" tIns="91425">
            <a:noAutofit/>
          </a:bodyPr>
          <a:lstStyle/>
          <a:p>
            <a:pPr indent="-69850" lvl="0" mar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9C20EE"/>
                </a:solidFill>
                <a:latin typeface="Consolas"/>
                <a:ea typeface="Consolas"/>
                <a:cs typeface="Consolas"/>
                <a:sym typeface="Consolas"/>
              </a:rPr>
              <a:t>private </a:t>
            </a:r>
            <a:r>
              <a:rPr lang="en" sz="1700">
                <a:solidFill>
                  <a:srgbClr val="208920"/>
                </a:solidFill>
                <a:latin typeface="Consolas"/>
                <a:ea typeface="Consolas"/>
                <a:cs typeface="Consolas"/>
                <a:sym typeface="Consolas"/>
              </a:rPr>
              <a:t>void</a:t>
            </a:r>
            <a:r>
              <a:rPr lang="en" sz="1700">
                <a:latin typeface="Consolas"/>
                <a:ea typeface="Consolas"/>
                <a:cs typeface="Consolas"/>
                <a:sym typeface="Consolas"/>
              </a:rPr>
              <a:t> splayNode(TreeNode&lt;K, V&gt; node) {</a:t>
            </a:r>
          </a:p>
          <a:p>
            <a:pPr indent="-69850" lvl="0" mar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9C20EE"/>
                </a:solidFill>
                <a:latin typeface="Consolas"/>
                <a:ea typeface="Consolas"/>
                <a:cs typeface="Consolas"/>
                <a:sym typeface="Consolas"/>
              </a:rPr>
              <a:t>while</a:t>
            </a:r>
            <a:r>
              <a:rPr lang="en" sz="1700">
                <a:latin typeface="Consolas"/>
                <a:ea typeface="Consolas"/>
                <a:cs typeface="Consolas"/>
                <a:sym typeface="Consolas"/>
              </a:rPr>
              <a:t> (node.parent != null) {</a:t>
            </a:r>
          </a:p>
          <a:p>
            <a:pPr indent="-69850" lvl="0" mar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9C20EE"/>
                </a:solidFill>
                <a:latin typeface="Consolas"/>
                <a:ea typeface="Consolas"/>
                <a:cs typeface="Consolas"/>
                <a:sym typeface="Consolas"/>
              </a:rPr>
              <a:t>if</a:t>
            </a:r>
            <a:r>
              <a:rPr lang="en" sz="1700">
                <a:latin typeface="Consolas"/>
                <a:ea typeface="Consolas"/>
                <a:cs typeface="Consolas"/>
                <a:sym typeface="Consolas"/>
              </a:rPr>
              <a:t> (node.parent == root) {</a:t>
            </a:r>
          </a:p>
          <a:p>
            <a:pPr indent="-69850" lvl="0" mar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zig(node);</a:t>
            </a:r>
          </a:p>
          <a:p>
            <a:pPr indent="0" lvl="0" marL="0" rtl="0">
              <a:lnSpc>
                <a:spcPct val="100000"/>
              </a:lnSpc>
              <a:spcBef>
                <a:spcPts val="0"/>
              </a:spcBef>
              <a:spcAft>
                <a:spcPts val="0"/>
              </a:spcAft>
              <a:buNone/>
            </a:pPr>
            <a:r>
              <a:rPr lang="en" sz="1700">
                <a:latin typeface="Consolas"/>
                <a:ea typeface="Consolas"/>
                <a:cs typeface="Consolas"/>
                <a:sym typeface="Consolas"/>
              </a:rPr>
              <a:t>            } </a:t>
            </a:r>
            <a:r>
              <a:rPr b="1" lang="en" sz="1700">
                <a:solidFill>
                  <a:srgbClr val="9C20EE"/>
                </a:solidFill>
                <a:latin typeface="Consolas"/>
                <a:ea typeface="Consolas"/>
                <a:cs typeface="Consolas"/>
                <a:sym typeface="Consolas"/>
              </a:rPr>
              <a:t>else</a:t>
            </a:r>
            <a:r>
              <a:rPr lang="en" sz="1700">
                <a:latin typeface="Consolas"/>
                <a:ea typeface="Consolas"/>
                <a:cs typeface="Consolas"/>
                <a:sym typeface="Consolas"/>
              </a:rPr>
              <a:t> </a:t>
            </a:r>
            <a:r>
              <a:rPr b="1" lang="en" sz="1700">
                <a:solidFill>
                  <a:srgbClr val="9C20EE"/>
                </a:solidFill>
                <a:latin typeface="Consolas"/>
                <a:ea typeface="Consolas"/>
                <a:cs typeface="Consolas"/>
                <a:sym typeface="Consolas"/>
              </a:rPr>
              <a:t>if</a:t>
            </a:r>
            <a:r>
              <a:rPr lang="en" sz="1700">
                <a:latin typeface="Consolas"/>
                <a:ea typeface="Consolas"/>
                <a:cs typeface="Consolas"/>
                <a:sym typeface="Consolas"/>
              </a:rPr>
              <a:t> ((node.parent == node.parent.parent.left </a:t>
            </a:r>
          </a:p>
          <a:p>
            <a:pPr indent="-69850" lvl="0" mar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&amp;&amp; node == node.parent.right)</a:t>
            </a:r>
          </a:p>
          <a:p>
            <a:pPr indent="0" lvl="0" marL="0" rtl="0">
              <a:lnSpc>
                <a:spcPct val="100000"/>
              </a:lnSpc>
              <a:spcBef>
                <a:spcPts val="0"/>
              </a:spcBef>
              <a:spcAft>
                <a:spcPts val="0"/>
              </a:spcAft>
              <a:buNone/>
            </a:pPr>
            <a:r>
              <a:rPr lang="en" sz="1700">
                <a:latin typeface="Consolas"/>
                <a:ea typeface="Consolas"/>
                <a:cs typeface="Consolas"/>
                <a:sym typeface="Consolas"/>
              </a:rPr>
              <a:t>                    || (node.parent == node.parent.parent.right </a:t>
            </a:r>
          </a:p>
          <a:p>
            <a:pPr indent="-69850" lvl="0" mar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&amp;&amp; node == node.parent.left)) {</a:t>
            </a:r>
          </a:p>
          <a:p>
            <a:pPr indent="-69850" lvl="0" mar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zigZag(node);</a:t>
            </a:r>
          </a:p>
          <a:p>
            <a:pPr indent="-69850" lvl="0" mar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 </a:t>
            </a:r>
            <a:r>
              <a:rPr b="1" lang="en" sz="1700">
                <a:solidFill>
                  <a:srgbClr val="9C20EE"/>
                </a:solidFill>
                <a:latin typeface="Consolas"/>
                <a:ea typeface="Consolas"/>
                <a:cs typeface="Consolas"/>
                <a:sym typeface="Consolas"/>
              </a:rPr>
              <a:t>else</a:t>
            </a:r>
            <a:r>
              <a:rPr lang="en" sz="1700">
                <a:latin typeface="Consolas"/>
                <a:ea typeface="Consolas"/>
                <a:cs typeface="Consolas"/>
                <a:sym typeface="Consolas"/>
              </a:rPr>
              <a:t> {</a:t>
            </a:r>
          </a:p>
          <a:p>
            <a:pPr indent="-69850" lvl="0" mar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zigZig(node);</a:t>
            </a:r>
          </a:p>
          <a:p>
            <a:pPr indent="-69850" lvl="0" mar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p>
          <a:p>
            <a:pPr indent="-69850" lvl="0" mar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p>
          <a:p>
            <a:pPr indent="0" lvl="0" marL="0" rtl="0">
              <a:lnSpc>
                <a:spcPct val="100000"/>
              </a:lnSpc>
              <a:spcBef>
                <a:spcPts val="0"/>
              </a:spcBef>
              <a:spcAft>
                <a:spcPts val="0"/>
              </a:spcAft>
              <a:buNone/>
            </a:pPr>
            <a:r>
              <a:rPr lang="en" sz="1700">
                <a:latin typeface="Consolas"/>
                <a:ea typeface="Consolas"/>
                <a:cs typeface="Consolas"/>
                <a:sym typeface="Consolas"/>
              </a:rPr>
              <a:t>        root = node; //Not really necessary but why not</a:t>
            </a:r>
          </a:p>
          <a:p>
            <a:pPr indent="-69850" lvl="0" mar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p>
          <a:p>
            <a:pPr indent="0" lvl="0" marL="0">
              <a:lnSpc>
                <a:spcPct val="100000"/>
              </a:lnSpc>
              <a:spcBef>
                <a:spcPts val="0"/>
              </a:spcBef>
              <a:spcAft>
                <a:spcPts val="0"/>
              </a:spcAft>
              <a:buNone/>
            </a:pPr>
            <a:r>
              <a:t/>
            </a:r>
            <a:endParaRPr sz="17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8" name="Shape 1438"/>
        <p:cNvGrpSpPr/>
        <p:nvPr/>
      </p:nvGrpSpPr>
      <p:grpSpPr>
        <a:xfrm>
          <a:off x="0" y="0"/>
          <a:ext cx="0" cy="0"/>
          <a:chOff x="0" y="0"/>
          <a:chExt cx="0" cy="0"/>
        </a:xfrm>
      </p:grpSpPr>
      <p:sp>
        <p:nvSpPr>
          <p:cNvPr id="1439" name="Shape 14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Why Splay?</a:t>
            </a:r>
          </a:p>
        </p:txBody>
      </p:sp>
      <p:sp>
        <p:nvSpPr>
          <p:cNvPr id="1440" name="Shape 1440"/>
          <p:cNvSpPr/>
          <p:nvPr/>
        </p:nvSpPr>
        <p:spPr>
          <a:xfrm>
            <a:off x="311700" y="422268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441" name="Shape 1441"/>
          <p:cNvSpPr/>
          <p:nvPr/>
        </p:nvSpPr>
        <p:spPr>
          <a:xfrm>
            <a:off x="719345" y="3778562"/>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442" name="Shape 1442"/>
          <p:cNvSpPr/>
          <p:nvPr/>
        </p:nvSpPr>
        <p:spPr>
          <a:xfrm>
            <a:off x="3235235" y="115247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8</a:t>
            </a:r>
          </a:p>
        </p:txBody>
      </p:sp>
      <p:sp>
        <p:nvSpPr>
          <p:cNvPr id="1443" name="Shape 1443"/>
          <p:cNvSpPr/>
          <p:nvPr/>
        </p:nvSpPr>
        <p:spPr>
          <a:xfrm>
            <a:off x="3642812" y="1588096"/>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9</a:t>
            </a:r>
          </a:p>
        </p:txBody>
      </p:sp>
      <p:sp>
        <p:nvSpPr>
          <p:cNvPr id="1444" name="Shape 1444"/>
          <p:cNvSpPr/>
          <p:nvPr/>
        </p:nvSpPr>
        <p:spPr>
          <a:xfrm>
            <a:off x="2813153" y="1588096"/>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sp>
        <p:nvSpPr>
          <p:cNvPr id="1445" name="Shape 1445"/>
          <p:cNvSpPr/>
          <p:nvPr/>
        </p:nvSpPr>
        <p:spPr>
          <a:xfrm>
            <a:off x="2425293" y="1996739"/>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446" name="Shape 1446"/>
          <p:cNvSpPr/>
          <p:nvPr/>
        </p:nvSpPr>
        <p:spPr>
          <a:xfrm>
            <a:off x="2013770" y="242851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447" name="Shape 1447"/>
          <p:cNvSpPr/>
          <p:nvPr/>
        </p:nvSpPr>
        <p:spPr>
          <a:xfrm>
            <a:off x="1606193" y="2885647"/>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448" name="Shape 1448"/>
          <p:cNvSpPr/>
          <p:nvPr/>
        </p:nvSpPr>
        <p:spPr>
          <a:xfrm>
            <a:off x="1126922" y="3376992"/>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cxnSp>
        <p:nvCxnSpPr>
          <p:cNvPr id="1449" name="Shape 1449"/>
          <p:cNvCxnSpPr>
            <a:stCxn id="1442" idx="3"/>
            <a:endCxn id="1444" idx="7"/>
          </p:cNvCxnSpPr>
          <p:nvPr/>
        </p:nvCxnSpPr>
        <p:spPr>
          <a:xfrm flipH="1">
            <a:off x="3116597" y="1447975"/>
            <a:ext cx="170700" cy="190800"/>
          </a:xfrm>
          <a:prstGeom prst="straightConnector1">
            <a:avLst/>
          </a:prstGeom>
          <a:noFill/>
          <a:ln cap="flat" cmpd="sng" w="9525">
            <a:solidFill>
              <a:srgbClr val="000000"/>
            </a:solidFill>
            <a:prstDash val="solid"/>
            <a:round/>
            <a:headEnd len="lg" w="lg" type="none"/>
            <a:tailEnd len="lg" w="lg" type="none"/>
          </a:ln>
        </p:spPr>
      </p:cxnSp>
      <p:cxnSp>
        <p:nvCxnSpPr>
          <p:cNvPr id="1450" name="Shape 1450"/>
          <p:cNvCxnSpPr>
            <a:stCxn id="1444" idx="3"/>
            <a:endCxn id="1445" idx="7"/>
          </p:cNvCxnSpPr>
          <p:nvPr/>
        </p:nvCxnSpPr>
        <p:spPr>
          <a:xfrm flipH="1">
            <a:off x="2728715" y="1883596"/>
            <a:ext cx="136500" cy="163800"/>
          </a:xfrm>
          <a:prstGeom prst="straightConnector1">
            <a:avLst/>
          </a:prstGeom>
          <a:noFill/>
          <a:ln cap="flat" cmpd="sng" w="9525">
            <a:solidFill>
              <a:srgbClr val="000000"/>
            </a:solidFill>
            <a:prstDash val="solid"/>
            <a:round/>
            <a:headEnd len="lg" w="lg" type="none"/>
            <a:tailEnd len="lg" w="lg" type="none"/>
          </a:ln>
        </p:spPr>
      </p:cxnSp>
      <p:cxnSp>
        <p:nvCxnSpPr>
          <p:cNvPr id="1451" name="Shape 1451"/>
          <p:cNvCxnSpPr>
            <a:stCxn id="1445" idx="3"/>
            <a:endCxn id="1446" idx="7"/>
          </p:cNvCxnSpPr>
          <p:nvPr/>
        </p:nvCxnSpPr>
        <p:spPr>
          <a:xfrm flipH="1">
            <a:off x="2317154" y="2292239"/>
            <a:ext cx="160200" cy="186900"/>
          </a:xfrm>
          <a:prstGeom prst="straightConnector1">
            <a:avLst/>
          </a:prstGeom>
          <a:noFill/>
          <a:ln cap="flat" cmpd="sng" w="9525">
            <a:solidFill>
              <a:srgbClr val="000000"/>
            </a:solidFill>
            <a:prstDash val="solid"/>
            <a:round/>
            <a:headEnd len="lg" w="lg" type="none"/>
            <a:tailEnd len="lg" w="lg" type="none"/>
          </a:ln>
        </p:spPr>
      </p:cxnSp>
      <p:cxnSp>
        <p:nvCxnSpPr>
          <p:cNvPr id="1452" name="Shape 1452"/>
          <p:cNvCxnSpPr>
            <a:stCxn id="1446" idx="3"/>
            <a:endCxn id="1447" idx="7"/>
          </p:cNvCxnSpPr>
          <p:nvPr/>
        </p:nvCxnSpPr>
        <p:spPr>
          <a:xfrm flipH="1">
            <a:off x="1909532" y="2724016"/>
            <a:ext cx="156300" cy="212400"/>
          </a:xfrm>
          <a:prstGeom prst="straightConnector1">
            <a:avLst/>
          </a:prstGeom>
          <a:noFill/>
          <a:ln cap="flat" cmpd="sng" w="9525">
            <a:solidFill>
              <a:srgbClr val="000000"/>
            </a:solidFill>
            <a:prstDash val="solid"/>
            <a:round/>
            <a:headEnd len="lg" w="lg" type="none"/>
            <a:tailEnd len="lg" w="lg" type="none"/>
          </a:ln>
        </p:spPr>
      </p:cxnSp>
      <p:cxnSp>
        <p:nvCxnSpPr>
          <p:cNvPr id="1453" name="Shape 1453"/>
          <p:cNvCxnSpPr>
            <a:stCxn id="1447" idx="3"/>
            <a:endCxn id="1448" idx="7"/>
          </p:cNvCxnSpPr>
          <p:nvPr/>
        </p:nvCxnSpPr>
        <p:spPr>
          <a:xfrm flipH="1">
            <a:off x="1430255" y="3181147"/>
            <a:ext cx="228000" cy="246600"/>
          </a:xfrm>
          <a:prstGeom prst="straightConnector1">
            <a:avLst/>
          </a:prstGeom>
          <a:noFill/>
          <a:ln cap="flat" cmpd="sng" w="9525">
            <a:solidFill>
              <a:srgbClr val="000000"/>
            </a:solidFill>
            <a:prstDash val="solid"/>
            <a:round/>
            <a:headEnd len="lg" w="lg" type="none"/>
            <a:tailEnd len="lg" w="lg" type="none"/>
          </a:ln>
        </p:spPr>
      </p:cxnSp>
      <p:cxnSp>
        <p:nvCxnSpPr>
          <p:cNvPr id="1454" name="Shape 1454"/>
          <p:cNvCxnSpPr>
            <a:stCxn id="1448" idx="3"/>
            <a:endCxn id="1441" idx="7"/>
          </p:cNvCxnSpPr>
          <p:nvPr/>
        </p:nvCxnSpPr>
        <p:spPr>
          <a:xfrm flipH="1">
            <a:off x="1022684" y="3672492"/>
            <a:ext cx="156300" cy="156900"/>
          </a:xfrm>
          <a:prstGeom prst="straightConnector1">
            <a:avLst/>
          </a:prstGeom>
          <a:noFill/>
          <a:ln cap="flat" cmpd="sng" w="9525">
            <a:solidFill>
              <a:srgbClr val="000000"/>
            </a:solidFill>
            <a:prstDash val="solid"/>
            <a:round/>
            <a:headEnd len="lg" w="lg" type="none"/>
            <a:tailEnd len="lg" w="lg" type="none"/>
          </a:ln>
        </p:spPr>
      </p:cxnSp>
      <p:cxnSp>
        <p:nvCxnSpPr>
          <p:cNvPr id="1455" name="Shape 1455"/>
          <p:cNvCxnSpPr>
            <a:stCxn id="1441" idx="3"/>
            <a:endCxn id="1440" idx="7"/>
          </p:cNvCxnSpPr>
          <p:nvPr/>
        </p:nvCxnSpPr>
        <p:spPr>
          <a:xfrm flipH="1">
            <a:off x="615107" y="4074062"/>
            <a:ext cx="156300" cy="199200"/>
          </a:xfrm>
          <a:prstGeom prst="straightConnector1">
            <a:avLst/>
          </a:prstGeom>
          <a:noFill/>
          <a:ln cap="flat" cmpd="sng" w="9525">
            <a:solidFill>
              <a:srgbClr val="000000"/>
            </a:solidFill>
            <a:prstDash val="solid"/>
            <a:round/>
            <a:headEnd len="lg" w="lg" type="none"/>
            <a:tailEnd len="lg" w="lg" type="none"/>
          </a:ln>
        </p:spPr>
      </p:cxnSp>
      <p:cxnSp>
        <p:nvCxnSpPr>
          <p:cNvPr id="1456" name="Shape 1456"/>
          <p:cNvCxnSpPr>
            <a:stCxn id="1442" idx="5"/>
            <a:endCxn id="1443" idx="1"/>
          </p:cNvCxnSpPr>
          <p:nvPr/>
        </p:nvCxnSpPr>
        <p:spPr>
          <a:xfrm>
            <a:off x="3538673" y="1447975"/>
            <a:ext cx="156300" cy="190800"/>
          </a:xfrm>
          <a:prstGeom prst="straightConnector1">
            <a:avLst/>
          </a:prstGeom>
          <a:noFill/>
          <a:ln cap="flat" cmpd="sng" w="9525">
            <a:solidFill>
              <a:srgbClr val="000000"/>
            </a:solidFill>
            <a:prstDash val="solid"/>
            <a:round/>
            <a:headEnd len="lg" w="lg" type="none"/>
            <a:tailEnd len="lg" w="lg"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460" name="Shape 1460"/>
        <p:cNvGrpSpPr/>
        <p:nvPr/>
      </p:nvGrpSpPr>
      <p:grpSpPr>
        <a:xfrm>
          <a:off x="0" y="0"/>
          <a:ext cx="0" cy="0"/>
          <a:chOff x="0" y="0"/>
          <a:chExt cx="0" cy="0"/>
        </a:xfrm>
      </p:grpSpPr>
      <p:sp>
        <p:nvSpPr>
          <p:cNvPr id="1461" name="Shape 14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Why Splay?</a:t>
            </a:r>
          </a:p>
        </p:txBody>
      </p:sp>
      <p:sp>
        <p:nvSpPr>
          <p:cNvPr id="1462" name="Shape 1462"/>
          <p:cNvSpPr/>
          <p:nvPr/>
        </p:nvSpPr>
        <p:spPr>
          <a:xfrm>
            <a:off x="311700" y="422268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463" name="Shape 1463"/>
          <p:cNvSpPr/>
          <p:nvPr/>
        </p:nvSpPr>
        <p:spPr>
          <a:xfrm>
            <a:off x="719345" y="3778562"/>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464" name="Shape 1464"/>
          <p:cNvSpPr/>
          <p:nvPr/>
        </p:nvSpPr>
        <p:spPr>
          <a:xfrm>
            <a:off x="3235235" y="115247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8</a:t>
            </a:r>
          </a:p>
        </p:txBody>
      </p:sp>
      <p:sp>
        <p:nvSpPr>
          <p:cNvPr id="1465" name="Shape 1465"/>
          <p:cNvSpPr/>
          <p:nvPr/>
        </p:nvSpPr>
        <p:spPr>
          <a:xfrm>
            <a:off x="3642812" y="1588096"/>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9</a:t>
            </a:r>
          </a:p>
        </p:txBody>
      </p:sp>
      <p:sp>
        <p:nvSpPr>
          <p:cNvPr id="1466" name="Shape 1466"/>
          <p:cNvSpPr/>
          <p:nvPr/>
        </p:nvSpPr>
        <p:spPr>
          <a:xfrm>
            <a:off x="2813153" y="1588096"/>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sp>
        <p:nvSpPr>
          <p:cNvPr id="1467" name="Shape 1467"/>
          <p:cNvSpPr/>
          <p:nvPr/>
        </p:nvSpPr>
        <p:spPr>
          <a:xfrm>
            <a:off x="2425293" y="1996739"/>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468" name="Shape 1468"/>
          <p:cNvSpPr/>
          <p:nvPr/>
        </p:nvSpPr>
        <p:spPr>
          <a:xfrm>
            <a:off x="2013770" y="242851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469" name="Shape 1469"/>
          <p:cNvSpPr/>
          <p:nvPr/>
        </p:nvSpPr>
        <p:spPr>
          <a:xfrm>
            <a:off x="1606193" y="2885647"/>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470" name="Shape 1470"/>
          <p:cNvSpPr/>
          <p:nvPr/>
        </p:nvSpPr>
        <p:spPr>
          <a:xfrm>
            <a:off x="1126922" y="3376992"/>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cxnSp>
        <p:nvCxnSpPr>
          <p:cNvPr id="1471" name="Shape 1471"/>
          <p:cNvCxnSpPr>
            <a:stCxn id="1464" idx="3"/>
            <a:endCxn id="1466" idx="7"/>
          </p:cNvCxnSpPr>
          <p:nvPr/>
        </p:nvCxnSpPr>
        <p:spPr>
          <a:xfrm flipH="1">
            <a:off x="3116597" y="1447975"/>
            <a:ext cx="170700" cy="190800"/>
          </a:xfrm>
          <a:prstGeom prst="straightConnector1">
            <a:avLst/>
          </a:prstGeom>
          <a:noFill/>
          <a:ln cap="flat" cmpd="sng" w="9525">
            <a:solidFill>
              <a:srgbClr val="000000"/>
            </a:solidFill>
            <a:prstDash val="solid"/>
            <a:round/>
            <a:headEnd len="lg" w="lg" type="none"/>
            <a:tailEnd len="lg" w="lg" type="none"/>
          </a:ln>
        </p:spPr>
      </p:cxnSp>
      <p:cxnSp>
        <p:nvCxnSpPr>
          <p:cNvPr id="1472" name="Shape 1472"/>
          <p:cNvCxnSpPr>
            <a:stCxn id="1466" idx="3"/>
            <a:endCxn id="1467" idx="7"/>
          </p:cNvCxnSpPr>
          <p:nvPr/>
        </p:nvCxnSpPr>
        <p:spPr>
          <a:xfrm flipH="1">
            <a:off x="2728715" y="1883596"/>
            <a:ext cx="136500" cy="163800"/>
          </a:xfrm>
          <a:prstGeom prst="straightConnector1">
            <a:avLst/>
          </a:prstGeom>
          <a:noFill/>
          <a:ln cap="flat" cmpd="sng" w="9525">
            <a:solidFill>
              <a:srgbClr val="000000"/>
            </a:solidFill>
            <a:prstDash val="solid"/>
            <a:round/>
            <a:headEnd len="lg" w="lg" type="none"/>
            <a:tailEnd len="lg" w="lg" type="none"/>
          </a:ln>
        </p:spPr>
      </p:cxnSp>
      <p:cxnSp>
        <p:nvCxnSpPr>
          <p:cNvPr id="1473" name="Shape 1473"/>
          <p:cNvCxnSpPr>
            <a:stCxn id="1467" idx="3"/>
            <a:endCxn id="1468" idx="7"/>
          </p:cNvCxnSpPr>
          <p:nvPr/>
        </p:nvCxnSpPr>
        <p:spPr>
          <a:xfrm flipH="1">
            <a:off x="2317154" y="2292239"/>
            <a:ext cx="160200" cy="186900"/>
          </a:xfrm>
          <a:prstGeom prst="straightConnector1">
            <a:avLst/>
          </a:prstGeom>
          <a:noFill/>
          <a:ln cap="flat" cmpd="sng" w="9525">
            <a:solidFill>
              <a:srgbClr val="000000"/>
            </a:solidFill>
            <a:prstDash val="solid"/>
            <a:round/>
            <a:headEnd len="lg" w="lg" type="none"/>
            <a:tailEnd len="lg" w="lg" type="none"/>
          </a:ln>
        </p:spPr>
      </p:cxnSp>
      <p:cxnSp>
        <p:nvCxnSpPr>
          <p:cNvPr id="1474" name="Shape 1474"/>
          <p:cNvCxnSpPr>
            <a:stCxn id="1468" idx="3"/>
            <a:endCxn id="1469" idx="7"/>
          </p:cNvCxnSpPr>
          <p:nvPr/>
        </p:nvCxnSpPr>
        <p:spPr>
          <a:xfrm flipH="1">
            <a:off x="1909532" y="2724016"/>
            <a:ext cx="156300" cy="212400"/>
          </a:xfrm>
          <a:prstGeom prst="straightConnector1">
            <a:avLst/>
          </a:prstGeom>
          <a:noFill/>
          <a:ln cap="flat" cmpd="sng" w="9525">
            <a:solidFill>
              <a:srgbClr val="000000"/>
            </a:solidFill>
            <a:prstDash val="solid"/>
            <a:round/>
            <a:headEnd len="lg" w="lg" type="none"/>
            <a:tailEnd len="lg" w="lg" type="none"/>
          </a:ln>
        </p:spPr>
      </p:cxnSp>
      <p:cxnSp>
        <p:nvCxnSpPr>
          <p:cNvPr id="1475" name="Shape 1475"/>
          <p:cNvCxnSpPr>
            <a:stCxn id="1469" idx="3"/>
            <a:endCxn id="1470" idx="7"/>
          </p:cNvCxnSpPr>
          <p:nvPr/>
        </p:nvCxnSpPr>
        <p:spPr>
          <a:xfrm flipH="1">
            <a:off x="1430255" y="3181147"/>
            <a:ext cx="228000" cy="246600"/>
          </a:xfrm>
          <a:prstGeom prst="straightConnector1">
            <a:avLst/>
          </a:prstGeom>
          <a:noFill/>
          <a:ln cap="flat" cmpd="sng" w="9525">
            <a:solidFill>
              <a:srgbClr val="000000"/>
            </a:solidFill>
            <a:prstDash val="solid"/>
            <a:round/>
            <a:headEnd len="lg" w="lg" type="none"/>
            <a:tailEnd len="lg" w="lg" type="none"/>
          </a:ln>
        </p:spPr>
      </p:cxnSp>
      <p:cxnSp>
        <p:nvCxnSpPr>
          <p:cNvPr id="1476" name="Shape 1476"/>
          <p:cNvCxnSpPr>
            <a:stCxn id="1470" idx="3"/>
            <a:endCxn id="1463" idx="7"/>
          </p:cNvCxnSpPr>
          <p:nvPr/>
        </p:nvCxnSpPr>
        <p:spPr>
          <a:xfrm flipH="1">
            <a:off x="1022684" y="3672492"/>
            <a:ext cx="156300" cy="156900"/>
          </a:xfrm>
          <a:prstGeom prst="straightConnector1">
            <a:avLst/>
          </a:prstGeom>
          <a:noFill/>
          <a:ln cap="flat" cmpd="sng" w="9525">
            <a:solidFill>
              <a:srgbClr val="000000"/>
            </a:solidFill>
            <a:prstDash val="solid"/>
            <a:round/>
            <a:headEnd len="lg" w="lg" type="none"/>
            <a:tailEnd len="lg" w="lg" type="none"/>
          </a:ln>
        </p:spPr>
      </p:cxnSp>
      <p:cxnSp>
        <p:nvCxnSpPr>
          <p:cNvPr id="1477" name="Shape 1477"/>
          <p:cNvCxnSpPr>
            <a:stCxn id="1463" idx="3"/>
            <a:endCxn id="1462" idx="7"/>
          </p:cNvCxnSpPr>
          <p:nvPr/>
        </p:nvCxnSpPr>
        <p:spPr>
          <a:xfrm flipH="1">
            <a:off x="615107" y="4074062"/>
            <a:ext cx="156300" cy="199200"/>
          </a:xfrm>
          <a:prstGeom prst="straightConnector1">
            <a:avLst/>
          </a:prstGeom>
          <a:noFill/>
          <a:ln cap="flat" cmpd="sng" w="9525">
            <a:solidFill>
              <a:srgbClr val="000000"/>
            </a:solidFill>
            <a:prstDash val="solid"/>
            <a:round/>
            <a:headEnd len="lg" w="lg" type="none"/>
            <a:tailEnd len="lg" w="lg" type="none"/>
          </a:ln>
        </p:spPr>
      </p:cxnSp>
      <p:cxnSp>
        <p:nvCxnSpPr>
          <p:cNvPr id="1478" name="Shape 1478"/>
          <p:cNvCxnSpPr>
            <a:stCxn id="1464" idx="5"/>
            <a:endCxn id="1465" idx="1"/>
          </p:cNvCxnSpPr>
          <p:nvPr/>
        </p:nvCxnSpPr>
        <p:spPr>
          <a:xfrm>
            <a:off x="3538673" y="1447975"/>
            <a:ext cx="156300" cy="190800"/>
          </a:xfrm>
          <a:prstGeom prst="straightConnector1">
            <a:avLst/>
          </a:prstGeom>
          <a:noFill/>
          <a:ln cap="flat" cmpd="sng" w="9525">
            <a:solidFill>
              <a:srgbClr val="000000"/>
            </a:solidFill>
            <a:prstDash val="solid"/>
            <a:round/>
            <a:headEnd len="lg" w="lg" type="none"/>
            <a:tailEnd len="lg" w="lg" type="none"/>
          </a:ln>
        </p:spPr>
      </p:cxnSp>
      <p:sp>
        <p:nvSpPr>
          <p:cNvPr id="1479" name="Shape 1479"/>
          <p:cNvSpPr/>
          <p:nvPr/>
        </p:nvSpPr>
        <p:spPr>
          <a:xfrm>
            <a:off x="3239575" y="2593925"/>
            <a:ext cx="1928400" cy="501300"/>
          </a:xfrm>
          <a:prstGeom prst="rightArrow">
            <a:avLst>
              <a:gd fmla="val 50000" name="adj1"/>
              <a:gd fmla="val 50000" name="adj2"/>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solidFill>
                <a:srgbClr val="FFFFFF"/>
              </a:solidFill>
            </a:endParaRPr>
          </a:p>
        </p:txBody>
      </p:sp>
      <p:sp>
        <p:nvSpPr>
          <p:cNvPr id="1480" name="Shape 1480"/>
          <p:cNvSpPr txBox="1"/>
          <p:nvPr/>
        </p:nvSpPr>
        <p:spPr>
          <a:xfrm>
            <a:off x="3730850" y="2291025"/>
            <a:ext cx="805800" cy="306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Splay 2</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4" name="Shape 1484"/>
        <p:cNvGrpSpPr/>
        <p:nvPr/>
      </p:nvGrpSpPr>
      <p:grpSpPr>
        <a:xfrm>
          <a:off x="0" y="0"/>
          <a:ext cx="0" cy="0"/>
          <a:chOff x="0" y="0"/>
          <a:chExt cx="0" cy="0"/>
        </a:xfrm>
      </p:grpSpPr>
      <p:sp>
        <p:nvSpPr>
          <p:cNvPr id="1485" name="Shape 14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Why Splay?</a:t>
            </a:r>
          </a:p>
        </p:txBody>
      </p:sp>
      <p:sp>
        <p:nvSpPr>
          <p:cNvPr id="1486" name="Shape 1486"/>
          <p:cNvSpPr/>
          <p:nvPr/>
        </p:nvSpPr>
        <p:spPr>
          <a:xfrm>
            <a:off x="311700" y="422268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487" name="Shape 1487"/>
          <p:cNvSpPr/>
          <p:nvPr/>
        </p:nvSpPr>
        <p:spPr>
          <a:xfrm>
            <a:off x="719345" y="3778562"/>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488" name="Shape 1488"/>
          <p:cNvSpPr/>
          <p:nvPr/>
        </p:nvSpPr>
        <p:spPr>
          <a:xfrm>
            <a:off x="3235235" y="115247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8</a:t>
            </a:r>
          </a:p>
        </p:txBody>
      </p:sp>
      <p:sp>
        <p:nvSpPr>
          <p:cNvPr id="1489" name="Shape 1489"/>
          <p:cNvSpPr/>
          <p:nvPr/>
        </p:nvSpPr>
        <p:spPr>
          <a:xfrm>
            <a:off x="3642812" y="1588096"/>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9</a:t>
            </a:r>
          </a:p>
        </p:txBody>
      </p:sp>
      <p:sp>
        <p:nvSpPr>
          <p:cNvPr id="1490" name="Shape 1490"/>
          <p:cNvSpPr/>
          <p:nvPr/>
        </p:nvSpPr>
        <p:spPr>
          <a:xfrm>
            <a:off x="2813153" y="1588096"/>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sp>
        <p:nvSpPr>
          <p:cNvPr id="1491" name="Shape 1491"/>
          <p:cNvSpPr/>
          <p:nvPr/>
        </p:nvSpPr>
        <p:spPr>
          <a:xfrm>
            <a:off x="2425293" y="1996739"/>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492" name="Shape 1492"/>
          <p:cNvSpPr/>
          <p:nvPr/>
        </p:nvSpPr>
        <p:spPr>
          <a:xfrm>
            <a:off x="2013770" y="242851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493" name="Shape 1493"/>
          <p:cNvSpPr/>
          <p:nvPr/>
        </p:nvSpPr>
        <p:spPr>
          <a:xfrm>
            <a:off x="1606193" y="2885647"/>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494" name="Shape 1494"/>
          <p:cNvSpPr/>
          <p:nvPr/>
        </p:nvSpPr>
        <p:spPr>
          <a:xfrm>
            <a:off x="1126922" y="3376992"/>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cxnSp>
        <p:nvCxnSpPr>
          <p:cNvPr id="1495" name="Shape 1495"/>
          <p:cNvCxnSpPr>
            <a:stCxn id="1488" idx="3"/>
            <a:endCxn id="1490" idx="7"/>
          </p:cNvCxnSpPr>
          <p:nvPr/>
        </p:nvCxnSpPr>
        <p:spPr>
          <a:xfrm flipH="1">
            <a:off x="3116597" y="1447975"/>
            <a:ext cx="170700" cy="190800"/>
          </a:xfrm>
          <a:prstGeom prst="straightConnector1">
            <a:avLst/>
          </a:prstGeom>
          <a:noFill/>
          <a:ln cap="flat" cmpd="sng" w="9525">
            <a:solidFill>
              <a:srgbClr val="000000"/>
            </a:solidFill>
            <a:prstDash val="solid"/>
            <a:round/>
            <a:headEnd len="lg" w="lg" type="none"/>
            <a:tailEnd len="lg" w="lg" type="none"/>
          </a:ln>
        </p:spPr>
      </p:cxnSp>
      <p:cxnSp>
        <p:nvCxnSpPr>
          <p:cNvPr id="1496" name="Shape 1496"/>
          <p:cNvCxnSpPr>
            <a:stCxn id="1490" idx="3"/>
            <a:endCxn id="1491" idx="7"/>
          </p:cNvCxnSpPr>
          <p:nvPr/>
        </p:nvCxnSpPr>
        <p:spPr>
          <a:xfrm flipH="1">
            <a:off x="2728715" y="1883596"/>
            <a:ext cx="136500" cy="163800"/>
          </a:xfrm>
          <a:prstGeom prst="straightConnector1">
            <a:avLst/>
          </a:prstGeom>
          <a:noFill/>
          <a:ln cap="flat" cmpd="sng" w="9525">
            <a:solidFill>
              <a:srgbClr val="000000"/>
            </a:solidFill>
            <a:prstDash val="solid"/>
            <a:round/>
            <a:headEnd len="lg" w="lg" type="none"/>
            <a:tailEnd len="lg" w="lg" type="none"/>
          </a:ln>
        </p:spPr>
      </p:cxnSp>
      <p:cxnSp>
        <p:nvCxnSpPr>
          <p:cNvPr id="1497" name="Shape 1497"/>
          <p:cNvCxnSpPr>
            <a:stCxn id="1491" idx="3"/>
            <a:endCxn id="1492" idx="7"/>
          </p:cNvCxnSpPr>
          <p:nvPr/>
        </p:nvCxnSpPr>
        <p:spPr>
          <a:xfrm flipH="1">
            <a:off x="2317154" y="2292239"/>
            <a:ext cx="160200" cy="186900"/>
          </a:xfrm>
          <a:prstGeom prst="straightConnector1">
            <a:avLst/>
          </a:prstGeom>
          <a:noFill/>
          <a:ln cap="flat" cmpd="sng" w="9525">
            <a:solidFill>
              <a:srgbClr val="000000"/>
            </a:solidFill>
            <a:prstDash val="solid"/>
            <a:round/>
            <a:headEnd len="lg" w="lg" type="none"/>
            <a:tailEnd len="lg" w="lg" type="none"/>
          </a:ln>
        </p:spPr>
      </p:cxnSp>
      <p:cxnSp>
        <p:nvCxnSpPr>
          <p:cNvPr id="1498" name="Shape 1498"/>
          <p:cNvCxnSpPr>
            <a:stCxn id="1492" idx="3"/>
            <a:endCxn id="1493" idx="7"/>
          </p:cNvCxnSpPr>
          <p:nvPr/>
        </p:nvCxnSpPr>
        <p:spPr>
          <a:xfrm flipH="1">
            <a:off x="1909532" y="2724016"/>
            <a:ext cx="156300" cy="212400"/>
          </a:xfrm>
          <a:prstGeom prst="straightConnector1">
            <a:avLst/>
          </a:prstGeom>
          <a:noFill/>
          <a:ln cap="flat" cmpd="sng" w="9525">
            <a:solidFill>
              <a:srgbClr val="000000"/>
            </a:solidFill>
            <a:prstDash val="solid"/>
            <a:round/>
            <a:headEnd len="lg" w="lg" type="none"/>
            <a:tailEnd len="lg" w="lg" type="none"/>
          </a:ln>
        </p:spPr>
      </p:cxnSp>
      <p:cxnSp>
        <p:nvCxnSpPr>
          <p:cNvPr id="1499" name="Shape 1499"/>
          <p:cNvCxnSpPr>
            <a:stCxn id="1493" idx="3"/>
            <a:endCxn id="1494" idx="7"/>
          </p:cNvCxnSpPr>
          <p:nvPr/>
        </p:nvCxnSpPr>
        <p:spPr>
          <a:xfrm flipH="1">
            <a:off x="1430255" y="3181147"/>
            <a:ext cx="228000" cy="246600"/>
          </a:xfrm>
          <a:prstGeom prst="straightConnector1">
            <a:avLst/>
          </a:prstGeom>
          <a:noFill/>
          <a:ln cap="flat" cmpd="sng" w="9525">
            <a:solidFill>
              <a:srgbClr val="000000"/>
            </a:solidFill>
            <a:prstDash val="solid"/>
            <a:round/>
            <a:headEnd len="lg" w="lg" type="none"/>
            <a:tailEnd len="lg" w="lg" type="none"/>
          </a:ln>
        </p:spPr>
      </p:cxnSp>
      <p:cxnSp>
        <p:nvCxnSpPr>
          <p:cNvPr id="1500" name="Shape 1500"/>
          <p:cNvCxnSpPr>
            <a:stCxn id="1494" idx="3"/>
            <a:endCxn id="1487" idx="7"/>
          </p:cNvCxnSpPr>
          <p:nvPr/>
        </p:nvCxnSpPr>
        <p:spPr>
          <a:xfrm flipH="1">
            <a:off x="1022684" y="3672492"/>
            <a:ext cx="156300" cy="156900"/>
          </a:xfrm>
          <a:prstGeom prst="straightConnector1">
            <a:avLst/>
          </a:prstGeom>
          <a:noFill/>
          <a:ln cap="flat" cmpd="sng" w="9525">
            <a:solidFill>
              <a:srgbClr val="000000"/>
            </a:solidFill>
            <a:prstDash val="solid"/>
            <a:round/>
            <a:headEnd len="lg" w="lg" type="none"/>
            <a:tailEnd len="lg" w="lg" type="none"/>
          </a:ln>
        </p:spPr>
      </p:cxnSp>
      <p:cxnSp>
        <p:nvCxnSpPr>
          <p:cNvPr id="1501" name="Shape 1501"/>
          <p:cNvCxnSpPr>
            <a:stCxn id="1487" idx="3"/>
            <a:endCxn id="1486" idx="7"/>
          </p:cNvCxnSpPr>
          <p:nvPr/>
        </p:nvCxnSpPr>
        <p:spPr>
          <a:xfrm flipH="1">
            <a:off x="615107" y="4074062"/>
            <a:ext cx="156300" cy="199200"/>
          </a:xfrm>
          <a:prstGeom prst="straightConnector1">
            <a:avLst/>
          </a:prstGeom>
          <a:noFill/>
          <a:ln cap="flat" cmpd="sng" w="9525">
            <a:solidFill>
              <a:srgbClr val="000000"/>
            </a:solidFill>
            <a:prstDash val="solid"/>
            <a:round/>
            <a:headEnd len="lg" w="lg" type="none"/>
            <a:tailEnd len="lg" w="lg" type="none"/>
          </a:ln>
        </p:spPr>
      </p:cxnSp>
      <p:cxnSp>
        <p:nvCxnSpPr>
          <p:cNvPr id="1502" name="Shape 1502"/>
          <p:cNvCxnSpPr>
            <a:stCxn id="1488" idx="5"/>
            <a:endCxn id="1489" idx="1"/>
          </p:cNvCxnSpPr>
          <p:nvPr/>
        </p:nvCxnSpPr>
        <p:spPr>
          <a:xfrm>
            <a:off x="3538673" y="1447975"/>
            <a:ext cx="156300" cy="190800"/>
          </a:xfrm>
          <a:prstGeom prst="straightConnector1">
            <a:avLst/>
          </a:prstGeom>
          <a:noFill/>
          <a:ln cap="flat" cmpd="sng" w="9525">
            <a:solidFill>
              <a:srgbClr val="000000"/>
            </a:solidFill>
            <a:prstDash val="solid"/>
            <a:round/>
            <a:headEnd len="lg" w="lg" type="none"/>
            <a:tailEnd len="lg" w="lg" type="none"/>
          </a:ln>
        </p:spPr>
      </p:cxnSp>
      <p:sp>
        <p:nvSpPr>
          <p:cNvPr id="1503" name="Shape 1503"/>
          <p:cNvSpPr/>
          <p:nvPr/>
        </p:nvSpPr>
        <p:spPr>
          <a:xfrm>
            <a:off x="5090750" y="3753670"/>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a:t>
            </a:r>
          </a:p>
        </p:txBody>
      </p:sp>
      <p:sp>
        <p:nvSpPr>
          <p:cNvPr id="1504" name="Shape 1504"/>
          <p:cNvSpPr/>
          <p:nvPr/>
        </p:nvSpPr>
        <p:spPr>
          <a:xfrm>
            <a:off x="5660261" y="3245149"/>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2</a:t>
            </a:r>
          </a:p>
        </p:txBody>
      </p:sp>
      <p:sp>
        <p:nvSpPr>
          <p:cNvPr id="1505" name="Shape 1505"/>
          <p:cNvSpPr/>
          <p:nvPr/>
        </p:nvSpPr>
        <p:spPr>
          <a:xfrm>
            <a:off x="7529287" y="1061575"/>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8</a:t>
            </a:r>
          </a:p>
        </p:txBody>
      </p:sp>
      <p:sp>
        <p:nvSpPr>
          <p:cNvPr id="1506" name="Shape 1506"/>
          <p:cNvSpPr/>
          <p:nvPr/>
        </p:nvSpPr>
        <p:spPr>
          <a:xfrm>
            <a:off x="7951080" y="1638771"/>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9</a:t>
            </a:r>
          </a:p>
        </p:txBody>
      </p:sp>
      <p:sp>
        <p:nvSpPr>
          <p:cNvPr id="1507" name="Shape 1507"/>
          <p:cNvSpPr/>
          <p:nvPr/>
        </p:nvSpPr>
        <p:spPr>
          <a:xfrm>
            <a:off x="7025051" y="1638771"/>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7</a:t>
            </a:r>
          </a:p>
        </p:txBody>
      </p:sp>
      <p:sp>
        <p:nvSpPr>
          <p:cNvPr id="1508" name="Shape 1508"/>
          <p:cNvSpPr/>
          <p:nvPr/>
        </p:nvSpPr>
        <p:spPr>
          <a:xfrm>
            <a:off x="6541513" y="2167154"/>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6</a:t>
            </a:r>
          </a:p>
        </p:txBody>
      </p:sp>
      <p:sp>
        <p:nvSpPr>
          <p:cNvPr id="1509" name="Shape 1509"/>
          <p:cNvSpPr/>
          <p:nvPr/>
        </p:nvSpPr>
        <p:spPr>
          <a:xfrm>
            <a:off x="6100098" y="2724031"/>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5</a:t>
            </a:r>
          </a:p>
        </p:txBody>
      </p:sp>
      <p:sp>
        <p:nvSpPr>
          <p:cNvPr id="1510" name="Shape 1510"/>
          <p:cNvSpPr/>
          <p:nvPr/>
        </p:nvSpPr>
        <p:spPr>
          <a:xfrm>
            <a:off x="6603248" y="4273242"/>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4</a:t>
            </a:r>
          </a:p>
        </p:txBody>
      </p:sp>
      <p:sp>
        <p:nvSpPr>
          <p:cNvPr id="1511" name="Shape 1511"/>
          <p:cNvSpPr/>
          <p:nvPr/>
        </p:nvSpPr>
        <p:spPr>
          <a:xfrm>
            <a:off x="6159492" y="3753674"/>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3</a:t>
            </a:r>
          </a:p>
        </p:txBody>
      </p:sp>
      <p:cxnSp>
        <p:nvCxnSpPr>
          <p:cNvPr id="1512" name="Shape 1512"/>
          <p:cNvCxnSpPr>
            <a:stCxn id="1504" idx="3"/>
            <a:endCxn id="1503" idx="7"/>
          </p:cNvCxnSpPr>
          <p:nvPr/>
        </p:nvCxnSpPr>
        <p:spPr>
          <a:xfrm flipH="1">
            <a:off x="5450832" y="3618237"/>
            <a:ext cx="271200" cy="199500"/>
          </a:xfrm>
          <a:prstGeom prst="straightConnector1">
            <a:avLst/>
          </a:prstGeom>
          <a:noFill/>
          <a:ln cap="flat" cmpd="sng" w="9525">
            <a:solidFill>
              <a:srgbClr val="000000"/>
            </a:solidFill>
            <a:prstDash val="solid"/>
            <a:round/>
            <a:headEnd len="lg" w="lg" type="none"/>
            <a:tailEnd len="lg" w="lg" type="none"/>
          </a:ln>
        </p:spPr>
      </p:cxnSp>
      <p:cxnSp>
        <p:nvCxnSpPr>
          <p:cNvPr id="1513" name="Shape 1513"/>
          <p:cNvCxnSpPr>
            <a:stCxn id="1505" idx="5"/>
            <a:endCxn id="1506" idx="1"/>
          </p:cNvCxnSpPr>
          <p:nvPr/>
        </p:nvCxnSpPr>
        <p:spPr>
          <a:xfrm>
            <a:off x="7889316" y="1434663"/>
            <a:ext cx="123600" cy="268200"/>
          </a:xfrm>
          <a:prstGeom prst="straightConnector1">
            <a:avLst/>
          </a:prstGeom>
          <a:noFill/>
          <a:ln cap="flat" cmpd="sng" w="9525">
            <a:solidFill>
              <a:srgbClr val="000000"/>
            </a:solidFill>
            <a:prstDash val="solid"/>
            <a:round/>
            <a:headEnd len="lg" w="lg" type="none"/>
            <a:tailEnd len="lg" w="lg" type="none"/>
          </a:ln>
        </p:spPr>
      </p:cxnSp>
      <p:cxnSp>
        <p:nvCxnSpPr>
          <p:cNvPr id="1514" name="Shape 1514"/>
          <p:cNvCxnSpPr>
            <a:stCxn id="1511" idx="5"/>
            <a:endCxn id="1510" idx="1"/>
          </p:cNvCxnSpPr>
          <p:nvPr/>
        </p:nvCxnSpPr>
        <p:spPr>
          <a:xfrm>
            <a:off x="6519521" y="4126762"/>
            <a:ext cx="145500" cy="210600"/>
          </a:xfrm>
          <a:prstGeom prst="straightConnector1">
            <a:avLst/>
          </a:prstGeom>
          <a:noFill/>
          <a:ln cap="flat" cmpd="sng" w="9525">
            <a:solidFill>
              <a:srgbClr val="000000"/>
            </a:solidFill>
            <a:prstDash val="solid"/>
            <a:round/>
            <a:headEnd len="lg" w="lg" type="none"/>
            <a:tailEnd len="lg" w="lg" type="none"/>
          </a:ln>
        </p:spPr>
      </p:cxnSp>
      <p:sp>
        <p:nvSpPr>
          <p:cNvPr id="1515" name="Shape 1515"/>
          <p:cNvSpPr txBox="1"/>
          <p:nvPr/>
        </p:nvSpPr>
        <p:spPr>
          <a:xfrm>
            <a:off x="3214926" y="2774725"/>
            <a:ext cx="1759800" cy="4371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sz="1800"/>
              <a:t>ZigZig</a:t>
            </a:r>
          </a:p>
        </p:txBody>
      </p:sp>
      <p:cxnSp>
        <p:nvCxnSpPr>
          <p:cNvPr id="1516" name="Shape 1516"/>
          <p:cNvCxnSpPr>
            <a:stCxn id="1504" idx="5"/>
            <a:endCxn id="1511" idx="1"/>
          </p:cNvCxnSpPr>
          <p:nvPr/>
        </p:nvCxnSpPr>
        <p:spPr>
          <a:xfrm>
            <a:off x="6020290" y="3618237"/>
            <a:ext cx="201000" cy="199500"/>
          </a:xfrm>
          <a:prstGeom prst="straightConnector1">
            <a:avLst/>
          </a:prstGeom>
          <a:noFill/>
          <a:ln cap="flat" cmpd="sng" w="9525">
            <a:solidFill>
              <a:schemeClr val="dk2"/>
            </a:solidFill>
            <a:prstDash val="solid"/>
            <a:round/>
            <a:headEnd len="lg" w="lg" type="none"/>
            <a:tailEnd len="lg" w="lg" type="none"/>
          </a:ln>
        </p:spPr>
      </p:cxnSp>
      <p:cxnSp>
        <p:nvCxnSpPr>
          <p:cNvPr id="1517" name="Shape 1517"/>
          <p:cNvCxnSpPr>
            <a:stCxn id="1504" idx="7"/>
            <a:endCxn id="1509" idx="3"/>
          </p:cNvCxnSpPr>
          <p:nvPr/>
        </p:nvCxnSpPr>
        <p:spPr>
          <a:xfrm flipH="1" rot="10800000">
            <a:off x="6020290" y="3097060"/>
            <a:ext cx="141600" cy="212100"/>
          </a:xfrm>
          <a:prstGeom prst="straightConnector1">
            <a:avLst/>
          </a:prstGeom>
          <a:noFill/>
          <a:ln cap="flat" cmpd="sng" w="9525">
            <a:solidFill>
              <a:schemeClr val="dk2"/>
            </a:solidFill>
            <a:prstDash val="solid"/>
            <a:round/>
            <a:headEnd len="lg" w="lg" type="none"/>
            <a:tailEnd len="lg" w="lg" type="none"/>
          </a:ln>
        </p:spPr>
      </p:cxnSp>
      <p:cxnSp>
        <p:nvCxnSpPr>
          <p:cNvPr id="1518" name="Shape 1518"/>
          <p:cNvCxnSpPr>
            <a:stCxn id="1509" idx="7"/>
            <a:endCxn id="1508" idx="3"/>
          </p:cNvCxnSpPr>
          <p:nvPr/>
        </p:nvCxnSpPr>
        <p:spPr>
          <a:xfrm flipH="1" rot="10800000">
            <a:off x="6460127" y="2540243"/>
            <a:ext cx="143100" cy="247800"/>
          </a:xfrm>
          <a:prstGeom prst="straightConnector1">
            <a:avLst/>
          </a:prstGeom>
          <a:noFill/>
          <a:ln cap="flat" cmpd="sng" w="9525">
            <a:solidFill>
              <a:schemeClr val="dk2"/>
            </a:solidFill>
            <a:prstDash val="solid"/>
            <a:round/>
            <a:headEnd len="lg" w="lg" type="none"/>
            <a:tailEnd len="lg" w="lg" type="none"/>
          </a:ln>
        </p:spPr>
      </p:cxnSp>
      <p:cxnSp>
        <p:nvCxnSpPr>
          <p:cNvPr id="1519" name="Shape 1519"/>
          <p:cNvCxnSpPr>
            <a:stCxn id="1508" idx="7"/>
            <a:endCxn id="1507" idx="3"/>
          </p:cNvCxnSpPr>
          <p:nvPr/>
        </p:nvCxnSpPr>
        <p:spPr>
          <a:xfrm flipH="1" rot="10800000">
            <a:off x="6901541" y="2011866"/>
            <a:ext cx="185400" cy="219300"/>
          </a:xfrm>
          <a:prstGeom prst="straightConnector1">
            <a:avLst/>
          </a:prstGeom>
          <a:noFill/>
          <a:ln cap="flat" cmpd="sng" w="9525">
            <a:solidFill>
              <a:schemeClr val="dk2"/>
            </a:solidFill>
            <a:prstDash val="solid"/>
            <a:round/>
            <a:headEnd len="lg" w="lg" type="none"/>
            <a:tailEnd len="lg" w="lg" type="none"/>
          </a:ln>
        </p:spPr>
      </p:cxnSp>
      <p:cxnSp>
        <p:nvCxnSpPr>
          <p:cNvPr id="1520" name="Shape 1520"/>
          <p:cNvCxnSpPr>
            <a:stCxn id="1507" idx="7"/>
            <a:endCxn id="1505" idx="3"/>
          </p:cNvCxnSpPr>
          <p:nvPr/>
        </p:nvCxnSpPr>
        <p:spPr>
          <a:xfrm flipH="1" rot="10800000">
            <a:off x="7385079" y="1434583"/>
            <a:ext cx="206100" cy="268200"/>
          </a:xfrm>
          <a:prstGeom prst="straightConnector1">
            <a:avLst/>
          </a:prstGeom>
          <a:noFill/>
          <a:ln cap="flat" cmpd="sng" w="9525">
            <a:solidFill>
              <a:schemeClr val="dk2"/>
            </a:solidFill>
            <a:prstDash val="solid"/>
            <a:round/>
            <a:headEnd len="lg" w="lg" type="none"/>
            <a:tailEnd len="lg" w="lg" type="none"/>
          </a:ln>
        </p:spPr>
      </p:cxnSp>
      <p:cxnSp>
        <p:nvCxnSpPr>
          <p:cNvPr id="1521" name="Shape 1521"/>
          <p:cNvCxnSpPr/>
          <p:nvPr/>
        </p:nvCxnSpPr>
        <p:spPr>
          <a:xfrm>
            <a:off x="4948261" y="3193599"/>
            <a:ext cx="706800" cy="2217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5" name="Shape 1525"/>
        <p:cNvGrpSpPr/>
        <p:nvPr/>
      </p:nvGrpSpPr>
      <p:grpSpPr>
        <a:xfrm>
          <a:off x="0" y="0"/>
          <a:ext cx="0" cy="0"/>
          <a:chOff x="0" y="0"/>
          <a:chExt cx="0" cy="0"/>
        </a:xfrm>
      </p:grpSpPr>
      <p:sp>
        <p:nvSpPr>
          <p:cNvPr id="1526" name="Shape 15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Why Splay?</a:t>
            </a:r>
          </a:p>
        </p:txBody>
      </p:sp>
      <p:sp>
        <p:nvSpPr>
          <p:cNvPr id="1527" name="Shape 1527"/>
          <p:cNvSpPr/>
          <p:nvPr/>
        </p:nvSpPr>
        <p:spPr>
          <a:xfrm>
            <a:off x="311700" y="422268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528" name="Shape 1528"/>
          <p:cNvSpPr/>
          <p:nvPr/>
        </p:nvSpPr>
        <p:spPr>
          <a:xfrm>
            <a:off x="719345" y="3778562"/>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529" name="Shape 1529"/>
          <p:cNvSpPr/>
          <p:nvPr/>
        </p:nvSpPr>
        <p:spPr>
          <a:xfrm>
            <a:off x="3235235" y="115247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8</a:t>
            </a:r>
          </a:p>
        </p:txBody>
      </p:sp>
      <p:sp>
        <p:nvSpPr>
          <p:cNvPr id="1530" name="Shape 1530"/>
          <p:cNvSpPr/>
          <p:nvPr/>
        </p:nvSpPr>
        <p:spPr>
          <a:xfrm>
            <a:off x="3642812" y="1588096"/>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9</a:t>
            </a:r>
          </a:p>
        </p:txBody>
      </p:sp>
      <p:sp>
        <p:nvSpPr>
          <p:cNvPr id="1531" name="Shape 1531"/>
          <p:cNvSpPr/>
          <p:nvPr/>
        </p:nvSpPr>
        <p:spPr>
          <a:xfrm>
            <a:off x="2813153" y="1588096"/>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sp>
        <p:nvSpPr>
          <p:cNvPr id="1532" name="Shape 1532"/>
          <p:cNvSpPr/>
          <p:nvPr/>
        </p:nvSpPr>
        <p:spPr>
          <a:xfrm>
            <a:off x="2425293" y="1996739"/>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533" name="Shape 1533"/>
          <p:cNvSpPr/>
          <p:nvPr/>
        </p:nvSpPr>
        <p:spPr>
          <a:xfrm>
            <a:off x="2013770" y="242851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534" name="Shape 1534"/>
          <p:cNvSpPr/>
          <p:nvPr/>
        </p:nvSpPr>
        <p:spPr>
          <a:xfrm>
            <a:off x="1606193" y="2885647"/>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535" name="Shape 1535"/>
          <p:cNvSpPr/>
          <p:nvPr/>
        </p:nvSpPr>
        <p:spPr>
          <a:xfrm>
            <a:off x="1126922" y="3376992"/>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cxnSp>
        <p:nvCxnSpPr>
          <p:cNvPr id="1536" name="Shape 1536"/>
          <p:cNvCxnSpPr>
            <a:stCxn id="1529" idx="3"/>
            <a:endCxn id="1531" idx="7"/>
          </p:cNvCxnSpPr>
          <p:nvPr/>
        </p:nvCxnSpPr>
        <p:spPr>
          <a:xfrm flipH="1">
            <a:off x="3116597" y="1447975"/>
            <a:ext cx="170700" cy="190800"/>
          </a:xfrm>
          <a:prstGeom prst="straightConnector1">
            <a:avLst/>
          </a:prstGeom>
          <a:noFill/>
          <a:ln cap="flat" cmpd="sng" w="9525">
            <a:solidFill>
              <a:srgbClr val="000000"/>
            </a:solidFill>
            <a:prstDash val="solid"/>
            <a:round/>
            <a:headEnd len="lg" w="lg" type="none"/>
            <a:tailEnd len="lg" w="lg" type="none"/>
          </a:ln>
        </p:spPr>
      </p:cxnSp>
      <p:cxnSp>
        <p:nvCxnSpPr>
          <p:cNvPr id="1537" name="Shape 1537"/>
          <p:cNvCxnSpPr>
            <a:stCxn id="1531" idx="3"/>
            <a:endCxn id="1532" idx="7"/>
          </p:cNvCxnSpPr>
          <p:nvPr/>
        </p:nvCxnSpPr>
        <p:spPr>
          <a:xfrm flipH="1">
            <a:off x="2728715" y="1883596"/>
            <a:ext cx="136500" cy="163800"/>
          </a:xfrm>
          <a:prstGeom prst="straightConnector1">
            <a:avLst/>
          </a:prstGeom>
          <a:noFill/>
          <a:ln cap="flat" cmpd="sng" w="9525">
            <a:solidFill>
              <a:srgbClr val="000000"/>
            </a:solidFill>
            <a:prstDash val="solid"/>
            <a:round/>
            <a:headEnd len="lg" w="lg" type="none"/>
            <a:tailEnd len="lg" w="lg" type="none"/>
          </a:ln>
        </p:spPr>
      </p:cxnSp>
      <p:cxnSp>
        <p:nvCxnSpPr>
          <p:cNvPr id="1538" name="Shape 1538"/>
          <p:cNvCxnSpPr>
            <a:stCxn id="1532" idx="3"/>
            <a:endCxn id="1533" idx="7"/>
          </p:cNvCxnSpPr>
          <p:nvPr/>
        </p:nvCxnSpPr>
        <p:spPr>
          <a:xfrm flipH="1">
            <a:off x="2317154" y="2292239"/>
            <a:ext cx="160200" cy="186900"/>
          </a:xfrm>
          <a:prstGeom prst="straightConnector1">
            <a:avLst/>
          </a:prstGeom>
          <a:noFill/>
          <a:ln cap="flat" cmpd="sng" w="9525">
            <a:solidFill>
              <a:srgbClr val="000000"/>
            </a:solidFill>
            <a:prstDash val="solid"/>
            <a:round/>
            <a:headEnd len="lg" w="lg" type="none"/>
            <a:tailEnd len="lg" w="lg" type="none"/>
          </a:ln>
        </p:spPr>
      </p:cxnSp>
      <p:cxnSp>
        <p:nvCxnSpPr>
          <p:cNvPr id="1539" name="Shape 1539"/>
          <p:cNvCxnSpPr>
            <a:stCxn id="1533" idx="3"/>
            <a:endCxn id="1534" idx="7"/>
          </p:cNvCxnSpPr>
          <p:nvPr/>
        </p:nvCxnSpPr>
        <p:spPr>
          <a:xfrm flipH="1">
            <a:off x="1909532" y="2724016"/>
            <a:ext cx="156300" cy="212400"/>
          </a:xfrm>
          <a:prstGeom prst="straightConnector1">
            <a:avLst/>
          </a:prstGeom>
          <a:noFill/>
          <a:ln cap="flat" cmpd="sng" w="9525">
            <a:solidFill>
              <a:srgbClr val="000000"/>
            </a:solidFill>
            <a:prstDash val="solid"/>
            <a:round/>
            <a:headEnd len="lg" w="lg" type="none"/>
            <a:tailEnd len="lg" w="lg" type="none"/>
          </a:ln>
        </p:spPr>
      </p:cxnSp>
      <p:cxnSp>
        <p:nvCxnSpPr>
          <p:cNvPr id="1540" name="Shape 1540"/>
          <p:cNvCxnSpPr>
            <a:stCxn id="1534" idx="3"/>
            <a:endCxn id="1535" idx="7"/>
          </p:cNvCxnSpPr>
          <p:nvPr/>
        </p:nvCxnSpPr>
        <p:spPr>
          <a:xfrm flipH="1">
            <a:off x="1430255" y="3181147"/>
            <a:ext cx="228000" cy="246600"/>
          </a:xfrm>
          <a:prstGeom prst="straightConnector1">
            <a:avLst/>
          </a:prstGeom>
          <a:noFill/>
          <a:ln cap="flat" cmpd="sng" w="9525">
            <a:solidFill>
              <a:srgbClr val="000000"/>
            </a:solidFill>
            <a:prstDash val="solid"/>
            <a:round/>
            <a:headEnd len="lg" w="lg" type="none"/>
            <a:tailEnd len="lg" w="lg" type="none"/>
          </a:ln>
        </p:spPr>
      </p:cxnSp>
      <p:cxnSp>
        <p:nvCxnSpPr>
          <p:cNvPr id="1541" name="Shape 1541"/>
          <p:cNvCxnSpPr>
            <a:stCxn id="1535" idx="3"/>
            <a:endCxn id="1528" idx="7"/>
          </p:cNvCxnSpPr>
          <p:nvPr/>
        </p:nvCxnSpPr>
        <p:spPr>
          <a:xfrm flipH="1">
            <a:off x="1022684" y="3672492"/>
            <a:ext cx="156300" cy="156900"/>
          </a:xfrm>
          <a:prstGeom prst="straightConnector1">
            <a:avLst/>
          </a:prstGeom>
          <a:noFill/>
          <a:ln cap="flat" cmpd="sng" w="9525">
            <a:solidFill>
              <a:srgbClr val="000000"/>
            </a:solidFill>
            <a:prstDash val="solid"/>
            <a:round/>
            <a:headEnd len="lg" w="lg" type="none"/>
            <a:tailEnd len="lg" w="lg" type="none"/>
          </a:ln>
        </p:spPr>
      </p:cxnSp>
      <p:cxnSp>
        <p:nvCxnSpPr>
          <p:cNvPr id="1542" name="Shape 1542"/>
          <p:cNvCxnSpPr>
            <a:stCxn id="1528" idx="3"/>
            <a:endCxn id="1527" idx="7"/>
          </p:cNvCxnSpPr>
          <p:nvPr/>
        </p:nvCxnSpPr>
        <p:spPr>
          <a:xfrm flipH="1">
            <a:off x="615107" y="4074062"/>
            <a:ext cx="156300" cy="199200"/>
          </a:xfrm>
          <a:prstGeom prst="straightConnector1">
            <a:avLst/>
          </a:prstGeom>
          <a:noFill/>
          <a:ln cap="flat" cmpd="sng" w="9525">
            <a:solidFill>
              <a:srgbClr val="000000"/>
            </a:solidFill>
            <a:prstDash val="solid"/>
            <a:round/>
            <a:headEnd len="lg" w="lg" type="none"/>
            <a:tailEnd len="lg" w="lg" type="none"/>
          </a:ln>
        </p:spPr>
      </p:cxnSp>
      <p:cxnSp>
        <p:nvCxnSpPr>
          <p:cNvPr id="1543" name="Shape 1543"/>
          <p:cNvCxnSpPr>
            <a:stCxn id="1529" idx="5"/>
            <a:endCxn id="1530" idx="1"/>
          </p:cNvCxnSpPr>
          <p:nvPr/>
        </p:nvCxnSpPr>
        <p:spPr>
          <a:xfrm>
            <a:off x="3538673" y="1447975"/>
            <a:ext cx="156300" cy="190800"/>
          </a:xfrm>
          <a:prstGeom prst="straightConnector1">
            <a:avLst/>
          </a:prstGeom>
          <a:noFill/>
          <a:ln cap="flat" cmpd="sng" w="9525">
            <a:solidFill>
              <a:srgbClr val="000000"/>
            </a:solidFill>
            <a:prstDash val="solid"/>
            <a:round/>
            <a:headEnd len="lg" w="lg" type="none"/>
            <a:tailEnd len="lg" w="lg" type="none"/>
          </a:ln>
        </p:spPr>
      </p:cxnSp>
      <p:sp>
        <p:nvSpPr>
          <p:cNvPr id="1544" name="Shape 1544"/>
          <p:cNvSpPr/>
          <p:nvPr/>
        </p:nvSpPr>
        <p:spPr>
          <a:xfrm>
            <a:off x="5892338" y="2729395"/>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a:t>
            </a:r>
          </a:p>
        </p:txBody>
      </p:sp>
      <p:sp>
        <p:nvSpPr>
          <p:cNvPr id="1545" name="Shape 1545"/>
          <p:cNvSpPr/>
          <p:nvPr/>
        </p:nvSpPr>
        <p:spPr>
          <a:xfrm>
            <a:off x="6474274" y="2220849"/>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2</a:t>
            </a:r>
          </a:p>
        </p:txBody>
      </p:sp>
      <p:sp>
        <p:nvSpPr>
          <p:cNvPr id="1546" name="Shape 1546"/>
          <p:cNvSpPr/>
          <p:nvPr/>
        </p:nvSpPr>
        <p:spPr>
          <a:xfrm>
            <a:off x="7529287" y="1061575"/>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8</a:t>
            </a:r>
          </a:p>
        </p:txBody>
      </p:sp>
      <p:sp>
        <p:nvSpPr>
          <p:cNvPr id="1547" name="Shape 1547"/>
          <p:cNvSpPr/>
          <p:nvPr/>
        </p:nvSpPr>
        <p:spPr>
          <a:xfrm>
            <a:off x="7951080" y="1638771"/>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9</a:t>
            </a:r>
          </a:p>
        </p:txBody>
      </p:sp>
      <p:sp>
        <p:nvSpPr>
          <p:cNvPr id="1548" name="Shape 1548"/>
          <p:cNvSpPr/>
          <p:nvPr/>
        </p:nvSpPr>
        <p:spPr>
          <a:xfrm>
            <a:off x="7025051" y="1638771"/>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7</a:t>
            </a:r>
          </a:p>
        </p:txBody>
      </p:sp>
      <p:sp>
        <p:nvSpPr>
          <p:cNvPr id="1549" name="Shape 1549"/>
          <p:cNvSpPr/>
          <p:nvPr/>
        </p:nvSpPr>
        <p:spPr>
          <a:xfrm>
            <a:off x="7452400" y="3298867"/>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6</a:t>
            </a:r>
          </a:p>
        </p:txBody>
      </p:sp>
      <p:sp>
        <p:nvSpPr>
          <p:cNvPr id="1550" name="Shape 1550"/>
          <p:cNvSpPr/>
          <p:nvPr/>
        </p:nvSpPr>
        <p:spPr>
          <a:xfrm>
            <a:off x="6968785" y="2784031"/>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5</a:t>
            </a:r>
          </a:p>
        </p:txBody>
      </p:sp>
      <p:sp>
        <p:nvSpPr>
          <p:cNvPr id="1551" name="Shape 1551"/>
          <p:cNvSpPr/>
          <p:nvPr/>
        </p:nvSpPr>
        <p:spPr>
          <a:xfrm>
            <a:off x="6896061" y="4072817"/>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4</a:t>
            </a:r>
          </a:p>
        </p:txBody>
      </p:sp>
      <p:sp>
        <p:nvSpPr>
          <p:cNvPr id="1552" name="Shape 1552"/>
          <p:cNvSpPr/>
          <p:nvPr/>
        </p:nvSpPr>
        <p:spPr>
          <a:xfrm>
            <a:off x="6412504" y="3362924"/>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3</a:t>
            </a:r>
          </a:p>
        </p:txBody>
      </p:sp>
      <p:cxnSp>
        <p:nvCxnSpPr>
          <p:cNvPr id="1553" name="Shape 1553"/>
          <p:cNvCxnSpPr>
            <a:stCxn id="1545" idx="3"/>
            <a:endCxn id="1544" idx="7"/>
          </p:cNvCxnSpPr>
          <p:nvPr/>
        </p:nvCxnSpPr>
        <p:spPr>
          <a:xfrm flipH="1">
            <a:off x="6252245" y="2593937"/>
            <a:ext cx="283800" cy="199500"/>
          </a:xfrm>
          <a:prstGeom prst="straightConnector1">
            <a:avLst/>
          </a:prstGeom>
          <a:noFill/>
          <a:ln cap="flat" cmpd="sng" w="9525">
            <a:solidFill>
              <a:srgbClr val="000000"/>
            </a:solidFill>
            <a:prstDash val="solid"/>
            <a:round/>
            <a:headEnd len="lg" w="lg" type="none"/>
            <a:tailEnd len="lg" w="lg" type="none"/>
          </a:ln>
        </p:spPr>
      </p:cxnSp>
      <p:cxnSp>
        <p:nvCxnSpPr>
          <p:cNvPr id="1554" name="Shape 1554"/>
          <p:cNvCxnSpPr>
            <a:stCxn id="1546" idx="5"/>
            <a:endCxn id="1547" idx="1"/>
          </p:cNvCxnSpPr>
          <p:nvPr/>
        </p:nvCxnSpPr>
        <p:spPr>
          <a:xfrm>
            <a:off x="7889316" y="1434663"/>
            <a:ext cx="123600" cy="268200"/>
          </a:xfrm>
          <a:prstGeom prst="straightConnector1">
            <a:avLst/>
          </a:prstGeom>
          <a:noFill/>
          <a:ln cap="flat" cmpd="sng" w="9525">
            <a:solidFill>
              <a:srgbClr val="000000"/>
            </a:solidFill>
            <a:prstDash val="solid"/>
            <a:round/>
            <a:headEnd len="lg" w="lg" type="none"/>
            <a:tailEnd len="lg" w="lg" type="none"/>
          </a:ln>
        </p:spPr>
      </p:cxnSp>
      <p:cxnSp>
        <p:nvCxnSpPr>
          <p:cNvPr id="1555" name="Shape 1555"/>
          <p:cNvCxnSpPr>
            <a:stCxn id="1552" idx="5"/>
            <a:endCxn id="1551" idx="1"/>
          </p:cNvCxnSpPr>
          <p:nvPr/>
        </p:nvCxnSpPr>
        <p:spPr>
          <a:xfrm>
            <a:off x="6772533" y="3736012"/>
            <a:ext cx="185400" cy="400800"/>
          </a:xfrm>
          <a:prstGeom prst="straightConnector1">
            <a:avLst/>
          </a:prstGeom>
          <a:noFill/>
          <a:ln cap="flat" cmpd="sng" w="9525">
            <a:solidFill>
              <a:srgbClr val="000000"/>
            </a:solidFill>
            <a:prstDash val="solid"/>
            <a:round/>
            <a:headEnd len="lg" w="lg" type="none"/>
            <a:tailEnd len="lg" w="lg" type="none"/>
          </a:ln>
        </p:spPr>
      </p:cxnSp>
      <p:sp>
        <p:nvSpPr>
          <p:cNvPr id="1556" name="Shape 1556"/>
          <p:cNvSpPr txBox="1"/>
          <p:nvPr/>
        </p:nvSpPr>
        <p:spPr>
          <a:xfrm>
            <a:off x="3214926" y="2774725"/>
            <a:ext cx="1759800" cy="4371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sz="1800"/>
              <a:t>ZigZig again</a:t>
            </a:r>
          </a:p>
        </p:txBody>
      </p:sp>
      <p:cxnSp>
        <p:nvCxnSpPr>
          <p:cNvPr id="1557" name="Shape 1557"/>
          <p:cNvCxnSpPr>
            <a:stCxn id="1548" idx="7"/>
            <a:endCxn id="1546" idx="3"/>
          </p:cNvCxnSpPr>
          <p:nvPr/>
        </p:nvCxnSpPr>
        <p:spPr>
          <a:xfrm flipH="1" rot="10800000">
            <a:off x="7385079" y="1434583"/>
            <a:ext cx="206100" cy="268200"/>
          </a:xfrm>
          <a:prstGeom prst="straightConnector1">
            <a:avLst/>
          </a:prstGeom>
          <a:noFill/>
          <a:ln cap="flat" cmpd="sng" w="9525">
            <a:solidFill>
              <a:schemeClr val="dk2"/>
            </a:solidFill>
            <a:prstDash val="solid"/>
            <a:round/>
            <a:headEnd len="lg" w="lg" type="none"/>
            <a:tailEnd len="lg" w="lg" type="none"/>
          </a:ln>
        </p:spPr>
      </p:cxnSp>
      <p:cxnSp>
        <p:nvCxnSpPr>
          <p:cNvPr id="1558" name="Shape 1558"/>
          <p:cNvCxnSpPr>
            <a:stCxn id="1548" idx="3"/>
            <a:endCxn id="1545" idx="7"/>
          </p:cNvCxnSpPr>
          <p:nvPr/>
        </p:nvCxnSpPr>
        <p:spPr>
          <a:xfrm flipH="1">
            <a:off x="6834222" y="2011859"/>
            <a:ext cx="252600" cy="273000"/>
          </a:xfrm>
          <a:prstGeom prst="straightConnector1">
            <a:avLst/>
          </a:prstGeom>
          <a:noFill/>
          <a:ln cap="flat" cmpd="sng" w="9525">
            <a:solidFill>
              <a:schemeClr val="dk2"/>
            </a:solidFill>
            <a:prstDash val="solid"/>
            <a:round/>
            <a:headEnd len="lg" w="lg" type="none"/>
            <a:tailEnd len="lg" w="lg" type="none"/>
          </a:ln>
        </p:spPr>
      </p:cxnSp>
      <p:cxnSp>
        <p:nvCxnSpPr>
          <p:cNvPr id="1559" name="Shape 1559"/>
          <p:cNvCxnSpPr>
            <a:stCxn id="1545" idx="5"/>
            <a:endCxn id="1550" idx="1"/>
          </p:cNvCxnSpPr>
          <p:nvPr/>
        </p:nvCxnSpPr>
        <p:spPr>
          <a:xfrm>
            <a:off x="6834303" y="2593937"/>
            <a:ext cx="196200" cy="254100"/>
          </a:xfrm>
          <a:prstGeom prst="straightConnector1">
            <a:avLst/>
          </a:prstGeom>
          <a:noFill/>
          <a:ln cap="flat" cmpd="sng" w="9525">
            <a:solidFill>
              <a:schemeClr val="dk2"/>
            </a:solidFill>
            <a:prstDash val="solid"/>
            <a:round/>
            <a:headEnd len="lg" w="lg" type="none"/>
            <a:tailEnd len="lg" w="lg" type="none"/>
          </a:ln>
        </p:spPr>
      </p:cxnSp>
      <p:cxnSp>
        <p:nvCxnSpPr>
          <p:cNvPr id="1560" name="Shape 1560"/>
          <p:cNvCxnSpPr>
            <a:stCxn id="1550" idx="5"/>
            <a:endCxn id="1549" idx="1"/>
          </p:cNvCxnSpPr>
          <p:nvPr/>
        </p:nvCxnSpPr>
        <p:spPr>
          <a:xfrm>
            <a:off x="7328814" y="3157120"/>
            <a:ext cx="185400" cy="205800"/>
          </a:xfrm>
          <a:prstGeom prst="straightConnector1">
            <a:avLst/>
          </a:prstGeom>
          <a:noFill/>
          <a:ln cap="flat" cmpd="sng" w="9525">
            <a:solidFill>
              <a:schemeClr val="dk2"/>
            </a:solidFill>
            <a:prstDash val="solid"/>
            <a:round/>
            <a:headEnd len="lg" w="lg" type="none"/>
            <a:tailEnd len="lg" w="lg" type="none"/>
          </a:ln>
        </p:spPr>
      </p:cxnSp>
      <p:cxnSp>
        <p:nvCxnSpPr>
          <p:cNvPr id="1561" name="Shape 1561"/>
          <p:cNvCxnSpPr>
            <a:stCxn id="1550" idx="3"/>
            <a:endCxn id="1552" idx="7"/>
          </p:cNvCxnSpPr>
          <p:nvPr/>
        </p:nvCxnSpPr>
        <p:spPr>
          <a:xfrm flipH="1">
            <a:off x="6772556" y="3157120"/>
            <a:ext cx="258000" cy="269700"/>
          </a:xfrm>
          <a:prstGeom prst="straightConnector1">
            <a:avLst/>
          </a:prstGeom>
          <a:noFill/>
          <a:ln cap="flat" cmpd="sng" w="9525">
            <a:solidFill>
              <a:schemeClr val="dk2"/>
            </a:solidFill>
            <a:prstDash val="solid"/>
            <a:round/>
            <a:headEnd len="lg" w="lg" type="none"/>
            <a:tailEnd len="lg" w="lg" type="none"/>
          </a:ln>
        </p:spPr>
      </p:cxnSp>
      <p:cxnSp>
        <p:nvCxnSpPr>
          <p:cNvPr id="1562" name="Shape 1562"/>
          <p:cNvCxnSpPr>
            <a:stCxn id="1556" idx="3"/>
          </p:cNvCxnSpPr>
          <p:nvPr/>
        </p:nvCxnSpPr>
        <p:spPr>
          <a:xfrm flipH="1" rot="10800000">
            <a:off x="4974726" y="2399575"/>
            <a:ext cx="1364100" cy="593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6" name="Shape 1566"/>
        <p:cNvGrpSpPr/>
        <p:nvPr/>
      </p:nvGrpSpPr>
      <p:grpSpPr>
        <a:xfrm>
          <a:off x="0" y="0"/>
          <a:ext cx="0" cy="0"/>
          <a:chOff x="0" y="0"/>
          <a:chExt cx="0" cy="0"/>
        </a:xfrm>
      </p:grpSpPr>
      <p:sp>
        <p:nvSpPr>
          <p:cNvPr id="1567" name="Shape 15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Why Splay?</a:t>
            </a:r>
          </a:p>
        </p:txBody>
      </p:sp>
      <p:sp>
        <p:nvSpPr>
          <p:cNvPr id="1568" name="Shape 1568"/>
          <p:cNvSpPr/>
          <p:nvPr/>
        </p:nvSpPr>
        <p:spPr>
          <a:xfrm>
            <a:off x="311700" y="422268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569" name="Shape 1569"/>
          <p:cNvSpPr/>
          <p:nvPr/>
        </p:nvSpPr>
        <p:spPr>
          <a:xfrm>
            <a:off x="719345" y="3778562"/>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570" name="Shape 1570"/>
          <p:cNvSpPr/>
          <p:nvPr/>
        </p:nvSpPr>
        <p:spPr>
          <a:xfrm>
            <a:off x="3235235" y="115247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8</a:t>
            </a:r>
          </a:p>
        </p:txBody>
      </p:sp>
      <p:sp>
        <p:nvSpPr>
          <p:cNvPr id="1571" name="Shape 1571"/>
          <p:cNvSpPr/>
          <p:nvPr/>
        </p:nvSpPr>
        <p:spPr>
          <a:xfrm>
            <a:off x="3642812" y="1588096"/>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9</a:t>
            </a:r>
          </a:p>
        </p:txBody>
      </p:sp>
      <p:sp>
        <p:nvSpPr>
          <p:cNvPr id="1572" name="Shape 1572"/>
          <p:cNvSpPr/>
          <p:nvPr/>
        </p:nvSpPr>
        <p:spPr>
          <a:xfrm>
            <a:off x="2813153" y="1588096"/>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sp>
        <p:nvSpPr>
          <p:cNvPr id="1573" name="Shape 1573"/>
          <p:cNvSpPr/>
          <p:nvPr/>
        </p:nvSpPr>
        <p:spPr>
          <a:xfrm>
            <a:off x="2425293" y="1996739"/>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574" name="Shape 1574"/>
          <p:cNvSpPr/>
          <p:nvPr/>
        </p:nvSpPr>
        <p:spPr>
          <a:xfrm>
            <a:off x="2013770" y="242851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575" name="Shape 1575"/>
          <p:cNvSpPr/>
          <p:nvPr/>
        </p:nvSpPr>
        <p:spPr>
          <a:xfrm>
            <a:off x="1606193" y="2885647"/>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576" name="Shape 1576"/>
          <p:cNvSpPr/>
          <p:nvPr/>
        </p:nvSpPr>
        <p:spPr>
          <a:xfrm>
            <a:off x="1126922" y="3376992"/>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cxnSp>
        <p:nvCxnSpPr>
          <p:cNvPr id="1577" name="Shape 1577"/>
          <p:cNvCxnSpPr>
            <a:stCxn id="1570" idx="3"/>
            <a:endCxn id="1572" idx="7"/>
          </p:cNvCxnSpPr>
          <p:nvPr/>
        </p:nvCxnSpPr>
        <p:spPr>
          <a:xfrm flipH="1">
            <a:off x="3116597" y="1447975"/>
            <a:ext cx="170700" cy="190800"/>
          </a:xfrm>
          <a:prstGeom prst="straightConnector1">
            <a:avLst/>
          </a:prstGeom>
          <a:noFill/>
          <a:ln cap="flat" cmpd="sng" w="9525">
            <a:solidFill>
              <a:srgbClr val="000000"/>
            </a:solidFill>
            <a:prstDash val="solid"/>
            <a:round/>
            <a:headEnd len="lg" w="lg" type="none"/>
            <a:tailEnd len="lg" w="lg" type="none"/>
          </a:ln>
        </p:spPr>
      </p:cxnSp>
      <p:cxnSp>
        <p:nvCxnSpPr>
          <p:cNvPr id="1578" name="Shape 1578"/>
          <p:cNvCxnSpPr>
            <a:stCxn id="1572" idx="3"/>
            <a:endCxn id="1573" idx="7"/>
          </p:cNvCxnSpPr>
          <p:nvPr/>
        </p:nvCxnSpPr>
        <p:spPr>
          <a:xfrm flipH="1">
            <a:off x="2728715" y="1883596"/>
            <a:ext cx="136500" cy="163800"/>
          </a:xfrm>
          <a:prstGeom prst="straightConnector1">
            <a:avLst/>
          </a:prstGeom>
          <a:noFill/>
          <a:ln cap="flat" cmpd="sng" w="9525">
            <a:solidFill>
              <a:srgbClr val="000000"/>
            </a:solidFill>
            <a:prstDash val="solid"/>
            <a:round/>
            <a:headEnd len="lg" w="lg" type="none"/>
            <a:tailEnd len="lg" w="lg" type="none"/>
          </a:ln>
        </p:spPr>
      </p:cxnSp>
      <p:cxnSp>
        <p:nvCxnSpPr>
          <p:cNvPr id="1579" name="Shape 1579"/>
          <p:cNvCxnSpPr>
            <a:stCxn id="1573" idx="3"/>
            <a:endCxn id="1574" idx="7"/>
          </p:cNvCxnSpPr>
          <p:nvPr/>
        </p:nvCxnSpPr>
        <p:spPr>
          <a:xfrm flipH="1">
            <a:off x="2317154" y="2292239"/>
            <a:ext cx="160200" cy="186900"/>
          </a:xfrm>
          <a:prstGeom prst="straightConnector1">
            <a:avLst/>
          </a:prstGeom>
          <a:noFill/>
          <a:ln cap="flat" cmpd="sng" w="9525">
            <a:solidFill>
              <a:srgbClr val="000000"/>
            </a:solidFill>
            <a:prstDash val="solid"/>
            <a:round/>
            <a:headEnd len="lg" w="lg" type="none"/>
            <a:tailEnd len="lg" w="lg" type="none"/>
          </a:ln>
        </p:spPr>
      </p:cxnSp>
      <p:cxnSp>
        <p:nvCxnSpPr>
          <p:cNvPr id="1580" name="Shape 1580"/>
          <p:cNvCxnSpPr>
            <a:stCxn id="1574" idx="3"/>
            <a:endCxn id="1575" idx="7"/>
          </p:cNvCxnSpPr>
          <p:nvPr/>
        </p:nvCxnSpPr>
        <p:spPr>
          <a:xfrm flipH="1">
            <a:off x="1909532" y="2724016"/>
            <a:ext cx="156300" cy="212400"/>
          </a:xfrm>
          <a:prstGeom prst="straightConnector1">
            <a:avLst/>
          </a:prstGeom>
          <a:noFill/>
          <a:ln cap="flat" cmpd="sng" w="9525">
            <a:solidFill>
              <a:srgbClr val="000000"/>
            </a:solidFill>
            <a:prstDash val="solid"/>
            <a:round/>
            <a:headEnd len="lg" w="lg" type="none"/>
            <a:tailEnd len="lg" w="lg" type="none"/>
          </a:ln>
        </p:spPr>
      </p:cxnSp>
      <p:cxnSp>
        <p:nvCxnSpPr>
          <p:cNvPr id="1581" name="Shape 1581"/>
          <p:cNvCxnSpPr>
            <a:stCxn id="1575" idx="3"/>
            <a:endCxn id="1576" idx="7"/>
          </p:cNvCxnSpPr>
          <p:nvPr/>
        </p:nvCxnSpPr>
        <p:spPr>
          <a:xfrm flipH="1">
            <a:off x="1430255" y="3181147"/>
            <a:ext cx="228000" cy="246600"/>
          </a:xfrm>
          <a:prstGeom prst="straightConnector1">
            <a:avLst/>
          </a:prstGeom>
          <a:noFill/>
          <a:ln cap="flat" cmpd="sng" w="9525">
            <a:solidFill>
              <a:srgbClr val="000000"/>
            </a:solidFill>
            <a:prstDash val="solid"/>
            <a:round/>
            <a:headEnd len="lg" w="lg" type="none"/>
            <a:tailEnd len="lg" w="lg" type="none"/>
          </a:ln>
        </p:spPr>
      </p:cxnSp>
      <p:cxnSp>
        <p:nvCxnSpPr>
          <p:cNvPr id="1582" name="Shape 1582"/>
          <p:cNvCxnSpPr>
            <a:stCxn id="1576" idx="3"/>
            <a:endCxn id="1569" idx="7"/>
          </p:cNvCxnSpPr>
          <p:nvPr/>
        </p:nvCxnSpPr>
        <p:spPr>
          <a:xfrm flipH="1">
            <a:off x="1022684" y="3672492"/>
            <a:ext cx="156300" cy="156900"/>
          </a:xfrm>
          <a:prstGeom prst="straightConnector1">
            <a:avLst/>
          </a:prstGeom>
          <a:noFill/>
          <a:ln cap="flat" cmpd="sng" w="9525">
            <a:solidFill>
              <a:srgbClr val="000000"/>
            </a:solidFill>
            <a:prstDash val="solid"/>
            <a:round/>
            <a:headEnd len="lg" w="lg" type="none"/>
            <a:tailEnd len="lg" w="lg" type="none"/>
          </a:ln>
        </p:spPr>
      </p:cxnSp>
      <p:cxnSp>
        <p:nvCxnSpPr>
          <p:cNvPr id="1583" name="Shape 1583"/>
          <p:cNvCxnSpPr>
            <a:stCxn id="1569" idx="3"/>
            <a:endCxn id="1568" idx="7"/>
          </p:cNvCxnSpPr>
          <p:nvPr/>
        </p:nvCxnSpPr>
        <p:spPr>
          <a:xfrm flipH="1">
            <a:off x="615107" y="4074062"/>
            <a:ext cx="156300" cy="199200"/>
          </a:xfrm>
          <a:prstGeom prst="straightConnector1">
            <a:avLst/>
          </a:prstGeom>
          <a:noFill/>
          <a:ln cap="flat" cmpd="sng" w="9525">
            <a:solidFill>
              <a:srgbClr val="000000"/>
            </a:solidFill>
            <a:prstDash val="solid"/>
            <a:round/>
            <a:headEnd len="lg" w="lg" type="none"/>
            <a:tailEnd len="lg" w="lg" type="none"/>
          </a:ln>
        </p:spPr>
      </p:cxnSp>
      <p:cxnSp>
        <p:nvCxnSpPr>
          <p:cNvPr id="1584" name="Shape 1584"/>
          <p:cNvCxnSpPr>
            <a:stCxn id="1570" idx="5"/>
            <a:endCxn id="1571" idx="1"/>
          </p:cNvCxnSpPr>
          <p:nvPr/>
        </p:nvCxnSpPr>
        <p:spPr>
          <a:xfrm>
            <a:off x="3538673" y="1447975"/>
            <a:ext cx="156300" cy="190800"/>
          </a:xfrm>
          <a:prstGeom prst="straightConnector1">
            <a:avLst/>
          </a:prstGeom>
          <a:noFill/>
          <a:ln cap="flat" cmpd="sng" w="9525">
            <a:solidFill>
              <a:srgbClr val="000000"/>
            </a:solidFill>
            <a:prstDash val="solid"/>
            <a:round/>
            <a:headEnd len="lg" w="lg" type="none"/>
            <a:tailEnd len="lg" w="lg" type="none"/>
          </a:ln>
        </p:spPr>
      </p:cxnSp>
      <p:sp>
        <p:nvSpPr>
          <p:cNvPr id="1585" name="Shape 1585"/>
          <p:cNvSpPr/>
          <p:nvPr/>
        </p:nvSpPr>
        <p:spPr>
          <a:xfrm>
            <a:off x="5819425" y="1573045"/>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a:t>
            </a:r>
          </a:p>
        </p:txBody>
      </p:sp>
      <p:sp>
        <p:nvSpPr>
          <p:cNvPr id="1586" name="Shape 1586"/>
          <p:cNvSpPr/>
          <p:nvPr/>
        </p:nvSpPr>
        <p:spPr>
          <a:xfrm>
            <a:off x="6388936" y="1073424"/>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2</a:t>
            </a:r>
          </a:p>
        </p:txBody>
      </p:sp>
      <p:sp>
        <p:nvSpPr>
          <p:cNvPr id="1587" name="Shape 1587"/>
          <p:cNvSpPr/>
          <p:nvPr/>
        </p:nvSpPr>
        <p:spPr>
          <a:xfrm>
            <a:off x="7473337" y="2300775"/>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8</a:t>
            </a:r>
          </a:p>
        </p:txBody>
      </p:sp>
      <p:sp>
        <p:nvSpPr>
          <p:cNvPr id="1588" name="Shape 1588"/>
          <p:cNvSpPr/>
          <p:nvPr/>
        </p:nvSpPr>
        <p:spPr>
          <a:xfrm>
            <a:off x="7950905" y="2951296"/>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9</a:t>
            </a:r>
          </a:p>
        </p:txBody>
      </p:sp>
      <p:sp>
        <p:nvSpPr>
          <p:cNvPr id="1589" name="Shape 1589"/>
          <p:cNvSpPr/>
          <p:nvPr/>
        </p:nvSpPr>
        <p:spPr>
          <a:xfrm>
            <a:off x="6963326" y="1636996"/>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7</a:t>
            </a:r>
          </a:p>
        </p:txBody>
      </p:sp>
      <p:sp>
        <p:nvSpPr>
          <p:cNvPr id="1590" name="Shape 1590"/>
          <p:cNvSpPr/>
          <p:nvPr/>
        </p:nvSpPr>
        <p:spPr>
          <a:xfrm>
            <a:off x="6963313" y="3129179"/>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6</a:t>
            </a:r>
          </a:p>
        </p:txBody>
      </p:sp>
      <p:sp>
        <p:nvSpPr>
          <p:cNvPr id="1591" name="Shape 1591"/>
          <p:cNvSpPr/>
          <p:nvPr/>
        </p:nvSpPr>
        <p:spPr>
          <a:xfrm>
            <a:off x="6400173" y="2335756"/>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5</a:t>
            </a:r>
          </a:p>
        </p:txBody>
      </p:sp>
      <p:sp>
        <p:nvSpPr>
          <p:cNvPr id="1592" name="Shape 1592"/>
          <p:cNvSpPr/>
          <p:nvPr/>
        </p:nvSpPr>
        <p:spPr>
          <a:xfrm>
            <a:off x="6400173" y="3761617"/>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4</a:t>
            </a:r>
          </a:p>
        </p:txBody>
      </p:sp>
      <p:sp>
        <p:nvSpPr>
          <p:cNvPr id="1593" name="Shape 1593"/>
          <p:cNvSpPr/>
          <p:nvPr/>
        </p:nvSpPr>
        <p:spPr>
          <a:xfrm>
            <a:off x="5819417" y="2951299"/>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3</a:t>
            </a:r>
          </a:p>
        </p:txBody>
      </p:sp>
      <p:cxnSp>
        <p:nvCxnSpPr>
          <p:cNvPr id="1594" name="Shape 1594"/>
          <p:cNvCxnSpPr>
            <a:stCxn id="1586" idx="3"/>
            <a:endCxn id="1585" idx="7"/>
          </p:cNvCxnSpPr>
          <p:nvPr/>
        </p:nvCxnSpPr>
        <p:spPr>
          <a:xfrm flipH="1">
            <a:off x="6179507" y="1446512"/>
            <a:ext cx="271200" cy="190500"/>
          </a:xfrm>
          <a:prstGeom prst="straightConnector1">
            <a:avLst/>
          </a:prstGeom>
          <a:noFill/>
          <a:ln cap="flat" cmpd="sng" w="9525">
            <a:solidFill>
              <a:srgbClr val="000000"/>
            </a:solidFill>
            <a:prstDash val="solid"/>
            <a:round/>
            <a:headEnd len="lg" w="lg" type="none"/>
            <a:tailEnd len="lg" w="lg" type="none"/>
          </a:ln>
        </p:spPr>
      </p:cxnSp>
      <p:cxnSp>
        <p:nvCxnSpPr>
          <p:cNvPr id="1595" name="Shape 1595"/>
          <p:cNvCxnSpPr>
            <a:stCxn id="1587" idx="5"/>
            <a:endCxn id="1588" idx="1"/>
          </p:cNvCxnSpPr>
          <p:nvPr/>
        </p:nvCxnSpPr>
        <p:spPr>
          <a:xfrm>
            <a:off x="7833366" y="2673863"/>
            <a:ext cx="179400" cy="341400"/>
          </a:xfrm>
          <a:prstGeom prst="straightConnector1">
            <a:avLst/>
          </a:prstGeom>
          <a:noFill/>
          <a:ln cap="flat" cmpd="sng" w="9525">
            <a:solidFill>
              <a:srgbClr val="000000"/>
            </a:solidFill>
            <a:prstDash val="solid"/>
            <a:round/>
            <a:headEnd len="lg" w="lg" type="none"/>
            <a:tailEnd len="lg" w="lg" type="none"/>
          </a:ln>
        </p:spPr>
      </p:cxnSp>
      <p:cxnSp>
        <p:nvCxnSpPr>
          <p:cNvPr id="1596" name="Shape 1596"/>
          <p:cNvCxnSpPr>
            <a:stCxn id="1589" idx="5"/>
            <a:endCxn id="1587" idx="1"/>
          </p:cNvCxnSpPr>
          <p:nvPr/>
        </p:nvCxnSpPr>
        <p:spPr>
          <a:xfrm>
            <a:off x="7323354" y="2010084"/>
            <a:ext cx="211800" cy="354600"/>
          </a:xfrm>
          <a:prstGeom prst="straightConnector1">
            <a:avLst/>
          </a:prstGeom>
          <a:noFill/>
          <a:ln cap="flat" cmpd="sng" w="9525">
            <a:solidFill>
              <a:srgbClr val="000000"/>
            </a:solidFill>
            <a:prstDash val="solid"/>
            <a:round/>
            <a:headEnd len="lg" w="lg" type="none"/>
            <a:tailEnd len="lg" w="lg" type="none"/>
          </a:ln>
        </p:spPr>
      </p:cxnSp>
      <p:cxnSp>
        <p:nvCxnSpPr>
          <p:cNvPr id="1597" name="Shape 1597"/>
          <p:cNvCxnSpPr>
            <a:stCxn id="1586" idx="5"/>
            <a:endCxn id="1589" idx="1"/>
          </p:cNvCxnSpPr>
          <p:nvPr/>
        </p:nvCxnSpPr>
        <p:spPr>
          <a:xfrm>
            <a:off x="6748965" y="1446512"/>
            <a:ext cx="276000" cy="254400"/>
          </a:xfrm>
          <a:prstGeom prst="straightConnector1">
            <a:avLst/>
          </a:prstGeom>
          <a:noFill/>
          <a:ln cap="flat" cmpd="sng" w="9525">
            <a:solidFill>
              <a:srgbClr val="000000"/>
            </a:solidFill>
            <a:prstDash val="solid"/>
            <a:round/>
            <a:headEnd len="lg" w="lg" type="none"/>
            <a:tailEnd len="lg" w="lg" type="none"/>
          </a:ln>
        </p:spPr>
      </p:cxnSp>
      <p:cxnSp>
        <p:nvCxnSpPr>
          <p:cNvPr id="1598" name="Shape 1598"/>
          <p:cNvCxnSpPr>
            <a:stCxn id="1589" idx="3"/>
            <a:endCxn id="1591" idx="7"/>
          </p:cNvCxnSpPr>
          <p:nvPr/>
        </p:nvCxnSpPr>
        <p:spPr>
          <a:xfrm flipH="1">
            <a:off x="6760197" y="2010084"/>
            <a:ext cx="264900" cy="389700"/>
          </a:xfrm>
          <a:prstGeom prst="straightConnector1">
            <a:avLst/>
          </a:prstGeom>
          <a:noFill/>
          <a:ln cap="flat" cmpd="sng" w="9525">
            <a:solidFill>
              <a:srgbClr val="000000"/>
            </a:solidFill>
            <a:prstDash val="solid"/>
            <a:round/>
            <a:headEnd len="lg" w="lg" type="none"/>
            <a:tailEnd len="lg" w="lg" type="none"/>
          </a:ln>
        </p:spPr>
      </p:cxnSp>
      <p:cxnSp>
        <p:nvCxnSpPr>
          <p:cNvPr id="1599" name="Shape 1599"/>
          <p:cNvCxnSpPr>
            <a:stCxn id="1591" idx="5"/>
            <a:endCxn id="1590" idx="1"/>
          </p:cNvCxnSpPr>
          <p:nvPr/>
        </p:nvCxnSpPr>
        <p:spPr>
          <a:xfrm>
            <a:off x="6760202" y="2708845"/>
            <a:ext cx="264900" cy="484200"/>
          </a:xfrm>
          <a:prstGeom prst="straightConnector1">
            <a:avLst/>
          </a:prstGeom>
          <a:noFill/>
          <a:ln cap="flat" cmpd="sng" w="9525">
            <a:solidFill>
              <a:srgbClr val="000000"/>
            </a:solidFill>
            <a:prstDash val="solid"/>
            <a:round/>
            <a:headEnd len="lg" w="lg" type="none"/>
            <a:tailEnd len="lg" w="lg" type="none"/>
          </a:ln>
        </p:spPr>
      </p:cxnSp>
      <p:cxnSp>
        <p:nvCxnSpPr>
          <p:cNvPr id="1600" name="Shape 1600"/>
          <p:cNvCxnSpPr>
            <a:stCxn id="1591" idx="3"/>
            <a:endCxn id="1593" idx="7"/>
          </p:cNvCxnSpPr>
          <p:nvPr/>
        </p:nvCxnSpPr>
        <p:spPr>
          <a:xfrm flipH="1">
            <a:off x="6179344" y="2708845"/>
            <a:ext cx="282600" cy="306600"/>
          </a:xfrm>
          <a:prstGeom prst="straightConnector1">
            <a:avLst/>
          </a:prstGeom>
          <a:noFill/>
          <a:ln cap="flat" cmpd="sng" w="9525">
            <a:solidFill>
              <a:srgbClr val="000000"/>
            </a:solidFill>
            <a:prstDash val="solid"/>
            <a:round/>
            <a:headEnd len="lg" w="lg" type="none"/>
            <a:tailEnd len="lg" w="lg" type="none"/>
          </a:ln>
        </p:spPr>
      </p:cxnSp>
      <p:cxnSp>
        <p:nvCxnSpPr>
          <p:cNvPr id="1601" name="Shape 1601"/>
          <p:cNvCxnSpPr>
            <a:stCxn id="1593" idx="5"/>
            <a:endCxn id="1592" idx="1"/>
          </p:cNvCxnSpPr>
          <p:nvPr/>
        </p:nvCxnSpPr>
        <p:spPr>
          <a:xfrm>
            <a:off x="6179446" y="3324387"/>
            <a:ext cx="282600" cy="501300"/>
          </a:xfrm>
          <a:prstGeom prst="straightConnector1">
            <a:avLst/>
          </a:prstGeom>
          <a:noFill/>
          <a:ln cap="flat" cmpd="sng" w="9525">
            <a:solidFill>
              <a:srgbClr val="000000"/>
            </a:solidFill>
            <a:prstDash val="solid"/>
            <a:round/>
            <a:headEnd len="lg" w="lg" type="none"/>
            <a:tailEnd len="lg" w="lg" type="none"/>
          </a:ln>
        </p:spPr>
      </p:cxnSp>
      <p:sp>
        <p:nvSpPr>
          <p:cNvPr id="1602" name="Shape 1602"/>
          <p:cNvSpPr txBox="1"/>
          <p:nvPr/>
        </p:nvSpPr>
        <p:spPr>
          <a:xfrm>
            <a:off x="3998301" y="580625"/>
            <a:ext cx="1759800" cy="4371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sz="1800"/>
              <a:t>One last ZigZig</a:t>
            </a:r>
          </a:p>
        </p:txBody>
      </p:sp>
      <p:cxnSp>
        <p:nvCxnSpPr>
          <p:cNvPr id="1603" name="Shape 1603"/>
          <p:cNvCxnSpPr/>
          <p:nvPr/>
        </p:nvCxnSpPr>
        <p:spPr>
          <a:xfrm>
            <a:off x="5496675" y="1023275"/>
            <a:ext cx="742500" cy="1902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7" name="Shape 1607"/>
        <p:cNvGrpSpPr/>
        <p:nvPr/>
      </p:nvGrpSpPr>
      <p:grpSpPr>
        <a:xfrm>
          <a:off x="0" y="0"/>
          <a:ext cx="0" cy="0"/>
          <a:chOff x="0" y="0"/>
          <a:chExt cx="0" cy="0"/>
        </a:xfrm>
      </p:grpSpPr>
      <p:sp>
        <p:nvSpPr>
          <p:cNvPr id="1608" name="Shape 16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Why Splay?</a:t>
            </a:r>
          </a:p>
        </p:txBody>
      </p:sp>
      <p:sp>
        <p:nvSpPr>
          <p:cNvPr id="1609" name="Shape 1609"/>
          <p:cNvSpPr/>
          <p:nvPr/>
        </p:nvSpPr>
        <p:spPr>
          <a:xfrm>
            <a:off x="311700" y="422268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610" name="Shape 1610"/>
          <p:cNvSpPr/>
          <p:nvPr/>
        </p:nvSpPr>
        <p:spPr>
          <a:xfrm>
            <a:off x="719345" y="3778562"/>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611" name="Shape 1611"/>
          <p:cNvSpPr/>
          <p:nvPr/>
        </p:nvSpPr>
        <p:spPr>
          <a:xfrm>
            <a:off x="3235235" y="115247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8</a:t>
            </a:r>
          </a:p>
        </p:txBody>
      </p:sp>
      <p:sp>
        <p:nvSpPr>
          <p:cNvPr id="1612" name="Shape 1612"/>
          <p:cNvSpPr/>
          <p:nvPr/>
        </p:nvSpPr>
        <p:spPr>
          <a:xfrm>
            <a:off x="3642812" y="1588096"/>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9</a:t>
            </a:r>
          </a:p>
        </p:txBody>
      </p:sp>
      <p:sp>
        <p:nvSpPr>
          <p:cNvPr id="1613" name="Shape 1613"/>
          <p:cNvSpPr/>
          <p:nvPr/>
        </p:nvSpPr>
        <p:spPr>
          <a:xfrm>
            <a:off x="2813153" y="1588096"/>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sp>
        <p:nvSpPr>
          <p:cNvPr id="1614" name="Shape 1614"/>
          <p:cNvSpPr/>
          <p:nvPr/>
        </p:nvSpPr>
        <p:spPr>
          <a:xfrm>
            <a:off x="2425293" y="1996739"/>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615" name="Shape 1615"/>
          <p:cNvSpPr/>
          <p:nvPr/>
        </p:nvSpPr>
        <p:spPr>
          <a:xfrm>
            <a:off x="2013770" y="2428515"/>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616" name="Shape 1616"/>
          <p:cNvSpPr/>
          <p:nvPr/>
        </p:nvSpPr>
        <p:spPr>
          <a:xfrm>
            <a:off x="1606193" y="2885647"/>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617" name="Shape 1617"/>
          <p:cNvSpPr/>
          <p:nvPr/>
        </p:nvSpPr>
        <p:spPr>
          <a:xfrm>
            <a:off x="1126922" y="3376992"/>
            <a:ext cx="355500" cy="3462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cxnSp>
        <p:nvCxnSpPr>
          <p:cNvPr id="1618" name="Shape 1618"/>
          <p:cNvCxnSpPr>
            <a:stCxn id="1611" idx="3"/>
            <a:endCxn id="1613" idx="7"/>
          </p:cNvCxnSpPr>
          <p:nvPr/>
        </p:nvCxnSpPr>
        <p:spPr>
          <a:xfrm flipH="1">
            <a:off x="3116597" y="1447975"/>
            <a:ext cx="170700" cy="190800"/>
          </a:xfrm>
          <a:prstGeom prst="straightConnector1">
            <a:avLst/>
          </a:prstGeom>
          <a:noFill/>
          <a:ln cap="flat" cmpd="sng" w="9525">
            <a:solidFill>
              <a:srgbClr val="000000"/>
            </a:solidFill>
            <a:prstDash val="solid"/>
            <a:round/>
            <a:headEnd len="lg" w="lg" type="none"/>
            <a:tailEnd len="lg" w="lg" type="none"/>
          </a:ln>
        </p:spPr>
      </p:cxnSp>
      <p:cxnSp>
        <p:nvCxnSpPr>
          <p:cNvPr id="1619" name="Shape 1619"/>
          <p:cNvCxnSpPr>
            <a:stCxn id="1613" idx="3"/>
            <a:endCxn id="1614" idx="7"/>
          </p:cNvCxnSpPr>
          <p:nvPr/>
        </p:nvCxnSpPr>
        <p:spPr>
          <a:xfrm flipH="1">
            <a:off x="2728715" y="1883596"/>
            <a:ext cx="136500" cy="163800"/>
          </a:xfrm>
          <a:prstGeom prst="straightConnector1">
            <a:avLst/>
          </a:prstGeom>
          <a:noFill/>
          <a:ln cap="flat" cmpd="sng" w="9525">
            <a:solidFill>
              <a:srgbClr val="000000"/>
            </a:solidFill>
            <a:prstDash val="solid"/>
            <a:round/>
            <a:headEnd len="lg" w="lg" type="none"/>
            <a:tailEnd len="lg" w="lg" type="none"/>
          </a:ln>
        </p:spPr>
      </p:cxnSp>
      <p:cxnSp>
        <p:nvCxnSpPr>
          <p:cNvPr id="1620" name="Shape 1620"/>
          <p:cNvCxnSpPr>
            <a:stCxn id="1614" idx="3"/>
            <a:endCxn id="1615" idx="7"/>
          </p:cNvCxnSpPr>
          <p:nvPr/>
        </p:nvCxnSpPr>
        <p:spPr>
          <a:xfrm flipH="1">
            <a:off x="2317154" y="2292239"/>
            <a:ext cx="160200" cy="186900"/>
          </a:xfrm>
          <a:prstGeom prst="straightConnector1">
            <a:avLst/>
          </a:prstGeom>
          <a:noFill/>
          <a:ln cap="flat" cmpd="sng" w="9525">
            <a:solidFill>
              <a:srgbClr val="000000"/>
            </a:solidFill>
            <a:prstDash val="solid"/>
            <a:round/>
            <a:headEnd len="lg" w="lg" type="none"/>
            <a:tailEnd len="lg" w="lg" type="none"/>
          </a:ln>
        </p:spPr>
      </p:cxnSp>
      <p:cxnSp>
        <p:nvCxnSpPr>
          <p:cNvPr id="1621" name="Shape 1621"/>
          <p:cNvCxnSpPr>
            <a:stCxn id="1615" idx="3"/>
            <a:endCxn id="1616" idx="7"/>
          </p:cNvCxnSpPr>
          <p:nvPr/>
        </p:nvCxnSpPr>
        <p:spPr>
          <a:xfrm flipH="1">
            <a:off x="1909532" y="2724016"/>
            <a:ext cx="156300" cy="212400"/>
          </a:xfrm>
          <a:prstGeom prst="straightConnector1">
            <a:avLst/>
          </a:prstGeom>
          <a:noFill/>
          <a:ln cap="flat" cmpd="sng" w="9525">
            <a:solidFill>
              <a:srgbClr val="000000"/>
            </a:solidFill>
            <a:prstDash val="solid"/>
            <a:round/>
            <a:headEnd len="lg" w="lg" type="none"/>
            <a:tailEnd len="lg" w="lg" type="none"/>
          </a:ln>
        </p:spPr>
      </p:cxnSp>
      <p:cxnSp>
        <p:nvCxnSpPr>
          <p:cNvPr id="1622" name="Shape 1622"/>
          <p:cNvCxnSpPr>
            <a:stCxn id="1616" idx="3"/>
            <a:endCxn id="1617" idx="7"/>
          </p:cNvCxnSpPr>
          <p:nvPr/>
        </p:nvCxnSpPr>
        <p:spPr>
          <a:xfrm flipH="1">
            <a:off x="1430255" y="3181147"/>
            <a:ext cx="228000" cy="246600"/>
          </a:xfrm>
          <a:prstGeom prst="straightConnector1">
            <a:avLst/>
          </a:prstGeom>
          <a:noFill/>
          <a:ln cap="flat" cmpd="sng" w="9525">
            <a:solidFill>
              <a:srgbClr val="000000"/>
            </a:solidFill>
            <a:prstDash val="solid"/>
            <a:round/>
            <a:headEnd len="lg" w="lg" type="none"/>
            <a:tailEnd len="lg" w="lg" type="none"/>
          </a:ln>
        </p:spPr>
      </p:cxnSp>
      <p:cxnSp>
        <p:nvCxnSpPr>
          <p:cNvPr id="1623" name="Shape 1623"/>
          <p:cNvCxnSpPr>
            <a:stCxn id="1617" idx="3"/>
            <a:endCxn id="1610" idx="7"/>
          </p:cNvCxnSpPr>
          <p:nvPr/>
        </p:nvCxnSpPr>
        <p:spPr>
          <a:xfrm flipH="1">
            <a:off x="1022684" y="3672492"/>
            <a:ext cx="156300" cy="156900"/>
          </a:xfrm>
          <a:prstGeom prst="straightConnector1">
            <a:avLst/>
          </a:prstGeom>
          <a:noFill/>
          <a:ln cap="flat" cmpd="sng" w="9525">
            <a:solidFill>
              <a:srgbClr val="000000"/>
            </a:solidFill>
            <a:prstDash val="solid"/>
            <a:round/>
            <a:headEnd len="lg" w="lg" type="none"/>
            <a:tailEnd len="lg" w="lg" type="none"/>
          </a:ln>
        </p:spPr>
      </p:cxnSp>
      <p:cxnSp>
        <p:nvCxnSpPr>
          <p:cNvPr id="1624" name="Shape 1624"/>
          <p:cNvCxnSpPr>
            <a:stCxn id="1610" idx="3"/>
            <a:endCxn id="1609" idx="7"/>
          </p:cNvCxnSpPr>
          <p:nvPr/>
        </p:nvCxnSpPr>
        <p:spPr>
          <a:xfrm flipH="1">
            <a:off x="615107" y="4074062"/>
            <a:ext cx="156300" cy="199200"/>
          </a:xfrm>
          <a:prstGeom prst="straightConnector1">
            <a:avLst/>
          </a:prstGeom>
          <a:noFill/>
          <a:ln cap="flat" cmpd="sng" w="9525">
            <a:solidFill>
              <a:srgbClr val="000000"/>
            </a:solidFill>
            <a:prstDash val="solid"/>
            <a:round/>
            <a:headEnd len="lg" w="lg" type="none"/>
            <a:tailEnd len="lg" w="lg" type="none"/>
          </a:ln>
        </p:spPr>
      </p:cxnSp>
      <p:cxnSp>
        <p:nvCxnSpPr>
          <p:cNvPr id="1625" name="Shape 1625"/>
          <p:cNvCxnSpPr>
            <a:stCxn id="1611" idx="5"/>
            <a:endCxn id="1612" idx="1"/>
          </p:cNvCxnSpPr>
          <p:nvPr/>
        </p:nvCxnSpPr>
        <p:spPr>
          <a:xfrm>
            <a:off x="3538673" y="1447975"/>
            <a:ext cx="156300" cy="190800"/>
          </a:xfrm>
          <a:prstGeom prst="straightConnector1">
            <a:avLst/>
          </a:prstGeom>
          <a:noFill/>
          <a:ln cap="flat" cmpd="sng" w="9525">
            <a:solidFill>
              <a:srgbClr val="000000"/>
            </a:solidFill>
            <a:prstDash val="solid"/>
            <a:round/>
            <a:headEnd len="lg" w="lg" type="none"/>
            <a:tailEnd len="lg" w="lg" type="none"/>
          </a:ln>
        </p:spPr>
      </p:cxnSp>
      <p:sp>
        <p:nvSpPr>
          <p:cNvPr id="1626" name="Shape 1626"/>
          <p:cNvSpPr/>
          <p:nvPr/>
        </p:nvSpPr>
        <p:spPr>
          <a:xfrm>
            <a:off x="5819425" y="1573045"/>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a:t>
            </a:r>
          </a:p>
        </p:txBody>
      </p:sp>
      <p:sp>
        <p:nvSpPr>
          <p:cNvPr id="1627" name="Shape 1627"/>
          <p:cNvSpPr/>
          <p:nvPr/>
        </p:nvSpPr>
        <p:spPr>
          <a:xfrm>
            <a:off x="6388936" y="1073424"/>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2</a:t>
            </a:r>
          </a:p>
        </p:txBody>
      </p:sp>
      <p:sp>
        <p:nvSpPr>
          <p:cNvPr id="1628" name="Shape 1628"/>
          <p:cNvSpPr/>
          <p:nvPr/>
        </p:nvSpPr>
        <p:spPr>
          <a:xfrm>
            <a:off x="7473337" y="2300775"/>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8</a:t>
            </a:r>
          </a:p>
        </p:txBody>
      </p:sp>
      <p:sp>
        <p:nvSpPr>
          <p:cNvPr id="1629" name="Shape 1629"/>
          <p:cNvSpPr/>
          <p:nvPr/>
        </p:nvSpPr>
        <p:spPr>
          <a:xfrm>
            <a:off x="7950905" y="2951296"/>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9</a:t>
            </a:r>
          </a:p>
        </p:txBody>
      </p:sp>
      <p:sp>
        <p:nvSpPr>
          <p:cNvPr id="1630" name="Shape 1630"/>
          <p:cNvSpPr/>
          <p:nvPr/>
        </p:nvSpPr>
        <p:spPr>
          <a:xfrm>
            <a:off x="6963326" y="1636996"/>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7</a:t>
            </a:r>
          </a:p>
        </p:txBody>
      </p:sp>
      <p:sp>
        <p:nvSpPr>
          <p:cNvPr id="1631" name="Shape 1631"/>
          <p:cNvSpPr/>
          <p:nvPr/>
        </p:nvSpPr>
        <p:spPr>
          <a:xfrm>
            <a:off x="6963313" y="3129179"/>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6</a:t>
            </a:r>
          </a:p>
        </p:txBody>
      </p:sp>
      <p:sp>
        <p:nvSpPr>
          <p:cNvPr id="1632" name="Shape 1632"/>
          <p:cNvSpPr/>
          <p:nvPr/>
        </p:nvSpPr>
        <p:spPr>
          <a:xfrm>
            <a:off x="6400173" y="2335756"/>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5</a:t>
            </a:r>
          </a:p>
        </p:txBody>
      </p:sp>
      <p:sp>
        <p:nvSpPr>
          <p:cNvPr id="1633" name="Shape 1633"/>
          <p:cNvSpPr/>
          <p:nvPr/>
        </p:nvSpPr>
        <p:spPr>
          <a:xfrm>
            <a:off x="6400173" y="3761617"/>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4</a:t>
            </a:r>
          </a:p>
        </p:txBody>
      </p:sp>
      <p:sp>
        <p:nvSpPr>
          <p:cNvPr id="1634" name="Shape 1634"/>
          <p:cNvSpPr/>
          <p:nvPr/>
        </p:nvSpPr>
        <p:spPr>
          <a:xfrm>
            <a:off x="5819417" y="2951299"/>
            <a:ext cx="421800" cy="437100"/>
          </a:xfrm>
          <a:prstGeom prst="ellipse">
            <a:avLst/>
          </a:prstGeom>
          <a:solidFill>
            <a:srgbClr val="B6D7A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3</a:t>
            </a:r>
          </a:p>
        </p:txBody>
      </p:sp>
      <p:cxnSp>
        <p:nvCxnSpPr>
          <p:cNvPr id="1635" name="Shape 1635"/>
          <p:cNvCxnSpPr>
            <a:stCxn id="1627" idx="3"/>
            <a:endCxn id="1626" idx="7"/>
          </p:cNvCxnSpPr>
          <p:nvPr/>
        </p:nvCxnSpPr>
        <p:spPr>
          <a:xfrm flipH="1">
            <a:off x="6179507" y="1446512"/>
            <a:ext cx="271200" cy="190500"/>
          </a:xfrm>
          <a:prstGeom prst="straightConnector1">
            <a:avLst/>
          </a:prstGeom>
          <a:noFill/>
          <a:ln cap="flat" cmpd="sng" w="9525">
            <a:solidFill>
              <a:srgbClr val="000000"/>
            </a:solidFill>
            <a:prstDash val="solid"/>
            <a:round/>
            <a:headEnd len="lg" w="lg" type="none"/>
            <a:tailEnd len="lg" w="lg" type="none"/>
          </a:ln>
        </p:spPr>
      </p:cxnSp>
      <p:cxnSp>
        <p:nvCxnSpPr>
          <p:cNvPr id="1636" name="Shape 1636"/>
          <p:cNvCxnSpPr>
            <a:stCxn id="1628" idx="5"/>
            <a:endCxn id="1629" idx="1"/>
          </p:cNvCxnSpPr>
          <p:nvPr/>
        </p:nvCxnSpPr>
        <p:spPr>
          <a:xfrm>
            <a:off x="7833366" y="2673863"/>
            <a:ext cx="179400" cy="341400"/>
          </a:xfrm>
          <a:prstGeom prst="straightConnector1">
            <a:avLst/>
          </a:prstGeom>
          <a:noFill/>
          <a:ln cap="flat" cmpd="sng" w="9525">
            <a:solidFill>
              <a:srgbClr val="000000"/>
            </a:solidFill>
            <a:prstDash val="solid"/>
            <a:round/>
            <a:headEnd len="lg" w="lg" type="none"/>
            <a:tailEnd len="lg" w="lg" type="none"/>
          </a:ln>
        </p:spPr>
      </p:cxnSp>
      <p:cxnSp>
        <p:nvCxnSpPr>
          <p:cNvPr id="1637" name="Shape 1637"/>
          <p:cNvCxnSpPr>
            <a:stCxn id="1630" idx="5"/>
            <a:endCxn id="1628" idx="1"/>
          </p:cNvCxnSpPr>
          <p:nvPr/>
        </p:nvCxnSpPr>
        <p:spPr>
          <a:xfrm>
            <a:off x="7323354" y="2010084"/>
            <a:ext cx="211800" cy="354600"/>
          </a:xfrm>
          <a:prstGeom prst="straightConnector1">
            <a:avLst/>
          </a:prstGeom>
          <a:noFill/>
          <a:ln cap="flat" cmpd="sng" w="9525">
            <a:solidFill>
              <a:srgbClr val="000000"/>
            </a:solidFill>
            <a:prstDash val="solid"/>
            <a:round/>
            <a:headEnd len="lg" w="lg" type="none"/>
            <a:tailEnd len="lg" w="lg" type="none"/>
          </a:ln>
        </p:spPr>
      </p:cxnSp>
      <p:cxnSp>
        <p:nvCxnSpPr>
          <p:cNvPr id="1638" name="Shape 1638"/>
          <p:cNvCxnSpPr>
            <a:stCxn id="1627" idx="5"/>
            <a:endCxn id="1630" idx="1"/>
          </p:cNvCxnSpPr>
          <p:nvPr/>
        </p:nvCxnSpPr>
        <p:spPr>
          <a:xfrm>
            <a:off x="6748965" y="1446512"/>
            <a:ext cx="276000" cy="254400"/>
          </a:xfrm>
          <a:prstGeom prst="straightConnector1">
            <a:avLst/>
          </a:prstGeom>
          <a:noFill/>
          <a:ln cap="flat" cmpd="sng" w="9525">
            <a:solidFill>
              <a:srgbClr val="000000"/>
            </a:solidFill>
            <a:prstDash val="solid"/>
            <a:round/>
            <a:headEnd len="lg" w="lg" type="none"/>
            <a:tailEnd len="lg" w="lg" type="none"/>
          </a:ln>
        </p:spPr>
      </p:cxnSp>
      <p:cxnSp>
        <p:nvCxnSpPr>
          <p:cNvPr id="1639" name="Shape 1639"/>
          <p:cNvCxnSpPr>
            <a:stCxn id="1630" idx="3"/>
            <a:endCxn id="1632" idx="7"/>
          </p:cNvCxnSpPr>
          <p:nvPr/>
        </p:nvCxnSpPr>
        <p:spPr>
          <a:xfrm flipH="1">
            <a:off x="6760197" y="2010084"/>
            <a:ext cx="264900" cy="389700"/>
          </a:xfrm>
          <a:prstGeom prst="straightConnector1">
            <a:avLst/>
          </a:prstGeom>
          <a:noFill/>
          <a:ln cap="flat" cmpd="sng" w="9525">
            <a:solidFill>
              <a:srgbClr val="000000"/>
            </a:solidFill>
            <a:prstDash val="solid"/>
            <a:round/>
            <a:headEnd len="lg" w="lg" type="none"/>
            <a:tailEnd len="lg" w="lg" type="none"/>
          </a:ln>
        </p:spPr>
      </p:cxnSp>
      <p:cxnSp>
        <p:nvCxnSpPr>
          <p:cNvPr id="1640" name="Shape 1640"/>
          <p:cNvCxnSpPr>
            <a:stCxn id="1632" idx="5"/>
            <a:endCxn id="1631" idx="1"/>
          </p:cNvCxnSpPr>
          <p:nvPr/>
        </p:nvCxnSpPr>
        <p:spPr>
          <a:xfrm>
            <a:off x="6760202" y="2708845"/>
            <a:ext cx="264900" cy="484200"/>
          </a:xfrm>
          <a:prstGeom prst="straightConnector1">
            <a:avLst/>
          </a:prstGeom>
          <a:noFill/>
          <a:ln cap="flat" cmpd="sng" w="9525">
            <a:solidFill>
              <a:srgbClr val="000000"/>
            </a:solidFill>
            <a:prstDash val="solid"/>
            <a:round/>
            <a:headEnd len="lg" w="lg" type="none"/>
            <a:tailEnd len="lg" w="lg" type="none"/>
          </a:ln>
        </p:spPr>
      </p:cxnSp>
      <p:cxnSp>
        <p:nvCxnSpPr>
          <p:cNvPr id="1641" name="Shape 1641"/>
          <p:cNvCxnSpPr>
            <a:stCxn id="1632" idx="3"/>
            <a:endCxn id="1634" idx="7"/>
          </p:cNvCxnSpPr>
          <p:nvPr/>
        </p:nvCxnSpPr>
        <p:spPr>
          <a:xfrm flipH="1">
            <a:off x="6179344" y="2708845"/>
            <a:ext cx="282600" cy="306600"/>
          </a:xfrm>
          <a:prstGeom prst="straightConnector1">
            <a:avLst/>
          </a:prstGeom>
          <a:noFill/>
          <a:ln cap="flat" cmpd="sng" w="9525">
            <a:solidFill>
              <a:srgbClr val="000000"/>
            </a:solidFill>
            <a:prstDash val="solid"/>
            <a:round/>
            <a:headEnd len="lg" w="lg" type="none"/>
            <a:tailEnd len="lg" w="lg" type="none"/>
          </a:ln>
        </p:spPr>
      </p:cxnSp>
      <p:cxnSp>
        <p:nvCxnSpPr>
          <p:cNvPr id="1642" name="Shape 1642"/>
          <p:cNvCxnSpPr>
            <a:stCxn id="1634" idx="5"/>
            <a:endCxn id="1633" idx="1"/>
          </p:cNvCxnSpPr>
          <p:nvPr/>
        </p:nvCxnSpPr>
        <p:spPr>
          <a:xfrm>
            <a:off x="6179446" y="3324387"/>
            <a:ext cx="282600" cy="501300"/>
          </a:xfrm>
          <a:prstGeom prst="straightConnector1">
            <a:avLst/>
          </a:prstGeom>
          <a:noFill/>
          <a:ln cap="flat" cmpd="sng" w="9525">
            <a:solidFill>
              <a:srgbClr val="000000"/>
            </a:solidFill>
            <a:prstDash val="solid"/>
            <a:round/>
            <a:headEnd len="lg" w="lg" type="none"/>
            <a:tailEnd len="lg" w="lg" type="none"/>
          </a:ln>
        </p:spPr>
      </p:cxnSp>
      <p:sp>
        <p:nvSpPr>
          <p:cNvPr id="1643" name="Shape 1643"/>
          <p:cNvSpPr/>
          <p:nvPr/>
        </p:nvSpPr>
        <p:spPr>
          <a:xfrm>
            <a:off x="3239575" y="2593925"/>
            <a:ext cx="1928400" cy="501300"/>
          </a:xfrm>
          <a:prstGeom prst="rightArrow">
            <a:avLst>
              <a:gd fmla="val 50000" name="adj1"/>
              <a:gd fmla="val 50000" name="adj2"/>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solidFill>
                <a:srgbClr val="FFFFFF"/>
              </a:solidFill>
            </a:endParaRPr>
          </a:p>
        </p:txBody>
      </p:sp>
      <p:sp>
        <p:nvSpPr>
          <p:cNvPr id="1644" name="Shape 1644"/>
          <p:cNvSpPr txBox="1"/>
          <p:nvPr/>
        </p:nvSpPr>
        <p:spPr>
          <a:xfrm>
            <a:off x="1875975" y="3689300"/>
            <a:ext cx="3909900" cy="968700"/>
          </a:xfrm>
          <a:prstGeom prst="rect">
            <a:avLst/>
          </a:prstGeom>
          <a:solidFill>
            <a:srgbClr val="EFEFE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sz="1800"/>
              <a:t>Splaying 2 greatly improved the balance. Height roughly halved</a:t>
            </a:r>
          </a:p>
        </p:txBody>
      </p:sp>
      <p:sp>
        <p:nvSpPr>
          <p:cNvPr id="1645" name="Shape 1645"/>
          <p:cNvSpPr txBox="1"/>
          <p:nvPr/>
        </p:nvSpPr>
        <p:spPr>
          <a:xfrm>
            <a:off x="836575" y="1883600"/>
            <a:ext cx="1177200" cy="306600"/>
          </a:xfrm>
          <a:prstGeom prst="rect">
            <a:avLst/>
          </a:prstGeom>
          <a:noFill/>
          <a:ln>
            <a:noFill/>
          </a:ln>
        </p:spPr>
        <p:txBody>
          <a:bodyPr anchorCtr="0" anchor="t" bIns="91425" lIns="91425" rIns="91425" wrap="square" tIns="91425">
            <a:noAutofit/>
          </a:bodyPr>
          <a:lstStyle/>
          <a:p>
            <a:pPr indent="0" lvl="0" marL="0">
              <a:spcBef>
                <a:spcPts val="0"/>
              </a:spcBef>
              <a:buNone/>
            </a:pPr>
            <a:r>
              <a:rPr lang="en"/>
              <a:t>Height = 7</a:t>
            </a:r>
          </a:p>
        </p:txBody>
      </p:sp>
      <p:sp>
        <p:nvSpPr>
          <p:cNvPr id="1646" name="Shape 1646"/>
          <p:cNvSpPr txBox="1"/>
          <p:nvPr/>
        </p:nvSpPr>
        <p:spPr>
          <a:xfrm>
            <a:off x="7323250" y="1174063"/>
            <a:ext cx="1177200" cy="306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Height = 4</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0" name="Shape 1650"/>
        <p:cNvGrpSpPr/>
        <p:nvPr/>
      </p:nvGrpSpPr>
      <p:grpSpPr>
        <a:xfrm>
          <a:off x="0" y="0"/>
          <a:ext cx="0" cy="0"/>
          <a:chOff x="0" y="0"/>
          <a:chExt cx="0" cy="0"/>
        </a:xfrm>
      </p:grpSpPr>
      <p:sp>
        <p:nvSpPr>
          <p:cNvPr id="1651" name="Shape 16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When to Splay</a:t>
            </a:r>
          </a:p>
        </p:txBody>
      </p:sp>
      <p:sp>
        <p:nvSpPr>
          <p:cNvPr id="1652" name="Shape 165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68300" lvl="0" marL="457200" rtl="0">
              <a:spcBef>
                <a:spcPts val="0"/>
              </a:spcBef>
              <a:spcAft>
                <a:spcPts val="0"/>
              </a:spcAft>
              <a:buClr>
                <a:srgbClr val="000000"/>
              </a:buClr>
              <a:buSzPts val="2200"/>
              <a:buChar char="●"/>
            </a:pPr>
            <a:r>
              <a:rPr lang="en" sz="2200">
                <a:solidFill>
                  <a:srgbClr val="000000"/>
                </a:solidFill>
              </a:rPr>
              <a:t>put(K key): splay the new node you insert</a:t>
            </a:r>
          </a:p>
          <a:p>
            <a:pPr indent="-368300" lvl="0" marL="457200" rtl="0">
              <a:spcBef>
                <a:spcPts val="0"/>
              </a:spcBef>
              <a:spcAft>
                <a:spcPts val="0"/>
              </a:spcAft>
              <a:buClr>
                <a:srgbClr val="000000"/>
              </a:buClr>
              <a:buSzPts val="2200"/>
              <a:buChar char="●"/>
            </a:pPr>
            <a:r>
              <a:rPr lang="en" sz="2200">
                <a:solidFill>
                  <a:srgbClr val="000000"/>
                </a:solidFill>
              </a:rPr>
              <a:t>get(K key): splay the node that contains the key (or the dead end you reached if key was not in the tree)</a:t>
            </a:r>
          </a:p>
          <a:p>
            <a:pPr indent="-368300" lvl="0" marL="457200">
              <a:spcBef>
                <a:spcPts val="0"/>
              </a:spcBef>
              <a:buClr>
                <a:srgbClr val="000000"/>
              </a:buClr>
              <a:buSzPts val="2200"/>
              <a:buChar char="●"/>
            </a:pPr>
            <a:r>
              <a:rPr lang="en" sz="2200">
                <a:solidFill>
                  <a:srgbClr val="000000"/>
                </a:solidFill>
              </a:rPr>
              <a:t>remove(K key): splay the parent of the node you removed (could be the inorder successor’s parent)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6" name="Shape 1656"/>
        <p:cNvGrpSpPr/>
        <p:nvPr/>
      </p:nvGrpSpPr>
      <p:grpSpPr>
        <a:xfrm>
          <a:off x="0" y="0"/>
          <a:ext cx="0" cy="0"/>
          <a:chOff x="0" y="0"/>
          <a:chExt cx="0" cy="0"/>
        </a:xfrm>
      </p:grpSpPr>
      <p:sp>
        <p:nvSpPr>
          <p:cNvPr id="1657" name="Shape 165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0B5394"/>
                </a:solidFill>
              </a:rPr>
              <a:t>Break (5 minutes)</a:t>
            </a:r>
          </a:p>
        </p:txBody>
      </p:sp>
      <p:pic>
        <p:nvPicPr>
          <p:cNvPr descr="Image result for kitkat" id="1658" name="Shape 1658"/>
          <p:cNvPicPr preferRelativeResize="0"/>
          <p:nvPr/>
        </p:nvPicPr>
        <p:blipFill>
          <a:blip r:embed="rId3">
            <a:alphaModFix/>
          </a:blip>
          <a:stretch>
            <a:fillRect/>
          </a:stretch>
        </p:blipFill>
        <p:spPr>
          <a:xfrm>
            <a:off x="6578900" y="3541675"/>
            <a:ext cx="2304900" cy="143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119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The Trouble with Trees</a:t>
            </a:r>
          </a:p>
        </p:txBody>
      </p:sp>
      <p:sp>
        <p:nvSpPr>
          <p:cNvPr id="102" name="Shape 102"/>
          <p:cNvSpPr txBox="1"/>
          <p:nvPr/>
        </p:nvSpPr>
        <p:spPr>
          <a:xfrm>
            <a:off x="243000" y="556500"/>
            <a:ext cx="8443800" cy="15114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200">
                <a:solidFill>
                  <a:srgbClr val="000000"/>
                </a:solidFill>
                <a:latin typeface="Calibri"/>
                <a:ea typeface="Calibri"/>
                <a:cs typeface="Calibri"/>
                <a:sym typeface="Calibri"/>
              </a:rPr>
              <a:t>Last time: BSTs have potential performance issue if they get “spindly”</a:t>
            </a:r>
          </a:p>
          <a:p>
            <a:pPr indent="-368300" lvl="0" marL="4572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Worst case: Items inserted in order </a:t>
            </a:r>
          </a:p>
          <a:p>
            <a:pPr indent="-368300" lvl="0" marL="4572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Fundamental issue: Too lazy about where to store data.</a:t>
            </a:r>
          </a:p>
        </p:txBody>
      </p:sp>
      <p:sp>
        <p:nvSpPr>
          <p:cNvPr id="103" name="Shape 103"/>
          <p:cNvSpPr txBox="1"/>
          <p:nvPr/>
        </p:nvSpPr>
        <p:spPr>
          <a:xfrm>
            <a:off x="241425" y="1981900"/>
            <a:ext cx="4342200" cy="26514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200">
                <a:solidFill>
                  <a:srgbClr val="000000"/>
                </a:solidFill>
                <a:latin typeface="Calibri"/>
                <a:ea typeface="Calibri"/>
                <a:cs typeface="Calibri"/>
                <a:sym typeface="Calibri"/>
              </a:rPr>
              <a:t>One solution:</a:t>
            </a:r>
          </a:p>
          <a:p>
            <a:pPr indent="-368300" lvl="0" marL="4572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Insert in random order.</a:t>
            </a:r>
          </a:p>
          <a:p>
            <a:pPr indent="-368300" lvl="1" marL="9144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Results in Θ(log N) height.</a:t>
            </a:r>
          </a:p>
          <a:p>
            <a:pPr indent="-368300" lvl="0" marL="4572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Why don’t we just do this?</a:t>
            </a:r>
          </a:p>
          <a:p>
            <a:pPr indent="-368300" lvl="1" marL="914400" rtl="0">
              <a:spcBef>
                <a:spcPts val="600"/>
              </a:spcBef>
              <a:buClr>
                <a:srgbClr val="000000"/>
              </a:buClr>
              <a:buSzPts val="2200"/>
              <a:buFont typeface="Calibri"/>
              <a:buChar char="○"/>
            </a:pPr>
            <a:r>
              <a:rPr lang="en" sz="2200">
                <a:latin typeface="Calibri"/>
                <a:ea typeface="Calibri"/>
                <a:cs typeface="Calibri"/>
                <a:sym typeface="Calibri"/>
              </a:rPr>
              <a:t>You may not have all your data in advance</a:t>
            </a:r>
          </a:p>
        </p:txBody>
      </p:sp>
      <p:sp>
        <p:nvSpPr>
          <p:cNvPr id="104" name="Shape 104"/>
          <p:cNvSpPr/>
          <p:nvPr/>
        </p:nvSpPr>
        <p:spPr>
          <a:xfrm>
            <a:off x="5649368" y="2664732"/>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105" name="Shape 105"/>
          <p:cNvSpPr/>
          <p:nvPr/>
        </p:nvSpPr>
        <p:spPr>
          <a:xfrm>
            <a:off x="5235080" y="3209167"/>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a:t>
            </a:r>
          </a:p>
        </p:txBody>
      </p:sp>
      <p:sp>
        <p:nvSpPr>
          <p:cNvPr id="106" name="Shape 106"/>
          <p:cNvSpPr/>
          <p:nvPr/>
        </p:nvSpPr>
        <p:spPr>
          <a:xfrm>
            <a:off x="6064756" y="3209167"/>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4</a:t>
            </a:r>
          </a:p>
        </p:txBody>
      </p:sp>
      <p:cxnSp>
        <p:nvCxnSpPr>
          <p:cNvPr id="107" name="Shape 107"/>
          <p:cNvCxnSpPr>
            <a:stCxn id="105" idx="0"/>
            <a:endCxn id="104" idx="2"/>
          </p:cNvCxnSpPr>
          <p:nvPr/>
        </p:nvCxnSpPr>
        <p:spPr>
          <a:xfrm flipH="1" rot="10800000">
            <a:off x="5480330" y="2989567"/>
            <a:ext cx="414300" cy="219600"/>
          </a:xfrm>
          <a:prstGeom prst="straightConnector1">
            <a:avLst/>
          </a:prstGeom>
          <a:noFill/>
          <a:ln cap="flat" cmpd="sng" w="19050">
            <a:solidFill>
              <a:srgbClr val="666666"/>
            </a:solidFill>
            <a:prstDash val="solid"/>
            <a:round/>
            <a:headEnd len="lg" w="lg" type="none"/>
            <a:tailEnd len="lg" w="lg" type="none"/>
          </a:ln>
        </p:spPr>
      </p:cxnSp>
      <p:cxnSp>
        <p:nvCxnSpPr>
          <p:cNvPr id="108" name="Shape 108"/>
          <p:cNvCxnSpPr>
            <a:stCxn id="106" idx="0"/>
            <a:endCxn id="104" idx="2"/>
          </p:cNvCxnSpPr>
          <p:nvPr/>
        </p:nvCxnSpPr>
        <p:spPr>
          <a:xfrm rot="10800000">
            <a:off x="5894506" y="2989567"/>
            <a:ext cx="415500" cy="219600"/>
          </a:xfrm>
          <a:prstGeom prst="straightConnector1">
            <a:avLst/>
          </a:prstGeom>
          <a:noFill/>
          <a:ln cap="flat" cmpd="sng" w="19050">
            <a:solidFill>
              <a:srgbClr val="666666"/>
            </a:solidFill>
            <a:prstDash val="solid"/>
            <a:round/>
            <a:headEnd len="lg" w="lg" type="none"/>
            <a:tailEnd len="lg" w="lg" type="none"/>
          </a:ln>
        </p:spPr>
      </p:cxnSp>
      <p:sp>
        <p:nvSpPr>
          <p:cNvPr id="109" name="Shape 109"/>
          <p:cNvSpPr/>
          <p:nvPr/>
        </p:nvSpPr>
        <p:spPr>
          <a:xfrm>
            <a:off x="7375542" y="266472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9</a:t>
            </a:r>
          </a:p>
        </p:txBody>
      </p:sp>
      <p:sp>
        <p:nvSpPr>
          <p:cNvPr id="110" name="Shape 110"/>
          <p:cNvSpPr/>
          <p:nvPr/>
        </p:nvSpPr>
        <p:spPr>
          <a:xfrm>
            <a:off x="7009004" y="320918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8</a:t>
            </a:r>
          </a:p>
        </p:txBody>
      </p:sp>
      <p:sp>
        <p:nvSpPr>
          <p:cNvPr id="111" name="Shape 111"/>
          <p:cNvSpPr/>
          <p:nvPr/>
        </p:nvSpPr>
        <p:spPr>
          <a:xfrm>
            <a:off x="7818280" y="320918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a:t>
            </a:r>
          </a:p>
        </p:txBody>
      </p:sp>
      <p:cxnSp>
        <p:nvCxnSpPr>
          <p:cNvPr id="112" name="Shape 112"/>
          <p:cNvCxnSpPr>
            <a:stCxn id="110" idx="0"/>
            <a:endCxn id="109" idx="2"/>
          </p:cNvCxnSpPr>
          <p:nvPr/>
        </p:nvCxnSpPr>
        <p:spPr>
          <a:xfrm flipH="1" rot="10800000">
            <a:off x="7254254" y="2989583"/>
            <a:ext cx="366600" cy="219600"/>
          </a:xfrm>
          <a:prstGeom prst="straightConnector1">
            <a:avLst/>
          </a:prstGeom>
          <a:noFill/>
          <a:ln cap="flat" cmpd="sng" w="19050">
            <a:solidFill>
              <a:srgbClr val="666666"/>
            </a:solidFill>
            <a:prstDash val="solid"/>
            <a:round/>
            <a:headEnd len="lg" w="lg" type="none"/>
            <a:tailEnd len="lg" w="lg" type="none"/>
          </a:ln>
        </p:spPr>
      </p:cxnSp>
      <p:cxnSp>
        <p:nvCxnSpPr>
          <p:cNvPr id="113" name="Shape 113"/>
          <p:cNvCxnSpPr>
            <a:stCxn id="111" idx="0"/>
            <a:endCxn id="109" idx="2"/>
          </p:cNvCxnSpPr>
          <p:nvPr/>
        </p:nvCxnSpPr>
        <p:spPr>
          <a:xfrm rot="10800000">
            <a:off x="7620730" y="2989583"/>
            <a:ext cx="442800" cy="219600"/>
          </a:xfrm>
          <a:prstGeom prst="straightConnector1">
            <a:avLst/>
          </a:prstGeom>
          <a:noFill/>
          <a:ln cap="flat" cmpd="sng" w="19050">
            <a:solidFill>
              <a:srgbClr val="666666"/>
            </a:solidFill>
            <a:prstDash val="solid"/>
            <a:round/>
            <a:headEnd len="lg" w="lg" type="none"/>
            <a:tailEnd len="lg" w="lg" type="none"/>
          </a:ln>
        </p:spPr>
      </p:cxnSp>
      <p:sp>
        <p:nvSpPr>
          <p:cNvPr id="114" name="Shape 114"/>
          <p:cNvSpPr/>
          <p:nvPr/>
        </p:nvSpPr>
        <p:spPr>
          <a:xfrm>
            <a:off x="6506132" y="2068000"/>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15" name="Shape 115"/>
          <p:cNvCxnSpPr>
            <a:stCxn id="114" idx="2"/>
            <a:endCxn id="104" idx="0"/>
          </p:cNvCxnSpPr>
          <p:nvPr/>
        </p:nvCxnSpPr>
        <p:spPr>
          <a:xfrm flipH="1">
            <a:off x="5894582" y="2392900"/>
            <a:ext cx="856800" cy="271800"/>
          </a:xfrm>
          <a:prstGeom prst="straightConnector1">
            <a:avLst/>
          </a:prstGeom>
          <a:noFill/>
          <a:ln cap="flat" cmpd="sng" w="19050">
            <a:solidFill>
              <a:srgbClr val="666666"/>
            </a:solidFill>
            <a:prstDash val="solid"/>
            <a:round/>
            <a:headEnd len="lg" w="lg" type="none"/>
            <a:tailEnd len="lg" w="lg" type="none"/>
          </a:ln>
        </p:spPr>
      </p:cxnSp>
      <p:cxnSp>
        <p:nvCxnSpPr>
          <p:cNvPr id="116" name="Shape 116"/>
          <p:cNvCxnSpPr>
            <a:stCxn id="114" idx="2"/>
            <a:endCxn id="109" idx="0"/>
          </p:cNvCxnSpPr>
          <p:nvPr/>
        </p:nvCxnSpPr>
        <p:spPr>
          <a:xfrm>
            <a:off x="6751382" y="2392900"/>
            <a:ext cx="869400" cy="271800"/>
          </a:xfrm>
          <a:prstGeom prst="straightConnector1">
            <a:avLst/>
          </a:prstGeom>
          <a:noFill/>
          <a:ln cap="flat" cmpd="sng" w="19050">
            <a:solidFill>
              <a:srgbClr val="666666"/>
            </a:solidFill>
            <a:prstDash val="solid"/>
            <a:round/>
            <a:headEnd len="lg" w="lg" type="none"/>
            <a:tailEnd len="lg" w="lg" type="none"/>
          </a:ln>
        </p:spPr>
      </p:cxnSp>
      <p:grpSp>
        <p:nvGrpSpPr>
          <p:cNvPr id="117" name="Shape 117"/>
          <p:cNvGrpSpPr/>
          <p:nvPr/>
        </p:nvGrpSpPr>
        <p:grpSpPr>
          <a:xfrm>
            <a:off x="8063530" y="3534083"/>
            <a:ext cx="540353" cy="485613"/>
            <a:chOff x="8063530" y="3534083"/>
            <a:chExt cx="540353" cy="485613"/>
          </a:xfrm>
        </p:grpSpPr>
        <p:sp>
          <p:nvSpPr>
            <p:cNvPr id="118" name="Shape 118"/>
            <p:cNvSpPr/>
            <p:nvPr/>
          </p:nvSpPr>
          <p:spPr>
            <a:xfrm>
              <a:off x="8113684" y="3694796"/>
              <a:ext cx="4902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11</a:t>
              </a:r>
            </a:p>
          </p:txBody>
        </p:sp>
        <p:cxnSp>
          <p:nvCxnSpPr>
            <p:cNvPr id="119" name="Shape 119"/>
            <p:cNvCxnSpPr>
              <a:stCxn id="111" idx="2"/>
              <a:endCxn id="118" idx="0"/>
            </p:cNvCxnSpPr>
            <p:nvPr/>
          </p:nvCxnSpPr>
          <p:spPr>
            <a:xfrm>
              <a:off x="8063530" y="3534083"/>
              <a:ext cx="295200" cy="160800"/>
            </a:xfrm>
            <a:prstGeom prst="straightConnector1">
              <a:avLst/>
            </a:prstGeom>
            <a:noFill/>
            <a:ln cap="flat" cmpd="sng" w="19050">
              <a:solidFill>
                <a:srgbClr val="666666"/>
              </a:solidFill>
              <a:prstDash val="solid"/>
              <a:round/>
              <a:headEnd len="lg" w="lg" type="none"/>
              <a:tailEnd len="lg" w="lg" type="none"/>
            </a:ln>
          </p:spPr>
        </p:cxnSp>
      </p:grpSp>
      <p:grpSp>
        <p:nvGrpSpPr>
          <p:cNvPr id="120" name="Shape 120"/>
          <p:cNvGrpSpPr/>
          <p:nvPr/>
        </p:nvGrpSpPr>
        <p:grpSpPr>
          <a:xfrm>
            <a:off x="8332652" y="4019696"/>
            <a:ext cx="490200" cy="485699"/>
            <a:chOff x="8332652" y="4019696"/>
            <a:chExt cx="490200" cy="485699"/>
          </a:xfrm>
        </p:grpSpPr>
        <p:sp>
          <p:nvSpPr>
            <p:cNvPr id="121" name="Shape 121"/>
            <p:cNvSpPr/>
            <p:nvPr/>
          </p:nvSpPr>
          <p:spPr>
            <a:xfrm>
              <a:off x="8332652" y="4180495"/>
              <a:ext cx="4902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12</a:t>
              </a:r>
            </a:p>
          </p:txBody>
        </p:sp>
        <p:cxnSp>
          <p:nvCxnSpPr>
            <p:cNvPr id="122" name="Shape 122"/>
            <p:cNvCxnSpPr>
              <a:stCxn id="118" idx="2"/>
              <a:endCxn id="121" idx="0"/>
            </p:cNvCxnSpPr>
            <p:nvPr/>
          </p:nvCxnSpPr>
          <p:spPr>
            <a:xfrm>
              <a:off x="8358784" y="4019696"/>
              <a:ext cx="219000" cy="160800"/>
            </a:xfrm>
            <a:prstGeom prst="straightConnector1">
              <a:avLst/>
            </a:prstGeom>
            <a:noFill/>
            <a:ln cap="flat" cmpd="sng" w="19050">
              <a:solidFill>
                <a:srgbClr val="666666"/>
              </a:solidFill>
              <a:prstDash val="solid"/>
              <a:round/>
              <a:headEnd len="lg" w="lg" type="none"/>
              <a:tailEnd len="lg" w="lg" type="none"/>
            </a:ln>
          </p:spPr>
        </p:cxnSp>
      </p:grpSp>
      <p:grpSp>
        <p:nvGrpSpPr>
          <p:cNvPr id="123" name="Shape 123"/>
          <p:cNvGrpSpPr/>
          <p:nvPr/>
        </p:nvGrpSpPr>
        <p:grpSpPr>
          <a:xfrm>
            <a:off x="8515933" y="4505395"/>
            <a:ext cx="490200" cy="485699"/>
            <a:chOff x="8515933" y="4505395"/>
            <a:chExt cx="490200" cy="485699"/>
          </a:xfrm>
        </p:grpSpPr>
        <p:sp>
          <p:nvSpPr>
            <p:cNvPr id="124" name="Shape 124"/>
            <p:cNvSpPr/>
            <p:nvPr/>
          </p:nvSpPr>
          <p:spPr>
            <a:xfrm>
              <a:off x="8515933" y="4666194"/>
              <a:ext cx="4902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13</a:t>
              </a:r>
            </a:p>
          </p:txBody>
        </p:sp>
        <p:cxnSp>
          <p:nvCxnSpPr>
            <p:cNvPr id="125" name="Shape 125"/>
            <p:cNvCxnSpPr>
              <a:stCxn id="121" idx="2"/>
              <a:endCxn id="124" idx="0"/>
            </p:cNvCxnSpPr>
            <p:nvPr/>
          </p:nvCxnSpPr>
          <p:spPr>
            <a:xfrm>
              <a:off x="8577752" y="4505395"/>
              <a:ext cx="183300" cy="160800"/>
            </a:xfrm>
            <a:prstGeom prst="straightConnector1">
              <a:avLst/>
            </a:prstGeom>
            <a:noFill/>
            <a:ln cap="flat" cmpd="sng" w="19050">
              <a:solidFill>
                <a:srgbClr val="666666"/>
              </a:solidFill>
              <a:prstDash val="solid"/>
              <a:round/>
              <a:headEnd len="lg" w="lg" type="none"/>
              <a:tailEnd len="lg" w="lg" type="none"/>
            </a:ln>
          </p:spPr>
        </p:cxn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2" name="Shape 1662"/>
        <p:cNvGrpSpPr/>
        <p:nvPr/>
      </p:nvGrpSpPr>
      <p:grpSpPr>
        <a:xfrm>
          <a:off x="0" y="0"/>
          <a:ext cx="0" cy="0"/>
          <a:chOff x="0" y="0"/>
          <a:chExt cx="0" cy="0"/>
        </a:xfrm>
      </p:grpSpPr>
      <p:sp>
        <p:nvSpPr>
          <p:cNvPr id="1663" name="Shape 1663"/>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0B5394"/>
                </a:solidFill>
              </a:rPr>
              <a:t>Hash Sets</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7" name="Shape 1667"/>
        <p:cNvGrpSpPr/>
        <p:nvPr/>
      </p:nvGrpSpPr>
      <p:grpSpPr>
        <a:xfrm>
          <a:off x="0" y="0"/>
          <a:ext cx="0" cy="0"/>
          <a:chOff x="0" y="0"/>
          <a:chExt cx="0" cy="0"/>
        </a:xfrm>
      </p:grpSpPr>
      <p:sp>
        <p:nvSpPr>
          <p:cNvPr id="1668" name="Shape 1668"/>
          <p:cNvSpPr txBox="1"/>
          <p:nvPr/>
        </p:nvSpPr>
        <p:spPr>
          <a:xfrm>
            <a:off x="350325" y="3598725"/>
            <a:ext cx="8793600" cy="1173900"/>
          </a:xfrm>
          <a:prstGeom prst="rect">
            <a:avLst/>
          </a:prstGeom>
          <a:noFill/>
          <a:ln>
            <a:noFill/>
          </a:ln>
        </p:spPr>
        <p:txBody>
          <a:bodyPr anchorCtr="0" anchor="t" bIns="91425" lIns="91425" rIns="91425" wrap="square" tIns="91425">
            <a:noAutofit/>
          </a:bodyPr>
          <a:lstStyle/>
          <a:p>
            <a:pPr indent="-368300" lvl="0" marL="457200" rtl="0">
              <a:spcBef>
                <a:spcPts val="0"/>
              </a:spcBef>
              <a:spcAft>
                <a:spcPts val="0"/>
              </a:spcAft>
              <a:buSzPts val="2200"/>
              <a:buChar char="●"/>
            </a:pPr>
            <a:r>
              <a:rPr lang="en" sz="2200"/>
              <a:t>May need to traverse entire list to find an element</a:t>
            </a:r>
          </a:p>
          <a:p>
            <a:pPr indent="-368300" lvl="0" marL="457200" rtl="0">
              <a:spcBef>
                <a:spcPts val="0"/>
              </a:spcBef>
              <a:buSzPts val="2200"/>
              <a:buChar char="●"/>
            </a:pPr>
            <a:r>
              <a:rPr lang="en" sz="2200"/>
              <a:t>To insert, need to check whether new element is already in set first.</a:t>
            </a:r>
          </a:p>
          <a:p>
            <a:pPr indent="0" lvl="0" marL="0" rtl="0">
              <a:spcBef>
                <a:spcPts val="0"/>
              </a:spcBef>
              <a:buNone/>
            </a:pPr>
            <a:r>
              <a:t/>
            </a:r>
            <a:endParaRPr sz="2200"/>
          </a:p>
          <a:p>
            <a:pPr indent="0" lvl="0" marL="0" rtl="0">
              <a:spcBef>
                <a:spcPts val="0"/>
              </a:spcBef>
              <a:buNone/>
            </a:pPr>
            <a:r>
              <a:t/>
            </a:r>
            <a:endParaRPr sz="2200"/>
          </a:p>
          <a:p>
            <a:pPr indent="0" lvl="0" marL="0" rtl="0">
              <a:spcBef>
                <a:spcPts val="0"/>
              </a:spcBef>
              <a:buNone/>
            </a:pPr>
            <a:r>
              <a:t/>
            </a:r>
            <a:endParaRPr sz="2200"/>
          </a:p>
          <a:p>
            <a:pPr indent="0" lvl="0" marL="0" rtl="0">
              <a:spcBef>
                <a:spcPts val="0"/>
              </a:spcBef>
              <a:buNone/>
            </a:pPr>
            <a:r>
              <a:t/>
            </a:r>
            <a:endParaRPr sz="2200"/>
          </a:p>
        </p:txBody>
      </p:sp>
      <p:sp>
        <p:nvSpPr>
          <p:cNvPr id="1669" name="Shape 1669"/>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Techniques for Implementing Sets: Linked List</a:t>
            </a:r>
          </a:p>
        </p:txBody>
      </p:sp>
      <p:graphicFrame>
        <p:nvGraphicFramePr>
          <p:cNvPr id="1670" name="Shape 1670"/>
          <p:cNvGraphicFramePr/>
          <p:nvPr/>
        </p:nvGraphicFramePr>
        <p:xfrm>
          <a:off x="2728788" y="2371775"/>
          <a:ext cx="3000000" cy="3000000"/>
        </p:xfrm>
        <a:graphic>
          <a:graphicData uri="http://schemas.openxmlformats.org/drawingml/2006/table">
            <a:tbl>
              <a:tblPr>
                <a:noFill/>
                <a:tableStyleId>{70765ED0-7A11-4134-B83A-6B7C5A9C19ED}</a:tableStyleId>
              </a:tblPr>
              <a:tblGrid>
                <a:gridCol w="1439650"/>
                <a:gridCol w="1236750"/>
                <a:gridCol w="1010025"/>
              </a:tblGrid>
              <a:tr h="381000">
                <a:tc>
                  <a:txBody>
                    <a:bodyPr>
                      <a:noAutofit/>
                    </a:bodyPr>
                    <a:lstStyle/>
                    <a:p>
                      <a:pPr indent="0" lvl="0" marL="0" rtl="0">
                        <a:spcBef>
                          <a:spcPts val="0"/>
                        </a:spcBef>
                        <a:buNone/>
                      </a:pPr>
                      <a:r>
                        <a:t/>
                      </a:r>
                      <a:endParaRPr>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med" w="med" type="none"/>
                      <a:tailEnd len="med" w="med" type="none"/>
                    </a:lnL>
                    <a:lnT cap="flat" cmpd="sng" w="9525">
                      <a:solidFill>
                        <a:srgbClr val="000000">
                          <a:alpha val="0"/>
                        </a:srgbClr>
                      </a:solidFill>
                      <a:prstDash val="solid"/>
                      <a:round/>
                      <a:headEnd len="med" w="med" type="none"/>
                      <a:tailEnd len="med" w="med" type="none"/>
                    </a:lnT>
                  </a:tcPr>
                </a:tc>
                <a:tc>
                  <a:txBody>
                    <a:bodyPr>
                      <a:noAutofit/>
                    </a:bodyPr>
                    <a:lstStyle/>
                    <a:p>
                      <a:pPr indent="0" lvl="0" marL="0" rtl="0">
                        <a:spcBef>
                          <a:spcPts val="0"/>
                        </a:spcBef>
                        <a:buNone/>
                      </a:pPr>
                      <a:r>
                        <a:rPr lang="en" sz="1800">
                          <a:latin typeface="Calibri"/>
                          <a:ea typeface="Calibri"/>
                          <a:cs typeface="Calibri"/>
                          <a:sym typeface="Calibri"/>
                        </a:rPr>
                        <a:t>contains(x)</a:t>
                      </a:r>
                    </a:p>
                  </a:txBody>
                  <a:tcPr marT="91425" marB="91425" marR="91425" marL="91425"/>
                </a:tc>
                <a:tc>
                  <a:txBody>
                    <a:bodyPr>
                      <a:noAutofit/>
                    </a:bodyPr>
                    <a:lstStyle/>
                    <a:p>
                      <a:pPr indent="0" lvl="0" marL="0" rtl="0" algn="ctr">
                        <a:spcBef>
                          <a:spcPts val="0"/>
                        </a:spcBef>
                        <a:buNone/>
                      </a:pPr>
                      <a:r>
                        <a:rPr lang="en" sz="1800">
                          <a:latin typeface="Calibri"/>
                          <a:ea typeface="Calibri"/>
                          <a:cs typeface="Calibri"/>
                          <a:sym typeface="Calibri"/>
                        </a:rPr>
                        <a:t>add</a:t>
                      </a:r>
                      <a:r>
                        <a:rPr lang="en" sz="1800">
                          <a:latin typeface="Calibri"/>
                          <a:ea typeface="Calibri"/>
                          <a:cs typeface="Calibri"/>
                          <a:sym typeface="Calibri"/>
                        </a:rPr>
                        <a:t>(x)</a:t>
                      </a:r>
                    </a:p>
                  </a:txBody>
                  <a:tcPr marT="91425" marB="91425" marR="91425" marL="91425"/>
                </a:tc>
              </a:tr>
              <a:tr h="381000">
                <a:tc>
                  <a:txBody>
                    <a:bodyPr>
                      <a:noAutofit/>
                    </a:bodyPr>
                    <a:lstStyle/>
                    <a:p>
                      <a:pPr indent="0" lvl="0" marL="0" rtl="0">
                        <a:spcBef>
                          <a:spcPts val="0"/>
                        </a:spcBef>
                        <a:buNone/>
                      </a:pPr>
                      <a:r>
                        <a:rPr lang="en" sz="1800">
                          <a:latin typeface="Calibri"/>
                          <a:ea typeface="Calibri"/>
                          <a:cs typeface="Calibri"/>
                          <a:sym typeface="Calibri"/>
                        </a:rPr>
                        <a:t>Linked List</a:t>
                      </a:r>
                    </a:p>
                  </a:txBody>
                  <a:tcPr marT="91425" marB="91425" marR="91425" marL="91425"/>
                </a:tc>
                <a:tc>
                  <a:txBody>
                    <a:bodyPr>
                      <a:noAutofit/>
                    </a:bodyPr>
                    <a:lstStyle/>
                    <a:p>
                      <a:pPr indent="0" lvl="0" marL="0" rtl="0" algn="ctr">
                        <a:spcBef>
                          <a:spcPts val="0"/>
                        </a:spcBef>
                        <a:buNone/>
                      </a:pPr>
                      <a:r>
                        <a:t/>
                      </a:r>
                      <a:endParaRPr>
                        <a:latin typeface="Calibri"/>
                        <a:ea typeface="Calibri"/>
                        <a:cs typeface="Calibri"/>
                        <a:sym typeface="Calibri"/>
                      </a:endParaRPr>
                    </a:p>
                  </a:txBody>
                  <a:tcPr marT="91425" marB="91425" marR="91425" marL="91425"/>
                </a:tc>
                <a:tc>
                  <a:txBody>
                    <a:bodyPr>
                      <a:noAutofit/>
                    </a:bodyPr>
                    <a:lstStyle/>
                    <a:p>
                      <a:pPr indent="0" lvl="0" marL="0" rtl="0" algn="l">
                        <a:spcBef>
                          <a:spcPts val="0"/>
                        </a:spcBef>
                        <a:buNone/>
                      </a:pPr>
                      <a:r>
                        <a:t/>
                      </a:r>
                      <a:endParaRPr>
                        <a:latin typeface="Calibri"/>
                        <a:ea typeface="Calibri"/>
                        <a:cs typeface="Calibri"/>
                        <a:sym typeface="Calibri"/>
                      </a:endParaRPr>
                    </a:p>
                  </a:txBody>
                  <a:tcPr marT="91425" marB="91425" marR="91425" marL="91425"/>
                </a:tc>
              </a:tr>
            </a:tbl>
          </a:graphicData>
        </a:graphic>
      </p:graphicFrame>
      <p:sp>
        <p:nvSpPr>
          <p:cNvPr id="1671" name="Shape 1671"/>
          <p:cNvSpPr txBox="1"/>
          <p:nvPr/>
        </p:nvSpPr>
        <p:spPr>
          <a:xfrm>
            <a:off x="4156225" y="2008475"/>
            <a:ext cx="2259000" cy="3903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b="1" lang="en" sz="1800">
                <a:solidFill>
                  <a:srgbClr val="000000"/>
                </a:solidFill>
                <a:latin typeface="Calibri"/>
                <a:ea typeface="Calibri"/>
                <a:cs typeface="Calibri"/>
                <a:sym typeface="Calibri"/>
              </a:rPr>
              <a:t>Worst case runtimes</a:t>
            </a:r>
          </a:p>
        </p:txBody>
      </p:sp>
      <p:sp>
        <p:nvSpPr>
          <p:cNvPr id="1672" name="Shape 1672"/>
          <p:cNvSpPr txBox="1"/>
          <p:nvPr/>
        </p:nvSpPr>
        <p:spPr>
          <a:xfrm>
            <a:off x="4357900" y="2823425"/>
            <a:ext cx="881700" cy="3903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sz="1800">
                <a:solidFill>
                  <a:schemeClr val="dk1"/>
                </a:solidFill>
                <a:latin typeface="Calibri"/>
                <a:ea typeface="Calibri"/>
                <a:cs typeface="Calibri"/>
                <a:sym typeface="Calibri"/>
              </a:rPr>
              <a:t>Θ(N)</a:t>
            </a:r>
          </a:p>
        </p:txBody>
      </p:sp>
      <p:sp>
        <p:nvSpPr>
          <p:cNvPr id="1673" name="Shape 1673"/>
          <p:cNvSpPr txBox="1"/>
          <p:nvPr/>
        </p:nvSpPr>
        <p:spPr>
          <a:xfrm>
            <a:off x="5480150" y="2823425"/>
            <a:ext cx="881700" cy="3903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sz="1800">
                <a:solidFill>
                  <a:schemeClr val="dk1"/>
                </a:solidFill>
                <a:latin typeface="Calibri"/>
                <a:ea typeface="Calibri"/>
                <a:cs typeface="Calibri"/>
                <a:sym typeface="Calibri"/>
              </a:rPr>
              <a:t>Θ(N)</a:t>
            </a:r>
          </a:p>
        </p:txBody>
      </p:sp>
      <p:grpSp>
        <p:nvGrpSpPr>
          <p:cNvPr id="1674" name="Shape 1674"/>
          <p:cNvGrpSpPr/>
          <p:nvPr/>
        </p:nvGrpSpPr>
        <p:grpSpPr>
          <a:xfrm>
            <a:off x="906313" y="1317125"/>
            <a:ext cx="7331350" cy="495300"/>
            <a:chOff x="554125" y="2030000"/>
            <a:chExt cx="7331350" cy="495300"/>
          </a:xfrm>
        </p:grpSpPr>
        <p:sp>
          <p:nvSpPr>
            <p:cNvPr id="1675" name="Shape 1675"/>
            <p:cNvSpPr/>
            <p:nvPr/>
          </p:nvSpPr>
          <p:spPr>
            <a:xfrm>
              <a:off x="1106125" y="2030000"/>
              <a:ext cx="495300" cy="495300"/>
            </a:xfrm>
            <a:prstGeom prst="ellipse">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latin typeface="Consolas"/>
                  <a:ea typeface="Consolas"/>
                  <a:cs typeface="Consolas"/>
                  <a:sym typeface="Consolas"/>
                </a:rPr>
                <a:t>B</a:t>
              </a:r>
            </a:p>
          </p:txBody>
        </p:sp>
        <p:sp>
          <p:nvSpPr>
            <p:cNvPr id="1676" name="Shape 1676"/>
            <p:cNvSpPr/>
            <p:nvPr/>
          </p:nvSpPr>
          <p:spPr>
            <a:xfrm>
              <a:off x="3200808" y="2030000"/>
              <a:ext cx="495300" cy="495300"/>
            </a:xfrm>
            <a:prstGeom prst="ellipse">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latin typeface="Consolas"/>
                  <a:ea typeface="Consolas"/>
                  <a:cs typeface="Consolas"/>
                  <a:sym typeface="Consolas"/>
                </a:rPr>
                <a:t>C</a:t>
              </a:r>
            </a:p>
          </p:txBody>
        </p:sp>
        <p:sp>
          <p:nvSpPr>
            <p:cNvPr id="1677" name="Shape 1677"/>
            <p:cNvSpPr/>
            <p:nvPr/>
          </p:nvSpPr>
          <p:spPr>
            <a:xfrm>
              <a:off x="2153467" y="2030000"/>
              <a:ext cx="495300" cy="495300"/>
            </a:xfrm>
            <a:prstGeom prst="ellipse">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latin typeface="Consolas"/>
                  <a:ea typeface="Consolas"/>
                  <a:cs typeface="Consolas"/>
                  <a:sym typeface="Consolas"/>
                </a:rPr>
                <a:t>G</a:t>
              </a:r>
            </a:p>
          </p:txBody>
        </p:sp>
        <p:sp>
          <p:nvSpPr>
            <p:cNvPr id="1678" name="Shape 1678"/>
            <p:cNvSpPr/>
            <p:nvPr/>
          </p:nvSpPr>
          <p:spPr>
            <a:xfrm>
              <a:off x="4248150" y="2030000"/>
              <a:ext cx="495300" cy="495300"/>
            </a:xfrm>
            <a:prstGeom prst="ellipse">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latin typeface="Consolas"/>
                  <a:ea typeface="Consolas"/>
                  <a:cs typeface="Consolas"/>
                  <a:sym typeface="Consolas"/>
                </a:rPr>
                <a:t>F</a:t>
              </a:r>
            </a:p>
          </p:txBody>
        </p:sp>
        <p:sp>
          <p:nvSpPr>
            <p:cNvPr id="1679" name="Shape 1679"/>
            <p:cNvSpPr/>
            <p:nvPr/>
          </p:nvSpPr>
          <p:spPr>
            <a:xfrm>
              <a:off x="5295492" y="2030000"/>
              <a:ext cx="495300" cy="495300"/>
            </a:xfrm>
            <a:prstGeom prst="ellipse">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latin typeface="Consolas"/>
                  <a:ea typeface="Consolas"/>
                  <a:cs typeface="Consolas"/>
                  <a:sym typeface="Consolas"/>
                </a:rPr>
                <a:t>E</a:t>
              </a:r>
            </a:p>
          </p:txBody>
        </p:sp>
        <p:sp>
          <p:nvSpPr>
            <p:cNvPr id="1680" name="Shape 1680"/>
            <p:cNvSpPr/>
            <p:nvPr/>
          </p:nvSpPr>
          <p:spPr>
            <a:xfrm>
              <a:off x="6342833" y="2030000"/>
              <a:ext cx="495300" cy="495300"/>
            </a:xfrm>
            <a:prstGeom prst="ellipse">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latin typeface="Consolas"/>
                  <a:ea typeface="Consolas"/>
                  <a:cs typeface="Consolas"/>
                  <a:sym typeface="Consolas"/>
                </a:rPr>
                <a:t>A</a:t>
              </a:r>
            </a:p>
          </p:txBody>
        </p:sp>
        <p:sp>
          <p:nvSpPr>
            <p:cNvPr id="1681" name="Shape 1681"/>
            <p:cNvSpPr/>
            <p:nvPr/>
          </p:nvSpPr>
          <p:spPr>
            <a:xfrm>
              <a:off x="7390175" y="2030000"/>
              <a:ext cx="495300" cy="495300"/>
            </a:xfrm>
            <a:prstGeom prst="ellipse">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latin typeface="Consolas"/>
                  <a:ea typeface="Consolas"/>
                  <a:cs typeface="Consolas"/>
                  <a:sym typeface="Consolas"/>
                </a:rPr>
                <a:t>D</a:t>
              </a:r>
            </a:p>
          </p:txBody>
        </p:sp>
        <p:cxnSp>
          <p:nvCxnSpPr>
            <p:cNvPr id="1682" name="Shape 1682"/>
            <p:cNvCxnSpPr>
              <a:stCxn id="1675" idx="6"/>
              <a:endCxn id="1677" idx="2"/>
            </p:cNvCxnSpPr>
            <p:nvPr/>
          </p:nvCxnSpPr>
          <p:spPr>
            <a:xfrm>
              <a:off x="1601425" y="2277650"/>
              <a:ext cx="552000" cy="0"/>
            </a:xfrm>
            <a:prstGeom prst="straightConnector1">
              <a:avLst/>
            </a:prstGeom>
            <a:noFill/>
            <a:ln cap="flat" cmpd="sng" w="19050">
              <a:solidFill>
                <a:srgbClr val="666666"/>
              </a:solidFill>
              <a:prstDash val="solid"/>
              <a:round/>
              <a:headEnd len="lg" w="lg" type="none"/>
              <a:tailEnd len="lg" w="lg" type="triangle"/>
            </a:ln>
          </p:spPr>
        </p:cxnSp>
        <p:cxnSp>
          <p:nvCxnSpPr>
            <p:cNvPr id="1683" name="Shape 1683"/>
            <p:cNvCxnSpPr>
              <a:stCxn id="1677" idx="6"/>
              <a:endCxn id="1676" idx="2"/>
            </p:cNvCxnSpPr>
            <p:nvPr/>
          </p:nvCxnSpPr>
          <p:spPr>
            <a:xfrm>
              <a:off x="2648767" y="2277650"/>
              <a:ext cx="552000" cy="0"/>
            </a:xfrm>
            <a:prstGeom prst="straightConnector1">
              <a:avLst/>
            </a:prstGeom>
            <a:noFill/>
            <a:ln cap="flat" cmpd="sng" w="19050">
              <a:solidFill>
                <a:srgbClr val="666666"/>
              </a:solidFill>
              <a:prstDash val="solid"/>
              <a:round/>
              <a:headEnd len="lg" w="lg" type="none"/>
              <a:tailEnd len="lg" w="lg" type="triangle"/>
            </a:ln>
          </p:spPr>
        </p:cxnSp>
        <p:cxnSp>
          <p:nvCxnSpPr>
            <p:cNvPr id="1684" name="Shape 1684"/>
            <p:cNvCxnSpPr>
              <a:stCxn id="1676" idx="6"/>
              <a:endCxn id="1678" idx="2"/>
            </p:cNvCxnSpPr>
            <p:nvPr/>
          </p:nvCxnSpPr>
          <p:spPr>
            <a:xfrm>
              <a:off x="3696108" y="2277650"/>
              <a:ext cx="552000" cy="0"/>
            </a:xfrm>
            <a:prstGeom prst="straightConnector1">
              <a:avLst/>
            </a:prstGeom>
            <a:noFill/>
            <a:ln cap="flat" cmpd="sng" w="19050">
              <a:solidFill>
                <a:srgbClr val="666666"/>
              </a:solidFill>
              <a:prstDash val="solid"/>
              <a:round/>
              <a:headEnd len="lg" w="lg" type="none"/>
              <a:tailEnd len="lg" w="lg" type="triangle"/>
            </a:ln>
          </p:spPr>
        </p:cxnSp>
        <p:cxnSp>
          <p:nvCxnSpPr>
            <p:cNvPr id="1685" name="Shape 1685"/>
            <p:cNvCxnSpPr>
              <a:stCxn id="1678" idx="6"/>
              <a:endCxn id="1679" idx="2"/>
            </p:cNvCxnSpPr>
            <p:nvPr/>
          </p:nvCxnSpPr>
          <p:spPr>
            <a:xfrm>
              <a:off x="4743450" y="2277650"/>
              <a:ext cx="552000" cy="0"/>
            </a:xfrm>
            <a:prstGeom prst="straightConnector1">
              <a:avLst/>
            </a:prstGeom>
            <a:noFill/>
            <a:ln cap="flat" cmpd="sng" w="19050">
              <a:solidFill>
                <a:srgbClr val="666666"/>
              </a:solidFill>
              <a:prstDash val="solid"/>
              <a:round/>
              <a:headEnd len="lg" w="lg" type="none"/>
              <a:tailEnd len="lg" w="lg" type="triangle"/>
            </a:ln>
          </p:spPr>
        </p:cxnSp>
        <p:cxnSp>
          <p:nvCxnSpPr>
            <p:cNvPr id="1686" name="Shape 1686"/>
            <p:cNvCxnSpPr>
              <a:stCxn id="1679" idx="6"/>
              <a:endCxn id="1680" idx="2"/>
            </p:cNvCxnSpPr>
            <p:nvPr/>
          </p:nvCxnSpPr>
          <p:spPr>
            <a:xfrm>
              <a:off x="5790792" y="2277650"/>
              <a:ext cx="552000" cy="0"/>
            </a:xfrm>
            <a:prstGeom prst="straightConnector1">
              <a:avLst/>
            </a:prstGeom>
            <a:noFill/>
            <a:ln cap="flat" cmpd="sng" w="19050">
              <a:solidFill>
                <a:srgbClr val="666666"/>
              </a:solidFill>
              <a:prstDash val="solid"/>
              <a:round/>
              <a:headEnd len="lg" w="lg" type="none"/>
              <a:tailEnd len="lg" w="lg" type="triangle"/>
            </a:ln>
          </p:spPr>
        </p:cxnSp>
        <p:cxnSp>
          <p:nvCxnSpPr>
            <p:cNvPr id="1687" name="Shape 1687"/>
            <p:cNvCxnSpPr>
              <a:stCxn id="1680" idx="6"/>
              <a:endCxn id="1681" idx="2"/>
            </p:cNvCxnSpPr>
            <p:nvPr/>
          </p:nvCxnSpPr>
          <p:spPr>
            <a:xfrm>
              <a:off x="6838133" y="2277650"/>
              <a:ext cx="552000" cy="0"/>
            </a:xfrm>
            <a:prstGeom prst="straightConnector1">
              <a:avLst/>
            </a:prstGeom>
            <a:noFill/>
            <a:ln cap="flat" cmpd="sng" w="19050">
              <a:solidFill>
                <a:srgbClr val="666666"/>
              </a:solidFill>
              <a:prstDash val="solid"/>
              <a:round/>
              <a:headEnd len="lg" w="lg" type="none"/>
              <a:tailEnd len="lg" w="lg" type="triangle"/>
            </a:ln>
          </p:spPr>
        </p:cxnSp>
        <p:cxnSp>
          <p:nvCxnSpPr>
            <p:cNvPr id="1688" name="Shape 1688"/>
            <p:cNvCxnSpPr/>
            <p:nvPr/>
          </p:nvCxnSpPr>
          <p:spPr>
            <a:xfrm>
              <a:off x="554125" y="2277650"/>
              <a:ext cx="552000" cy="0"/>
            </a:xfrm>
            <a:prstGeom prst="straightConnector1">
              <a:avLst/>
            </a:prstGeom>
            <a:noFill/>
            <a:ln cap="flat" cmpd="sng" w="19050">
              <a:solidFill>
                <a:srgbClr val="666666"/>
              </a:solidFill>
              <a:prstDash val="solid"/>
              <a:round/>
              <a:headEnd len="lg" w="lg" type="none"/>
              <a:tailEnd len="lg" w="lg"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2" name="Shape 1692"/>
        <p:cNvGrpSpPr/>
        <p:nvPr/>
      </p:nvGrpSpPr>
      <p:grpSpPr>
        <a:xfrm>
          <a:off x="0" y="0"/>
          <a:ext cx="0" cy="0"/>
          <a:chOff x="0" y="0"/>
          <a:chExt cx="0" cy="0"/>
        </a:xfrm>
      </p:grpSpPr>
      <p:sp>
        <p:nvSpPr>
          <p:cNvPr id="1693" name="Shape 1693"/>
          <p:cNvSpPr txBox="1"/>
          <p:nvPr/>
        </p:nvSpPr>
        <p:spPr>
          <a:xfrm>
            <a:off x="387925" y="2677400"/>
            <a:ext cx="4889400" cy="191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Limitations:</a:t>
            </a:r>
          </a:p>
          <a:p>
            <a:pPr indent="-368300" lvl="0" marL="457200" rtl="0">
              <a:spcBef>
                <a:spcPts val="0"/>
              </a:spcBef>
              <a:spcAft>
                <a:spcPts val="0"/>
              </a:spcAft>
              <a:buSzPts val="2200"/>
              <a:buChar char="●"/>
            </a:pPr>
            <a:r>
              <a:rPr lang="en" sz="2200"/>
              <a:t>Items must be comparable</a:t>
            </a:r>
          </a:p>
          <a:p>
            <a:pPr indent="-368300" lvl="0" marL="457200" rtl="0">
              <a:spcBef>
                <a:spcPts val="0"/>
              </a:spcBef>
              <a:spcAft>
                <a:spcPts val="0"/>
              </a:spcAft>
              <a:buSzPts val="2200"/>
              <a:buChar char="●"/>
            </a:pPr>
            <a:r>
              <a:rPr lang="en" sz="2200"/>
              <a:t>Maintaining bushiness is tricky</a:t>
            </a:r>
          </a:p>
          <a:p>
            <a:pPr indent="-368300" lvl="0" marL="457200" rtl="0">
              <a:spcBef>
                <a:spcPts val="0"/>
              </a:spcBef>
              <a:buSzPts val="2200"/>
              <a:buChar char="●"/>
            </a:pPr>
            <a:r>
              <a:rPr lang="en" sz="2200">
                <a:solidFill>
                  <a:schemeClr val="dk1"/>
                </a:solidFill>
                <a:latin typeface="Calibri"/>
                <a:ea typeface="Calibri"/>
                <a:cs typeface="Calibri"/>
                <a:sym typeface="Calibri"/>
              </a:rPr>
              <a:t>Θ(log N) is good*, but can we do better?</a:t>
            </a:r>
          </a:p>
          <a:p>
            <a:pPr indent="0" lvl="0" marL="0" rtl="0">
              <a:spcBef>
                <a:spcPts val="0"/>
              </a:spcBef>
              <a:buNone/>
            </a:pPr>
            <a:r>
              <a:t/>
            </a:r>
            <a:endParaRPr sz="2200"/>
          </a:p>
          <a:p>
            <a:pPr indent="0" lvl="0" marL="0" rtl="0">
              <a:spcBef>
                <a:spcPts val="0"/>
              </a:spcBef>
              <a:buNone/>
            </a:pPr>
            <a:r>
              <a:t/>
            </a:r>
            <a:endParaRPr sz="2200"/>
          </a:p>
          <a:p>
            <a:pPr indent="0" lvl="0" marL="0" rtl="0">
              <a:spcBef>
                <a:spcPts val="0"/>
              </a:spcBef>
              <a:buNone/>
            </a:pPr>
            <a:r>
              <a:t/>
            </a:r>
            <a:endParaRPr sz="2200"/>
          </a:p>
          <a:p>
            <a:pPr indent="0" lvl="0" marL="0" rtl="0">
              <a:spcBef>
                <a:spcPts val="0"/>
              </a:spcBef>
              <a:buNone/>
            </a:pPr>
            <a:r>
              <a:t/>
            </a:r>
            <a:endParaRPr sz="2200"/>
          </a:p>
        </p:txBody>
      </p:sp>
      <p:sp>
        <p:nvSpPr>
          <p:cNvPr id="1694" name="Shape 1694"/>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Techniques for Implementing Sets: Bushy BST</a:t>
            </a:r>
          </a:p>
        </p:txBody>
      </p:sp>
      <p:graphicFrame>
        <p:nvGraphicFramePr>
          <p:cNvPr id="1695" name="Shape 1695"/>
          <p:cNvGraphicFramePr/>
          <p:nvPr/>
        </p:nvGraphicFramePr>
        <p:xfrm>
          <a:off x="5239713" y="3090600"/>
          <a:ext cx="3000000" cy="3000000"/>
        </p:xfrm>
        <a:graphic>
          <a:graphicData uri="http://schemas.openxmlformats.org/drawingml/2006/table">
            <a:tbl>
              <a:tblPr>
                <a:noFill/>
                <a:tableStyleId>{70765ED0-7A11-4134-B83A-6B7C5A9C19ED}</a:tableStyleId>
              </a:tblPr>
              <a:tblGrid>
                <a:gridCol w="1439650"/>
                <a:gridCol w="1236750"/>
                <a:gridCol w="1010025"/>
              </a:tblGrid>
              <a:tr h="381000">
                <a:tc>
                  <a:txBody>
                    <a:bodyPr>
                      <a:noAutofit/>
                    </a:bodyPr>
                    <a:lstStyle/>
                    <a:p>
                      <a:pPr indent="0" lvl="0" marL="0" rtl="0">
                        <a:spcBef>
                          <a:spcPts val="0"/>
                        </a:spcBef>
                        <a:buNone/>
                      </a:pPr>
                      <a:r>
                        <a:t/>
                      </a:r>
                      <a:endParaRPr>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med" w="med" type="none"/>
                      <a:tailEnd len="med" w="med" type="none"/>
                    </a:lnL>
                    <a:lnT cap="flat" cmpd="sng" w="9525">
                      <a:solidFill>
                        <a:srgbClr val="000000">
                          <a:alpha val="0"/>
                        </a:srgbClr>
                      </a:solidFill>
                      <a:prstDash val="solid"/>
                      <a:round/>
                      <a:headEnd len="med" w="med" type="none"/>
                      <a:tailEnd len="med" w="med" type="none"/>
                    </a:lnT>
                  </a:tcPr>
                </a:tc>
                <a:tc>
                  <a:txBody>
                    <a:bodyPr>
                      <a:noAutofit/>
                    </a:bodyPr>
                    <a:lstStyle/>
                    <a:p>
                      <a:pPr indent="0" lvl="0" marL="0" rtl="0">
                        <a:spcBef>
                          <a:spcPts val="0"/>
                        </a:spcBef>
                        <a:buNone/>
                      </a:pPr>
                      <a:r>
                        <a:rPr lang="en" sz="1800">
                          <a:latin typeface="Calibri"/>
                          <a:ea typeface="Calibri"/>
                          <a:cs typeface="Calibri"/>
                          <a:sym typeface="Calibri"/>
                        </a:rPr>
                        <a:t>contains(x)</a:t>
                      </a:r>
                    </a:p>
                  </a:txBody>
                  <a:tcPr marT="91425" marB="91425" marR="91425" marL="91425"/>
                </a:tc>
                <a:tc>
                  <a:txBody>
                    <a:bodyPr>
                      <a:noAutofit/>
                    </a:bodyPr>
                    <a:lstStyle/>
                    <a:p>
                      <a:pPr indent="0" lvl="0" marL="0" rtl="0" algn="ctr">
                        <a:spcBef>
                          <a:spcPts val="0"/>
                        </a:spcBef>
                        <a:buNone/>
                      </a:pPr>
                      <a:r>
                        <a:rPr lang="en" sz="1800">
                          <a:latin typeface="Calibri"/>
                          <a:ea typeface="Calibri"/>
                          <a:cs typeface="Calibri"/>
                          <a:sym typeface="Calibri"/>
                        </a:rPr>
                        <a:t>add</a:t>
                      </a:r>
                      <a:r>
                        <a:rPr lang="en" sz="1800">
                          <a:latin typeface="Calibri"/>
                          <a:ea typeface="Calibri"/>
                          <a:cs typeface="Calibri"/>
                          <a:sym typeface="Calibri"/>
                        </a:rPr>
                        <a:t>(x)</a:t>
                      </a:r>
                    </a:p>
                  </a:txBody>
                  <a:tcPr marT="91425" marB="91425" marR="91425" marL="91425"/>
                </a:tc>
              </a:tr>
              <a:tr h="381000">
                <a:tc>
                  <a:txBody>
                    <a:bodyPr>
                      <a:noAutofit/>
                    </a:bodyPr>
                    <a:lstStyle/>
                    <a:p>
                      <a:pPr indent="0" lvl="0" marL="0" rtl="0">
                        <a:spcBef>
                          <a:spcPts val="0"/>
                        </a:spcBef>
                        <a:buNone/>
                      </a:pPr>
                      <a:r>
                        <a:rPr lang="en" sz="1800">
                          <a:latin typeface="Calibri"/>
                          <a:ea typeface="Calibri"/>
                          <a:cs typeface="Calibri"/>
                          <a:sym typeface="Calibri"/>
                        </a:rPr>
                        <a:t>Linked List</a:t>
                      </a:r>
                    </a:p>
                  </a:txBody>
                  <a:tcPr marT="91425" marB="91425" marR="91425" marL="91425"/>
                </a:tc>
                <a:tc>
                  <a:txBody>
                    <a:bodyPr>
                      <a:noAutofit/>
                    </a:bodyPr>
                    <a:lstStyle/>
                    <a:p>
                      <a:pPr indent="-69850" lvl="0" marL="0" rtl="0" algn="ctr">
                        <a:spcBef>
                          <a:spcPts val="0"/>
                        </a:spcBef>
                        <a:buClr>
                          <a:schemeClr val="dk1"/>
                        </a:buClr>
                        <a:buSzPts val="1100"/>
                        <a:buFont typeface="Arial"/>
                        <a:buNone/>
                      </a:pPr>
                      <a:r>
                        <a:rPr lang="en" sz="1800">
                          <a:solidFill>
                            <a:schemeClr val="dk1"/>
                          </a:solidFill>
                          <a:latin typeface="Calibri"/>
                          <a:ea typeface="Calibri"/>
                          <a:cs typeface="Calibri"/>
                          <a:sym typeface="Calibri"/>
                        </a:rPr>
                        <a:t>Θ(N)</a:t>
                      </a:r>
                    </a:p>
                  </a:txBody>
                  <a:tcPr marT="91425" marB="91425" marR="91425" marL="91425"/>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tc>
              </a:tr>
              <a:tr h="381000">
                <a:tc>
                  <a:txBody>
                    <a:bodyPr>
                      <a:noAutofit/>
                    </a:bodyPr>
                    <a:lstStyle/>
                    <a:p>
                      <a:pPr indent="0" lvl="0" marL="0" rtl="0">
                        <a:spcBef>
                          <a:spcPts val="0"/>
                        </a:spcBef>
                        <a:buNone/>
                      </a:pPr>
                      <a:r>
                        <a:rPr lang="en" sz="1800">
                          <a:latin typeface="Calibri"/>
                          <a:ea typeface="Calibri"/>
                          <a:cs typeface="Calibri"/>
                          <a:sym typeface="Calibri"/>
                        </a:rPr>
                        <a:t>Bushy BST</a:t>
                      </a:r>
                    </a:p>
                  </a:txBody>
                  <a:tcPr marT="91425" marB="91425" marR="91425" marL="91425"/>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Θ(log N)</a:t>
                      </a:r>
                    </a:p>
                  </a:txBody>
                  <a:tcPr marT="91425" marB="91425" marR="91425" marL="91425"/>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Θ(log N)</a:t>
                      </a:r>
                    </a:p>
                  </a:txBody>
                  <a:tcPr marT="91425" marB="91425" marR="91425" marL="91425"/>
                </a:tc>
              </a:tr>
            </a:tbl>
          </a:graphicData>
        </a:graphic>
      </p:graphicFrame>
      <p:sp>
        <p:nvSpPr>
          <p:cNvPr id="1696" name="Shape 1696"/>
          <p:cNvSpPr txBox="1"/>
          <p:nvPr/>
        </p:nvSpPr>
        <p:spPr>
          <a:xfrm>
            <a:off x="6667150" y="2727300"/>
            <a:ext cx="2259000" cy="3903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b="1" lang="en" sz="1800">
                <a:solidFill>
                  <a:srgbClr val="000000"/>
                </a:solidFill>
                <a:latin typeface="Calibri"/>
                <a:ea typeface="Calibri"/>
                <a:cs typeface="Calibri"/>
                <a:sym typeface="Calibri"/>
              </a:rPr>
              <a:t>Worst case runtimes</a:t>
            </a:r>
          </a:p>
        </p:txBody>
      </p:sp>
      <p:sp>
        <p:nvSpPr>
          <p:cNvPr id="1697" name="Shape 1697"/>
          <p:cNvSpPr/>
          <p:nvPr/>
        </p:nvSpPr>
        <p:spPr>
          <a:xfrm>
            <a:off x="3444975" y="1518600"/>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e</a:t>
            </a:r>
          </a:p>
        </p:txBody>
      </p:sp>
      <p:sp>
        <p:nvSpPr>
          <p:cNvPr id="1698" name="Shape 1698"/>
          <p:cNvSpPr/>
          <p:nvPr/>
        </p:nvSpPr>
        <p:spPr>
          <a:xfrm>
            <a:off x="2987775" y="1899600"/>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b</a:t>
            </a:r>
          </a:p>
        </p:txBody>
      </p:sp>
      <p:sp>
        <p:nvSpPr>
          <p:cNvPr id="1699" name="Shape 1699"/>
          <p:cNvSpPr/>
          <p:nvPr/>
        </p:nvSpPr>
        <p:spPr>
          <a:xfrm>
            <a:off x="3902175" y="1899600"/>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g</a:t>
            </a:r>
          </a:p>
        </p:txBody>
      </p:sp>
      <p:sp>
        <p:nvSpPr>
          <p:cNvPr id="1700" name="Shape 1700"/>
          <p:cNvSpPr/>
          <p:nvPr/>
        </p:nvSpPr>
        <p:spPr>
          <a:xfrm>
            <a:off x="2722650" y="2288600"/>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a</a:t>
            </a:r>
          </a:p>
        </p:txBody>
      </p:sp>
      <p:sp>
        <p:nvSpPr>
          <p:cNvPr id="1701" name="Shape 1701"/>
          <p:cNvSpPr/>
          <p:nvPr/>
        </p:nvSpPr>
        <p:spPr>
          <a:xfrm>
            <a:off x="3201193" y="2294518"/>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d</a:t>
            </a:r>
          </a:p>
        </p:txBody>
      </p:sp>
      <p:sp>
        <p:nvSpPr>
          <p:cNvPr id="1702" name="Shape 1702"/>
          <p:cNvSpPr/>
          <p:nvPr/>
        </p:nvSpPr>
        <p:spPr>
          <a:xfrm>
            <a:off x="3644475" y="2294518"/>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f</a:t>
            </a:r>
          </a:p>
        </p:txBody>
      </p:sp>
      <p:sp>
        <p:nvSpPr>
          <p:cNvPr id="1703" name="Shape 1703"/>
          <p:cNvSpPr/>
          <p:nvPr/>
        </p:nvSpPr>
        <p:spPr>
          <a:xfrm>
            <a:off x="4151439" y="2294518"/>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j</a:t>
            </a:r>
          </a:p>
        </p:txBody>
      </p:sp>
      <p:cxnSp>
        <p:nvCxnSpPr>
          <p:cNvPr id="1704" name="Shape 1704"/>
          <p:cNvCxnSpPr>
            <a:stCxn id="1698" idx="0"/>
            <a:endCxn id="1697" idx="2"/>
          </p:cNvCxnSpPr>
          <p:nvPr/>
        </p:nvCxnSpPr>
        <p:spPr>
          <a:xfrm flipH="1" rot="10800000">
            <a:off x="3154725" y="1782900"/>
            <a:ext cx="457200" cy="116700"/>
          </a:xfrm>
          <a:prstGeom prst="straightConnector1">
            <a:avLst/>
          </a:prstGeom>
          <a:noFill/>
          <a:ln cap="flat" cmpd="sng" w="19050">
            <a:solidFill>
              <a:srgbClr val="666666"/>
            </a:solidFill>
            <a:prstDash val="solid"/>
            <a:round/>
            <a:headEnd len="lg" w="lg" type="none"/>
            <a:tailEnd len="lg" w="lg" type="none"/>
          </a:ln>
        </p:spPr>
      </p:cxnSp>
      <p:cxnSp>
        <p:nvCxnSpPr>
          <p:cNvPr id="1705" name="Shape 1705"/>
          <p:cNvCxnSpPr>
            <a:stCxn id="1699" idx="0"/>
            <a:endCxn id="1697" idx="2"/>
          </p:cNvCxnSpPr>
          <p:nvPr/>
        </p:nvCxnSpPr>
        <p:spPr>
          <a:xfrm rot="10800000">
            <a:off x="3611925" y="1782900"/>
            <a:ext cx="457200" cy="116700"/>
          </a:xfrm>
          <a:prstGeom prst="straightConnector1">
            <a:avLst/>
          </a:prstGeom>
          <a:noFill/>
          <a:ln cap="flat" cmpd="sng" w="19050">
            <a:solidFill>
              <a:srgbClr val="666666"/>
            </a:solidFill>
            <a:prstDash val="solid"/>
            <a:round/>
            <a:headEnd len="lg" w="lg" type="none"/>
            <a:tailEnd len="lg" w="lg" type="none"/>
          </a:ln>
        </p:spPr>
      </p:cxnSp>
      <p:cxnSp>
        <p:nvCxnSpPr>
          <p:cNvPr id="1706" name="Shape 1706"/>
          <p:cNvCxnSpPr>
            <a:stCxn id="1700" idx="0"/>
            <a:endCxn id="1698" idx="2"/>
          </p:cNvCxnSpPr>
          <p:nvPr/>
        </p:nvCxnSpPr>
        <p:spPr>
          <a:xfrm flipH="1" rot="10800000">
            <a:off x="2889600" y="2163800"/>
            <a:ext cx="265200" cy="124800"/>
          </a:xfrm>
          <a:prstGeom prst="straightConnector1">
            <a:avLst/>
          </a:prstGeom>
          <a:noFill/>
          <a:ln cap="flat" cmpd="sng" w="19050">
            <a:solidFill>
              <a:srgbClr val="666666"/>
            </a:solidFill>
            <a:prstDash val="solid"/>
            <a:round/>
            <a:headEnd len="lg" w="lg" type="none"/>
            <a:tailEnd len="lg" w="lg" type="none"/>
          </a:ln>
        </p:spPr>
      </p:cxnSp>
      <p:cxnSp>
        <p:nvCxnSpPr>
          <p:cNvPr id="1707" name="Shape 1707"/>
          <p:cNvCxnSpPr>
            <a:stCxn id="1698" idx="2"/>
            <a:endCxn id="1701" idx="0"/>
          </p:cNvCxnSpPr>
          <p:nvPr/>
        </p:nvCxnSpPr>
        <p:spPr>
          <a:xfrm>
            <a:off x="3154725" y="2163900"/>
            <a:ext cx="213300" cy="130500"/>
          </a:xfrm>
          <a:prstGeom prst="straightConnector1">
            <a:avLst/>
          </a:prstGeom>
          <a:noFill/>
          <a:ln cap="flat" cmpd="sng" w="19050">
            <a:solidFill>
              <a:srgbClr val="666666"/>
            </a:solidFill>
            <a:prstDash val="solid"/>
            <a:round/>
            <a:headEnd len="lg" w="lg" type="none"/>
            <a:tailEnd len="lg" w="lg" type="none"/>
          </a:ln>
        </p:spPr>
      </p:cxnSp>
      <p:cxnSp>
        <p:nvCxnSpPr>
          <p:cNvPr id="1708" name="Shape 1708"/>
          <p:cNvCxnSpPr>
            <a:stCxn id="1699" idx="2"/>
            <a:endCxn id="1702" idx="0"/>
          </p:cNvCxnSpPr>
          <p:nvPr/>
        </p:nvCxnSpPr>
        <p:spPr>
          <a:xfrm flipH="1">
            <a:off x="3811425" y="2163900"/>
            <a:ext cx="257700" cy="130500"/>
          </a:xfrm>
          <a:prstGeom prst="straightConnector1">
            <a:avLst/>
          </a:prstGeom>
          <a:noFill/>
          <a:ln cap="flat" cmpd="sng" w="19050">
            <a:solidFill>
              <a:srgbClr val="666666"/>
            </a:solidFill>
            <a:prstDash val="solid"/>
            <a:round/>
            <a:headEnd len="lg" w="lg" type="none"/>
            <a:tailEnd len="lg" w="lg" type="none"/>
          </a:ln>
        </p:spPr>
      </p:cxnSp>
      <p:cxnSp>
        <p:nvCxnSpPr>
          <p:cNvPr id="1709" name="Shape 1709"/>
          <p:cNvCxnSpPr>
            <a:stCxn id="1699" idx="2"/>
            <a:endCxn id="1703" idx="0"/>
          </p:cNvCxnSpPr>
          <p:nvPr/>
        </p:nvCxnSpPr>
        <p:spPr>
          <a:xfrm>
            <a:off x="4069125" y="2163900"/>
            <a:ext cx="249300" cy="130500"/>
          </a:xfrm>
          <a:prstGeom prst="straightConnector1">
            <a:avLst/>
          </a:prstGeom>
          <a:noFill/>
          <a:ln cap="flat" cmpd="sng" w="19050">
            <a:solidFill>
              <a:srgbClr val="666666"/>
            </a:solidFill>
            <a:prstDash val="solid"/>
            <a:round/>
            <a:headEnd len="lg" w="lg" type="none"/>
            <a:tailEnd len="lg" w="lg" type="none"/>
          </a:ln>
        </p:spPr>
      </p:cxnSp>
      <p:sp>
        <p:nvSpPr>
          <p:cNvPr id="1710" name="Shape 1710"/>
          <p:cNvSpPr/>
          <p:nvPr/>
        </p:nvSpPr>
        <p:spPr>
          <a:xfrm>
            <a:off x="5380975" y="1525224"/>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v</a:t>
            </a:r>
          </a:p>
        </p:txBody>
      </p:sp>
      <p:sp>
        <p:nvSpPr>
          <p:cNvPr id="1711" name="Shape 1711"/>
          <p:cNvSpPr/>
          <p:nvPr/>
        </p:nvSpPr>
        <p:spPr>
          <a:xfrm>
            <a:off x="4923775" y="1906224"/>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p</a:t>
            </a:r>
          </a:p>
        </p:txBody>
      </p:sp>
      <p:sp>
        <p:nvSpPr>
          <p:cNvPr id="1712" name="Shape 1712"/>
          <p:cNvSpPr/>
          <p:nvPr/>
        </p:nvSpPr>
        <p:spPr>
          <a:xfrm>
            <a:off x="5838175" y="1906224"/>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y</a:t>
            </a:r>
          </a:p>
        </p:txBody>
      </p:sp>
      <p:sp>
        <p:nvSpPr>
          <p:cNvPr id="1713" name="Shape 1713"/>
          <p:cNvSpPr/>
          <p:nvPr/>
        </p:nvSpPr>
        <p:spPr>
          <a:xfrm>
            <a:off x="4658650" y="2295224"/>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m</a:t>
            </a:r>
          </a:p>
        </p:txBody>
      </p:sp>
      <p:sp>
        <p:nvSpPr>
          <p:cNvPr id="1714" name="Shape 1714"/>
          <p:cNvSpPr/>
          <p:nvPr/>
        </p:nvSpPr>
        <p:spPr>
          <a:xfrm>
            <a:off x="5137193" y="2301142"/>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r</a:t>
            </a:r>
          </a:p>
        </p:txBody>
      </p:sp>
      <p:sp>
        <p:nvSpPr>
          <p:cNvPr id="1715" name="Shape 1715"/>
          <p:cNvSpPr/>
          <p:nvPr/>
        </p:nvSpPr>
        <p:spPr>
          <a:xfrm>
            <a:off x="5580475" y="2301142"/>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x</a:t>
            </a:r>
          </a:p>
        </p:txBody>
      </p:sp>
      <p:sp>
        <p:nvSpPr>
          <p:cNvPr id="1716" name="Shape 1716"/>
          <p:cNvSpPr/>
          <p:nvPr/>
        </p:nvSpPr>
        <p:spPr>
          <a:xfrm>
            <a:off x="6087439" y="2301142"/>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z</a:t>
            </a:r>
          </a:p>
        </p:txBody>
      </p:sp>
      <p:cxnSp>
        <p:nvCxnSpPr>
          <p:cNvPr id="1717" name="Shape 1717"/>
          <p:cNvCxnSpPr>
            <a:stCxn id="1711" idx="0"/>
            <a:endCxn id="1710" idx="2"/>
          </p:cNvCxnSpPr>
          <p:nvPr/>
        </p:nvCxnSpPr>
        <p:spPr>
          <a:xfrm flipH="1" rot="10800000">
            <a:off x="5090725" y="1789524"/>
            <a:ext cx="457200" cy="116700"/>
          </a:xfrm>
          <a:prstGeom prst="straightConnector1">
            <a:avLst/>
          </a:prstGeom>
          <a:noFill/>
          <a:ln cap="flat" cmpd="sng" w="19050">
            <a:solidFill>
              <a:srgbClr val="666666"/>
            </a:solidFill>
            <a:prstDash val="solid"/>
            <a:round/>
            <a:headEnd len="lg" w="lg" type="none"/>
            <a:tailEnd len="lg" w="lg" type="none"/>
          </a:ln>
        </p:spPr>
      </p:cxnSp>
      <p:cxnSp>
        <p:nvCxnSpPr>
          <p:cNvPr id="1718" name="Shape 1718"/>
          <p:cNvCxnSpPr>
            <a:stCxn id="1712" idx="0"/>
            <a:endCxn id="1710" idx="2"/>
          </p:cNvCxnSpPr>
          <p:nvPr/>
        </p:nvCxnSpPr>
        <p:spPr>
          <a:xfrm rot="10800000">
            <a:off x="5547925" y="1789524"/>
            <a:ext cx="457200" cy="116700"/>
          </a:xfrm>
          <a:prstGeom prst="straightConnector1">
            <a:avLst/>
          </a:prstGeom>
          <a:noFill/>
          <a:ln cap="flat" cmpd="sng" w="19050">
            <a:solidFill>
              <a:srgbClr val="666666"/>
            </a:solidFill>
            <a:prstDash val="solid"/>
            <a:round/>
            <a:headEnd len="lg" w="lg" type="none"/>
            <a:tailEnd len="lg" w="lg" type="none"/>
          </a:ln>
        </p:spPr>
      </p:cxnSp>
      <p:cxnSp>
        <p:nvCxnSpPr>
          <p:cNvPr id="1719" name="Shape 1719"/>
          <p:cNvCxnSpPr>
            <a:stCxn id="1713" idx="0"/>
            <a:endCxn id="1711" idx="2"/>
          </p:cNvCxnSpPr>
          <p:nvPr/>
        </p:nvCxnSpPr>
        <p:spPr>
          <a:xfrm flipH="1" rot="10800000">
            <a:off x="4825600" y="2170424"/>
            <a:ext cx="265200" cy="124800"/>
          </a:xfrm>
          <a:prstGeom prst="straightConnector1">
            <a:avLst/>
          </a:prstGeom>
          <a:noFill/>
          <a:ln cap="flat" cmpd="sng" w="19050">
            <a:solidFill>
              <a:srgbClr val="666666"/>
            </a:solidFill>
            <a:prstDash val="solid"/>
            <a:round/>
            <a:headEnd len="lg" w="lg" type="none"/>
            <a:tailEnd len="lg" w="lg" type="none"/>
          </a:ln>
        </p:spPr>
      </p:cxnSp>
      <p:cxnSp>
        <p:nvCxnSpPr>
          <p:cNvPr id="1720" name="Shape 1720"/>
          <p:cNvCxnSpPr>
            <a:stCxn id="1711" idx="2"/>
            <a:endCxn id="1714" idx="0"/>
          </p:cNvCxnSpPr>
          <p:nvPr/>
        </p:nvCxnSpPr>
        <p:spPr>
          <a:xfrm>
            <a:off x="5090725" y="2170524"/>
            <a:ext cx="213300" cy="130500"/>
          </a:xfrm>
          <a:prstGeom prst="straightConnector1">
            <a:avLst/>
          </a:prstGeom>
          <a:noFill/>
          <a:ln cap="flat" cmpd="sng" w="19050">
            <a:solidFill>
              <a:srgbClr val="666666"/>
            </a:solidFill>
            <a:prstDash val="solid"/>
            <a:round/>
            <a:headEnd len="lg" w="lg" type="none"/>
            <a:tailEnd len="lg" w="lg" type="none"/>
          </a:ln>
        </p:spPr>
      </p:cxnSp>
      <p:cxnSp>
        <p:nvCxnSpPr>
          <p:cNvPr id="1721" name="Shape 1721"/>
          <p:cNvCxnSpPr>
            <a:stCxn id="1712" idx="2"/>
            <a:endCxn id="1715" idx="0"/>
          </p:cNvCxnSpPr>
          <p:nvPr/>
        </p:nvCxnSpPr>
        <p:spPr>
          <a:xfrm flipH="1">
            <a:off x="5747425" y="2170524"/>
            <a:ext cx="257700" cy="130500"/>
          </a:xfrm>
          <a:prstGeom prst="straightConnector1">
            <a:avLst/>
          </a:prstGeom>
          <a:noFill/>
          <a:ln cap="flat" cmpd="sng" w="19050">
            <a:solidFill>
              <a:srgbClr val="666666"/>
            </a:solidFill>
            <a:prstDash val="solid"/>
            <a:round/>
            <a:headEnd len="lg" w="lg" type="none"/>
            <a:tailEnd len="lg" w="lg" type="none"/>
          </a:ln>
        </p:spPr>
      </p:cxnSp>
      <p:cxnSp>
        <p:nvCxnSpPr>
          <p:cNvPr id="1722" name="Shape 1722"/>
          <p:cNvCxnSpPr>
            <a:stCxn id="1712" idx="2"/>
            <a:endCxn id="1716" idx="0"/>
          </p:cNvCxnSpPr>
          <p:nvPr/>
        </p:nvCxnSpPr>
        <p:spPr>
          <a:xfrm>
            <a:off x="6005125" y="2170524"/>
            <a:ext cx="249300" cy="130500"/>
          </a:xfrm>
          <a:prstGeom prst="straightConnector1">
            <a:avLst/>
          </a:prstGeom>
          <a:noFill/>
          <a:ln cap="flat" cmpd="sng" w="19050">
            <a:solidFill>
              <a:srgbClr val="666666"/>
            </a:solidFill>
            <a:prstDash val="solid"/>
            <a:round/>
            <a:headEnd len="lg" w="lg" type="none"/>
            <a:tailEnd len="lg" w="lg" type="none"/>
          </a:ln>
        </p:spPr>
      </p:cxnSp>
      <p:sp>
        <p:nvSpPr>
          <p:cNvPr id="1723" name="Shape 1723"/>
          <p:cNvSpPr/>
          <p:nvPr/>
        </p:nvSpPr>
        <p:spPr>
          <a:xfrm>
            <a:off x="4404600" y="1039700"/>
            <a:ext cx="333900" cy="2643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k</a:t>
            </a:r>
          </a:p>
        </p:txBody>
      </p:sp>
      <p:cxnSp>
        <p:nvCxnSpPr>
          <p:cNvPr id="1724" name="Shape 1724"/>
          <p:cNvCxnSpPr>
            <a:stCxn id="1723" idx="2"/>
            <a:endCxn id="1697" idx="0"/>
          </p:cNvCxnSpPr>
          <p:nvPr/>
        </p:nvCxnSpPr>
        <p:spPr>
          <a:xfrm flipH="1">
            <a:off x="3611850" y="1304000"/>
            <a:ext cx="959700" cy="214500"/>
          </a:xfrm>
          <a:prstGeom prst="straightConnector1">
            <a:avLst/>
          </a:prstGeom>
          <a:noFill/>
          <a:ln cap="flat" cmpd="sng" w="19050">
            <a:solidFill>
              <a:srgbClr val="666666"/>
            </a:solidFill>
            <a:prstDash val="solid"/>
            <a:round/>
            <a:headEnd len="lg" w="lg" type="none"/>
            <a:tailEnd len="lg" w="lg" type="none"/>
          </a:ln>
        </p:spPr>
      </p:cxnSp>
      <p:cxnSp>
        <p:nvCxnSpPr>
          <p:cNvPr id="1725" name="Shape 1725"/>
          <p:cNvCxnSpPr>
            <a:stCxn id="1723" idx="2"/>
            <a:endCxn id="1710" idx="0"/>
          </p:cNvCxnSpPr>
          <p:nvPr/>
        </p:nvCxnSpPr>
        <p:spPr>
          <a:xfrm>
            <a:off x="4571550" y="1304000"/>
            <a:ext cx="976500" cy="221100"/>
          </a:xfrm>
          <a:prstGeom prst="straightConnector1">
            <a:avLst/>
          </a:prstGeom>
          <a:noFill/>
          <a:ln cap="flat" cmpd="sng" w="19050">
            <a:solidFill>
              <a:srgbClr val="666666"/>
            </a:solidFill>
            <a:prstDash val="solid"/>
            <a:round/>
            <a:headEnd len="lg" w="lg" type="none"/>
            <a:tailEnd len="lg" w="lg" type="none"/>
          </a:ln>
        </p:spPr>
      </p:cxnSp>
      <p:sp>
        <p:nvSpPr>
          <p:cNvPr id="1726" name="Shape 1726"/>
          <p:cNvSpPr txBox="1"/>
          <p:nvPr/>
        </p:nvSpPr>
        <p:spPr>
          <a:xfrm>
            <a:off x="429800" y="4544025"/>
            <a:ext cx="7777200" cy="390300"/>
          </a:xfrm>
          <a:prstGeom prst="rect">
            <a:avLst/>
          </a:prstGeom>
          <a:noFill/>
          <a:ln>
            <a:noFill/>
          </a:ln>
        </p:spPr>
        <p:txBody>
          <a:bodyPr anchorCtr="0" anchor="t" bIns="91425" lIns="91425" rIns="91425" wrap="square" tIns="91425">
            <a:noAutofit/>
          </a:bodyPr>
          <a:lstStyle/>
          <a:p>
            <a:pPr indent="0" lvl="0" marL="0">
              <a:spcBef>
                <a:spcPts val="0"/>
              </a:spcBef>
              <a:buNone/>
            </a:pPr>
            <a:r>
              <a:rPr lang="en" sz="2200"/>
              <a:t>* One billion items yields tree height of only 30.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0" name="Shape 1730"/>
        <p:cNvGrpSpPr/>
        <p:nvPr/>
      </p:nvGrpSpPr>
      <p:grpSpPr>
        <a:xfrm>
          <a:off x="0" y="0"/>
          <a:ext cx="0" cy="0"/>
          <a:chOff x="0" y="0"/>
          <a:chExt cx="0" cy="0"/>
        </a:xfrm>
      </p:grpSpPr>
      <p:sp>
        <p:nvSpPr>
          <p:cNvPr id="1731" name="Shape 1731"/>
          <p:cNvSpPr txBox="1"/>
          <p:nvPr/>
        </p:nvSpPr>
        <p:spPr>
          <a:xfrm>
            <a:off x="350325" y="4055925"/>
            <a:ext cx="8793600" cy="870000"/>
          </a:xfrm>
          <a:prstGeom prst="rect">
            <a:avLst/>
          </a:prstGeom>
          <a:noFill/>
          <a:ln>
            <a:noFill/>
          </a:ln>
        </p:spPr>
        <p:txBody>
          <a:bodyPr anchorCtr="0" anchor="t" bIns="91425" lIns="91425" rIns="91425" wrap="square" tIns="91425">
            <a:noAutofit/>
          </a:bodyPr>
          <a:lstStyle/>
          <a:p>
            <a:pPr indent="-368300" lvl="0" marL="457200" rtl="0">
              <a:spcBef>
                <a:spcPts val="0"/>
              </a:spcBef>
              <a:spcAft>
                <a:spcPts val="0"/>
              </a:spcAft>
              <a:buSzPts val="2200"/>
              <a:buChar char="●"/>
            </a:pPr>
            <a:r>
              <a:rPr lang="en" sz="2200"/>
              <a:t>May need to resize array upon insertion</a:t>
            </a:r>
          </a:p>
          <a:p>
            <a:pPr indent="-368300" lvl="0" marL="457200" rtl="0">
              <a:spcBef>
                <a:spcPts val="0"/>
              </a:spcBef>
              <a:buSzPts val="2200"/>
              <a:buChar char="●"/>
            </a:pPr>
            <a:r>
              <a:rPr lang="en" sz="2200"/>
              <a:t>Unordered arrays make terrible sets!</a:t>
            </a:r>
          </a:p>
          <a:p>
            <a:pPr indent="0" lvl="0" marL="0" rtl="0">
              <a:spcBef>
                <a:spcPts val="0"/>
              </a:spcBef>
              <a:buNone/>
            </a:pPr>
            <a:r>
              <a:t/>
            </a:r>
            <a:endParaRPr sz="2200"/>
          </a:p>
          <a:p>
            <a:pPr indent="0" lvl="0" marL="0" rtl="0">
              <a:spcBef>
                <a:spcPts val="0"/>
              </a:spcBef>
              <a:buNone/>
            </a:pPr>
            <a:r>
              <a:t/>
            </a:r>
            <a:endParaRPr sz="2200"/>
          </a:p>
          <a:p>
            <a:pPr indent="0" lvl="0" marL="0" rtl="0">
              <a:spcBef>
                <a:spcPts val="0"/>
              </a:spcBef>
              <a:buNone/>
            </a:pPr>
            <a:r>
              <a:t/>
            </a:r>
            <a:endParaRPr sz="2200"/>
          </a:p>
          <a:p>
            <a:pPr indent="0" lvl="0" marL="0" rtl="0">
              <a:spcBef>
                <a:spcPts val="0"/>
              </a:spcBef>
              <a:buNone/>
            </a:pPr>
            <a:r>
              <a:t/>
            </a:r>
            <a:endParaRPr sz="2200"/>
          </a:p>
        </p:txBody>
      </p:sp>
      <p:sp>
        <p:nvSpPr>
          <p:cNvPr id="1732" name="Shape 1732"/>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Techniques for Implementing Sets: Unordered Array</a:t>
            </a:r>
          </a:p>
        </p:txBody>
      </p:sp>
      <p:sp>
        <p:nvSpPr>
          <p:cNvPr id="1733" name="Shape 1733"/>
          <p:cNvSpPr txBox="1"/>
          <p:nvPr/>
        </p:nvSpPr>
        <p:spPr>
          <a:xfrm>
            <a:off x="4351425" y="1680000"/>
            <a:ext cx="2259000" cy="3903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b="1" lang="en" sz="1800">
                <a:solidFill>
                  <a:srgbClr val="000000"/>
                </a:solidFill>
                <a:latin typeface="Calibri"/>
                <a:ea typeface="Calibri"/>
                <a:cs typeface="Calibri"/>
                <a:sym typeface="Calibri"/>
              </a:rPr>
              <a:t>Worst case runtimes</a:t>
            </a:r>
          </a:p>
        </p:txBody>
      </p:sp>
      <p:grpSp>
        <p:nvGrpSpPr>
          <p:cNvPr id="1734" name="Shape 1734"/>
          <p:cNvGrpSpPr/>
          <p:nvPr/>
        </p:nvGrpSpPr>
        <p:grpSpPr>
          <a:xfrm>
            <a:off x="1684565" y="955925"/>
            <a:ext cx="5774868" cy="572700"/>
            <a:chOff x="1684565" y="1094450"/>
            <a:chExt cx="5774868" cy="572700"/>
          </a:xfrm>
        </p:grpSpPr>
        <p:sp>
          <p:nvSpPr>
            <p:cNvPr id="1735" name="Shape 1735"/>
            <p:cNvSpPr/>
            <p:nvPr/>
          </p:nvSpPr>
          <p:spPr>
            <a:xfrm>
              <a:off x="1684565" y="1094450"/>
              <a:ext cx="723600" cy="5727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t>a</a:t>
              </a:r>
            </a:p>
          </p:txBody>
        </p:sp>
        <p:sp>
          <p:nvSpPr>
            <p:cNvPr id="1736" name="Shape 1736"/>
            <p:cNvSpPr/>
            <p:nvPr/>
          </p:nvSpPr>
          <p:spPr>
            <a:xfrm>
              <a:off x="5294606" y="1094450"/>
              <a:ext cx="723600" cy="5727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t>d</a:t>
              </a:r>
            </a:p>
          </p:txBody>
        </p:sp>
        <p:sp>
          <p:nvSpPr>
            <p:cNvPr id="1737" name="Shape 1737"/>
            <p:cNvSpPr/>
            <p:nvPr/>
          </p:nvSpPr>
          <p:spPr>
            <a:xfrm>
              <a:off x="3119376" y="1094450"/>
              <a:ext cx="723600" cy="5727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t>f</a:t>
              </a:r>
            </a:p>
          </p:txBody>
        </p:sp>
        <p:sp>
          <p:nvSpPr>
            <p:cNvPr id="1738" name="Shape 1738"/>
            <p:cNvSpPr/>
            <p:nvPr/>
          </p:nvSpPr>
          <p:spPr>
            <a:xfrm>
              <a:off x="3852556" y="1094450"/>
              <a:ext cx="723600" cy="5727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t>j</a:t>
              </a:r>
            </a:p>
          </p:txBody>
        </p:sp>
        <p:sp>
          <p:nvSpPr>
            <p:cNvPr id="1739" name="Shape 1739"/>
            <p:cNvSpPr/>
            <p:nvPr/>
          </p:nvSpPr>
          <p:spPr>
            <a:xfrm>
              <a:off x="6735832" y="1094450"/>
              <a:ext cx="723600" cy="5727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t>m</a:t>
              </a:r>
            </a:p>
          </p:txBody>
        </p:sp>
        <p:sp>
          <p:nvSpPr>
            <p:cNvPr id="1740" name="Shape 1740"/>
            <p:cNvSpPr/>
            <p:nvPr/>
          </p:nvSpPr>
          <p:spPr>
            <a:xfrm>
              <a:off x="4576926" y="1094450"/>
              <a:ext cx="723600" cy="5727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t>r</a:t>
              </a:r>
            </a:p>
          </p:txBody>
        </p:sp>
        <p:sp>
          <p:nvSpPr>
            <p:cNvPr id="1741" name="Shape 1741"/>
            <p:cNvSpPr/>
            <p:nvPr/>
          </p:nvSpPr>
          <p:spPr>
            <a:xfrm>
              <a:off x="6012321" y="1094450"/>
              <a:ext cx="723600" cy="5727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t>x</a:t>
              </a:r>
            </a:p>
          </p:txBody>
        </p:sp>
        <p:sp>
          <p:nvSpPr>
            <p:cNvPr id="1742" name="Shape 1742"/>
            <p:cNvSpPr/>
            <p:nvPr/>
          </p:nvSpPr>
          <p:spPr>
            <a:xfrm>
              <a:off x="2393952" y="1094450"/>
              <a:ext cx="723600" cy="572700"/>
            </a:xfrm>
            <a:prstGeom prst="rect">
              <a:avLst/>
            </a:prstGeom>
            <a:solidFill>
              <a:srgbClr val="D9D2E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200"/>
                <a:t>z</a:t>
              </a:r>
            </a:p>
          </p:txBody>
        </p:sp>
      </p:grpSp>
      <p:graphicFrame>
        <p:nvGraphicFramePr>
          <p:cNvPr id="1743" name="Shape 1743"/>
          <p:cNvGraphicFramePr/>
          <p:nvPr/>
        </p:nvGraphicFramePr>
        <p:xfrm>
          <a:off x="2533563" y="2068250"/>
          <a:ext cx="3000000" cy="3000000"/>
        </p:xfrm>
        <a:graphic>
          <a:graphicData uri="http://schemas.openxmlformats.org/drawingml/2006/table">
            <a:tbl>
              <a:tblPr>
                <a:noFill/>
                <a:tableStyleId>{70765ED0-7A11-4134-B83A-6B7C5A9C19ED}</a:tableStyleId>
              </a:tblPr>
              <a:tblGrid>
                <a:gridCol w="1830075"/>
                <a:gridCol w="1236750"/>
                <a:gridCol w="1010025"/>
              </a:tblGrid>
              <a:tr h="381000">
                <a:tc>
                  <a:txBody>
                    <a:bodyPr>
                      <a:noAutofit/>
                    </a:bodyPr>
                    <a:lstStyle/>
                    <a:p>
                      <a:pPr indent="0" lvl="0" marL="0" rtl="0">
                        <a:spcBef>
                          <a:spcPts val="0"/>
                        </a:spcBef>
                        <a:buNone/>
                      </a:pPr>
                      <a:r>
                        <a:t/>
                      </a:r>
                      <a:endParaRPr>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med" w="med" type="none"/>
                      <a:tailEnd len="med" w="med" type="none"/>
                    </a:lnL>
                    <a:lnT cap="flat" cmpd="sng" w="9525">
                      <a:solidFill>
                        <a:srgbClr val="000000">
                          <a:alpha val="0"/>
                        </a:srgbClr>
                      </a:solidFill>
                      <a:prstDash val="solid"/>
                      <a:round/>
                      <a:headEnd len="med" w="med" type="none"/>
                      <a:tailEnd len="med" w="med" type="none"/>
                    </a:lnT>
                  </a:tcPr>
                </a:tc>
                <a:tc>
                  <a:txBody>
                    <a:bodyPr>
                      <a:noAutofit/>
                    </a:bodyPr>
                    <a:lstStyle/>
                    <a:p>
                      <a:pPr indent="0" lvl="0" marL="0" rtl="0">
                        <a:spcBef>
                          <a:spcPts val="0"/>
                        </a:spcBef>
                        <a:buNone/>
                      </a:pPr>
                      <a:r>
                        <a:rPr lang="en" sz="1800">
                          <a:latin typeface="Calibri"/>
                          <a:ea typeface="Calibri"/>
                          <a:cs typeface="Calibri"/>
                          <a:sym typeface="Calibri"/>
                        </a:rPr>
                        <a:t>contains(x)</a:t>
                      </a:r>
                    </a:p>
                  </a:txBody>
                  <a:tcPr marT="91425" marB="91425" marR="91425" marL="91425"/>
                </a:tc>
                <a:tc>
                  <a:txBody>
                    <a:bodyPr>
                      <a:noAutofit/>
                    </a:bodyPr>
                    <a:lstStyle/>
                    <a:p>
                      <a:pPr indent="0" lvl="0" marL="0" rtl="0" algn="ctr">
                        <a:spcBef>
                          <a:spcPts val="0"/>
                        </a:spcBef>
                        <a:buNone/>
                      </a:pPr>
                      <a:r>
                        <a:rPr lang="en" sz="1800">
                          <a:latin typeface="Calibri"/>
                          <a:ea typeface="Calibri"/>
                          <a:cs typeface="Calibri"/>
                          <a:sym typeface="Calibri"/>
                        </a:rPr>
                        <a:t>add</a:t>
                      </a:r>
                      <a:r>
                        <a:rPr lang="en" sz="1800">
                          <a:latin typeface="Calibri"/>
                          <a:ea typeface="Calibri"/>
                          <a:cs typeface="Calibri"/>
                          <a:sym typeface="Calibri"/>
                        </a:rPr>
                        <a:t>(x)</a:t>
                      </a:r>
                    </a:p>
                  </a:txBody>
                  <a:tcPr marT="91425" marB="91425" marR="91425" marL="91425"/>
                </a:tc>
              </a:tr>
              <a:tr h="207175">
                <a:tc>
                  <a:txBody>
                    <a:bodyPr>
                      <a:noAutofit/>
                    </a:bodyPr>
                    <a:lstStyle/>
                    <a:p>
                      <a:pPr indent="0" lvl="0" marL="0" rtl="0">
                        <a:spcBef>
                          <a:spcPts val="0"/>
                        </a:spcBef>
                        <a:buNone/>
                      </a:pPr>
                      <a:r>
                        <a:rPr lang="en" sz="1800">
                          <a:latin typeface="Calibri"/>
                          <a:ea typeface="Calibri"/>
                          <a:cs typeface="Calibri"/>
                          <a:sym typeface="Calibri"/>
                        </a:rPr>
                        <a:t>Linked List</a:t>
                      </a:r>
                    </a:p>
                  </a:txBody>
                  <a:tcPr marT="91425" marB="91425" marR="91425" marL="91425"/>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tc>
              </a:tr>
              <a:tr h="381000">
                <a:tc>
                  <a:txBody>
                    <a:bodyPr>
                      <a:noAutofit/>
                    </a:bodyPr>
                    <a:lstStyle/>
                    <a:p>
                      <a:pPr indent="0" lvl="0" marL="0" rtl="0">
                        <a:spcBef>
                          <a:spcPts val="0"/>
                        </a:spcBef>
                        <a:buNone/>
                      </a:pPr>
                      <a:r>
                        <a:rPr lang="en" sz="1800">
                          <a:latin typeface="Calibri"/>
                          <a:ea typeface="Calibri"/>
                          <a:cs typeface="Calibri"/>
                          <a:sym typeface="Calibri"/>
                        </a:rPr>
                        <a:t>Bushy BST</a:t>
                      </a:r>
                    </a:p>
                  </a:txBody>
                  <a:tcPr marT="91425" marB="91425" marR="91425" marL="91425"/>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Θ(log N)</a:t>
                      </a:r>
                    </a:p>
                  </a:txBody>
                  <a:tcPr marT="91425" marB="91425" marR="91425" marL="91425"/>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Θ(log N)</a:t>
                      </a:r>
                    </a:p>
                  </a:txBody>
                  <a:tcPr marT="91425" marB="91425" marR="91425" marL="91425"/>
                </a:tc>
              </a:tr>
              <a:tr h="381000">
                <a:tc>
                  <a:txBody>
                    <a:bodyPr>
                      <a:noAutofit/>
                    </a:bodyPr>
                    <a:lstStyle/>
                    <a:p>
                      <a:pPr indent="0" lvl="0" marL="0" rtl="0">
                        <a:spcBef>
                          <a:spcPts val="0"/>
                        </a:spcBef>
                        <a:buNone/>
                      </a:pPr>
                      <a:r>
                        <a:rPr lang="en" sz="1800">
                          <a:latin typeface="Calibri"/>
                          <a:ea typeface="Calibri"/>
                          <a:cs typeface="Calibri"/>
                          <a:sym typeface="Calibri"/>
                        </a:rPr>
                        <a:t>Unordered Array</a:t>
                      </a:r>
                    </a:p>
                  </a:txBody>
                  <a:tcPr marT="91425" marB="91425" marR="91425" marL="91425"/>
                </a:tc>
                <a:tc>
                  <a:txBody>
                    <a:bodyPr>
                      <a:noAutofit/>
                    </a:bodyPr>
                    <a:lstStyle/>
                    <a:p>
                      <a:pPr indent="-69850" lvl="0" marL="0" rtl="0" algn="ctr">
                        <a:spcBef>
                          <a:spcPts val="0"/>
                        </a:spcBef>
                        <a:buClr>
                          <a:schemeClr val="dk1"/>
                        </a:buClr>
                        <a:buSzPts val="1100"/>
                        <a:buFont typeface="Arial"/>
                        <a:buNone/>
                      </a:pPr>
                      <a:r>
                        <a:rPr lang="en" sz="1800">
                          <a:solidFill>
                            <a:schemeClr val="dk1"/>
                          </a:solidFill>
                          <a:latin typeface="Calibri"/>
                          <a:ea typeface="Calibri"/>
                          <a:cs typeface="Calibri"/>
                          <a:sym typeface="Calibri"/>
                        </a:rPr>
                        <a:t>Θ(N)</a:t>
                      </a:r>
                    </a:p>
                  </a:txBody>
                  <a:tcPr marT="91425" marB="91425" marR="91425" marL="91425"/>
                </a:tc>
                <a:tc>
                  <a:txBody>
                    <a:bodyPr>
                      <a:noAutofit/>
                    </a:bodyPr>
                    <a:lstStyle/>
                    <a:p>
                      <a:pPr indent="-69850" lvl="0" marL="0" rtl="0" algn="ctr">
                        <a:spcBef>
                          <a:spcPts val="0"/>
                        </a:spcBef>
                        <a:buClr>
                          <a:schemeClr val="dk1"/>
                        </a:buClr>
                        <a:buSzPts val="1100"/>
                        <a:buFont typeface="Arial"/>
                        <a:buNone/>
                      </a:pPr>
                      <a:r>
                        <a:rPr lang="en" sz="1800">
                          <a:solidFill>
                            <a:schemeClr val="dk1"/>
                          </a:solidFill>
                          <a:latin typeface="Calibri"/>
                          <a:ea typeface="Calibri"/>
                          <a:cs typeface="Calibri"/>
                          <a:sym typeface="Calibri"/>
                        </a:rPr>
                        <a:t>Θ(N)</a:t>
                      </a: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7" name="Shape 1747"/>
        <p:cNvGrpSpPr/>
        <p:nvPr/>
      </p:nvGrpSpPr>
      <p:grpSpPr>
        <a:xfrm>
          <a:off x="0" y="0"/>
          <a:ext cx="0" cy="0"/>
          <a:chOff x="0" y="0"/>
          <a:chExt cx="0" cy="0"/>
        </a:xfrm>
      </p:grpSpPr>
      <p:sp>
        <p:nvSpPr>
          <p:cNvPr id="1748" name="Shape 1748"/>
          <p:cNvSpPr txBox="1"/>
          <p:nvPr/>
        </p:nvSpPr>
        <p:spPr>
          <a:xfrm>
            <a:off x="350325" y="503275"/>
            <a:ext cx="6174000" cy="2800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One extreme approach:</a:t>
            </a:r>
          </a:p>
          <a:p>
            <a:pPr indent="-368300" lvl="0" marL="457200" rtl="0">
              <a:spcBef>
                <a:spcPts val="0"/>
              </a:spcBef>
              <a:spcAft>
                <a:spcPts val="0"/>
              </a:spcAft>
              <a:buSzPts val="2200"/>
              <a:buChar char="●"/>
            </a:pPr>
            <a:r>
              <a:rPr lang="en" sz="2200"/>
              <a:t>Use data itself as an array index</a:t>
            </a:r>
          </a:p>
          <a:p>
            <a:pPr indent="-368300" lvl="0" marL="457200" rtl="0">
              <a:lnSpc>
                <a:spcPct val="150000"/>
              </a:lnSpc>
              <a:spcBef>
                <a:spcPts val="0"/>
              </a:spcBef>
              <a:buSzPts val="2200"/>
              <a:buChar char="●"/>
            </a:pPr>
            <a:r>
              <a:rPr lang="en" sz="2200"/>
              <a:t>Store true and false in the array</a:t>
            </a:r>
          </a:p>
          <a:p>
            <a:pPr indent="0" lvl="0" marL="0">
              <a:lnSpc>
                <a:spcPct val="100000"/>
              </a:lnSpc>
              <a:spcBef>
                <a:spcPts val="0"/>
              </a:spcBef>
              <a:buNone/>
            </a:pPr>
            <a:r>
              <a:rPr lang="en" sz="2200"/>
              <a:t>Downsides of this approach:</a:t>
            </a:r>
          </a:p>
          <a:p>
            <a:pPr indent="-368300" lvl="0" marL="457200" rtl="0">
              <a:lnSpc>
                <a:spcPct val="100000"/>
              </a:lnSpc>
              <a:spcBef>
                <a:spcPts val="0"/>
              </a:spcBef>
              <a:spcAft>
                <a:spcPts val="0"/>
              </a:spcAft>
              <a:buSzPts val="2200"/>
              <a:buChar char="●"/>
            </a:pPr>
            <a:r>
              <a:rPr lang="en" sz="2200"/>
              <a:t>Extremely wasteful of memory</a:t>
            </a:r>
          </a:p>
          <a:p>
            <a:pPr indent="-368300" lvl="0" marL="457200" rtl="0">
              <a:spcBef>
                <a:spcPts val="0"/>
              </a:spcBef>
              <a:buSzPts val="2200"/>
              <a:buChar char="●"/>
            </a:pPr>
            <a:r>
              <a:rPr lang="en" sz="2200"/>
              <a:t>Generalization beyond integers not obvious</a:t>
            </a:r>
          </a:p>
          <a:p>
            <a:pPr indent="0" lvl="0" marL="0" rtl="0">
              <a:spcBef>
                <a:spcPts val="0"/>
              </a:spcBef>
              <a:buNone/>
            </a:pPr>
            <a:r>
              <a:rPr lang="en" sz="2200"/>
              <a:t>…but we can fix them!</a:t>
            </a:r>
          </a:p>
          <a:p>
            <a:pPr indent="0" lvl="0" marL="0" rtl="0">
              <a:spcBef>
                <a:spcPts val="0"/>
              </a:spcBef>
              <a:buNone/>
            </a:pPr>
            <a:r>
              <a:t/>
            </a:r>
            <a:endParaRPr sz="2200"/>
          </a:p>
          <a:p>
            <a:pPr indent="0" lvl="0" marL="0" rtl="0">
              <a:spcBef>
                <a:spcPts val="0"/>
              </a:spcBef>
              <a:buNone/>
            </a:pPr>
            <a:r>
              <a:t/>
            </a:r>
            <a:endParaRPr sz="2200"/>
          </a:p>
          <a:p>
            <a:pPr indent="0" lvl="0" marL="0" rtl="0">
              <a:spcBef>
                <a:spcPts val="0"/>
              </a:spcBef>
              <a:buNone/>
            </a:pPr>
            <a:r>
              <a:t/>
            </a:r>
            <a:endParaRPr sz="2200"/>
          </a:p>
        </p:txBody>
      </p:sp>
      <p:sp>
        <p:nvSpPr>
          <p:cNvPr id="1749" name="Shape 1749"/>
          <p:cNvSpPr txBox="1"/>
          <p:nvPr>
            <p:ph type="title"/>
          </p:nvPr>
        </p:nvSpPr>
        <p:spPr>
          <a:xfrm>
            <a:off x="311700" y="51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1155CC"/>
                </a:solidFill>
              </a:rPr>
              <a:t>Techniques for Implementing Sets: Data as an Index</a:t>
            </a:r>
          </a:p>
          <a:p>
            <a:pPr indent="0" lvl="0" marL="0" rtl="0">
              <a:spcBef>
                <a:spcPts val="0"/>
              </a:spcBef>
              <a:buNone/>
            </a:pPr>
            <a:r>
              <a:t/>
            </a:r>
            <a:endParaRPr>
              <a:solidFill>
                <a:srgbClr val="1155CC"/>
              </a:solidFill>
            </a:endParaRPr>
          </a:p>
        </p:txBody>
      </p:sp>
      <p:sp>
        <p:nvSpPr>
          <p:cNvPr id="1750" name="Shape 1750"/>
          <p:cNvSpPr/>
          <p:nvPr/>
        </p:nvSpPr>
        <p:spPr>
          <a:xfrm>
            <a:off x="7701675" y="795550"/>
            <a:ext cx="335400" cy="237000"/>
          </a:xfrm>
          <a:prstGeom prst="rect">
            <a:avLst/>
          </a:prstGeom>
          <a:solidFill>
            <a:srgbClr val="D9EAD3"/>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T</a:t>
            </a:r>
          </a:p>
        </p:txBody>
      </p:sp>
      <p:sp>
        <p:nvSpPr>
          <p:cNvPr id="1751" name="Shape 1751"/>
          <p:cNvSpPr/>
          <p:nvPr/>
        </p:nvSpPr>
        <p:spPr>
          <a:xfrm>
            <a:off x="7701675" y="10241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52" name="Shape 1752"/>
          <p:cNvSpPr/>
          <p:nvPr/>
        </p:nvSpPr>
        <p:spPr>
          <a:xfrm>
            <a:off x="7701675" y="12527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53" name="Shape 1753"/>
          <p:cNvSpPr/>
          <p:nvPr/>
        </p:nvSpPr>
        <p:spPr>
          <a:xfrm>
            <a:off x="7701675" y="14813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54" name="Shape 1754"/>
          <p:cNvSpPr/>
          <p:nvPr/>
        </p:nvSpPr>
        <p:spPr>
          <a:xfrm>
            <a:off x="7701675" y="17099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55" name="Shape 1755"/>
          <p:cNvSpPr/>
          <p:nvPr/>
        </p:nvSpPr>
        <p:spPr>
          <a:xfrm>
            <a:off x="7701675" y="1938550"/>
            <a:ext cx="335400" cy="237000"/>
          </a:xfrm>
          <a:prstGeom prst="rect">
            <a:avLst/>
          </a:prstGeom>
          <a:solidFill>
            <a:srgbClr val="D9EAD3"/>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T</a:t>
            </a:r>
          </a:p>
        </p:txBody>
      </p:sp>
      <p:sp>
        <p:nvSpPr>
          <p:cNvPr id="1756" name="Shape 1756"/>
          <p:cNvSpPr/>
          <p:nvPr/>
        </p:nvSpPr>
        <p:spPr>
          <a:xfrm>
            <a:off x="7701675" y="21671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57" name="Shape 1757"/>
          <p:cNvSpPr/>
          <p:nvPr/>
        </p:nvSpPr>
        <p:spPr>
          <a:xfrm>
            <a:off x="7701675" y="23957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58" name="Shape 1758"/>
          <p:cNvSpPr/>
          <p:nvPr/>
        </p:nvSpPr>
        <p:spPr>
          <a:xfrm>
            <a:off x="7701675" y="26327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59" name="Shape 1759"/>
          <p:cNvSpPr/>
          <p:nvPr/>
        </p:nvSpPr>
        <p:spPr>
          <a:xfrm>
            <a:off x="7701675" y="28613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60" name="Shape 1760"/>
          <p:cNvSpPr/>
          <p:nvPr/>
        </p:nvSpPr>
        <p:spPr>
          <a:xfrm>
            <a:off x="7701675" y="3089950"/>
            <a:ext cx="335400" cy="237000"/>
          </a:xfrm>
          <a:prstGeom prst="rect">
            <a:avLst/>
          </a:prstGeom>
          <a:solidFill>
            <a:srgbClr val="D9EAD3"/>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T</a:t>
            </a:r>
          </a:p>
        </p:txBody>
      </p:sp>
      <p:sp>
        <p:nvSpPr>
          <p:cNvPr id="1761" name="Shape 1761"/>
          <p:cNvSpPr/>
          <p:nvPr/>
        </p:nvSpPr>
        <p:spPr>
          <a:xfrm>
            <a:off x="7701675" y="3318550"/>
            <a:ext cx="335400" cy="237000"/>
          </a:xfrm>
          <a:prstGeom prst="rect">
            <a:avLst/>
          </a:prstGeom>
          <a:solidFill>
            <a:srgbClr val="D9EAD3"/>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T</a:t>
            </a:r>
          </a:p>
        </p:txBody>
      </p:sp>
      <p:sp>
        <p:nvSpPr>
          <p:cNvPr id="1762" name="Shape 1762"/>
          <p:cNvSpPr/>
          <p:nvPr/>
        </p:nvSpPr>
        <p:spPr>
          <a:xfrm>
            <a:off x="7701675" y="35471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63" name="Shape 1763"/>
          <p:cNvSpPr/>
          <p:nvPr/>
        </p:nvSpPr>
        <p:spPr>
          <a:xfrm>
            <a:off x="7701675" y="37757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64" name="Shape 1764"/>
          <p:cNvSpPr/>
          <p:nvPr/>
        </p:nvSpPr>
        <p:spPr>
          <a:xfrm>
            <a:off x="7701675" y="40043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65" name="Shape 1765"/>
          <p:cNvSpPr/>
          <p:nvPr/>
        </p:nvSpPr>
        <p:spPr>
          <a:xfrm>
            <a:off x="7701675" y="42329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66" name="Shape 1766"/>
          <p:cNvSpPr txBox="1"/>
          <p:nvPr/>
        </p:nvSpPr>
        <p:spPr>
          <a:xfrm>
            <a:off x="7986427" y="719855"/>
            <a:ext cx="452400" cy="3685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500">
                <a:latin typeface="Consolas"/>
                <a:ea typeface="Consolas"/>
                <a:cs typeface="Consolas"/>
                <a:sym typeface="Consolas"/>
              </a:rPr>
              <a:t>0</a:t>
            </a:r>
          </a:p>
          <a:p>
            <a:pPr indent="0" lvl="0" marL="0" rtl="0">
              <a:spcBef>
                <a:spcPts val="0"/>
              </a:spcBef>
              <a:buNone/>
            </a:pPr>
            <a:r>
              <a:rPr lang="en" sz="1500">
                <a:latin typeface="Consolas"/>
                <a:ea typeface="Consolas"/>
                <a:cs typeface="Consolas"/>
                <a:sym typeface="Consolas"/>
              </a:rPr>
              <a:t>1</a:t>
            </a:r>
          </a:p>
          <a:p>
            <a:pPr indent="0" lvl="0" marL="0" rtl="0">
              <a:spcBef>
                <a:spcPts val="0"/>
              </a:spcBef>
              <a:buNone/>
            </a:pPr>
            <a:r>
              <a:rPr lang="en" sz="1500">
                <a:latin typeface="Consolas"/>
                <a:ea typeface="Consolas"/>
                <a:cs typeface="Consolas"/>
                <a:sym typeface="Consolas"/>
              </a:rPr>
              <a:t>2</a:t>
            </a:r>
          </a:p>
          <a:p>
            <a:pPr indent="0" lvl="0" marL="0" rtl="0">
              <a:spcBef>
                <a:spcPts val="0"/>
              </a:spcBef>
              <a:buNone/>
            </a:pPr>
            <a:r>
              <a:rPr lang="en" sz="1500">
                <a:latin typeface="Consolas"/>
                <a:ea typeface="Consolas"/>
                <a:cs typeface="Consolas"/>
                <a:sym typeface="Consolas"/>
              </a:rPr>
              <a:t>3</a:t>
            </a:r>
          </a:p>
          <a:p>
            <a:pPr indent="0" lvl="0" marL="0" rtl="0">
              <a:spcBef>
                <a:spcPts val="0"/>
              </a:spcBef>
              <a:buNone/>
            </a:pPr>
            <a:r>
              <a:rPr lang="en" sz="1500">
                <a:latin typeface="Consolas"/>
                <a:ea typeface="Consolas"/>
                <a:cs typeface="Consolas"/>
                <a:sym typeface="Consolas"/>
              </a:rPr>
              <a:t>4</a:t>
            </a:r>
          </a:p>
          <a:p>
            <a:pPr indent="0" lvl="0" marL="0" rtl="0">
              <a:spcBef>
                <a:spcPts val="0"/>
              </a:spcBef>
              <a:buNone/>
            </a:pPr>
            <a:r>
              <a:rPr lang="en" sz="1500">
                <a:latin typeface="Consolas"/>
                <a:ea typeface="Consolas"/>
                <a:cs typeface="Consolas"/>
                <a:sym typeface="Consolas"/>
              </a:rPr>
              <a:t>5</a:t>
            </a:r>
          </a:p>
          <a:p>
            <a:pPr indent="0" lvl="0" marL="0" rtl="0">
              <a:spcBef>
                <a:spcPts val="0"/>
              </a:spcBef>
              <a:buNone/>
            </a:pPr>
            <a:r>
              <a:rPr lang="en" sz="1500">
                <a:latin typeface="Consolas"/>
                <a:ea typeface="Consolas"/>
                <a:cs typeface="Consolas"/>
                <a:sym typeface="Consolas"/>
              </a:rPr>
              <a:t>6</a:t>
            </a:r>
          </a:p>
          <a:p>
            <a:pPr indent="0" lvl="0" marL="0" rtl="0">
              <a:spcBef>
                <a:spcPts val="0"/>
              </a:spcBef>
              <a:buNone/>
            </a:pPr>
            <a:r>
              <a:rPr lang="en" sz="1500">
                <a:latin typeface="Consolas"/>
                <a:ea typeface="Consolas"/>
                <a:cs typeface="Consolas"/>
                <a:sym typeface="Consolas"/>
              </a:rPr>
              <a:t>7</a:t>
            </a:r>
          </a:p>
          <a:p>
            <a:pPr indent="0" lvl="0" marL="0" rtl="0">
              <a:spcBef>
                <a:spcPts val="0"/>
              </a:spcBef>
              <a:buNone/>
            </a:pPr>
            <a:r>
              <a:rPr lang="en" sz="1500">
                <a:latin typeface="Consolas"/>
                <a:ea typeface="Consolas"/>
                <a:cs typeface="Consolas"/>
                <a:sym typeface="Consolas"/>
              </a:rPr>
              <a:t>8</a:t>
            </a:r>
          </a:p>
          <a:p>
            <a:pPr indent="0" lvl="0" marL="0" rtl="0">
              <a:spcBef>
                <a:spcPts val="0"/>
              </a:spcBef>
              <a:buNone/>
            </a:pPr>
            <a:r>
              <a:rPr lang="en" sz="1500">
                <a:latin typeface="Consolas"/>
                <a:ea typeface="Consolas"/>
                <a:cs typeface="Consolas"/>
                <a:sym typeface="Consolas"/>
              </a:rPr>
              <a:t>9</a:t>
            </a:r>
          </a:p>
          <a:p>
            <a:pPr indent="0" lvl="0" marL="0" rtl="0">
              <a:spcBef>
                <a:spcPts val="0"/>
              </a:spcBef>
              <a:buNone/>
            </a:pPr>
            <a:r>
              <a:rPr lang="en" sz="1500">
                <a:latin typeface="Consolas"/>
                <a:ea typeface="Consolas"/>
                <a:cs typeface="Consolas"/>
                <a:sym typeface="Consolas"/>
              </a:rPr>
              <a:t>10</a:t>
            </a:r>
          </a:p>
          <a:p>
            <a:pPr indent="0" lvl="0" marL="0" rtl="0">
              <a:spcBef>
                <a:spcPts val="0"/>
              </a:spcBef>
              <a:buNone/>
            </a:pPr>
            <a:r>
              <a:rPr lang="en" sz="1500">
                <a:latin typeface="Consolas"/>
                <a:ea typeface="Consolas"/>
                <a:cs typeface="Consolas"/>
                <a:sym typeface="Consolas"/>
              </a:rPr>
              <a:t>11</a:t>
            </a:r>
          </a:p>
          <a:p>
            <a:pPr indent="0" lvl="0" marL="0" rtl="0">
              <a:spcBef>
                <a:spcPts val="0"/>
              </a:spcBef>
              <a:buNone/>
            </a:pPr>
            <a:r>
              <a:rPr lang="en" sz="1500">
                <a:latin typeface="Consolas"/>
                <a:ea typeface="Consolas"/>
                <a:cs typeface="Consolas"/>
                <a:sym typeface="Consolas"/>
              </a:rPr>
              <a:t>12</a:t>
            </a:r>
          </a:p>
          <a:p>
            <a:pPr indent="0" lvl="0" marL="0" rtl="0">
              <a:spcBef>
                <a:spcPts val="0"/>
              </a:spcBef>
              <a:buNone/>
            </a:pPr>
            <a:r>
              <a:rPr lang="en" sz="1500">
                <a:latin typeface="Consolas"/>
                <a:ea typeface="Consolas"/>
                <a:cs typeface="Consolas"/>
                <a:sym typeface="Consolas"/>
              </a:rPr>
              <a:t>13</a:t>
            </a:r>
          </a:p>
          <a:p>
            <a:pPr indent="0" lvl="0" marL="0" rtl="0">
              <a:spcBef>
                <a:spcPts val="0"/>
              </a:spcBef>
              <a:buNone/>
            </a:pPr>
            <a:r>
              <a:rPr lang="en" sz="1500">
                <a:latin typeface="Consolas"/>
                <a:ea typeface="Consolas"/>
                <a:cs typeface="Consolas"/>
                <a:sym typeface="Consolas"/>
              </a:rPr>
              <a:t>14</a:t>
            </a:r>
          </a:p>
          <a:p>
            <a:pPr indent="0" lvl="0" marL="0" rtl="0">
              <a:spcBef>
                <a:spcPts val="0"/>
              </a:spcBef>
              <a:buNone/>
            </a:pPr>
            <a:r>
              <a:rPr lang="en" sz="1500">
                <a:latin typeface="Consolas"/>
                <a:ea typeface="Consolas"/>
                <a:cs typeface="Consolas"/>
                <a:sym typeface="Consolas"/>
              </a:rPr>
              <a:t>15</a:t>
            </a:r>
          </a:p>
        </p:txBody>
      </p:sp>
      <p:sp>
        <p:nvSpPr>
          <p:cNvPr id="1767" name="Shape 1767"/>
          <p:cNvSpPr txBox="1"/>
          <p:nvPr/>
        </p:nvSpPr>
        <p:spPr>
          <a:xfrm>
            <a:off x="6033025" y="4566100"/>
            <a:ext cx="3009600" cy="394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Set containing 0, 5, 10, 11</a:t>
            </a:r>
          </a:p>
        </p:txBody>
      </p:sp>
      <p:sp>
        <p:nvSpPr>
          <p:cNvPr id="1768" name="Shape 1768"/>
          <p:cNvSpPr txBox="1"/>
          <p:nvPr/>
        </p:nvSpPr>
        <p:spPr>
          <a:xfrm>
            <a:off x="311700" y="3295400"/>
            <a:ext cx="5003400" cy="17175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69850" lvl="0" marL="38100" marR="38100" rtl="0">
              <a:lnSpc>
                <a:spcPct val="115000"/>
              </a:lnSpc>
              <a:spcBef>
                <a:spcPts val="0"/>
              </a:spcBef>
              <a:buClr>
                <a:schemeClr val="dk1"/>
              </a:buClr>
              <a:buSzPts val="1100"/>
              <a:buFont typeface="Arial"/>
              <a:buNone/>
            </a:pPr>
            <a:r>
              <a:rPr lang="en" sz="1800">
                <a:solidFill>
                  <a:srgbClr val="FF5600"/>
                </a:solidFill>
                <a:highlight>
                  <a:srgbClr val="FFFFFF"/>
                </a:highlight>
                <a:latin typeface="Consolas"/>
                <a:ea typeface="Consolas"/>
                <a:cs typeface="Consolas"/>
                <a:sym typeface="Consolas"/>
              </a:rPr>
              <a:t>BooleanSet</a:t>
            </a:r>
            <a:r>
              <a:rPr lang="en" sz="1800">
                <a:solidFill>
                  <a:srgbClr val="3B3B3B"/>
                </a:solidFill>
                <a:highlight>
                  <a:srgbClr val="FFFFFF"/>
                </a:highlight>
                <a:latin typeface="Consolas"/>
                <a:ea typeface="Consolas"/>
                <a:cs typeface="Consolas"/>
                <a:sym typeface="Consolas"/>
              </a:rPr>
              <a:t> set </a:t>
            </a:r>
            <a:r>
              <a:rPr lang="en" sz="1800">
                <a:solidFill>
                  <a:srgbClr val="006699"/>
                </a:solidFill>
                <a:highlight>
                  <a:srgbClr val="FFFFFF"/>
                </a:highlight>
                <a:latin typeface="Consolas"/>
                <a:ea typeface="Consolas"/>
                <a:cs typeface="Consolas"/>
                <a:sym typeface="Consolas"/>
              </a:rPr>
              <a:t>=</a:t>
            </a:r>
            <a:r>
              <a:rPr lang="en" sz="1800">
                <a:solidFill>
                  <a:srgbClr val="3B3B3B"/>
                </a:solidFill>
                <a:highlight>
                  <a:srgbClr val="FFFFFF"/>
                </a:highlight>
                <a:latin typeface="Consolas"/>
                <a:ea typeface="Consolas"/>
                <a:cs typeface="Consolas"/>
                <a:sym typeface="Consolas"/>
              </a:rPr>
              <a:t> </a:t>
            </a:r>
            <a:r>
              <a:rPr lang="en" sz="1800">
                <a:solidFill>
                  <a:srgbClr val="006699"/>
                </a:solidFill>
                <a:highlight>
                  <a:srgbClr val="FFFFFF"/>
                </a:highlight>
                <a:latin typeface="Consolas"/>
                <a:ea typeface="Consolas"/>
                <a:cs typeface="Consolas"/>
                <a:sym typeface="Consolas"/>
              </a:rPr>
              <a:t>new</a:t>
            </a: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BooleanSet</a:t>
            </a:r>
            <a:r>
              <a:rPr lang="en" sz="1800">
                <a:solidFill>
                  <a:srgbClr val="3B3B3B"/>
                </a:solidFill>
                <a:highlight>
                  <a:srgbClr val="FFFFFF"/>
                </a:highlight>
                <a:latin typeface="Consolas"/>
                <a:ea typeface="Consolas"/>
                <a:cs typeface="Consolas"/>
                <a:sym typeface="Consolas"/>
              </a:rPr>
              <a:t>(</a:t>
            </a:r>
            <a:r>
              <a:rPr lang="en" sz="1800">
                <a:solidFill>
                  <a:srgbClr val="A8017E"/>
                </a:solidFill>
                <a:highlight>
                  <a:srgbClr val="FFFFFF"/>
                </a:highlight>
                <a:latin typeface="Consolas"/>
                <a:ea typeface="Consolas"/>
                <a:cs typeface="Consolas"/>
                <a:sym typeface="Consolas"/>
              </a:rPr>
              <a:t>16</a:t>
            </a:r>
            <a:r>
              <a:rPr lang="en" sz="1800">
                <a:solidFill>
                  <a:srgbClr val="3B3B3B"/>
                </a:solidFill>
                <a:highlight>
                  <a:srgbClr val="FFFFFF"/>
                </a:highlight>
                <a:latin typeface="Consolas"/>
                <a:ea typeface="Consolas"/>
                <a:cs typeface="Consolas"/>
                <a:sym typeface="Consolas"/>
              </a:rPr>
              <a:t>);</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set</a:t>
            </a:r>
            <a:r>
              <a:rPr lang="en" sz="1800">
                <a:solidFill>
                  <a:srgbClr val="006699"/>
                </a:solidFill>
                <a:highlight>
                  <a:srgbClr val="FFFFFF"/>
                </a:highlight>
                <a:latin typeface="Consolas"/>
                <a:ea typeface="Consolas"/>
                <a:cs typeface="Consolas"/>
                <a:sym typeface="Consolas"/>
              </a:rPr>
              <a:t>.</a:t>
            </a:r>
            <a:r>
              <a:rPr lang="en" sz="1800">
                <a:solidFill>
                  <a:srgbClr val="3B3B3B"/>
                </a:solidFill>
                <a:highlight>
                  <a:srgbClr val="FFFFFF"/>
                </a:highlight>
                <a:latin typeface="Consolas"/>
                <a:ea typeface="Consolas"/>
                <a:cs typeface="Consolas"/>
                <a:sym typeface="Consolas"/>
              </a:rPr>
              <a:t>add(</a:t>
            </a:r>
            <a:r>
              <a:rPr lang="en" sz="1800">
                <a:solidFill>
                  <a:srgbClr val="A8017E"/>
                </a:solidFill>
                <a:highlight>
                  <a:srgbClr val="FFFFFF"/>
                </a:highlight>
                <a:latin typeface="Consolas"/>
                <a:ea typeface="Consolas"/>
                <a:cs typeface="Consolas"/>
                <a:sym typeface="Consolas"/>
              </a:rPr>
              <a:t>0</a:t>
            </a:r>
            <a:r>
              <a:rPr lang="en" sz="1800">
                <a:solidFill>
                  <a:srgbClr val="3B3B3B"/>
                </a:solidFill>
                <a:highlight>
                  <a:srgbClr val="FFFFFF"/>
                </a:highlight>
                <a:latin typeface="Consolas"/>
                <a:ea typeface="Consolas"/>
                <a:cs typeface="Consolas"/>
                <a:sym typeface="Consolas"/>
              </a:rPr>
              <a:t>);</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set</a:t>
            </a:r>
            <a:r>
              <a:rPr lang="en" sz="1800">
                <a:solidFill>
                  <a:srgbClr val="006699"/>
                </a:solidFill>
                <a:highlight>
                  <a:srgbClr val="FFFFFF"/>
                </a:highlight>
                <a:latin typeface="Consolas"/>
                <a:ea typeface="Consolas"/>
                <a:cs typeface="Consolas"/>
                <a:sym typeface="Consolas"/>
              </a:rPr>
              <a:t>.</a:t>
            </a:r>
            <a:r>
              <a:rPr lang="en" sz="1800">
                <a:solidFill>
                  <a:srgbClr val="3B3B3B"/>
                </a:solidFill>
                <a:highlight>
                  <a:srgbClr val="FFFFFF"/>
                </a:highlight>
                <a:latin typeface="Consolas"/>
                <a:ea typeface="Consolas"/>
                <a:cs typeface="Consolas"/>
                <a:sym typeface="Consolas"/>
              </a:rPr>
              <a:t>add(</a:t>
            </a:r>
            <a:r>
              <a:rPr lang="en" sz="1800">
                <a:solidFill>
                  <a:srgbClr val="A8017E"/>
                </a:solidFill>
                <a:highlight>
                  <a:srgbClr val="FFFFFF"/>
                </a:highlight>
                <a:latin typeface="Consolas"/>
                <a:ea typeface="Consolas"/>
                <a:cs typeface="Consolas"/>
                <a:sym typeface="Consolas"/>
              </a:rPr>
              <a:t>5</a:t>
            </a:r>
            <a:r>
              <a:rPr lang="en" sz="1800">
                <a:solidFill>
                  <a:srgbClr val="3B3B3B"/>
                </a:solidFill>
                <a:highlight>
                  <a:srgbClr val="FFFFFF"/>
                </a:highlight>
                <a:latin typeface="Consolas"/>
                <a:ea typeface="Consolas"/>
                <a:cs typeface="Consolas"/>
                <a:sym typeface="Consolas"/>
              </a:rPr>
              <a:t>);</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set</a:t>
            </a:r>
            <a:r>
              <a:rPr lang="en" sz="1800">
                <a:solidFill>
                  <a:srgbClr val="006699"/>
                </a:solidFill>
                <a:highlight>
                  <a:srgbClr val="FFFFFF"/>
                </a:highlight>
                <a:latin typeface="Consolas"/>
                <a:ea typeface="Consolas"/>
                <a:cs typeface="Consolas"/>
                <a:sym typeface="Consolas"/>
              </a:rPr>
              <a:t>.</a:t>
            </a:r>
            <a:r>
              <a:rPr lang="en" sz="1800">
                <a:solidFill>
                  <a:srgbClr val="3B3B3B"/>
                </a:solidFill>
                <a:highlight>
                  <a:srgbClr val="FFFFFF"/>
                </a:highlight>
                <a:latin typeface="Consolas"/>
                <a:ea typeface="Consolas"/>
                <a:cs typeface="Consolas"/>
                <a:sym typeface="Consolas"/>
              </a:rPr>
              <a:t>add(</a:t>
            </a:r>
            <a:r>
              <a:rPr lang="en" sz="1800">
                <a:solidFill>
                  <a:srgbClr val="A8017E"/>
                </a:solidFill>
                <a:highlight>
                  <a:srgbClr val="FFFFFF"/>
                </a:highlight>
                <a:latin typeface="Consolas"/>
                <a:ea typeface="Consolas"/>
                <a:cs typeface="Consolas"/>
                <a:sym typeface="Consolas"/>
              </a:rPr>
              <a:t>10</a:t>
            </a:r>
            <a:r>
              <a:rPr lang="en" sz="1800">
                <a:solidFill>
                  <a:srgbClr val="3B3B3B"/>
                </a:solidFill>
                <a:highlight>
                  <a:srgbClr val="FFFFFF"/>
                </a:highlight>
                <a:latin typeface="Consolas"/>
                <a:ea typeface="Consolas"/>
                <a:cs typeface="Consolas"/>
                <a:sym typeface="Consolas"/>
              </a:rPr>
              <a:t>);</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set</a:t>
            </a:r>
            <a:r>
              <a:rPr lang="en" sz="1800">
                <a:solidFill>
                  <a:srgbClr val="006699"/>
                </a:solidFill>
                <a:highlight>
                  <a:srgbClr val="FFFFFF"/>
                </a:highlight>
                <a:latin typeface="Consolas"/>
                <a:ea typeface="Consolas"/>
                <a:cs typeface="Consolas"/>
                <a:sym typeface="Consolas"/>
              </a:rPr>
              <a:t>.</a:t>
            </a:r>
            <a:r>
              <a:rPr lang="en" sz="1800">
                <a:solidFill>
                  <a:srgbClr val="3B3B3B"/>
                </a:solidFill>
                <a:highlight>
                  <a:srgbClr val="FFFFFF"/>
                </a:highlight>
                <a:latin typeface="Consolas"/>
                <a:ea typeface="Consolas"/>
                <a:cs typeface="Consolas"/>
                <a:sym typeface="Consolas"/>
              </a:rPr>
              <a:t>add(</a:t>
            </a:r>
            <a:r>
              <a:rPr lang="en" sz="1800">
                <a:solidFill>
                  <a:srgbClr val="A8017E"/>
                </a:solidFill>
                <a:highlight>
                  <a:srgbClr val="FFFFFF"/>
                </a:highlight>
                <a:latin typeface="Consolas"/>
                <a:ea typeface="Consolas"/>
                <a:cs typeface="Consolas"/>
                <a:sym typeface="Consolas"/>
              </a:rPr>
              <a:t>11</a:t>
            </a:r>
            <a:r>
              <a:rPr lang="en" sz="1800">
                <a:solidFill>
                  <a:srgbClr val="3B3B3B"/>
                </a:solidFill>
                <a:highlight>
                  <a:srgbClr val="FFFFFF"/>
                </a:highlight>
                <a:latin typeface="Consolas"/>
                <a:ea typeface="Consolas"/>
                <a:cs typeface="Consolas"/>
                <a:sym typeface="Consolas"/>
              </a:rPr>
              <a:t>);</a:t>
            </a:r>
          </a:p>
          <a:p>
            <a:pPr indent="0" lvl="0" marL="38100" marR="38100" rtl="0">
              <a:lnSpc>
                <a:spcPct val="115000"/>
              </a:lnSpc>
              <a:spcBef>
                <a:spcPts val="0"/>
              </a:spcBef>
              <a:buNone/>
            </a:pPr>
            <a:r>
              <a:t/>
            </a:r>
            <a:endParaRPr sz="1800">
              <a:solidFill>
                <a:srgbClr val="AF82D4"/>
              </a:solidFill>
              <a:highlight>
                <a:srgbClr val="FFFFFF"/>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2" name="Shape 1772"/>
        <p:cNvGrpSpPr/>
        <p:nvPr/>
      </p:nvGrpSpPr>
      <p:grpSpPr>
        <a:xfrm>
          <a:off x="0" y="0"/>
          <a:ext cx="0" cy="0"/>
          <a:chOff x="0" y="0"/>
          <a:chExt cx="0" cy="0"/>
        </a:xfrm>
      </p:grpSpPr>
      <p:sp>
        <p:nvSpPr>
          <p:cNvPr id="1773" name="Shape 1773"/>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a:solidFill>
                  <a:srgbClr val="1155CC"/>
                </a:solidFill>
              </a:rPr>
              <a:t>Rehashing an Old Idea</a:t>
            </a:r>
            <a:r>
              <a:rPr lang="en">
                <a:solidFill>
                  <a:srgbClr val="1155CC"/>
                </a:solidFill>
              </a:rPr>
              <a:t>: BooleanSet</a:t>
            </a:r>
          </a:p>
          <a:p>
            <a:pPr indent="0" lvl="0" marL="0" rtl="0">
              <a:spcBef>
                <a:spcPts val="0"/>
              </a:spcBef>
              <a:buNone/>
            </a:pPr>
            <a:r>
              <a:t/>
            </a:r>
            <a:endParaRPr>
              <a:solidFill>
                <a:srgbClr val="1155CC"/>
              </a:solidFill>
            </a:endParaRPr>
          </a:p>
        </p:txBody>
      </p:sp>
      <p:sp>
        <p:nvSpPr>
          <p:cNvPr id="1774" name="Shape 1774"/>
          <p:cNvSpPr/>
          <p:nvPr/>
        </p:nvSpPr>
        <p:spPr>
          <a:xfrm>
            <a:off x="7701675" y="795550"/>
            <a:ext cx="335400" cy="237000"/>
          </a:xfrm>
          <a:prstGeom prst="rect">
            <a:avLst/>
          </a:prstGeom>
          <a:solidFill>
            <a:srgbClr val="D9EAD3"/>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T</a:t>
            </a:r>
          </a:p>
        </p:txBody>
      </p:sp>
      <p:sp>
        <p:nvSpPr>
          <p:cNvPr id="1775" name="Shape 1775"/>
          <p:cNvSpPr/>
          <p:nvPr/>
        </p:nvSpPr>
        <p:spPr>
          <a:xfrm>
            <a:off x="7701675" y="10241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76" name="Shape 1776"/>
          <p:cNvSpPr/>
          <p:nvPr/>
        </p:nvSpPr>
        <p:spPr>
          <a:xfrm>
            <a:off x="7701675" y="12527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77" name="Shape 1777"/>
          <p:cNvSpPr/>
          <p:nvPr/>
        </p:nvSpPr>
        <p:spPr>
          <a:xfrm>
            <a:off x="7701675" y="14813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78" name="Shape 1778"/>
          <p:cNvSpPr/>
          <p:nvPr/>
        </p:nvSpPr>
        <p:spPr>
          <a:xfrm>
            <a:off x="7701675" y="17099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79" name="Shape 1779"/>
          <p:cNvSpPr/>
          <p:nvPr/>
        </p:nvSpPr>
        <p:spPr>
          <a:xfrm>
            <a:off x="7701675" y="1938550"/>
            <a:ext cx="335400" cy="237000"/>
          </a:xfrm>
          <a:prstGeom prst="rect">
            <a:avLst/>
          </a:prstGeom>
          <a:solidFill>
            <a:srgbClr val="D9EAD3"/>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T</a:t>
            </a:r>
          </a:p>
        </p:txBody>
      </p:sp>
      <p:sp>
        <p:nvSpPr>
          <p:cNvPr id="1780" name="Shape 1780"/>
          <p:cNvSpPr/>
          <p:nvPr/>
        </p:nvSpPr>
        <p:spPr>
          <a:xfrm>
            <a:off x="7701675" y="21671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81" name="Shape 1781"/>
          <p:cNvSpPr/>
          <p:nvPr/>
        </p:nvSpPr>
        <p:spPr>
          <a:xfrm>
            <a:off x="7701675" y="23957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82" name="Shape 1782"/>
          <p:cNvSpPr/>
          <p:nvPr/>
        </p:nvSpPr>
        <p:spPr>
          <a:xfrm>
            <a:off x="7701675" y="26327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83" name="Shape 1783"/>
          <p:cNvSpPr/>
          <p:nvPr/>
        </p:nvSpPr>
        <p:spPr>
          <a:xfrm>
            <a:off x="7701675" y="28613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84" name="Shape 1784"/>
          <p:cNvSpPr/>
          <p:nvPr/>
        </p:nvSpPr>
        <p:spPr>
          <a:xfrm>
            <a:off x="7701675" y="3089950"/>
            <a:ext cx="335400" cy="237000"/>
          </a:xfrm>
          <a:prstGeom prst="rect">
            <a:avLst/>
          </a:prstGeom>
          <a:solidFill>
            <a:srgbClr val="D9EAD3"/>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T</a:t>
            </a:r>
          </a:p>
        </p:txBody>
      </p:sp>
      <p:sp>
        <p:nvSpPr>
          <p:cNvPr id="1785" name="Shape 1785"/>
          <p:cNvSpPr/>
          <p:nvPr/>
        </p:nvSpPr>
        <p:spPr>
          <a:xfrm>
            <a:off x="7701675" y="3318550"/>
            <a:ext cx="335400" cy="237000"/>
          </a:xfrm>
          <a:prstGeom prst="rect">
            <a:avLst/>
          </a:prstGeom>
          <a:solidFill>
            <a:srgbClr val="D9EAD3"/>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T</a:t>
            </a:r>
          </a:p>
        </p:txBody>
      </p:sp>
      <p:sp>
        <p:nvSpPr>
          <p:cNvPr id="1786" name="Shape 1786"/>
          <p:cNvSpPr/>
          <p:nvPr/>
        </p:nvSpPr>
        <p:spPr>
          <a:xfrm>
            <a:off x="7701675" y="35471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87" name="Shape 1787"/>
          <p:cNvSpPr/>
          <p:nvPr/>
        </p:nvSpPr>
        <p:spPr>
          <a:xfrm>
            <a:off x="7701675" y="37757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88" name="Shape 1788"/>
          <p:cNvSpPr/>
          <p:nvPr/>
        </p:nvSpPr>
        <p:spPr>
          <a:xfrm>
            <a:off x="7701675" y="40043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89" name="Shape 1789"/>
          <p:cNvSpPr/>
          <p:nvPr/>
        </p:nvSpPr>
        <p:spPr>
          <a:xfrm>
            <a:off x="7701675" y="4232950"/>
            <a:ext cx="335400" cy="2370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nsolas"/>
                <a:ea typeface="Consolas"/>
                <a:cs typeface="Consolas"/>
                <a:sym typeface="Consolas"/>
              </a:rPr>
              <a:t>F</a:t>
            </a:r>
          </a:p>
        </p:txBody>
      </p:sp>
      <p:sp>
        <p:nvSpPr>
          <p:cNvPr id="1790" name="Shape 1790"/>
          <p:cNvSpPr txBox="1"/>
          <p:nvPr/>
        </p:nvSpPr>
        <p:spPr>
          <a:xfrm>
            <a:off x="7986427" y="719855"/>
            <a:ext cx="452400" cy="3685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500">
                <a:latin typeface="Consolas"/>
                <a:ea typeface="Consolas"/>
                <a:cs typeface="Consolas"/>
                <a:sym typeface="Consolas"/>
              </a:rPr>
              <a:t>0</a:t>
            </a:r>
          </a:p>
          <a:p>
            <a:pPr indent="0" lvl="0" marL="0" rtl="0">
              <a:spcBef>
                <a:spcPts val="0"/>
              </a:spcBef>
              <a:buNone/>
            </a:pPr>
            <a:r>
              <a:rPr lang="en" sz="1500">
                <a:latin typeface="Consolas"/>
                <a:ea typeface="Consolas"/>
                <a:cs typeface="Consolas"/>
                <a:sym typeface="Consolas"/>
              </a:rPr>
              <a:t>1</a:t>
            </a:r>
          </a:p>
          <a:p>
            <a:pPr indent="0" lvl="0" marL="0" rtl="0">
              <a:spcBef>
                <a:spcPts val="0"/>
              </a:spcBef>
              <a:buNone/>
            </a:pPr>
            <a:r>
              <a:rPr lang="en" sz="1500">
                <a:latin typeface="Consolas"/>
                <a:ea typeface="Consolas"/>
                <a:cs typeface="Consolas"/>
                <a:sym typeface="Consolas"/>
              </a:rPr>
              <a:t>2</a:t>
            </a:r>
          </a:p>
          <a:p>
            <a:pPr indent="0" lvl="0" marL="0" rtl="0">
              <a:spcBef>
                <a:spcPts val="0"/>
              </a:spcBef>
              <a:buNone/>
            </a:pPr>
            <a:r>
              <a:rPr lang="en" sz="1500">
                <a:latin typeface="Consolas"/>
                <a:ea typeface="Consolas"/>
                <a:cs typeface="Consolas"/>
                <a:sym typeface="Consolas"/>
              </a:rPr>
              <a:t>3</a:t>
            </a:r>
          </a:p>
          <a:p>
            <a:pPr indent="0" lvl="0" marL="0" rtl="0">
              <a:spcBef>
                <a:spcPts val="0"/>
              </a:spcBef>
              <a:buNone/>
            </a:pPr>
            <a:r>
              <a:rPr lang="en" sz="1500">
                <a:latin typeface="Consolas"/>
                <a:ea typeface="Consolas"/>
                <a:cs typeface="Consolas"/>
                <a:sym typeface="Consolas"/>
              </a:rPr>
              <a:t>4</a:t>
            </a:r>
          </a:p>
          <a:p>
            <a:pPr indent="0" lvl="0" marL="0" rtl="0">
              <a:spcBef>
                <a:spcPts val="0"/>
              </a:spcBef>
              <a:buNone/>
            </a:pPr>
            <a:r>
              <a:rPr lang="en" sz="1500">
                <a:latin typeface="Consolas"/>
                <a:ea typeface="Consolas"/>
                <a:cs typeface="Consolas"/>
                <a:sym typeface="Consolas"/>
              </a:rPr>
              <a:t>5</a:t>
            </a:r>
          </a:p>
          <a:p>
            <a:pPr indent="0" lvl="0" marL="0" rtl="0">
              <a:spcBef>
                <a:spcPts val="0"/>
              </a:spcBef>
              <a:buNone/>
            </a:pPr>
            <a:r>
              <a:rPr lang="en" sz="1500">
                <a:latin typeface="Consolas"/>
                <a:ea typeface="Consolas"/>
                <a:cs typeface="Consolas"/>
                <a:sym typeface="Consolas"/>
              </a:rPr>
              <a:t>6</a:t>
            </a:r>
          </a:p>
          <a:p>
            <a:pPr indent="0" lvl="0" marL="0" rtl="0">
              <a:spcBef>
                <a:spcPts val="0"/>
              </a:spcBef>
              <a:buNone/>
            </a:pPr>
            <a:r>
              <a:rPr lang="en" sz="1500">
                <a:latin typeface="Consolas"/>
                <a:ea typeface="Consolas"/>
                <a:cs typeface="Consolas"/>
                <a:sym typeface="Consolas"/>
              </a:rPr>
              <a:t>7</a:t>
            </a:r>
          </a:p>
          <a:p>
            <a:pPr indent="0" lvl="0" marL="0" rtl="0">
              <a:spcBef>
                <a:spcPts val="0"/>
              </a:spcBef>
              <a:buNone/>
            </a:pPr>
            <a:r>
              <a:rPr lang="en" sz="1500">
                <a:latin typeface="Consolas"/>
                <a:ea typeface="Consolas"/>
                <a:cs typeface="Consolas"/>
                <a:sym typeface="Consolas"/>
              </a:rPr>
              <a:t>8</a:t>
            </a:r>
          </a:p>
          <a:p>
            <a:pPr indent="0" lvl="0" marL="0" rtl="0">
              <a:spcBef>
                <a:spcPts val="0"/>
              </a:spcBef>
              <a:buNone/>
            </a:pPr>
            <a:r>
              <a:rPr lang="en" sz="1500">
                <a:latin typeface="Consolas"/>
                <a:ea typeface="Consolas"/>
                <a:cs typeface="Consolas"/>
                <a:sym typeface="Consolas"/>
              </a:rPr>
              <a:t>9</a:t>
            </a:r>
          </a:p>
          <a:p>
            <a:pPr indent="0" lvl="0" marL="0" rtl="0">
              <a:spcBef>
                <a:spcPts val="0"/>
              </a:spcBef>
              <a:buNone/>
            </a:pPr>
            <a:r>
              <a:rPr lang="en" sz="1500">
                <a:latin typeface="Consolas"/>
                <a:ea typeface="Consolas"/>
                <a:cs typeface="Consolas"/>
                <a:sym typeface="Consolas"/>
              </a:rPr>
              <a:t>10</a:t>
            </a:r>
          </a:p>
          <a:p>
            <a:pPr indent="0" lvl="0" marL="0" rtl="0">
              <a:spcBef>
                <a:spcPts val="0"/>
              </a:spcBef>
              <a:buNone/>
            </a:pPr>
            <a:r>
              <a:rPr lang="en" sz="1500">
                <a:latin typeface="Consolas"/>
                <a:ea typeface="Consolas"/>
                <a:cs typeface="Consolas"/>
                <a:sym typeface="Consolas"/>
              </a:rPr>
              <a:t>11</a:t>
            </a:r>
          </a:p>
          <a:p>
            <a:pPr indent="0" lvl="0" marL="0" rtl="0">
              <a:spcBef>
                <a:spcPts val="0"/>
              </a:spcBef>
              <a:buNone/>
            </a:pPr>
            <a:r>
              <a:rPr lang="en" sz="1500">
                <a:latin typeface="Consolas"/>
                <a:ea typeface="Consolas"/>
                <a:cs typeface="Consolas"/>
                <a:sym typeface="Consolas"/>
              </a:rPr>
              <a:t>12</a:t>
            </a:r>
          </a:p>
          <a:p>
            <a:pPr indent="0" lvl="0" marL="0" rtl="0">
              <a:spcBef>
                <a:spcPts val="0"/>
              </a:spcBef>
              <a:buNone/>
            </a:pPr>
            <a:r>
              <a:rPr lang="en" sz="1500">
                <a:latin typeface="Consolas"/>
                <a:ea typeface="Consolas"/>
                <a:cs typeface="Consolas"/>
                <a:sym typeface="Consolas"/>
              </a:rPr>
              <a:t>13</a:t>
            </a:r>
          </a:p>
          <a:p>
            <a:pPr indent="0" lvl="0" marL="0" rtl="0">
              <a:spcBef>
                <a:spcPts val="0"/>
              </a:spcBef>
              <a:buNone/>
            </a:pPr>
            <a:r>
              <a:rPr lang="en" sz="1500">
                <a:latin typeface="Consolas"/>
                <a:ea typeface="Consolas"/>
                <a:cs typeface="Consolas"/>
                <a:sym typeface="Consolas"/>
              </a:rPr>
              <a:t>14</a:t>
            </a:r>
          </a:p>
          <a:p>
            <a:pPr indent="0" lvl="0" marL="0" rtl="0">
              <a:spcBef>
                <a:spcPts val="0"/>
              </a:spcBef>
              <a:buNone/>
            </a:pPr>
            <a:r>
              <a:rPr lang="en" sz="1500">
                <a:latin typeface="Consolas"/>
                <a:ea typeface="Consolas"/>
                <a:cs typeface="Consolas"/>
                <a:sym typeface="Consolas"/>
              </a:rPr>
              <a:t>15</a:t>
            </a:r>
          </a:p>
        </p:txBody>
      </p:sp>
      <p:sp>
        <p:nvSpPr>
          <p:cNvPr id="1791" name="Shape 1791"/>
          <p:cNvSpPr txBox="1"/>
          <p:nvPr/>
        </p:nvSpPr>
        <p:spPr>
          <a:xfrm>
            <a:off x="6033025" y="4566100"/>
            <a:ext cx="3009600" cy="394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Set containing 0, 5, 10, 11</a:t>
            </a:r>
          </a:p>
        </p:txBody>
      </p:sp>
      <p:sp>
        <p:nvSpPr>
          <p:cNvPr id="1792" name="Shape 1792"/>
          <p:cNvSpPr txBox="1"/>
          <p:nvPr/>
        </p:nvSpPr>
        <p:spPr>
          <a:xfrm>
            <a:off x="311700" y="795550"/>
            <a:ext cx="5481900" cy="39402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69850" lvl="0" marL="38100" marR="38100" rtl="0">
              <a:lnSpc>
                <a:spcPct val="115000"/>
              </a:lnSpc>
              <a:spcBef>
                <a:spcPts val="0"/>
              </a:spcBef>
              <a:buClr>
                <a:schemeClr val="dk1"/>
              </a:buClr>
              <a:buSzPts val="1100"/>
              <a:buFont typeface="Arial"/>
              <a:buNone/>
            </a:pPr>
            <a:r>
              <a:rPr lang="en" sz="1800">
                <a:solidFill>
                  <a:srgbClr val="FF5600"/>
                </a:solidFill>
                <a:highlight>
                  <a:srgbClr val="FFFFFF"/>
                </a:highlight>
                <a:latin typeface="Consolas"/>
                <a:ea typeface="Consolas"/>
                <a:cs typeface="Consolas"/>
                <a:sym typeface="Consolas"/>
              </a:rPr>
              <a:t>public</a:t>
            </a: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class</a:t>
            </a:r>
            <a:r>
              <a:rPr lang="en" sz="1800">
                <a:solidFill>
                  <a:srgbClr val="3B3B3B"/>
                </a:solidFill>
                <a:highlight>
                  <a:srgbClr val="FFFFFF"/>
                </a:highlight>
                <a:latin typeface="Consolas"/>
                <a:ea typeface="Consolas"/>
                <a:cs typeface="Consolas"/>
                <a:sym typeface="Consolas"/>
              </a:rPr>
              <a:t> </a:t>
            </a:r>
            <a:r>
              <a:rPr lang="en" sz="1800">
                <a:solidFill>
                  <a:srgbClr val="21439C"/>
                </a:solidFill>
                <a:highlight>
                  <a:srgbClr val="FFFFFF"/>
                </a:highlight>
                <a:latin typeface="Consolas"/>
                <a:ea typeface="Consolas"/>
                <a:cs typeface="Consolas"/>
                <a:sym typeface="Consolas"/>
              </a:rPr>
              <a:t>BooleanSet</a:t>
            </a: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boolean</a:t>
            </a:r>
            <a:r>
              <a:rPr lang="en" sz="1800">
                <a:solidFill>
                  <a:srgbClr val="3B3B3B"/>
                </a:solidFill>
                <a:highlight>
                  <a:srgbClr val="FFFFFF"/>
                </a:highlight>
                <a:latin typeface="Consolas"/>
                <a:ea typeface="Consolas"/>
                <a:cs typeface="Consolas"/>
                <a:sym typeface="Consolas"/>
              </a:rPr>
              <a:t>[] contains;</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public</a:t>
            </a:r>
            <a:r>
              <a:rPr lang="en" sz="1800">
                <a:solidFill>
                  <a:srgbClr val="3B3B3B"/>
                </a:solidFill>
                <a:highlight>
                  <a:srgbClr val="FFFFFF"/>
                </a:highlight>
                <a:latin typeface="Consolas"/>
                <a:ea typeface="Consolas"/>
                <a:cs typeface="Consolas"/>
                <a:sym typeface="Consolas"/>
              </a:rPr>
              <a:t> </a:t>
            </a:r>
            <a:r>
              <a:rPr lang="en" sz="1800">
                <a:solidFill>
                  <a:srgbClr val="21439C"/>
                </a:solidFill>
                <a:highlight>
                  <a:srgbClr val="FFFFFF"/>
                </a:highlight>
                <a:latin typeface="Consolas"/>
                <a:ea typeface="Consolas"/>
                <a:cs typeface="Consolas"/>
                <a:sym typeface="Consolas"/>
              </a:rPr>
              <a:t>BooleanSet</a:t>
            </a:r>
            <a:r>
              <a:rPr lang="en" sz="1800">
                <a:solidFill>
                  <a:srgbClr val="3B3B3B"/>
                </a:solidFill>
                <a:highlight>
                  <a:srgbClr val="FFFFFF"/>
                </a:highlight>
                <a:latin typeface="Consolas"/>
                <a:ea typeface="Consolas"/>
                <a:cs typeface="Consolas"/>
                <a:sym typeface="Consolas"/>
              </a:rPr>
              <a:t>(</a:t>
            </a:r>
            <a:r>
              <a:rPr lang="en" sz="1800">
                <a:solidFill>
                  <a:srgbClr val="FF5600"/>
                </a:solidFill>
                <a:highlight>
                  <a:srgbClr val="FFFFFF"/>
                </a:highlight>
                <a:latin typeface="Consolas"/>
                <a:ea typeface="Consolas"/>
                <a:cs typeface="Consolas"/>
                <a:sym typeface="Consolas"/>
              </a:rPr>
              <a:t>int</a:t>
            </a:r>
            <a:r>
              <a:rPr lang="en" sz="1800">
                <a:solidFill>
                  <a:srgbClr val="3B3B3B"/>
                </a:solidFill>
                <a:highlight>
                  <a:srgbClr val="FFFFFF"/>
                </a:highlight>
                <a:latin typeface="Consolas"/>
                <a:ea typeface="Consolas"/>
                <a:cs typeface="Consolas"/>
                <a:sym typeface="Consolas"/>
              </a:rPr>
              <a:t> </a:t>
            </a:r>
            <a:r>
              <a:rPr lang="en" sz="1800">
                <a:solidFill>
                  <a:srgbClr val="0053FF"/>
                </a:solidFill>
                <a:highlight>
                  <a:srgbClr val="FFFFFF"/>
                </a:highlight>
                <a:latin typeface="Consolas"/>
                <a:ea typeface="Consolas"/>
                <a:cs typeface="Consolas"/>
                <a:sym typeface="Consolas"/>
              </a:rPr>
              <a:t>capacity</a:t>
            </a: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contains </a:t>
            </a:r>
            <a:r>
              <a:rPr lang="en" sz="1800">
                <a:solidFill>
                  <a:srgbClr val="006699"/>
                </a:solidFill>
                <a:highlight>
                  <a:srgbClr val="FFFFFF"/>
                </a:highlight>
                <a:latin typeface="Consolas"/>
                <a:ea typeface="Consolas"/>
                <a:cs typeface="Consolas"/>
                <a:sym typeface="Consolas"/>
              </a:rPr>
              <a:t>=</a:t>
            </a:r>
            <a:r>
              <a:rPr lang="en" sz="1800">
                <a:solidFill>
                  <a:srgbClr val="3B3B3B"/>
                </a:solidFill>
                <a:highlight>
                  <a:srgbClr val="FFFFFF"/>
                </a:highlight>
                <a:latin typeface="Consolas"/>
                <a:ea typeface="Consolas"/>
                <a:cs typeface="Consolas"/>
                <a:sym typeface="Consolas"/>
              </a:rPr>
              <a:t> </a:t>
            </a:r>
            <a:r>
              <a:rPr lang="en" sz="1800">
                <a:solidFill>
                  <a:srgbClr val="006699"/>
                </a:solidFill>
                <a:highlight>
                  <a:srgbClr val="FFFFFF"/>
                </a:highlight>
                <a:latin typeface="Consolas"/>
                <a:ea typeface="Consolas"/>
                <a:cs typeface="Consolas"/>
                <a:sym typeface="Consolas"/>
              </a:rPr>
              <a:t>new</a:t>
            </a: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boolean</a:t>
            </a:r>
            <a:r>
              <a:rPr lang="en" sz="1800">
                <a:solidFill>
                  <a:srgbClr val="3B3B3B"/>
                </a:solidFill>
                <a:highlight>
                  <a:srgbClr val="FFFFFF"/>
                </a:highlight>
                <a:latin typeface="Consolas"/>
                <a:ea typeface="Consolas"/>
                <a:cs typeface="Consolas"/>
                <a:sym typeface="Consolas"/>
              </a:rPr>
              <a:t>[capacity];</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public</a:t>
            </a:r>
            <a:r>
              <a:rPr lang="en" sz="1800">
                <a:solidFill>
                  <a:srgbClr val="3B3B3B"/>
                </a:solidFill>
                <a:highlight>
                  <a:srgbClr val="FFFFFF"/>
                </a:highlight>
                <a:latin typeface="Consolas"/>
                <a:ea typeface="Consolas"/>
                <a:cs typeface="Consolas"/>
                <a:sym typeface="Consolas"/>
              </a:rPr>
              <a:t> </a:t>
            </a:r>
            <a:r>
              <a:rPr lang="en" sz="1800">
                <a:solidFill>
                  <a:srgbClr val="21439C"/>
                </a:solidFill>
                <a:highlight>
                  <a:srgbClr val="FFFFFF"/>
                </a:highlight>
                <a:latin typeface="Consolas"/>
                <a:ea typeface="Consolas"/>
                <a:cs typeface="Consolas"/>
                <a:sym typeface="Consolas"/>
              </a:rPr>
              <a:t>add</a:t>
            </a:r>
            <a:r>
              <a:rPr lang="en" sz="1800">
                <a:solidFill>
                  <a:srgbClr val="3B3B3B"/>
                </a:solidFill>
                <a:highlight>
                  <a:srgbClr val="FFFFFF"/>
                </a:highlight>
                <a:latin typeface="Consolas"/>
                <a:ea typeface="Consolas"/>
                <a:cs typeface="Consolas"/>
                <a:sym typeface="Consolas"/>
              </a:rPr>
              <a:t>(</a:t>
            </a:r>
            <a:r>
              <a:rPr lang="en" sz="1800">
                <a:solidFill>
                  <a:srgbClr val="FF5600"/>
                </a:solidFill>
                <a:highlight>
                  <a:srgbClr val="FFFFFF"/>
                </a:highlight>
                <a:latin typeface="Consolas"/>
                <a:ea typeface="Consolas"/>
                <a:cs typeface="Consolas"/>
                <a:sym typeface="Consolas"/>
              </a:rPr>
              <a:t>int</a:t>
            </a:r>
            <a:r>
              <a:rPr lang="en" sz="1800">
                <a:solidFill>
                  <a:srgbClr val="3B3B3B"/>
                </a:solidFill>
                <a:highlight>
                  <a:srgbClr val="FFFFFF"/>
                </a:highlight>
                <a:latin typeface="Consolas"/>
                <a:ea typeface="Consolas"/>
                <a:cs typeface="Consolas"/>
                <a:sym typeface="Consolas"/>
              </a:rPr>
              <a:t> </a:t>
            </a:r>
            <a:r>
              <a:rPr lang="en" sz="1800">
                <a:solidFill>
                  <a:srgbClr val="0053FF"/>
                </a:solidFill>
                <a:highlight>
                  <a:srgbClr val="FFFFFF"/>
                </a:highlight>
                <a:latin typeface="Consolas"/>
                <a:ea typeface="Consolas"/>
                <a:cs typeface="Consolas"/>
                <a:sym typeface="Consolas"/>
              </a:rPr>
              <a:t>i</a:t>
            </a: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contains[i] </a:t>
            </a:r>
            <a:r>
              <a:rPr lang="en" sz="1800">
                <a:solidFill>
                  <a:srgbClr val="006699"/>
                </a:solidFill>
                <a:highlight>
                  <a:srgbClr val="FFFFFF"/>
                </a:highlight>
                <a:latin typeface="Consolas"/>
                <a:ea typeface="Consolas"/>
                <a:cs typeface="Consolas"/>
                <a:sym typeface="Consolas"/>
              </a:rPr>
              <a:t>=</a:t>
            </a:r>
            <a:r>
              <a:rPr lang="en" sz="1800">
                <a:solidFill>
                  <a:srgbClr val="3B3B3B"/>
                </a:solidFill>
                <a:highlight>
                  <a:srgbClr val="FFFFFF"/>
                </a:highlight>
                <a:latin typeface="Consolas"/>
                <a:ea typeface="Consolas"/>
                <a:cs typeface="Consolas"/>
                <a:sym typeface="Consolas"/>
              </a:rPr>
              <a:t> </a:t>
            </a:r>
            <a:r>
              <a:rPr lang="en" sz="1800">
                <a:solidFill>
                  <a:srgbClr val="A535AE"/>
                </a:solidFill>
                <a:highlight>
                  <a:srgbClr val="FFFFFF"/>
                </a:highlight>
                <a:latin typeface="Consolas"/>
                <a:ea typeface="Consolas"/>
                <a:cs typeface="Consolas"/>
                <a:sym typeface="Consolas"/>
              </a:rPr>
              <a:t>true</a:t>
            </a:r>
            <a:r>
              <a:rPr lang="en" sz="1800">
                <a:solidFill>
                  <a:srgbClr val="3B3B3B"/>
                </a:solidFill>
                <a:highlight>
                  <a:srgbClr val="FFFFFF"/>
                </a:highlight>
                <a:latin typeface="Consolas"/>
                <a:ea typeface="Consolas"/>
                <a:cs typeface="Consolas"/>
                <a:sym typeface="Consolas"/>
              </a:rPr>
              <a:t>;</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public</a:t>
            </a:r>
            <a:r>
              <a:rPr lang="en" sz="1800">
                <a:solidFill>
                  <a:srgbClr val="3B3B3B"/>
                </a:solidFill>
                <a:highlight>
                  <a:srgbClr val="FFFFFF"/>
                </a:highlight>
                <a:latin typeface="Consolas"/>
                <a:ea typeface="Consolas"/>
                <a:cs typeface="Consolas"/>
                <a:sym typeface="Consolas"/>
              </a:rPr>
              <a:t> </a:t>
            </a:r>
            <a:r>
              <a:rPr lang="en" sz="1800">
                <a:solidFill>
                  <a:srgbClr val="21439C"/>
                </a:solidFill>
                <a:highlight>
                  <a:srgbClr val="FFFFFF"/>
                </a:highlight>
                <a:latin typeface="Consolas"/>
                <a:ea typeface="Consolas"/>
                <a:cs typeface="Consolas"/>
                <a:sym typeface="Consolas"/>
              </a:rPr>
              <a:t>contains</a:t>
            </a:r>
            <a:r>
              <a:rPr lang="en" sz="1800">
                <a:solidFill>
                  <a:srgbClr val="3B3B3B"/>
                </a:solidFill>
                <a:highlight>
                  <a:srgbClr val="FFFFFF"/>
                </a:highlight>
                <a:latin typeface="Consolas"/>
                <a:ea typeface="Consolas"/>
                <a:cs typeface="Consolas"/>
                <a:sym typeface="Consolas"/>
              </a:rPr>
              <a:t>(</a:t>
            </a:r>
            <a:r>
              <a:rPr lang="en" sz="1800">
                <a:solidFill>
                  <a:srgbClr val="FF5600"/>
                </a:solidFill>
                <a:highlight>
                  <a:srgbClr val="FFFFFF"/>
                </a:highlight>
                <a:latin typeface="Consolas"/>
                <a:ea typeface="Consolas"/>
                <a:cs typeface="Consolas"/>
                <a:sym typeface="Consolas"/>
              </a:rPr>
              <a:t>int</a:t>
            </a:r>
            <a:r>
              <a:rPr lang="en" sz="1800">
                <a:solidFill>
                  <a:srgbClr val="3B3B3B"/>
                </a:solidFill>
                <a:highlight>
                  <a:srgbClr val="FFFFFF"/>
                </a:highlight>
                <a:latin typeface="Consolas"/>
                <a:ea typeface="Consolas"/>
                <a:cs typeface="Consolas"/>
                <a:sym typeface="Consolas"/>
              </a:rPr>
              <a:t> </a:t>
            </a:r>
            <a:r>
              <a:rPr lang="en" sz="1800">
                <a:solidFill>
                  <a:srgbClr val="0053FF"/>
                </a:solidFill>
                <a:highlight>
                  <a:srgbClr val="FFFFFF"/>
                </a:highlight>
                <a:latin typeface="Consolas"/>
                <a:ea typeface="Consolas"/>
                <a:cs typeface="Consolas"/>
                <a:sym typeface="Consolas"/>
              </a:rPr>
              <a:t>i</a:t>
            </a: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r>
              <a:rPr lang="en" sz="1800">
                <a:solidFill>
                  <a:srgbClr val="006699"/>
                </a:solidFill>
                <a:highlight>
                  <a:srgbClr val="FFFFFF"/>
                </a:highlight>
                <a:latin typeface="Consolas"/>
                <a:ea typeface="Consolas"/>
                <a:cs typeface="Consolas"/>
                <a:sym typeface="Consolas"/>
              </a:rPr>
              <a:t>return</a:t>
            </a:r>
            <a:r>
              <a:rPr lang="en" sz="1800">
                <a:solidFill>
                  <a:srgbClr val="3B3B3B"/>
                </a:solidFill>
                <a:highlight>
                  <a:srgbClr val="FFFFFF"/>
                </a:highlight>
                <a:latin typeface="Consolas"/>
                <a:ea typeface="Consolas"/>
                <a:cs typeface="Consolas"/>
                <a:sym typeface="Consolas"/>
              </a:rPr>
              <a:t> contains[i];</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a:t>
            </a:r>
          </a:p>
          <a:p>
            <a:pPr indent="0" lvl="0" marL="38100" marR="38100" rtl="0">
              <a:lnSpc>
                <a:spcPct val="115000"/>
              </a:lnSpc>
              <a:spcBef>
                <a:spcPts val="0"/>
              </a:spcBef>
              <a:buNone/>
            </a:pPr>
            <a:r>
              <a:t/>
            </a:r>
            <a:endParaRPr sz="1800">
              <a:solidFill>
                <a:srgbClr val="FF5600"/>
              </a:solidFill>
              <a:highlight>
                <a:srgbClr val="FFFFFF"/>
              </a:highlight>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6" name="Shape 1796"/>
        <p:cNvGrpSpPr/>
        <p:nvPr/>
      </p:nvGrpSpPr>
      <p:grpSpPr>
        <a:xfrm>
          <a:off x="0" y="0"/>
          <a:ext cx="0" cy="0"/>
          <a:chOff x="0" y="0"/>
          <a:chExt cx="0" cy="0"/>
        </a:xfrm>
      </p:grpSpPr>
      <p:sp>
        <p:nvSpPr>
          <p:cNvPr id="1797" name="Shape 1797"/>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a:solidFill>
                  <a:srgbClr val="1155CC"/>
                </a:solidFill>
              </a:rPr>
              <a:t>Rehashing an Old Idea: BooleanSet</a:t>
            </a:r>
          </a:p>
          <a:p>
            <a:pPr indent="0" lvl="0" marL="0" rtl="0">
              <a:spcBef>
                <a:spcPts val="0"/>
              </a:spcBef>
              <a:buNone/>
            </a:pPr>
            <a:r>
              <a:t/>
            </a:r>
            <a:endParaRPr>
              <a:solidFill>
                <a:srgbClr val="1155CC"/>
              </a:solidFill>
            </a:endParaRPr>
          </a:p>
        </p:txBody>
      </p:sp>
      <p:sp>
        <p:nvSpPr>
          <p:cNvPr id="1798" name="Shape 1798"/>
          <p:cNvSpPr txBox="1"/>
          <p:nvPr/>
        </p:nvSpPr>
        <p:spPr>
          <a:xfrm>
            <a:off x="311700" y="795550"/>
            <a:ext cx="5481900" cy="39402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15000"/>
              </a:lnSpc>
              <a:spcBef>
                <a:spcPts val="0"/>
              </a:spcBef>
              <a:buNone/>
            </a:pPr>
            <a:r>
              <a:rPr lang="en" sz="1800">
                <a:solidFill>
                  <a:srgbClr val="FF5600"/>
                </a:solidFill>
                <a:highlight>
                  <a:srgbClr val="FFFFFF"/>
                </a:highlight>
                <a:latin typeface="Consolas"/>
                <a:ea typeface="Consolas"/>
                <a:cs typeface="Consolas"/>
                <a:sym typeface="Consolas"/>
              </a:rPr>
              <a:t>public</a:t>
            </a: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class</a:t>
            </a:r>
            <a:r>
              <a:rPr lang="en" sz="1800">
                <a:solidFill>
                  <a:srgbClr val="3B3B3B"/>
                </a:solidFill>
                <a:highlight>
                  <a:srgbClr val="FFFFFF"/>
                </a:highlight>
                <a:latin typeface="Consolas"/>
                <a:ea typeface="Consolas"/>
                <a:cs typeface="Consolas"/>
                <a:sym typeface="Consolas"/>
              </a:rPr>
              <a:t> </a:t>
            </a:r>
            <a:r>
              <a:rPr lang="en" sz="1800">
                <a:solidFill>
                  <a:srgbClr val="21439C"/>
                </a:solidFill>
                <a:highlight>
                  <a:srgbClr val="FFFFFF"/>
                </a:highlight>
                <a:latin typeface="Consolas"/>
                <a:ea typeface="Consolas"/>
                <a:cs typeface="Consolas"/>
                <a:sym typeface="Consolas"/>
              </a:rPr>
              <a:t>BooleanSet</a:t>
            </a: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boolean</a:t>
            </a:r>
            <a:r>
              <a:rPr lang="en" sz="1800">
                <a:solidFill>
                  <a:srgbClr val="3B3B3B"/>
                </a:solidFill>
                <a:highlight>
                  <a:srgbClr val="FFFFFF"/>
                </a:highlight>
                <a:latin typeface="Consolas"/>
                <a:ea typeface="Consolas"/>
                <a:cs typeface="Consolas"/>
                <a:sym typeface="Consolas"/>
              </a:rPr>
              <a:t>[] contains;</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public</a:t>
            </a:r>
            <a:r>
              <a:rPr lang="en" sz="1800">
                <a:solidFill>
                  <a:srgbClr val="3B3B3B"/>
                </a:solidFill>
                <a:highlight>
                  <a:srgbClr val="FFFFFF"/>
                </a:highlight>
                <a:latin typeface="Consolas"/>
                <a:ea typeface="Consolas"/>
                <a:cs typeface="Consolas"/>
                <a:sym typeface="Consolas"/>
              </a:rPr>
              <a:t> </a:t>
            </a:r>
            <a:r>
              <a:rPr lang="en" sz="1800">
                <a:solidFill>
                  <a:srgbClr val="21439C"/>
                </a:solidFill>
                <a:highlight>
                  <a:srgbClr val="FFFFFF"/>
                </a:highlight>
                <a:latin typeface="Consolas"/>
                <a:ea typeface="Consolas"/>
                <a:cs typeface="Consolas"/>
                <a:sym typeface="Consolas"/>
              </a:rPr>
              <a:t>BooleanSet</a:t>
            </a:r>
            <a:r>
              <a:rPr lang="en" sz="1800">
                <a:solidFill>
                  <a:srgbClr val="3B3B3B"/>
                </a:solidFill>
                <a:highlight>
                  <a:srgbClr val="FFFFFF"/>
                </a:highlight>
                <a:latin typeface="Consolas"/>
                <a:ea typeface="Consolas"/>
                <a:cs typeface="Consolas"/>
                <a:sym typeface="Consolas"/>
              </a:rPr>
              <a:t>(</a:t>
            </a:r>
            <a:r>
              <a:rPr lang="en" sz="1800">
                <a:solidFill>
                  <a:srgbClr val="FF5600"/>
                </a:solidFill>
                <a:highlight>
                  <a:srgbClr val="FFFFFF"/>
                </a:highlight>
                <a:latin typeface="Consolas"/>
                <a:ea typeface="Consolas"/>
                <a:cs typeface="Consolas"/>
                <a:sym typeface="Consolas"/>
              </a:rPr>
              <a:t>int</a:t>
            </a:r>
            <a:r>
              <a:rPr lang="en" sz="1800">
                <a:solidFill>
                  <a:srgbClr val="3B3B3B"/>
                </a:solidFill>
                <a:highlight>
                  <a:srgbClr val="FFFFFF"/>
                </a:highlight>
                <a:latin typeface="Consolas"/>
                <a:ea typeface="Consolas"/>
                <a:cs typeface="Consolas"/>
                <a:sym typeface="Consolas"/>
              </a:rPr>
              <a:t> </a:t>
            </a:r>
            <a:r>
              <a:rPr lang="en" sz="1800">
                <a:solidFill>
                  <a:srgbClr val="0053FF"/>
                </a:solidFill>
                <a:highlight>
                  <a:srgbClr val="FFFFFF"/>
                </a:highlight>
                <a:latin typeface="Consolas"/>
                <a:ea typeface="Consolas"/>
                <a:cs typeface="Consolas"/>
                <a:sym typeface="Consolas"/>
              </a:rPr>
              <a:t>capacity</a:t>
            </a: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contains </a:t>
            </a:r>
            <a:r>
              <a:rPr lang="en" sz="1800">
                <a:solidFill>
                  <a:srgbClr val="006699"/>
                </a:solidFill>
                <a:highlight>
                  <a:srgbClr val="FFFFFF"/>
                </a:highlight>
                <a:latin typeface="Consolas"/>
                <a:ea typeface="Consolas"/>
                <a:cs typeface="Consolas"/>
                <a:sym typeface="Consolas"/>
              </a:rPr>
              <a:t>=</a:t>
            </a:r>
            <a:r>
              <a:rPr lang="en" sz="1800">
                <a:solidFill>
                  <a:srgbClr val="3B3B3B"/>
                </a:solidFill>
                <a:highlight>
                  <a:srgbClr val="FFFFFF"/>
                </a:highlight>
                <a:latin typeface="Consolas"/>
                <a:ea typeface="Consolas"/>
                <a:cs typeface="Consolas"/>
                <a:sym typeface="Consolas"/>
              </a:rPr>
              <a:t> </a:t>
            </a:r>
            <a:r>
              <a:rPr lang="en" sz="1800">
                <a:solidFill>
                  <a:srgbClr val="006699"/>
                </a:solidFill>
                <a:highlight>
                  <a:srgbClr val="FFFFFF"/>
                </a:highlight>
                <a:latin typeface="Consolas"/>
                <a:ea typeface="Consolas"/>
                <a:cs typeface="Consolas"/>
                <a:sym typeface="Consolas"/>
              </a:rPr>
              <a:t>new</a:t>
            </a: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boolean</a:t>
            </a:r>
            <a:r>
              <a:rPr lang="en" sz="1800">
                <a:solidFill>
                  <a:srgbClr val="3B3B3B"/>
                </a:solidFill>
                <a:highlight>
                  <a:srgbClr val="FFFFFF"/>
                </a:highlight>
                <a:latin typeface="Consolas"/>
                <a:ea typeface="Consolas"/>
                <a:cs typeface="Consolas"/>
                <a:sym typeface="Consolas"/>
              </a:rPr>
              <a:t>[capacity];</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public</a:t>
            </a:r>
            <a:r>
              <a:rPr lang="en" sz="1800">
                <a:solidFill>
                  <a:srgbClr val="3B3B3B"/>
                </a:solidFill>
                <a:highlight>
                  <a:srgbClr val="FFFFFF"/>
                </a:highlight>
                <a:latin typeface="Consolas"/>
                <a:ea typeface="Consolas"/>
                <a:cs typeface="Consolas"/>
                <a:sym typeface="Consolas"/>
              </a:rPr>
              <a:t> </a:t>
            </a:r>
            <a:r>
              <a:rPr lang="en" sz="1800">
                <a:solidFill>
                  <a:srgbClr val="21439C"/>
                </a:solidFill>
                <a:highlight>
                  <a:srgbClr val="FFFFFF"/>
                </a:highlight>
                <a:latin typeface="Consolas"/>
                <a:ea typeface="Consolas"/>
                <a:cs typeface="Consolas"/>
                <a:sym typeface="Consolas"/>
              </a:rPr>
              <a:t>add</a:t>
            </a:r>
            <a:r>
              <a:rPr lang="en" sz="1800">
                <a:solidFill>
                  <a:srgbClr val="3B3B3B"/>
                </a:solidFill>
                <a:highlight>
                  <a:srgbClr val="FFFFFF"/>
                </a:highlight>
                <a:latin typeface="Consolas"/>
                <a:ea typeface="Consolas"/>
                <a:cs typeface="Consolas"/>
                <a:sym typeface="Consolas"/>
              </a:rPr>
              <a:t>(</a:t>
            </a:r>
            <a:r>
              <a:rPr lang="en" sz="1800">
                <a:solidFill>
                  <a:srgbClr val="FF5600"/>
                </a:solidFill>
                <a:highlight>
                  <a:srgbClr val="FFFFFF"/>
                </a:highlight>
                <a:latin typeface="Consolas"/>
                <a:ea typeface="Consolas"/>
                <a:cs typeface="Consolas"/>
                <a:sym typeface="Consolas"/>
              </a:rPr>
              <a:t>int</a:t>
            </a:r>
            <a:r>
              <a:rPr lang="en" sz="1800">
                <a:solidFill>
                  <a:srgbClr val="3B3B3B"/>
                </a:solidFill>
                <a:highlight>
                  <a:srgbClr val="FFFFFF"/>
                </a:highlight>
                <a:latin typeface="Consolas"/>
                <a:ea typeface="Consolas"/>
                <a:cs typeface="Consolas"/>
                <a:sym typeface="Consolas"/>
              </a:rPr>
              <a:t> </a:t>
            </a:r>
            <a:r>
              <a:rPr lang="en" sz="1800">
                <a:solidFill>
                  <a:srgbClr val="0053FF"/>
                </a:solidFill>
                <a:highlight>
                  <a:srgbClr val="FFFFFF"/>
                </a:highlight>
                <a:latin typeface="Consolas"/>
                <a:ea typeface="Consolas"/>
                <a:cs typeface="Consolas"/>
                <a:sym typeface="Consolas"/>
              </a:rPr>
              <a:t>i</a:t>
            </a: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contains[i] </a:t>
            </a:r>
            <a:r>
              <a:rPr lang="en" sz="1800">
                <a:solidFill>
                  <a:srgbClr val="006699"/>
                </a:solidFill>
                <a:highlight>
                  <a:srgbClr val="FFFFFF"/>
                </a:highlight>
                <a:latin typeface="Consolas"/>
                <a:ea typeface="Consolas"/>
                <a:cs typeface="Consolas"/>
                <a:sym typeface="Consolas"/>
              </a:rPr>
              <a:t>=</a:t>
            </a:r>
            <a:r>
              <a:rPr lang="en" sz="1800">
                <a:solidFill>
                  <a:srgbClr val="3B3B3B"/>
                </a:solidFill>
                <a:highlight>
                  <a:srgbClr val="FFFFFF"/>
                </a:highlight>
                <a:latin typeface="Consolas"/>
                <a:ea typeface="Consolas"/>
                <a:cs typeface="Consolas"/>
                <a:sym typeface="Consolas"/>
              </a:rPr>
              <a:t> </a:t>
            </a:r>
            <a:r>
              <a:rPr lang="en" sz="1800">
                <a:solidFill>
                  <a:srgbClr val="A535AE"/>
                </a:solidFill>
                <a:highlight>
                  <a:srgbClr val="FFFFFF"/>
                </a:highlight>
                <a:latin typeface="Consolas"/>
                <a:ea typeface="Consolas"/>
                <a:cs typeface="Consolas"/>
                <a:sym typeface="Consolas"/>
              </a:rPr>
              <a:t>true</a:t>
            </a:r>
            <a:r>
              <a:rPr lang="en" sz="1800">
                <a:solidFill>
                  <a:srgbClr val="3B3B3B"/>
                </a:solidFill>
                <a:highlight>
                  <a:srgbClr val="FFFFFF"/>
                </a:highlight>
                <a:latin typeface="Consolas"/>
                <a:ea typeface="Consolas"/>
                <a:cs typeface="Consolas"/>
                <a:sym typeface="Consolas"/>
              </a:rPr>
              <a:t>;</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public</a:t>
            </a:r>
            <a:r>
              <a:rPr lang="en" sz="1800">
                <a:solidFill>
                  <a:srgbClr val="3B3B3B"/>
                </a:solidFill>
                <a:highlight>
                  <a:srgbClr val="FFFFFF"/>
                </a:highlight>
                <a:latin typeface="Consolas"/>
                <a:ea typeface="Consolas"/>
                <a:cs typeface="Consolas"/>
                <a:sym typeface="Consolas"/>
              </a:rPr>
              <a:t> </a:t>
            </a:r>
            <a:r>
              <a:rPr lang="en" sz="1800">
                <a:solidFill>
                  <a:srgbClr val="21439C"/>
                </a:solidFill>
                <a:highlight>
                  <a:srgbClr val="FFFFFF"/>
                </a:highlight>
                <a:latin typeface="Consolas"/>
                <a:ea typeface="Consolas"/>
                <a:cs typeface="Consolas"/>
                <a:sym typeface="Consolas"/>
              </a:rPr>
              <a:t>contains</a:t>
            </a:r>
            <a:r>
              <a:rPr lang="en" sz="1800">
                <a:solidFill>
                  <a:srgbClr val="3B3B3B"/>
                </a:solidFill>
                <a:highlight>
                  <a:srgbClr val="FFFFFF"/>
                </a:highlight>
                <a:latin typeface="Consolas"/>
                <a:ea typeface="Consolas"/>
                <a:cs typeface="Consolas"/>
                <a:sym typeface="Consolas"/>
              </a:rPr>
              <a:t>(</a:t>
            </a:r>
            <a:r>
              <a:rPr lang="en" sz="1800">
                <a:solidFill>
                  <a:srgbClr val="FF5600"/>
                </a:solidFill>
                <a:highlight>
                  <a:srgbClr val="FFFFFF"/>
                </a:highlight>
                <a:latin typeface="Consolas"/>
                <a:ea typeface="Consolas"/>
                <a:cs typeface="Consolas"/>
                <a:sym typeface="Consolas"/>
              </a:rPr>
              <a:t>int</a:t>
            </a:r>
            <a:r>
              <a:rPr lang="en" sz="1800">
                <a:solidFill>
                  <a:srgbClr val="3B3B3B"/>
                </a:solidFill>
                <a:highlight>
                  <a:srgbClr val="FFFFFF"/>
                </a:highlight>
                <a:latin typeface="Consolas"/>
                <a:ea typeface="Consolas"/>
                <a:cs typeface="Consolas"/>
                <a:sym typeface="Consolas"/>
              </a:rPr>
              <a:t> </a:t>
            </a:r>
            <a:r>
              <a:rPr lang="en" sz="1800">
                <a:solidFill>
                  <a:srgbClr val="0053FF"/>
                </a:solidFill>
                <a:highlight>
                  <a:srgbClr val="FFFFFF"/>
                </a:highlight>
                <a:latin typeface="Consolas"/>
                <a:ea typeface="Consolas"/>
                <a:cs typeface="Consolas"/>
                <a:sym typeface="Consolas"/>
              </a:rPr>
              <a:t>i</a:t>
            </a: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r>
              <a:rPr lang="en" sz="1800">
                <a:solidFill>
                  <a:srgbClr val="006699"/>
                </a:solidFill>
                <a:highlight>
                  <a:srgbClr val="FFFFFF"/>
                </a:highlight>
                <a:latin typeface="Consolas"/>
                <a:ea typeface="Consolas"/>
                <a:cs typeface="Consolas"/>
                <a:sym typeface="Consolas"/>
              </a:rPr>
              <a:t>return</a:t>
            </a:r>
            <a:r>
              <a:rPr lang="en" sz="1800">
                <a:solidFill>
                  <a:srgbClr val="3B3B3B"/>
                </a:solidFill>
                <a:highlight>
                  <a:srgbClr val="FFFFFF"/>
                </a:highlight>
                <a:latin typeface="Consolas"/>
                <a:ea typeface="Consolas"/>
                <a:cs typeface="Consolas"/>
                <a:sym typeface="Consolas"/>
              </a:rPr>
              <a:t> contains[i];</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    }</a:t>
            </a:r>
            <a:br>
              <a:rPr lang="en" sz="1800">
                <a:solidFill>
                  <a:srgbClr val="3B3B3B"/>
                </a:solidFill>
                <a:highlight>
                  <a:srgbClr val="FFFFFF"/>
                </a:highlight>
                <a:latin typeface="Consolas"/>
                <a:ea typeface="Consolas"/>
                <a:cs typeface="Consolas"/>
                <a:sym typeface="Consolas"/>
              </a:rPr>
            </a:br>
            <a:r>
              <a:rPr lang="en" sz="1800">
                <a:solidFill>
                  <a:srgbClr val="3B3B3B"/>
                </a:solidFill>
                <a:highlight>
                  <a:srgbClr val="FFFFFF"/>
                </a:highlight>
                <a:latin typeface="Consolas"/>
                <a:ea typeface="Consolas"/>
                <a:cs typeface="Consolas"/>
                <a:sym typeface="Consolas"/>
              </a:rPr>
              <a:t>}</a:t>
            </a:r>
          </a:p>
          <a:p>
            <a:pPr indent="0" lvl="0" marL="38100" marR="38100" rtl="0">
              <a:lnSpc>
                <a:spcPct val="115000"/>
              </a:lnSpc>
              <a:spcBef>
                <a:spcPts val="0"/>
              </a:spcBef>
              <a:buNone/>
            </a:pPr>
            <a:r>
              <a:t/>
            </a:r>
            <a:endParaRPr sz="1800">
              <a:solidFill>
                <a:srgbClr val="FF5600"/>
              </a:solidFill>
              <a:highlight>
                <a:srgbClr val="FFFFFF"/>
              </a:highlight>
              <a:latin typeface="Consolas"/>
              <a:ea typeface="Consolas"/>
              <a:cs typeface="Consolas"/>
              <a:sym typeface="Consolas"/>
            </a:endParaRPr>
          </a:p>
        </p:txBody>
      </p:sp>
      <p:sp>
        <p:nvSpPr>
          <p:cNvPr id="1799" name="Shape 1799"/>
          <p:cNvSpPr txBox="1"/>
          <p:nvPr/>
        </p:nvSpPr>
        <p:spPr>
          <a:xfrm>
            <a:off x="6681475" y="1617650"/>
            <a:ext cx="2259000" cy="390300"/>
          </a:xfrm>
          <a:prstGeom prst="rect">
            <a:avLst/>
          </a:prstGeom>
          <a:solidFill>
            <a:srgbClr val="FFFFFF"/>
          </a:solidFill>
          <a:ln>
            <a:noFill/>
          </a:ln>
        </p:spPr>
        <p:txBody>
          <a:bodyPr anchorCtr="0" anchor="ctr" bIns="91425" lIns="91425" rIns="91425" wrap="square" tIns="91425">
            <a:noAutofit/>
          </a:bodyPr>
          <a:lstStyle/>
          <a:p>
            <a:pPr indent="0" lvl="0" marL="0" rtl="0" algn="r">
              <a:spcBef>
                <a:spcPts val="0"/>
              </a:spcBef>
              <a:buNone/>
            </a:pPr>
            <a:r>
              <a:rPr b="1" lang="en" sz="1800">
                <a:solidFill>
                  <a:srgbClr val="000000"/>
                </a:solidFill>
                <a:latin typeface="Calibri"/>
                <a:ea typeface="Calibri"/>
                <a:cs typeface="Calibri"/>
                <a:sym typeface="Calibri"/>
              </a:rPr>
              <a:t>Worst case runtimes</a:t>
            </a:r>
          </a:p>
        </p:txBody>
      </p:sp>
      <p:graphicFrame>
        <p:nvGraphicFramePr>
          <p:cNvPr id="1800" name="Shape 1800"/>
          <p:cNvGraphicFramePr/>
          <p:nvPr/>
        </p:nvGraphicFramePr>
        <p:xfrm>
          <a:off x="4863613" y="2005900"/>
          <a:ext cx="3000000" cy="3000000"/>
        </p:xfrm>
        <a:graphic>
          <a:graphicData uri="http://schemas.openxmlformats.org/drawingml/2006/table">
            <a:tbl>
              <a:tblPr>
                <a:noFill/>
                <a:tableStyleId>{70765ED0-7A11-4134-B83A-6B7C5A9C19ED}</a:tableStyleId>
              </a:tblPr>
              <a:tblGrid>
                <a:gridCol w="1830075"/>
                <a:gridCol w="1236750"/>
                <a:gridCol w="1010025"/>
              </a:tblGrid>
              <a:tr h="381000">
                <a:tc>
                  <a:txBody>
                    <a:bodyPr>
                      <a:noAutofit/>
                    </a:bodyPr>
                    <a:lstStyle/>
                    <a:p>
                      <a:pPr indent="0" lvl="0" marL="0" rtl="0">
                        <a:spcBef>
                          <a:spcPts val="0"/>
                        </a:spcBef>
                        <a:buNone/>
                      </a:pPr>
                      <a:r>
                        <a:t/>
                      </a:r>
                      <a:endParaRPr>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med" w="med" type="none"/>
                      <a:tailEnd len="med" w="med" type="none"/>
                    </a:lnL>
                    <a:lnT cap="flat" cmpd="sng" w="9525">
                      <a:solidFill>
                        <a:srgbClr val="000000">
                          <a:alpha val="0"/>
                        </a:srgbClr>
                      </a:solidFill>
                      <a:prstDash val="solid"/>
                      <a:round/>
                      <a:headEnd len="med" w="med" type="none"/>
                      <a:tailEnd len="med" w="med" type="none"/>
                    </a:lnT>
                  </a:tcPr>
                </a:tc>
                <a:tc>
                  <a:txBody>
                    <a:bodyPr>
                      <a:noAutofit/>
                    </a:bodyPr>
                    <a:lstStyle/>
                    <a:p>
                      <a:pPr indent="0" lvl="0" marL="0" rtl="0">
                        <a:spcBef>
                          <a:spcPts val="0"/>
                        </a:spcBef>
                        <a:buNone/>
                      </a:pPr>
                      <a:r>
                        <a:rPr lang="en" sz="1800">
                          <a:latin typeface="Calibri"/>
                          <a:ea typeface="Calibri"/>
                          <a:cs typeface="Calibri"/>
                          <a:sym typeface="Calibri"/>
                        </a:rPr>
                        <a:t>contains(x)</a:t>
                      </a:r>
                    </a:p>
                  </a:txBody>
                  <a:tcPr marT="91425" marB="91425" marR="91425" marL="91425">
                    <a:solidFill>
                      <a:srgbClr val="FFFFFF"/>
                    </a:solidFill>
                  </a:tcPr>
                </a:tc>
                <a:tc>
                  <a:txBody>
                    <a:bodyPr>
                      <a:noAutofit/>
                    </a:bodyPr>
                    <a:lstStyle/>
                    <a:p>
                      <a:pPr indent="0" lvl="0" marL="0" rtl="0" algn="ctr">
                        <a:spcBef>
                          <a:spcPts val="0"/>
                        </a:spcBef>
                        <a:buNone/>
                      </a:pPr>
                      <a:r>
                        <a:rPr lang="en" sz="1800">
                          <a:latin typeface="Calibri"/>
                          <a:ea typeface="Calibri"/>
                          <a:cs typeface="Calibri"/>
                          <a:sym typeface="Calibri"/>
                        </a:rPr>
                        <a:t>add(x)</a:t>
                      </a:r>
                    </a:p>
                  </a:txBody>
                  <a:tcPr marT="91425" marB="91425" marR="91425" marL="91425">
                    <a:solidFill>
                      <a:srgbClr val="FFFFFF"/>
                    </a:solidFill>
                  </a:tcPr>
                </a:tc>
              </a:tr>
              <a:tr h="207175">
                <a:tc>
                  <a:txBody>
                    <a:bodyPr>
                      <a:noAutofit/>
                    </a:bodyPr>
                    <a:lstStyle/>
                    <a:p>
                      <a:pPr indent="0" lvl="0" marL="0" rtl="0">
                        <a:spcBef>
                          <a:spcPts val="0"/>
                        </a:spcBef>
                        <a:buNone/>
                      </a:pPr>
                      <a:r>
                        <a:rPr lang="en" sz="1800">
                          <a:latin typeface="Calibri"/>
                          <a:ea typeface="Calibri"/>
                          <a:cs typeface="Calibri"/>
                          <a:sym typeface="Calibri"/>
                        </a:rPr>
                        <a:t>Linked List</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r>
              <a:tr h="381000">
                <a:tc>
                  <a:txBody>
                    <a:bodyPr>
                      <a:noAutofit/>
                    </a:bodyPr>
                    <a:lstStyle/>
                    <a:p>
                      <a:pPr indent="0" lvl="0" marL="0" rtl="0">
                        <a:spcBef>
                          <a:spcPts val="0"/>
                        </a:spcBef>
                        <a:buNone/>
                      </a:pPr>
                      <a:r>
                        <a:rPr lang="en" sz="1800">
                          <a:latin typeface="Calibri"/>
                          <a:ea typeface="Calibri"/>
                          <a:cs typeface="Calibri"/>
                          <a:sym typeface="Calibri"/>
                        </a:rPr>
                        <a:t>Bushy BST</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Θ(log N)</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Θ(log N)</a:t>
                      </a:r>
                    </a:p>
                  </a:txBody>
                  <a:tcPr marT="91425" marB="91425" marR="91425" marL="91425">
                    <a:solidFill>
                      <a:srgbClr val="FFFFFF"/>
                    </a:solidFill>
                  </a:tcPr>
                </a:tc>
              </a:tr>
              <a:tr h="381000">
                <a:tc>
                  <a:txBody>
                    <a:bodyPr>
                      <a:noAutofit/>
                    </a:bodyPr>
                    <a:lstStyle/>
                    <a:p>
                      <a:pPr indent="0" lvl="0" marL="0" rtl="0">
                        <a:spcBef>
                          <a:spcPts val="0"/>
                        </a:spcBef>
                        <a:buNone/>
                      </a:pPr>
                      <a:r>
                        <a:rPr lang="en" sz="1800">
                          <a:latin typeface="Calibri"/>
                          <a:ea typeface="Calibri"/>
                          <a:cs typeface="Calibri"/>
                          <a:sym typeface="Calibri"/>
                        </a:rPr>
                        <a:t>Unordered Array</a:t>
                      </a:r>
                    </a:p>
                  </a:txBody>
                  <a:tcPr marT="91425" marB="91425" marR="91425" marL="91425">
                    <a:solidFill>
                      <a:srgbClr val="FFFFFF"/>
                    </a:solidFill>
                  </a:tcPr>
                </a:tc>
                <a:tc>
                  <a:txBody>
                    <a:bodyPr>
                      <a:noAutofit/>
                    </a:bodyPr>
                    <a:lstStyle/>
                    <a:p>
                      <a:pPr indent="-69850" lvl="0" marL="0" rtl="0" algn="ctr">
                        <a:spcBef>
                          <a:spcPts val="0"/>
                        </a:spcBef>
                        <a:buClr>
                          <a:schemeClr val="dk1"/>
                        </a:buClr>
                        <a:buSzPts val="1100"/>
                        <a:buFont typeface="Arial"/>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c>
                  <a:txBody>
                    <a:bodyPr>
                      <a:noAutofit/>
                    </a:bodyPr>
                    <a:lstStyle/>
                    <a:p>
                      <a:pPr indent="-69850" lvl="0" marL="0" rtl="0" algn="ctr">
                        <a:spcBef>
                          <a:spcPts val="0"/>
                        </a:spcBef>
                        <a:buClr>
                          <a:schemeClr val="dk1"/>
                        </a:buClr>
                        <a:buSzPts val="1100"/>
                        <a:buFont typeface="Arial"/>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r>
              <a:tr h="381000">
                <a:tc>
                  <a:txBody>
                    <a:bodyPr>
                      <a:noAutofit/>
                    </a:bodyPr>
                    <a:lstStyle/>
                    <a:p>
                      <a:pPr indent="0" lvl="0" marL="0" rtl="0">
                        <a:spcBef>
                          <a:spcPts val="0"/>
                        </a:spcBef>
                        <a:buNone/>
                      </a:pPr>
                      <a:r>
                        <a:rPr lang="en" sz="1800">
                          <a:latin typeface="Calibri"/>
                          <a:ea typeface="Calibri"/>
                          <a:cs typeface="Calibri"/>
                          <a:sym typeface="Calibri"/>
                        </a:rPr>
                        <a:t>BooleanSet</a:t>
                      </a:r>
                    </a:p>
                  </a:txBody>
                  <a:tcPr marT="91425" marB="91425" marR="91425" marL="91425">
                    <a:solidFill>
                      <a:srgbClr val="FFFFFF"/>
                    </a:solidFill>
                  </a:tcPr>
                </a:tc>
                <a:tc>
                  <a:txBody>
                    <a:bodyPr>
                      <a:noAutofit/>
                    </a:bodyPr>
                    <a:lstStyle/>
                    <a:p>
                      <a:pPr indent="-69850" lvl="0" marL="0" rtl="0" algn="ctr">
                        <a:spcBef>
                          <a:spcPts val="0"/>
                        </a:spcBef>
                        <a:buClr>
                          <a:schemeClr val="dk1"/>
                        </a:buClr>
                        <a:buSzPts val="1100"/>
                        <a:buFont typeface="Arial"/>
                        <a:buNone/>
                      </a:pPr>
                      <a:r>
                        <a:rPr lang="en" sz="1800">
                          <a:solidFill>
                            <a:schemeClr val="dk1"/>
                          </a:solidFill>
                          <a:latin typeface="Calibri"/>
                          <a:ea typeface="Calibri"/>
                          <a:cs typeface="Calibri"/>
                          <a:sym typeface="Calibri"/>
                        </a:rPr>
                        <a:t>Θ(1)</a:t>
                      </a:r>
                    </a:p>
                  </a:txBody>
                  <a:tcPr marT="91425" marB="91425" marR="91425" marL="91425">
                    <a:solidFill>
                      <a:srgbClr val="FFFFFF"/>
                    </a:solidFill>
                  </a:tcPr>
                </a:tc>
                <a:tc>
                  <a:txBody>
                    <a:bodyPr>
                      <a:noAutofit/>
                    </a:bodyPr>
                    <a:lstStyle/>
                    <a:p>
                      <a:pPr indent="-69850" lvl="0" marL="0" rtl="0" algn="ctr">
                        <a:spcBef>
                          <a:spcPts val="0"/>
                        </a:spcBef>
                        <a:buClr>
                          <a:schemeClr val="dk1"/>
                        </a:buClr>
                        <a:buSzPts val="1100"/>
                        <a:buFont typeface="Arial"/>
                        <a:buNone/>
                      </a:pPr>
                      <a:r>
                        <a:rPr lang="en" sz="1800">
                          <a:solidFill>
                            <a:schemeClr val="dk1"/>
                          </a:solidFill>
                          <a:latin typeface="Calibri"/>
                          <a:ea typeface="Calibri"/>
                          <a:cs typeface="Calibri"/>
                          <a:sym typeface="Calibri"/>
                        </a:rPr>
                        <a:t>Θ(1)</a:t>
                      </a:r>
                    </a:p>
                  </a:txBody>
                  <a:tcPr marT="91425" marB="91425" marR="91425" marL="91425">
                    <a:solidFill>
                      <a:srgbClr val="FFFFFF"/>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4" name="Shape 1804"/>
        <p:cNvGrpSpPr/>
        <p:nvPr/>
      </p:nvGrpSpPr>
      <p:grpSpPr>
        <a:xfrm>
          <a:off x="0" y="0"/>
          <a:ext cx="0" cy="0"/>
          <a:chOff x="0" y="0"/>
          <a:chExt cx="0" cy="0"/>
        </a:xfrm>
      </p:grpSpPr>
      <p:sp>
        <p:nvSpPr>
          <p:cNvPr id="1805" name="Shape 1805"/>
          <p:cNvSpPr txBox="1"/>
          <p:nvPr>
            <p:ph type="title"/>
          </p:nvPr>
        </p:nvSpPr>
        <p:spPr>
          <a:xfrm>
            <a:off x="311700" y="2150850"/>
            <a:ext cx="8520600" cy="10734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0B5394"/>
                </a:solidFill>
              </a:rPr>
              <a:t>Generalized BooleanSet</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9" name="Shape 1809"/>
        <p:cNvGrpSpPr/>
        <p:nvPr/>
      </p:nvGrpSpPr>
      <p:grpSpPr>
        <a:xfrm>
          <a:off x="0" y="0"/>
          <a:ext cx="0" cy="0"/>
          <a:chOff x="0" y="0"/>
          <a:chExt cx="0" cy="0"/>
        </a:xfrm>
      </p:grpSpPr>
      <p:sp>
        <p:nvSpPr>
          <p:cNvPr id="1810" name="Shape 1810"/>
          <p:cNvSpPr txBox="1"/>
          <p:nvPr/>
        </p:nvSpPr>
        <p:spPr>
          <a:xfrm>
            <a:off x="350325" y="960475"/>
            <a:ext cx="6652500" cy="2062800"/>
          </a:xfrm>
          <a:prstGeom prst="rect">
            <a:avLst/>
          </a:prstGeom>
          <a:noFill/>
          <a:ln>
            <a:noFill/>
          </a:ln>
        </p:spPr>
        <p:txBody>
          <a:bodyPr anchorCtr="0" anchor="t" bIns="91425" lIns="91425" rIns="91425" wrap="square" tIns="91425">
            <a:noAutofit/>
          </a:bodyPr>
          <a:lstStyle/>
          <a:p>
            <a:pPr indent="0" lvl="0" marL="0" rtl="0">
              <a:lnSpc>
                <a:spcPct val="150000"/>
              </a:lnSpc>
              <a:spcBef>
                <a:spcPts val="0"/>
              </a:spcBef>
              <a:buNone/>
            </a:pPr>
            <a:r>
              <a:rPr lang="en" sz="2200"/>
              <a:t>Suppose we want to add(“cat”)</a:t>
            </a:r>
          </a:p>
          <a:p>
            <a:pPr indent="0" lvl="0" marL="0" rtl="0">
              <a:lnSpc>
                <a:spcPct val="115000"/>
              </a:lnSpc>
              <a:spcBef>
                <a:spcPts val="0"/>
              </a:spcBef>
              <a:buNone/>
            </a:pPr>
            <a:r>
              <a:rPr lang="en" sz="2200"/>
              <a:t>The key question:</a:t>
            </a:r>
          </a:p>
          <a:p>
            <a:pPr indent="-368300" lvl="0" marL="457200" rtl="0">
              <a:lnSpc>
                <a:spcPct val="115000"/>
              </a:lnSpc>
              <a:spcBef>
                <a:spcPts val="0"/>
              </a:spcBef>
              <a:spcAft>
                <a:spcPts val="0"/>
              </a:spcAft>
              <a:buSzPts val="2200"/>
              <a:buChar char="●"/>
            </a:pPr>
            <a:r>
              <a:rPr lang="en" sz="2200"/>
              <a:t>What is the cat</a:t>
            </a:r>
            <a:r>
              <a:rPr baseline="30000" lang="en" sz="2200"/>
              <a:t>th</a:t>
            </a:r>
            <a:r>
              <a:rPr lang="en" sz="2200"/>
              <a:t> element of an array?</a:t>
            </a:r>
          </a:p>
          <a:p>
            <a:pPr indent="-368300" lvl="0" marL="457200" rtl="0">
              <a:lnSpc>
                <a:spcPct val="150000"/>
              </a:lnSpc>
              <a:spcBef>
                <a:spcPts val="0"/>
              </a:spcBef>
              <a:buSzPts val="2200"/>
              <a:buChar char="●"/>
            </a:pPr>
            <a:r>
              <a:rPr lang="en" sz="2200"/>
              <a:t>Idea: use the first letter of the word as an index</a:t>
            </a:r>
          </a:p>
          <a:p>
            <a:pPr indent="0" lvl="0" marL="0" rtl="0">
              <a:lnSpc>
                <a:spcPct val="150000"/>
              </a:lnSpc>
              <a:spcBef>
                <a:spcPts val="0"/>
              </a:spcBef>
              <a:buNone/>
            </a:pPr>
            <a:r>
              <a:t/>
            </a:r>
            <a:endParaRPr sz="2200"/>
          </a:p>
          <a:p>
            <a:pPr indent="0" lvl="0" marL="0" rtl="0">
              <a:lnSpc>
                <a:spcPct val="150000"/>
              </a:lnSpc>
              <a:spcBef>
                <a:spcPts val="0"/>
              </a:spcBef>
              <a:buNone/>
            </a:pPr>
            <a:r>
              <a:t/>
            </a:r>
            <a:endParaRPr sz="2200"/>
          </a:p>
        </p:txBody>
      </p:sp>
      <p:sp>
        <p:nvSpPr>
          <p:cNvPr id="1811" name="Shape 1811"/>
          <p:cNvSpPr txBox="1"/>
          <p:nvPr>
            <p:ph type="title"/>
          </p:nvPr>
        </p:nvSpPr>
        <p:spPr>
          <a:xfrm>
            <a:off x="311700" y="292625"/>
            <a:ext cx="66525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Generalizing the BooleanSet Idea</a:t>
            </a:r>
          </a:p>
        </p:txBody>
      </p:sp>
      <p:sp>
        <p:nvSpPr>
          <p:cNvPr id="1812" name="Shape 1812"/>
          <p:cNvSpPr/>
          <p:nvPr/>
        </p:nvSpPr>
        <p:spPr>
          <a:xfrm>
            <a:off x="7639928" y="806050"/>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13" name="Shape 1813"/>
          <p:cNvSpPr/>
          <p:nvPr/>
        </p:nvSpPr>
        <p:spPr>
          <a:xfrm>
            <a:off x="7639928" y="1334829"/>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14" name="Shape 1814"/>
          <p:cNvSpPr/>
          <p:nvPr/>
        </p:nvSpPr>
        <p:spPr>
          <a:xfrm>
            <a:off x="7639928" y="1863608"/>
            <a:ext cx="559500" cy="548100"/>
          </a:xfrm>
          <a:prstGeom prst="rect">
            <a:avLst/>
          </a:prstGeom>
          <a:solidFill>
            <a:srgbClr val="D9EAD3"/>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T</a:t>
            </a:r>
          </a:p>
        </p:txBody>
      </p:sp>
      <p:sp>
        <p:nvSpPr>
          <p:cNvPr id="1815" name="Shape 1815"/>
          <p:cNvSpPr/>
          <p:nvPr/>
        </p:nvSpPr>
        <p:spPr>
          <a:xfrm>
            <a:off x="7639928" y="2392387"/>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16" name="Shape 1816"/>
          <p:cNvSpPr txBox="1"/>
          <p:nvPr/>
        </p:nvSpPr>
        <p:spPr>
          <a:xfrm>
            <a:off x="8199425" y="806050"/>
            <a:ext cx="335400" cy="26703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 sz="1800">
                <a:latin typeface="Consolas"/>
                <a:ea typeface="Consolas"/>
                <a:cs typeface="Consolas"/>
                <a:sym typeface="Consolas"/>
              </a:rPr>
              <a:t>a</a:t>
            </a:r>
          </a:p>
          <a:p>
            <a:pPr indent="0" lvl="0" marL="0" rtl="0">
              <a:lnSpc>
                <a:spcPct val="200000"/>
              </a:lnSpc>
              <a:spcBef>
                <a:spcPts val="0"/>
              </a:spcBef>
              <a:buNone/>
            </a:pPr>
            <a:r>
              <a:rPr lang="en" sz="1800">
                <a:latin typeface="Consolas"/>
                <a:ea typeface="Consolas"/>
                <a:cs typeface="Consolas"/>
                <a:sym typeface="Consolas"/>
              </a:rPr>
              <a:t>b</a:t>
            </a:r>
          </a:p>
          <a:p>
            <a:pPr indent="0" lvl="0" marL="0" rtl="0">
              <a:lnSpc>
                <a:spcPct val="200000"/>
              </a:lnSpc>
              <a:spcBef>
                <a:spcPts val="0"/>
              </a:spcBef>
              <a:buNone/>
            </a:pPr>
            <a:r>
              <a:rPr lang="en" sz="1800">
                <a:latin typeface="Consolas"/>
                <a:ea typeface="Consolas"/>
                <a:cs typeface="Consolas"/>
                <a:sym typeface="Consolas"/>
              </a:rPr>
              <a:t>c</a:t>
            </a:r>
          </a:p>
          <a:p>
            <a:pPr indent="0" lvl="0" marL="0" rtl="0">
              <a:lnSpc>
                <a:spcPct val="200000"/>
              </a:lnSpc>
              <a:spcBef>
                <a:spcPts val="0"/>
              </a:spcBef>
              <a:buNone/>
            </a:pPr>
            <a:r>
              <a:rPr lang="en" sz="1800">
                <a:latin typeface="Consolas"/>
                <a:ea typeface="Consolas"/>
                <a:cs typeface="Consolas"/>
                <a:sym typeface="Consolas"/>
              </a:rPr>
              <a:t>d</a:t>
            </a:r>
          </a:p>
          <a:p>
            <a:pPr indent="0" lvl="0" marL="0" rtl="0">
              <a:lnSpc>
                <a:spcPct val="200000"/>
              </a:lnSpc>
              <a:spcBef>
                <a:spcPts val="0"/>
              </a:spcBef>
              <a:buNone/>
            </a:pPr>
            <a:r>
              <a:rPr lang="en" sz="1800">
                <a:latin typeface="Consolas"/>
                <a:ea typeface="Consolas"/>
                <a:cs typeface="Consolas"/>
                <a:sym typeface="Consolas"/>
              </a:rPr>
              <a:t>e</a:t>
            </a:r>
          </a:p>
          <a:p>
            <a:pPr indent="0" lvl="0" marL="0" rtl="0">
              <a:lnSpc>
                <a:spcPct val="200000"/>
              </a:lnSpc>
              <a:spcBef>
                <a:spcPts val="0"/>
              </a:spcBef>
              <a:buNone/>
            </a:pPr>
            <a:r>
              <a:t/>
            </a:r>
            <a:endParaRPr sz="1800">
              <a:latin typeface="Consolas"/>
              <a:ea typeface="Consolas"/>
              <a:cs typeface="Consolas"/>
              <a:sym typeface="Consolas"/>
            </a:endParaRPr>
          </a:p>
        </p:txBody>
      </p:sp>
      <p:sp>
        <p:nvSpPr>
          <p:cNvPr id="1817" name="Shape 1817"/>
          <p:cNvSpPr txBox="1"/>
          <p:nvPr/>
        </p:nvSpPr>
        <p:spPr>
          <a:xfrm>
            <a:off x="7304523" y="806050"/>
            <a:ext cx="335400" cy="23970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 sz="1800">
                <a:latin typeface="Consolas"/>
                <a:ea typeface="Consolas"/>
                <a:cs typeface="Consolas"/>
                <a:sym typeface="Consolas"/>
              </a:rPr>
              <a:t>0</a:t>
            </a:r>
          </a:p>
          <a:p>
            <a:pPr indent="0" lvl="0" marL="0" rtl="0">
              <a:lnSpc>
                <a:spcPct val="200000"/>
              </a:lnSpc>
              <a:spcBef>
                <a:spcPts val="0"/>
              </a:spcBef>
              <a:buNone/>
            </a:pPr>
            <a:r>
              <a:rPr lang="en" sz="1800">
                <a:latin typeface="Consolas"/>
                <a:ea typeface="Consolas"/>
                <a:cs typeface="Consolas"/>
                <a:sym typeface="Consolas"/>
              </a:rPr>
              <a:t>1</a:t>
            </a:r>
          </a:p>
          <a:p>
            <a:pPr indent="0" lvl="0" marL="0" rtl="0">
              <a:lnSpc>
                <a:spcPct val="200000"/>
              </a:lnSpc>
              <a:spcBef>
                <a:spcPts val="0"/>
              </a:spcBef>
              <a:buNone/>
            </a:pPr>
            <a:r>
              <a:rPr lang="en" sz="1800">
                <a:latin typeface="Consolas"/>
                <a:ea typeface="Consolas"/>
                <a:cs typeface="Consolas"/>
                <a:sym typeface="Consolas"/>
              </a:rPr>
              <a:t>2</a:t>
            </a:r>
          </a:p>
          <a:p>
            <a:pPr indent="0" lvl="0" marL="0" rtl="0">
              <a:lnSpc>
                <a:spcPct val="200000"/>
              </a:lnSpc>
              <a:spcBef>
                <a:spcPts val="0"/>
              </a:spcBef>
              <a:buNone/>
            </a:pPr>
            <a:r>
              <a:rPr lang="en" sz="1800">
                <a:latin typeface="Consolas"/>
                <a:ea typeface="Consolas"/>
                <a:cs typeface="Consolas"/>
                <a:sym typeface="Consolas"/>
              </a:rPr>
              <a:t>3</a:t>
            </a:r>
          </a:p>
          <a:p>
            <a:pPr indent="0" lvl="0" marL="0" rtl="0">
              <a:lnSpc>
                <a:spcPct val="200000"/>
              </a:lnSpc>
              <a:spcBef>
                <a:spcPts val="0"/>
              </a:spcBef>
              <a:buNone/>
            </a:pPr>
            <a:r>
              <a:rPr lang="en" sz="1800">
                <a:latin typeface="Consolas"/>
                <a:ea typeface="Consolas"/>
                <a:cs typeface="Consolas"/>
                <a:sym typeface="Consolas"/>
              </a:rPr>
              <a:t>4</a:t>
            </a:r>
          </a:p>
        </p:txBody>
      </p:sp>
      <p:sp>
        <p:nvSpPr>
          <p:cNvPr id="1818" name="Shape 1818"/>
          <p:cNvSpPr txBox="1"/>
          <p:nvPr/>
        </p:nvSpPr>
        <p:spPr>
          <a:xfrm>
            <a:off x="7639925" y="2893596"/>
            <a:ext cx="335400" cy="360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1819" name="Shape 1819"/>
          <p:cNvSpPr/>
          <p:nvPr/>
        </p:nvSpPr>
        <p:spPr>
          <a:xfrm>
            <a:off x="7639928" y="2928114"/>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20" name="Shape 1820"/>
          <p:cNvSpPr txBox="1"/>
          <p:nvPr/>
        </p:nvSpPr>
        <p:spPr>
          <a:xfrm>
            <a:off x="7721825" y="3320450"/>
            <a:ext cx="395700" cy="420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4" name="Shape 1824"/>
        <p:cNvGrpSpPr/>
        <p:nvPr/>
      </p:nvGrpSpPr>
      <p:grpSpPr>
        <a:xfrm>
          <a:off x="0" y="0"/>
          <a:ext cx="0" cy="0"/>
          <a:chOff x="0" y="0"/>
          <a:chExt cx="0" cy="0"/>
        </a:xfrm>
      </p:grpSpPr>
      <p:sp>
        <p:nvSpPr>
          <p:cNvPr id="1825" name="Shape 1825"/>
          <p:cNvSpPr txBox="1"/>
          <p:nvPr>
            <p:ph type="title"/>
          </p:nvPr>
        </p:nvSpPr>
        <p:spPr>
          <a:xfrm>
            <a:off x="311700" y="127225"/>
            <a:ext cx="61437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BooleanWordSet Implementation</a:t>
            </a:r>
          </a:p>
        </p:txBody>
      </p:sp>
      <p:sp>
        <p:nvSpPr>
          <p:cNvPr id="1826" name="Shape 1826"/>
          <p:cNvSpPr txBox="1"/>
          <p:nvPr/>
        </p:nvSpPr>
        <p:spPr>
          <a:xfrm>
            <a:off x="464100" y="908650"/>
            <a:ext cx="5644200" cy="36852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15000"/>
              </a:lnSpc>
              <a:spcBef>
                <a:spcPts val="0"/>
              </a:spcBef>
              <a:buNone/>
            </a:pPr>
            <a:r>
              <a:rPr lang="en" sz="2200">
                <a:solidFill>
                  <a:srgbClr val="FF5600"/>
                </a:solidFill>
                <a:highlight>
                  <a:srgbClr val="FFFFFF"/>
                </a:highlight>
                <a:latin typeface="Consolas"/>
                <a:ea typeface="Consolas"/>
                <a:cs typeface="Consolas"/>
                <a:sym typeface="Consolas"/>
              </a:rPr>
              <a:t>p</a:t>
            </a:r>
            <a:r>
              <a:rPr lang="en" sz="2200">
                <a:solidFill>
                  <a:srgbClr val="FF5600"/>
                </a:solidFill>
                <a:highlight>
                  <a:srgbClr val="FFFFFF"/>
                </a:highlight>
                <a:latin typeface="Consolas"/>
                <a:ea typeface="Consolas"/>
                <a:cs typeface="Consolas"/>
                <a:sym typeface="Consolas"/>
              </a:rPr>
              <a:t>ublic void</a:t>
            </a:r>
            <a:r>
              <a:rPr lang="en" sz="2200">
                <a:solidFill>
                  <a:srgbClr val="3B3B3B"/>
                </a:solidFill>
                <a:highlight>
                  <a:srgbClr val="FFFFFF"/>
                </a:highlight>
                <a:latin typeface="Consolas"/>
                <a:ea typeface="Consolas"/>
                <a:cs typeface="Consolas"/>
                <a:sym typeface="Consolas"/>
              </a:rPr>
              <a:t> add(</a:t>
            </a:r>
            <a:r>
              <a:rPr lang="en" sz="2200">
                <a:solidFill>
                  <a:srgbClr val="FF5600"/>
                </a:solidFill>
                <a:highlight>
                  <a:srgbClr val="FFFFFF"/>
                </a:highlight>
                <a:latin typeface="Consolas"/>
                <a:ea typeface="Consolas"/>
                <a:cs typeface="Consolas"/>
                <a:sym typeface="Consolas"/>
              </a:rPr>
              <a:t>String</a:t>
            </a:r>
            <a:r>
              <a:rPr lang="en" sz="2200">
                <a:solidFill>
                  <a:srgbClr val="3B3B3B"/>
                </a:solidFill>
                <a:highlight>
                  <a:srgbClr val="FFFFFF"/>
                </a:highlight>
                <a:latin typeface="Consolas"/>
                <a:ea typeface="Consolas"/>
                <a:cs typeface="Consolas"/>
                <a:sym typeface="Consolas"/>
              </a:rPr>
              <a:t> s) {</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    </a:t>
            </a:r>
            <a:r>
              <a:rPr lang="en" sz="2200">
                <a:solidFill>
                  <a:srgbClr val="FF5600"/>
                </a:solidFill>
                <a:highlight>
                  <a:srgbClr val="FFFFFF"/>
                </a:highlight>
                <a:latin typeface="Consolas"/>
                <a:ea typeface="Consolas"/>
                <a:cs typeface="Consolas"/>
                <a:sym typeface="Consolas"/>
              </a:rPr>
              <a:t>int</a:t>
            </a:r>
            <a:r>
              <a:rPr lang="en" sz="2200">
                <a:solidFill>
                  <a:srgbClr val="3B3B3B"/>
                </a:solidFill>
                <a:highlight>
                  <a:srgbClr val="FFFFFF"/>
                </a:highlight>
                <a:latin typeface="Consolas"/>
                <a:ea typeface="Consolas"/>
                <a:cs typeface="Consolas"/>
                <a:sym typeface="Consolas"/>
              </a:rPr>
              <a:t> intRep </a:t>
            </a:r>
            <a:r>
              <a:rPr lang="en" sz="2200">
                <a:solidFill>
                  <a:srgbClr val="006699"/>
                </a:solidFill>
                <a:highlight>
                  <a:srgbClr val="FFFFFF"/>
                </a:highlight>
                <a:latin typeface="Consolas"/>
                <a:ea typeface="Consolas"/>
                <a:cs typeface="Consolas"/>
                <a:sym typeface="Consolas"/>
              </a:rPr>
              <a:t>=</a:t>
            </a:r>
            <a:r>
              <a:rPr lang="en" sz="2200">
                <a:solidFill>
                  <a:srgbClr val="3B3B3B"/>
                </a:solidFill>
                <a:highlight>
                  <a:srgbClr val="FFFFFF"/>
                </a:highlight>
                <a:latin typeface="Consolas"/>
                <a:ea typeface="Consolas"/>
                <a:cs typeface="Consolas"/>
                <a:sym typeface="Consolas"/>
              </a:rPr>
              <a:t> convertToInt(s);</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    contains[intRep] </a:t>
            </a:r>
            <a:r>
              <a:rPr lang="en" sz="2200">
                <a:solidFill>
                  <a:srgbClr val="006699"/>
                </a:solidFill>
                <a:highlight>
                  <a:srgbClr val="FFFFFF"/>
                </a:highlight>
                <a:latin typeface="Consolas"/>
                <a:ea typeface="Consolas"/>
                <a:cs typeface="Consolas"/>
                <a:sym typeface="Consolas"/>
              </a:rPr>
              <a:t>=</a:t>
            </a:r>
            <a:r>
              <a:rPr lang="en" sz="2200">
                <a:solidFill>
                  <a:srgbClr val="3B3B3B"/>
                </a:solidFill>
                <a:highlight>
                  <a:srgbClr val="FFFFFF"/>
                </a:highlight>
                <a:latin typeface="Consolas"/>
                <a:ea typeface="Consolas"/>
                <a:cs typeface="Consolas"/>
                <a:sym typeface="Consolas"/>
              </a:rPr>
              <a:t> </a:t>
            </a:r>
            <a:r>
              <a:rPr lang="en" sz="2200">
                <a:solidFill>
                  <a:srgbClr val="A535AE"/>
                </a:solidFill>
                <a:highlight>
                  <a:srgbClr val="FFFFFF"/>
                </a:highlight>
                <a:latin typeface="Consolas"/>
                <a:ea typeface="Consolas"/>
                <a:cs typeface="Consolas"/>
                <a:sym typeface="Consolas"/>
              </a:rPr>
              <a:t>true</a:t>
            </a:r>
            <a:r>
              <a:rPr lang="en" sz="2200">
                <a:solidFill>
                  <a:srgbClr val="3B3B3B"/>
                </a:solidFill>
                <a:highlight>
                  <a:srgbClr val="FFFFFF"/>
                </a:highlight>
                <a:latin typeface="Consolas"/>
                <a:ea typeface="Consolas"/>
                <a:cs typeface="Consolas"/>
                <a:sym typeface="Consolas"/>
              </a:rPr>
              <a:t>;</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a:t>
            </a:r>
            <a:br>
              <a:rPr lang="en" sz="2200">
                <a:solidFill>
                  <a:srgbClr val="3B3B3B"/>
                </a:solidFill>
                <a:highlight>
                  <a:srgbClr val="FFFFFF"/>
                </a:highlight>
                <a:latin typeface="Consolas"/>
                <a:ea typeface="Consolas"/>
                <a:cs typeface="Consolas"/>
                <a:sym typeface="Consolas"/>
              </a:rPr>
            </a:br>
            <a:br>
              <a:rPr lang="en" sz="2200">
                <a:solidFill>
                  <a:srgbClr val="3B3B3B"/>
                </a:solidFill>
                <a:highlight>
                  <a:srgbClr val="FFFFFF"/>
                </a:highlight>
                <a:latin typeface="Consolas"/>
                <a:ea typeface="Consolas"/>
                <a:cs typeface="Consolas"/>
                <a:sym typeface="Consolas"/>
              </a:rPr>
            </a:br>
            <a:r>
              <a:rPr lang="en" sz="2200">
                <a:solidFill>
                  <a:srgbClr val="FF5600"/>
                </a:solidFill>
                <a:highlight>
                  <a:srgbClr val="FFFFFF"/>
                </a:highlight>
                <a:latin typeface="Consolas"/>
                <a:ea typeface="Consolas"/>
                <a:cs typeface="Consolas"/>
                <a:sym typeface="Consolas"/>
              </a:rPr>
              <a:t>p</a:t>
            </a:r>
            <a:r>
              <a:rPr lang="en" sz="2200">
                <a:solidFill>
                  <a:srgbClr val="FF5600"/>
                </a:solidFill>
                <a:highlight>
                  <a:srgbClr val="FFFFFF"/>
                </a:highlight>
                <a:latin typeface="Consolas"/>
                <a:ea typeface="Consolas"/>
                <a:cs typeface="Consolas"/>
                <a:sym typeface="Consolas"/>
              </a:rPr>
              <a:t>ublic boolean</a:t>
            </a:r>
            <a:r>
              <a:rPr lang="en" sz="2200">
                <a:solidFill>
                  <a:srgbClr val="3B3B3B"/>
                </a:solidFill>
                <a:highlight>
                  <a:srgbClr val="FFFFFF"/>
                </a:highlight>
                <a:latin typeface="Consolas"/>
                <a:ea typeface="Consolas"/>
                <a:cs typeface="Consolas"/>
                <a:sym typeface="Consolas"/>
              </a:rPr>
              <a:t> contains(</a:t>
            </a:r>
            <a:r>
              <a:rPr lang="en" sz="2200">
                <a:solidFill>
                  <a:srgbClr val="FF5600"/>
                </a:solidFill>
                <a:highlight>
                  <a:srgbClr val="FFFFFF"/>
                </a:highlight>
                <a:latin typeface="Consolas"/>
                <a:ea typeface="Consolas"/>
                <a:cs typeface="Consolas"/>
                <a:sym typeface="Consolas"/>
              </a:rPr>
              <a:t>String</a:t>
            </a:r>
            <a:r>
              <a:rPr lang="en" sz="2200">
                <a:solidFill>
                  <a:srgbClr val="3B3B3B"/>
                </a:solidFill>
                <a:highlight>
                  <a:srgbClr val="FFFFFF"/>
                </a:highlight>
                <a:latin typeface="Consolas"/>
                <a:ea typeface="Consolas"/>
                <a:cs typeface="Consolas"/>
                <a:sym typeface="Consolas"/>
              </a:rPr>
              <a:t> s) {</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    </a:t>
            </a:r>
            <a:r>
              <a:rPr lang="en" sz="2200">
                <a:solidFill>
                  <a:srgbClr val="FF5600"/>
                </a:solidFill>
                <a:highlight>
                  <a:srgbClr val="FFFFFF"/>
                </a:highlight>
                <a:latin typeface="Consolas"/>
                <a:ea typeface="Consolas"/>
                <a:cs typeface="Consolas"/>
                <a:sym typeface="Consolas"/>
              </a:rPr>
              <a:t>int</a:t>
            </a:r>
            <a:r>
              <a:rPr lang="en" sz="2200">
                <a:solidFill>
                  <a:srgbClr val="3B3B3B"/>
                </a:solidFill>
                <a:highlight>
                  <a:srgbClr val="FFFFFF"/>
                </a:highlight>
                <a:latin typeface="Consolas"/>
                <a:ea typeface="Consolas"/>
                <a:cs typeface="Consolas"/>
                <a:sym typeface="Consolas"/>
              </a:rPr>
              <a:t> intRep </a:t>
            </a:r>
            <a:r>
              <a:rPr lang="en" sz="2200">
                <a:solidFill>
                  <a:srgbClr val="006699"/>
                </a:solidFill>
                <a:highlight>
                  <a:srgbClr val="FFFFFF"/>
                </a:highlight>
                <a:latin typeface="Consolas"/>
                <a:ea typeface="Consolas"/>
                <a:cs typeface="Consolas"/>
                <a:sym typeface="Consolas"/>
              </a:rPr>
              <a:t>=</a:t>
            </a:r>
            <a:r>
              <a:rPr lang="en" sz="2200">
                <a:solidFill>
                  <a:srgbClr val="3B3B3B"/>
                </a:solidFill>
                <a:highlight>
                  <a:srgbClr val="FFFFFF"/>
                </a:highlight>
                <a:latin typeface="Consolas"/>
                <a:ea typeface="Consolas"/>
                <a:cs typeface="Consolas"/>
                <a:sym typeface="Consolas"/>
              </a:rPr>
              <a:t> convertToInt(s);</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    </a:t>
            </a:r>
            <a:r>
              <a:rPr lang="en" sz="2200">
                <a:solidFill>
                  <a:srgbClr val="006699"/>
                </a:solidFill>
                <a:highlight>
                  <a:srgbClr val="FFFFFF"/>
                </a:highlight>
                <a:latin typeface="Consolas"/>
                <a:ea typeface="Consolas"/>
                <a:cs typeface="Consolas"/>
                <a:sym typeface="Consolas"/>
              </a:rPr>
              <a:t>return</a:t>
            </a:r>
            <a:r>
              <a:rPr lang="en" sz="2200">
                <a:solidFill>
                  <a:srgbClr val="3B3B3B"/>
                </a:solidFill>
                <a:highlight>
                  <a:srgbClr val="FFFFFF"/>
                </a:highlight>
                <a:latin typeface="Consolas"/>
                <a:ea typeface="Consolas"/>
                <a:cs typeface="Consolas"/>
                <a:sym typeface="Consolas"/>
              </a:rPr>
              <a:t> contains[intRep];</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a:t>
            </a:r>
          </a:p>
        </p:txBody>
      </p:sp>
      <p:sp>
        <p:nvSpPr>
          <p:cNvPr id="1827" name="Shape 1827"/>
          <p:cNvSpPr/>
          <p:nvPr/>
        </p:nvSpPr>
        <p:spPr>
          <a:xfrm>
            <a:off x="7416928" y="908650"/>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28" name="Shape 1828"/>
          <p:cNvSpPr/>
          <p:nvPr/>
        </p:nvSpPr>
        <p:spPr>
          <a:xfrm>
            <a:off x="7416928" y="1437429"/>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29" name="Shape 1829"/>
          <p:cNvSpPr/>
          <p:nvPr/>
        </p:nvSpPr>
        <p:spPr>
          <a:xfrm>
            <a:off x="7416928" y="1966208"/>
            <a:ext cx="559500" cy="548100"/>
          </a:xfrm>
          <a:prstGeom prst="rect">
            <a:avLst/>
          </a:prstGeom>
          <a:solidFill>
            <a:srgbClr val="D9EAD3"/>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T</a:t>
            </a:r>
          </a:p>
        </p:txBody>
      </p:sp>
      <p:sp>
        <p:nvSpPr>
          <p:cNvPr id="1830" name="Shape 1830"/>
          <p:cNvSpPr/>
          <p:nvPr/>
        </p:nvSpPr>
        <p:spPr>
          <a:xfrm>
            <a:off x="7416928" y="2494987"/>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31" name="Shape 1831"/>
          <p:cNvSpPr txBox="1"/>
          <p:nvPr/>
        </p:nvSpPr>
        <p:spPr>
          <a:xfrm>
            <a:off x="7976425" y="908650"/>
            <a:ext cx="335400" cy="26703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 sz="1800">
                <a:latin typeface="Consolas"/>
                <a:ea typeface="Consolas"/>
                <a:cs typeface="Consolas"/>
                <a:sym typeface="Consolas"/>
              </a:rPr>
              <a:t>a</a:t>
            </a:r>
          </a:p>
          <a:p>
            <a:pPr indent="0" lvl="0" marL="0" rtl="0">
              <a:lnSpc>
                <a:spcPct val="200000"/>
              </a:lnSpc>
              <a:spcBef>
                <a:spcPts val="0"/>
              </a:spcBef>
              <a:buNone/>
            </a:pPr>
            <a:r>
              <a:rPr lang="en" sz="1800">
                <a:latin typeface="Consolas"/>
                <a:ea typeface="Consolas"/>
                <a:cs typeface="Consolas"/>
                <a:sym typeface="Consolas"/>
              </a:rPr>
              <a:t>b</a:t>
            </a:r>
          </a:p>
          <a:p>
            <a:pPr indent="0" lvl="0" marL="0" rtl="0">
              <a:lnSpc>
                <a:spcPct val="200000"/>
              </a:lnSpc>
              <a:spcBef>
                <a:spcPts val="0"/>
              </a:spcBef>
              <a:buNone/>
            </a:pPr>
            <a:r>
              <a:rPr lang="en" sz="1800">
                <a:latin typeface="Consolas"/>
                <a:ea typeface="Consolas"/>
                <a:cs typeface="Consolas"/>
                <a:sym typeface="Consolas"/>
              </a:rPr>
              <a:t>c</a:t>
            </a:r>
          </a:p>
          <a:p>
            <a:pPr indent="0" lvl="0" marL="0" rtl="0">
              <a:lnSpc>
                <a:spcPct val="200000"/>
              </a:lnSpc>
              <a:spcBef>
                <a:spcPts val="0"/>
              </a:spcBef>
              <a:buNone/>
            </a:pPr>
            <a:r>
              <a:rPr lang="en" sz="1800">
                <a:latin typeface="Consolas"/>
                <a:ea typeface="Consolas"/>
                <a:cs typeface="Consolas"/>
                <a:sym typeface="Consolas"/>
              </a:rPr>
              <a:t>d</a:t>
            </a:r>
          </a:p>
          <a:p>
            <a:pPr indent="0" lvl="0" marL="0" rtl="0">
              <a:lnSpc>
                <a:spcPct val="200000"/>
              </a:lnSpc>
              <a:spcBef>
                <a:spcPts val="0"/>
              </a:spcBef>
              <a:buNone/>
            </a:pPr>
            <a:r>
              <a:rPr lang="en" sz="1800">
                <a:latin typeface="Consolas"/>
                <a:ea typeface="Consolas"/>
                <a:cs typeface="Consolas"/>
                <a:sym typeface="Consolas"/>
              </a:rPr>
              <a:t>e</a:t>
            </a:r>
          </a:p>
          <a:p>
            <a:pPr indent="0" lvl="0" marL="0" rtl="0">
              <a:lnSpc>
                <a:spcPct val="200000"/>
              </a:lnSpc>
              <a:spcBef>
                <a:spcPts val="0"/>
              </a:spcBef>
              <a:buNone/>
            </a:pPr>
            <a:r>
              <a:t/>
            </a:r>
            <a:endParaRPr sz="1800">
              <a:latin typeface="Consolas"/>
              <a:ea typeface="Consolas"/>
              <a:cs typeface="Consolas"/>
              <a:sym typeface="Consolas"/>
            </a:endParaRPr>
          </a:p>
        </p:txBody>
      </p:sp>
      <p:sp>
        <p:nvSpPr>
          <p:cNvPr id="1832" name="Shape 1832"/>
          <p:cNvSpPr txBox="1"/>
          <p:nvPr/>
        </p:nvSpPr>
        <p:spPr>
          <a:xfrm>
            <a:off x="7081523" y="908650"/>
            <a:ext cx="335400" cy="23970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 sz="1800">
                <a:latin typeface="Consolas"/>
                <a:ea typeface="Consolas"/>
                <a:cs typeface="Consolas"/>
                <a:sym typeface="Consolas"/>
              </a:rPr>
              <a:t>0</a:t>
            </a:r>
          </a:p>
          <a:p>
            <a:pPr indent="0" lvl="0" marL="0" rtl="0">
              <a:lnSpc>
                <a:spcPct val="200000"/>
              </a:lnSpc>
              <a:spcBef>
                <a:spcPts val="0"/>
              </a:spcBef>
              <a:buNone/>
            </a:pPr>
            <a:r>
              <a:rPr lang="en" sz="1800">
                <a:latin typeface="Consolas"/>
                <a:ea typeface="Consolas"/>
                <a:cs typeface="Consolas"/>
                <a:sym typeface="Consolas"/>
              </a:rPr>
              <a:t>1</a:t>
            </a:r>
          </a:p>
          <a:p>
            <a:pPr indent="0" lvl="0" marL="0" rtl="0">
              <a:lnSpc>
                <a:spcPct val="200000"/>
              </a:lnSpc>
              <a:spcBef>
                <a:spcPts val="0"/>
              </a:spcBef>
              <a:buNone/>
            </a:pPr>
            <a:r>
              <a:rPr lang="en" sz="1800">
                <a:latin typeface="Consolas"/>
                <a:ea typeface="Consolas"/>
                <a:cs typeface="Consolas"/>
                <a:sym typeface="Consolas"/>
              </a:rPr>
              <a:t>2</a:t>
            </a:r>
          </a:p>
          <a:p>
            <a:pPr indent="0" lvl="0" marL="0" rtl="0">
              <a:lnSpc>
                <a:spcPct val="200000"/>
              </a:lnSpc>
              <a:spcBef>
                <a:spcPts val="0"/>
              </a:spcBef>
              <a:buNone/>
            </a:pPr>
            <a:r>
              <a:rPr lang="en" sz="1800">
                <a:latin typeface="Consolas"/>
                <a:ea typeface="Consolas"/>
                <a:cs typeface="Consolas"/>
                <a:sym typeface="Consolas"/>
              </a:rPr>
              <a:t>3</a:t>
            </a:r>
          </a:p>
          <a:p>
            <a:pPr indent="0" lvl="0" marL="0" rtl="0">
              <a:lnSpc>
                <a:spcPct val="200000"/>
              </a:lnSpc>
              <a:spcBef>
                <a:spcPts val="0"/>
              </a:spcBef>
              <a:buNone/>
            </a:pPr>
            <a:r>
              <a:rPr lang="en" sz="1800">
                <a:latin typeface="Consolas"/>
                <a:ea typeface="Consolas"/>
                <a:cs typeface="Consolas"/>
                <a:sym typeface="Consolas"/>
              </a:rPr>
              <a:t>4</a:t>
            </a:r>
          </a:p>
        </p:txBody>
      </p:sp>
      <p:sp>
        <p:nvSpPr>
          <p:cNvPr id="1833" name="Shape 1833"/>
          <p:cNvSpPr txBox="1"/>
          <p:nvPr/>
        </p:nvSpPr>
        <p:spPr>
          <a:xfrm>
            <a:off x="7416925" y="2996196"/>
            <a:ext cx="335400" cy="360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1834" name="Shape 1834"/>
          <p:cNvSpPr/>
          <p:nvPr/>
        </p:nvSpPr>
        <p:spPr>
          <a:xfrm>
            <a:off x="7416928" y="3030714"/>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35" name="Shape 1835"/>
          <p:cNvSpPr txBox="1"/>
          <p:nvPr/>
        </p:nvSpPr>
        <p:spPr>
          <a:xfrm>
            <a:off x="7498825" y="3423050"/>
            <a:ext cx="395700" cy="420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Solution Attempt #1</a:t>
            </a:r>
          </a:p>
        </p:txBody>
      </p:sp>
      <p:sp>
        <p:nvSpPr>
          <p:cNvPr id="131" name="Shape 131"/>
          <p:cNvSpPr txBox="1"/>
          <p:nvPr/>
        </p:nvSpPr>
        <p:spPr>
          <a:xfrm>
            <a:off x="243000" y="556500"/>
            <a:ext cx="8443800" cy="20631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200">
                <a:solidFill>
                  <a:srgbClr val="000000"/>
                </a:solidFill>
                <a:latin typeface="Calibri"/>
                <a:ea typeface="Calibri"/>
                <a:cs typeface="Calibri"/>
                <a:sym typeface="Calibri"/>
              </a:rPr>
              <a:t>The problem is adding new leaves. </a:t>
            </a:r>
          </a:p>
          <a:p>
            <a:pPr indent="0" lvl="0" marL="0" rtl="0">
              <a:spcBef>
                <a:spcPts val="600"/>
              </a:spcBef>
              <a:buNone/>
            </a:pPr>
            <a:r>
              <a:t/>
            </a:r>
            <a:endParaRPr sz="2200">
              <a:solidFill>
                <a:srgbClr val="000000"/>
              </a:solidFill>
              <a:latin typeface="Calibri"/>
              <a:ea typeface="Calibri"/>
              <a:cs typeface="Calibri"/>
              <a:sym typeface="Calibri"/>
            </a:endParaRPr>
          </a:p>
          <a:p>
            <a:pPr indent="0" lvl="0" marL="0" rtl="0">
              <a:spcBef>
                <a:spcPts val="600"/>
              </a:spcBef>
              <a:buNone/>
            </a:pPr>
            <a:r>
              <a:rPr lang="en" sz="2200">
                <a:solidFill>
                  <a:srgbClr val="000000"/>
                </a:solidFill>
                <a:latin typeface="Calibri"/>
                <a:ea typeface="Calibri"/>
                <a:cs typeface="Calibri"/>
                <a:sym typeface="Calibri"/>
              </a:rPr>
              <a:t>Solution: Never add new leaves.</a:t>
            </a:r>
          </a:p>
          <a:p>
            <a:pPr indent="-368300" lvl="0" marL="4572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Tree can never get imbalanced.</a:t>
            </a:r>
          </a:p>
        </p:txBody>
      </p:sp>
      <p:sp>
        <p:nvSpPr>
          <p:cNvPr id="132" name="Shape 132"/>
          <p:cNvSpPr/>
          <p:nvPr/>
        </p:nvSpPr>
        <p:spPr>
          <a:xfrm>
            <a:off x="5801768" y="1750332"/>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133" name="Shape 133"/>
          <p:cNvSpPr/>
          <p:nvPr/>
        </p:nvSpPr>
        <p:spPr>
          <a:xfrm>
            <a:off x="5387480" y="2294767"/>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2</a:t>
            </a:r>
          </a:p>
        </p:txBody>
      </p:sp>
      <p:sp>
        <p:nvSpPr>
          <p:cNvPr id="134" name="Shape 134"/>
          <p:cNvSpPr/>
          <p:nvPr/>
        </p:nvSpPr>
        <p:spPr>
          <a:xfrm>
            <a:off x="6217156" y="2294767"/>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5</a:t>
            </a:r>
          </a:p>
        </p:txBody>
      </p:sp>
      <p:cxnSp>
        <p:nvCxnSpPr>
          <p:cNvPr id="135" name="Shape 135"/>
          <p:cNvCxnSpPr>
            <a:stCxn id="133" idx="0"/>
            <a:endCxn id="132" idx="2"/>
          </p:cNvCxnSpPr>
          <p:nvPr/>
        </p:nvCxnSpPr>
        <p:spPr>
          <a:xfrm flipH="1" rot="10800000">
            <a:off x="5632730" y="2075167"/>
            <a:ext cx="414300" cy="219600"/>
          </a:xfrm>
          <a:prstGeom prst="straightConnector1">
            <a:avLst/>
          </a:prstGeom>
          <a:noFill/>
          <a:ln cap="flat" cmpd="sng" w="19050">
            <a:solidFill>
              <a:srgbClr val="666666"/>
            </a:solidFill>
            <a:prstDash val="solid"/>
            <a:round/>
            <a:headEnd len="lg" w="lg" type="none"/>
            <a:tailEnd len="lg" w="lg" type="none"/>
          </a:ln>
        </p:spPr>
      </p:cxnSp>
      <p:cxnSp>
        <p:nvCxnSpPr>
          <p:cNvPr id="136" name="Shape 136"/>
          <p:cNvCxnSpPr>
            <a:stCxn id="134" idx="0"/>
            <a:endCxn id="132" idx="2"/>
          </p:cNvCxnSpPr>
          <p:nvPr/>
        </p:nvCxnSpPr>
        <p:spPr>
          <a:xfrm rot="10800000">
            <a:off x="6046906" y="2075167"/>
            <a:ext cx="415500" cy="219600"/>
          </a:xfrm>
          <a:prstGeom prst="straightConnector1">
            <a:avLst/>
          </a:prstGeom>
          <a:noFill/>
          <a:ln cap="flat" cmpd="sng" w="19050">
            <a:solidFill>
              <a:srgbClr val="666666"/>
            </a:solidFill>
            <a:prstDash val="solid"/>
            <a:round/>
            <a:headEnd len="lg" w="lg" type="none"/>
            <a:tailEnd len="lg" w="lg" type="none"/>
          </a:ln>
        </p:spPr>
      </p:cxnSp>
      <p:sp>
        <p:nvSpPr>
          <p:cNvPr id="137" name="Shape 137"/>
          <p:cNvSpPr/>
          <p:nvPr/>
        </p:nvSpPr>
        <p:spPr>
          <a:xfrm>
            <a:off x="7527942" y="175032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a:t>
            </a:r>
          </a:p>
        </p:txBody>
      </p:sp>
      <p:sp>
        <p:nvSpPr>
          <p:cNvPr id="138" name="Shape 138"/>
          <p:cNvSpPr/>
          <p:nvPr/>
        </p:nvSpPr>
        <p:spPr>
          <a:xfrm>
            <a:off x="7161404" y="229478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8</a:t>
            </a:r>
          </a:p>
        </p:txBody>
      </p:sp>
      <p:sp>
        <p:nvSpPr>
          <p:cNvPr id="139" name="Shape 139"/>
          <p:cNvSpPr/>
          <p:nvPr/>
        </p:nvSpPr>
        <p:spPr>
          <a:xfrm>
            <a:off x="7970680" y="229478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12</a:t>
            </a:r>
          </a:p>
        </p:txBody>
      </p:sp>
      <p:cxnSp>
        <p:nvCxnSpPr>
          <p:cNvPr id="140" name="Shape 140"/>
          <p:cNvCxnSpPr>
            <a:stCxn id="138" idx="0"/>
            <a:endCxn id="137" idx="2"/>
          </p:cNvCxnSpPr>
          <p:nvPr/>
        </p:nvCxnSpPr>
        <p:spPr>
          <a:xfrm flipH="1" rot="10800000">
            <a:off x="7406654" y="2075183"/>
            <a:ext cx="366600" cy="219600"/>
          </a:xfrm>
          <a:prstGeom prst="straightConnector1">
            <a:avLst/>
          </a:prstGeom>
          <a:noFill/>
          <a:ln cap="flat" cmpd="sng" w="19050">
            <a:solidFill>
              <a:srgbClr val="666666"/>
            </a:solidFill>
            <a:prstDash val="solid"/>
            <a:round/>
            <a:headEnd len="lg" w="lg" type="none"/>
            <a:tailEnd len="lg" w="lg" type="none"/>
          </a:ln>
        </p:spPr>
      </p:cxnSp>
      <p:cxnSp>
        <p:nvCxnSpPr>
          <p:cNvPr id="141" name="Shape 141"/>
          <p:cNvCxnSpPr>
            <a:stCxn id="139" idx="0"/>
            <a:endCxn id="137" idx="2"/>
          </p:cNvCxnSpPr>
          <p:nvPr/>
        </p:nvCxnSpPr>
        <p:spPr>
          <a:xfrm rot="10800000">
            <a:off x="7773130" y="2075183"/>
            <a:ext cx="442800" cy="219600"/>
          </a:xfrm>
          <a:prstGeom prst="straightConnector1">
            <a:avLst/>
          </a:prstGeom>
          <a:noFill/>
          <a:ln cap="flat" cmpd="sng" w="19050">
            <a:solidFill>
              <a:srgbClr val="666666"/>
            </a:solidFill>
            <a:prstDash val="solid"/>
            <a:round/>
            <a:headEnd len="lg" w="lg" type="none"/>
            <a:tailEnd len="lg" w="lg" type="none"/>
          </a:ln>
        </p:spPr>
      </p:cxnSp>
      <p:sp>
        <p:nvSpPr>
          <p:cNvPr id="142" name="Shape 142"/>
          <p:cNvSpPr/>
          <p:nvPr/>
        </p:nvSpPr>
        <p:spPr>
          <a:xfrm>
            <a:off x="6658533" y="1153600"/>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43" name="Shape 143"/>
          <p:cNvCxnSpPr>
            <a:stCxn id="142" idx="2"/>
            <a:endCxn id="132" idx="0"/>
          </p:cNvCxnSpPr>
          <p:nvPr/>
        </p:nvCxnSpPr>
        <p:spPr>
          <a:xfrm flipH="1">
            <a:off x="6046983" y="1478500"/>
            <a:ext cx="856800" cy="271800"/>
          </a:xfrm>
          <a:prstGeom prst="straightConnector1">
            <a:avLst/>
          </a:prstGeom>
          <a:noFill/>
          <a:ln cap="flat" cmpd="sng" w="19050">
            <a:solidFill>
              <a:srgbClr val="666666"/>
            </a:solidFill>
            <a:prstDash val="solid"/>
            <a:round/>
            <a:headEnd len="lg" w="lg" type="none"/>
            <a:tailEnd len="lg" w="lg" type="none"/>
          </a:ln>
        </p:spPr>
      </p:cxnSp>
      <p:cxnSp>
        <p:nvCxnSpPr>
          <p:cNvPr id="144" name="Shape 144"/>
          <p:cNvCxnSpPr>
            <a:stCxn id="142" idx="2"/>
            <a:endCxn id="137" idx="0"/>
          </p:cNvCxnSpPr>
          <p:nvPr/>
        </p:nvCxnSpPr>
        <p:spPr>
          <a:xfrm>
            <a:off x="6903783" y="1478500"/>
            <a:ext cx="869400" cy="271800"/>
          </a:xfrm>
          <a:prstGeom prst="straightConnector1">
            <a:avLst/>
          </a:prstGeom>
          <a:noFill/>
          <a:ln cap="flat" cmpd="sng" w="19050">
            <a:solidFill>
              <a:srgbClr val="666666"/>
            </a:solidFill>
            <a:prstDash val="solid"/>
            <a:round/>
            <a:headEnd len="lg" w="lg" type="none"/>
            <a:tailEnd len="lg" w="lg" type="none"/>
          </a:ln>
        </p:spPr>
      </p:cxnSp>
      <p:grpSp>
        <p:nvGrpSpPr>
          <p:cNvPr id="145" name="Shape 145"/>
          <p:cNvGrpSpPr/>
          <p:nvPr/>
        </p:nvGrpSpPr>
        <p:grpSpPr>
          <a:xfrm>
            <a:off x="5787075" y="3441350"/>
            <a:ext cx="2728800" cy="1384994"/>
            <a:chOff x="5787075" y="3441350"/>
            <a:chExt cx="2728800" cy="1384994"/>
          </a:xfrm>
        </p:grpSpPr>
        <p:sp>
          <p:nvSpPr>
            <p:cNvPr id="146" name="Shape 146"/>
            <p:cNvSpPr/>
            <p:nvPr/>
          </p:nvSpPr>
          <p:spPr>
            <a:xfrm>
              <a:off x="6462409" y="4326646"/>
              <a:ext cx="4902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15</a:t>
              </a:r>
            </a:p>
          </p:txBody>
        </p:sp>
        <p:sp>
          <p:nvSpPr>
            <p:cNvPr id="147" name="Shape 147"/>
            <p:cNvSpPr/>
            <p:nvPr/>
          </p:nvSpPr>
          <p:spPr>
            <a:xfrm>
              <a:off x="7161552" y="3782145"/>
              <a:ext cx="4902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13</a:t>
              </a:r>
            </a:p>
          </p:txBody>
        </p:sp>
        <p:sp>
          <p:nvSpPr>
            <p:cNvPr id="148" name="Shape 148"/>
            <p:cNvSpPr/>
            <p:nvPr/>
          </p:nvSpPr>
          <p:spPr>
            <a:xfrm>
              <a:off x="7970833" y="4501444"/>
              <a:ext cx="4902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17</a:t>
              </a:r>
            </a:p>
          </p:txBody>
        </p:sp>
        <p:sp>
          <p:nvSpPr>
            <p:cNvPr id="149" name="Shape 149"/>
            <p:cNvSpPr txBox="1"/>
            <p:nvPr/>
          </p:nvSpPr>
          <p:spPr>
            <a:xfrm>
              <a:off x="5787075" y="3822350"/>
              <a:ext cx="366600" cy="324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t>?</a:t>
              </a:r>
            </a:p>
          </p:txBody>
        </p:sp>
        <p:sp>
          <p:nvSpPr>
            <p:cNvPr id="150" name="Shape 150"/>
            <p:cNvSpPr txBox="1"/>
            <p:nvPr/>
          </p:nvSpPr>
          <p:spPr>
            <a:xfrm>
              <a:off x="6472875" y="3441350"/>
              <a:ext cx="366600" cy="324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t>?</a:t>
              </a:r>
            </a:p>
          </p:txBody>
        </p:sp>
        <p:sp>
          <p:nvSpPr>
            <p:cNvPr id="151" name="Shape 151"/>
            <p:cNvSpPr txBox="1"/>
            <p:nvPr/>
          </p:nvSpPr>
          <p:spPr>
            <a:xfrm>
              <a:off x="7311075" y="4279550"/>
              <a:ext cx="366600" cy="324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t>?</a:t>
              </a:r>
            </a:p>
          </p:txBody>
        </p:sp>
        <p:sp>
          <p:nvSpPr>
            <p:cNvPr id="152" name="Shape 152"/>
            <p:cNvSpPr txBox="1"/>
            <p:nvPr/>
          </p:nvSpPr>
          <p:spPr>
            <a:xfrm>
              <a:off x="8149275" y="3822350"/>
              <a:ext cx="366600" cy="324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t>?</a:t>
              </a:r>
            </a:p>
          </p:txBody>
        </p:sp>
      </p:grpSp>
      <p:sp>
        <p:nvSpPr>
          <p:cNvPr id="153" name="Shape 153"/>
          <p:cNvSpPr txBox="1"/>
          <p:nvPr/>
        </p:nvSpPr>
        <p:spPr>
          <a:xfrm>
            <a:off x="304800" y="3200400"/>
            <a:ext cx="5038500" cy="4953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2200">
                <a:solidFill>
                  <a:srgbClr val="000000"/>
                </a:solidFill>
                <a:latin typeface="Calibri"/>
                <a:ea typeface="Calibri"/>
                <a:cs typeface="Calibri"/>
                <a:sym typeface="Calibri"/>
              </a:rPr>
              <a:t>Q: What do we do with incoming keys?</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9" name="Shape 1839"/>
        <p:cNvGrpSpPr/>
        <p:nvPr/>
      </p:nvGrpSpPr>
      <p:grpSpPr>
        <a:xfrm>
          <a:off x="0" y="0"/>
          <a:ext cx="0" cy="0"/>
          <a:chOff x="0" y="0"/>
          <a:chExt cx="0" cy="0"/>
        </a:xfrm>
      </p:grpSpPr>
      <p:sp>
        <p:nvSpPr>
          <p:cNvPr id="1840" name="Shape 1840"/>
          <p:cNvSpPr txBox="1"/>
          <p:nvPr>
            <p:ph type="title"/>
          </p:nvPr>
        </p:nvSpPr>
        <p:spPr>
          <a:xfrm>
            <a:off x="311700" y="185738"/>
            <a:ext cx="61437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BooleanWordSet Implementation</a:t>
            </a:r>
          </a:p>
        </p:txBody>
      </p:sp>
      <p:sp>
        <p:nvSpPr>
          <p:cNvPr id="1841" name="Shape 1841"/>
          <p:cNvSpPr txBox="1"/>
          <p:nvPr/>
        </p:nvSpPr>
        <p:spPr>
          <a:xfrm>
            <a:off x="311700" y="853075"/>
            <a:ext cx="7481700" cy="39723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15000"/>
              </a:lnSpc>
              <a:spcBef>
                <a:spcPts val="0"/>
              </a:spcBef>
              <a:buNone/>
            </a:pPr>
            <a:r>
              <a:rPr lang="en" sz="2100">
                <a:solidFill>
                  <a:srgbClr val="AF82D4"/>
                </a:solidFill>
                <a:highlight>
                  <a:srgbClr val="FFFFFF"/>
                </a:highlight>
                <a:latin typeface="Consolas"/>
                <a:ea typeface="Consolas"/>
                <a:cs typeface="Consolas"/>
                <a:sym typeface="Consolas"/>
              </a:rPr>
              <a:t>/** Converts String into an integer by turning  </a:t>
            </a:r>
          </a:p>
          <a:p>
            <a:pPr indent="0" lvl="0" marL="38100" marR="38100" rtl="0">
              <a:lnSpc>
                <a:spcPct val="115000"/>
              </a:lnSpc>
              <a:spcBef>
                <a:spcPts val="0"/>
              </a:spcBef>
              <a:buNone/>
            </a:pPr>
            <a:r>
              <a:rPr lang="en" sz="2100">
                <a:solidFill>
                  <a:srgbClr val="AF82D4"/>
                </a:solidFill>
                <a:highlight>
                  <a:srgbClr val="FFFFFF"/>
                </a:highlight>
                <a:latin typeface="Consolas"/>
                <a:ea typeface="Consolas"/>
                <a:cs typeface="Consolas"/>
                <a:sym typeface="Consolas"/>
              </a:rPr>
              <a:t>  * its first character into a number.</a:t>
            </a:r>
          </a:p>
          <a:p>
            <a:pPr indent="0" lvl="0" marL="38100" marR="38100" rtl="0">
              <a:lnSpc>
                <a:spcPct val="115000"/>
              </a:lnSpc>
              <a:spcBef>
                <a:spcPts val="0"/>
              </a:spcBef>
              <a:buNone/>
            </a:pPr>
            <a:r>
              <a:rPr lang="en" sz="2100">
                <a:solidFill>
                  <a:srgbClr val="AF82D4"/>
                </a:solidFill>
                <a:highlight>
                  <a:srgbClr val="FFFFFF"/>
                </a:highlight>
                <a:latin typeface="Consolas"/>
                <a:ea typeface="Consolas"/>
                <a:cs typeface="Consolas"/>
                <a:sym typeface="Consolas"/>
              </a:rPr>
              <a:t>  * e.g. 'a' -&gt; 0, 'z' -&gt; 25 */</a:t>
            </a:r>
          </a:p>
          <a:p>
            <a:pPr indent="0" lvl="0" marL="38100" marR="38100" rtl="0">
              <a:lnSpc>
                <a:spcPct val="115000"/>
              </a:lnSpc>
              <a:spcBef>
                <a:spcPts val="0"/>
              </a:spcBef>
              <a:buNone/>
            </a:pPr>
            <a:r>
              <a:rPr lang="en" sz="2100">
                <a:solidFill>
                  <a:srgbClr val="FF5600"/>
                </a:solidFill>
                <a:highlight>
                  <a:srgbClr val="FFFFFF"/>
                </a:highlight>
                <a:latin typeface="Consolas"/>
                <a:ea typeface="Consolas"/>
                <a:cs typeface="Consolas"/>
                <a:sym typeface="Consolas"/>
              </a:rPr>
              <a:t>public</a:t>
            </a:r>
            <a:r>
              <a:rPr lang="en" sz="2100">
                <a:solidFill>
                  <a:srgbClr val="3B3B3B"/>
                </a:solidFill>
                <a:highlight>
                  <a:srgbClr val="FFFFFF"/>
                </a:highlight>
                <a:latin typeface="Consolas"/>
                <a:ea typeface="Consolas"/>
                <a:cs typeface="Consolas"/>
                <a:sym typeface="Consolas"/>
              </a:rPr>
              <a:t> </a:t>
            </a:r>
            <a:r>
              <a:rPr lang="en" sz="2100">
                <a:solidFill>
                  <a:srgbClr val="FF5600"/>
                </a:solidFill>
                <a:highlight>
                  <a:srgbClr val="FFFFFF"/>
                </a:highlight>
                <a:latin typeface="Consolas"/>
                <a:ea typeface="Consolas"/>
                <a:cs typeface="Consolas"/>
                <a:sym typeface="Consolas"/>
              </a:rPr>
              <a:t>static</a:t>
            </a:r>
            <a:r>
              <a:rPr lang="en" sz="2100">
                <a:solidFill>
                  <a:srgbClr val="3B3B3B"/>
                </a:solidFill>
                <a:highlight>
                  <a:srgbClr val="FFFFFF"/>
                </a:highlight>
                <a:latin typeface="Consolas"/>
                <a:ea typeface="Consolas"/>
                <a:cs typeface="Consolas"/>
                <a:sym typeface="Consolas"/>
              </a:rPr>
              <a:t> </a:t>
            </a:r>
            <a:r>
              <a:rPr lang="en" sz="2100">
                <a:solidFill>
                  <a:srgbClr val="FF5600"/>
                </a:solidFill>
                <a:highlight>
                  <a:srgbClr val="FFFFFF"/>
                </a:highlight>
                <a:latin typeface="Consolas"/>
                <a:ea typeface="Consolas"/>
                <a:cs typeface="Consolas"/>
                <a:sym typeface="Consolas"/>
              </a:rPr>
              <a:t>int</a:t>
            </a:r>
            <a:r>
              <a:rPr lang="en" sz="2100">
                <a:solidFill>
                  <a:srgbClr val="3B3B3B"/>
                </a:solidFill>
                <a:highlight>
                  <a:srgbClr val="FFFFFF"/>
                </a:highlight>
                <a:latin typeface="Consolas"/>
                <a:ea typeface="Consolas"/>
                <a:cs typeface="Consolas"/>
                <a:sym typeface="Consolas"/>
              </a:rPr>
              <a:t> convertToInt(</a:t>
            </a:r>
            <a:r>
              <a:rPr lang="en" sz="2100">
                <a:solidFill>
                  <a:srgbClr val="FF5600"/>
                </a:solidFill>
                <a:highlight>
                  <a:srgbClr val="FFFFFF"/>
                </a:highlight>
                <a:latin typeface="Consolas"/>
                <a:ea typeface="Consolas"/>
                <a:cs typeface="Consolas"/>
                <a:sym typeface="Consolas"/>
              </a:rPr>
              <a:t>String</a:t>
            </a:r>
            <a:r>
              <a:rPr lang="en" sz="2100">
                <a:solidFill>
                  <a:srgbClr val="3B3B3B"/>
                </a:solidFill>
                <a:highlight>
                  <a:srgbClr val="FFFFFF"/>
                </a:highlight>
                <a:latin typeface="Consolas"/>
                <a:ea typeface="Consolas"/>
                <a:cs typeface="Consolas"/>
                <a:sym typeface="Consolas"/>
              </a:rPr>
              <a:t> s) {</a:t>
            </a:r>
            <a:br>
              <a:rPr lang="en" sz="2100">
                <a:solidFill>
                  <a:srgbClr val="3B3B3B"/>
                </a:solidFill>
                <a:highlight>
                  <a:srgbClr val="FFFFFF"/>
                </a:highlight>
                <a:latin typeface="Consolas"/>
                <a:ea typeface="Consolas"/>
                <a:cs typeface="Consolas"/>
                <a:sym typeface="Consolas"/>
              </a:rPr>
            </a:br>
            <a:r>
              <a:rPr lang="en" sz="2100">
                <a:solidFill>
                  <a:srgbClr val="3B3B3B"/>
                </a:solidFill>
                <a:highlight>
                  <a:srgbClr val="FFFFFF"/>
                </a:highlight>
                <a:latin typeface="Consolas"/>
                <a:ea typeface="Consolas"/>
                <a:cs typeface="Consolas"/>
                <a:sym typeface="Consolas"/>
              </a:rPr>
              <a:t>    </a:t>
            </a:r>
            <a:r>
              <a:rPr lang="en" sz="2100">
                <a:solidFill>
                  <a:srgbClr val="FF5600"/>
                </a:solidFill>
                <a:highlight>
                  <a:srgbClr val="FFFFFF"/>
                </a:highlight>
                <a:latin typeface="Consolas"/>
                <a:ea typeface="Consolas"/>
                <a:cs typeface="Consolas"/>
                <a:sym typeface="Consolas"/>
              </a:rPr>
              <a:t>int</a:t>
            </a:r>
            <a:r>
              <a:rPr lang="en" sz="2100">
                <a:solidFill>
                  <a:srgbClr val="3B3B3B"/>
                </a:solidFill>
                <a:highlight>
                  <a:srgbClr val="FFFFFF"/>
                </a:highlight>
                <a:latin typeface="Consolas"/>
                <a:ea typeface="Consolas"/>
                <a:cs typeface="Consolas"/>
                <a:sym typeface="Consolas"/>
              </a:rPr>
              <a:t> firstChar </a:t>
            </a:r>
            <a:r>
              <a:rPr lang="en" sz="2100">
                <a:solidFill>
                  <a:srgbClr val="006699"/>
                </a:solidFill>
                <a:highlight>
                  <a:srgbClr val="FFFFFF"/>
                </a:highlight>
                <a:latin typeface="Consolas"/>
                <a:ea typeface="Consolas"/>
                <a:cs typeface="Consolas"/>
                <a:sym typeface="Consolas"/>
              </a:rPr>
              <a:t>=</a:t>
            </a:r>
            <a:r>
              <a:rPr lang="en" sz="2100">
                <a:solidFill>
                  <a:srgbClr val="3B3B3B"/>
                </a:solidFill>
                <a:highlight>
                  <a:srgbClr val="FFFFFF"/>
                </a:highlight>
                <a:latin typeface="Consolas"/>
                <a:ea typeface="Consolas"/>
                <a:cs typeface="Consolas"/>
                <a:sym typeface="Consolas"/>
              </a:rPr>
              <a:t> s</a:t>
            </a:r>
            <a:r>
              <a:rPr lang="en" sz="2100">
                <a:solidFill>
                  <a:srgbClr val="006699"/>
                </a:solidFill>
                <a:highlight>
                  <a:srgbClr val="FFFFFF"/>
                </a:highlight>
                <a:latin typeface="Consolas"/>
                <a:ea typeface="Consolas"/>
                <a:cs typeface="Consolas"/>
                <a:sym typeface="Consolas"/>
              </a:rPr>
              <a:t>.</a:t>
            </a:r>
            <a:r>
              <a:rPr lang="en" sz="2100">
                <a:solidFill>
                  <a:srgbClr val="3B3B3B"/>
                </a:solidFill>
                <a:highlight>
                  <a:srgbClr val="FFFFFF"/>
                </a:highlight>
                <a:latin typeface="Consolas"/>
                <a:ea typeface="Consolas"/>
                <a:cs typeface="Consolas"/>
                <a:sym typeface="Consolas"/>
              </a:rPr>
              <a:t>charAt(</a:t>
            </a:r>
            <a:r>
              <a:rPr lang="en" sz="2100">
                <a:solidFill>
                  <a:srgbClr val="A8017E"/>
                </a:solidFill>
                <a:highlight>
                  <a:srgbClr val="FFFFFF"/>
                </a:highlight>
                <a:latin typeface="Consolas"/>
                <a:ea typeface="Consolas"/>
                <a:cs typeface="Consolas"/>
                <a:sym typeface="Consolas"/>
              </a:rPr>
              <a:t>0</a:t>
            </a:r>
            <a:r>
              <a:rPr lang="en" sz="2100">
                <a:solidFill>
                  <a:srgbClr val="3B3B3B"/>
                </a:solidFill>
                <a:highlight>
                  <a:srgbClr val="FFFFFF"/>
                </a:highlight>
                <a:latin typeface="Consolas"/>
                <a:ea typeface="Consolas"/>
                <a:cs typeface="Consolas"/>
                <a:sym typeface="Consolas"/>
              </a:rPr>
              <a:t>);</a:t>
            </a:r>
            <a:br>
              <a:rPr lang="en" sz="2100">
                <a:solidFill>
                  <a:srgbClr val="3B3B3B"/>
                </a:solidFill>
                <a:highlight>
                  <a:srgbClr val="FFFFFF"/>
                </a:highlight>
                <a:latin typeface="Consolas"/>
                <a:ea typeface="Consolas"/>
                <a:cs typeface="Consolas"/>
                <a:sym typeface="Consolas"/>
              </a:rPr>
            </a:br>
            <a:r>
              <a:rPr lang="en" sz="2100">
                <a:solidFill>
                  <a:srgbClr val="3B3B3B"/>
                </a:solidFill>
                <a:highlight>
                  <a:srgbClr val="FFFFFF"/>
                </a:highlight>
                <a:latin typeface="Consolas"/>
                <a:ea typeface="Consolas"/>
                <a:cs typeface="Consolas"/>
                <a:sym typeface="Consolas"/>
              </a:rPr>
              <a:t>    </a:t>
            </a:r>
            <a:r>
              <a:rPr lang="en" sz="2100">
                <a:solidFill>
                  <a:srgbClr val="006699"/>
                </a:solidFill>
                <a:highlight>
                  <a:srgbClr val="FFFFFF"/>
                </a:highlight>
                <a:latin typeface="Consolas"/>
                <a:ea typeface="Consolas"/>
                <a:cs typeface="Consolas"/>
                <a:sym typeface="Consolas"/>
              </a:rPr>
              <a:t>if</a:t>
            </a:r>
            <a:r>
              <a:rPr lang="en" sz="2100">
                <a:solidFill>
                  <a:srgbClr val="3B3B3B"/>
                </a:solidFill>
                <a:highlight>
                  <a:srgbClr val="FFFFFF"/>
                </a:highlight>
                <a:latin typeface="Consolas"/>
                <a:ea typeface="Consolas"/>
                <a:cs typeface="Consolas"/>
                <a:sym typeface="Consolas"/>
              </a:rPr>
              <a:t> ((firstChar </a:t>
            </a:r>
            <a:r>
              <a:rPr lang="en" sz="2100">
                <a:solidFill>
                  <a:srgbClr val="006699"/>
                </a:solidFill>
                <a:highlight>
                  <a:srgbClr val="FFFFFF"/>
                </a:highlight>
                <a:latin typeface="Consolas"/>
                <a:ea typeface="Consolas"/>
                <a:cs typeface="Consolas"/>
                <a:sym typeface="Consolas"/>
              </a:rPr>
              <a:t>&lt;</a:t>
            </a:r>
            <a:r>
              <a:rPr lang="en" sz="2100">
                <a:solidFill>
                  <a:srgbClr val="3B3B3B"/>
                </a:solidFill>
                <a:highlight>
                  <a:srgbClr val="FFFFFF"/>
                </a:highlight>
                <a:latin typeface="Consolas"/>
                <a:ea typeface="Consolas"/>
                <a:cs typeface="Consolas"/>
                <a:sym typeface="Consolas"/>
              </a:rPr>
              <a:t> </a:t>
            </a:r>
            <a:r>
              <a:rPr lang="en" sz="2100">
                <a:solidFill>
                  <a:srgbClr val="666666"/>
                </a:solidFill>
                <a:highlight>
                  <a:srgbClr val="FFFFFF"/>
                </a:highlight>
                <a:latin typeface="Consolas"/>
                <a:ea typeface="Consolas"/>
                <a:cs typeface="Consolas"/>
                <a:sym typeface="Consolas"/>
              </a:rPr>
              <a:t>'a'</a:t>
            </a:r>
            <a:r>
              <a:rPr lang="en" sz="2100">
                <a:solidFill>
                  <a:srgbClr val="3B3B3B"/>
                </a:solidFill>
                <a:highlight>
                  <a:srgbClr val="FFFFFF"/>
                </a:highlight>
                <a:latin typeface="Consolas"/>
                <a:ea typeface="Consolas"/>
                <a:cs typeface="Consolas"/>
                <a:sym typeface="Consolas"/>
              </a:rPr>
              <a:t>) </a:t>
            </a:r>
            <a:r>
              <a:rPr lang="en" sz="2100">
                <a:solidFill>
                  <a:srgbClr val="006699"/>
                </a:solidFill>
                <a:highlight>
                  <a:srgbClr val="FFFFFF"/>
                </a:highlight>
                <a:latin typeface="Consolas"/>
                <a:ea typeface="Consolas"/>
                <a:cs typeface="Consolas"/>
                <a:sym typeface="Consolas"/>
              </a:rPr>
              <a:t>||</a:t>
            </a:r>
            <a:r>
              <a:rPr lang="en" sz="2100">
                <a:solidFill>
                  <a:srgbClr val="3B3B3B"/>
                </a:solidFill>
                <a:highlight>
                  <a:srgbClr val="FFFFFF"/>
                </a:highlight>
                <a:latin typeface="Consolas"/>
                <a:ea typeface="Consolas"/>
                <a:cs typeface="Consolas"/>
                <a:sym typeface="Consolas"/>
              </a:rPr>
              <a:t> (firstChar </a:t>
            </a:r>
            <a:r>
              <a:rPr lang="en" sz="2100">
                <a:solidFill>
                  <a:srgbClr val="006699"/>
                </a:solidFill>
                <a:highlight>
                  <a:srgbClr val="FFFFFF"/>
                </a:highlight>
                <a:latin typeface="Consolas"/>
                <a:ea typeface="Consolas"/>
                <a:cs typeface="Consolas"/>
                <a:sym typeface="Consolas"/>
              </a:rPr>
              <a:t>&gt;</a:t>
            </a:r>
            <a:r>
              <a:rPr lang="en" sz="2100">
                <a:solidFill>
                  <a:srgbClr val="3B3B3B"/>
                </a:solidFill>
                <a:highlight>
                  <a:srgbClr val="FFFFFF"/>
                </a:highlight>
                <a:latin typeface="Consolas"/>
                <a:ea typeface="Consolas"/>
                <a:cs typeface="Consolas"/>
                <a:sym typeface="Consolas"/>
              </a:rPr>
              <a:t> </a:t>
            </a:r>
            <a:r>
              <a:rPr lang="en" sz="2100">
                <a:solidFill>
                  <a:srgbClr val="666666"/>
                </a:solidFill>
                <a:highlight>
                  <a:srgbClr val="FFFFFF"/>
                </a:highlight>
                <a:latin typeface="Consolas"/>
                <a:ea typeface="Consolas"/>
                <a:cs typeface="Consolas"/>
                <a:sym typeface="Consolas"/>
              </a:rPr>
              <a:t>'z'</a:t>
            </a:r>
            <a:r>
              <a:rPr lang="en" sz="2100">
                <a:solidFill>
                  <a:srgbClr val="3B3B3B"/>
                </a:solidFill>
                <a:highlight>
                  <a:srgbClr val="FFFFFF"/>
                </a:highlight>
                <a:latin typeface="Consolas"/>
                <a:ea typeface="Consolas"/>
                <a:cs typeface="Consolas"/>
                <a:sym typeface="Consolas"/>
              </a:rPr>
              <a:t>)) {</a:t>
            </a:r>
            <a:br>
              <a:rPr lang="en" sz="2100">
                <a:solidFill>
                  <a:srgbClr val="3B3B3B"/>
                </a:solidFill>
                <a:highlight>
                  <a:srgbClr val="FFFFFF"/>
                </a:highlight>
                <a:latin typeface="Consolas"/>
                <a:ea typeface="Consolas"/>
                <a:cs typeface="Consolas"/>
                <a:sym typeface="Consolas"/>
              </a:rPr>
            </a:br>
            <a:r>
              <a:rPr lang="en" sz="2100">
                <a:solidFill>
                  <a:srgbClr val="3B3B3B"/>
                </a:solidFill>
                <a:highlight>
                  <a:srgbClr val="FFFFFF"/>
                </a:highlight>
                <a:latin typeface="Consolas"/>
                <a:ea typeface="Consolas"/>
                <a:cs typeface="Consolas"/>
                <a:sym typeface="Consolas"/>
              </a:rPr>
              <a:t>        </a:t>
            </a:r>
            <a:r>
              <a:rPr lang="en" sz="2100">
                <a:solidFill>
                  <a:srgbClr val="006699"/>
                </a:solidFill>
                <a:highlight>
                  <a:srgbClr val="FFFFFF"/>
                </a:highlight>
                <a:latin typeface="Consolas"/>
                <a:ea typeface="Consolas"/>
                <a:cs typeface="Consolas"/>
                <a:sym typeface="Consolas"/>
              </a:rPr>
              <a:t>throw</a:t>
            </a:r>
            <a:r>
              <a:rPr lang="en" sz="2100">
                <a:solidFill>
                  <a:srgbClr val="3B3B3B"/>
                </a:solidFill>
                <a:highlight>
                  <a:srgbClr val="FFFFFF"/>
                </a:highlight>
                <a:latin typeface="Consolas"/>
                <a:ea typeface="Consolas"/>
                <a:cs typeface="Consolas"/>
                <a:sym typeface="Consolas"/>
              </a:rPr>
              <a:t> </a:t>
            </a:r>
            <a:r>
              <a:rPr lang="en" sz="2100">
                <a:solidFill>
                  <a:srgbClr val="006699"/>
                </a:solidFill>
                <a:highlight>
                  <a:srgbClr val="FFFFFF"/>
                </a:highlight>
                <a:latin typeface="Consolas"/>
                <a:ea typeface="Consolas"/>
                <a:cs typeface="Consolas"/>
                <a:sym typeface="Consolas"/>
              </a:rPr>
              <a:t>new</a:t>
            </a:r>
            <a:r>
              <a:rPr lang="en" sz="2100">
                <a:solidFill>
                  <a:srgbClr val="3B3B3B"/>
                </a:solidFill>
                <a:highlight>
                  <a:srgbClr val="FFFFFF"/>
                </a:highlight>
                <a:latin typeface="Consolas"/>
                <a:ea typeface="Consolas"/>
                <a:cs typeface="Consolas"/>
                <a:sym typeface="Consolas"/>
              </a:rPr>
              <a:t> </a:t>
            </a:r>
            <a:r>
              <a:rPr lang="en" sz="2100">
                <a:solidFill>
                  <a:srgbClr val="FF5600"/>
                </a:solidFill>
                <a:highlight>
                  <a:srgbClr val="FFFFFF"/>
                </a:highlight>
                <a:latin typeface="Consolas"/>
                <a:ea typeface="Consolas"/>
                <a:cs typeface="Consolas"/>
                <a:sym typeface="Consolas"/>
              </a:rPr>
              <a:t>IllegalArgumentException</a:t>
            </a:r>
            <a:r>
              <a:rPr lang="en" sz="2100">
                <a:solidFill>
                  <a:srgbClr val="3B3B3B"/>
                </a:solidFill>
                <a:highlight>
                  <a:srgbClr val="FFFFFF"/>
                </a:highlight>
                <a:latin typeface="Consolas"/>
                <a:ea typeface="Consolas"/>
                <a:cs typeface="Consolas"/>
                <a:sym typeface="Consolas"/>
              </a:rPr>
              <a:t>();</a:t>
            </a:r>
            <a:br>
              <a:rPr lang="en" sz="2100">
                <a:solidFill>
                  <a:srgbClr val="3B3B3B"/>
                </a:solidFill>
                <a:highlight>
                  <a:srgbClr val="FFFFFF"/>
                </a:highlight>
                <a:latin typeface="Consolas"/>
                <a:ea typeface="Consolas"/>
                <a:cs typeface="Consolas"/>
                <a:sym typeface="Consolas"/>
              </a:rPr>
            </a:br>
            <a:r>
              <a:rPr lang="en" sz="2100">
                <a:solidFill>
                  <a:srgbClr val="3B3B3B"/>
                </a:solidFill>
                <a:highlight>
                  <a:srgbClr val="FFFFFF"/>
                </a:highlight>
                <a:latin typeface="Consolas"/>
                <a:ea typeface="Consolas"/>
                <a:cs typeface="Consolas"/>
                <a:sym typeface="Consolas"/>
              </a:rPr>
              <a:t>    }</a:t>
            </a:r>
            <a:br>
              <a:rPr lang="en" sz="2100">
                <a:solidFill>
                  <a:srgbClr val="3B3B3B"/>
                </a:solidFill>
                <a:highlight>
                  <a:srgbClr val="FFFFFF"/>
                </a:highlight>
                <a:latin typeface="Consolas"/>
                <a:ea typeface="Consolas"/>
                <a:cs typeface="Consolas"/>
                <a:sym typeface="Consolas"/>
              </a:rPr>
            </a:br>
            <a:r>
              <a:rPr lang="en" sz="2100">
                <a:solidFill>
                  <a:srgbClr val="3B3B3B"/>
                </a:solidFill>
                <a:highlight>
                  <a:srgbClr val="FFFFFF"/>
                </a:highlight>
                <a:latin typeface="Consolas"/>
                <a:ea typeface="Consolas"/>
                <a:cs typeface="Consolas"/>
                <a:sym typeface="Consolas"/>
              </a:rPr>
              <a:t>    </a:t>
            </a:r>
            <a:r>
              <a:rPr lang="en" sz="2100">
                <a:solidFill>
                  <a:srgbClr val="006699"/>
                </a:solidFill>
                <a:highlight>
                  <a:srgbClr val="FFFFFF"/>
                </a:highlight>
                <a:latin typeface="Consolas"/>
                <a:ea typeface="Consolas"/>
                <a:cs typeface="Consolas"/>
                <a:sym typeface="Consolas"/>
              </a:rPr>
              <a:t>return</a:t>
            </a:r>
            <a:r>
              <a:rPr lang="en" sz="2100">
                <a:solidFill>
                  <a:srgbClr val="3B3B3B"/>
                </a:solidFill>
                <a:highlight>
                  <a:srgbClr val="FFFFFF"/>
                </a:highlight>
                <a:latin typeface="Consolas"/>
                <a:ea typeface="Consolas"/>
                <a:cs typeface="Consolas"/>
                <a:sym typeface="Consolas"/>
              </a:rPr>
              <a:t> firstChar </a:t>
            </a:r>
            <a:r>
              <a:rPr lang="en" sz="2100">
                <a:solidFill>
                  <a:srgbClr val="006699"/>
                </a:solidFill>
                <a:highlight>
                  <a:srgbClr val="FFFFFF"/>
                </a:highlight>
                <a:latin typeface="Consolas"/>
                <a:ea typeface="Consolas"/>
                <a:cs typeface="Consolas"/>
                <a:sym typeface="Consolas"/>
              </a:rPr>
              <a:t>-</a:t>
            </a:r>
            <a:r>
              <a:rPr lang="en" sz="2100">
                <a:solidFill>
                  <a:srgbClr val="3B3B3B"/>
                </a:solidFill>
                <a:highlight>
                  <a:srgbClr val="FFFFFF"/>
                </a:highlight>
                <a:latin typeface="Consolas"/>
                <a:ea typeface="Consolas"/>
                <a:cs typeface="Consolas"/>
                <a:sym typeface="Consolas"/>
              </a:rPr>
              <a:t> </a:t>
            </a:r>
            <a:r>
              <a:rPr lang="en" sz="2100">
                <a:solidFill>
                  <a:srgbClr val="666666"/>
                </a:solidFill>
                <a:highlight>
                  <a:srgbClr val="FFFFFF"/>
                </a:highlight>
                <a:latin typeface="Consolas"/>
                <a:ea typeface="Consolas"/>
                <a:cs typeface="Consolas"/>
                <a:sym typeface="Consolas"/>
              </a:rPr>
              <a:t>'a'</a:t>
            </a:r>
            <a:r>
              <a:rPr lang="en" sz="2100">
                <a:solidFill>
                  <a:srgbClr val="3B3B3B"/>
                </a:solidFill>
                <a:highlight>
                  <a:srgbClr val="FFFFFF"/>
                </a:highlight>
                <a:latin typeface="Consolas"/>
                <a:ea typeface="Consolas"/>
                <a:cs typeface="Consolas"/>
                <a:sym typeface="Consolas"/>
              </a:rPr>
              <a:t>;</a:t>
            </a:r>
            <a:br>
              <a:rPr lang="en" sz="2100">
                <a:solidFill>
                  <a:srgbClr val="3B3B3B"/>
                </a:solidFill>
                <a:highlight>
                  <a:srgbClr val="FFFFFF"/>
                </a:highlight>
                <a:latin typeface="Consolas"/>
                <a:ea typeface="Consolas"/>
                <a:cs typeface="Consolas"/>
                <a:sym typeface="Consolas"/>
              </a:rPr>
            </a:br>
            <a:r>
              <a:rPr lang="en" sz="2100">
                <a:solidFill>
                  <a:srgbClr val="3B3B3B"/>
                </a:solidFill>
                <a:highlight>
                  <a:srgbClr val="FFFFFF"/>
                </a:highlight>
                <a:latin typeface="Consolas"/>
                <a:ea typeface="Consolas"/>
                <a:cs typeface="Consolas"/>
                <a:sym typeface="Consolas"/>
              </a:rPr>
              <a:t>}</a:t>
            </a:r>
          </a:p>
          <a:p>
            <a:pPr indent="0" lvl="0" marL="38100" marR="38100" rtl="0">
              <a:lnSpc>
                <a:spcPct val="115000"/>
              </a:lnSpc>
              <a:spcBef>
                <a:spcPts val="0"/>
              </a:spcBef>
              <a:buNone/>
            </a:pPr>
            <a:r>
              <a:t/>
            </a:r>
            <a:endParaRPr sz="2100">
              <a:solidFill>
                <a:srgbClr val="FF5600"/>
              </a:solidFill>
              <a:highlight>
                <a:srgbClr val="FFFFFF"/>
              </a:highlight>
              <a:latin typeface="Consolas"/>
              <a:ea typeface="Consolas"/>
              <a:cs typeface="Consolas"/>
              <a:sym typeface="Consolas"/>
            </a:endParaRPr>
          </a:p>
        </p:txBody>
      </p:sp>
      <p:sp>
        <p:nvSpPr>
          <p:cNvPr id="1842" name="Shape 1842"/>
          <p:cNvSpPr/>
          <p:nvPr/>
        </p:nvSpPr>
        <p:spPr>
          <a:xfrm>
            <a:off x="8249103" y="1063250"/>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43" name="Shape 1843"/>
          <p:cNvSpPr/>
          <p:nvPr/>
        </p:nvSpPr>
        <p:spPr>
          <a:xfrm>
            <a:off x="8249103" y="1592029"/>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44" name="Shape 1844"/>
          <p:cNvSpPr/>
          <p:nvPr/>
        </p:nvSpPr>
        <p:spPr>
          <a:xfrm>
            <a:off x="8249103" y="2120808"/>
            <a:ext cx="559500" cy="548100"/>
          </a:xfrm>
          <a:prstGeom prst="rect">
            <a:avLst/>
          </a:prstGeom>
          <a:solidFill>
            <a:srgbClr val="D9EAD3"/>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T</a:t>
            </a:r>
          </a:p>
        </p:txBody>
      </p:sp>
      <p:sp>
        <p:nvSpPr>
          <p:cNvPr id="1845" name="Shape 1845"/>
          <p:cNvSpPr/>
          <p:nvPr/>
        </p:nvSpPr>
        <p:spPr>
          <a:xfrm>
            <a:off x="8249103" y="2649587"/>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46" name="Shape 1846"/>
          <p:cNvSpPr txBox="1"/>
          <p:nvPr/>
        </p:nvSpPr>
        <p:spPr>
          <a:xfrm>
            <a:off x="8808600" y="1063250"/>
            <a:ext cx="335400" cy="26703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 sz="1800">
                <a:latin typeface="Consolas"/>
                <a:ea typeface="Consolas"/>
                <a:cs typeface="Consolas"/>
                <a:sym typeface="Consolas"/>
              </a:rPr>
              <a:t>a</a:t>
            </a:r>
          </a:p>
          <a:p>
            <a:pPr indent="0" lvl="0" marL="0" rtl="0">
              <a:lnSpc>
                <a:spcPct val="200000"/>
              </a:lnSpc>
              <a:spcBef>
                <a:spcPts val="0"/>
              </a:spcBef>
              <a:buNone/>
            </a:pPr>
            <a:r>
              <a:rPr lang="en" sz="1800">
                <a:latin typeface="Consolas"/>
                <a:ea typeface="Consolas"/>
                <a:cs typeface="Consolas"/>
                <a:sym typeface="Consolas"/>
              </a:rPr>
              <a:t>b</a:t>
            </a:r>
          </a:p>
          <a:p>
            <a:pPr indent="0" lvl="0" marL="0" rtl="0">
              <a:lnSpc>
                <a:spcPct val="200000"/>
              </a:lnSpc>
              <a:spcBef>
                <a:spcPts val="0"/>
              </a:spcBef>
              <a:buNone/>
            </a:pPr>
            <a:r>
              <a:rPr lang="en" sz="1800">
                <a:latin typeface="Consolas"/>
                <a:ea typeface="Consolas"/>
                <a:cs typeface="Consolas"/>
                <a:sym typeface="Consolas"/>
              </a:rPr>
              <a:t>c</a:t>
            </a:r>
          </a:p>
          <a:p>
            <a:pPr indent="0" lvl="0" marL="0" rtl="0">
              <a:lnSpc>
                <a:spcPct val="200000"/>
              </a:lnSpc>
              <a:spcBef>
                <a:spcPts val="0"/>
              </a:spcBef>
              <a:buNone/>
            </a:pPr>
            <a:r>
              <a:rPr lang="en" sz="1800">
                <a:latin typeface="Consolas"/>
                <a:ea typeface="Consolas"/>
                <a:cs typeface="Consolas"/>
                <a:sym typeface="Consolas"/>
              </a:rPr>
              <a:t>d</a:t>
            </a:r>
          </a:p>
          <a:p>
            <a:pPr indent="0" lvl="0" marL="0" rtl="0">
              <a:lnSpc>
                <a:spcPct val="200000"/>
              </a:lnSpc>
              <a:spcBef>
                <a:spcPts val="0"/>
              </a:spcBef>
              <a:buNone/>
            </a:pPr>
            <a:r>
              <a:rPr lang="en" sz="1800">
                <a:latin typeface="Consolas"/>
                <a:ea typeface="Consolas"/>
                <a:cs typeface="Consolas"/>
                <a:sym typeface="Consolas"/>
              </a:rPr>
              <a:t>e</a:t>
            </a:r>
          </a:p>
          <a:p>
            <a:pPr indent="0" lvl="0" marL="0" rtl="0">
              <a:lnSpc>
                <a:spcPct val="200000"/>
              </a:lnSpc>
              <a:spcBef>
                <a:spcPts val="0"/>
              </a:spcBef>
              <a:buNone/>
            </a:pPr>
            <a:r>
              <a:t/>
            </a:r>
            <a:endParaRPr sz="1800">
              <a:latin typeface="Consolas"/>
              <a:ea typeface="Consolas"/>
              <a:cs typeface="Consolas"/>
              <a:sym typeface="Consolas"/>
            </a:endParaRPr>
          </a:p>
        </p:txBody>
      </p:sp>
      <p:sp>
        <p:nvSpPr>
          <p:cNvPr id="1847" name="Shape 1847"/>
          <p:cNvSpPr txBox="1"/>
          <p:nvPr/>
        </p:nvSpPr>
        <p:spPr>
          <a:xfrm>
            <a:off x="7913698" y="1063250"/>
            <a:ext cx="335400" cy="23970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 sz="1800">
                <a:latin typeface="Consolas"/>
                <a:ea typeface="Consolas"/>
                <a:cs typeface="Consolas"/>
                <a:sym typeface="Consolas"/>
              </a:rPr>
              <a:t>0</a:t>
            </a:r>
          </a:p>
          <a:p>
            <a:pPr indent="0" lvl="0" marL="0" rtl="0">
              <a:lnSpc>
                <a:spcPct val="200000"/>
              </a:lnSpc>
              <a:spcBef>
                <a:spcPts val="0"/>
              </a:spcBef>
              <a:buNone/>
            </a:pPr>
            <a:r>
              <a:rPr lang="en" sz="1800">
                <a:latin typeface="Consolas"/>
                <a:ea typeface="Consolas"/>
                <a:cs typeface="Consolas"/>
                <a:sym typeface="Consolas"/>
              </a:rPr>
              <a:t>1</a:t>
            </a:r>
          </a:p>
          <a:p>
            <a:pPr indent="0" lvl="0" marL="0" rtl="0">
              <a:lnSpc>
                <a:spcPct val="200000"/>
              </a:lnSpc>
              <a:spcBef>
                <a:spcPts val="0"/>
              </a:spcBef>
              <a:buNone/>
            </a:pPr>
            <a:r>
              <a:rPr lang="en" sz="1800">
                <a:latin typeface="Consolas"/>
                <a:ea typeface="Consolas"/>
                <a:cs typeface="Consolas"/>
                <a:sym typeface="Consolas"/>
              </a:rPr>
              <a:t>2</a:t>
            </a:r>
          </a:p>
          <a:p>
            <a:pPr indent="0" lvl="0" marL="0" rtl="0">
              <a:lnSpc>
                <a:spcPct val="200000"/>
              </a:lnSpc>
              <a:spcBef>
                <a:spcPts val="0"/>
              </a:spcBef>
              <a:buNone/>
            </a:pPr>
            <a:r>
              <a:rPr lang="en" sz="1800">
                <a:latin typeface="Consolas"/>
                <a:ea typeface="Consolas"/>
                <a:cs typeface="Consolas"/>
                <a:sym typeface="Consolas"/>
              </a:rPr>
              <a:t>3</a:t>
            </a:r>
          </a:p>
          <a:p>
            <a:pPr indent="0" lvl="0" marL="0" rtl="0">
              <a:lnSpc>
                <a:spcPct val="200000"/>
              </a:lnSpc>
              <a:spcBef>
                <a:spcPts val="0"/>
              </a:spcBef>
              <a:buNone/>
            </a:pPr>
            <a:r>
              <a:rPr lang="en" sz="1800">
                <a:latin typeface="Consolas"/>
                <a:ea typeface="Consolas"/>
                <a:cs typeface="Consolas"/>
                <a:sym typeface="Consolas"/>
              </a:rPr>
              <a:t>4</a:t>
            </a:r>
          </a:p>
        </p:txBody>
      </p:sp>
      <p:sp>
        <p:nvSpPr>
          <p:cNvPr id="1848" name="Shape 1848"/>
          <p:cNvSpPr txBox="1"/>
          <p:nvPr/>
        </p:nvSpPr>
        <p:spPr>
          <a:xfrm>
            <a:off x="8249100" y="3150796"/>
            <a:ext cx="335400" cy="360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1849" name="Shape 1849"/>
          <p:cNvSpPr/>
          <p:nvPr/>
        </p:nvSpPr>
        <p:spPr>
          <a:xfrm>
            <a:off x="8249103" y="3185314"/>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50" name="Shape 1850"/>
          <p:cNvSpPr txBox="1"/>
          <p:nvPr/>
        </p:nvSpPr>
        <p:spPr>
          <a:xfrm>
            <a:off x="8331000" y="3577650"/>
            <a:ext cx="395700" cy="420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4" name="Shape 1854"/>
        <p:cNvGrpSpPr/>
        <p:nvPr/>
      </p:nvGrpSpPr>
      <p:grpSpPr>
        <a:xfrm>
          <a:off x="0" y="0"/>
          <a:ext cx="0" cy="0"/>
          <a:chOff x="0" y="0"/>
          <a:chExt cx="0" cy="0"/>
        </a:xfrm>
      </p:grpSpPr>
      <p:sp>
        <p:nvSpPr>
          <p:cNvPr id="1855" name="Shape 1855"/>
          <p:cNvSpPr txBox="1"/>
          <p:nvPr/>
        </p:nvSpPr>
        <p:spPr>
          <a:xfrm>
            <a:off x="350325" y="884275"/>
            <a:ext cx="6997200" cy="39390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Two fundamental challenges:</a:t>
            </a:r>
          </a:p>
          <a:p>
            <a:pPr indent="-368300" lvl="0" marL="457200" rtl="0">
              <a:lnSpc>
                <a:spcPct val="115000"/>
              </a:lnSpc>
              <a:spcBef>
                <a:spcPts val="0"/>
              </a:spcBef>
              <a:spcAft>
                <a:spcPts val="0"/>
              </a:spcAft>
              <a:buSzPts val="2200"/>
              <a:buChar char="●"/>
            </a:pPr>
            <a:r>
              <a:rPr lang="en" sz="2200"/>
              <a:t>How do we resolve ambiguity (“cat” vs “chimera”)?</a:t>
            </a:r>
          </a:p>
          <a:p>
            <a:pPr indent="-368300" lvl="1" marL="914400" rtl="0">
              <a:lnSpc>
                <a:spcPct val="115000"/>
              </a:lnSpc>
              <a:spcBef>
                <a:spcPts val="0"/>
              </a:spcBef>
              <a:spcAft>
                <a:spcPts val="0"/>
              </a:spcAft>
              <a:buSzPts val="2200"/>
              <a:buChar char="○"/>
            </a:pPr>
            <a:r>
              <a:rPr lang="en" sz="2200"/>
              <a:t>We’ll call this </a:t>
            </a:r>
            <a:r>
              <a:rPr b="1" lang="en" sz="2200"/>
              <a:t>collision handling</a:t>
            </a:r>
          </a:p>
          <a:p>
            <a:pPr indent="-368300" lvl="0" marL="457200" rtl="0">
              <a:lnSpc>
                <a:spcPct val="115000"/>
              </a:lnSpc>
              <a:spcBef>
                <a:spcPts val="0"/>
              </a:spcBef>
              <a:spcAft>
                <a:spcPts val="0"/>
              </a:spcAft>
              <a:buSzPts val="2200"/>
              <a:buChar char="●"/>
            </a:pPr>
            <a:r>
              <a:rPr lang="en" sz="2200"/>
              <a:t>How do we convert arbitrary data to an index?</a:t>
            </a:r>
          </a:p>
          <a:p>
            <a:pPr indent="-368300" lvl="1" marL="914400" rtl="0">
              <a:lnSpc>
                <a:spcPct val="115000"/>
              </a:lnSpc>
              <a:spcBef>
                <a:spcPts val="0"/>
              </a:spcBef>
              <a:spcAft>
                <a:spcPts val="0"/>
              </a:spcAft>
              <a:buSzPts val="2200"/>
              <a:buChar char="○"/>
            </a:pPr>
            <a:r>
              <a:rPr lang="en" sz="2200"/>
              <a:t>We’ll call this </a:t>
            </a:r>
            <a:r>
              <a:rPr b="1" lang="en" sz="2200"/>
              <a:t>computing a hashCode</a:t>
            </a:r>
          </a:p>
          <a:p>
            <a:pPr indent="-368300" lvl="1" marL="914400" rtl="0">
              <a:lnSpc>
                <a:spcPct val="115000"/>
              </a:lnSpc>
              <a:spcBef>
                <a:spcPts val="0"/>
              </a:spcBef>
              <a:spcAft>
                <a:spcPts val="0"/>
              </a:spcAft>
              <a:buSzPts val="2200"/>
              <a:buChar char="○"/>
            </a:pPr>
            <a:r>
              <a:rPr lang="en" sz="2200"/>
              <a:t>For Strings, our approach was straightforward</a:t>
            </a:r>
          </a:p>
          <a:p>
            <a:pPr indent="-368300" lvl="1" marL="914400" rtl="0">
              <a:lnSpc>
                <a:spcPct val="115000"/>
              </a:lnSpc>
              <a:spcBef>
                <a:spcPts val="0"/>
              </a:spcBef>
              <a:buSzPts val="2200"/>
              <a:buChar char="○"/>
            </a:pPr>
            <a:r>
              <a:rPr lang="en" sz="2200"/>
              <a:t>More on what makes a good hashCode later</a:t>
            </a:r>
          </a:p>
        </p:txBody>
      </p:sp>
      <p:sp>
        <p:nvSpPr>
          <p:cNvPr id="1856" name="Shape 1856"/>
          <p:cNvSpPr txBox="1"/>
          <p:nvPr>
            <p:ph type="title"/>
          </p:nvPr>
        </p:nvSpPr>
        <p:spPr>
          <a:xfrm>
            <a:off x="311700" y="216425"/>
            <a:ext cx="66525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GeneralizedBooleanSet</a:t>
            </a:r>
          </a:p>
        </p:txBody>
      </p:sp>
      <p:sp>
        <p:nvSpPr>
          <p:cNvPr id="1857" name="Shape 1857"/>
          <p:cNvSpPr/>
          <p:nvPr/>
        </p:nvSpPr>
        <p:spPr>
          <a:xfrm>
            <a:off x="7924903" y="806050"/>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58" name="Shape 1858"/>
          <p:cNvSpPr/>
          <p:nvPr/>
        </p:nvSpPr>
        <p:spPr>
          <a:xfrm>
            <a:off x="7924903" y="1334829"/>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59" name="Shape 1859"/>
          <p:cNvSpPr/>
          <p:nvPr/>
        </p:nvSpPr>
        <p:spPr>
          <a:xfrm>
            <a:off x="7924903" y="1863608"/>
            <a:ext cx="559500" cy="548100"/>
          </a:xfrm>
          <a:prstGeom prst="rect">
            <a:avLst/>
          </a:prstGeom>
          <a:solidFill>
            <a:srgbClr val="D9EAD3"/>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T</a:t>
            </a:r>
          </a:p>
        </p:txBody>
      </p:sp>
      <p:sp>
        <p:nvSpPr>
          <p:cNvPr id="1860" name="Shape 1860"/>
          <p:cNvSpPr/>
          <p:nvPr/>
        </p:nvSpPr>
        <p:spPr>
          <a:xfrm>
            <a:off x="7924903" y="2392387"/>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61" name="Shape 1861"/>
          <p:cNvSpPr txBox="1"/>
          <p:nvPr/>
        </p:nvSpPr>
        <p:spPr>
          <a:xfrm>
            <a:off x="8484400" y="806050"/>
            <a:ext cx="335400" cy="26703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 sz="1800">
                <a:latin typeface="Consolas"/>
                <a:ea typeface="Consolas"/>
                <a:cs typeface="Consolas"/>
                <a:sym typeface="Consolas"/>
              </a:rPr>
              <a:t>a</a:t>
            </a:r>
          </a:p>
          <a:p>
            <a:pPr indent="0" lvl="0" marL="0" rtl="0">
              <a:lnSpc>
                <a:spcPct val="200000"/>
              </a:lnSpc>
              <a:spcBef>
                <a:spcPts val="0"/>
              </a:spcBef>
              <a:buNone/>
            </a:pPr>
            <a:r>
              <a:rPr lang="en" sz="1800">
                <a:latin typeface="Consolas"/>
                <a:ea typeface="Consolas"/>
                <a:cs typeface="Consolas"/>
                <a:sym typeface="Consolas"/>
              </a:rPr>
              <a:t>b</a:t>
            </a:r>
          </a:p>
          <a:p>
            <a:pPr indent="0" lvl="0" marL="0" rtl="0">
              <a:lnSpc>
                <a:spcPct val="200000"/>
              </a:lnSpc>
              <a:spcBef>
                <a:spcPts val="0"/>
              </a:spcBef>
              <a:buNone/>
            </a:pPr>
            <a:r>
              <a:rPr lang="en" sz="1800">
                <a:latin typeface="Consolas"/>
                <a:ea typeface="Consolas"/>
                <a:cs typeface="Consolas"/>
                <a:sym typeface="Consolas"/>
              </a:rPr>
              <a:t>c</a:t>
            </a:r>
          </a:p>
          <a:p>
            <a:pPr indent="0" lvl="0" marL="0" rtl="0">
              <a:lnSpc>
                <a:spcPct val="200000"/>
              </a:lnSpc>
              <a:spcBef>
                <a:spcPts val="0"/>
              </a:spcBef>
              <a:buNone/>
            </a:pPr>
            <a:r>
              <a:rPr lang="en" sz="1800">
                <a:latin typeface="Consolas"/>
                <a:ea typeface="Consolas"/>
                <a:cs typeface="Consolas"/>
                <a:sym typeface="Consolas"/>
              </a:rPr>
              <a:t>d</a:t>
            </a:r>
          </a:p>
          <a:p>
            <a:pPr indent="0" lvl="0" marL="0" rtl="0">
              <a:lnSpc>
                <a:spcPct val="200000"/>
              </a:lnSpc>
              <a:spcBef>
                <a:spcPts val="0"/>
              </a:spcBef>
              <a:buNone/>
            </a:pPr>
            <a:r>
              <a:rPr lang="en" sz="1800">
                <a:latin typeface="Consolas"/>
                <a:ea typeface="Consolas"/>
                <a:cs typeface="Consolas"/>
                <a:sym typeface="Consolas"/>
              </a:rPr>
              <a:t>e</a:t>
            </a:r>
          </a:p>
          <a:p>
            <a:pPr indent="0" lvl="0" marL="0" rtl="0">
              <a:lnSpc>
                <a:spcPct val="200000"/>
              </a:lnSpc>
              <a:spcBef>
                <a:spcPts val="0"/>
              </a:spcBef>
              <a:buNone/>
            </a:pPr>
            <a:r>
              <a:t/>
            </a:r>
            <a:endParaRPr sz="1800">
              <a:latin typeface="Consolas"/>
              <a:ea typeface="Consolas"/>
              <a:cs typeface="Consolas"/>
              <a:sym typeface="Consolas"/>
            </a:endParaRPr>
          </a:p>
        </p:txBody>
      </p:sp>
      <p:sp>
        <p:nvSpPr>
          <p:cNvPr id="1862" name="Shape 1862"/>
          <p:cNvSpPr txBox="1"/>
          <p:nvPr/>
        </p:nvSpPr>
        <p:spPr>
          <a:xfrm>
            <a:off x="7589498" y="806050"/>
            <a:ext cx="335400" cy="23970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 sz="1800">
                <a:latin typeface="Consolas"/>
                <a:ea typeface="Consolas"/>
                <a:cs typeface="Consolas"/>
                <a:sym typeface="Consolas"/>
              </a:rPr>
              <a:t>0</a:t>
            </a:r>
          </a:p>
          <a:p>
            <a:pPr indent="0" lvl="0" marL="0" rtl="0">
              <a:lnSpc>
                <a:spcPct val="200000"/>
              </a:lnSpc>
              <a:spcBef>
                <a:spcPts val="0"/>
              </a:spcBef>
              <a:buNone/>
            </a:pPr>
            <a:r>
              <a:rPr lang="en" sz="1800">
                <a:latin typeface="Consolas"/>
                <a:ea typeface="Consolas"/>
                <a:cs typeface="Consolas"/>
                <a:sym typeface="Consolas"/>
              </a:rPr>
              <a:t>1</a:t>
            </a:r>
          </a:p>
          <a:p>
            <a:pPr indent="0" lvl="0" marL="0" rtl="0">
              <a:lnSpc>
                <a:spcPct val="200000"/>
              </a:lnSpc>
              <a:spcBef>
                <a:spcPts val="0"/>
              </a:spcBef>
              <a:buNone/>
            </a:pPr>
            <a:r>
              <a:rPr lang="en" sz="1800">
                <a:latin typeface="Consolas"/>
                <a:ea typeface="Consolas"/>
                <a:cs typeface="Consolas"/>
                <a:sym typeface="Consolas"/>
              </a:rPr>
              <a:t>2</a:t>
            </a:r>
          </a:p>
          <a:p>
            <a:pPr indent="0" lvl="0" marL="0" rtl="0">
              <a:lnSpc>
                <a:spcPct val="200000"/>
              </a:lnSpc>
              <a:spcBef>
                <a:spcPts val="0"/>
              </a:spcBef>
              <a:buNone/>
            </a:pPr>
            <a:r>
              <a:rPr lang="en" sz="1800">
                <a:latin typeface="Consolas"/>
                <a:ea typeface="Consolas"/>
                <a:cs typeface="Consolas"/>
                <a:sym typeface="Consolas"/>
              </a:rPr>
              <a:t>3</a:t>
            </a:r>
          </a:p>
          <a:p>
            <a:pPr indent="0" lvl="0" marL="0" rtl="0">
              <a:lnSpc>
                <a:spcPct val="200000"/>
              </a:lnSpc>
              <a:spcBef>
                <a:spcPts val="0"/>
              </a:spcBef>
              <a:buNone/>
            </a:pPr>
            <a:r>
              <a:rPr lang="en" sz="1800">
                <a:latin typeface="Consolas"/>
                <a:ea typeface="Consolas"/>
                <a:cs typeface="Consolas"/>
                <a:sym typeface="Consolas"/>
              </a:rPr>
              <a:t>4</a:t>
            </a:r>
          </a:p>
        </p:txBody>
      </p:sp>
      <p:sp>
        <p:nvSpPr>
          <p:cNvPr id="1863" name="Shape 1863"/>
          <p:cNvSpPr txBox="1"/>
          <p:nvPr/>
        </p:nvSpPr>
        <p:spPr>
          <a:xfrm>
            <a:off x="7924900" y="2893596"/>
            <a:ext cx="335400" cy="360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1864" name="Shape 1864"/>
          <p:cNvSpPr/>
          <p:nvPr/>
        </p:nvSpPr>
        <p:spPr>
          <a:xfrm>
            <a:off x="7924903" y="2928114"/>
            <a:ext cx="559500" cy="5481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onsolas"/>
                <a:ea typeface="Consolas"/>
                <a:cs typeface="Consolas"/>
                <a:sym typeface="Consolas"/>
              </a:rPr>
              <a:t>F</a:t>
            </a:r>
          </a:p>
        </p:txBody>
      </p:sp>
      <p:sp>
        <p:nvSpPr>
          <p:cNvPr id="1865" name="Shape 1865"/>
          <p:cNvSpPr txBox="1"/>
          <p:nvPr/>
        </p:nvSpPr>
        <p:spPr>
          <a:xfrm>
            <a:off x="8006800" y="3320450"/>
            <a:ext cx="395700" cy="420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9" name="Shape 1869"/>
        <p:cNvGrpSpPr/>
        <p:nvPr/>
      </p:nvGrpSpPr>
      <p:grpSpPr>
        <a:xfrm>
          <a:off x="0" y="0"/>
          <a:ext cx="0" cy="0"/>
          <a:chOff x="0" y="0"/>
          <a:chExt cx="0" cy="0"/>
        </a:xfrm>
      </p:grpSpPr>
      <p:sp>
        <p:nvSpPr>
          <p:cNvPr id="1870" name="Shape 1870"/>
          <p:cNvSpPr txBox="1"/>
          <p:nvPr>
            <p:ph type="title"/>
          </p:nvPr>
        </p:nvSpPr>
        <p:spPr>
          <a:xfrm>
            <a:off x="311700" y="2150850"/>
            <a:ext cx="8520600" cy="10734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0B5394"/>
                </a:solidFill>
              </a:rPr>
              <a:t>Handling Collisions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4" name="Shape 1874"/>
        <p:cNvGrpSpPr/>
        <p:nvPr/>
      </p:nvGrpSpPr>
      <p:grpSpPr>
        <a:xfrm>
          <a:off x="0" y="0"/>
          <a:ext cx="0" cy="0"/>
          <a:chOff x="0" y="0"/>
          <a:chExt cx="0" cy="0"/>
        </a:xfrm>
      </p:grpSpPr>
      <p:sp>
        <p:nvSpPr>
          <p:cNvPr id="1875" name="Shape 1875"/>
          <p:cNvSpPr txBox="1"/>
          <p:nvPr/>
        </p:nvSpPr>
        <p:spPr>
          <a:xfrm>
            <a:off x="350325" y="884275"/>
            <a:ext cx="8521200" cy="21390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Biggest array in Java is around 2 billion entries</a:t>
            </a:r>
          </a:p>
          <a:p>
            <a:pPr indent="-368300" lvl="0" marL="457200" rtl="0">
              <a:lnSpc>
                <a:spcPct val="115000"/>
              </a:lnSpc>
              <a:spcBef>
                <a:spcPts val="0"/>
              </a:spcBef>
              <a:spcAft>
                <a:spcPts val="0"/>
              </a:spcAft>
              <a:buSzPts val="2200"/>
              <a:buChar char="●"/>
            </a:pPr>
            <a:r>
              <a:rPr lang="en" sz="2200" u="sng">
                <a:solidFill>
                  <a:schemeClr val="hlink"/>
                </a:solidFill>
                <a:hlinkClick r:id="rId3"/>
              </a:rPr>
              <a:t>Pigeonhole principle</a:t>
            </a:r>
            <a:r>
              <a:rPr lang="en" sz="2200"/>
              <a:t> tells us that if there are more than 2 billion possible items, multiple items will share the same box.</a:t>
            </a:r>
          </a:p>
          <a:p>
            <a:pPr indent="-368300" lvl="0" marL="457200" rtl="0">
              <a:lnSpc>
                <a:spcPct val="115000"/>
              </a:lnSpc>
              <a:spcBef>
                <a:spcPts val="0"/>
              </a:spcBef>
              <a:spcAft>
                <a:spcPts val="0"/>
              </a:spcAft>
              <a:buSzPts val="2200"/>
              <a:buChar char="●"/>
            </a:pPr>
            <a:r>
              <a:rPr lang="en" sz="2200"/>
              <a:t>Example: there are more than 2 billion possible strings</a:t>
            </a:r>
          </a:p>
          <a:p>
            <a:pPr indent="-368300" lvl="1" marL="914400" rtl="0">
              <a:lnSpc>
                <a:spcPct val="115000"/>
              </a:lnSpc>
              <a:spcBef>
                <a:spcPts val="0"/>
              </a:spcBef>
              <a:buSzPts val="2200"/>
              <a:buChar char="○"/>
            </a:pPr>
            <a:r>
              <a:rPr lang="en" sz="2200"/>
              <a:t>“one”, “two”, … “two billion and one”, ...</a:t>
            </a:r>
          </a:p>
        </p:txBody>
      </p:sp>
      <p:sp>
        <p:nvSpPr>
          <p:cNvPr id="1876" name="Shape 1876"/>
          <p:cNvSpPr txBox="1"/>
          <p:nvPr>
            <p:ph type="title"/>
          </p:nvPr>
        </p:nvSpPr>
        <p:spPr>
          <a:xfrm>
            <a:off x="311700" y="216425"/>
            <a:ext cx="66525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Ambiguity Is Inevitable!</a:t>
            </a:r>
          </a:p>
        </p:txBody>
      </p:sp>
      <p:pic>
        <p:nvPicPr>
          <p:cNvPr id="1877" name="Shape 1877"/>
          <p:cNvPicPr preferRelativeResize="0"/>
          <p:nvPr/>
        </p:nvPicPr>
        <p:blipFill>
          <a:blip r:embed="rId4">
            <a:alphaModFix/>
          </a:blip>
          <a:stretch>
            <a:fillRect/>
          </a:stretch>
        </p:blipFill>
        <p:spPr>
          <a:xfrm>
            <a:off x="6348325" y="2869600"/>
            <a:ext cx="2523200" cy="204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1" name="Shape 1881"/>
        <p:cNvGrpSpPr/>
        <p:nvPr/>
      </p:nvGrpSpPr>
      <p:grpSpPr>
        <a:xfrm>
          <a:off x="0" y="0"/>
          <a:ext cx="0" cy="0"/>
          <a:chOff x="0" y="0"/>
          <a:chExt cx="0" cy="0"/>
        </a:xfrm>
      </p:grpSpPr>
      <p:sp>
        <p:nvSpPr>
          <p:cNvPr id="1882" name="Shape 1882"/>
          <p:cNvSpPr txBox="1"/>
          <p:nvPr/>
        </p:nvSpPr>
        <p:spPr>
          <a:xfrm>
            <a:off x="350325" y="884275"/>
            <a:ext cx="8521200" cy="39726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Pigeonhole principle tells us that if there are more than 2 billion possible items, multiple items will share the same box.</a:t>
            </a:r>
          </a:p>
          <a:p>
            <a:pPr indent="0" lvl="0" marL="0" rtl="0">
              <a:lnSpc>
                <a:spcPct val="115000"/>
              </a:lnSpc>
              <a:spcBef>
                <a:spcPts val="0"/>
              </a:spcBef>
              <a:buNone/>
            </a:pPr>
            <a:r>
              <a:t/>
            </a:r>
            <a:endParaRPr sz="2200"/>
          </a:p>
          <a:p>
            <a:pPr indent="0" lvl="0" marL="0" rtl="0">
              <a:lnSpc>
                <a:spcPct val="115000"/>
              </a:lnSpc>
              <a:spcBef>
                <a:spcPts val="0"/>
              </a:spcBef>
              <a:buNone/>
            </a:pPr>
            <a:r>
              <a:rPr lang="en" sz="2200"/>
              <a:t>Suppose N items have the same hashCode </a:t>
            </a:r>
            <a:r>
              <a:rPr b="1" lang="en" sz="2200"/>
              <a:t>h</a:t>
            </a:r>
            <a:r>
              <a:rPr lang="en" sz="2200"/>
              <a:t>:</a:t>
            </a:r>
          </a:p>
          <a:p>
            <a:pPr indent="-368300" lvl="0" marL="457200" rtl="0">
              <a:lnSpc>
                <a:spcPct val="115000"/>
              </a:lnSpc>
              <a:spcBef>
                <a:spcPts val="0"/>
              </a:spcBef>
              <a:buSzPts val="2200"/>
              <a:buChar char="●"/>
            </a:pPr>
            <a:r>
              <a:rPr lang="en" sz="2200"/>
              <a:t>Instead of storing true in position </a:t>
            </a:r>
            <a:r>
              <a:rPr b="1" lang="en" sz="2200"/>
              <a:t>h</a:t>
            </a:r>
            <a:r>
              <a:rPr lang="en" sz="2200"/>
              <a:t>, store a </a:t>
            </a:r>
            <a:r>
              <a:rPr i="1" lang="en" sz="2200"/>
              <a:t>list</a:t>
            </a:r>
            <a:r>
              <a:rPr lang="en" sz="2200"/>
              <a:t> of these N items at position </a:t>
            </a:r>
            <a:r>
              <a:rPr b="1" lang="en" sz="2200"/>
              <a:t>h</a:t>
            </a:r>
          </a:p>
          <a:p>
            <a:pPr indent="0" lvl="0" marL="0" rtl="0">
              <a:lnSpc>
                <a:spcPct val="115000"/>
              </a:lnSpc>
              <a:spcBef>
                <a:spcPts val="0"/>
              </a:spcBef>
              <a:buNone/>
            </a:pPr>
            <a:r>
              <a:t/>
            </a:r>
            <a:endParaRPr b="1" sz="2200"/>
          </a:p>
          <a:p>
            <a:pPr indent="0" lvl="0" marL="0" rtl="0">
              <a:lnSpc>
                <a:spcPct val="115000"/>
              </a:lnSpc>
              <a:spcBef>
                <a:spcPts val="0"/>
              </a:spcBef>
              <a:buNone/>
            </a:pPr>
            <a:r>
              <a:rPr lang="en" sz="2200"/>
              <a:t>How should this list be implemented?</a:t>
            </a:r>
          </a:p>
          <a:p>
            <a:pPr indent="-368300" lvl="0" marL="457200" rtl="0">
              <a:lnSpc>
                <a:spcPct val="115000"/>
              </a:lnSpc>
              <a:spcBef>
                <a:spcPts val="0"/>
              </a:spcBef>
              <a:spcAft>
                <a:spcPts val="0"/>
              </a:spcAft>
              <a:buSzPts val="2200"/>
              <a:buChar char="●"/>
            </a:pPr>
            <a:r>
              <a:rPr lang="en" sz="2200"/>
              <a:t>Easiest way: use a linked list</a:t>
            </a:r>
          </a:p>
          <a:p>
            <a:pPr indent="-368300" lvl="0" marL="457200" rtl="0">
              <a:lnSpc>
                <a:spcPct val="115000"/>
              </a:lnSpc>
              <a:spcBef>
                <a:spcPts val="0"/>
              </a:spcBef>
              <a:buSzPts val="2200"/>
              <a:buChar char="●"/>
            </a:pPr>
            <a:r>
              <a:rPr lang="en" sz="2200"/>
              <a:t>… but any list would do!</a:t>
            </a:r>
          </a:p>
        </p:txBody>
      </p:sp>
      <p:sp>
        <p:nvSpPr>
          <p:cNvPr id="1883" name="Shape 1883"/>
          <p:cNvSpPr txBox="1"/>
          <p:nvPr>
            <p:ph type="title"/>
          </p:nvPr>
        </p:nvSpPr>
        <p:spPr>
          <a:xfrm>
            <a:off x="311700" y="216425"/>
            <a:ext cx="66525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Resolving Ambiguity</a:t>
            </a:r>
          </a:p>
        </p:txBody>
      </p:sp>
      <p:pic>
        <p:nvPicPr>
          <p:cNvPr id="1884" name="Shape 1884"/>
          <p:cNvPicPr preferRelativeResize="0"/>
          <p:nvPr/>
        </p:nvPicPr>
        <p:blipFill>
          <a:blip r:embed="rId3">
            <a:alphaModFix/>
          </a:blip>
          <a:stretch>
            <a:fillRect/>
          </a:stretch>
        </p:blipFill>
        <p:spPr>
          <a:xfrm>
            <a:off x="5815500" y="2935475"/>
            <a:ext cx="2523200" cy="204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8" name="Shape 1888"/>
        <p:cNvGrpSpPr/>
        <p:nvPr/>
      </p:nvGrpSpPr>
      <p:grpSpPr>
        <a:xfrm>
          <a:off x="0" y="0"/>
          <a:ext cx="0" cy="0"/>
          <a:chOff x="0" y="0"/>
          <a:chExt cx="0" cy="0"/>
        </a:xfrm>
      </p:grpSpPr>
      <p:sp>
        <p:nvSpPr>
          <p:cNvPr id="1889" name="Shape 1889"/>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External Chaining</a:t>
            </a:r>
          </a:p>
        </p:txBody>
      </p:sp>
      <p:sp>
        <p:nvSpPr>
          <p:cNvPr id="1890" name="Shape 1890"/>
          <p:cNvSpPr txBox="1"/>
          <p:nvPr/>
        </p:nvSpPr>
        <p:spPr>
          <a:xfrm>
            <a:off x="6681475" y="1389050"/>
            <a:ext cx="2259000" cy="390300"/>
          </a:xfrm>
          <a:prstGeom prst="rect">
            <a:avLst/>
          </a:prstGeom>
          <a:solidFill>
            <a:srgbClr val="FFFFFF"/>
          </a:solidFill>
          <a:ln>
            <a:noFill/>
          </a:ln>
        </p:spPr>
        <p:txBody>
          <a:bodyPr anchorCtr="0" anchor="ctr" bIns="91425" lIns="91425" rIns="91425" wrap="square" tIns="91425">
            <a:noAutofit/>
          </a:bodyPr>
          <a:lstStyle/>
          <a:p>
            <a:pPr indent="0" lvl="0" marL="0" rtl="0" algn="r">
              <a:spcBef>
                <a:spcPts val="0"/>
              </a:spcBef>
              <a:buNone/>
            </a:pPr>
            <a:r>
              <a:rPr b="1" lang="en" sz="1800">
                <a:solidFill>
                  <a:srgbClr val="000000"/>
                </a:solidFill>
                <a:latin typeface="Calibri"/>
                <a:ea typeface="Calibri"/>
                <a:cs typeface="Calibri"/>
                <a:sym typeface="Calibri"/>
              </a:rPr>
              <a:t>Worst case runtimes</a:t>
            </a:r>
          </a:p>
        </p:txBody>
      </p:sp>
      <p:graphicFrame>
        <p:nvGraphicFramePr>
          <p:cNvPr id="1891" name="Shape 1891"/>
          <p:cNvGraphicFramePr/>
          <p:nvPr/>
        </p:nvGraphicFramePr>
        <p:xfrm>
          <a:off x="4863613" y="1777300"/>
          <a:ext cx="3000000" cy="3000000"/>
        </p:xfrm>
        <a:graphic>
          <a:graphicData uri="http://schemas.openxmlformats.org/drawingml/2006/table">
            <a:tbl>
              <a:tblPr>
                <a:noFill/>
                <a:tableStyleId>{70765ED0-7A11-4134-B83A-6B7C5A9C19ED}</a:tableStyleId>
              </a:tblPr>
              <a:tblGrid>
                <a:gridCol w="1830075"/>
                <a:gridCol w="1236750"/>
                <a:gridCol w="1010025"/>
              </a:tblGrid>
              <a:tr h="381000">
                <a:tc>
                  <a:txBody>
                    <a:bodyPr>
                      <a:noAutofit/>
                    </a:bodyPr>
                    <a:lstStyle/>
                    <a:p>
                      <a:pPr indent="0" lvl="0" marL="0" rtl="0">
                        <a:spcBef>
                          <a:spcPts val="0"/>
                        </a:spcBef>
                        <a:buNone/>
                      </a:pPr>
                      <a:r>
                        <a:t/>
                      </a:r>
                      <a:endParaRPr>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med" w="med" type="none"/>
                      <a:tailEnd len="med" w="med" type="none"/>
                    </a:lnL>
                    <a:lnT cap="flat" cmpd="sng" w="9525">
                      <a:solidFill>
                        <a:srgbClr val="000000">
                          <a:alpha val="0"/>
                        </a:srgbClr>
                      </a:solidFill>
                      <a:prstDash val="solid"/>
                      <a:round/>
                      <a:headEnd len="med" w="med" type="none"/>
                      <a:tailEnd len="med" w="med" type="none"/>
                    </a:lnT>
                  </a:tcPr>
                </a:tc>
                <a:tc>
                  <a:txBody>
                    <a:bodyPr>
                      <a:noAutofit/>
                    </a:bodyPr>
                    <a:lstStyle/>
                    <a:p>
                      <a:pPr indent="0" lvl="0" marL="0" rtl="0">
                        <a:spcBef>
                          <a:spcPts val="0"/>
                        </a:spcBef>
                        <a:buNone/>
                      </a:pPr>
                      <a:r>
                        <a:rPr lang="en" sz="1800">
                          <a:latin typeface="Calibri"/>
                          <a:ea typeface="Calibri"/>
                          <a:cs typeface="Calibri"/>
                          <a:sym typeface="Calibri"/>
                        </a:rPr>
                        <a:t>contains(x)</a:t>
                      </a:r>
                    </a:p>
                  </a:txBody>
                  <a:tcPr marT="91425" marB="91425" marR="91425" marL="91425">
                    <a:solidFill>
                      <a:srgbClr val="FFFFFF"/>
                    </a:solidFill>
                  </a:tcPr>
                </a:tc>
                <a:tc>
                  <a:txBody>
                    <a:bodyPr>
                      <a:noAutofit/>
                    </a:bodyPr>
                    <a:lstStyle/>
                    <a:p>
                      <a:pPr indent="0" lvl="0" marL="0" rtl="0" algn="ctr">
                        <a:spcBef>
                          <a:spcPts val="0"/>
                        </a:spcBef>
                        <a:buNone/>
                      </a:pPr>
                      <a:r>
                        <a:rPr lang="en" sz="1800">
                          <a:latin typeface="Calibri"/>
                          <a:ea typeface="Calibri"/>
                          <a:cs typeface="Calibri"/>
                          <a:sym typeface="Calibri"/>
                        </a:rPr>
                        <a:t>add(x)</a:t>
                      </a:r>
                    </a:p>
                  </a:txBody>
                  <a:tcPr marT="91425" marB="91425" marR="91425" marL="91425">
                    <a:solidFill>
                      <a:srgbClr val="FFFFFF"/>
                    </a:solidFill>
                  </a:tcPr>
                </a:tc>
              </a:tr>
              <a:tr h="207175">
                <a:tc>
                  <a:txBody>
                    <a:bodyPr>
                      <a:noAutofit/>
                    </a:bodyPr>
                    <a:lstStyle/>
                    <a:p>
                      <a:pPr indent="0" lvl="0" marL="0" rtl="0">
                        <a:spcBef>
                          <a:spcPts val="0"/>
                        </a:spcBef>
                        <a:buNone/>
                      </a:pPr>
                      <a:r>
                        <a:rPr lang="en" sz="1800">
                          <a:latin typeface="Calibri"/>
                          <a:ea typeface="Calibri"/>
                          <a:cs typeface="Calibri"/>
                          <a:sym typeface="Calibri"/>
                        </a:rPr>
                        <a:t>Linked List</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r>
              <a:tr h="381000">
                <a:tc>
                  <a:txBody>
                    <a:bodyPr>
                      <a:noAutofit/>
                    </a:bodyPr>
                    <a:lstStyle/>
                    <a:p>
                      <a:pPr indent="0" lvl="0" marL="0" rtl="0">
                        <a:spcBef>
                          <a:spcPts val="0"/>
                        </a:spcBef>
                        <a:buNone/>
                      </a:pPr>
                      <a:r>
                        <a:rPr lang="en" sz="1800">
                          <a:latin typeface="Calibri"/>
                          <a:ea typeface="Calibri"/>
                          <a:cs typeface="Calibri"/>
                          <a:sym typeface="Calibri"/>
                        </a:rPr>
                        <a:t>Bushy BST</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Θ(log N)</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Θ(log N)</a:t>
                      </a:r>
                    </a:p>
                  </a:txBody>
                  <a:tcPr marT="91425" marB="91425" marR="91425" marL="91425">
                    <a:solidFill>
                      <a:srgbClr val="FFFFFF"/>
                    </a:solidFill>
                  </a:tcPr>
                </a:tc>
              </a:tr>
              <a:tr h="381000">
                <a:tc>
                  <a:txBody>
                    <a:bodyPr>
                      <a:noAutofit/>
                    </a:bodyPr>
                    <a:lstStyle/>
                    <a:p>
                      <a:pPr indent="0" lvl="0" marL="0" rtl="0">
                        <a:spcBef>
                          <a:spcPts val="0"/>
                        </a:spcBef>
                        <a:buNone/>
                      </a:pPr>
                      <a:r>
                        <a:rPr lang="en" sz="1800">
                          <a:latin typeface="Calibri"/>
                          <a:ea typeface="Calibri"/>
                          <a:cs typeface="Calibri"/>
                          <a:sym typeface="Calibri"/>
                        </a:rPr>
                        <a:t>Unordered Array</a:t>
                      </a:r>
                    </a:p>
                  </a:txBody>
                  <a:tcPr marT="91425" marB="91425" marR="91425" marL="91425">
                    <a:solidFill>
                      <a:srgbClr val="FFFFFF"/>
                    </a:solidFill>
                  </a:tcPr>
                </a:tc>
                <a:tc>
                  <a:txBody>
                    <a:bodyPr>
                      <a:noAutofit/>
                    </a:bodyPr>
                    <a:lstStyle/>
                    <a:p>
                      <a:pPr indent="-69850" lvl="0" marL="0" rtl="0" algn="ctr">
                        <a:spcBef>
                          <a:spcPts val="0"/>
                        </a:spcBef>
                        <a:buClr>
                          <a:schemeClr val="dk1"/>
                        </a:buClr>
                        <a:buSzPts val="1100"/>
                        <a:buFont typeface="Arial"/>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c>
                  <a:txBody>
                    <a:bodyPr>
                      <a:noAutofit/>
                    </a:bodyPr>
                    <a:lstStyle/>
                    <a:p>
                      <a:pPr indent="-69850" lvl="0" marL="0" rtl="0" algn="ctr">
                        <a:spcBef>
                          <a:spcPts val="0"/>
                        </a:spcBef>
                        <a:buClr>
                          <a:schemeClr val="dk1"/>
                        </a:buClr>
                        <a:buSzPts val="1100"/>
                        <a:buFont typeface="Arial"/>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r>
              <a:tr h="381000">
                <a:tc>
                  <a:txBody>
                    <a:bodyPr>
                      <a:noAutofit/>
                    </a:bodyPr>
                    <a:lstStyle/>
                    <a:p>
                      <a:pPr indent="0" lvl="0" marL="0" rtl="0">
                        <a:spcBef>
                          <a:spcPts val="0"/>
                        </a:spcBef>
                        <a:buNone/>
                      </a:pPr>
                      <a:r>
                        <a:rPr lang="en" sz="1800">
                          <a:latin typeface="Calibri"/>
                          <a:ea typeface="Calibri"/>
                          <a:cs typeface="Calibri"/>
                          <a:sym typeface="Calibri"/>
                        </a:rPr>
                        <a:t>External Chaining</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Θ(Q)</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Θ(Q)</a:t>
                      </a:r>
                    </a:p>
                  </a:txBody>
                  <a:tcPr marT="91425" marB="91425" marR="91425" marL="91425">
                    <a:solidFill>
                      <a:srgbClr val="FFFFFF"/>
                    </a:solidFill>
                  </a:tcPr>
                </a:tc>
              </a:tr>
            </a:tbl>
          </a:graphicData>
        </a:graphic>
      </p:graphicFrame>
      <p:sp>
        <p:nvSpPr>
          <p:cNvPr id="1892" name="Shape 1892"/>
          <p:cNvSpPr txBox="1"/>
          <p:nvPr/>
        </p:nvSpPr>
        <p:spPr>
          <a:xfrm>
            <a:off x="311400" y="699925"/>
            <a:ext cx="8521200" cy="3903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b="1" lang="en" sz="2200"/>
              <a:t>External chaining</a:t>
            </a:r>
            <a:r>
              <a:rPr lang="en" sz="2200"/>
              <a:t>: storing all items that map to an index </a:t>
            </a:r>
            <a:r>
              <a:rPr b="1" lang="en" sz="2200"/>
              <a:t>h</a:t>
            </a:r>
            <a:r>
              <a:rPr lang="en" sz="2200"/>
              <a:t> in a linked list</a:t>
            </a:r>
          </a:p>
        </p:txBody>
      </p:sp>
      <p:sp>
        <p:nvSpPr>
          <p:cNvPr id="1893" name="Shape 1893"/>
          <p:cNvSpPr/>
          <p:nvPr/>
        </p:nvSpPr>
        <p:spPr>
          <a:xfrm>
            <a:off x="734675" y="23411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894" name="Shape 1894"/>
          <p:cNvCxnSpPr>
            <a:endCxn id="1895" idx="1"/>
          </p:cNvCxnSpPr>
          <p:nvPr/>
        </p:nvCxnSpPr>
        <p:spPr>
          <a:xfrm flipH="1" rot="10800000">
            <a:off x="856225" y="2383450"/>
            <a:ext cx="567300" cy="79800"/>
          </a:xfrm>
          <a:prstGeom prst="straightConnector1">
            <a:avLst/>
          </a:prstGeom>
          <a:noFill/>
          <a:ln cap="flat" cmpd="sng" w="19050">
            <a:solidFill>
              <a:srgbClr val="666666"/>
            </a:solidFill>
            <a:prstDash val="solid"/>
            <a:round/>
            <a:headEnd len="lg" w="lg" type="none"/>
            <a:tailEnd len="lg" w="lg" type="triangle"/>
          </a:ln>
        </p:spPr>
      </p:cxnSp>
      <p:sp>
        <p:nvSpPr>
          <p:cNvPr id="1896" name="Shape 1896"/>
          <p:cNvSpPr txBox="1"/>
          <p:nvPr/>
        </p:nvSpPr>
        <p:spPr>
          <a:xfrm>
            <a:off x="-395125" y="1768038"/>
            <a:ext cx="1129800" cy="36852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1500">
                <a:latin typeface="Consolas"/>
                <a:ea typeface="Consolas"/>
                <a:cs typeface="Consolas"/>
                <a:sym typeface="Consolas"/>
              </a:rPr>
              <a:t>0</a:t>
            </a:r>
          </a:p>
          <a:p>
            <a:pPr indent="0" lvl="0" marL="0" rtl="0" algn="r">
              <a:spcBef>
                <a:spcPts val="0"/>
              </a:spcBef>
              <a:buNone/>
            </a:pPr>
            <a:r>
              <a:rPr lang="en" sz="1500">
                <a:latin typeface="Consolas"/>
                <a:ea typeface="Consolas"/>
                <a:cs typeface="Consolas"/>
                <a:sym typeface="Consolas"/>
              </a:rPr>
              <a:t>1</a:t>
            </a:r>
          </a:p>
          <a:p>
            <a:pPr indent="0" lvl="0" marL="0" rtl="0" algn="r">
              <a:spcBef>
                <a:spcPts val="0"/>
              </a:spcBef>
              <a:buNone/>
            </a:pPr>
            <a:r>
              <a:rPr lang="en" sz="1500">
                <a:latin typeface="Consolas"/>
                <a:ea typeface="Consolas"/>
                <a:cs typeface="Consolas"/>
                <a:sym typeface="Consolas"/>
              </a:rPr>
              <a:t>2</a:t>
            </a:r>
          </a:p>
          <a:p>
            <a:pPr indent="0" lvl="0" marL="0" rtl="0" algn="r">
              <a:spcBef>
                <a:spcPts val="0"/>
              </a:spcBef>
              <a:buNone/>
            </a:pPr>
            <a:r>
              <a:rPr lang="en" sz="1500">
                <a:latin typeface="Consolas"/>
                <a:ea typeface="Consolas"/>
                <a:cs typeface="Consolas"/>
                <a:sym typeface="Consolas"/>
              </a:rPr>
              <a:t>3</a:t>
            </a: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rPr lang="en" sz="1500">
                <a:latin typeface="Consolas"/>
                <a:ea typeface="Consolas"/>
                <a:cs typeface="Consolas"/>
                <a:sym typeface="Consolas"/>
              </a:rPr>
              <a:t>15</a:t>
            </a: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rPr lang="en" sz="1500">
                <a:latin typeface="Consolas"/>
                <a:ea typeface="Consolas"/>
                <a:cs typeface="Consolas"/>
                <a:sym typeface="Consolas"/>
              </a:rPr>
              <a:t>18</a:t>
            </a: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t/>
            </a:r>
            <a:endParaRPr sz="1500">
              <a:latin typeface="Consolas"/>
              <a:ea typeface="Consolas"/>
              <a:cs typeface="Consolas"/>
              <a:sym typeface="Consolas"/>
            </a:endParaRPr>
          </a:p>
        </p:txBody>
      </p:sp>
      <p:sp>
        <p:nvSpPr>
          <p:cNvPr id="1897" name="Shape 1897"/>
          <p:cNvSpPr/>
          <p:nvPr/>
        </p:nvSpPr>
        <p:spPr>
          <a:xfrm>
            <a:off x="1423525" y="2626050"/>
            <a:ext cx="5946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dog</a:t>
            </a:r>
          </a:p>
        </p:txBody>
      </p:sp>
      <p:sp>
        <p:nvSpPr>
          <p:cNvPr id="1898" name="Shape 1898"/>
          <p:cNvSpPr/>
          <p:nvPr/>
        </p:nvSpPr>
        <p:spPr>
          <a:xfrm>
            <a:off x="1367125" y="3886826"/>
            <a:ext cx="8055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snack</a:t>
            </a:r>
          </a:p>
        </p:txBody>
      </p:sp>
      <p:sp>
        <p:nvSpPr>
          <p:cNvPr id="1895" name="Shape 1895"/>
          <p:cNvSpPr/>
          <p:nvPr/>
        </p:nvSpPr>
        <p:spPr>
          <a:xfrm>
            <a:off x="1423525" y="2236750"/>
            <a:ext cx="5088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cat</a:t>
            </a:r>
          </a:p>
        </p:txBody>
      </p:sp>
      <p:sp>
        <p:nvSpPr>
          <p:cNvPr id="1899" name="Shape 1899"/>
          <p:cNvSpPr/>
          <p:nvPr/>
        </p:nvSpPr>
        <p:spPr>
          <a:xfrm>
            <a:off x="734675" y="187136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1900" name="Shape 1900"/>
          <p:cNvSpPr/>
          <p:nvPr/>
        </p:nvSpPr>
        <p:spPr>
          <a:xfrm>
            <a:off x="734675" y="209996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1901" name="Shape 1901"/>
          <p:cNvSpPr/>
          <p:nvPr/>
        </p:nvSpPr>
        <p:spPr>
          <a:xfrm>
            <a:off x="734675" y="25839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1902" name="Shape 1902"/>
          <p:cNvSpPr/>
          <p:nvPr/>
        </p:nvSpPr>
        <p:spPr>
          <a:xfrm>
            <a:off x="734675" y="324946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1903" name="Shape 1903"/>
          <p:cNvSpPr/>
          <p:nvPr/>
        </p:nvSpPr>
        <p:spPr>
          <a:xfrm>
            <a:off x="734675" y="39150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904" name="Shape 1904"/>
          <p:cNvCxnSpPr/>
          <p:nvPr/>
        </p:nvCxnSpPr>
        <p:spPr>
          <a:xfrm flipH="1" rot="10800000">
            <a:off x="745134" y="1893195"/>
            <a:ext cx="333900" cy="192900"/>
          </a:xfrm>
          <a:prstGeom prst="straightConnector1">
            <a:avLst/>
          </a:prstGeom>
          <a:noFill/>
          <a:ln cap="flat" cmpd="sng" w="19050">
            <a:solidFill>
              <a:srgbClr val="666666"/>
            </a:solidFill>
            <a:prstDash val="solid"/>
            <a:round/>
            <a:headEnd len="lg" w="lg" type="none"/>
            <a:tailEnd len="lg" w="lg" type="none"/>
          </a:ln>
        </p:spPr>
      </p:cxnSp>
      <p:cxnSp>
        <p:nvCxnSpPr>
          <p:cNvPr id="1905" name="Shape 1905"/>
          <p:cNvCxnSpPr/>
          <p:nvPr/>
        </p:nvCxnSpPr>
        <p:spPr>
          <a:xfrm flipH="1" rot="10800000">
            <a:off x="745134" y="2121796"/>
            <a:ext cx="333900" cy="192900"/>
          </a:xfrm>
          <a:prstGeom prst="straightConnector1">
            <a:avLst/>
          </a:prstGeom>
          <a:noFill/>
          <a:ln cap="flat" cmpd="sng" w="19050">
            <a:solidFill>
              <a:srgbClr val="666666"/>
            </a:solidFill>
            <a:prstDash val="solid"/>
            <a:round/>
            <a:headEnd len="lg" w="lg" type="none"/>
            <a:tailEnd len="lg" w="lg" type="none"/>
          </a:ln>
        </p:spPr>
      </p:cxnSp>
      <p:cxnSp>
        <p:nvCxnSpPr>
          <p:cNvPr id="1906" name="Shape 1906"/>
          <p:cNvCxnSpPr>
            <a:endCxn id="1898" idx="1"/>
          </p:cNvCxnSpPr>
          <p:nvPr/>
        </p:nvCxnSpPr>
        <p:spPr>
          <a:xfrm>
            <a:off x="858325" y="4033526"/>
            <a:ext cx="508800" cy="0"/>
          </a:xfrm>
          <a:prstGeom prst="straightConnector1">
            <a:avLst/>
          </a:prstGeom>
          <a:noFill/>
          <a:ln cap="flat" cmpd="sng" w="19050">
            <a:solidFill>
              <a:srgbClr val="666666"/>
            </a:solidFill>
            <a:prstDash val="solid"/>
            <a:round/>
            <a:headEnd len="lg" w="lg" type="none"/>
            <a:tailEnd len="lg" w="lg" type="triangle"/>
          </a:ln>
        </p:spPr>
      </p:cxnSp>
      <p:cxnSp>
        <p:nvCxnSpPr>
          <p:cNvPr id="1907" name="Shape 1907"/>
          <p:cNvCxnSpPr>
            <a:endCxn id="1897" idx="1"/>
          </p:cNvCxnSpPr>
          <p:nvPr/>
        </p:nvCxnSpPr>
        <p:spPr>
          <a:xfrm>
            <a:off x="870325" y="2710950"/>
            <a:ext cx="553200" cy="61800"/>
          </a:xfrm>
          <a:prstGeom prst="straightConnector1">
            <a:avLst/>
          </a:prstGeom>
          <a:noFill/>
          <a:ln cap="flat" cmpd="sng" w="19050">
            <a:solidFill>
              <a:srgbClr val="666666"/>
            </a:solidFill>
            <a:prstDash val="solid"/>
            <a:round/>
            <a:headEnd len="lg" w="lg" type="none"/>
            <a:tailEnd len="lg" w="lg" type="triangle"/>
          </a:ln>
        </p:spPr>
      </p:cxnSp>
      <p:sp>
        <p:nvSpPr>
          <p:cNvPr id="1908" name="Shape 1908"/>
          <p:cNvSpPr txBox="1"/>
          <p:nvPr/>
        </p:nvSpPr>
        <p:spPr>
          <a:xfrm>
            <a:off x="734675" y="2815284"/>
            <a:ext cx="335400" cy="237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1909" name="Shape 1909"/>
          <p:cNvSpPr txBox="1"/>
          <p:nvPr/>
        </p:nvSpPr>
        <p:spPr>
          <a:xfrm>
            <a:off x="734675" y="3498708"/>
            <a:ext cx="335400" cy="237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1910" name="Shape 1910"/>
          <p:cNvSpPr/>
          <p:nvPr/>
        </p:nvSpPr>
        <p:spPr>
          <a:xfrm>
            <a:off x="1367125" y="3223400"/>
            <a:ext cx="8685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potato</a:t>
            </a:r>
          </a:p>
        </p:txBody>
      </p:sp>
      <p:sp>
        <p:nvSpPr>
          <p:cNvPr id="1911" name="Shape 1911"/>
          <p:cNvSpPr/>
          <p:nvPr/>
        </p:nvSpPr>
        <p:spPr>
          <a:xfrm>
            <a:off x="2467050" y="3221275"/>
            <a:ext cx="7227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plato</a:t>
            </a:r>
          </a:p>
        </p:txBody>
      </p:sp>
      <p:sp>
        <p:nvSpPr>
          <p:cNvPr id="1912" name="Shape 1912"/>
          <p:cNvSpPr/>
          <p:nvPr/>
        </p:nvSpPr>
        <p:spPr>
          <a:xfrm>
            <a:off x="3421175" y="3221275"/>
            <a:ext cx="10878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play-doh</a:t>
            </a:r>
          </a:p>
        </p:txBody>
      </p:sp>
      <p:cxnSp>
        <p:nvCxnSpPr>
          <p:cNvPr id="1913" name="Shape 1913"/>
          <p:cNvCxnSpPr>
            <a:stCxn id="1910" idx="3"/>
            <a:endCxn id="1911" idx="1"/>
          </p:cNvCxnSpPr>
          <p:nvPr/>
        </p:nvCxnSpPr>
        <p:spPr>
          <a:xfrm flipH="1" rot="10800000">
            <a:off x="2235625" y="3368000"/>
            <a:ext cx="231300" cy="2100"/>
          </a:xfrm>
          <a:prstGeom prst="straightConnector1">
            <a:avLst/>
          </a:prstGeom>
          <a:noFill/>
          <a:ln cap="flat" cmpd="sng" w="19050">
            <a:solidFill>
              <a:srgbClr val="666666"/>
            </a:solidFill>
            <a:prstDash val="solid"/>
            <a:round/>
            <a:headEnd len="lg" w="lg" type="none"/>
            <a:tailEnd len="lg" w="lg" type="triangle"/>
          </a:ln>
        </p:spPr>
      </p:cxnSp>
      <p:cxnSp>
        <p:nvCxnSpPr>
          <p:cNvPr id="1914" name="Shape 1914"/>
          <p:cNvCxnSpPr>
            <a:stCxn id="1911" idx="3"/>
            <a:endCxn id="1912" idx="1"/>
          </p:cNvCxnSpPr>
          <p:nvPr/>
        </p:nvCxnSpPr>
        <p:spPr>
          <a:xfrm>
            <a:off x="3189750" y="3367975"/>
            <a:ext cx="231300" cy="0"/>
          </a:xfrm>
          <a:prstGeom prst="straightConnector1">
            <a:avLst/>
          </a:prstGeom>
          <a:noFill/>
          <a:ln cap="flat" cmpd="sng" w="19050">
            <a:solidFill>
              <a:srgbClr val="666666"/>
            </a:solidFill>
            <a:prstDash val="solid"/>
            <a:round/>
            <a:headEnd len="lg" w="lg" type="none"/>
            <a:tailEnd len="lg" w="lg" type="triangle"/>
          </a:ln>
        </p:spPr>
      </p:cxnSp>
      <p:cxnSp>
        <p:nvCxnSpPr>
          <p:cNvPr id="1915" name="Shape 1915"/>
          <p:cNvCxnSpPr>
            <a:endCxn id="1910" idx="1"/>
          </p:cNvCxnSpPr>
          <p:nvPr/>
        </p:nvCxnSpPr>
        <p:spPr>
          <a:xfrm>
            <a:off x="858325" y="3370100"/>
            <a:ext cx="508800" cy="0"/>
          </a:xfrm>
          <a:prstGeom prst="straightConnector1">
            <a:avLst/>
          </a:prstGeom>
          <a:noFill/>
          <a:ln cap="flat" cmpd="sng" w="19050">
            <a:solidFill>
              <a:srgbClr val="666666"/>
            </a:solidFill>
            <a:prstDash val="solid"/>
            <a:round/>
            <a:headEnd len="lg" w="lg" type="none"/>
            <a:tailEnd len="lg" w="lg" type="triangle"/>
          </a:ln>
        </p:spPr>
      </p:cxnSp>
      <p:sp>
        <p:nvSpPr>
          <p:cNvPr id="1916" name="Shape 1916"/>
          <p:cNvSpPr txBox="1"/>
          <p:nvPr/>
        </p:nvSpPr>
        <p:spPr>
          <a:xfrm>
            <a:off x="734675" y="4182133"/>
            <a:ext cx="335400" cy="237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nvGrpSpPr>
          <p:cNvPr id="1917" name="Shape 1917"/>
          <p:cNvGrpSpPr/>
          <p:nvPr/>
        </p:nvGrpSpPr>
        <p:grpSpPr>
          <a:xfrm>
            <a:off x="5844475" y="3976825"/>
            <a:ext cx="2759700" cy="783300"/>
            <a:chOff x="5844475" y="3976825"/>
            <a:chExt cx="2759700" cy="783300"/>
          </a:xfrm>
        </p:grpSpPr>
        <p:grpSp>
          <p:nvGrpSpPr>
            <p:cNvPr id="1918" name="Shape 1918"/>
            <p:cNvGrpSpPr/>
            <p:nvPr/>
          </p:nvGrpSpPr>
          <p:grpSpPr>
            <a:xfrm>
              <a:off x="5844475" y="4005325"/>
              <a:ext cx="2759700" cy="754800"/>
              <a:chOff x="8000750" y="2237800"/>
              <a:chExt cx="2759700" cy="754800"/>
            </a:xfrm>
          </p:grpSpPr>
          <p:sp>
            <p:nvSpPr>
              <p:cNvPr id="1919" name="Shape 1919"/>
              <p:cNvSpPr txBox="1"/>
              <p:nvPr/>
            </p:nvSpPr>
            <p:spPr>
              <a:xfrm>
                <a:off x="8000750" y="2419900"/>
                <a:ext cx="27597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Why Q and not 1?</a:t>
                </a:r>
              </a:p>
            </p:txBody>
          </p:sp>
          <p:cxnSp>
            <p:nvCxnSpPr>
              <p:cNvPr id="1920" name="Shape 1920"/>
              <p:cNvCxnSpPr>
                <a:stCxn id="1919" idx="0"/>
              </p:cNvCxnSpPr>
              <p:nvPr/>
            </p:nvCxnSpPr>
            <p:spPr>
              <a:xfrm flipH="1" rot="10800000">
                <a:off x="9380600" y="2237800"/>
                <a:ext cx="157500" cy="182100"/>
              </a:xfrm>
              <a:prstGeom prst="straightConnector1">
                <a:avLst/>
              </a:prstGeom>
              <a:noFill/>
              <a:ln cap="flat" cmpd="sng" w="19050">
                <a:solidFill>
                  <a:srgbClr val="980000"/>
                </a:solidFill>
                <a:prstDash val="solid"/>
                <a:round/>
                <a:headEnd len="lg" w="lg" type="none"/>
                <a:tailEnd len="lg" w="lg" type="triangle"/>
              </a:ln>
            </p:spPr>
          </p:cxnSp>
        </p:grpSp>
        <p:cxnSp>
          <p:nvCxnSpPr>
            <p:cNvPr id="1921" name="Shape 1921"/>
            <p:cNvCxnSpPr>
              <a:stCxn id="1919" idx="0"/>
            </p:cNvCxnSpPr>
            <p:nvPr/>
          </p:nvCxnSpPr>
          <p:spPr>
            <a:xfrm flipH="1" rot="10800000">
              <a:off x="7224325" y="3976825"/>
              <a:ext cx="1200600" cy="210600"/>
            </a:xfrm>
            <a:prstGeom prst="straightConnector1">
              <a:avLst/>
            </a:prstGeom>
            <a:noFill/>
            <a:ln cap="flat" cmpd="sng" w="19050">
              <a:solidFill>
                <a:srgbClr val="980000"/>
              </a:solidFill>
              <a:prstDash val="solid"/>
              <a:round/>
              <a:headEnd len="lg" w="lg" type="none"/>
              <a:tailEnd len="lg" w="lg" type="triangle"/>
            </a:ln>
          </p:spPr>
        </p:cxnSp>
      </p:grpSp>
      <p:sp>
        <p:nvSpPr>
          <p:cNvPr id="1922" name="Shape 1922"/>
          <p:cNvSpPr txBox="1"/>
          <p:nvPr/>
        </p:nvSpPr>
        <p:spPr>
          <a:xfrm>
            <a:off x="463800" y="4586125"/>
            <a:ext cx="8521200" cy="3903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Q is the length of the longest chain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6" name="Shape 1926"/>
        <p:cNvGrpSpPr/>
        <p:nvPr/>
      </p:nvGrpSpPr>
      <p:grpSpPr>
        <a:xfrm>
          <a:off x="0" y="0"/>
          <a:ext cx="0" cy="0"/>
          <a:chOff x="0" y="0"/>
          <a:chExt cx="0" cy="0"/>
        </a:xfrm>
      </p:grpSpPr>
      <p:sp>
        <p:nvSpPr>
          <p:cNvPr id="1927" name="Shape 1927"/>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External Chaining</a:t>
            </a:r>
          </a:p>
        </p:txBody>
      </p:sp>
      <p:sp>
        <p:nvSpPr>
          <p:cNvPr id="1928" name="Shape 1928"/>
          <p:cNvSpPr txBox="1"/>
          <p:nvPr/>
        </p:nvSpPr>
        <p:spPr>
          <a:xfrm>
            <a:off x="311400" y="623725"/>
            <a:ext cx="8521200" cy="8436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Observation: we don’t really need 2 billion (or even 26) buckets</a:t>
            </a:r>
          </a:p>
          <a:p>
            <a:pPr indent="-368300" lvl="0" marL="457200" rtl="0">
              <a:lnSpc>
                <a:spcPct val="115000"/>
              </a:lnSpc>
              <a:spcBef>
                <a:spcPts val="0"/>
              </a:spcBef>
              <a:buSzPts val="2200"/>
              <a:buChar char="●"/>
            </a:pPr>
            <a:r>
              <a:rPr lang="en" sz="2200"/>
              <a:t>If we only used the 10 buckets on the right, where should our six items go?</a:t>
            </a:r>
          </a:p>
        </p:txBody>
      </p:sp>
      <p:sp>
        <p:nvSpPr>
          <p:cNvPr id="1929" name="Shape 1929"/>
          <p:cNvSpPr/>
          <p:nvPr/>
        </p:nvSpPr>
        <p:spPr>
          <a:xfrm>
            <a:off x="734675" y="24935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930" name="Shape 1930"/>
          <p:cNvCxnSpPr>
            <a:endCxn id="1931" idx="1"/>
          </p:cNvCxnSpPr>
          <p:nvPr/>
        </p:nvCxnSpPr>
        <p:spPr>
          <a:xfrm flipH="1" rot="10800000">
            <a:off x="856225" y="2535850"/>
            <a:ext cx="567300" cy="79800"/>
          </a:xfrm>
          <a:prstGeom prst="straightConnector1">
            <a:avLst/>
          </a:prstGeom>
          <a:noFill/>
          <a:ln cap="flat" cmpd="sng" w="19050">
            <a:solidFill>
              <a:srgbClr val="666666"/>
            </a:solidFill>
            <a:prstDash val="solid"/>
            <a:round/>
            <a:headEnd len="lg" w="lg" type="none"/>
            <a:tailEnd len="lg" w="lg" type="triangle"/>
          </a:ln>
        </p:spPr>
      </p:cxnSp>
      <p:sp>
        <p:nvSpPr>
          <p:cNvPr id="1932" name="Shape 1932"/>
          <p:cNvSpPr txBox="1"/>
          <p:nvPr/>
        </p:nvSpPr>
        <p:spPr>
          <a:xfrm>
            <a:off x="-395125" y="1920438"/>
            <a:ext cx="1129800" cy="36852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1500">
                <a:latin typeface="Consolas"/>
                <a:ea typeface="Consolas"/>
                <a:cs typeface="Consolas"/>
                <a:sym typeface="Consolas"/>
              </a:rPr>
              <a:t>0</a:t>
            </a:r>
          </a:p>
          <a:p>
            <a:pPr indent="0" lvl="0" marL="0" rtl="0" algn="r">
              <a:spcBef>
                <a:spcPts val="0"/>
              </a:spcBef>
              <a:buNone/>
            </a:pPr>
            <a:r>
              <a:rPr lang="en" sz="1500">
                <a:latin typeface="Consolas"/>
                <a:ea typeface="Consolas"/>
                <a:cs typeface="Consolas"/>
                <a:sym typeface="Consolas"/>
              </a:rPr>
              <a:t>1</a:t>
            </a:r>
          </a:p>
          <a:p>
            <a:pPr indent="0" lvl="0" marL="0" rtl="0" algn="r">
              <a:spcBef>
                <a:spcPts val="0"/>
              </a:spcBef>
              <a:buNone/>
            </a:pPr>
            <a:r>
              <a:rPr lang="en" sz="1500">
                <a:latin typeface="Consolas"/>
                <a:ea typeface="Consolas"/>
                <a:cs typeface="Consolas"/>
                <a:sym typeface="Consolas"/>
              </a:rPr>
              <a:t>2</a:t>
            </a:r>
          </a:p>
          <a:p>
            <a:pPr indent="0" lvl="0" marL="0" rtl="0" algn="r">
              <a:spcBef>
                <a:spcPts val="0"/>
              </a:spcBef>
              <a:buNone/>
            </a:pPr>
            <a:r>
              <a:rPr lang="en" sz="1500">
                <a:latin typeface="Consolas"/>
                <a:ea typeface="Consolas"/>
                <a:cs typeface="Consolas"/>
                <a:sym typeface="Consolas"/>
              </a:rPr>
              <a:t>3</a:t>
            </a: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rPr lang="en" sz="1500">
                <a:latin typeface="Consolas"/>
                <a:ea typeface="Consolas"/>
                <a:cs typeface="Consolas"/>
                <a:sym typeface="Consolas"/>
              </a:rPr>
              <a:t>15</a:t>
            </a: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rPr lang="en" sz="1500">
                <a:latin typeface="Consolas"/>
                <a:ea typeface="Consolas"/>
                <a:cs typeface="Consolas"/>
                <a:sym typeface="Consolas"/>
              </a:rPr>
              <a:t>20</a:t>
            </a: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t/>
            </a:r>
            <a:endParaRPr sz="1500">
              <a:latin typeface="Consolas"/>
              <a:ea typeface="Consolas"/>
              <a:cs typeface="Consolas"/>
              <a:sym typeface="Consolas"/>
            </a:endParaRPr>
          </a:p>
        </p:txBody>
      </p:sp>
      <p:sp>
        <p:nvSpPr>
          <p:cNvPr id="1933" name="Shape 1933"/>
          <p:cNvSpPr/>
          <p:nvPr/>
        </p:nvSpPr>
        <p:spPr>
          <a:xfrm>
            <a:off x="1423525" y="2778450"/>
            <a:ext cx="5946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dog</a:t>
            </a:r>
          </a:p>
        </p:txBody>
      </p:sp>
      <p:sp>
        <p:nvSpPr>
          <p:cNvPr id="1934" name="Shape 1934"/>
          <p:cNvSpPr/>
          <p:nvPr/>
        </p:nvSpPr>
        <p:spPr>
          <a:xfrm>
            <a:off x="1367125" y="4039225"/>
            <a:ext cx="9498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uranus</a:t>
            </a:r>
          </a:p>
        </p:txBody>
      </p:sp>
      <p:sp>
        <p:nvSpPr>
          <p:cNvPr id="1931" name="Shape 1931"/>
          <p:cNvSpPr/>
          <p:nvPr/>
        </p:nvSpPr>
        <p:spPr>
          <a:xfrm>
            <a:off x="1423525" y="2389150"/>
            <a:ext cx="5088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cat</a:t>
            </a:r>
          </a:p>
        </p:txBody>
      </p:sp>
      <p:sp>
        <p:nvSpPr>
          <p:cNvPr id="1935" name="Shape 1935"/>
          <p:cNvSpPr/>
          <p:nvPr/>
        </p:nvSpPr>
        <p:spPr>
          <a:xfrm>
            <a:off x="734675" y="202376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1936" name="Shape 1936"/>
          <p:cNvSpPr/>
          <p:nvPr/>
        </p:nvSpPr>
        <p:spPr>
          <a:xfrm>
            <a:off x="734675" y="225236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1937" name="Shape 1937"/>
          <p:cNvSpPr/>
          <p:nvPr/>
        </p:nvSpPr>
        <p:spPr>
          <a:xfrm>
            <a:off x="734675" y="27363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1938" name="Shape 1938"/>
          <p:cNvSpPr/>
          <p:nvPr/>
        </p:nvSpPr>
        <p:spPr>
          <a:xfrm>
            <a:off x="734675" y="340186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1939" name="Shape 1939"/>
          <p:cNvSpPr/>
          <p:nvPr/>
        </p:nvSpPr>
        <p:spPr>
          <a:xfrm>
            <a:off x="734675" y="40674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940" name="Shape 1940"/>
          <p:cNvCxnSpPr/>
          <p:nvPr/>
        </p:nvCxnSpPr>
        <p:spPr>
          <a:xfrm flipH="1" rot="10800000">
            <a:off x="745134" y="2045595"/>
            <a:ext cx="333900" cy="192900"/>
          </a:xfrm>
          <a:prstGeom prst="straightConnector1">
            <a:avLst/>
          </a:prstGeom>
          <a:noFill/>
          <a:ln cap="flat" cmpd="sng" w="19050">
            <a:solidFill>
              <a:srgbClr val="666666"/>
            </a:solidFill>
            <a:prstDash val="solid"/>
            <a:round/>
            <a:headEnd len="lg" w="lg" type="none"/>
            <a:tailEnd len="lg" w="lg" type="none"/>
          </a:ln>
        </p:spPr>
      </p:cxnSp>
      <p:cxnSp>
        <p:nvCxnSpPr>
          <p:cNvPr id="1941" name="Shape 1941"/>
          <p:cNvCxnSpPr/>
          <p:nvPr/>
        </p:nvCxnSpPr>
        <p:spPr>
          <a:xfrm flipH="1" rot="10800000">
            <a:off x="745134" y="2274196"/>
            <a:ext cx="333900" cy="192900"/>
          </a:xfrm>
          <a:prstGeom prst="straightConnector1">
            <a:avLst/>
          </a:prstGeom>
          <a:noFill/>
          <a:ln cap="flat" cmpd="sng" w="19050">
            <a:solidFill>
              <a:srgbClr val="666666"/>
            </a:solidFill>
            <a:prstDash val="solid"/>
            <a:round/>
            <a:headEnd len="lg" w="lg" type="none"/>
            <a:tailEnd len="lg" w="lg" type="none"/>
          </a:ln>
        </p:spPr>
      </p:cxnSp>
      <p:cxnSp>
        <p:nvCxnSpPr>
          <p:cNvPr id="1942" name="Shape 1942"/>
          <p:cNvCxnSpPr>
            <a:endCxn id="1934" idx="1"/>
          </p:cNvCxnSpPr>
          <p:nvPr/>
        </p:nvCxnSpPr>
        <p:spPr>
          <a:xfrm>
            <a:off x="858325" y="4185925"/>
            <a:ext cx="508800" cy="0"/>
          </a:xfrm>
          <a:prstGeom prst="straightConnector1">
            <a:avLst/>
          </a:prstGeom>
          <a:noFill/>
          <a:ln cap="flat" cmpd="sng" w="19050">
            <a:solidFill>
              <a:srgbClr val="666666"/>
            </a:solidFill>
            <a:prstDash val="solid"/>
            <a:round/>
            <a:headEnd len="lg" w="lg" type="none"/>
            <a:tailEnd len="lg" w="lg" type="triangle"/>
          </a:ln>
        </p:spPr>
      </p:cxnSp>
      <p:cxnSp>
        <p:nvCxnSpPr>
          <p:cNvPr id="1943" name="Shape 1943"/>
          <p:cNvCxnSpPr>
            <a:endCxn id="1933" idx="1"/>
          </p:cNvCxnSpPr>
          <p:nvPr/>
        </p:nvCxnSpPr>
        <p:spPr>
          <a:xfrm>
            <a:off x="870325" y="2863350"/>
            <a:ext cx="553200" cy="61800"/>
          </a:xfrm>
          <a:prstGeom prst="straightConnector1">
            <a:avLst/>
          </a:prstGeom>
          <a:noFill/>
          <a:ln cap="flat" cmpd="sng" w="19050">
            <a:solidFill>
              <a:srgbClr val="666666"/>
            </a:solidFill>
            <a:prstDash val="solid"/>
            <a:round/>
            <a:headEnd len="lg" w="lg" type="none"/>
            <a:tailEnd len="lg" w="lg" type="triangle"/>
          </a:ln>
        </p:spPr>
      </p:cxnSp>
      <p:sp>
        <p:nvSpPr>
          <p:cNvPr id="1944" name="Shape 1944"/>
          <p:cNvSpPr txBox="1"/>
          <p:nvPr/>
        </p:nvSpPr>
        <p:spPr>
          <a:xfrm>
            <a:off x="734675" y="2967684"/>
            <a:ext cx="335400" cy="237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1945" name="Shape 1945"/>
          <p:cNvSpPr txBox="1"/>
          <p:nvPr/>
        </p:nvSpPr>
        <p:spPr>
          <a:xfrm>
            <a:off x="734675" y="3651108"/>
            <a:ext cx="335400" cy="237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1946" name="Shape 1946"/>
          <p:cNvSpPr/>
          <p:nvPr/>
        </p:nvSpPr>
        <p:spPr>
          <a:xfrm>
            <a:off x="1367125" y="3375800"/>
            <a:ext cx="8685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potato</a:t>
            </a:r>
          </a:p>
        </p:txBody>
      </p:sp>
      <p:sp>
        <p:nvSpPr>
          <p:cNvPr id="1947" name="Shape 1947"/>
          <p:cNvSpPr/>
          <p:nvPr/>
        </p:nvSpPr>
        <p:spPr>
          <a:xfrm>
            <a:off x="2467050" y="3373675"/>
            <a:ext cx="7227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plato</a:t>
            </a:r>
          </a:p>
        </p:txBody>
      </p:sp>
      <p:sp>
        <p:nvSpPr>
          <p:cNvPr id="1948" name="Shape 1948"/>
          <p:cNvSpPr/>
          <p:nvPr/>
        </p:nvSpPr>
        <p:spPr>
          <a:xfrm>
            <a:off x="3421175" y="3373675"/>
            <a:ext cx="10878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play-doh</a:t>
            </a:r>
          </a:p>
        </p:txBody>
      </p:sp>
      <p:cxnSp>
        <p:nvCxnSpPr>
          <p:cNvPr id="1949" name="Shape 1949"/>
          <p:cNvCxnSpPr>
            <a:stCxn id="1946" idx="3"/>
            <a:endCxn id="1947" idx="1"/>
          </p:cNvCxnSpPr>
          <p:nvPr/>
        </p:nvCxnSpPr>
        <p:spPr>
          <a:xfrm flipH="1" rot="10800000">
            <a:off x="2235625" y="3520400"/>
            <a:ext cx="231300" cy="2100"/>
          </a:xfrm>
          <a:prstGeom prst="straightConnector1">
            <a:avLst/>
          </a:prstGeom>
          <a:noFill/>
          <a:ln cap="flat" cmpd="sng" w="19050">
            <a:solidFill>
              <a:srgbClr val="666666"/>
            </a:solidFill>
            <a:prstDash val="solid"/>
            <a:round/>
            <a:headEnd len="lg" w="lg" type="none"/>
            <a:tailEnd len="lg" w="lg" type="triangle"/>
          </a:ln>
        </p:spPr>
      </p:cxnSp>
      <p:cxnSp>
        <p:nvCxnSpPr>
          <p:cNvPr id="1950" name="Shape 1950"/>
          <p:cNvCxnSpPr>
            <a:stCxn id="1947" idx="3"/>
            <a:endCxn id="1948" idx="1"/>
          </p:cNvCxnSpPr>
          <p:nvPr/>
        </p:nvCxnSpPr>
        <p:spPr>
          <a:xfrm>
            <a:off x="3189750" y="3520375"/>
            <a:ext cx="231300" cy="0"/>
          </a:xfrm>
          <a:prstGeom prst="straightConnector1">
            <a:avLst/>
          </a:prstGeom>
          <a:noFill/>
          <a:ln cap="flat" cmpd="sng" w="19050">
            <a:solidFill>
              <a:srgbClr val="666666"/>
            </a:solidFill>
            <a:prstDash val="solid"/>
            <a:round/>
            <a:headEnd len="lg" w="lg" type="none"/>
            <a:tailEnd len="lg" w="lg" type="triangle"/>
          </a:ln>
        </p:spPr>
      </p:cxnSp>
      <p:cxnSp>
        <p:nvCxnSpPr>
          <p:cNvPr id="1951" name="Shape 1951"/>
          <p:cNvCxnSpPr>
            <a:endCxn id="1946" idx="1"/>
          </p:cNvCxnSpPr>
          <p:nvPr/>
        </p:nvCxnSpPr>
        <p:spPr>
          <a:xfrm>
            <a:off x="858325" y="3522500"/>
            <a:ext cx="508800" cy="0"/>
          </a:xfrm>
          <a:prstGeom prst="straightConnector1">
            <a:avLst/>
          </a:prstGeom>
          <a:noFill/>
          <a:ln cap="flat" cmpd="sng" w="19050">
            <a:solidFill>
              <a:srgbClr val="666666"/>
            </a:solidFill>
            <a:prstDash val="solid"/>
            <a:round/>
            <a:headEnd len="lg" w="lg" type="none"/>
            <a:tailEnd len="lg" w="lg" type="triangle"/>
          </a:ln>
        </p:spPr>
      </p:cxnSp>
      <p:sp>
        <p:nvSpPr>
          <p:cNvPr id="1952" name="Shape 1952"/>
          <p:cNvSpPr txBox="1"/>
          <p:nvPr/>
        </p:nvSpPr>
        <p:spPr>
          <a:xfrm>
            <a:off x="734675" y="4334533"/>
            <a:ext cx="335400" cy="237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1953" name="Shape 1953"/>
          <p:cNvSpPr/>
          <p:nvPr/>
        </p:nvSpPr>
        <p:spPr>
          <a:xfrm>
            <a:off x="5805666" y="3007528"/>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grpSp>
        <p:nvGrpSpPr>
          <p:cNvPr id="1954" name="Shape 1954"/>
          <p:cNvGrpSpPr/>
          <p:nvPr/>
        </p:nvGrpSpPr>
        <p:grpSpPr>
          <a:xfrm>
            <a:off x="5805666" y="3241910"/>
            <a:ext cx="335400" cy="237000"/>
            <a:chOff x="1911775" y="4636234"/>
            <a:chExt cx="335400" cy="237000"/>
          </a:xfrm>
        </p:grpSpPr>
        <p:sp>
          <p:nvSpPr>
            <p:cNvPr id="1955" name="Shape 1955"/>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956" name="Shape 1956"/>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1957" name="Shape 1957"/>
          <p:cNvGrpSpPr/>
          <p:nvPr/>
        </p:nvGrpSpPr>
        <p:grpSpPr>
          <a:xfrm>
            <a:off x="5805666" y="2779323"/>
            <a:ext cx="335400" cy="237000"/>
            <a:chOff x="1911775" y="4636234"/>
            <a:chExt cx="335400" cy="237000"/>
          </a:xfrm>
        </p:grpSpPr>
        <p:sp>
          <p:nvSpPr>
            <p:cNvPr id="1958" name="Shape 1958"/>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959" name="Shape 1959"/>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1960" name="Shape 1960"/>
          <p:cNvGrpSpPr/>
          <p:nvPr/>
        </p:nvGrpSpPr>
        <p:grpSpPr>
          <a:xfrm>
            <a:off x="5805666" y="2545468"/>
            <a:ext cx="335400" cy="237000"/>
            <a:chOff x="1911775" y="4636234"/>
            <a:chExt cx="335400" cy="237000"/>
          </a:xfrm>
        </p:grpSpPr>
        <p:sp>
          <p:nvSpPr>
            <p:cNvPr id="1961" name="Shape 1961"/>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962" name="Shape 1962"/>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1963" name="Shape 1963"/>
          <p:cNvGrpSpPr/>
          <p:nvPr/>
        </p:nvGrpSpPr>
        <p:grpSpPr>
          <a:xfrm>
            <a:off x="5805666" y="2305044"/>
            <a:ext cx="335400" cy="237000"/>
            <a:chOff x="1911775" y="4636234"/>
            <a:chExt cx="335400" cy="237000"/>
          </a:xfrm>
        </p:grpSpPr>
        <p:sp>
          <p:nvSpPr>
            <p:cNvPr id="1964" name="Shape 1964"/>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965" name="Shape 1965"/>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1966" name="Shape 1966"/>
          <p:cNvGrpSpPr/>
          <p:nvPr/>
        </p:nvGrpSpPr>
        <p:grpSpPr>
          <a:xfrm>
            <a:off x="5805666" y="2071189"/>
            <a:ext cx="335400" cy="237000"/>
            <a:chOff x="1911775" y="4636234"/>
            <a:chExt cx="335400" cy="237000"/>
          </a:xfrm>
        </p:grpSpPr>
        <p:sp>
          <p:nvSpPr>
            <p:cNvPr id="1967" name="Shape 1967"/>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968" name="Shape 1968"/>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sp>
        <p:nvSpPr>
          <p:cNvPr id="1969" name="Shape 1969"/>
          <p:cNvSpPr txBox="1"/>
          <p:nvPr/>
        </p:nvSpPr>
        <p:spPr>
          <a:xfrm>
            <a:off x="5463225" y="2023775"/>
            <a:ext cx="333900" cy="251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1500">
                <a:latin typeface="Consolas"/>
                <a:ea typeface="Consolas"/>
                <a:cs typeface="Consolas"/>
                <a:sym typeface="Consolas"/>
              </a:rPr>
              <a:t>0</a:t>
            </a:r>
          </a:p>
          <a:p>
            <a:pPr indent="0" lvl="0" marL="0" rtl="0" algn="r">
              <a:spcBef>
                <a:spcPts val="0"/>
              </a:spcBef>
              <a:buNone/>
            </a:pPr>
            <a:r>
              <a:rPr lang="en" sz="1500">
                <a:latin typeface="Consolas"/>
                <a:ea typeface="Consolas"/>
                <a:cs typeface="Consolas"/>
                <a:sym typeface="Consolas"/>
              </a:rPr>
              <a:t>1</a:t>
            </a:r>
          </a:p>
          <a:p>
            <a:pPr indent="0" lvl="0" marL="0" rtl="0" algn="r">
              <a:spcBef>
                <a:spcPts val="0"/>
              </a:spcBef>
              <a:buNone/>
            </a:pPr>
            <a:r>
              <a:rPr lang="en" sz="1500">
                <a:latin typeface="Consolas"/>
                <a:ea typeface="Consolas"/>
                <a:cs typeface="Consolas"/>
                <a:sym typeface="Consolas"/>
              </a:rPr>
              <a:t>2</a:t>
            </a:r>
          </a:p>
          <a:p>
            <a:pPr indent="0" lvl="0" marL="0" rtl="0" algn="r">
              <a:spcBef>
                <a:spcPts val="0"/>
              </a:spcBef>
              <a:buNone/>
            </a:pPr>
            <a:r>
              <a:rPr lang="en" sz="1500">
                <a:latin typeface="Consolas"/>
                <a:ea typeface="Consolas"/>
                <a:cs typeface="Consolas"/>
                <a:sym typeface="Consolas"/>
              </a:rPr>
              <a:t>3</a:t>
            </a:r>
          </a:p>
          <a:p>
            <a:pPr indent="0" lvl="0" marL="0" rtl="0" algn="r">
              <a:spcBef>
                <a:spcPts val="0"/>
              </a:spcBef>
              <a:buNone/>
            </a:pPr>
            <a:r>
              <a:rPr lang="en" sz="1500">
                <a:latin typeface="Consolas"/>
                <a:ea typeface="Consolas"/>
                <a:cs typeface="Consolas"/>
                <a:sym typeface="Consolas"/>
              </a:rPr>
              <a:t>4</a:t>
            </a:r>
          </a:p>
          <a:p>
            <a:pPr indent="0" lvl="0" marL="0" rtl="0" algn="r">
              <a:spcBef>
                <a:spcPts val="0"/>
              </a:spcBef>
              <a:buNone/>
            </a:pPr>
            <a:r>
              <a:rPr lang="en" sz="1500">
                <a:latin typeface="Consolas"/>
                <a:ea typeface="Consolas"/>
                <a:cs typeface="Consolas"/>
                <a:sym typeface="Consolas"/>
              </a:rPr>
              <a:t>5</a:t>
            </a:r>
          </a:p>
          <a:p>
            <a:pPr indent="0" lvl="0" marL="0" rtl="0" algn="r">
              <a:spcBef>
                <a:spcPts val="0"/>
              </a:spcBef>
              <a:buNone/>
            </a:pPr>
            <a:r>
              <a:rPr lang="en" sz="1500">
                <a:latin typeface="Consolas"/>
                <a:ea typeface="Consolas"/>
                <a:cs typeface="Consolas"/>
                <a:sym typeface="Consolas"/>
              </a:rPr>
              <a:t>6</a:t>
            </a:r>
          </a:p>
          <a:p>
            <a:pPr indent="0" lvl="0" marL="0" rtl="0" algn="r">
              <a:spcBef>
                <a:spcPts val="0"/>
              </a:spcBef>
              <a:buNone/>
            </a:pPr>
            <a:r>
              <a:rPr lang="en" sz="1500">
                <a:latin typeface="Consolas"/>
                <a:ea typeface="Consolas"/>
                <a:cs typeface="Consolas"/>
                <a:sym typeface="Consolas"/>
              </a:rPr>
              <a:t>7</a:t>
            </a:r>
          </a:p>
          <a:p>
            <a:pPr indent="0" lvl="0" marL="0" rtl="0" algn="r">
              <a:spcBef>
                <a:spcPts val="0"/>
              </a:spcBef>
              <a:buNone/>
            </a:pPr>
            <a:r>
              <a:rPr lang="en" sz="1500">
                <a:latin typeface="Consolas"/>
                <a:ea typeface="Consolas"/>
                <a:cs typeface="Consolas"/>
                <a:sym typeface="Consolas"/>
              </a:rPr>
              <a:t>8</a:t>
            </a:r>
          </a:p>
          <a:p>
            <a:pPr indent="0" lvl="0" marL="0" rtl="0" algn="r">
              <a:spcBef>
                <a:spcPts val="0"/>
              </a:spcBef>
              <a:buNone/>
            </a:pPr>
            <a:r>
              <a:rPr lang="en" sz="1500">
                <a:latin typeface="Consolas"/>
                <a:ea typeface="Consolas"/>
                <a:cs typeface="Consolas"/>
                <a:sym typeface="Consolas"/>
              </a:rPr>
              <a:t>9</a:t>
            </a:r>
          </a:p>
        </p:txBody>
      </p:sp>
      <p:cxnSp>
        <p:nvCxnSpPr>
          <p:cNvPr id="1970" name="Shape 1970"/>
          <p:cNvCxnSpPr/>
          <p:nvPr/>
        </p:nvCxnSpPr>
        <p:spPr>
          <a:xfrm flipH="1" rot="10800000">
            <a:off x="5806416" y="3041584"/>
            <a:ext cx="333900" cy="192900"/>
          </a:xfrm>
          <a:prstGeom prst="straightConnector1">
            <a:avLst/>
          </a:prstGeom>
          <a:noFill/>
          <a:ln cap="flat" cmpd="sng" w="19050">
            <a:solidFill>
              <a:srgbClr val="666666"/>
            </a:solidFill>
            <a:prstDash val="solid"/>
            <a:round/>
            <a:headEnd len="lg" w="lg" type="none"/>
            <a:tailEnd len="lg" w="lg" type="none"/>
          </a:ln>
        </p:spPr>
      </p:cxnSp>
      <p:sp>
        <p:nvSpPr>
          <p:cNvPr id="1971" name="Shape 1971"/>
          <p:cNvSpPr/>
          <p:nvPr/>
        </p:nvSpPr>
        <p:spPr>
          <a:xfrm>
            <a:off x="5805666" y="3945576"/>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grpSp>
        <p:nvGrpSpPr>
          <p:cNvPr id="1972" name="Shape 1972"/>
          <p:cNvGrpSpPr/>
          <p:nvPr/>
        </p:nvGrpSpPr>
        <p:grpSpPr>
          <a:xfrm>
            <a:off x="5805666" y="4179958"/>
            <a:ext cx="335400" cy="237000"/>
            <a:chOff x="1911775" y="4636234"/>
            <a:chExt cx="335400" cy="237000"/>
          </a:xfrm>
        </p:grpSpPr>
        <p:sp>
          <p:nvSpPr>
            <p:cNvPr id="1973" name="Shape 1973"/>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974" name="Shape 1974"/>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1975" name="Shape 1975"/>
          <p:cNvGrpSpPr/>
          <p:nvPr/>
        </p:nvGrpSpPr>
        <p:grpSpPr>
          <a:xfrm>
            <a:off x="5805666" y="3705547"/>
            <a:ext cx="335400" cy="237000"/>
            <a:chOff x="1911775" y="4636234"/>
            <a:chExt cx="335400" cy="237000"/>
          </a:xfrm>
        </p:grpSpPr>
        <p:sp>
          <p:nvSpPr>
            <p:cNvPr id="1976" name="Shape 1976"/>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977" name="Shape 1977"/>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1978" name="Shape 1978"/>
          <p:cNvGrpSpPr/>
          <p:nvPr/>
        </p:nvGrpSpPr>
        <p:grpSpPr>
          <a:xfrm>
            <a:off x="5805666" y="3471692"/>
            <a:ext cx="335400" cy="237000"/>
            <a:chOff x="1911775" y="4636234"/>
            <a:chExt cx="335400" cy="237000"/>
          </a:xfrm>
        </p:grpSpPr>
        <p:sp>
          <p:nvSpPr>
            <p:cNvPr id="1979" name="Shape 1979"/>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980" name="Shape 1980"/>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cxnSp>
        <p:nvCxnSpPr>
          <p:cNvPr id="1981" name="Shape 1981"/>
          <p:cNvCxnSpPr/>
          <p:nvPr/>
        </p:nvCxnSpPr>
        <p:spPr>
          <a:xfrm flipH="1" rot="10800000">
            <a:off x="5806416" y="3979632"/>
            <a:ext cx="333900" cy="192900"/>
          </a:xfrm>
          <a:prstGeom prst="straightConnector1">
            <a:avLst/>
          </a:prstGeom>
          <a:noFill/>
          <a:ln cap="flat" cmpd="sng" w="19050">
            <a:solidFill>
              <a:srgbClr val="666666"/>
            </a:solidFill>
            <a:prstDash val="solid"/>
            <a:round/>
            <a:headEnd len="lg" w="lg" type="none"/>
            <a:tailEnd len="lg" w="lg" type="non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5" name="Shape 1985"/>
        <p:cNvGrpSpPr/>
        <p:nvPr/>
      </p:nvGrpSpPr>
      <p:grpSpPr>
        <a:xfrm>
          <a:off x="0" y="0"/>
          <a:ext cx="0" cy="0"/>
          <a:chOff x="0" y="0"/>
          <a:chExt cx="0" cy="0"/>
        </a:xfrm>
      </p:grpSpPr>
      <p:sp>
        <p:nvSpPr>
          <p:cNvPr id="1986" name="Shape 1986"/>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External Chaining</a:t>
            </a:r>
          </a:p>
        </p:txBody>
      </p:sp>
      <p:sp>
        <p:nvSpPr>
          <p:cNvPr id="1987" name="Shape 1987"/>
          <p:cNvSpPr txBox="1"/>
          <p:nvPr/>
        </p:nvSpPr>
        <p:spPr>
          <a:xfrm>
            <a:off x="311400" y="623725"/>
            <a:ext cx="8521200" cy="12102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Idea: can use hashCode % 10 to produce a valid index</a:t>
            </a:r>
          </a:p>
          <a:p>
            <a:pPr indent="-368300" lvl="0" marL="457200" rtl="0">
              <a:lnSpc>
                <a:spcPct val="115000"/>
              </a:lnSpc>
              <a:spcBef>
                <a:spcPts val="0"/>
              </a:spcBef>
              <a:buSzPts val="2200"/>
              <a:buChar char="●"/>
            </a:pPr>
            <a:r>
              <a:rPr lang="en" sz="2200"/>
              <a:t>Modulus finds the remainder after division of one number by another</a:t>
            </a:r>
          </a:p>
        </p:txBody>
      </p:sp>
      <p:sp>
        <p:nvSpPr>
          <p:cNvPr id="1988" name="Shape 1988"/>
          <p:cNvSpPr/>
          <p:nvPr/>
        </p:nvSpPr>
        <p:spPr>
          <a:xfrm>
            <a:off x="734675" y="24935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989" name="Shape 1989"/>
          <p:cNvCxnSpPr>
            <a:endCxn id="1990" idx="1"/>
          </p:cNvCxnSpPr>
          <p:nvPr/>
        </p:nvCxnSpPr>
        <p:spPr>
          <a:xfrm flipH="1" rot="10800000">
            <a:off x="856225" y="2535850"/>
            <a:ext cx="567300" cy="79800"/>
          </a:xfrm>
          <a:prstGeom prst="straightConnector1">
            <a:avLst/>
          </a:prstGeom>
          <a:noFill/>
          <a:ln cap="flat" cmpd="sng" w="19050">
            <a:solidFill>
              <a:srgbClr val="666666"/>
            </a:solidFill>
            <a:prstDash val="solid"/>
            <a:round/>
            <a:headEnd len="lg" w="lg" type="none"/>
            <a:tailEnd len="lg" w="lg" type="triangle"/>
          </a:ln>
        </p:spPr>
      </p:cxnSp>
      <p:sp>
        <p:nvSpPr>
          <p:cNvPr id="1991" name="Shape 1991"/>
          <p:cNvSpPr txBox="1"/>
          <p:nvPr/>
        </p:nvSpPr>
        <p:spPr>
          <a:xfrm>
            <a:off x="-395125" y="1920438"/>
            <a:ext cx="1129800" cy="36852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1500">
                <a:latin typeface="Consolas"/>
                <a:ea typeface="Consolas"/>
                <a:cs typeface="Consolas"/>
                <a:sym typeface="Consolas"/>
              </a:rPr>
              <a:t>0</a:t>
            </a:r>
          </a:p>
          <a:p>
            <a:pPr indent="0" lvl="0" marL="0" rtl="0" algn="r">
              <a:spcBef>
                <a:spcPts val="0"/>
              </a:spcBef>
              <a:buNone/>
            </a:pPr>
            <a:r>
              <a:rPr lang="en" sz="1500">
                <a:latin typeface="Consolas"/>
                <a:ea typeface="Consolas"/>
                <a:cs typeface="Consolas"/>
                <a:sym typeface="Consolas"/>
              </a:rPr>
              <a:t>1</a:t>
            </a:r>
          </a:p>
          <a:p>
            <a:pPr indent="0" lvl="0" marL="0" rtl="0" algn="r">
              <a:spcBef>
                <a:spcPts val="0"/>
              </a:spcBef>
              <a:buNone/>
            </a:pPr>
            <a:r>
              <a:rPr lang="en" sz="1500">
                <a:latin typeface="Consolas"/>
                <a:ea typeface="Consolas"/>
                <a:cs typeface="Consolas"/>
                <a:sym typeface="Consolas"/>
              </a:rPr>
              <a:t>2</a:t>
            </a:r>
          </a:p>
          <a:p>
            <a:pPr indent="0" lvl="0" marL="0" rtl="0" algn="r">
              <a:spcBef>
                <a:spcPts val="0"/>
              </a:spcBef>
              <a:buNone/>
            </a:pPr>
            <a:r>
              <a:rPr lang="en" sz="1500">
                <a:latin typeface="Consolas"/>
                <a:ea typeface="Consolas"/>
                <a:cs typeface="Consolas"/>
                <a:sym typeface="Consolas"/>
              </a:rPr>
              <a:t>3</a:t>
            </a: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rPr lang="en" sz="1500">
                <a:latin typeface="Consolas"/>
                <a:ea typeface="Consolas"/>
                <a:cs typeface="Consolas"/>
                <a:sym typeface="Consolas"/>
              </a:rPr>
              <a:t>15</a:t>
            </a: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rPr lang="en" sz="1500">
                <a:latin typeface="Consolas"/>
                <a:ea typeface="Consolas"/>
                <a:cs typeface="Consolas"/>
                <a:sym typeface="Consolas"/>
              </a:rPr>
              <a:t>20</a:t>
            </a:r>
          </a:p>
          <a:p>
            <a:pPr indent="0" lvl="0" marL="0" rtl="0" algn="r">
              <a:spcBef>
                <a:spcPts val="0"/>
              </a:spcBef>
              <a:buNone/>
            </a:pPr>
            <a:r>
              <a:t/>
            </a:r>
            <a:endParaRPr sz="1500">
              <a:latin typeface="Consolas"/>
              <a:ea typeface="Consolas"/>
              <a:cs typeface="Consolas"/>
              <a:sym typeface="Consolas"/>
            </a:endParaRPr>
          </a:p>
          <a:p>
            <a:pPr indent="0" lvl="0" marL="0" rtl="0" algn="r">
              <a:spcBef>
                <a:spcPts val="0"/>
              </a:spcBef>
              <a:buNone/>
            </a:pPr>
            <a:r>
              <a:t/>
            </a:r>
            <a:endParaRPr sz="1500">
              <a:latin typeface="Consolas"/>
              <a:ea typeface="Consolas"/>
              <a:cs typeface="Consolas"/>
              <a:sym typeface="Consolas"/>
            </a:endParaRPr>
          </a:p>
        </p:txBody>
      </p:sp>
      <p:sp>
        <p:nvSpPr>
          <p:cNvPr id="1992" name="Shape 1992"/>
          <p:cNvSpPr/>
          <p:nvPr/>
        </p:nvSpPr>
        <p:spPr>
          <a:xfrm>
            <a:off x="1423525" y="2778450"/>
            <a:ext cx="5946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dog</a:t>
            </a:r>
          </a:p>
        </p:txBody>
      </p:sp>
      <p:sp>
        <p:nvSpPr>
          <p:cNvPr id="1993" name="Shape 1993"/>
          <p:cNvSpPr/>
          <p:nvPr/>
        </p:nvSpPr>
        <p:spPr>
          <a:xfrm>
            <a:off x="1367125" y="4039225"/>
            <a:ext cx="9498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uranus</a:t>
            </a:r>
          </a:p>
        </p:txBody>
      </p:sp>
      <p:sp>
        <p:nvSpPr>
          <p:cNvPr id="1990" name="Shape 1990"/>
          <p:cNvSpPr/>
          <p:nvPr/>
        </p:nvSpPr>
        <p:spPr>
          <a:xfrm>
            <a:off x="1423525" y="2389150"/>
            <a:ext cx="5088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cat</a:t>
            </a:r>
          </a:p>
        </p:txBody>
      </p:sp>
      <p:sp>
        <p:nvSpPr>
          <p:cNvPr id="1994" name="Shape 1994"/>
          <p:cNvSpPr/>
          <p:nvPr/>
        </p:nvSpPr>
        <p:spPr>
          <a:xfrm>
            <a:off x="734675" y="202376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1995" name="Shape 1995"/>
          <p:cNvSpPr/>
          <p:nvPr/>
        </p:nvSpPr>
        <p:spPr>
          <a:xfrm>
            <a:off x="734675" y="225236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1996" name="Shape 1996"/>
          <p:cNvSpPr/>
          <p:nvPr/>
        </p:nvSpPr>
        <p:spPr>
          <a:xfrm>
            <a:off x="734675" y="27363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1997" name="Shape 1997"/>
          <p:cNvSpPr/>
          <p:nvPr/>
        </p:nvSpPr>
        <p:spPr>
          <a:xfrm>
            <a:off x="734675" y="340186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1998" name="Shape 1998"/>
          <p:cNvSpPr/>
          <p:nvPr/>
        </p:nvSpPr>
        <p:spPr>
          <a:xfrm>
            <a:off x="734675" y="40674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1999" name="Shape 1999"/>
          <p:cNvCxnSpPr/>
          <p:nvPr/>
        </p:nvCxnSpPr>
        <p:spPr>
          <a:xfrm flipH="1" rot="10800000">
            <a:off x="745134" y="2045595"/>
            <a:ext cx="333900" cy="192900"/>
          </a:xfrm>
          <a:prstGeom prst="straightConnector1">
            <a:avLst/>
          </a:prstGeom>
          <a:noFill/>
          <a:ln cap="flat" cmpd="sng" w="19050">
            <a:solidFill>
              <a:srgbClr val="666666"/>
            </a:solidFill>
            <a:prstDash val="solid"/>
            <a:round/>
            <a:headEnd len="lg" w="lg" type="none"/>
            <a:tailEnd len="lg" w="lg" type="none"/>
          </a:ln>
        </p:spPr>
      </p:cxnSp>
      <p:cxnSp>
        <p:nvCxnSpPr>
          <p:cNvPr id="2000" name="Shape 2000"/>
          <p:cNvCxnSpPr/>
          <p:nvPr/>
        </p:nvCxnSpPr>
        <p:spPr>
          <a:xfrm flipH="1" rot="10800000">
            <a:off x="745134" y="2274196"/>
            <a:ext cx="333900" cy="192900"/>
          </a:xfrm>
          <a:prstGeom prst="straightConnector1">
            <a:avLst/>
          </a:prstGeom>
          <a:noFill/>
          <a:ln cap="flat" cmpd="sng" w="19050">
            <a:solidFill>
              <a:srgbClr val="666666"/>
            </a:solidFill>
            <a:prstDash val="solid"/>
            <a:round/>
            <a:headEnd len="lg" w="lg" type="none"/>
            <a:tailEnd len="lg" w="lg" type="none"/>
          </a:ln>
        </p:spPr>
      </p:cxnSp>
      <p:cxnSp>
        <p:nvCxnSpPr>
          <p:cNvPr id="2001" name="Shape 2001"/>
          <p:cNvCxnSpPr>
            <a:endCxn id="1993" idx="1"/>
          </p:cNvCxnSpPr>
          <p:nvPr/>
        </p:nvCxnSpPr>
        <p:spPr>
          <a:xfrm>
            <a:off x="858325" y="4185925"/>
            <a:ext cx="508800" cy="0"/>
          </a:xfrm>
          <a:prstGeom prst="straightConnector1">
            <a:avLst/>
          </a:prstGeom>
          <a:noFill/>
          <a:ln cap="flat" cmpd="sng" w="19050">
            <a:solidFill>
              <a:srgbClr val="666666"/>
            </a:solidFill>
            <a:prstDash val="solid"/>
            <a:round/>
            <a:headEnd len="lg" w="lg" type="none"/>
            <a:tailEnd len="lg" w="lg" type="triangle"/>
          </a:ln>
        </p:spPr>
      </p:cxnSp>
      <p:cxnSp>
        <p:nvCxnSpPr>
          <p:cNvPr id="2002" name="Shape 2002"/>
          <p:cNvCxnSpPr>
            <a:endCxn id="1992" idx="1"/>
          </p:cNvCxnSpPr>
          <p:nvPr/>
        </p:nvCxnSpPr>
        <p:spPr>
          <a:xfrm>
            <a:off x="870325" y="2863350"/>
            <a:ext cx="553200" cy="61800"/>
          </a:xfrm>
          <a:prstGeom prst="straightConnector1">
            <a:avLst/>
          </a:prstGeom>
          <a:noFill/>
          <a:ln cap="flat" cmpd="sng" w="19050">
            <a:solidFill>
              <a:srgbClr val="666666"/>
            </a:solidFill>
            <a:prstDash val="solid"/>
            <a:round/>
            <a:headEnd len="lg" w="lg" type="none"/>
            <a:tailEnd len="lg" w="lg" type="triangle"/>
          </a:ln>
        </p:spPr>
      </p:cxnSp>
      <p:sp>
        <p:nvSpPr>
          <p:cNvPr id="2003" name="Shape 2003"/>
          <p:cNvSpPr txBox="1"/>
          <p:nvPr/>
        </p:nvSpPr>
        <p:spPr>
          <a:xfrm>
            <a:off x="734675" y="2967684"/>
            <a:ext cx="335400" cy="237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2004" name="Shape 2004"/>
          <p:cNvSpPr txBox="1"/>
          <p:nvPr/>
        </p:nvSpPr>
        <p:spPr>
          <a:xfrm>
            <a:off x="734675" y="3651108"/>
            <a:ext cx="335400" cy="237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2005" name="Shape 2005"/>
          <p:cNvSpPr/>
          <p:nvPr/>
        </p:nvSpPr>
        <p:spPr>
          <a:xfrm>
            <a:off x="1367125" y="3375800"/>
            <a:ext cx="8685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potato</a:t>
            </a:r>
          </a:p>
        </p:txBody>
      </p:sp>
      <p:sp>
        <p:nvSpPr>
          <p:cNvPr id="2006" name="Shape 2006"/>
          <p:cNvSpPr/>
          <p:nvPr/>
        </p:nvSpPr>
        <p:spPr>
          <a:xfrm>
            <a:off x="2467050" y="3373675"/>
            <a:ext cx="7227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plato</a:t>
            </a:r>
          </a:p>
        </p:txBody>
      </p:sp>
      <p:sp>
        <p:nvSpPr>
          <p:cNvPr id="2007" name="Shape 2007"/>
          <p:cNvSpPr/>
          <p:nvPr/>
        </p:nvSpPr>
        <p:spPr>
          <a:xfrm>
            <a:off x="3421175" y="3373675"/>
            <a:ext cx="10878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play-doh</a:t>
            </a:r>
          </a:p>
        </p:txBody>
      </p:sp>
      <p:cxnSp>
        <p:nvCxnSpPr>
          <p:cNvPr id="2008" name="Shape 2008"/>
          <p:cNvCxnSpPr>
            <a:stCxn id="2005" idx="3"/>
            <a:endCxn id="2006" idx="1"/>
          </p:cNvCxnSpPr>
          <p:nvPr/>
        </p:nvCxnSpPr>
        <p:spPr>
          <a:xfrm flipH="1" rot="10800000">
            <a:off x="2235625" y="3520400"/>
            <a:ext cx="231300" cy="2100"/>
          </a:xfrm>
          <a:prstGeom prst="straightConnector1">
            <a:avLst/>
          </a:prstGeom>
          <a:noFill/>
          <a:ln cap="flat" cmpd="sng" w="19050">
            <a:solidFill>
              <a:srgbClr val="666666"/>
            </a:solidFill>
            <a:prstDash val="solid"/>
            <a:round/>
            <a:headEnd len="lg" w="lg" type="none"/>
            <a:tailEnd len="lg" w="lg" type="triangle"/>
          </a:ln>
        </p:spPr>
      </p:cxnSp>
      <p:cxnSp>
        <p:nvCxnSpPr>
          <p:cNvPr id="2009" name="Shape 2009"/>
          <p:cNvCxnSpPr>
            <a:stCxn id="2006" idx="3"/>
            <a:endCxn id="2007" idx="1"/>
          </p:cNvCxnSpPr>
          <p:nvPr/>
        </p:nvCxnSpPr>
        <p:spPr>
          <a:xfrm>
            <a:off x="3189750" y="3520375"/>
            <a:ext cx="231300" cy="0"/>
          </a:xfrm>
          <a:prstGeom prst="straightConnector1">
            <a:avLst/>
          </a:prstGeom>
          <a:noFill/>
          <a:ln cap="flat" cmpd="sng" w="19050">
            <a:solidFill>
              <a:srgbClr val="666666"/>
            </a:solidFill>
            <a:prstDash val="solid"/>
            <a:round/>
            <a:headEnd len="lg" w="lg" type="none"/>
            <a:tailEnd len="lg" w="lg" type="triangle"/>
          </a:ln>
        </p:spPr>
      </p:cxnSp>
      <p:cxnSp>
        <p:nvCxnSpPr>
          <p:cNvPr id="2010" name="Shape 2010"/>
          <p:cNvCxnSpPr>
            <a:endCxn id="2005" idx="1"/>
          </p:cNvCxnSpPr>
          <p:nvPr/>
        </p:nvCxnSpPr>
        <p:spPr>
          <a:xfrm>
            <a:off x="858325" y="3522500"/>
            <a:ext cx="508800" cy="0"/>
          </a:xfrm>
          <a:prstGeom prst="straightConnector1">
            <a:avLst/>
          </a:prstGeom>
          <a:noFill/>
          <a:ln cap="flat" cmpd="sng" w="19050">
            <a:solidFill>
              <a:srgbClr val="666666"/>
            </a:solidFill>
            <a:prstDash val="solid"/>
            <a:round/>
            <a:headEnd len="lg" w="lg" type="none"/>
            <a:tailEnd len="lg" w="lg" type="triangle"/>
          </a:ln>
        </p:spPr>
      </p:cxnSp>
      <p:sp>
        <p:nvSpPr>
          <p:cNvPr id="2011" name="Shape 2011"/>
          <p:cNvSpPr txBox="1"/>
          <p:nvPr/>
        </p:nvSpPr>
        <p:spPr>
          <a:xfrm>
            <a:off x="734675" y="4334533"/>
            <a:ext cx="335400" cy="237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2012" name="Shape 2012"/>
          <p:cNvSpPr/>
          <p:nvPr/>
        </p:nvSpPr>
        <p:spPr>
          <a:xfrm>
            <a:off x="5396791" y="3007528"/>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013" name="Shape 2013"/>
          <p:cNvSpPr/>
          <p:nvPr/>
        </p:nvSpPr>
        <p:spPr>
          <a:xfrm>
            <a:off x="5396791" y="3241910"/>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014" name="Shape 2014"/>
          <p:cNvSpPr/>
          <p:nvPr/>
        </p:nvSpPr>
        <p:spPr>
          <a:xfrm>
            <a:off x="5396791" y="277932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grpSp>
        <p:nvGrpSpPr>
          <p:cNvPr id="2015" name="Shape 2015"/>
          <p:cNvGrpSpPr/>
          <p:nvPr/>
        </p:nvGrpSpPr>
        <p:grpSpPr>
          <a:xfrm>
            <a:off x="5396791" y="2305044"/>
            <a:ext cx="335400" cy="237000"/>
            <a:chOff x="1911775" y="4636234"/>
            <a:chExt cx="335400" cy="237000"/>
          </a:xfrm>
        </p:grpSpPr>
        <p:sp>
          <p:nvSpPr>
            <p:cNvPr id="2016" name="Shape 2016"/>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017" name="Shape 2017"/>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sp>
        <p:nvSpPr>
          <p:cNvPr id="2018" name="Shape 2018"/>
          <p:cNvSpPr/>
          <p:nvPr/>
        </p:nvSpPr>
        <p:spPr>
          <a:xfrm>
            <a:off x="5396791" y="2071189"/>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grpSp>
        <p:nvGrpSpPr>
          <p:cNvPr id="2019" name="Shape 2019"/>
          <p:cNvGrpSpPr/>
          <p:nvPr/>
        </p:nvGrpSpPr>
        <p:grpSpPr>
          <a:xfrm>
            <a:off x="5396791" y="2545468"/>
            <a:ext cx="335400" cy="678374"/>
            <a:chOff x="1911775" y="4636234"/>
            <a:chExt cx="335400" cy="678374"/>
          </a:xfrm>
        </p:grpSpPr>
        <p:sp>
          <p:nvSpPr>
            <p:cNvPr id="2020" name="Shape 2020"/>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021" name="Shape 2021"/>
            <p:cNvCxnSpPr/>
            <p:nvPr/>
          </p:nvCxnSpPr>
          <p:spPr>
            <a:xfrm flipH="1" rot="10800000">
              <a:off x="1912534" y="5121708"/>
              <a:ext cx="333900" cy="192900"/>
            </a:xfrm>
            <a:prstGeom prst="straightConnector1">
              <a:avLst/>
            </a:prstGeom>
            <a:noFill/>
            <a:ln cap="flat" cmpd="sng" w="19050">
              <a:solidFill>
                <a:srgbClr val="666666"/>
              </a:solidFill>
              <a:prstDash val="solid"/>
              <a:round/>
              <a:headEnd len="lg" w="lg" type="none"/>
              <a:tailEnd len="lg" w="lg" type="none"/>
            </a:ln>
          </p:spPr>
        </p:cxnSp>
      </p:grpSp>
      <p:sp>
        <p:nvSpPr>
          <p:cNvPr id="2022" name="Shape 2022"/>
          <p:cNvSpPr txBox="1"/>
          <p:nvPr/>
        </p:nvSpPr>
        <p:spPr>
          <a:xfrm>
            <a:off x="5054350" y="2023775"/>
            <a:ext cx="333900" cy="251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1500">
                <a:latin typeface="Consolas"/>
                <a:ea typeface="Consolas"/>
                <a:cs typeface="Consolas"/>
                <a:sym typeface="Consolas"/>
              </a:rPr>
              <a:t>0</a:t>
            </a:r>
          </a:p>
          <a:p>
            <a:pPr indent="0" lvl="0" marL="0" rtl="0" algn="r">
              <a:spcBef>
                <a:spcPts val="0"/>
              </a:spcBef>
              <a:buNone/>
            </a:pPr>
            <a:r>
              <a:rPr lang="en" sz="1500">
                <a:latin typeface="Consolas"/>
                <a:ea typeface="Consolas"/>
                <a:cs typeface="Consolas"/>
                <a:sym typeface="Consolas"/>
              </a:rPr>
              <a:t>1</a:t>
            </a:r>
          </a:p>
          <a:p>
            <a:pPr indent="0" lvl="0" marL="0" rtl="0" algn="r">
              <a:spcBef>
                <a:spcPts val="0"/>
              </a:spcBef>
              <a:buNone/>
            </a:pPr>
            <a:r>
              <a:rPr lang="en" sz="1500">
                <a:latin typeface="Consolas"/>
                <a:ea typeface="Consolas"/>
                <a:cs typeface="Consolas"/>
                <a:sym typeface="Consolas"/>
              </a:rPr>
              <a:t>2</a:t>
            </a:r>
          </a:p>
          <a:p>
            <a:pPr indent="0" lvl="0" marL="0" rtl="0" algn="r">
              <a:spcBef>
                <a:spcPts val="0"/>
              </a:spcBef>
              <a:buNone/>
            </a:pPr>
            <a:r>
              <a:rPr lang="en" sz="1500">
                <a:latin typeface="Consolas"/>
                <a:ea typeface="Consolas"/>
                <a:cs typeface="Consolas"/>
                <a:sym typeface="Consolas"/>
              </a:rPr>
              <a:t>3</a:t>
            </a:r>
          </a:p>
          <a:p>
            <a:pPr indent="0" lvl="0" marL="0" rtl="0" algn="r">
              <a:spcBef>
                <a:spcPts val="0"/>
              </a:spcBef>
              <a:buNone/>
            </a:pPr>
            <a:r>
              <a:rPr lang="en" sz="1500">
                <a:latin typeface="Consolas"/>
                <a:ea typeface="Consolas"/>
                <a:cs typeface="Consolas"/>
                <a:sym typeface="Consolas"/>
              </a:rPr>
              <a:t>4</a:t>
            </a:r>
          </a:p>
          <a:p>
            <a:pPr indent="0" lvl="0" marL="0" rtl="0" algn="r">
              <a:spcBef>
                <a:spcPts val="0"/>
              </a:spcBef>
              <a:buNone/>
            </a:pPr>
            <a:r>
              <a:rPr lang="en" sz="1500">
                <a:latin typeface="Consolas"/>
                <a:ea typeface="Consolas"/>
                <a:cs typeface="Consolas"/>
                <a:sym typeface="Consolas"/>
              </a:rPr>
              <a:t>5</a:t>
            </a:r>
          </a:p>
          <a:p>
            <a:pPr indent="0" lvl="0" marL="0" rtl="0" algn="r">
              <a:spcBef>
                <a:spcPts val="0"/>
              </a:spcBef>
              <a:buNone/>
            </a:pPr>
            <a:r>
              <a:rPr lang="en" sz="1500">
                <a:latin typeface="Consolas"/>
                <a:ea typeface="Consolas"/>
                <a:cs typeface="Consolas"/>
                <a:sym typeface="Consolas"/>
              </a:rPr>
              <a:t>6</a:t>
            </a:r>
          </a:p>
          <a:p>
            <a:pPr indent="0" lvl="0" marL="0" rtl="0" algn="r">
              <a:spcBef>
                <a:spcPts val="0"/>
              </a:spcBef>
              <a:buNone/>
            </a:pPr>
            <a:r>
              <a:rPr lang="en" sz="1500">
                <a:latin typeface="Consolas"/>
                <a:ea typeface="Consolas"/>
                <a:cs typeface="Consolas"/>
                <a:sym typeface="Consolas"/>
              </a:rPr>
              <a:t>7</a:t>
            </a:r>
          </a:p>
          <a:p>
            <a:pPr indent="0" lvl="0" marL="0" rtl="0" algn="r">
              <a:spcBef>
                <a:spcPts val="0"/>
              </a:spcBef>
              <a:buNone/>
            </a:pPr>
            <a:r>
              <a:rPr lang="en" sz="1500">
                <a:latin typeface="Consolas"/>
                <a:ea typeface="Consolas"/>
                <a:cs typeface="Consolas"/>
                <a:sym typeface="Consolas"/>
              </a:rPr>
              <a:t>8</a:t>
            </a:r>
          </a:p>
          <a:p>
            <a:pPr indent="0" lvl="0" marL="0" rtl="0" algn="r">
              <a:spcBef>
                <a:spcPts val="0"/>
              </a:spcBef>
              <a:buNone/>
            </a:pPr>
            <a:r>
              <a:rPr lang="en" sz="1500">
                <a:latin typeface="Consolas"/>
                <a:ea typeface="Consolas"/>
                <a:cs typeface="Consolas"/>
                <a:sym typeface="Consolas"/>
              </a:rPr>
              <a:t>9</a:t>
            </a:r>
          </a:p>
        </p:txBody>
      </p:sp>
      <p:sp>
        <p:nvSpPr>
          <p:cNvPr id="2023" name="Shape 2023"/>
          <p:cNvSpPr/>
          <p:nvPr/>
        </p:nvSpPr>
        <p:spPr>
          <a:xfrm>
            <a:off x="5396791" y="3945576"/>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grpSp>
        <p:nvGrpSpPr>
          <p:cNvPr id="2024" name="Shape 2024"/>
          <p:cNvGrpSpPr/>
          <p:nvPr/>
        </p:nvGrpSpPr>
        <p:grpSpPr>
          <a:xfrm>
            <a:off x="5396791" y="4179958"/>
            <a:ext cx="335400" cy="237000"/>
            <a:chOff x="1911775" y="4636234"/>
            <a:chExt cx="335400" cy="237000"/>
          </a:xfrm>
        </p:grpSpPr>
        <p:sp>
          <p:nvSpPr>
            <p:cNvPr id="2025" name="Shape 2025"/>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026" name="Shape 2026"/>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2027" name="Shape 2027"/>
          <p:cNvGrpSpPr/>
          <p:nvPr/>
        </p:nvGrpSpPr>
        <p:grpSpPr>
          <a:xfrm>
            <a:off x="5396791" y="3705547"/>
            <a:ext cx="335400" cy="237000"/>
            <a:chOff x="1911775" y="4636234"/>
            <a:chExt cx="335400" cy="237000"/>
          </a:xfrm>
        </p:grpSpPr>
        <p:sp>
          <p:nvSpPr>
            <p:cNvPr id="2028" name="Shape 2028"/>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029" name="Shape 2029"/>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2030" name="Shape 2030"/>
          <p:cNvGrpSpPr/>
          <p:nvPr/>
        </p:nvGrpSpPr>
        <p:grpSpPr>
          <a:xfrm>
            <a:off x="5396791" y="3471692"/>
            <a:ext cx="335400" cy="237000"/>
            <a:chOff x="1911775" y="4636234"/>
            <a:chExt cx="335400" cy="237000"/>
          </a:xfrm>
        </p:grpSpPr>
        <p:sp>
          <p:nvSpPr>
            <p:cNvPr id="2031" name="Shape 2031"/>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032" name="Shape 2032"/>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2033" name="Shape 2033"/>
          <p:cNvGrpSpPr/>
          <p:nvPr/>
        </p:nvGrpSpPr>
        <p:grpSpPr>
          <a:xfrm>
            <a:off x="5558425" y="2289188"/>
            <a:ext cx="1068000" cy="359700"/>
            <a:chOff x="5967300" y="2545475"/>
            <a:chExt cx="1068000" cy="359700"/>
          </a:xfrm>
        </p:grpSpPr>
        <p:cxnSp>
          <p:nvCxnSpPr>
            <p:cNvPr id="2034" name="Shape 2034"/>
            <p:cNvCxnSpPr>
              <a:endCxn id="2035" idx="1"/>
            </p:cNvCxnSpPr>
            <p:nvPr/>
          </p:nvCxnSpPr>
          <p:spPr>
            <a:xfrm flipH="1" rot="10800000">
              <a:off x="5967300" y="2692175"/>
              <a:ext cx="559200" cy="213000"/>
            </a:xfrm>
            <a:prstGeom prst="straightConnector1">
              <a:avLst/>
            </a:prstGeom>
            <a:noFill/>
            <a:ln cap="flat" cmpd="sng" w="19050">
              <a:solidFill>
                <a:srgbClr val="666666"/>
              </a:solidFill>
              <a:prstDash val="solid"/>
              <a:round/>
              <a:headEnd len="lg" w="lg" type="none"/>
              <a:tailEnd len="lg" w="lg" type="triangle"/>
            </a:ln>
          </p:spPr>
        </p:cxnSp>
        <p:sp>
          <p:nvSpPr>
            <p:cNvPr id="2035" name="Shape 2035"/>
            <p:cNvSpPr/>
            <p:nvPr/>
          </p:nvSpPr>
          <p:spPr>
            <a:xfrm>
              <a:off x="6526500" y="2545475"/>
              <a:ext cx="5088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cat</a:t>
              </a:r>
            </a:p>
          </p:txBody>
        </p:sp>
      </p:grpSp>
      <p:grpSp>
        <p:nvGrpSpPr>
          <p:cNvPr id="2036" name="Shape 2036"/>
          <p:cNvGrpSpPr/>
          <p:nvPr/>
        </p:nvGrpSpPr>
        <p:grpSpPr>
          <a:xfrm>
            <a:off x="5568025" y="2723038"/>
            <a:ext cx="1138200" cy="293400"/>
            <a:chOff x="5976900" y="2979325"/>
            <a:chExt cx="1138200" cy="293400"/>
          </a:xfrm>
        </p:grpSpPr>
        <p:sp>
          <p:nvSpPr>
            <p:cNvPr id="2037" name="Shape 2037"/>
            <p:cNvSpPr/>
            <p:nvPr/>
          </p:nvSpPr>
          <p:spPr>
            <a:xfrm>
              <a:off x="6520500" y="2979325"/>
              <a:ext cx="5946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dog</a:t>
              </a:r>
            </a:p>
          </p:txBody>
        </p:sp>
        <p:cxnSp>
          <p:nvCxnSpPr>
            <p:cNvPr id="2038" name="Shape 2038"/>
            <p:cNvCxnSpPr>
              <a:endCxn id="2037" idx="1"/>
            </p:cNvCxnSpPr>
            <p:nvPr/>
          </p:nvCxnSpPr>
          <p:spPr>
            <a:xfrm flipH="1" rot="10800000">
              <a:off x="5976900" y="3126025"/>
              <a:ext cx="543600" cy="7800"/>
            </a:xfrm>
            <a:prstGeom prst="straightConnector1">
              <a:avLst/>
            </a:prstGeom>
            <a:noFill/>
            <a:ln cap="flat" cmpd="sng" w="19050">
              <a:solidFill>
                <a:srgbClr val="666666"/>
              </a:solidFill>
              <a:prstDash val="solid"/>
              <a:round/>
              <a:headEnd len="lg" w="lg" type="none"/>
              <a:tailEnd len="lg" w="lg" type="triangle"/>
            </a:ln>
          </p:spPr>
        </p:cxnSp>
      </p:grpSp>
      <p:grpSp>
        <p:nvGrpSpPr>
          <p:cNvPr id="2039" name="Shape 2039"/>
          <p:cNvGrpSpPr/>
          <p:nvPr/>
        </p:nvGrpSpPr>
        <p:grpSpPr>
          <a:xfrm>
            <a:off x="5572825" y="3367225"/>
            <a:ext cx="3012350" cy="871750"/>
            <a:chOff x="5981700" y="3367225"/>
            <a:chExt cx="3012350" cy="871750"/>
          </a:xfrm>
        </p:grpSpPr>
        <p:sp>
          <p:nvSpPr>
            <p:cNvPr id="2040" name="Shape 2040"/>
            <p:cNvSpPr/>
            <p:nvPr/>
          </p:nvSpPr>
          <p:spPr>
            <a:xfrm>
              <a:off x="6476100" y="3396925"/>
              <a:ext cx="8685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potato</a:t>
              </a:r>
            </a:p>
          </p:txBody>
        </p:sp>
        <p:sp>
          <p:nvSpPr>
            <p:cNvPr id="2041" name="Shape 2041"/>
            <p:cNvSpPr/>
            <p:nvPr/>
          </p:nvSpPr>
          <p:spPr>
            <a:xfrm>
              <a:off x="7656975" y="3396925"/>
              <a:ext cx="7227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plato</a:t>
              </a:r>
            </a:p>
          </p:txBody>
        </p:sp>
        <p:sp>
          <p:nvSpPr>
            <p:cNvPr id="2042" name="Shape 2042"/>
            <p:cNvSpPr/>
            <p:nvPr/>
          </p:nvSpPr>
          <p:spPr>
            <a:xfrm>
              <a:off x="7906250" y="3945575"/>
              <a:ext cx="10878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play-doh</a:t>
              </a:r>
            </a:p>
          </p:txBody>
        </p:sp>
        <p:cxnSp>
          <p:nvCxnSpPr>
            <p:cNvPr id="2043" name="Shape 2043"/>
            <p:cNvCxnSpPr>
              <a:stCxn id="2040" idx="3"/>
              <a:endCxn id="2041" idx="1"/>
            </p:cNvCxnSpPr>
            <p:nvPr/>
          </p:nvCxnSpPr>
          <p:spPr>
            <a:xfrm>
              <a:off x="7344600" y="3543625"/>
              <a:ext cx="312300" cy="0"/>
            </a:xfrm>
            <a:prstGeom prst="straightConnector1">
              <a:avLst/>
            </a:prstGeom>
            <a:noFill/>
            <a:ln cap="flat" cmpd="sng" w="19050">
              <a:solidFill>
                <a:srgbClr val="666666"/>
              </a:solidFill>
              <a:prstDash val="solid"/>
              <a:round/>
              <a:headEnd len="lg" w="lg" type="none"/>
              <a:tailEnd len="lg" w="lg" type="triangle"/>
            </a:ln>
          </p:spPr>
        </p:cxnSp>
        <p:cxnSp>
          <p:nvCxnSpPr>
            <p:cNvPr id="2044" name="Shape 2044"/>
            <p:cNvCxnSpPr>
              <a:stCxn id="2041" idx="2"/>
              <a:endCxn id="2042" idx="0"/>
            </p:cNvCxnSpPr>
            <p:nvPr/>
          </p:nvCxnSpPr>
          <p:spPr>
            <a:xfrm>
              <a:off x="8018325" y="3690325"/>
              <a:ext cx="431700" cy="255300"/>
            </a:xfrm>
            <a:prstGeom prst="straightConnector1">
              <a:avLst/>
            </a:prstGeom>
            <a:noFill/>
            <a:ln cap="flat" cmpd="sng" w="19050">
              <a:solidFill>
                <a:srgbClr val="666666"/>
              </a:solidFill>
              <a:prstDash val="solid"/>
              <a:round/>
              <a:headEnd len="lg" w="lg" type="none"/>
              <a:tailEnd len="lg" w="lg" type="triangle"/>
            </a:ln>
          </p:spPr>
        </p:cxnSp>
        <p:cxnSp>
          <p:nvCxnSpPr>
            <p:cNvPr id="2045" name="Shape 2045"/>
            <p:cNvCxnSpPr>
              <a:endCxn id="2040" idx="1"/>
            </p:cNvCxnSpPr>
            <p:nvPr/>
          </p:nvCxnSpPr>
          <p:spPr>
            <a:xfrm>
              <a:off x="5981700" y="3367225"/>
              <a:ext cx="494400" cy="176400"/>
            </a:xfrm>
            <a:prstGeom prst="straightConnector1">
              <a:avLst/>
            </a:prstGeom>
            <a:noFill/>
            <a:ln cap="flat" cmpd="sng" w="19050">
              <a:solidFill>
                <a:srgbClr val="666666"/>
              </a:solidFill>
              <a:prstDash val="solid"/>
              <a:round/>
              <a:headEnd len="lg" w="lg" type="none"/>
              <a:tailEnd len="lg" w="lg" type="triangle"/>
            </a:ln>
          </p:spPr>
        </p:cxnSp>
      </p:grpSp>
      <p:grpSp>
        <p:nvGrpSpPr>
          <p:cNvPr id="2046" name="Shape 2046"/>
          <p:cNvGrpSpPr/>
          <p:nvPr/>
        </p:nvGrpSpPr>
        <p:grpSpPr>
          <a:xfrm>
            <a:off x="5567425" y="1865113"/>
            <a:ext cx="1427100" cy="339900"/>
            <a:chOff x="5962050" y="3757988"/>
            <a:chExt cx="1427100" cy="339900"/>
          </a:xfrm>
        </p:grpSpPr>
        <p:sp>
          <p:nvSpPr>
            <p:cNvPr id="2047" name="Shape 2047"/>
            <p:cNvSpPr/>
            <p:nvPr/>
          </p:nvSpPr>
          <p:spPr>
            <a:xfrm>
              <a:off x="6439350" y="3757988"/>
              <a:ext cx="949800" cy="293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uranus</a:t>
              </a:r>
            </a:p>
          </p:txBody>
        </p:sp>
        <p:cxnSp>
          <p:nvCxnSpPr>
            <p:cNvPr id="2048" name="Shape 2048"/>
            <p:cNvCxnSpPr>
              <a:endCxn id="2047" idx="1"/>
            </p:cNvCxnSpPr>
            <p:nvPr/>
          </p:nvCxnSpPr>
          <p:spPr>
            <a:xfrm flipH="1" rot="10800000">
              <a:off x="5962050" y="3904688"/>
              <a:ext cx="477300" cy="193200"/>
            </a:xfrm>
            <a:prstGeom prst="straightConnector1">
              <a:avLst/>
            </a:prstGeom>
            <a:noFill/>
            <a:ln cap="flat" cmpd="sng" w="19050">
              <a:solidFill>
                <a:srgbClr val="666666"/>
              </a:solidFill>
              <a:prstDash val="solid"/>
              <a:round/>
              <a:headEnd len="lg" w="lg" type="none"/>
              <a:tailEnd len="lg" w="lg" type="triangle"/>
            </a:ln>
          </p:spPr>
        </p:cxnSp>
      </p:grpSp>
      <p:cxnSp>
        <p:nvCxnSpPr>
          <p:cNvPr id="2049" name="Shape 2049"/>
          <p:cNvCxnSpPr/>
          <p:nvPr/>
        </p:nvCxnSpPr>
        <p:spPr>
          <a:xfrm flipH="1" rot="10800000">
            <a:off x="5397550" y="3979632"/>
            <a:ext cx="333900" cy="192900"/>
          </a:xfrm>
          <a:prstGeom prst="straightConnector1">
            <a:avLst/>
          </a:prstGeom>
          <a:noFill/>
          <a:ln cap="flat" cmpd="sng" w="19050">
            <a:solidFill>
              <a:srgbClr val="666666"/>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3" name="Shape 2053"/>
        <p:cNvGrpSpPr/>
        <p:nvPr/>
      </p:nvGrpSpPr>
      <p:grpSpPr>
        <a:xfrm>
          <a:off x="0" y="0"/>
          <a:ext cx="0" cy="0"/>
          <a:chOff x="0" y="0"/>
          <a:chExt cx="0" cy="0"/>
        </a:xfrm>
      </p:grpSpPr>
      <p:sp>
        <p:nvSpPr>
          <p:cNvPr id="2054" name="Shape 2054"/>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External Chaining</a:t>
            </a:r>
          </a:p>
        </p:txBody>
      </p:sp>
      <p:sp>
        <p:nvSpPr>
          <p:cNvPr id="2055" name="Shape 2055"/>
          <p:cNvSpPr txBox="1"/>
          <p:nvPr/>
        </p:nvSpPr>
        <p:spPr>
          <a:xfrm>
            <a:off x="311400" y="623725"/>
            <a:ext cx="8521200" cy="26721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Idea: can use modulus of hashCode to produce a valid index</a:t>
            </a:r>
          </a:p>
          <a:p>
            <a:pPr indent="-368300" lvl="0" marL="457200" rtl="0">
              <a:lnSpc>
                <a:spcPct val="115000"/>
              </a:lnSpc>
              <a:spcBef>
                <a:spcPts val="0"/>
              </a:spcBef>
              <a:buSzPts val="2200"/>
              <a:buChar char="●"/>
            </a:pPr>
            <a:r>
              <a:rPr lang="en" sz="2200"/>
              <a:t>Modulus finds the remainder after division of one number by another</a:t>
            </a:r>
          </a:p>
          <a:p>
            <a:pPr indent="0" lvl="0" marL="0" rtl="0">
              <a:lnSpc>
                <a:spcPct val="115000"/>
              </a:lnSpc>
              <a:spcBef>
                <a:spcPts val="0"/>
              </a:spcBef>
              <a:buNone/>
            </a:pPr>
            <a:r>
              <a:t/>
            </a:r>
            <a:endParaRPr sz="2200"/>
          </a:p>
          <a:p>
            <a:pPr indent="0" lvl="0" marL="0" rtl="0">
              <a:lnSpc>
                <a:spcPct val="115000"/>
              </a:lnSpc>
              <a:spcBef>
                <a:spcPts val="0"/>
              </a:spcBef>
              <a:buNone/>
            </a:pPr>
            <a:r>
              <a:rPr lang="en" sz="2200"/>
              <a:t>In general, compute an object’s index with the following formula:</a:t>
            </a:r>
          </a:p>
          <a:p>
            <a:pPr indent="-368300" lvl="0" marL="457200" rtl="0">
              <a:lnSpc>
                <a:spcPct val="115000"/>
              </a:lnSpc>
              <a:spcBef>
                <a:spcPts val="0"/>
              </a:spcBef>
              <a:buSzPts val="2200"/>
              <a:buFont typeface="Consolas"/>
              <a:buChar char="●"/>
            </a:pPr>
            <a:r>
              <a:rPr lang="en" sz="2200">
                <a:latin typeface="Consolas"/>
                <a:ea typeface="Consolas"/>
                <a:cs typeface="Consolas"/>
                <a:sym typeface="Consolas"/>
              </a:rPr>
              <a:t>index = obj.hashCode() modulo bucketCount</a:t>
            </a:r>
          </a:p>
        </p:txBody>
      </p:sp>
      <p:grpSp>
        <p:nvGrpSpPr>
          <p:cNvPr id="2056" name="Shape 2056"/>
          <p:cNvGrpSpPr/>
          <p:nvPr/>
        </p:nvGrpSpPr>
        <p:grpSpPr>
          <a:xfrm>
            <a:off x="4365600" y="3035475"/>
            <a:ext cx="4121700" cy="1511700"/>
            <a:chOff x="4365600" y="3035475"/>
            <a:chExt cx="4121700" cy="1511700"/>
          </a:xfrm>
        </p:grpSpPr>
        <p:sp>
          <p:nvSpPr>
            <p:cNvPr id="2057" name="Shape 2057"/>
            <p:cNvSpPr txBox="1"/>
            <p:nvPr/>
          </p:nvSpPr>
          <p:spPr>
            <a:xfrm>
              <a:off x="4365600" y="3718275"/>
              <a:ext cx="4121700" cy="828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Be careful, tricky to implement in Java, as we’ll see.</a:t>
              </a:r>
            </a:p>
          </p:txBody>
        </p:sp>
        <p:cxnSp>
          <p:nvCxnSpPr>
            <p:cNvPr id="2058" name="Shape 2058"/>
            <p:cNvCxnSpPr>
              <a:stCxn id="2057" idx="0"/>
            </p:cNvCxnSpPr>
            <p:nvPr/>
          </p:nvCxnSpPr>
          <p:spPr>
            <a:xfrm rot="10800000">
              <a:off x="5104650" y="3035475"/>
              <a:ext cx="1321800" cy="682800"/>
            </a:xfrm>
            <a:prstGeom prst="straightConnector1">
              <a:avLst/>
            </a:prstGeom>
            <a:noFill/>
            <a:ln cap="flat" cmpd="sng" w="19050">
              <a:solidFill>
                <a:srgbClr val="980000"/>
              </a:solidFill>
              <a:prstDash val="solid"/>
              <a:round/>
              <a:headEnd len="lg" w="lg" type="none"/>
              <a:tailEnd len="lg" w="lg"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2" name="Shape 2062"/>
        <p:cNvGrpSpPr/>
        <p:nvPr/>
      </p:nvGrpSpPr>
      <p:grpSpPr>
        <a:xfrm>
          <a:off x="0" y="0"/>
          <a:ext cx="0" cy="0"/>
          <a:chOff x="0" y="0"/>
          <a:chExt cx="0" cy="0"/>
        </a:xfrm>
      </p:grpSpPr>
      <p:sp>
        <p:nvSpPr>
          <p:cNvPr id="2063" name="Shape 2063"/>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External Chaining Performance</a:t>
            </a:r>
          </a:p>
        </p:txBody>
      </p:sp>
      <p:sp>
        <p:nvSpPr>
          <p:cNvPr id="2064" name="Shape 2064"/>
          <p:cNvSpPr txBox="1"/>
          <p:nvPr/>
        </p:nvSpPr>
        <p:spPr>
          <a:xfrm>
            <a:off x="311400" y="623725"/>
            <a:ext cx="8521200" cy="20031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Depends on the number of items in the `bucket`</a:t>
            </a:r>
          </a:p>
          <a:p>
            <a:pPr indent="-368300" lvl="0" marL="457200" rtl="0">
              <a:lnSpc>
                <a:spcPct val="115000"/>
              </a:lnSpc>
              <a:spcBef>
                <a:spcPts val="0"/>
              </a:spcBef>
              <a:spcAft>
                <a:spcPts val="0"/>
              </a:spcAft>
              <a:buSzPts val="2200"/>
              <a:buChar char="●"/>
            </a:pPr>
            <a:r>
              <a:rPr lang="en" sz="2200"/>
              <a:t>If N items are distributed across M buckets, average time grows with N/M = </a:t>
            </a:r>
            <a:r>
              <a:rPr b="1" lang="en" sz="2200"/>
              <a:t>L</a:t>
            </a:r>
          </a:p>
          <a:p>
            <a:pPr indent="-368300" lvl="1" marL="914400" rtl="0">
              <a:lnSpc>
                <a:spcPct val="115000"/>
              </a:lnSpc>
              <a:spcBef>
                <a:spcPts val="0"/>
              </a:spcBef>
              <a:spcAft>
                <a:spcPts val="0"/>
              </a:spcAft>
              <a:buSzPts val="2200"/>
              <a:buChar char="○"/>
            </a:pPr>
            <a:r>
              <a:rPr lang="en" sz="2200"/>
              <a:t>L is known as the </a:t>
            </a:r>
            <a:r>
              <a:rPr b="1" lang="en" sz="2200"/>
              <a:t>load factor</a:t>
            </a:r>
          </a:p>
          <a:p>
            <a:pPr indent="-368300" lvl="1" marL="914400" rtl="0">
              <a:lnSpc>
                <a:spcPct val="115000"/>
              </a:lnSpc>
              <a:spcBef>
                <a:spcPts val="0"/>
              </a:spcBef>
              <a:buSzPts val="2200"/>
              <a:buChar char="○"/>
            </a:pPr>
            <a:r>
              <a:rPr lang="en" sz="2200"/>
              <a:t>Average runtime is </a:t>
            </a:r>
            <a:r>
              <a:rPr lang="en" sz="2200">
                <a:solidFill>
                  <a:schemeClr val="dk1"/>
                </a:solidFill>
                <a:latin typeface="Calibri"/>
                <a:ea typeface="Calibri"/>
                <a:cs typeface="Calibri"/>
                <a:sym typeface="Calibri"/>
              </a:rPr>
              <a:t>Θ(L)</a:t>
            </a:r>
          </a:p>
        </p:txBody>
      </p:sp>
      <p:sp>
        <p:nvSpPr>
          <p:cNvPr id="2065" name="Shape 2065"/>
          <p:cNvSpPr/>
          <p:nvPr/>
        </p:nvSpPr>
        <p:spPr>
          <a:xfrm>
            <a:off x="3790188" y="319801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066" name="Shape 2066"/>
          <p:cNvSpPr/>
          <p:nvPr/>
        </p:nvSpPr>
        <p:spPr>
          <a:xfrm>
            <a:off x="4365688" y="36652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067" name="Shape 2067"/>
          <p:cNvSpPr/>
          <p:nvPr/>
        </p:nvSpPr>
        <p:spPr>
          <a:xfrm>
            <a:off x="3790188" y="366007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068" name="Shape 2068"/>
          <p:cNvCxnSpPr>
            <a:endCxn id="2066" idx="1"/>
          </p:cNvCxnSpPr>
          <p:nvPr/>
        </p:nvCxnSpPr>
        <p:spPr>
          <a:xfrm>
            <a:off x="3988288" y="3785235"/>
            <a:ext cx="377400" cy="0"/>
          </a:xfrm>
          <a:prstGeom prst="straightConnector1">
            <a:avLst/>
          </a:prstGeom>
          <a:noFill/>
          <a:ln cap="flat" cmpd="sng" w="19050">
            <a:solidFill>
              <a:srgbClr val="666666"/>
            </a:solidFill>
            <a:prstDash val="solid"/>
            <a:round/>
            <a:headEnd len="lg" w="lg" type="none"/>
            <a:tailEnd len="lg" w="lg" type="triangle"/>
          </a:ln>
        </p:spPr>
      </p:cxnSp>
      <p:sp>
        <p:nvSpPr>
          <p:cNvPr id="2069" name="Shape 2069"/>
          <p:cNvSpPr/>
          <p:nvPr/>
        </p:nvSpPr>
        <p:spPr>
          <a:xfrm>
            <a:off x="3790188" y="3894459"/>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070" name="Shape 2070"/>
          <p:cNvSpPr/>
          <p:nvPr/>
        </p:nvSpPr>
        <p:spPr>
          <a:xfrm>
            <a:off x="3790188" y="343187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071" name="Shape 2071"/>
          <p:cNvSpPr/>
          <p:nvPr/>
        </p:nvSpPr>
        <p:spPr>
          <a:xfrm>
            <a:off x="3790188" y="295759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072" name="Shape 2072"/>
          <p:cNvSpPr/>
          <p:nvPr/>
        </p:nvSpPr>
        <p:spPr>
          <a:xfrm>
            <a:off x="3790188" y="2723738"/>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073" name="Shape 2073"/>
          <p:cNvSpPr/>
          <p:nvPr/>
        </p:nvSpPr>
        <p:spPr>
          <a:xfrm>
            <a:off x="4365688" y="342737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074" name="Shape 2074"/>
          <p:cNvCxnSpPr>
            <a:endCxn id="2073" idx="1"/>
          </p:cNvCxnSpPr>
          <p:nvPr/>
        </p:nvCxnSpPr>
        <p:spPr>
          <a:xfrm>
            <a:off x="3988288" y="3547374"/>
            <a:ext cx="377400" cy="0"/>
          </a:xfrm>
          <a:prstGeom prst="straightConnector1">
            <a:avLst/>
          </a:prstGeom>
          <a:noFill/>
          <a:ln cap="flat" cmpd="sng" w="19050">
            <a:solidFill>
              <a:srgbClr val="666666"/>
            </a:solidFill>
            <a:prstDash val="solid"/>
            <a:round/>
            <a:headEnd len="lg" w="lg" type="none"/>
            <a:tailEnd len="lg" w="lg" type="triangle"/>
          </a:ln>
        </p:spPr>
      </p:cxnSp>
      <p:sp>
        <p:nvSpPr>
          <p:cNvPr id="2075" name="Shape 2075"/>
          <p:cNvSpPr/>
          <p:nvPr/>
        </p:nvSpPr>
        <p:spPr>
          <a:xfrm>
            <a:off x="4365693" y="3184083"/>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076" name="Shape 2076"/>
          <p:cNvCxnSpPr>
            <a:endCxn id="2075" idx="1"/>
          </p:cNvCxnSpPr>
          <p:nvPr/>
        </p:nvCxnSpPr>
        <p:spPr>
          <a:xfrm>
            <a:off x="3988293" y="3304083"/>
            <a:ext cx="377400" cy="0"/>
          </a:xfrm>
          <a:prstGeom prst="straightConnector1">
            <a:avLst/>
          </a:prstGeom>
          <a:noFill/>
          <a:ln cap="flat" cmpd="sng" w="19050">
            <a:solidFill>
              <a:srgbClr val="666666"/>
            </a:solidFill>
            <a:prstDash val="solid"/>
            <a:round/>
            <a:headEnd len="lg" w="lg" type="none"/>
            <a:tailEnd len="lg" w="lg" type="triangle"/>
          </a:ln>
        </p:spPr>
      </p:cxnSp>
      <p:sp>
        <p:nvSpPr>
          <p:cNvPr id="2077" name="Shape 2077"/>
          <p:cNvSpPr/>
          <p:nvPr/>
        </p:nvSpPr>
        <p:spPr>
          <a:xfrm>
            <a:off x="4365693" y="294126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078" name="Shape 2078"/>
          <p:cNvCxnSpPr>
            <a:endCxn id="2077" idx="1"/>
          </p:cNvCxnSpPr>
          <p:nvPr/>
        </p:nvCxnSpPr>
        <p:spPr>
          <a:xfrm>
            <a:off x="3988293" y="3061267"/>
            <a:ext cx="377400" cy="0"/>
          </a:xfrm>
          <a:prstGeom prst="straightConnector1">
            <a:avLst/>
          </a:prstGeom>
          <a:noFill/>
          <a:ln cap="flat" cmpd="sng" w="19050">
            <a:solidFill>
              <a:srgbClr val="666666"/>
            </a:solidFill>
            <a:prstDash val="solid"/>
            <a:round/>
            <a:headEnd len="lg" w="lg" type="none"/>
            <a:tailEnd len="lg" w="lg" type="triangle"/>
          </a:ln>
        </p:spPr>
      </p:cxnSp>
      <p:sp>
        <p:nvSpPr>
          <p:cNvPr id="2079" name="Shape 2079"/>
          <p:cNvSpPr/>
          <p:nvPr/>
        </p:nvSpPr>
        <p:spPr>
          <a:xfrm>
            <a:off x="4365693" y="2709600"/>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080" name="Shape 2080"/>
          <p:cNvCxnSpPr>
            <a:endCxn id="2079" idx="1"/>
          </p:cNvCxnSpPr>
          <p:nvPr/>
        </p:nvCxnSpPr>
        <p:spPr>
          <a:xfrm>
            <a:off x="3988293" y="2829600"/>
            <a:ext cx="377400" cy="0"/>
          </a:xfrm>
          <a:prstGeom prst="straightConnector1">
            <a:avLst/>
          </a:prstGeom>
          <a:noFill/>
          <a:ln cap="flat" cmpd="sng" w="19050">
            <a:solidFill>
              <a:srgbClr val="666666"/>
            </a:solidFill>
            <a:prstDash val="solid"/>
            <a:round/>
            <a:headEnd len="lg" w="lg" type="none"/>
            <a:tailEnd len="lg" w="lg" type="triangle"/>
          </a:ln>
        </p:spPr>
      </p:cxnSp>
      <p:sp>
        <p:nvSpPr>
          <p:cNvPr id="2081" name="Shape 2081"/>
          <p:cNvSpPr/>
          <p:nvPr/>
        </p:nvSpPr>
        <p:spPr>
          <a:xfrm>
            <a:off x="4365688" y="388079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082" name="Shape 2082"/>
          <p:cNvCxnSpPr>
            <a:endCxn id="2081" idx="1"/>
          </p:cNvCxnSpPr>
          <p:nvPr/>
        </p:nvCxnSpPr>
        <p:spPr>
          <a:xfrm>
            <a:off x="3988288" y="4000797"/>
            <a:ext cx="377400" cy="0"/>
          </a:xfrm>
          <a:prstGeom prst="straightConnector1">
            <a:avLst/>
          </a:prstGeom>
          <a:noFill/>
          <a:ln cap="flat" cmpd="sng" w="19050">
            <a:solidFill>
              <a:srgbClr val="666666"/>
            </a:solidFill>
            <a:prstDash val="solid"/>
            <a:round/>
            <a:headEnd len="lg" w="lg" type="none"/>
            <a:tailEnd len="lg" w="lg" type="triangle"/>
          </a:ln>
        </p:spPr>
      </p:cxnSp>
      <p:sp>
        <p:nvSpPr>
          <p:cNvPr id="2083" name="Shape 2083"/>
          <p:cNvSpPr/>
          <p:nvPr/>
        </p:nvSpPr>
        <p:spPr>
          <a:xfrm>
            <a:off x="4850488" y="3427845"/>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084" name="Shape 2084"/>
          <p:cNvSpPr/>
          <p:nvPr/>
        </p:nvSpPr>
        <p:spPr>
          <a:xfrm>
            <a:off x="5390138" y="3427845"/>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085" name="Shape 2085"/>
          <p:cNvSpPr/>
          <p:nvPr/>
        </p:nvSpPr>
        <p:spPr>
          <a:xfrm>
            <a:off x="4850425" y="3179266"/>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086" name="Shape 2086"/>
          <p:cNvSpPr/>
          <p:nvPr/>
        </p:nvSpPr>
        <p:spPr>
          <a:xfrm>
            <a:off x="4850551" y="2928266"/>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087" name="Shape 2087"/>
          <p:cNvCxnSpPr>
            <a:endCxn id="2086" idx="1"/>
          </p:cNvCxnSpPr>
          <p:nvPr/>
        </p:nvCxnSpPr>
        <p:spPr>
          <a:xfrm>
            <a:off x="4622251" y="3052316"/>
            <a:ext cx="228300" cy="0"/>
          </a:xfrm>
          <a:prstGeom prst="straightConnector1">
            <a:avLst/>
          </a:prstGeom>
          <a:noFill/>
          <a:ln cap="flat" cmpd="sng" w="19050">
            <a:solidFill>
              <a:srgbClr val="666666"/>
            </a:solidFill>
            <a:prstDash val="solid"/>
            <a:round/>
            <a:headEnd len="lg" w="lg" type="none"/>
            <a:tailEnd len="lg" w="lg" type="triangle"/>
          </a:ln>
        </p:spPr>
      </p:cxnSp>
      <p:cxnSp>
        <p:nvCxnSpPr>
          <p:cNvPr id="2088" name="Shape 2088"/>
          <p:cNvCxnSpPr>
            <a:stCxn id="2075" idx="3"/>
            <a:endCxn id="2085" idx="1"/>
          </p:cNvCxnSpPr>
          <p:nvPr/>
        </p:nvCxnSpPr>
        <p:spPr>
          <a:xfrm flipH="1" rot="10800000">
            <a:off x="4617093" y="3303183"/>
            <a:ext cx="233400" cy="900"/>
          </a:xfrm>
          <a:prstGeom prst="straightConnector1">
            <a:avLst/>
          </a:prstGeom>
          <a:noFill/>
          <a:ln cap="flat" cmpd="sng" w="19050">
            <a:solidFill>
              <a:srgbClr val="666666"/>
            </a:solidFill>
            <a:prstDash val="solid"/>
            <a:round/>
            <a:headEnd len="lg" w="lg" type="none"/>
            <a:tailEnd len="lg" w="lg" type="triangle"/>
          </a:ln>
        </p:spPr>
      </p:cxnSp>
      <p:cxnSp>
        <p:nvCxnSpPr>
          <p:cNvPr id="2089" name="Shape 2089"/>
          <p:cNvCxnSpPr>
            <a:endCxn id="2083" idx="1"/>
          </p:cNvCxnSpPr>
          <p:nvPr/>
        </p:nvCxnSpPr>
        <p:spPr>
          <a:xfrm>
            <a:off x="4617088" y="3551895"/>
            <a:ext cx="233400" cy="0"/>
          </a:xfrm>
          <a:prstGeom prst="straightConnector1">
            <a:avLst/>
          </a:prstGeom>
          <a:noFill/>
          <a:ln cap="flat" cmpd="sng" w="19050">
            <a:solidFill>
              <a:srgbClr val="666666"/>
            </a:solidFill>
            <a:prstDash val="solid"/>
            <a:round/>
            <a:headEnd len="lg" w="lg" type="none"/>
            <a:tailEnd len="lg" w="lg" type="triangle"/>
          </a:ln>
        </p:spPr>
      </p:cxnSp>
      <p:cxnSp>
        <p:nvCxnSpPr>
          <p:cNvPr id="2090" name="Shape 2090"/>
          <p:cNvCxnSpPr>
            <a:endCxn id="2084" idx="1"/>
          </p:cNvCxnSpPr>
          <p:nvPr/>
        </p:nvCxnSpPr>
        <p:spPr>
          <a:xfrm>
            <a:off x="5101838" y="3551895"/>
            <a:ext cx="288300" cy="0"/>
          </a:xfrm>
          <a:prstGeom prst="straightConnector1">
            <a:avLst/>
          </a:prstGeom>
          <a:noFill/>
          <a:ln cap="flat" cmpd="sng" w="19050">
            <a:solidFill>
              <a:srgbClr val="666666"/>
            </a:solidFill>
            <a:prstDash val="solid"/>
            <a:round/>
            <a:headEnd len="lg" w="lg" type="none"/>
            <a:tailEnd len="lg" w="lg" type="triangle"/>
          </a:ln>
        </p:spPr>
      </p:cxnSp>
      <p:sp>
        <p:nvSpPr>
          <p:cNvPr id="2091" name="Shape 2091"/>
          <p:cNvSpPr/>
          <p:nvPr/>
        </p:nvSpPr>
        <p:spPr>
          <a:xfrm>
            <a:off x="4851938" y="3877293"/>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092" name="Shape 2092"/>
          <p:cNvCxnSpPr>
            <a:stCxn id="2081" idx="3"/>
            <a:endCxn id="2091" idx="1"/>
          </p:cNvCxnSpPr>
          <p:nvPr/>
        </p:nvCxnSpPr>
        <p:spPr>
          <a:xfrm>
            <a:off x="4617088" y="4000797"/>
            <a:ext cx="234900" cy="600"/>
          </a:xfrm>
          <a:prstGeom prst="straightConnector1">
            <a:avLst/>
          </a:prstGeom>
          <a:noFill/>
          <a:ln cap="flat" cmpd="sng" w="19050">
            <a:solidFill>
              <a:srgbClr val="666666"/>
            </a:solidFill>
            <a:prstDash val="solid"/>
            <a:round/>
            <a:headEnd len="lg" w="lg" type="none"/>
            <a:tailEnd len="lg" w="lg" type="triangle"/>
          </a:ln>
        </p:spPr>
      </p:cxnSp>
      <p:sp>
        <p:nvSpPr>
          <p:cNvPr id="2093" name="Shape 2093"/>
          <p:cNvSpPr txBox="1"/>
          <p:nvPr/>
        </p:nvSpPr>
        <p:spPr>
          <a:xfrm>
            <a:off x="5584800" y="2118075"/>
            <a:ext cx="3559200" cy="390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Load factor: 11/6 = 1.83</a:t>
            </a:r>
          </a:p>
        </p:txBody>
      </p:sp>
      <p:sp>
        <p:nvSpPr>
          <p:cNvPr id="2094" name="Shape 2094"/>
          <p:cNvSpPr txBox="1"/>
          <p:nvPr/>
        </p:nvSpPr>
        <p:spPr>
          <a:xfrm>
            <a:off x="3507709" y="2626825"/>
            <a:ext cx="288300" cy="1490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1500">
                <a:latin typeface="Consolas"/>
                <a:ea typeface="Consolas"/>
                <a:cs typeface="Consolas"/>
                <a:sym typeface="Consolas"/>
              </a:rPr>
              <a:t>0</a:t>
            </a:r>
          </a:p>
          <a:p>
            <a:pPr indent="0" lvl="0" marL="0" rtl="0" algn="r">
              <a:spcBef>
                <a:spcPts val="0"/>
              </a:spcBef>
              <a:buNone/>
            </a:pPr>
            <a:r>
              <a:rPr lang="en" sz="1500">
                <a:latin typeface="Consolas"/>
                <a:ea typeface="Consolas"/>
                <a:cs typeface="Consolas"/>
                <a:sym typeface="Consolas"/>
              </a:rPr>
              <a:t>1</a:t>
            </a:r>
          </a:p>
          <a:p>
            <a:pPr indent="0" lvl="0" marL="0" rtl="0" algn="r">
              <a:spcBef>
                <a:spcPts val="0"/>
              </a:spcBef>
              <a:buNone/>
            </a:pPr>
            <a:r>
              <a:rPr lang="en" sz="1500">
                <a:latin typeface="Consolas"/>
                <a:ea typeface="Consolas"/>
                <a:cs typeface="Consolas"/>
                <a:sym typeface="Consolas"/>
              </a:rPr>
              <a:t>2</a:t>
            </a:r>
          </a:p>
          <a:p>
            <a:pPr indent="0" lvl="0" marL="0" rtl="0" algn="r">
              <a:spcBef>
                <a:spcPts val="0"/>
              </a:spcBef>
              <a:buNone/>
            </a:pPr>
            <a:r>
              <a:rPr lang="en" sz="1500">
                <a:latin typeface="Consolas"/>
                <a:ea typeface="Consolas"/>
                <a:cs typeface="Consolas"/>
                <a:sym typeface="Consolas"/>
              </a:rPr>
              <a:t>3</a:t>
            </a:r>
          </a:p>
          <a:p>
            <a:pPr indent="0" lvl="0" marL="0" rtl="0" algn="r">
              <a:spcBef>
                <a:spcPts val="0"/>
              </a:spcBef>
              <a:buNone/>
            </a:pPr>
            <a:r>
              <a:rPr lang="en" sz="1500">
                <a:latin typeface="Consolas"/>
                <a:ea typeface="Consolas"/>
                <a:cs typeface="Consolas"/>
                <a:sym typeface="Consolas"/>
              </a:rPr>
              <a:t>4</a:t>
            </a:r>
          </a:p>
          <a:p>
            <a:pPr indent="0" lvl="0" marL="0" rtl="0" algn="r">
              <a:spcBef>
                <a:spcPts val="0"/>
              </a:spcBef>
              <a:buNone/>
            </a:pPr>
            <a:r>
              <a:rPr lang="en" sz="1500">
                <a:latin typeface="Consolas"/>
                <a:ea typeface="Consolas"/>
                <a:cs typeface="Consolas"/>
                <a:sym typeface="Consolas"/>
              </a:rPr>
              <a:t>5</a:t>
            </a:r>
          </a:p>
        </p:txBody>
      </p:sp>
      <p:cxnSp>
        <p:nvCxnSpPr>
          <p:cNvPr id="2095" name="Shape 2095"/>
          <p:cNvCxnSpPr/>
          <p:nvPr/>
        </p:nvCxnSpPr>
        <p:spPr>
          <a:xfrm flipH="1">
            <a:off x="5637375" y="2595750"/>
            <a:ext cx="1756500" cy="489300"/>
          </a:xfrm>
          <a:prstGeom prst="straightConnector1">
            <a:avLst/>
          </a:prstGeom>
          <a:noFill/>
          <a:ln cap="flat" cmpd="sng" w="19050">
            <a:solidFill>
              <a:srgbClr val="980000"/>
            </a:solidFill>
            <a:prstDash val="solid"/>
            <a:round/>
            <a:headEnd len="lg" w="lg" type="none"/>
            <a:tailEnd len="lg" w="lg" type="triangle"/>
          </a:ln>
        </p:spPr>
      </p:cxnSp>
      <p:sp>
        <p:nvSpPr>
          <p:cNvPr id="2096" name="Shape 2096"/>
          <p:cNvSpPr txBox="1"/>
          <p:nvPr/>
        </p:nvSpPr>
        <p:spPr>
          <a:xfrm>
            <a:off x="470625" y="4165750"/>
            <a:ext cx="8673300" cy="923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Observation: if L is small, our data structure will be very fast</a:t>
            </a:r>
          </a:p>
          <a:p>
            <a:pPr indent="0" lvl="0" marL="0" rtl="0">
              <a:lnSpc>
                <a:spcPct val="115000"/>
              </a:lnSpc>
              <a:spcBef>
                <a:spcPts val="0"/>
              </a:spcBef>
              <a:buNone/>
            </a:pPr>
            <a:r>
              <a:rPr lang="en" sz="2200"/>
              <a:t>Question: as N grows, what can we do to ensure that L stays small?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64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Solution Attempt #2</a:t>
            </a:r>
          </a:p>
        </p:txBody>
      </p:sp>
      <p:sp>
        <p:nvSpPr>
          <p:cNvPr id="159" name="Shape 159"/>
          <p:cNvSpPr txBox="1"/>
          <p:nvPr/>
        </p:nvSpPr>
        <p:spPr>
          <a:xfrm>
            <a:off x="243000" y="556500"/>
            <a:ext cx="8901000" cy="21744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200">
                <a:solidFill>
                  <a:srgbClr val="000000"/>
                </a:solidFill>
                <a:latin typeface="Calibri"/>
                <a:ea typeface="Calibri"/>
                <a:cs typeface="Calibri"/>
                <a:sym typeface="Calibri"/>
              </a:rPr>
              <a:t>The problem is adding new leaves. </a:t>
            </a:r>
          </a:p>
          <a:p>
            <a:pPr indent="0" lvl="0" marL="0" rtl="0">
              <a:spcBef>
                <a:spcPts val="600"/>
              </a:spcBef>
              <a:buNone/>
            </a:pPr>
            <a:r>
              <a:t/>
            </a:r>
            <a:endParaRPr sz="2200">
              <a:solidFill>
                <a:srgbClr val="000000"/>
              </a:solidFill>
              <a:latin typeface="Calibri"/>
              <a:ea typeface="Calibri"/>
              <a:cs typeface="Calibri"/>
              <a:sym typeface="Calibri"/>
            </a:endParaRPr>
          </a:p>
          <a:p>
            <a:pPr indent="0" lvl="0" marL="0" rtl="0">
              <a:spcBef>
                <a:spcPts val="600"/>
              </a:spcBef>
              <a:buNone/>
            </a:pPr>
            <a:r>
              <a:rPr lang="en" sz="2200">
                <a:solidFill>
                  <a:srgbClr val="000000"/>
                </a:solidFill>
                <a:latin typeface="Calibri"/>
                <a:ea typeface="Calibri"/>
                <a:cs typeface="Calibri"/>
                <a:sym typeface="Calibri"/>
              </a:rPr>
              <a:t>Solution: Overstuff the nodes (to a certain </a:t>
            </a:r>
            <a:r>
              <a:rPr lang="en" sz="2200">
                <a:latin typeface="Calibri"/>
                <a:ea typeface="Calibri"/>
                <a:cs typeface="Calibri"/>
                <a:sym typeface="Calibri"/>
              </a:rPr>
              <a:t>extent</a:t>
            </a:r>
            <a:r>
              <a:rPr lang="en" sz="2200">
                <a:solidFill>
                  <a:srgbClr val="000000"/>
                </a:solidFill>
                <a:latin typeface="Calibri"/>
                <a:ea typeface="Calibri"/>
                <a:cs typeface="Calibri"/>
                <a:sym typeface="Calibri"/>
              </a:rPr>
              <a:t>).</a:t>
            </a:r>
          </a:p>
          <a:p>
            <a:pPr indent="-368300" lvl="0" marL="4572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Tree can never get imbalanced.</a:t>
            </a:r>
          </a:p>
        </p:txBody>
      </p:sp>
      <p:sp>
        <p:nvSpPr>
          <p:cNvPr id="160" name="Shape 160"/>
          <p:cNvSpPr/>
          <p:nvPr/>
        </p:nvSpPr>
        <p:spPr>
          <a:xfrm>
            <a:off x="5954168" y="2131332"/>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161" name="Shape 161"/>
          <p:cNvSpPr/>
          <p:nvPr/>
        </p:nvSpPr>
        <p:spPr>
          <a:xfrm>
            <a:off x="5539880" y="2675767"/>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2</a:t>
            </a:r>
          </a:p>
        </p:txBody>
      </p:sp>
      <p:sp>
        <p:nvSpPr>
          <p:cNvPr id="162" name="Shape 162"/>
          <p:cNvSpPr/>
          <p:nvPr/>
        </p:nvSpPr>
        <p:spPr>
          <a:xfrm>
            <a:off x="6369556" y="2675767"/>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5</a:t>
            </a:r>
          </a:p>
        </p:txBody>
      </p:sp>
      <p:cxnSp>
        <p:nvCxnSpPr>
          <p:cNvPr id="163" name="Shape 163"/>
          <p:cNvCxnSpPr>
            <a:stCxn id="161" idx="0"/>
            <a:endCxn id="160" idx="2"/>
          </p:cNvCxnSpPr>
          <p:nvPr/>
        </p:nvCxnSpPr>
        <p:spPr>
          <a:xfrm flipH="1" rot="10800000">
            <a:off x="5785130" y="2456167"/>
            <a:ext cx="414300" cy="219600"/>
          </a:xfrm>
          <a:prstGeom prst="straightConnector1">
            <a:avLst/>
          </a:prstGeom>
          <a:noFill/>
          <a:ln cap="flat" cmpd="sng" w="19050">
            <a:solidFill>
              <a:srgbClr val="666666"/>
            </a:solidFill>
            <a:prstDash val="solid"/>
            <a:round/>
            <a:headEnd len="lg" w="lg" type="none"/>
            <a:tailEnd len="lg" w="lg" type="none"/>
          </a:ln>
        </p:spPr>
      </p:cxnSp>
      <p:cxnSp>
        <p:nvCxnSpPr>
          <p:cNvPr id="164" name="Shape 164"/>
          <p:cNvCxnSpPr>
            <a:stCxn id="162" idx="0"/>
            <a:endCxn id="160" idx="2"/>
          </p:cNvCxnSpPr>
          <p:nvPr/>
        </p:nvCxnSpPr>
        <p:spPr>
          <a:xfrm rot="10800000">
            <a:off x="6199306" y="2456167"/>
            <a:ext cx="415500" cy="219600"/>
          </a:xfrm>
          <a:prstGeom prst="straightConnector1">
            <a:avLst/>
          </a:prstGeom>
          <a:noFill/>
          <a:ln cap="flat" cmpd="sng" w="19050">
            <a:solidFill>
              <a:srgbClr val="666666"/>
            </a:solidFill>
            <a:prstDash val="solid"/>
            <a:round/>
            <a:headEnd len="lg" w="lg" type="none"/>
            <a:tailEnd len="lg" w="lg" type="none"/>
          </a:ln>
        </p:spPr>
      </p:cxnSp>
      <p:sp>
        <p:nvSpPr>
          <p:cNvPr id="165" name="Shape 165"/>
          <p:cNvSpPr/>
          <p:nvPr/>
        </p:nvSpPr>
        <p:spPr>
          <a:xfrm>
            <a:off x="7680342" y="213132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a:t>
            </a:r>
          </a:p>
        </p:txBody>
      </p:sp>
      <p:sp>
        <p:nvSpPr>
          <p:cNvPr id="166" name="Shape 166"/>
          <p:cNvSpPr/>
          <p:nvPr/>
        </p:nvSpPr>
        <p:spPr>
          <a:xfrm>
            <a:off x="7313804" y="267578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8</a:t>
            </a:r>
          </a:p>
        </p:txBody>
      </p:sp>
      <p:sp>
        <p:nvSpPr>
          <p:cNvPr id="167" name="Shape 167"/>
          <p:cNvSpPr/>
          <p:nvPr/>
        </p:nvSpPr>
        <p:spPr>
          <a:xfrm>
            <a:off x="8123080" y="267578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12</a:t>
            </a:r>
          </a:p>
        </p:txBody>
      </p:sp>
      <p:cxnSp>
        <p:nvCxnSpPr>
          <p:cNvPr id="168" name="Shape 168"/>
          <p:cNvCxnSpPr>
            <a:stCxn id="166" idx="0"/>
            <a:endCxn id="165" idx="2"/>
          </p:cNvCxnSpPr>
          <p:nvPr/>
        </p:nvCxnSpPr>
        <p:spPr>
          <a:xfrm flipH="1" rot="10800000">
            <a:off x="7559054" y="2456183"/>
            <a:ext cx="366600" cy="219600"/>
          </a:xfrm>
          <a:prstGeom prst="straightConnector1">
            <a:avLst/>
          </a:prstGeom>
          <a:noFill/>
          <a:ln cap="flat" cmpd="sng" w="19050">
            <a:solidFill>
              <a:srgbClr val="666666"/>
            </a:solidFill>
            <a:prstDash val="solid"/>
            <a:round/>
            <a:headEnd len="lg" w="lg" type="none"/>
            <a:tailEnd len="lg" w="lg" type="none"/>
          </a:ln>
        </p:spPr>
      </p:cxnSp>
      <p:cxnSp>
        <p:nvCxnSpPr>
          <p:cNvPr id="169" name="Shape 169"/>
          <p:cNvCxnSpPr>
            <a:stCxn id="167" idx="0"/>
            <a:endCxn id="165" idx="2"/>
          </p:cNvCxnSpPr>
          <p:nvPr/>
        </p:nvCxnSpPr>
        <p:spPr>
          <a:xfrm rot="10800000">
            <a:off x="7925530" y="2456183"/>
            <a:ext cx="442800" cy="219600"/>
          </a:xfrm>
          <a:prstGeom prst="straightConnector1">
            <a:avLst/>
          </a:prstGeom>
          <a:noFill/>
          <a:ln cap="flat" cmpd="sng" w="19050">
            <a:solidFill>
              <a:srgbClr val="666666"/>
            </a:solidFill>
            <a:prstDash val="solid"/>
            <a:round/>
            <a:headEnd len="lg" w="lg" type="none"/>
            <a:tailEnd len="lg" w="lg" type="none"/>
          </a:ln>
        </p:spPr>
      </p:cxnSp>
      <p:sp>
        <p:nvSpPr>
          <p:cNvPr id="170" name="Shape 170"/>
          <p:cNvSpPr/>
          <p:nvPr/>
        </p:nvSpPr>
        <p:spPr>
          <a:xfrm>
            <a:off x="6810933" y="1534600"/>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71" name="Shape 171"/>
          <p:cNvCxnSpPr>
            <a:stCxn id="170" idx="2"/>
            <a:endCxn id="160" idx="0"/>
          </p:cNvCxnSpPr>
          <p:nvPr/>
        </p:nvCxnSpPr>
        <p:spPr>
          <a:xfrm flipH="1">
            <a:off x="6199383" y="1859500"/>
            <a:ext cx="856800" cy="271800"/>
          </a:xfrm>
          <a:prstGeom prst="straightConnector1">
            <a:avLst/>
          </a:prstGeom>
          <a:noFill/>
          <a:ln cap="flat" cmpd="sng" w="19050">
            <a:solidFill>
              <a:srgbClr val="666666"/>
            </a:solidFill>
            <a:prstDash val="solid"/>
            <a:round/>
            <a:headEnd len="lg" w="lg" type="none"/>
            <a:tailEnd len="lg" w="lg" type="none"/>
          </a:ln>
        </p:spPr>
      </p:cxnSp>
      <p:cxnSp>
        <p:nvCxnSpPr>
          <p:cNvPr id="172" name="Shape 172"/>
          <p:cNvCxnSpPr>
            <a:stCxn id="170" idx="2"/>
            <a:endCxn id="165" idx="0"/>
          </p:cNvCxnSpPr>
          <p:nvPr/>
        </p:nvCxnSpPr>
        <p:spPr>
          <a:xfrm>
            <a:off x="7056183" y="1859500"/>
            <a:ext cx="869400" cy="271800"/>
          </a:xfrm>
          <a:prstGeom prst="straightConnector1">
            <a:avLst/>
          </a:prstGeom>
          <a:noFill/>
          <a:ln cap="flat" cmpd="sng" w="19050">
            <a:solidFill>
              <a:srgbClr val="666666"/>
            </a:solidFill>
            <a:prstDash val="solid"/>
            <a:round/>
            <a:headEnd len="lg" w="lg" type="none"/>
            <a:tailEnd len="lg" w="lg" type="none"/>
          </a:ln>
        </p:spPr>
      </p:cxnSp>
      <p:sp>
        <p:nvSpPr>
          <p:cNvPr id="173" name="Shape 173"/>
          <p:cNvSpPr/>
          <p:nvPr/>
        </p:nvSpPr>
        <p:spPr>
          <a:xfrm>
            <a:off x="581093" y="3997545"/>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174" name="Shape 174"/>
          <p:cNvSpPr/>
          <p:nvPr/>
        </p:nvSpPr>
        <p:spPr>
          <a:xfrm>
            <a:off x="166805" y="4541980"/>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2</a:t>
            </a:r>
          </a:p>
        </p:txBody>
      </p:sp>
      <p:sp>
        <p:nvSpPr>
          <p:cNvPr id="175" name="Shape 175"/>
          <p:cNvSpPr/>
          <p:nvPr/>
        </p:nvSpPr>
        <p:spPr>
          <a:xfrm>
            <a:off x="996481" y="4541980"/>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5</a:t>
            </a:r>
          </a:p>
        </p:txBody>
      </p:sp>
      <p:cxnSp>
        <p:nvCxnSpPr>
          <p:cNvPr id="176" name="Shape 176"/>
          <p:cNvCxnSpPr>
            <a:stCxn id="174" idx="0"/>
            <a:endCxn id="173" idx="2"/>
          </p:cNvCxnSpPr>
          <p:nvPr/>
        </p:nvCxnSpPr>
        <p:spPr>
          <a:xfrm flipH="1" rot="10800000">
            <a:off x="412055" y="4322380"/>
            <a:ext cx="414300" cy="219600"/>
          </a:xfrm>
          <a:prstGeom prst="straightConnector1">
            <a:avLst/>
          </a:prstGeom>
          <a:noFill/>
          <a:ln cap="flat" cmpd="sng" w="19050">
            <a:solidFill>
              <a:srgbClr val="666666"/>
            </a:solidFill>
            <a:prstDash val="solid"/>
            <a:round/>
            <a:headEnd len="lg" w="lg" type="none"/>
            <a:tailEnd len="lg" w="lg" type="none"/>
          </a:ln>
        </p:spPr>
      </p:cxnSp>
      <p:cxnSp>
        <p:nvCxnSpPr>
          <p:cNvPr id="177" name="Shape 177"/>
          <p:cNvCxnSpPr>
            <a:stCxn id="175" idx="0"/>
            <a:endCxn id="173" idx="2"/>
          </p:cNvCxnSpPr>
          <p:nvPr/>
        </p:nvCxnSpPr>
        <p:spPr>
          <a:xfrm rot="10800000">
            <a:off x="826231" y="4322380"/>
            <a:ext cx="415500" cy="219600"/>
          </a:xfrm>
          <a:prstGeom prst="straightConnector1">
            <a:avLst/>
          </a:prstGeom>
          <a:noFill/>
          <a:ln cap="flat" cmpd="sng" w="19050">
            <a:solidFill>
              <a:srgbClr val="666666"/>
            </a:solidFill>
            <a:prstDash val="solid"/>
            <a:round/>
            <a:headEnd len="lg" w="lg" type="none"/>
            <a:tailEnd len="lg" w="lg" type="none"/>
          </a:ln>
        </p:spPr>
      </p:cxnSp>
      <p:sp>
        <p:nvSpPr>
          <p:cNvPr id="178" name="Shape 178"/>
          <p:cNvSpPr/>
          <p:nvPr/>
        </p:nvSpPr>
        <p:spPr>
          <a:xfrm>
            <a:off x="2307267" y="3997536"/>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a:t>
            </a:r>
          </a:p>
        </p:txBody>
      </p:sp>
      <p:sp>
        <p:nvSpPr>
          <p:cNvPr id="179" name="Shape 179"/>
          <p:cNvSpPr/>
          <p:nvPr/>
        </p:nvSpPr>
        <p:spPr>
          <a:xfrm>
            <a:off x="1940729" y="4541996"/>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8</a:t>
            </a:r>
          </a:p>
        </p:txBody>
      </p:sp>
      <p:sp>
        <p:nvSpPr>
          <p:cNvPr id="180" name="Shape 180"/>
          <p:cNvSpPr/>
          <p:nvPr/>
        </p:nvSpPr>
        <p:spPr>
          <a:xfrm>
            <a:off x="2749995" y="4542000"/>
            <a:ext cx="8694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12  13</a:t>
            </a:r>
          </a:p>
        </p:txBody>
      </p:sp>
      <p:cxnSp>
        <p:nvCxnSpPr>
          <p:cNvPr id="181" name="Shape 181"/>
          <p:cNvCxnSpPr>
            <a:stCxn id="179" idx="0"/>
            <a:endCxn id="178" idx="2"/>
          </p:cNvCxnSpPr>
          <p:nvPr/>
        </p:nvCxnSpPr>
        <p:spPr>
          <a:xfrm flipH="1" rot="10800000">
            <a:off x="2185979" y="4322396"/>
            <a:ext cx="366600" cy="219600"/>
          </a:xfrm>
          <a:prstGeom prst="straightConnector1">
            <a:avLst/>
          </a:prstGeom>
          <a:noFill/>
          <a:ln cap="flat" cmpd="sng" w="19050">
            <a:solidFill>
              <a:srgbClr val="666666"/>
            </a:solidFill>
            <a:prstDash val="solid"/>
            <a:round/>
            <a:headEnd len="lg" w="lg" type="none"/>
            <a:tailEnd len="lg" w="lg" type="none"/>
          </a:ln>
        </p:spPr>
      </p:cxnSp>
      <p:cxnSp>
        <p:nvCxnSpPr>
          <p:cNvPr id="182" name="Shape 182"/>
          <p:cNvCxnSpPr>
            <a:stCxn id="180" idx="0"/>
            <a:endCxn id="178" idx="2"/>
          </p:cNvCxnSpPr>
          <p:nvPr/>
        </p:nvCxnSpPr>
        <p:spPr>
          <a:xfrm rot="10800000">
            <a:off x="2552595" y="4322400"/>
            <a:ext cx="632100" cy="219600"/>
          </a:xfrm>
          <a:prstGeom prst="straightConnector1">
            <a:avLst/>
          </a:prstGeom>
          <a:noFill/>
          <a:ln cap="flat" cmpd="sng" w="19050">
            <a:solidFill>
              <a:srgbClr val="666666"/>
            </a:solidFill>
            <a:prstDash val="solid"/>
            <a:round/>
            <a:headEnd len="lg" w="lg" type="none"/>
            <a:tailEnd len="lg" w="lg" type="none"/>
          </a:ln>
        </p:spPr>
      </p:cxnSp>
      <p:sp>
        <p:nvSpPr>
          <p:cNvPr id="183" name="Shape 183"/>
          <p:cNvSpPr/>
          <p:nvPr/>
        </p:nvSpPr>
        <p:spPr>
          <a:xfrm>
            <a:off x="1437858" y="3400813"/>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84" name="Shape 184"/>
          <p:cNvCxnSpPr>
            <a:stCxn id="183" idx="2"/>
            <a:endCxn id="173" idx="0"/>
          </p:cNvCxnSpPr>
          <p:nvPr/>
        </p:nvCxnSpPr>
        <p:spPr>
          <a:xfrm flipH="1">
            <a:off x="826308" y="3725713"/>
            <a:ext cx="856800" cy="271800"/>
          </a:xfrm>
          <a:prstGeom prst="straightConnector1">
            <a:avLst/>
          </a:prstGeom>
          <a:noFill/>
          <a:ln cap="flat" cmpd="sng" w="19050">
            <a:solidFill>
              <a:srgbClr val="666666"/>
            </a:solidFill>
            <a:prstDash val="solid"/>
            <a:round/>
            <a:headEnd len="lg" w="lg" type="none"/>
            <a:tailEnd len="lg" w="lg" type="none"/>
          </a:ln>
        </p:spPr>
      </p:cxnSp>
      <p:cxnSp>
        <p:nvCxnSpPr>
          <p:cNvPr id="185" name="Shape 185"/>
          <p:cNvCxnSpPr>
            <a:stCxn id="183" idx="2"/>
            <a:endCxn id="178" idx="0"/>
          </p:cNvCxnSpPr>
          <p:nvPr/>
        </p:nvCxnSpPr>
        <p:spPr>
          <a:xfrm>
            <a:off x="1683108" y="3725713"/>
            <a:ext cx="869400" cy="271800"/>
          </a:xfrm>
          <a:prstGeom prst="straightConnector1">
            <a:avLst/>
          </a:prstGeom>
          <a:noFill/>
          <a:ln cap="flat" cmpd="sng" w="19050">
            <a:solidFill>
              <a:srgbClr val="666666"/>
            </a:solidFill>
            <a:prstDash val="solid"/>
            <a:round/>
            <a:headEnd len="lg" w="lg" type="none"/>
            <a:tailEnd len="lg" w="lg" type="none"/>
          </a:ln>
        </p:spPr>
      </p:cxnSp>
      <p:sp>
        <p:nvSpPr>
          <p:cNvPr id="186" name="Shape 186"/>
          <p:cNvSpPr/>
          <p:nvPr/>
        </p:nvSpPr>
        <p:spPr>
          <a:xfrm>
            <a:off x="5450318" y="4003100"/>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187" name="Shape 187"/>
          <p:cNvSpPr/>
          <p:nvPr/>
        </p:nvSpPr>
        <p:spPr>
          <a:xfrm>
            <a:off x="5036030" y="4547535"/>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2</a:t>
            </a:r>
          </a:p>
        </p:txBody>
      </p:sp>
      <p:sp>
        <p:nvSpPr>
          <p:cNvPr id="188" name="Shape 188"/>
          <p:cNvSpPr/>
          <p:nvPr/>
        </p:nvSpPr>
        <p:spPr>
          <a:xfrm>
            <a:off x="5865706" y="4547535"/>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5</a:t>
            </a:r>
          </a:p>
        </p:txBody>
      </p:sp>
      <p:cxnSp>
        <p:nvCxnSpPr>
          <p:cNvPr id="189" name="Shape 189"/>
          <p:cNvCxnSpPr>
            <a:stCxn id="187" idx="0"/>
            <a:endCxn id="186" idx="2"/>
          </p:cNvCxnSpPr>
          <p:nvPr/>
        </p:nvCxnSpPr>
        <p:spPr>
          <a:xfrm flipH="1" rot="10800000">
            <a:off x="5281280" y="4327935"/>
            <a:ext cx="414300" cy="219600"/>
          </a:xfrm>
          <a:prstGeom prst="straightConnector1">
            <a:avLst/>
          </a:prstGeom>
          <a:noFill/>
          <a:ln cap="flat" cmpd="sng" w="19050">
            <a:solidFill>
              <a:srgbClr val="666666"/>
            </a:solidFill>
            <a:prstDash val="solid"/>
            <a:round/>
            <a:headEnd len="lg" w="lg" type="none"/>
            <a:tailEnd len="lg" w="lg" type="none"/>
          </a:ln>
        </p:spPr>
      </p:cxnSp>
      <p:cxnSp>
        <p:nvCxnSpPr>
          <p:cNvPr id="190" name="Shape 190"/>
          <p:cNvCxnSpPr>
            <a:stCxn id="188" idx="0"/>
            <a:endCxn id="186" idx="2"/>
          </p:cNvCxnSpPr>
          <p:nvPr/>
        </p:nvCxnSpPr>
        <p:spPr>
          <a:xfrm rot="10800000">
            <a:off x="5695456" y="4327935"/>
            <a:ext cx="415500" cy="219600"/>
          </a:xfrm>
          <a:prstGeom prst="straightConnector1">
            <a:avLst/>
          </a:prstGeom>
          <a:noFill/>
          <a:ln cap="flat" cmpd="sng" w="19050">
            <a:solidFill>
              <a:srgbClr val="666666"/>
            </a:solidFill>
            <a:prstDash val="solid"/>
            <a:round/>
            <a:headEnd len="lg" w="lg" type="none"/>
            <a:tailEnd len="lg" w="lg" type="none"/>
          </a:ln>
        </p:spPr>
      </p:cxnSp>
      <p:sp>
        <p:nvSpPr>
          <p:cNvPr id="191" name="Shape 191"/>
          <p:cNvSpPr/>
          <p:nvPr/>
        </p:nvSpPr>
        <p:spPr>
          <a:xfrm>
            <a:off x="7176492" y="4003091"/>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10</a:t>
            </a:r>
          </a:p>
        </p:txBody>
      </p:sp>
      <p:sp>
        <p:nvSpPr>
          <p:cNvPr id="192" name="Shape 192"/>
          <p:cNvSpPr/>
          <p:nvPr/>
        </p:nvSpPr>
        <p:spPr>
          <a:xfrm>
            <a:off x="6809954" y="4547551"/>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8</a:t>
            </a:r>
          </a:p>
        </p:txBody>
      </p:sp>
      <p:sp>
        <p:nvSpPr>
          <p:cNvPr id="193" name="Shape 193"/>
          <p:cNvSpPr/>
          <p:nvPr/>
        </p:nvSpPr>
        <p:spPr>
          <a:xfrm>
            <a:off x="7619225" y="4547550"/>
            <a:ext cx="12084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12  13  15</a:t>
            </a:r>
          </a:p>
        </p:txBody>
      </p:sp>
      <p:cxnSp>
        <p:nvCxnSpPr>
          <p:cNvPr id="194" name="Shape 194"/>
          <p:cNvCxnSpPr>
            <a:stCxn id="192" idx="0"/>
            <a:endCxn id="191" idx="2"/>
          </p:cNvCxnSpPr>
          <p:nvPr/>
        </p:nvCxnSpPr>
        <p:spPr>
          <a:xfrm flipH="1" rot="10800000">
            <a:off x="7055204" y="4327951"/>
            <a:ext cx="366600" cy="219600"/>
          </a:xfrm>
          <a:prstGeom prst="straightConnector1">
            <a:avLst/>
          </a:prstGeom>
          <a:noFill/>
          <a:ln cap="flat" cmpd="sng" w="19050">
            <a:solidFill>
              <a:srgbClr val="666666"/>
            </a:solidFill>
            <a:prstDash val="solid"/>
            <a:round/>
            <a:headEnd len="lg" w="lg" type="none"/>
            <a:tailEnd len="lg" w="lg" type="none"/>
          </a:ln>
        </p:spPr>
      </p:cxnSp>
      <p:cxnSp>
        <p:nvCxnSpPr>
          <p:cNvPr id="195" name="Shape 195"/>
          <p:cNvCxnSpPr>
            <a:stCxn id="193" idx="0"/>
            <a:endCxn id="191" idx="2"/>
          </p:cNvCxnSpPr>
          <p:nvPr/>
        </p:nvCxnSpPr>
        <p:spPr>
          <a:xfrm rot="10800000">
            <a:off x="7421825" y="4327950"/>
            <a:ext cx="801600" cy="219600"/>
          </a:xfrm>
          <a:prstGeom prst="straightConnector1">
            <a:avLst/>
          </a:prstGeom>
          <a:noFill/>
          <a:ln cap="flat" cmpd="sng" w="19050">
            <a:solidFill>
              <a:srgbClr val="666666"/>
            </a:solidFill>
            <a:prstDash val="solid"/>
            <a:round/>
            <a:headEnd len="lg" w="lg" type="none"/>
            <a:tailEnd len="lg" w="lg" type="none"/>
          </a:ln>
        </p:spPr>
      </p:cxnSp>
      <p:sp>
        <p:nvSpPr>
          <p:cNvPr id="196" name="Shape 196"/>
          <p:cNvSpPr/>
          <p:nvPr/>
        </p:nvSpPr>
        <p:spPr>
          <a:xfrm>
            <a:off x="6307082" y="3406368"/>
            <a:ext cx="490500" cy="324900"/>
          </a:xfrm>
          <a:prstGeom prst="rect">
            <a:avLst/>
          </a:prstGeom>
          <a:solidFill>
            <a:srgbClr val="B6D7A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97" name="Shape 197"/>
          <p:cNvCxnSpPr>
            <a:stCxn id="196" idx="2"/>
            <a:endCxn id="186" idx="0"/>
          </p:cNvCxnSpPr>
          <p:nvPr/>
        </p:nvCxnSpPr>
        <p:spPr>
          <a:xfrm flipH="1">
            <a:off x="5695532" y="3731268"/>
            <a:ext cx="856800" cy="271800"/>
          </a:xfrm>
          <a:prstGeom prst="straightConnector1">
            <a:avLst/>
          </a:prstGeom>
          <a:noFill/>
          <a:ln cap="flat" cmpd="sng" w="19050">
            <a:solidFill>
              <a:srgbClr val="666666"/>
            </a:solidFill>
            <a:prstDash val="solid"/>
            <a:round/>
            <a:headEnd len="lg" w="lg" type="none"/>
            <a:tailEnd len="lg" w="lg" type="none"/>
          </a:ln>
        </p:spPr>
      </p:cxnSp>
      <p:cxnSp>
        <p:nvCxnSpPr>
          <p:cNvPr id="198" name="Shape 198"/>
          <p:cNvCxnSpPr>
            <a:stCxn id="196" idx="2"/>
            <a:endCxn id="191" idx="0"/>
          </p:cNvCxnSpPr>
          <p:nvPr/>
        </p:nvCxnSpPr>
        <p:spPr>
          <a:xfrm>
            <a:off x="6552332" y="3731268"/>
            <a:ext cx="869400" cy="271800"/>
          </a:xfrm>
          <a:prstGeom prst="straightConnector1">
            <a:avLst/>
          </a:prstGeom>
          <a:noFill/>
          <a:ln cap="flat" cmpd="sng" w="19050">
            <a:solidFill>
              <a:srgbClr val="666666"/>
            </a:solidFill>
            <a:prstDash val="solid"/>
            <a:round/>
            <a:headEnd len="lg" w="lg" type="none"/>
            <a:tailEnd len="lg" w="lg" type="none"/>
          </a:ln>
        </p:spPr>
      </p:cxnSp>
      <p:cxnSp>
        <p:nvCxnSpPr>
          <p:cNvPr id="199" name="Shape 199"/>
          <p:cNvCxnSpPr/>
          <p:nvPr/>
        </p:nvCxnSpPr>
        <p:spPr>
          <a:xfrm flipH="1">
            <a:off x="3734300" y="2977975"/>
            <a:ext cx="1208400" cy="323700"/>
          </a:xfrm>
          <a:prstGeom prst="straightConnector1">
            <a:avLst/>
          </a:prstGeom>
          <a:noFill/>
          <a:ln cap="flat" cmpd="sng" w="19050">
            <a:solidFill>
              <a:srgbClr val="666666"/>
            </a:solidFill>
            <a:prstDash val="solid"/>
            <a:round/>
            <a:headEnd len="lg" w="lg" type="none"/>
            <a:tailEnd len="lg" w="lg" type="triangle"/>
          </a:ln>
        </p:spPr>
      </p:cxnSp>
      <p:cxnSp>
        <p:nvCxnSpPr>
          <p:cNvPr id="200" name="Shape 200"/>
          <p:cNvCxnSpPr/>
          <p:nvPr/>
        </p:nvCxnSpPr>
        <p:spPr>
          <a:xfrm>
            <a:off x="3892375" y="3987125"/>
            <a:ext cx="638400" cy="0"/>
          </a:xfrm>
          <a:prstGeom prst="straightConnector1">
            <a:avLst/>
          </a:prstGeom>
          <a:noFill/>
          <a:ln cap="flat" cmpd="sng" w="19050">
            <a:solidFill>
              <a:srgbClr val="666666"/>
            </a:solidFill>
            <a:prstDash val="solid"/>
            <a:round/>
            <a:headEnd len="lg" w="lg" type="none"/>
            <a:tailEnd len="lg" w="lg" type="triangl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100" name="Shape 2100"/>
        <p:cNvGrpSpPr/>
        <p:nvPr/>
      </p:nvGrpSpPr>
      <p:grpSpPr>
        <a:xfrm>
          <a:off x="0" y="0"/>
          <a:ext cx="0" cy="0"/>
          <a:chOff x="0" y="0"/>
          <a:chExt cx="0" cy="0"/>
        </a:xfrm>
      </p:grpSpPr>
      <p:sp>
        <p:nvSpPr>
          <p:cNvPr id="2101" name="Shape 2101"/>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Array Resizing </a:t>
            </a:r>
            <a:r>
              <a:rPr lang="en" u="sng">
                <a:solidFill>
                  <a:schemeClr val="hlink"/>
                </a:solidFill>
                <a:hlinkClick r:id="rId3"/>
              </a:rPr>
              <a:t>http://shoutkey.com/ride</a:t>
            </a:r>
          </a:p>
        </p:txBody>
      </p:sp>
      <p:sp>
        <p:nvSpPr>
          <p:cNvPr id="2102" name="Shape 2102"/>
          <p:cNvSpPr txBox="1"/>
          <p:nvPr/>
        </p:nvSpPr>
        <p:spPr>
          <a:xfrm>
            <a:off x="311400" y="623725"/>
            <a:ext cx="8521200" cy="923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Whenever load exceeds some number, increase M by resizing</a:t>
            </a:r>
          </a:p>
          <a:p>
            <a:pPr indent="-368300" lvl="0" marL="457200" rtl="0">
              <a:lnSpc>
                <a:spcPct val="115000"/>
              </a:lnSpc>
              <a:spcBef>
                <a:spcPts val="0"/>
              </a:spcBef>
              <a:buSzPts val="2200"/>
              <a:buChar char="●"/>
            </a:pPr>
            <a:r>
              <a:rPr lang="en" sz="2200"/>
              <a:t>Question: in which bin will apple appear after resizing?</a:t>
            </a:r>
          </a:p>
        </p:txBody>
      </p:sp>
      <p:sp>
        <p:nvSpPr>
          <p:cNvPr id="2103" name="Shape 2103"/>
          <p:cNvSpPr/>
          <p:nvPr/>
        </p:nvSpPr>
        <p:spPr>
          <a:xfrm>
            <a:off x="995775" y="3104268"/>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04" name="Shape 2104"/>
          <p:cNvSpPr/>
          <p:nvPr/>
        </p:nvSpPr>
        <p:spPr>
          <a:xfrm>
            <a:off x="995775" y="3552701"/>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05" name="Shape 2105"/>
          <p:cNvSpPr/>
          <p:nvPr/>
        </p:nvSpPr>
        <p:spPr>
          <a:xfrm>
            <a:off x="995775" y="2659884"/>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06" name="Shape 2106"/>
          <p:cNvSpPr txBox="1"/>
          <p:nvPr/>
        </p:nvSpPr>
        <p:spPr>
          <a:xfrm>
            <a:off x="723950" y="4219250"/>
            <a:ext cx="3559200" cy="390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Load factor: 4/4 = 1</a:t>
            </a:r>
          </a:p>
        </p:txBody>
      </p:sp>
      <p:pic>
        <p:nvPicPr>
          <p:cNvPr id="2107" name="Shape 2107"/>
          <p:cNvPicPr preferRelativeResize="0"/>
          <p:nvPr/>
        </p:nvPicPr>
        <p:blipFill>
          <a:blip r:embed="rId4">
            <a:alphaModFix/>
          </a:blip>
          <a:stretch>
            <a:fillRect/>
          </a:stretch>
        </p:blipFill>
        <p:spPr>
          <a:xfrm>
            <a:off x="1804750" y="2720075"/>
            <a:ext cx="409575" cy="381000"/>
          </a:xfrm>
          <a:prstGeom prst="rect">
            <a:avLst/>
          </a:prstGeom>
          <a:noFill/>
          <a:ln>
            <a:noFill/>
          </a:ln>
        </p:spPr>
      </p:pic>
      <p:pic>
        <p:nvPicPr>
          <p:cNvPr id="2108" name="Shape 2108"/>
          <p:cNvPicPr preferRelativeResize="0"/>
          <p:nvPr/>
        </p:nvPicPr>
        <p:blipFill>
          <a:blip r:embed="rId5">
            <a:alphaModFix/>
          </a:blip>
          <a:stretch>
            <a:fillRect/>
          </a:stretch>
        </p:blipFill>
        <p:spPr>
          <a:xfrm>
            <a:off x="1804738" y="3595448"/>
            <a:ext cx="409575" cy="371475"/>
          </a:xfrm>
          <a:prstGeom prst="rect">
            <a:avLst/>
          </a:prstGeom>
          <a:noFill/>
          <a:ln>
            <a:noFill/>
          </a:ln>
        </p:spPr>
      </p:pic>
      <p:pic>
        <p:nvPicPr>
          <p:cNvPr id="2109" name="Shape 2109"/>
          <p:cNvPicPr preferRelativeResize="0"/>
          <p:nvPr/>
        </p:nvPicPr>
        <p:blipFill>
          <a:blip r:embed="rId6">
            <a:alphaModFix/>
          </a:blip>
          <a:stretch>
            <a:fillRect/>
          </a:stretch>
        </p:blipFill>
        <p:spPr>
          <a:xfrm>
            <a:off x="1809677" y="2248532"/>
            <a:ext cx="352425" cy="390525"/>
          </a:xfrm>
          <a:prstGeom prst="rect">
            <a:avLst/>
          </a:prstGeom>
          <a:noFill/>
          <a:ln>
            <a:noFill/>
          </a:ln>
        </p:spPr>
      </p:pic>
      <p:pic>
        <p:nvPicPr>
          <p:cNvPr id="2110" name="Shape 2110"/>
          <p:cNvPicPr preferRelativeResize="0"/>
          <p:nvPr/>
        </p:nvPicPr>
        <p:blipFill>
          <a:blip r:embed="rId7">
            <a:alphaModFix/>
          </a:blip>
          <a:stretch>
            <a:fillRect/>
          </a:stretch>
        </p:blipFill>
        <p:spPr>
          <a:xfrm>
            <a:off x="2556577" y="2258057"/>
            <a:ext cx="381000" cy="371475"/>
          </a:xfrm>
          <a:prstGeom prst="rect">
            <a:avLst/>
          </a:prstGeom>
          <a:noFill/>
          <a:ln>
            <a:noFill/>
          </a:ln>
        </p:spPr>
      </p:pic>
      <p:sp>
        <p:nvSpPr>
          <p:cNvPr id="2111" name="Shape 2111"/>
          <p:cNvSpPr txBox="1"/>
          <p:nvPr/>
        </p:nvSpPr>
        <p:spPr>
          <a:xfrm>
            <a:off x="723950" y="2224827"/>
            <a:ext cx="288300" cy="1782300"/>
          </a:xfrm>
          <a:prstGeom prst="rect">
            <a:avLst/>
          </a:prstGeom>
          <a:noFill/>
          <a:ln>
            <a:noFill/>
          </a:ln>
        </p:spPr>
        <p:txBody>
          <a:bodyPr anchorCtr="0" anchor="t" bIns="91425" lIns="91425" rIns="91425" wrap="square" tIns="91425">
            <a:noAutofit/>
          </a:bodyPr>
          <a:lstStyle/>
          <a:p>
            <a:pPr indent="0" lvl="0" marL="0" rtl="0" algn="r">
              <a:lnSpc>
                <a:spcPct val="200000"/>
              </a:lnSpc>
              <a:spcBef>
                <a:spcPts val="0"/>
              </a:spcBef>
              <a:buNone/>
            </a:pPr>
            <a:r>
              <a:rPr lang="en" sz="1500">
                <a:latin typeface="Consolas"/>
                <a:ea typeface="Consolas"/>
                <a:cs typeface="Consolas"/>
                <a:sym typeface="Consolas"/>
              </a:rPr>
              <a:t>0</a:t>
            </a:r>
          </a:p>
          <a:p>
            <a:pPr indent="0" lvl="0" marL="0" rtl="0" algn="r">
              <a:lnSpc>
                <a:spcPct val="200000"/>
              </a:lnSpc>
              <a:spcBef>
                <a:spcPts val="0"/>
              </a:spcBef>
              <a:buNone/>
            </a:pPr>
            <a:r>
              <a:rPr lang="en" sz="1500">
                <a:latin typeface="Consolas"/>
                <a:ea typeface="Consolas"/>
                <a:cs typeface="Consolas"/>
                <a:sym typeface="Consolas"/>
              </a:rPr>
              <a:t>1</a:t>
            </a:r>
          </a:p>
          <a:p>
            <a:pPr indent="0" lvl="0" marL="0" rtl="0" algn="r">
              <a:lnSpc>
                <a:spcPct val="200000"/>
              </a:lnSpc>
              <a:spcBef>
                <a:spcPts val="0"/>
              </a:spcBef>
              <a:buNone/>
            </a:pPr>
            <a:r>
              <a:rPr lang="en" sz="1500">
                <a:latin typeface="Consolas"/>
                <a:ea typeface="Consolas"/>
                <a:cs typeface="Consolas"/>
                <a:sym typeface="Consolas"/>
              </a:rPr>
              <a:t>2</a:t>
            </a:r>
          </a:p>
          <a:p>
            <a:pPr indent="0" lvl="0" marL="0" rtl="0" algn="r">
              <a:lnSpc>
                <a:spcPct val="200000"/>
              </a:lnSpc>
              <a:spcBef>
                <a:spcPts val="0"/>
              </a:spcBef>
              <a:buNone/>
            </a:pPr>
            <a:r>
              <a:rPr lang="en" sz="1500">
                <a:latin typeface="Consolas"/>
                <a:ea typeface="Consolas"/>
                <a:cs typeface="Consolas"/>
                <a:sym typeface="Consolas"/>
              </a:rPr>
              <a:t>3</a:t>
            </a:r>
          </a:p>
        </p:txBody>
      </p:sp>
      <p:sp>
        <p:nvSpPr>
          <p:cNvPr id="2112" name="Shape 2112"/>
          <p:cNvSpPr/>
          <p:nvPr/>
        </p:nvSpPr>
        <p:spPr>
          <a:xfrm>
            <a:off x="995775" y="2211450"/>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113" name="Shape 2113"/>
          <p:cNvCxnSpPr>
            <a:endCxn id="2109" idx="1"/>
          </p:cNvCxnSpPr>
          <p:nvPr/>
        </p:nvCxnSpPr>
        <p:spPr>
          <a:xfrm>
            <a:off x="1233677" y="2434795"/>
            <a:ext cx="576000" cy="9000"/>
          </a:xfrm>
          <a:prstGeom prst="straightConnector1">
            <a:avLst/>
          </a:prstGeom>
          <a:noFill/>
          <a:ln cap="flat" cmpd="sng" w="19050">
            <a:solidFill>
              <a:srgbClr val="666666"/>
            </a:solidFill>
            <a:prstDash val="solid"/>
            <a:round/>
            <a:headEnd len="lg" w="lg" type="none"/>
            <a:tailEnd len="lg" w="lg" type="triangle"/>
          </a:ln>
        </p:spPr>
      </p:cxnSp>
      <p:cxnSp>
        <p:nvCxnSpPr>
          <p:cNvPr id="2114" name="Shape 2114"/>
          <p:cNvCxnSpPr>
            <a:stCxn id="2109" idx="3"/>
            <a:endCxn id="2110" idx="1"/>
          </p:cNvCxnSpPr>
          <p:nvPr/>
        </p:nvCxnSpPr>
        <p:spPr>
          <a:xfrm>
            <a:off x="2162102" y="2443795"/>
            <a:ext cx="394500" cy="0"/>
          </a:xfrm>
          <a:prstGeom prst="straightConnector1">
            <a:avLst/>
          </a:prstGeom>
          <a:noFill/>
          <a:ln cap="flat" cmpd="sng" w="19050">
            <a:solidFill>
              <a:srgbClr val="666666"/>
            </a:solidFill>
            <a:prstDash val="solid"/>
            <a:round/>
            <a:headEnd len="lg" w="lg" type="none"/>
            <a:tailEnd len="lg" w="lg" type="triangle"/>
          </a:ln>
        </p:spPr>
      </p:cxnSp>
      <p:sp>
        <p:nvSpPr>
          <p:cNvPr id="2115" name="Shape 2115"/>
          <p:cNvSpPr txBox="1"/>
          <p:nvPr/>
        </p:nvSpPr>
        <p:spPr>
          <a:xfrm>
            <a:off x="1786301" y="1909150"/>
            <a:ext cx="642300" cy="243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16</a:t>
            </a:r>
          </a:p>
        </p:txBody>
      </p:sp>
      <p:sp>
        <p:nvSpPr>
          <p:cNvPr id="2116" name="Shape 2116"/>
          <p:cNvSpPr txBox="1"/>
          <p:nvPr/>
        </p:nvSpPr>
        <p:spPr>
          <a:xfrm>
            <a:off x="1804769" y="3017975"/>
            <a:ext cx="695400" cy="243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13</a:t>
            </a:r>
          </a:p>
        </p:txBody>
      </p:sp>
      <p:sp>
        <p:nvSpPr>
          <p:cNvPr id="2117" name="Shape 2117"/>
          <p:cNvSpPr txBox="1"/>
          <p:nvPr/>
        </p:nvSpPr>
        <p:spPr>
          <a:xfrm>
            <a:off x="2542319" y="1921950"/>
            <a:ext cx="642300" cy="243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20</a:t>
            </a:r>
          </a:p>
        </p:txBody>
      </p:sp>
      <p:sp>
        <p:nvSpPr>
          <p:cNvPr id="2118" name="Shape 2118"/>
          <p:cNvSpPr txBox="1"/>
          <p:nvPr/>
        </p:nvSpPr>
        <p:spPr>
          <a:xfrm>
            <a:off x="1880984" y="3943275"/>
            <a:ext cx="409500" cy="243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7</a:t>
            </a:r>
          </a:p>
        </p:txBody>
      </p:sp>
      <p:cxnSp>
        <p:nvCxnSpPr>
          <p:cNvPr id="2119" name="Shape 2119"/>
          <p:cNvCxnSpPr>
            <a:endCxn id="2107" idx="1"/>
          </p:cNvCxnSpPr>
          <p:nvPr/>
        </p:nvCxnSpPr>
        <p:spPr>
          <a:xfrm>
            <a:off x="1245550" y="2910575"/>
            <a:ext cx="559200" cy="0"/>
          </a:xfrm>
          <a:prstGeom prst="straightConnector1">
            <a:avLst/>
          </a:prstGeom>
          <a:noFill/>
          <a:ln cap="flat" cmpd="sng" w="19050">
            <a:solidFill>
              <a:srgbClr val="666666"/>
            </a:solidFill>
            <a:prstDash val="solid"/>
            <a:round/>
            <a:headEnd len="lg" w="lg" type="none"/>
            <a:tailEnd len="lg" w="lg" type="triangle"/>
          </a:ln>
        </p:spPr>
      </p:cxnSp>
      <p:cxnSp>
        <p:nvCxnSpPr>
          <p:cNvPr id="2120" name="Shape 2120"/>
          <p:cNvCxnSpPr>
            <a:endCxn id="2108" idx="1"/>
          </p:cNvCxnSpPr>
          <p:nvPr/>
        </p:nvCxnSpPr>
        <p:spPr>
          <a:xfrm>
            <a:off x="1268938" y="3781186"/>
            <a:ext cx="535800" cy="0"/>
          </a:xfrm>
          <a:prstGeom prst="straightConnector1">
            <a:avLst/>
          </a:prstGeom>
          <a:noFill/>
          <a:ln cap="flat" cmpd="sng" w="19050">
            <a:solidFill>
              <a:srgbClr val="666666"/>
            </a:solidFill>
            <a:prstDash val="solid"/>
            <a:round/>
            <a:headEnd len="lg" w="lg" type="none"/>
            <a:tailEnd len="lg" w="lg" type="triangle"/>
          </a:ln>
        </p:spPr>
      </p:cxnSp>
      <p:sp>
        <p:nvSpPr>
          <p:cNvPr id="2121" name="Shape 2121"/>
          <p:cNvSpPr/>
          <p:nvPr/>
        </p:nvSpPr>
        <p:spPr>
          <a:xfrm>
            <a:off x="6457200" y="2662368"/>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22" name="Shape 2122"/>
          <p:cNvSpPr/>
          <p:nvPr/>
        </p:nvSpPr>
        <p:spPr>
          <a:xfrm>
            <a:off x="6457200" y="3110801"/>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23" name="Shape 2123"/>
          <p:cNvSpPr/>
          <p:nvPr/>
        </p:nvSpPr>
        <p:spPr>
          <a:xfrm>
            <a:off x="6457200" y="2217984"/>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24" name="Shape 2124"/>
          <p:cNvSpPr txBox="1"/>
          <p:nvPr/>
        </p:nvSpPr>
        <p:spPr>
          <a:xfrm>
            <a:off x="6185375" y="1782924"/>
            <a:ext cx="288300" cy="2707200"/>
          </a:xfrm>
          <a:prstGeom prst="rect">
            <a:avLst/>
          </a:prstGeom>
          <a:noFill/>
          <a:ln>
            <a:noFill/>
          </a:ln>
        </p:spPr>
        <p:txBody>
          <a:bodyPr anchorCtr="0" anchor="t" bIns="91425" lIns="91425" rIns="91425" wrap="square" tIns="91425">
            <a:noAutofit/>
          </a:bodyPr>
          <a:lstStyle/>
          <a:p>
            <a:pPr indent="0" lvl="0" marL="0" rtl="0" algn="r">
              <a:lnSpc>
                <a:spcPct val="200000"/>
              </a:lnSpc>
              <a:spcBef>
                <a:spcPts val="0"/>
              </a:spcBef>
              <a:buNone/>
            </a:pPr>
            <a:r>
              <a:rPr lang="en" sz="1500">
                <a:latin typeface="Consolas"/>
                <a:ea typeface="Consolas"/>
                <a:cs typeface="Consolas"/>
                <a:sym typeface="Consolas"/>
              </a:rPr>
              <a:t>0</a:t>
            </a:r>
          </a:p>
          <a:p>
            <a:pPr indent="0" lvl="0" marL="0" rtl="0" algn="r">
              <a:lnSpc>
                <a:spcPct val="200000"/>
              </a:lnSpc>
              <a:spcBef>
                <a:spcPts val="0"/>
              </a:spcBef>
              <a:buNone/>
            </a:pPr>
            <a:r>
              <a:rPr lang="en" sz="1500">
                <a:latin typeface="Consolas"/>
                <a:ea typeface="Consolas"/>
                <a:cs typeface="Consolas"/>
                <a:sym typeface="Consolas"/>
              </a:rPr>
              <a:t>1</a:t>
            </a:r>
          </a:p>
          <a:p>
            <a:pPr indent="0" lvl="0" marL="0" rtl="0" algn="r">
              <a:lnSpc>
                <a:spcPct val="200000"/>
              </a:lnSpc>
              <a:spcBef>
                <a:spcPts val="0"/>
              </a:spcBef>
              <a:buNone/>
            </a:pPr>
            <a:r>
              <a:rPr lang="en" sz="1500">
                <a:latin typeface="Consolas"/>
                <a:ea typeface="Consolas"/>
                <a:cs typeface="Consolas"/>
                <a:sym typeface="Consolas"/>
              </a:rPr>
              <a:t>2</a:t>
            </a:r>
          </a:p>
          <a:p>
            <a:pPr indent="0" lvl="0" marL="0" rtl="0" algn="r">
              <a:lnSpc>
                <a:spcPct val="200000"/>
              </a:lnSpc>
              <a:spcBef>
                <a:spcPts val="0"/>
              </a:spcBef>
              <a:buNone/>
            </a:pPr>
            <a:r>
              <a:rPr lang="en" sz="1500">
                <a:latin typeface="Consolas"/>
                <a:ea typeface="Consolas"/>
                <a:cs typeface="Consolas"/>
                <a:sym typeface="Consolas"/>
              </a:rPr>
              <a:t>3</a:t>
            </a:r>
          </a:p>
          <a:p>
            <a:pPr indent="0" lvl="0" marL="0" rtl="0" algn="r">
              <a:lnSpc>
                <a:spcPct val="200000"/>
              </a:lnSpc>
              <a:spcBef>
                <a:spcPts val="0"/>
              </a:spcBef>
              <a:buNone/>
            </a:pPr>
            <a:r>
              <a:rPr lang="en" sz="1500">
                <a:latin typeface="Consolas"/>
                <a:ea typeface="Consolas"/>
                <a:cs typeface="Consolas"/>
                <a:sym typeface="Consolas"/>
              </a:rPr>
              <a:t>4</a:t>
            </a:r>
          </a:p>
          <a:p>
            <a:pPr indent="0" lvl="0" marL="0" rtl="0" algn="r">
              <a:lnSpc>
                <a:spcPct val="200000"/>
              </a:lnSpc>
              <a:spcBef>
                <a:spcPts val="0"/>
              </a:spcBef>
              <a:buNone/>
            </a:pPr>
            <a:r>
              <a:rPr lang="en" sz="1500">
                <a:latin typeface="Consolas"/>
                <a:ea typeface="Consolas"/>
                <a:cs typeface="Consolas"/>
                <a:sym typeface="Consolas"/>
              </a:rPr>
              <a:t>5</a:t>
            </a:r>
          </a:p>
        </p:txBody>
      </p:sp>
      <p:sp>
        <p:nvSpPr>
          <p:cNvPr id="2125" name="Shape 2125"/>
          <p:cNvSpPr/>
          <p:nvPr/>
        </p:nvSpPr>
        <p:spPr>
          <a:xfrm>
            <a:off x="6457200" y="1769550"/>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26" name="Shape 2126"/>
          <p:cNvSpPr/>
          <p:nvPr/>
        </p:nvSpPr>
        <p:spPr>
          <a:xfrm>
            <a:off x="6457200" y="4013377"/>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27" name="Shape 2127"/>
          <p:cNvSpPr/>
          <p:nvPr/>
        </p:nvSpPr>
        <p:spPr>
          <a:xfrm>
            <a:off x="6457200" y="3564944"/>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28" name="Shape 2128"/>
          <p:cNvSpPr txBox="1"/>
          <p:nvPr/>
        </p:nvSpPr>
        <p:spPr>
          <a:xfrm>
            <a:off x="5699500" y="4559825"/>
            <a:ext cx="2720700" cy="390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Load factor: 4/6 = 0.667</a:t>
            </a:r>
          </a:p>
        </p:txBody>
      </p:sp>
      <p:sp>
        <p:nvSpPr>
          <p:cNvPr id="2129" name="Shape 2129"/>
          <p:cNvSpPr txBox="1"/>
          <p:nvPr/>
        </p:nvSpPr>
        <p:spPr>
          <a:xfrm>
            <a:off x="2831975" y="1616025"/>
            <a:ext cx="2371800" cy="371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hashCode() of axe</a:t>
            </a:r>
          </a:p>
        </p:txBody>
      </p:sp>
      <p:cxnSp>
        <p:nvCxnSpPr>
          <p:cNvPr id="2130" name="Shape 2130"/>
          <p:cNvCxnSpPr>
            <a:stCxn id="2129" idx="1"/>
          </p:cNvCxnSpPr>
          <p:nvPr/>
        </p:nvCxnSpPr>
        <p:spPr>
          <a:xfrm flipH="1">
            <a:off x="2136575" y="1801725"/>
            <a:ext cx="695400" cy="209400"/>
          </a:xfrm>
          <a:prstGeom prst="straightConnector1">
            <a:avLst/>
          </a:prstGeom>
          <a:noFill/>
          <a:ln cap="flat" cmpd="sng" w="19050">
            <a:solidFill>
              <a:srgbClr val="BE0712"/>
            </a:solidFill>
            <a:prstDash val="solid"/>
            <a:round/>
            <a:headEnd len="lg" w="lg" type="none"/>
            <a:tailEnd len="lg" w="lg" type="triangl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34" name="Shape 2134"/>
        <p:cNvGrpSpPr/>
        <p:nvPr/>
      </p:nvGrpSpPr>
      <p:grpSpPr>
        <a:xfrm>
          <a:off x="0" y="0"/>
          <a:ext cx="0" cy="0"/>
          <a:chOff x="0" y="0"/>
          <a:chExt cx="0" cy="0"/>
        </a:xfrm>
      </p:grpSpPr>
      <p:sp>
        <p:nvSpPr>
          <p:cNvPr id="2135" name="Shape 2135"/>
          <p:cNvSpPr txBox="1"/>
          <p:nvPr>
            <p:ph type="title"/>
          </p:nvPr>
        </p:nvSpPr>
        <p:spPr>
          <a:xfrm>
            <a:off x="311700" y="51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Array Resizing</a:t>
            </a:r>
          </a:p>
        </p:txBody>
      </p:sp>
      <p:sp>
        <p:nvSpPr>
          <p:cNvPr id="2136" name="Shape 2136"/>
          <p:cNvSpPr txBox="1"/>
          <p:nvPr/>
        </p:nvSpPr>
        <p:spPr>
          <a:xfrm>
            <a:off x="311400" y="547525"/>
            <a:ext cx="8521200" cy="12855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Whenever L = N / M exceeds some number, increase M by resizing</a:t>
            </a:r>
          </a:p>
          <a:p>
            <a:pPr indent="-368300" lvl="0" marL="457200" rtl="0">
              <a:lnSpc>
                <a:spcPct val="115000"/>
              </a:lnSpc>
              <a:spcBef>
                <a:spcPts val="0"/>
              </a:spcBef>
              <a:spcAft>
                <a:spcPts val="0"/>
              </a:spcAft>
              <a:buSzPts val="2200"/>
              <a:buChar char="●"/>
            </a:pPr>
            <a:r>
              <a:rPr lang="en" sz="2200"/>
              <a:t>Question: in which bin will apple appear after resizing?</a:t>
            </a:r>
          </a:p>
          <a:p>
            <a:pPr indent="-368300" lvl="0" marL="457200" rtl="0">
              <a:lnSpc>
                <a:spcPct val="115000"/>
              </a:lnSpc>
              <a:spcBef>
                <a:spcPts val="0"/>
              </a:spcBef>
              <a:buSzPts val="2200"/>
              <a:buChar char="●"/>
            </a:pPr>
            <a:r>
              <a:rPr lang="en" sz="2200"/>
              <a:t>Answer: </a:t>
            </a:r>
            <a:r>
              <a:rPr lang="en" sz="2200">
                <a:latin typeface="Consolas"/>
                <a:ea typeface="Consolas"/>
                <a:cs typeface="Consolas"/>
                <a:sym typeface="Consolas"/>
              </a:rPr>
              <a:t>apple.hashCode() % bucketCount = 7 % 6 = 1</a:t>
            </a:r>
          </a:p>
        </p:txBody>
      </p:sp>
      <p:sp>
        <p:nvSpPr>
          <p:cNvPr id="2137" name="Shape 2137"/>
          <p:cNvSpPr/>
          <p:nvPr/>
        </p:nvSpPr>
        <p:spPr>
          <a:xfrm>
            <a:off x="995775" y="3104268"/>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38" name="Shape 2138"/>
          <p:cNvSpPr/>
          <p:nvPr/>
        </p:nvSpPr>
        <p:spPr>
          <a:xfrm>
            <a:off x="995775" y="3552701"/>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39" name="Shape 2139"/>
          <p:cNvSpPr/>
          <p:nvPr/>
        </p:nvSpPr>
        <p:spPr>
          <a:xfrm>
            <a:off x="995775" y="2659884"/>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40" name="Shape 2140"/>
          <p:cNvSpPr txBox="1"/>
          <p:nvPr/>
        </p:nvSpPr>
        <p:spPr>
          <a:xfrm>
            <a:off x="723950" y="4219250"/>
            <a:ext cx="3559200" cy="390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Load factor: 4/4 = 1</a:t>
            </a:r>
          </a:p>
        </p:txBody>
      </p:sp>
      <p:pic>
        <p:nvPicPr>
          <p:cNvPr id="2141" name="Shape 2141"/>
          <p:cNvPicPr preferRelativeResize="0"/>
          <p:nvPr/>
        </p:nvPicPr>
        <p:blipFill>
          <a:blip r:embed="rId3">
            <a:alphaModFix/>
          </a:blip>
          <a:stretch>
            <a:fillRect/>
          </a:stretch>
        </p:blipFill>
        <p:spPr>
          <a:xfrm>
            <a:off x="1804750" y="2720075"/>
            <a:ext cx="409575" cy="381000"/>
          </a:xfrm>
          <a:prstGeom prst="rect">
            <a:avLst/>
          </a:prstGeom>
          <a:noFill/>
          <a:ln>
            <a:noFill/>
          </a:ln>
        </p:spPr>
      </p:pic>
      <p:pic>
        <p:nvPicPr>
          <p:cNvPr id="2142" name="Shape 2142"/>
          <p:cNvPicPr preferRelativeResize="0"/>
          <p:nvPr/>
        </p:nvPicPr>
        <p:blipFill>
          <a:blip r:embed="rId4">
            <a:alphaModFix/>
          </a:blip>
          <a:stretch>
            <a:fillRect/>
          </a:stretch>
        </p:blipFill>
        <p:spPr>
          <a:xfrm>
            <a:off x="1804738" y="3595448"/>
            <a:ext cx="409575" cy="371475"/>
          </a:xfrm>
          <a:prstGeom prst="rect">
            <a:avLst/>
          </a:prstGeom>
          <a:noFill/>
          <a:ln>
            <a:noFill/>
          </a:ln>
        </p:spPr>
      </p:pic>
      <p:pic>
        <p:nvPicPr>
          <p:cNvPr id="2143" name="Shape 2143"/>
          <p:cNvPicPr preferRelativeResize="0"/>
          <p:nvPr/>
        </p:nvPicPr>
        <p:blipFill>
          <a:blip r:embed="rId5">
            <a:alphaModFix/>
          </a:blip>
          <a:stretch>
            <a:fillRect/>
          </a:stretch>
        </p:blipFill>
        <p:spPr>
          <a:xfrm>
            <a:off x="1809677" y="2248532"/>
            <a:ext cx="352425" cy="390525"/>
          </a:xfrm>
          <a:prstGeom prst="rect">
            <a:avLst/>
          </a:prstGeom>
          <a:noFill/>
          <a:ln>
            <a:noFill/>
          </a:ln>
        </p:spPr>
      </p:pic>
      <p:pic>
        <p:nvPicPr>
          <p:cNvPr id="2144" name="Shape 2144"/>
          <p:cNvPicPr preferRelativeResize="0"/>
          <p:nvPr/>
        </p:nvPicPr>
        <p:blipFill>
          <a:blip r:embed="rId6">
            <a:alphaModFix/>
          </a:blip>
          <a:stretch>
            <a:fillRect/>
          </a:stretch>
        </p:blipFill>
        <p:spPr>
          <a:xfrm>
            <a:off x="2556577" y="2258057"/>
            <a:ext cx="381000" cy="371475"/>
          </a:xfrm>
          <a:prstGeom prst="rect">
            <a:avLst/>
          </a:prstGeom>
          <a:noFill/>
          <a:ln>
            <a:noFill/>
          </a:ln>
        </p:spPr>
      </p:pic>
      <p:sp>
        <p:nvSpPr>
          <p:cNvPr id="2145" name="Shape 2145"/>
          <p:cNvSpPr txBox="1"/>
          <p:nvPr/>
        </p:nvSpPr>
        <p:spPr>
          <a:xfrm>
            <a:off x="723950" y="2224827"/>
            <a:ext cx="288300" cy="1782300"/>
          </a:xfrm>
          <a:prstGeom prst="rect">
            <a:avLst/>
          </a:prstGeom>
          <a:noFill/>
          <a:ln>
            <a:noFill/>
          </a:ln>
        </p:spPr>
        <p:txBody>
          <a:bodyPr anchorCtr="0" anchor="t" bIns="91425" lIns="91425" rIns="91425" wrap="square" tIns="91425">
            <a:noAutofit/>
          </a:bodyPr>
          <a:lstStyle/>
          <a:p>
            <a:pPr indent="0" lvl="0" marL="0" rtl="0" algn="r">
              <a:lnSpc>
                <a:spcPct val="200000"/>
              </a:lnSpc>
              <a:spcBef>
                <a:spcPts val="0"/>
              </a:spcBef>
              <a:buNone/>
            </a:pPr>
            <a:r>
              <a:rPr lang="en" sz="1500">
                <a:latin typeface="Consolas"/>
                <a:ea typeface="Consolas"/>
                <a:cs typeface="Consolas"/>
                <a:sym typeface="Consolas"/>
              </a:rPr>
              <a:t>0</a:t>
            </a:r>
          </a:p>
          <a:p>
            <a:pPr indent="0" lvl="0" marL="0" rtl="0" algn="r">
              <a:lnSpc>
                <a:spcPct val="200000"/>
              </a:lnSpc>
              <a:spcBef>
                <a:spcPts val="0"/>
              </a:spcBef>
              <a:buNone/>
            </a:pPr>
            <a:r>
              <a:rPr lang="en" sz="1500">
                <a:latin typeface="Consolas"/>
                <a:ea typeface="Consolas"/>
                <a:cs typeface="Consolas"/>
                <a:sym typeface="Consolas"/>
              </a:rPr>
              <a:t>1</a:t>
            </a:r>
          </a:p>
          <a:p>
            <a:pPr indent="0" lvl="0" marL="0" rtl="0" algn="r">
              <a:lnSpc>
                <a:spcPct val="200000"/>
              </a:lnSpc>
              <a:spcBef>
                <a:spcPts val="0"/>
              </a:spcBef>
              <a:buNone/>
            </a:pPr>
            <a:r>
              <a:rPr lang="en" sz="1500">
                <a:latin typeface="Consolas"/>
                <a:ea typeface="Consolas"/>
                <a:cs typeface="Consolas"/>
                <a:sym typeface="Consolas"/>
              </a:rPr>
              <a:t>2</a:t>
            </a:r>
          </a:p>
          <a:p>
            <a:pPr indent="0" lvl="0" marL="0" rtl="0" algn="r">
              <a:lnSpc>
                <a:spcPct val="200000"/>
              </a:lnSpc>
              <a:spcBef>
                <a:spcPts val="0"/>
              </a:spcBef>
              <a:buNone/>
            </a:pPr>
            <a:r>
              <a:rPr lang="en" sz="1500">
                <a:latin typeface="Consolas"/>
                <a:ea typeface="Consolas"/>
                <a:cs typeface="Consolas"/>
                <a:sym typeface="Consolas"/>
              </a:rPr>
              <a:t>3</a:t>
            </a:r>
          </a:p>
        </p:txBody>
      </p:sp>
      <p:sp>
        <p:nvSpPr>
          <p:cNvPr id="2146" name="Shape 2146"/>
          <p:cNvSpPr/>
          <p:nvPr/>
        </p:nvSpPr>
        <p:spPr>
          <a:xfrm>
            <a:off x="995775" y="2211450"/>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147" name="Shape 2147"/>
          <p:cNvCxnSpPr>
            <a:endCxn id="2143" idx="1"/>
          </p:cNvCxnSpPr>
          <p:nvPr/>
        </p:nvCxnSpPr>
        <p:spPr>
          <a:xfrm>
            <a:off x="1233677" y="2434795"/>
            <a:ext cx="576000" cy="9000"/>
          </a:xfrm>
          <a:prstGeom prst="straightConnector1">
            <a:avLst/>
          </a:prstGeom>
          <a:noFill/>
          <a:ln cap="flat" cmpd="sng" w="19050">
            <a:solidFill>
              <a:srgbClr val="666666"/>
            </a:solidFill>
            <a:prstDash val="solid"/>
            <a:round/>
            <a:headEnd len="lg" w="lg" type="none"/>
            <a:tailEnd len="lg" w="lg" type="triangle"/>
          </a:ln>
        </p:spPr>
      </p:cxnSp>
      <p:cxnSp>
        <p:nvCxnSpPr>
          <p:cNvPr id="2148" name="Shape 2148"/>
          <p:cNvCxnSpPr>
            <a:stCxn id="2143" idx="3"/>
            <a:endCxn id="2144" idx="1"/>
          </p:cNvCxnSpPr>
          <p:nvPr/>
        </p:nvCxnSpPr>
        <p:spPr>
          <a:xfrm>
            <a:off x="2162102" y="2443795"/>
            <a:ext cx="394500" cy="0"/>
          </a:xfrm>
          <a:prstGeom prst="straightConnector1">
            <a:avLst/>
          </a:prstGeom>
          <a:noFill/>
          <a:ln cap="flat" cmpd="sng" w="19050">
            <a:solidFill>
              <a:srgbClr val="666666"/>
            </a:solidFill>
            <a:prstDash val="solid"/>
            <a:round/>
            <a:headEnd len="lg" w="lg" type="none"/>
            <a:tailEnd len="lg" w="lg" type="triangle"/>
          </a:ln>
        </p:spPr>
      </p:cxnSp>
      <p:sp>
        <p:nvSpPr>
          <p:cNvPr id="2149" name="Shape 2149"/>
          <p:cNvSpPr txBox="1"/>
          <p:nvPr/>
        </p:nvSpPr>
        <p:spPr>
          <a:xfrm>
            <a:off x="1786301" y="1909150"/>
            <a:ext cx="642300" cy="243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16</a:t>
            </a:r>
          </a:p>
        </p:txBody>
      </p:sp>
      <p:sp>
        <p:nvSpPr>
          <p:cNvPr id="2150" name="Shape 2150"/>
          <p:cNvSpPr txBox="1"/>
          <p:nvPr/>
        </p:nvSpPr>
        <p:spPr>
          <a:xfrm>
            <a:off x="1804769" y="3017975"/>
            <a:ext cx="695400" cy="243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13</a:t>
            </a:r>
          </a:p>
        </p:txBody>
      </p:sp>
      <p:sp>
        <p:nvSpPr>
          <p:cNvPr id="2151" name="Shape 2151"/>
          <p:cNvSpPr txBox="1"/>
          <p:nvPr/>
        </p:nvSpPr>
        <p:spPr>
          <a:xfrm>
            <a:off x="2542319" y="1921950"/>
            <a:ext cx="642300" cy="243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20</a:t>
            </a:r>
          </a:p>
        </p:txBody>
      </p:sp>
      <p:sp>
        <p:nvSpPr>
          <p:cNvPr id="2152" name="Shape 2152"/>
          <p:cNvSpPr txBox="1"/>
          <p:nvPr/>
        </p:nvSpPr>
        <p:spPr>
          <a:xfrm>
            <a:off x="1880984" y="3943275"/>
            <a:ext cx="409500" cy="243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7</a:t>
            </a:r>
          </a:p>
        </p:txBody>
      </p:sp>
      <p:cxnSp>
        <p:nvCxnSpPr>
          <p:cNvPr id="2153" name="Shape 2153"/>
          <p:cNvCxnSpPr>
            <a:endCxn id="2141" idx="1"/>
          </p:cNvCxnSpPr>
          <p:nvPr/>
        </p:nvCxnSpPr>
        <p:spPr>
          <a:xfrm>
            <a:off x="1245550" y="2910575"/>
            <a:ext cx="559200" cy="0"/>
          </a:xfrm>
          <a:prstGeom prst="straightConnector1">
            <a:avLst/>
          </a:prstGeom>
          <a:noFill/>
          <a:ln cap="flat" cmpd="sng" w="19050">
            <a:solidFill>
              <a:srgbClr val="666666"/>
            </a:solidFill>
            <a:prstDash val="solid"/>
            <a:round/>
            <a:headEnd len="lg" w="lg" type="none"/>
            <a:tailEnd len="lg" w="lg" type="triangle"/>
          </a:ln>
        </p:spPr>
      </p:cxnSp>
      <p:cxnSp>
        <p:nvCxnSpPr>
          <p:cNvPr id="2154" name="Shape 2154"/>
          <p:cNvCxnSpPr>
            <a:endCxn id="2142" idx="1"/>
          </p:cNvCxnSpPr>
          <p:nvPr/>
        </p:nvCxnSpPr>
        <p:spPr>
          <a:xfrm>
            <a:off x="1268938" y="3781186"/>
            <a:ext cx="535800" cy="0"/>
          </a:xfrm>
          <a:prstGeom prst="straightConnector1">
            <a:avLst/>
          </a:prstGeom>
          <a:noFill/>
          <a:ln cap="flat" cmpd="sng" w="19050">
            <a:solidFill>
              <a:srgbClr val="666666"/>
            </a:solidFill>
            <a:prstDash val="solid"/>
            <a:round/>
            <a:headEnd len="lg" w="lg" type="none"/>
            <a:tailEnd len="lg" w="lg" type="triangle"/>
          </a:ln>
        </p:spPr>
      </p:cxnSp>
      <p:sp>
        <p:nvSpPr>
          <p:cNvPr id="2155" name="Shape 2155"/>
          <p:cNvSpPr/>
          <p:nvPr/>
        </p:nvSpPr>
        <p:spPr>
          <a:xfrm>
            <a:off x="5921225" y="2814768"/>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56" name="Shape 2156"/>
          <p:cNvSpPr/>
          <p:nvPr/>
        </p:nvSpPr>
        <p:spPr>
          <a:xfrm>
            <a:off x="5921225" y="3263201"/>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57" name="Shape 2157"/>
          <p:cNvSpPr/>
          <p:nvPr/>
        </p:nvSpPr>
        <p:spPr>
          <a:xfrm>
            <a:off x="5921225" y="2370384"/>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58" name="Shape 2158"/>
          <p:cNvSpPr txBox="1"/>
          <p:nvPr/>
        </p:nvSpPr>
        <p:spPr>
          <a:xfrm>
            <a:off x="5649400" y="1935324"/>
            <a:ext cx="288300" cy="2707200"/>
          </a:xfrm>
          <a:prstGeom prst="rect">
            <a:avLst/>
          </a:prstGeom>
          <a:noFill/>
          <a:ln>
            <a:noFill/>
          </a:ln>
        </p:spPr>
        <p:txBody>
          <a:bodyPr anchorCtr="0" anchor="t" bIns="91425" lIns="91425" rIns="91425" wrap="square" tIns="91425">
            <a:noAutofit/>
          </a:bodyPr>
          <a:lstStyle/>
          <a:p>
            <a:pPr indent="0" lvl="0" marL="0" rtl="0" algn="r">
              <a:lnSpc>
                <a:spcPct val="200000"/>
              </a:lnSpc>
              <a:spcBef>
                <a:spcPts val="0"/>
              </a:spcBef>
              <a:buNone/>
            </a:pPr>
            <a:r>
              <a:rPr lang="en" sz="1500">
                <a:latin typeface="Consolas"/>
                <a:ea typeface="Consolas"/>
                <a:cs typeface="Consolas"/>
                <a:sym typeface="Consolas"/>
              </a:rPr>
              <a:t>0</a:t>
            </a:r>
          </a:p>
          <a:p>
            <a:pPr indent="0" lvl="0" marL="0" rtl="0" algn="r">
              <a:lnSpc>
                <a:spcPct val="200000"/>
              </a:lnSpc>
              <a:spcBef>
                <a:spcPts val="0"/>
              </a:spcBef>
              <a:buNone/>
            </a:pPr>
            <a:r>
              <a:rPr lang="en" sz="1500">
                <a:latin typeface="Consolas"/>
                <a:ea typeface="Consolas"/>
                <a:cs typeface="Consolas"/>
                <a:sym typeface="Consolas"/>
              </a:rPr>
              <a:t>1</a:t>
            </a:r>
          </a:p>
          <a:p>
            <a:pPr indent="0" lvl="0" marL="0" rtl="0" algn="r">
              <a:lnSpc>
                <a:spcPct val="200000"/>
              </a:lnSpc>
              <a:spcBef>
                <a:spcPts val="0"/>
              </a:spcBef>
              <a:buNone/>
            </a:pPr>
            <a:r>
              <a:rPr lang="en" sz="1500">
                <a:latin typeface="Consolas"/>
                <a:ea typeface="Consolas"/>
                <a:cs typeface="Consolas"/>
                <a:sym typeface="Consolas"/>
              </a:rPr>
              <a:t>2</a:t>
            </a:r>
          </a:p>
          <a:p>
            <a:pPr indent="0" lvl="0" marL="0" rtl="0" algn="r">
              <a:lnSpc>
                <a:spcPct val="200000"/>
              </a:lnSpc>
              <a:spcBef>
                <a:spcPts val="0"/>
              </a:spcBef>
              <a:buNone/>
            </a:pPr>
            <a:r>
              <a:rPr lang="en" sz="1500">
                <a:latin typeface="Consolas"/>
                <a:ea typeface="Consolas"/>
                <a:cs typeface="Consolas"/>
                <a:sym typeface="Consolas"/>
              </a:rPr>
              <a:t>3</a:t>
            </a:r>
          </a:p>
          <a:p>
            <a:pPr indent="0" lvl="0" marL="0" rtl="0" algn="r">
              <a:lnSpc>
                <a:spcPct val="200000"/>
              </a:lnSpc>
              <a:spcBef>
                <a:spcPts val="0"/>
              </a:spcBef>
              <a:buNone/>
            </a:pPr>
            <a:r>
              <a:rPr lang="en" sz="1500">
                <a:latin typeface="Consolas"/>
                <a:ea typeface="Consolas"/>
                <a:cs typeface="Consolas"/>
                <a:sym typeface="Consolas"/>
              </a:rPr>
              <a:t>4</a:t>
            </a:r>
          </a:p>
          <a:p>
            <a:pPr indent="0" lvl="0" marL="0" rtl="0" algn="r">
              <a:lnSpc>
                <a:spcPct val="200000"/>
              </a:lnSpc>
              <a:spcBef>
                <a:spcPts val="0"/>
              </a:spcBef>
              <a:buNone/>
            </a:pPr>
            <a:r>
              <a:rPr lang="en" sz="1500">
                <a:latin typeface="Consolas"/>
                <a:ea typeface="Consolas"/>
                <a:cs typeface="Consolas"/>
                <a:sym typeface="Consolas"/>
              </a:rPr>
              <a:t>5</a:t>
            </a:r>
          </a:p>
        </p:txBody>
      </p:sp>
      <p:sp>
        <p:nvSpPr>
          <p:cNvPr id="2159" name="Shape 2159"/>
          <p:cNvSpPr/>
          <p:nvPr/>
        </p:nvSpPr>
        <p:spPr>
          <a:xfrm>
            <a:off x="5921225" y="1921950"/>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60" name="Shape 2160"/>
          <p:cNvSpPr/>
          <p:nvPr/>
        </p:nvSpPr>
        <p:spPr>
          <a:xfrm>
            <a:off x="5921225" y="4165777"/>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61" name="Shape 2161"/>
          <p:cNvSpPr/>
          <p:nvPr/>
        </p:nvSpPr>
        <p:spPr>
          <a:xfrm>
            <a:off x="5921225" y="3717344"/>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62" name="Shape 2162"/>
          <p:cNvSpPr txBox="1"/>
          <p:nvPr/>
        </p:nvSpPr>
        <p:spPr>
          <a:xfrm>
            <a:off x="5595375" y="4712225"/>
            <a:ext cx="2941500" cy="390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Load factor: 4/6 = 0.667</a:t>
            </a:r>
          </a:p>
        </p:txBody>
      </p:sp>
      <p:pic>
        <p:nvPicPr>
          <p:cNvPr id="2163" name="Shape 2163"/>
          <p:cNvPicPr preferRelativeResize="0"/>
          <p:nvPr/>
        </p:nvPicPr>
        <p:blipFill>
          <a:blip r:embed="rId4">
            <a:alphaModFix/>
          </a:blip>
          <a:stretch>
            <a:fillRect/>
          </a:stretch>
        </p:blipFill>
        <p:spPr>
          <a:xfrm>
            <a:off x="6720830" y="2409948"/>
            <a:ext cx="409575" cy="371475"/>
          </a:xfrm>
          <a:prstGeom prst="rect">
            <a:avLst/>
          </a:prstGeom>
          <a:noFill/>
          <a:ln>
            <a:noFill/>
          </a:ln>
        </p:spPr>
      </p:pic>
      <p:sp>
        <p:nvSpPr>
          <p:cNvPr id="2164" name="Shape 2164"/>
          <p:cNvSpPr txBox="1"/>
          <p:nvPr/>
        </p:nvSpPr>
        <p:spPr>
          <a:xfrm>
            <a:off x="6768715" y="2092700"/>
            <a:ext cx="409500" cy="243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7</a:t>
            </a:r>
          </a:p>
        </p:txBody>
      </p:sp>
      <p:pic>
        <p:nvPicPr>
          <p:cNvPr id="2165" name="Shape 2165"/>
          <p:cNvPicPr preferRelativeResize="0"/>
          <p:nvPr/>
        </p:nvPicPr>
        <p:blipFill>
          <a:blip r:embed="rId3">
            <a:alphaModFix/>
          </a:blip>
          <a:stretch>
            <a:fillRect/>
          </a:stretch>
        </p:blipFill>
        <p:spPr>
          <a:xfrm>
            <a:off x="7465768" y="2405188"/>
            <a:ext cx="409575" cy="381000"/>
          </a:xfrm>
          <a:prstGeom prst="rect">
            <a:avLst/>
          </a:prstGeom>
          <a:noFill/>
          <a:ln>
            <a:noFill/>
          </a:ln>
        </p:spPr>
      </p:pic>
      <p:sp>
        <p:nvSpPr>
          <p:cNvPr id="2166" name="Shape 2166"/>
          <p:cNvSpPr txBox="1"/>
          <p:nvPr/>
        </p:nvSpPr>
        <p:spPr>
          <a:xfrm>
            <a:off x="7465831" y="2083425"/>
            <a:ext cx="642300" cy="243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13</a:t>
            </a:r>
          </a:p>
        </p:txBody>
      </p:sp>
      <p:pic>
        <p:nvPicPr>
          <p:cNvPr id="2167" name="Shape 2167"/>
          <p:cNvPicPr preferRelativeResize="0"/>
          <p:nvPr/>
        </p:nvPicPr>
        <p:blipFill>
          <a:blip r:embed="rId6">
            <a:alphaModFix/>
          </a:blip>
          <a:stretch>
            <a:fillRect/>
          </a:stretch>
        </p:blipFill>
        <p:spPr>
          <a:xfrm>
            <a:off x="6720845" y="2864640"/>
            <a:ext cx="381000" cy="371475"/>
          </a:xfrm>
          <a:prstGeom prst="rect">
            <a:avLst/>
          </a:prstGeom>
          <a:noFill/>
          <a:ln>
            <a:noFill/>
          </a:ln>
        </p:spPr>
      </p:pic>
      <p:pic>
        <p:nvPicPr>
          <p:cNvPr id="2168" name="Shape 2168"/>
          <p:cNvPicPr preferRelativeResize="0"/>
          <p:nvPr/>
        </p:nvPicPr>
        <p:blipFill>
          <a:blip r:embed="rId5">
            <a:alphaModFix/>
          </a:blip>
          <a:stretch>
            <a:fillRect/>
          </a:stretch>
        </p:blipFill>
        <p:spPr>
          <a:xfrm>
            <a:off x="6735145" y="3749345"/>
            <a:ext cx="352425" cy="390525"/>
          </a:xfrm>
          <a:prstGeom prst="rect">
            <a:avLst/>
          </a:prstGeom>
          <a:noFill/>
          <a:ln>
            <a:noFill/>
          </a:ln>
        </p:spPr>
      </p:pic>
      <p:cxnSp>
        <p:nvCxnSpPr>
          <p:cNvPr id="2169" name="Shape 2169"/>
          <p:cNvCxnSpPr>
            <a:endCxn id="2163" idx="1"/>
          </p:cNvCxnSpPr>
          <p:nvPr/>
        </p:nvCxnSpPr>
        <p:spPr>
          <a:xfrm>
            <a:off x="6184130" y="2595686"/>
            <a:ext cx="536700" cy="0"/>
          </a:xfrm>
          <a:prstGeom prst="straightConnector1">
            <a:avLst/>
          </a:prstGeom>
          <a:noFill/>
          <a:ln cap="flat" cmpd="sng" w="19050">
            <a:solidFill>
              <a:srgbClr val="666666"/>
            </a:solidFill>
            <a:prstDash val="solid"/>
            <a:round/>
            <a:headEnd len="lg" w="lg" type="none"/>
            <a:tailEnd len="lg" w="lg" type="triangle"/>
          </a:ln>
        </p:spPr>
      </p:cxnSp>
      <p:cxnSp>
        <p:nvCxnSpPr>
          <p:cNvPr id="2170" name="Shape 2170"/>
          <p:cNvCxnSpPr>
            <a:stCxn id="2163" idx="3"/>
            <a:endCxn id="2165" idx="1"/>
          </p:cNvCxnSpPr>
          <p:nvPr/>
        </p:nvCxnSpPr>
        <p:spPr>
          <a:xfrm>
            <a:off x="7130405" y="2595686"/>
            <a:ext cx="335400" cy="0"/>
          </a:xfrm>
          <a:prstGeom prst="straightConnector1">
            <a:avLst/>
          </a:prstGeom>
          <a:noFill/>
          <a:ln cap="flat" cmpd="sng" w="19050">
            <a:solidFill>
              <a:srgbClr val="666666"/>
            </a:solidFill>
            <a:prstDash val="solid"/>
            <a:round/>
            <a:headEnd len="lg" w="lg" type="none"/>
            <a:tailEnd len="lg" w="lg" type="triangle"/>
          </a:ln>
        </p:spPr>
      </p:cxnSp>
      <p:cxnSp>
        <p:nvCxnSpPr>
          <p:cNvPr id="2171" name="Shape 2171"/>
          <p:cNvCxnSpPr>
            <a:endCxn id="2167" idx="1"/>
          </p:cNvCxnSpPr>
          <p:nvPr/>
        </p:nvCxnSpPr>
        <p:spPr>
          <a:xfrm>
            <a:off x="6172145" y="3050378"/>
            <a:ext cx="548700" cy="0"/>
          </a:xfrm>
          <a:prstGeom prst="straightConnector1">
            <a:avLst/>
          </a:prstGeom>
          <a:noFill/>
          <a:ln cap="flat" cmpd="sng" w="19050">
            <a:solidFill>
              <a:srgbClr val="666666"/>
            </a:solidFill>
            <a:prstDash val="solid"/>
            <a:round/>
            <a:headEnd len="lg" w="lg" type="none"/>
            <a:tailEnd len="lg" w="lg" type="triangle"/>
          </a:ln>
        </p:spPr>
      </p:cxnSp>
      <p:cxnSp>
        <p:nvCxnSpPr>
          <p:cNvPr id="2172" name="Shape 2172"/>
          <p:cNvCxnSpPr>
            <a:endCxn id="2168" idx="1"/>
          </p:cNvCxnSpPr>
          <p:nvPr/>
        </p:nvCxnSpPr>
        <p:spPr>
          <a:xfrm>
            <a:off x="6160345" y="3944607"/>
            <a:ext cx="574800" cy="0"/>
          </a:xfrm>
          <a:prstGeom prst="straightConnector1">
            <a:avLst/>
          </a:prstGeom>
          <a:noFill/>
          <a:ln cap="flat" cmpd="sng" w="19050">
            <a:solidFill>
              <a:srgbClr val="666666"/>
            </a:solidFill>
            <a:prstDash val="solid"/>
            <a:round/>
            <a:headEnd len="lg" w="lg" type="none"/>
            <a:tailEnd len="lg" w="lg" type="triangle"/>
          </a:ln>
        </p:spPr>
      </p:cxnSp>
      <p:sp>
        <p:nvSpPr>
          <p:cNvPr id="2173" name="Shape 2173"/>
          <p:cNvSpPr txBox="1"/>
          <p:nvPr/>
        </p:nvSpPr>
        <p:spPr>
          <a:xfrm>
            <a:off x="6720844" y="4063675"/>
            <a:ext cx="642300" cy="243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16</a:t>
            </a:r>
          </a:p>
        </p:txBody>
      </p:sp>
      <p:sp>
        <p:nvSpPr>
          <p:cNvPr id="2174" name="Shape 2174"/>
          <p:cNvSpPr txBox="1"/>
          <p:nvPr/>
        </p:nvSpPr>
        <p:spPr>
          <a:xfrm>
            <a:off x="6706591" y="3167375"/>
            <a:ext cx="759300" cy="243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20</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178" name="Shape 2178"/>
        <p:cNvGrpSpPr/>
        <p:nvPr/>
      </p:nvGrpSpPr>
      <p:grpSpPr>
        <a:xfrm>
          <a:off x="0" y="0"/>
          <a:ext cx="0" cy="0"/>
          <a:chOff x="0" y="0"/>
          <a:chExt cx="0" cy="0"/>
        </a:xfrm>
      </p:grpSpPr>
      <p:sp>
        <p:nvSpPr>
          <p:cNvPr id="2179" name="Shape 2179"/>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Negative hashCodes</a:t>
            </a:r>
            <a:r>
              <a:rPr lang="en">
                <a:solidFill>
                  <a:srgbClr val="1155CC"/>
                </a:solidFill>
              </a:rPr>
              <a:t> </a:t>
            </a:r>
            <a:r>
              <a:rPr lang="en" u="sng">
                <a:solidFill>
                  <a:schemeClr val="hlink"/>
                </a:solidFill>
                <a:hlinkClick r:id="rId3"/>
              </a:rPr>
              <a:t>http://shoutkey.com/least</a:t>
            </a:r>
          </a:p>
        </p:txBody>
      </p:sp>
      <p:sp>
        <p:nvSpPr>
          <p:cNvPr id="2180" name="Shape 2180"/>
          <p:cNvSpPr txBox="1"/>
          <p:nvPr/>
        </p:nvSpPr>
        <p:spPr>
          <a:xfrm>
            <a:off x="311400" y="1461925"/>
            <a:ext cx="8521200" cy="923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Suppose that              </a:t>
            </a:r>
            <a:r>
              <a:rPr lang="en" sz="2200">
                <a:latin typeface="Consolas"/>
                <a:ea typeface="Consolas"/>
                <a:cs typeface="Consolas"/>
                <a:sym typeface="Consolas"/>
              </a:rPr>
              <a:t>.hashCode()</a:t>
            </a:r>
            <a:r>
              <a:rPr lang="en" sz="2200"/>
              <a:t> returns </a:t>
            </a:r>
            <a:r>
              <a:rPr lang="en" sz="2200">
                <a:latin typeface="Consolas"/>
                <a:ea typeface="Consolas"/>
                <a:cs typeface="Consolas"/>
                <a:sym typeface="Consolas"/>
              </a:rPr>
              <a:t>-1</a:t>
            </a:r>
            <a:r>
              <a:rPr lang="en" sz="2200"/>
              <a:t>.</a:t>
            </a:r>
          </a:p>
          <a:p>
            <a:pPr indent="-368300" lvl="0" marL="457200" rtl="0">
              <a:lnSpc>
                <a:spcPct val="115000"/>
              </a:lnSpc>
              <a:spcBef>
                <a:spcPts val="0"/>
              </a:spcBef>
              <a:buSzPts val="2200"/>
              <a:buChar char="●"/>
            </a:pPr>
            <a:r>
              <a:rPr lang="en" sz="2200"/>
              <a:t>Question: which bucket is the most natural place for this item?</a:t>
            </a:r>
          </a:p>
        </p:txBody>
      </p:sp>
      <p:sp>
        <p:nvSpPr>
          <p:cNvPr id="2181" name="Shape 2181"/>
          <p:cNvSpPr/>
          <p:nvPr/>
        </p:nvSpPr>
        <p:spPr>
          <a:xfrm>
            <a:off x="1735975" y="3600493"/>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82" name="Shape 2182"/>
          <p:cNvSpPr/>
          <p:nvPr/>
        </p:nvSpPr>
        <p:spPr>
          <a:xfrm>
            <a:off x="1735975" y="4048926"/>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83" name="Shape 2183"/>
          <p:cNvSpPr/>
          <p:nvPr/>
        </p:nvSpPr>
        <p:spPr>
          <a:xfrm>
            <a:off x="1735975" y="3156109"/>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84" name="Shape 2184"/>
          <p:cNvSpPr txBox="1"/>
          <p:nvPr/>
        </p:nvSpPr>
        <p:spPr>
          <a:xfrm>
            <a:off x="1464150" y="2721052"/>
            <a:ext cx="288300" cy="1782300"/>
          </a:xfrm>
          <a:prstGeom prst="rect">
            <a:avLst/>
          </a:prstGeom>
          <a:noFill/>
          <a:ln>
            <a:noFill/>
          </a:ln>
        </p:spPr>
        <p:txBody>
          <a:bodyPr anchorCtr="0" anchor="t" bIns="91425" lIns="91425" rIns="91425" wrap="square" tIns="91425">
            <a:noAutofit/>
          </a:bodyPr>
          <a:lstStyle/>
          <a:p>
            <a:pPr indent="0" lvl="0" marL="0" rtl="0" algn="r">
              <a:lnSpc>
                <a:spcPct val="200000"/>
              </a:lnSpc>
              <a:spcBef>
                <a:spcPts val="0"/>
              </a:spcBef>
              <a:buNone/>
            </a:pPr>
            <a:r>
              <a:rPr lang="en" sz="1500">
                <a:latin typeface="Consolas"/>
                <a:ea typeface="Consolas"/>
                <a:cs typeface="Consolas"/>
                <a:sym typeface="Consolas"/>
              </a:rPr>
              <a:t>0</a:t>
            </a:r>
          </a:p>
          <a:p>
            <a:pPr indent="0" lvl="0" marL="0" rtl="0" algn="r">
              <a:lnSpc>
                <a:spcPct val="200000"/>
              </a:lnSpc>
              <a:spcBef>
                <a:spcPts val="0"/>
              </a:spcBef>
              <a:buNone/>
            </a:pPr>
            <a:r>
              <a:rPr lang="en" sz="1500">
                <a:latin typeface="Consolas"/>
                <a:ea typeface="Consolas"/>
                <a:cs typeface="Consolas"/>
                <a:sym typeface="Consolas"/>
              </a:rPr>
              <a:t>1</a:t>
            </a:r>
          </a:p>
          <a:p>
            <a:pPr indent="0" lvl="0" marL="0" rtl="0" algn="r">
              <a:lnSpc>
                <a:spcPct val="200000"/>
              </a:lnSpc>
              <a:spcBef>
                <a:spcPts val="0"/>
              </a:spcBef>
              <a:buNone/>
            </a:pPr>
            <a:r>
              <a:rPr lang="en" sz="1500">
                <a:latin typeface="Consolas"/>
                <a:ea typeface="Consolas"/>
                <a:cs typeface="Consolas"/>
                <a:sym typeface="Consolas"/>
              </a:rPr>
              <a:t>2</a:t>
            </a:r>
          </a:p>
          <a:p>
            <a:pPr indent="0" lvl="0" marL="0" rtl="0" algn="r">
              <a:lnSpc>
                <a:spcPct val="200000"/>
              </a:lnSpc>
              <a:spcBef>
                <a:spcPts val="0"/>
              </a:spcBef>
              <a:buNone/>
            </a:pPr>
            <a:r>
              <a:rPr lang="en" sz="1500">
                <a:latin typeface="Consolas"/>
                <a:ea typeface="Consolas"/>
                <a:cs typeface="Consolas"/>
                <a:sym typeface="Consolas"/>
              </a:rPr>
              <a:t>3</a:t>
            </a:r>
          </a:p>
        </p:txBody>
      </p:sp>
      <p:sp>
        <p:nvSpPr>
          <p:cNvPr id="2185" name="Shape 2185"/>
          <p:cNvSpPr/>
          <p:nvPr/>
        </p:nvSpPr>
        <p:spPr>
          <a:xfrm>
            <a:off x="1735975" y="2707675"/>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pic>
        <p:nvPicPr>
          <p:cNvPr id="2186" name="Shape 2186"/>
          <p:cNvPicPr preferRelativeResize="0"/>
          <p:nvPr/>
        </p:nvPicPr>
        <p:blipFill>
          <a:blip r:embed="rId4">
            <a:alphaModFix/>
          </a:blip>
          <a:stretch>
            <a:fillRect/>
          </a:stretch>
        </p:blipFill>
        <p:spPr>
          <a:xfrm>
            <a:off x="1984450" y="612475"/>
            <a:ext cx="1409850" cy="14098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90" name="Shape 2190"/>
        <p:cNvGrpSpPr/>
        <p:nvPr/>
      </p:nvGrpSpPr>
      <p:grpSpPr>
        <a:xfrm>
          <a:off x="0" y="0"/>
          <a:ext cx="0" cy="0"/>
          <a:chOff x="0" y="0"/>
          <a:chExt cx="0" cy="0"/>
        </a:xfrm>
      </p:grpSpPr>
      <p:sp>
        <p:nvSpPr>
          <p:cNvPr id="2191" name="Shape 2191"/>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Negative hashCodes</a:t>
            </a:r>
          </a:p>
        </p:txBody>
      </p:sp>
      <p:sp>
        <p:nvSpPr>
          <p:cNvPr id="2192" name="Shape 2192"/>
          <p:cNvSpPr txBox="1"/>
          <p:nvPr/>
        </p:nvSpPr>
        <p:spPr>
          <a:xfrm>
            <a:off x="311400" y="1461925"/>
            <a:ext cx="8521200" cy="923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Suppose that              </a:t>
            </a:r>
            <a:r>
              <a:rPr lang="en" sz="2200">
                <a:latin typeface="Consolas"/>
                <a:ea typeface="Consolas"/>
                <a:cs typeface="Consolas"/>
                <a:sym typeface="Consolas"/>
              </a:rPr>
              <a:t>.hashCode()</a:t>
            </a:r>
            <a:r>
              <a:rPr lang="en" sz="2200"/>
              <a:t> returns </a:t>
            </a:r>
            <a:r>
              <a:rPr lang="en" sz="2200">
                <a:latin typeface="Consolas"/>
                <a:ea typeface="Consolas"/>
                <a:cs typeface="Consolas"/>
                <a:sym typeface="Consolas"/>
              </a:rPr>
              <a:t>-1</a:t>
            </a:r>
            <a:r>
              <a:rPr lang="en" sz="2200"/>
              <a:t>.</a:t>
            </a:r>
          </a:p>
          <a:p>
            <a:pPr indent="-368300" lvl="0" marL="457200" rtl="0">
              <a:lnSpc>
                <a:spcPct val="115000"/>
              </a:lnSpc>
              <a:spcBef>
                <a:spcPts val="0"/>
              </a:spcBef>
              <a:spcAft>
                <a:spcPts val="0"/>
              </a:spcAft>
              <a:buSzPts val="2200"/>
              <a:buChar char="●"/>
            </a:pPr>
            <a:r>
              <a:rPr lang="en" sz="2200"/>
              <a:t>Question: which bucket is the most natural place for this item?</a:t>
            </a:r>
          </a:p>
          <a:p>
            <a:pPr indent="-368300" lvl="1" marL="914400" rtl="0">
              <a:lnSpc>
                <a:spcPct val="115000"/>
              </a:lnSpc>
              <a:spcBef>
                <a:spcPts val="0"/>
              </a:spcBef>
              <a:buSzPts val="2200"/>
              <a:buChar char="○"/>
            </a:pPr>
            <a:r>
              <a:rPr lang="en" sz="2200">
                <a:solidFill>
                  <a:schemeClr val="dk1"/>
                </a:solidFill>
              </a:rPr>
              <a:t>Bucket 3, because </a:t>
            </a:r>
            <a:r>
              <a:rPr lang="en" sz="2200">
                <a:solidFill>
                  <a:schemeClr val="dk1"/>
                </a:solidFill>
                <a:latin typeface="Calibri"/>
                <a:ea typeface="Calibri"/>
                <a:cs typeface="Calibri"/>
                <a:sym typeface="Calibri"/>
              </a:rPr>
              <a:t>-1 → 3,    0 → 0,    1 → 1,    2 → 2,    3 → 3,    4 → 0, ...</a:t>
            </a:r>
          </a:p>
        </p:txBody>
      </p:sp>
      <p:sp>
        <p:nvSpPr>
          <p:cNvPr id="2193" name="Shape 2193"/>
          <p:cNvSpPr/>
          <p:nvPr/>
        </p:nvSpPr>
        <p:spPr>
          <a:xfrm>
            <a:off x="1550125" y="4040143"/>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94" name="Shape 2194"/>
          <p:cNvSpPr/>
          <p:nvPr/>
        </p:nvSpPr>
        <p:spPr>
          <a:xfrm>
            <a:off x="1550125" y="4488576"/>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95" name="Shape 2195"/>
          <p:cNvSpPr/>
          <p:nvPr/>
        </p:nvSpPr>
        <p:spPr>
          <a:xfrm>
            <a:off x="1550125" y="3595759"/>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196" name="Shape 2196"/>
          <p:cNvSpPr txBox="1"/>
          <p:nvPr/>
        </p:nvSpPr>
        <p:spPr>
          <a:xfrm>
            <a:off x="1278300" y="3160702"/>
            <a:ext cx="288300" cy="1782300"/>
          </a:xfrm>
          <a:prstGeom prst="rect">
            <a:avLst/>
          </a:prstGeom>
          <a:noFill/>
          <a:ln>
            <a:noFill/>
          </a:ln>
        </p:spPr>
        <p:txBody>
          <a:bodyPr anchorCtr="0" anchor="t" bIns="91425" lIns="91425" rIns="91425" wrap="square" tIns="91425">
            <a:noAutofit/>
          </a:bodyPr>
          <a:lstStyle/>
          <a:p>
            <a:pPr indent="0" lvl="0" marL="0" rtl="0" algn="r">
              <a:lnSpc>
                <a:spcPct val="200000"/>
              </a:lnSpc>
              <a:spcBef>
                <a:spcPts val="0"/>
              </a:spcBef>
              <a:buNone/>
            </a:pPr>
            <a:r>
              <a:rPr lang="en" sz="1500">
                <a:latin typeface="Consolas"/>
                <a:ea typeface="Consolas"/>
                <a:cs typeface="Consolas"/>
                <a:sym typeface="Consolas"/>
              </a:rPr>
              <a:t>0</a:t>
            </a:r>
          </a:p>
          <a:p>
            <a:pPr indent="0" lvl="0" marL="0" rtl="0" algn="r">
              <a:lnSpc>
                <a:spcPct val="200000"/>
              </a:lnSpc>
              <a:spcBef>
                <a:spcPts val="0"/>
              </a:spcBef>
              <a:buNone/>
            </a:pPr>
            <a:r>
              <a:rPr lang="en" sz="1500">
                <a:latin typeface="Consolas"/>
                <a:ea typeface="Consolas"/>
                <a:cs typeface="Consolas"/>
                <a:sym typeface="Consolas"/>
              </a:rPr>
              <a:t>1</a:t>
            </a:r>
          </a:p>
          <a:p>
            <a:pPr indent="0" lvl="0" marL="0" rtl="0" algn="r">
              <a:lnSpc>
                <a:spcPct val="200000"/>
              </a:lnSpc>
              <a:spcBef>
                <a:spcPts val="0"/>
              </a:spcBef>
              <a:buNone/>
            </a:pPr>
            <a:r>
              <a:rPr lang="en" sz="1500">
                <a:latin typeface="Consolas"/>
                <a:ea typeface="Consolas"/>
                <a:cs typeface="Consolas"/>
                <a:sym typeface="Consolas"/>
              </a:rPr>
              <a:t>2</a:t>
            </a:r>
          </a:p>
          <a:p>
            <a:pPr indent="0" lvl="0" marL="0" rtl="0" algn="r">
              <a:lnSpc>
                <a:spcPct val="200000"/>
              </a:lnSpc>
              <a:spcBef>
                <a:spcPts val="0"/>
              </a:spcBef>
              <a:buNone/>
            </a:pPr>
            <a:r>
              <a:rPr lang="en" sz="1500">
                <a:latin typeface="Consolas"/>
                <a:ea typeface="Consolas"/>
                <a:cs typeface="Consolas"/>
                <a:sym typeface="Consolas"/>
              </a:rPr>
              <a:t>3</a:t>
            </a:r>
          </a:p>
        </p:txBody>
      </p:sp>
      <p:sp>
        <p:nvSpPr>
          <p:cNvPr id="2197" name="Shape 2197"/>
          <p:cNvSpPr/>
          <p:nvPr/>
        </p:nvSpPr>
        <p:spPr>
          <a:xfrm>
            <a:off x="1550125" y="3147325"/>
            <a:ext cx="493200" cy="4545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pic>
        <p:nvPicPr>
          <p:cNvPr id="2198" name="Shape 2198"/>
          <p:cNvPicPr preferRelativeResize="0"/>
          <p:nvPr/>
        </p:nvPicPr>
        <p:blipFill>
          <a:blip r:embed="rId3">
            <a:alphaModFix/>
          </a:blip>
          <a:stretch>
            <a:fillRect/>
          </a:stretch>
        </p:blipFill>
        <p:spPr>
          <a:xfrm>
            <a:off x="1984450" y="612475"/>
            <a:ext cx="1409850" cy="1409850"/>
          </a:xfrm>
          <a:prstGeom prst="rect">
            <a:avLst/>
          </a:prstGeom>
          <a:noFill/>
          <a:ln>
            <a:noFill/>
          </a:ln>
        </p:spPr>
      </p:pic>
      <p:cxnSp>
        <p:nvCxnSpPr>
          <p:cNvPr id="2199" name="Shape 2199"/>
          <p:cNvCxnSpPr/>
          <p:nvPr/>
        </p:nvCxnSpPr>
        <p:spPr>
          <a:xfrm flipH="1" rot="10800000">
            <a:off x="1783125" y="4522526"/>
            <a:ext cx="1240200" cy="204600"/>
          </a:xfrm>
          <a:prstGeom prst="straightConnector1">
            <a:avLst/>
          </a:prstGeom>
          <a:noFill/>
          <a:ln cap="flat" cmpd="sng" w="19050">
            <a:solidFill>
              <a:srgbClr val="666666"/>
            </a:solidFill>
            <a:prstDash val="solid"/>
            <a:round/>
            <a:headEnd len="lg" w="lg" type="none"/>
            <a:tailEnd len="lg" w="lg" type="triangle"/>
          </a:ln>
        </p:spPr>
      </p:cxnSp>
      <p:sp>
        <p:nvSpPr>
          <p:cNvPr id="2200" name="Shape 2200"/>
          <p:cNvSpPr txBox="1"/>
          <p:nvPr/>
        </p:nvSpPr>
        <p:spPr>
          <a:xfrm>
            <a:off x="3425563" y="3232899"/>
            <a:ext cx="409500" cy="243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BE0712"/>
                </a:solidFill>
              </a:rPr>
              <a:t>-1</a:t>
            </a:r>
          </a:p>
        </p:txBody>
      </p:sp>
      <p:pic>
        <p:nvPicPr>
          <p:cNvPr id="2201" name="Shape 2201"/>
          <p:cNvPicPr preferRelativeResize="0"/>
          <p:nvPr/>
        </p:nvPicPr>
        <p:blipFill>
          <a:blip r:embed="rId3">
            <a:alphaModFix/>
          </a:blip>
          <a:stretch>
            <a:fillRect/>
          </a:stretch>
        </p:blipFill>
        <p:spPr>
          <a:xfrm>
            <a:off x="2876075" y="3562475"/>
            <a:ext cx="1409850" cy="14098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05" name="Shape 2205"/>
        <p:cNvGrpSpPr/>
        <p:nvPr/>
      </p:nvGrpSpPr>
      <p:grpSpPr>
        <a:xfrm>
          <a:off x="0" y="0"/>
          <a:ext cx="0" cy="0"/>
          <a:chOff x="0" y="0"/>
          <a:chExt cx="0" cy="0"/>
        </a:xfrm>
      </p:grpSpPr>
      <p:sp>
        <p:nvSpPr>
          <p:cNvPr id="2206" name="Shape 2206"/>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Dealing with Negative hashCodes</a:t>
            </a:r>
          </a:p>
        </p:txBody>
      </p:sp>
      <p:sp>
        <p:nvSpPr>
          <p:cNvPr id="2207" name="Shape 2207"/>
          <p:cNvSpPr txBox="1"/>
          <p:nvPr/>
        </p:nvSpPr>
        <p:spPr>
          <a:xfrm>
            <a:off x="311400" y="1461925"/>
            <a:ext cx="8521200" cy="1307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Suppose that              </a:t>
            </a:r>
            <a:r>
              <a:rPr lang="en" sz="2200">
                <a:latin typeface="Consolas"/>
                <a:ea typeface="Consolas"/>
                <a:cs typeface="Consolas"/>
                <a:sym typeface="Consolas"/>
              </a:rPr>
              <a:t>.hashCode()</a:t>
            </a:r>
            <a:r>
              <a:rPr lang="en" sz="2200"/>
              <a:t> returns </a:t>
            </a:r>
            <a:r>
              <a:rPr lang="en" sz="2200">
                <a:latin typeface="Consolas"/>
                <a:ea typeface="Consolas"/>
                <a:cs typeface="Consolas"/>
                <a:sym typeface="Consolas"/>
              </a:rPr>
              <a:t>-1</a:t>
            </a:r>
            <a:r>
              <a:rPr lang="en" sz="2200"/>
              <a:t>.</a:t>
            </a:r>
          </a:p>
          <a:p>
            <a:pPr indent="-368300" lvl="0" marL="457200" marR="0" rtl="0" algn="l">
              <a:lnSpc>
                <a:spcPct val="115000"/>
              </a:lnSpc>
              <a:spcBef>
                <a:spcPts val="0"/>
              </a:spcBef>
              <a:spcAft>
                <a:spcPts val="0"/>
              </a:spcAft>
              <a:buClr>
                <a:srgbClr val="000000"/>
              </a:buClr>
              <a:buSzPts val="2200"/>
              <a:buFont typeface="Arial"/>
              <a:buChar char="●"/>
            </a:pPr>
            <a:r>
              <a:rPr lang="en" sz="2200"/>
              <a:t>Unfortunately, -1 % 4 = -1 in Java. Will result in index errors!</a:t>
            </a:r>
          </a:p>
          <a:p>
            <a:pPr indent="-368300" lvl="0" marL="457200" marR="0" rtl="0" algn="l">
              <a:lnSpc>
                <a:spcPct val="115000"/>
              </a:lnSpc>
              <a:spcBef>
                <a:spcPts val="0"/>
              </a:spcBef>
              <a:spcAft>
                <a:spcPts val="0"/>
              </a:spcAft>
              <a:buSzPts val="2200"/>
              <a:buChar char="●"/>
            </a:pPr>
            <a:r>
              <a:rPr lang="en" sz="2200"/>
              <a:t>Use Math.floorMod instead</a:t>
            </a:r>
          </a:p>
        </p:txBody>
      </p:sp>
      <p:pic>
        <p:nvPicPr>
          <p:cNvPr id="2208" name="Shape 2208"/>
          <p:cNvPicPr preferRelativeResize="0"/>
          <p:nvPr/>
        </p:nvPicPr>
        <p:blipFill>
          <a:blip r:embed="rId3">
            <a:alphaModFix/>
          </a:blip>
          <a:stretch>
            <a:fillRect/>
          </a:stretch>
        </p:blipFill>
        <p:spPr>
          <a:xfrm>
            <a:off x="1984450" y="612475"/>
            <a:ext cx="1409850" cy="1409850"/>
          </a:xfrm>
          <a:prstGeom prst="rect">
            <a:avLst/>
          </a:prstGeom>
          <a:noFill/>
          <a:ln>
            <a:noFill/>
          </a:ln>
        </p:spPr>
      </p:pic>
      <p:sp>
        <p:nvSpPr>
          <p:cNvPr id="2209" name="Shape 2209"/>
          <p:cNvSpPr txBox="1"/>
          <p:nvPr/>
        </p:nvSpPr>
        <p:spPr>
          <a:xfrm>
            <a:off x="311400" y="2769325"/>
            <a:ext cx="7341600" cy="22179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15000"/>
              </a:lnSpc>
              <a:spcBef>
                <a:spcPts val="0"/>
              </a:spcBef>
              <a:buNone/>
            </a:pPr>
            <a:r>
              <a:rPr lang="en" sz="2000">
                <a:solidFill>
                  <a:srgbClr val="FF5600"/>
                </a:solidFill>
                <a:highlight>
                  <a:srgbClr val="FFFFFF"/>
                </a:highlight>
                <a:latin typeface="Consolas"/>
                <a:ea typeface="Consolas"/>
                <a:cs typeface="Consolas"/>
                <a:sym typeface="Consolas"/>
              </a:rPr>
              <a:t>public</a:t>
            </a:r>
            <a:r>
              <a:rPr lang="en" sz="2000">
                <a:solidFill>
                  <a:srgbClr val="3B3B3B"/>
                </a:solidFill>
                <a:highlight>
                  <a:srgbClr val="FFFFFF"/>
                </a:highlight>
                <a:latin typeface="Consolas"/>
                <a:ea typeface="Consolas"/>
                <a:cs typeface="Consolas"/>
                <a:sym typeface="Consolas"/>
              </a:rPr>
              <a:t> </a:t>
            </a:r>
            <a:r>
              <a:rPr lang="en" sz="2000">
                <a:solidFill>
                  <a:srgbClr val="FF5600"/>
                </a:solidFill>
                <a:highlight>
                  <a:srgbClr val="FFFFFF"/>
                </a:highlight>
                <a:latin typeface="Consolas"/>
                <a:ea typeface="Consolas"/>
                <a:cs typeface="Consolas"/>
                <a:sym typeface="Consolas"/>
              </a:rPr>
              <a:t>class</a:t>
            </a:r>
            <a:r>
              <a:rPr lang="en" sz="2000">
                <a:solidFill>
                  <a:srgbClr val="3B3B3B"/>
                </a:solidFill>
                <a:highlight>
                  <a:srgbClr val="FFFFFF"/>
                </a:highlight>
                <a:latin typeface="Consolas"/>
                <a:ea typeface="Consolas"/>
                <a:cs typeface="Consolas"/>
                <a:sym typeface="Consolas"/>
              </a:rPr>
              <a:t> </a:t>
            </a:r>
            <a:r>
              <a:rPr lang="en" sz="2000">
                <a:solidFill>
                  <a:srgbClr val="21439C"/>
                </a:solidFill>
                <a:highlight>
                  <a:srgbClr val="FFFFFF"/>
                </a:highlight>
                <a:latin typeface="Consolas"/>
                <a:ea typeface="Consolas"/>
                <a:cs typeface="Consolas"/>
                <a:sym typeface="Consolas"/>
              </a:rPr>
              <a:t>ModTest</a:t>
            </a:r>
            <a:r>
              <a:rPr lang="en" sz="2000">
                <a:solidFill>
                  <a:srgbClr val="3B3B3B"/>
                </a:solidFill>
                <a:highlight>
                  <a:srgbClr val="FFFFFF"/>
                </a:highlight>
                <a:latin typeface="Consolas"/>
                <a:ea typeface="Consolas"/>
                <a:cs typeface="Consolas"/>
                <a:sym typeface="Consolas"/>
              </a:rPr>
              <a:t> {</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a:t>
            </a:r>
            <a:r>
              <a:rPr lang="en" sz="2000">
                <a:solidFill>
                  <a:srgbClr val="FF5600"/>
                </a:solidFill>
                <a:highlight>
                  <a:srgbClr val="FFFFFF"/>
                </a:highlight>
                <a:latin typeface="Consolas"/>
                <a:ea typeface="Consolas"/>
                <a:cs typeface="Consolas"/>
                <a:sym typeface="Consolas"/>
              </a:rPr>
              <a:t>public</a:t>
            </a:r>
            <a:r>
              <a:rPr lang="en" sz="2000">
                <a:solidFill>
                  <a:srgbClr val="3B3B3B"/>
                </a:solidFill>
                <a:highlight>
                  <a:srgbClr val="FFFFFF"/>
                </a:highlight>
                <a:latin typeface="Consolas"/>
                <a:ea typeface="Consolas"/>
                <a:cs typeface="Consolas"/>
                <a:sym typeface="Consolas"/>
              </a:rPr>
              <a:t> </a:t>
            </a:r>
            <a:r>
              <a:rPr lang="en" sz="2000">
                <a:solidFill>
                  <a:srgbClr val="FF5600"/>
                </a:solidFill>
                <a:highlight>
                  <a:srgbClr val="FFFFFF"/>
                </a:highlight>
                <a:latin typeface="Consolas"/>
                <a:ea typeface="Consolas"/>
                <a:cs typeface="Consolas"/>
                <a:sym typeface="Consolas"/>
              </a:rPr>
              <a:t>static</a:t>
            </a:r>
            <a:r>
              <a:rPr lang="en" sz="2000">
                <a:solidFill>
                  <a:srgbClr val="3B3B3B"/>
                </a:solidFill>
                <a:highlight>
                  <a:srgbClr val="FFFFFF"/>
                </a:highlight>
                <a:latin typeface="Consolas"/>
                <a:ea typeface="Consolas"/>
                <a:cs typeface="Consolas"/>
                <a:sym typeface="Consolas"/>
              </a:rPr>
              <a:t> </a:t>
            </a:r>
            <a:r>
              <a:rPr lang="en" sz="2000">
                <a:solidFill>
                  <a:srgbClr val="FF5600"/>
                </a:solidFill>
                <a:highlight>
                  <a:srgbClr val="FFFFFF"/>
                </a:highlight>
                <a:latin typeface="Consolas"/>
                <a:ea typeface="Consolas"/>
                <a:cs typeface="Consolas"/>
                <a:sym typeface="Consolas"/>
              </a:rPr>
              <a:t>void</a:t>
            </a:r>
            <a:r>
              <a:rPr lang="en" sz="2000">
                <a:solidFill>
                  <a:srgbClr val="3B3B3B"/>
                </a:solidFill>
                <a:highlight>
                  <a:srgbClr val="FFFFFF"/>
                </a:highlight>
                <a:latin typeface="Consolas"/>
                <a:ea typeface="Consolas"/>
                <a:cs typeface="Consolas"/>
                <a:sym typeface="Consolas"/>
              </a:rPr>
              <a:t> </a:t>
            </a:r>
            <a:r>
              <a:rPr lang="en" sz="2000">
                <a:solidFill>
                  <a:srgbClr val="21439C"/>
                </a:solidFill>
                <a:highlight>
                  <a:srgbClr val="FFFFFF"/>
                </a:highlight>
                <a:latin typeface="Consolas"/>
                <a:ea typeface="Consolas"/>
                <a:cs typeface="Consolas"/>
                <a:sym typeface="Consolas"/>
              </a:rPr>
              <a:t>main</a:t>
            </a:r>
            <a:r>
              <a:rPr lang="en" sz="2000">
                <a:solidFill>
                  <a:srgbClr val="3B3B3B"/>
                </a:solidFill>
                <a:highlight>
                  <a:srgbClr val="FFFFFF"/>
                </a:highlight>
                <a:latin typeface="Consolas"/>
                <a:ea typeface="Consolas"/>
                <a:cs typeface="Consolas"/>
                <a:sym typeface="Consolas"/>
              </a:rPr>
              <a:t>(</a:t>
            </a:r>
            <a:r>
              <a:rPr lang="en" sz="2000">
                <a:solidFill>
                  <a:srgbClr val="FF5600"/>
                </a:solidFill>
                <a:highlight>
                  <a:srgbClr val="FFFFFF"/>
                </a:highlight>
                <a:latin typeface="Consolas"/>
                <a:ea typeface="Consolas"/>
                <a:cs typeface="Consolas"/>
                <a:sym typeface="Consolas"/>
              </a:rPr>
              <a:t>String</a:t>
            </a:r>
            <a:r>
              <a:rPr lang="en" sz="2000">
                <a:solidFill>
                  <a:srgbClr val="3B3B3B"/>
                </a:solidFill>
                <a:highlight>
                  <a:srgbClr val="FFFFFF"/>
                </a:highlight>
                <a:latin typeface="Consolas"/>
                <a:ea typeface="Consolas"/>
                <a:cs typeface="Consolas"/>
                <a:sym typeface="Consolas"/>
              </a:rPr>
              <a:t>[] </a:t>
            </a:r>
            <a:r>
              <a:rPr lang="en" sz="2000">
                <a:solidFill>
                  <a:srgbClr val="0053FF"/>
                </a:solidFill>
                <a:highlight>
                  <a:srgbClr val="FFFFFF"/>
                </a:highlight>
                <a:latin typeface="Consolas"/>
                <a:ea typeface="Consolas"/>
                <a:cs typeface="Consolas"/>
                <a:sym typeface="Consolas"/>
              </a:rPr>
              <a:t>args</a:t>
            </a:r>
            <a:r>
              <a:rPr lang="en" sz="2000">
                <a:solidFill>
                  <a:srgbClr val="3B3B3B"/>
                </a:solidFill>
                <a:highlight>
                  <a:srgbClr val="FFFFFF"/>
                </a:highlight>
                <a:latin typeface="Consolas"/>
                <a:ea typeface="Consolas"/>
                <a:cs typeface="Consolas"/>
                <a:sym typeface="Consolas"/>
              </a:rPr>
              <a:t>) {</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a:t>
            </a:r>
            <a:r>
              <a:rPr lang="en" sz="2000">
                <a:solidFill>
                  <a:srgbClr val="FF5600"/>
                </a:solidFill>
                <a:highlight>
                  <a:srgbClr val="FFFFFF"/>
                </a:highlight>
                <a:latin typeface="Consolas"/>
                <a:ea typeface="Consolas"/>
                <a:cs typeface="Consolas"/>
                <a:sym typeface="Consolas"/>
              </a:rPr>
              <a:t>System</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out</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println(</a:t>
            </a:r>
            <a:r>
              <a:rPr lang="en" sz="2000">
                <a:solidFill>
                  <a:srgbClr val="006699"/>
                </a:solidFill>
                <a:highlight>
                  <a:srgbClr val="FFFFFF"/>
                </a:highlight>
                <a:latin typeface="Consolas"/>
                <a:ea typeface="Consolas"/>
                <a:cs typeface="Consolas"/>
                <a:sym typeface="Consolas"/>
              </a:rPr>
              <a:t>-</a:t>
            </a:r>
            <a:r>
              <a:rPr lang="en" sz="2000">
                <a:solidFill>
                  <a:srgbClr val="A8017E"/>
                </a:solidFill>
                <a:highlight>
                  <a:srgbClr val="FFFFFF"/>
                </a:highlight>
                <a:latin typeface="Consolas"/>
                <a:ea typeface="Consolas"/>
                <a:cs typeface="Consolas"/>
                <a:sym typeface="Consolas"/>
              </a:rPr>
              <a:t>1</a:t>
            </a:r>
            <a:r>
              <a:rPr lang="en" sz="2000">
                <a:solidFill>
                  <a:srgbClr val="3B3B3B"/>
                </a:solidFill>
                <a:highlight>
                  <a:srgbClr val="FFFFFF"/>
                </a:highlight>
                <a:latin typeface="Consolas"/>
                <a:ea typeface="Consolas"/>
                <a:cs typeface="Consolas"/>
                <a:sym typeface="Consolas"/>
              </a:rPr>
              <a:t> </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 </a:t>
            </a:r>
            <a:r>
              <a:rPr lang="en" sz="2000">
                <a:solidFill>
                  <a:srgbClr val="A8017E"/>
                </a:solidFill>
                <a:highlight>
                  <a:srgbClr val="FFFFFF"/>
                </a:highlight>
                <a:latin typeface="Consolas"/>
                <a:ea typeface="Consolas"/>
                <a:cs typeface="Consolas"/>
                <a:sym typeface="Consolas"/>
              </a:rPr>
              <a:t>4</a:t>
            </a:r>
            <a:r>
              <a:rPr lang="en" sz="2000">
                <a:solidFill>
                  <a:srgbClr val="3B3B3B"/>
                </a:solidFill>
                <a:highlight>
                  <a:srgbClr val="FFFFFF"/>
                </a:highlight>
                <a:latin typeface="Consolas"/>
                <a:ea typeface="Consolas"/>
                <a:cs typeface="Consolas"/>
                <a:sym typeface="Consolas"/>
              </a:rPr>
              <a:t>);</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a:t>
            </a:r>
            <a:r>
              <a:rPr lang="en" sz="2000">
                <a:solidFill>
                  <a:srgbClr val="FF5600"/>
                </a:solidFill>
                <a:highlight>
                  <a:srgbClr val="FFFFFF"/>
                </a:highlight>
                <a:latin typeface="Consolas"/>
                <a:ea typeface="Consolas"/>
                <a:cs typeface="Consolas"/>
                <a:sym typeface="Consolas"/>
              </a:rPr>
              <a:t>System</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out</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println(</a:t>
            </a:r>
            <a:r>
              <a:rPr lang="en" sz="2000">
                <a:solidFill>
                  <a:srgbClr val="FF5600"/>
                </a:solidFill>
                <a:highlight>
                  <a:srgbClr val="FFFFFF"/>
                </a:highlight>
                <a:latin typeface="Consolas"/>
                <a:ea typeface="Consolas"/>
                <a:cs typeface="Consolas"/>
                <a:sym typeface="Consolas"/>
              </a:rPr>
              <a:t>Math</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floorMod(</a:t>
            </a:r>
            <a:r>
              <a:rPr lang="en" sz="2000">
                <a:solidFill>
                  <a:srgbClr val="006699"/>
                </a:solidFill>
                <a:highlight>
                  <a:srgbClr val="FFFFFF"/>
                </a:highlight>
                <a:latin typeface="Consolas"/>
                <a:ea typeface="Consolas"/>
                <a:cs typeface="Consolas"/>
                <a:sym typeface="Consolas"/>
              </a:rPr>
              <a:t>-</a:t>
            </a:r>
            <a:r>
              <a:rPr lang="en" sz="2000">
                <a:solidFill>
                  <a:srgbClr val="A8017E"/>
                </a:solidFill>
                <a:highlight>
                  <a:srgbClr val="FFFFFF"/>
                </a:highlight>
                <a:latin typeface="Consolas"/>
                <a:ea typeface="Consolas"/>
                <a:cs typeface="Consolas"/>
                <a:sym typeface="Consolas"/>
              </a:rPr>
              <a:t>1</a:t>
            </a:r>
            <a:r>
              <a:rPr lang="en" sz="2000">
                <a:solidFill>
                  <a:srgbClr val="3B3B3B"/>
                </a:solidFill>
                <a:highlight>
                  <a:srgbClr val="FFFFFF"/>
                </a:highlight>
                <a:latin typeface="Consolas"/>
                <a:ea typeface="Consolas"/>
                <a:cs typeface="Consolas"/>
                <a:sym typeface="Consolas"/>
              </a:rPr>
              <a:t>, </a:t>
            </a:r>
            <a:r>
              <a:rPr lang="en" sz="2000">
                <a:solidFill>
                  <a:srgbClr val="A8017E"/>
                </a:solidFill>
                <a:highlight>
                  <a:srgbClr val="FFFFFF"/>
                </a:highlight>
                <a:latin typeface="Consolas"/>
                <a:ea typeface="Consolas"/>
                <a:cs typeface="Consolas"/>
                <a:sym typeface="Consolas"/>
              </a:rPr>
              <a:t>4</a:t>
            </a:r>
            <a:r>
              <a:rPr lang="en" sz="2000">
                <a:solidFill>
                  <a:srgbClr val="3B3B3B"/>
                </a:solidFill>
                <a:highlight>
                  <a:srgbClr val="FFFFFF"/>
                </a:highlight>
                <a:latin typeface="Consolas"/>
                <a:ea typeface="Consolas"/>
                <a:cs typeface="Consolas"/>
                <a:sym typeface="Consolas"/>
              </a:rPr>
              <a:t>));</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a:t>
            </a:r>
          </a:p>
          <a:p>
            <a:pPr indent="0" lvl="0" marL="38100" marR="38100" rtl="0">
              <a:lnSpc>
                <a:spcPct val="115000"/>
              </a:lnSpc>
              <a:spcBef>
                <a:spcPts val="0"/>
              </a:spcBef>
              <a:buNone/>
            </a:pPr>
            <a:r>
              <a:t/>
            </a:r>
            <a:endParaRPr sz="2000">
              <a:solidFill>
                <a:srgbClr val="FF5600"/>
              </a:solidFill>
              <a:highlight>
                <a:srgbClr val="FFFFFF"/>
              </a:highlight>
              <a:latin typeface="Consolas"/>
              <a:ea typeface="Consolas"/>
              <a:cs typeface="Consolas"/>
              <a:sym typeface="Consolas"/>
            </a:endParaRPr>
          </a:p>
        </p:txBody>
      </p:sp>
      <p:grpSp>
        <p:nvGrpSpPr>
          <p:cNvPr id="2210" name="Shape 2210"/>
          <p:cNvGrpSpPr/>
          <p:nvPr/>
        </p:nvGrpSpPr>
        <p:grpSpPr>
          <a:xfrm>
            <a:off x="4857000" y="3196850"/>
            <a:ext cx="4287000" cy="544950"/>
            <a:chOff x="4857000" y="3196850"/>
            <a:chExt cx="4287000" cy="544950"/>
          </a:xfrm>
        </p:grpSpPr>
        <p:sp>
          <p:nvSpPr>
            <p:cNvPr id="2211" name="Shape 2211"/>
            <p:cNvSpPr txBox="1"/>
            <p:nvPr/>
          </p:nvSpPr>
          <p:spPr>
            <a:xfrm>
              <a:off x="6919200" y="3196850"/>
              <a:ext cx="2224800" cy="433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BE0712"/>
                  </a:solidFill>
                </a:rPr>
                <a:t>Prints -1. Bad!</a:t>
              </a:r>
            </a:p>
          </p:txBody>
        </p:sp>
        <p:cxnSp>
          <p:nvCxnSpPr>
            <p:cNvPr id="2212" name="Shape 2212"/>
            <p:cNvCxnSpPr>
              <a:stCxn id="2211" idx="1"/>
            </p:cNvCxnSpPr>
            <p:nvPr/>
          </p:nvCxnSpPr>
          <p:spPr>
            <a:xfrm flipH="1">
              <a:off x="4857000" y="3413600"/>
              <a:ext cx="2062200" cy="328200"/>
            </a:xfrm>
            <a:prstGeom prst="straightConnector1">
              <a:avLst/>
            </a:prstGeom>
            <a:noFill/>
            <a:ln cap="flat" cmpd="sng" w="19050">
              <a:solidFill>
                <a:srgbClr val="BE0712"/>
              </a:solidFill>
              <a:prstDash val="solid"/>
              <a:round/>
              <a:headEnd len="lg" w="lg" type="none"/>
              <a:tailEnd len="lg" w="lg" type="triangle"/>
            </a:ln>
          </p:spPr>
        </p:cxnSp>
      </p:grpSp>
      <p:grpSp>
        <p:nvGrpSpPr>
          <p:cNvPr id="2213" name="Shape 2213"/>
          <p:cNvGrpSpPr/>
          <p:nvPr/>
        </p:nvGrpSpPr>
        <p:grpSpPr>
          <a:xfrm>
            <a:off x="6847050" y="3630350"/>
            <a:ext cx="2164500" cy="433500"/>
            <a:chOff x="6847050" y="3630350"/>
            <a:chExt cx="2164500" cy="433500"/>
          </a:xfrm>
        </p:grpSpPr>
        <p:sp>
          <p:nvSpPr>
            <p:cNvPr id="2214" name="Shape 2214"/>
            <p:cNvSpPr txBox="1"/>
            <p:nvPr/>
          </p:nvSpPr>
          <p:spPr>
            <a:xfrm>
              <a:off x="7542450" y="3630350"/>
              <a:ext cx="1469100" cy="433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BE0712"/>
                  </a:solidFill>
                </a:rPr>
                <a:t>Prints 3!</a:t>
              </a:r>
            </a:p>
          </p:txBody>
        </p:sp>
        <p:cxnSp>
          <p:nvCxnSpPr>
            <p:cNvPr id="2215" name="Shape 2215"/>
            <p:cNvCxnSpPr>
              <a:stCxn id="2214" idx="1"/>
            </p:cNvCxnSpPr>
            <p:nvPr/>
          </p:nvCxnSpPr>
          <p:spPr>
            <a:xfrm flipH="1">
              <a:off x="6847050" y="3847100"/>
              <a:ext cx="695400" cy="209400"/>
            </a:xfrm>
            <a:prstGeom prst="straightConnector1">
              <a:avLst/>
            </a:prstGeom>
            <a:noFill/>
            <a:ln cap="flat" cmpd="sng" w="19050">
              <a:solidFill>
                <a:srgbClr val="BE0712"/>
              </a:solidFill>
              <a:prstDash val="solid"/>
              <a:round/>
              <a:headEnd len="lg" w="lg" type="none"/>
              <a:tailEnd len="lg" w="lg"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9" name="Shape 2219"/>
        <p:cNvGrpSpPr/>
        <p:nvPr/>
      </p:nvGrpSpPr>
      <p:grpSpPr>
        <a:xfrm>
          <a:off x="0" y="0"/>
          <a:ext cx="0" cy="0"/>
          <a:chOff x="0" y="0"/>
          <a:chExt cx="0" cy="0"/>
        </a:xfrm>
      </p:grpSpPr>
      <p:sp>
        <p:nvSpPr>
          <p:cNvPr id="2220" name="Shape 2220"/>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700">
                <a:solidFill>
                  <a:srgbClr val="1155CC"/>
                </a:solidFill>
              </a:rPr>
              <a:t>Hash Set Definition and Key Implementation Details</a:t>
            </a:r>
          </a:p>
        </p:txBody>
      </p:sp>
      <p:sp>
        <p:nvSpPr>
          <p:cNvPr id="2221" name="Shape 2221"/>
          <p:cNvSpPr txBox="1"/>
          <p:nvPr/>
        </p:nvSpPr>
        <p:spPr>
          <a:xfrm>
            <a:off x="311400" y="623725"/>
            <a:ext cx="8521200" cy="39099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This data structure we’ve designed is called a </a:t>
            </a:r>
            <a:r>
              <a:rPr b="1" lang="en" sz="2200"/>
              <a:t>hash set</a:t>
            </a:r>
            <a:r>
              <a:rPr lang="en" sz="2200"/>
              <a:t>:</a:t>
            </a:r>
          </a:p>
          <a:p>
            <a:pPr indent="-368300" lvl="0" marL="457200" rtl="0">
              <a:lnSpc>
                <a:spcPct val="115000"/>
              </a:lnSpc>
              <a:spcBef>
                <a:spcPts val="0"/>
              </a:spcBef>
              <a:spcAft>
                <a:spcPts val="0"/>
              </a:spcAft>
              <a:buSzPts val="2200"/>
              <a:buChar char="●"/>
            </a:pPr>
            <a:r>
              <a:rPr lang="en" sz="2200"/>
              <a:t>Every item is mapped to a bucket number using a hash function</a:t>
            </a:r>
          </a:p>
          <a:p>
            <a:pPr indent="-368300" lvl="0" marL="457200" rtl="0">
              <a:lnSpc>
                <a:spcPct val="115000"/>
              </a:lnSpc>
              <a:spcBef>
                <a:spcPts val="0"/>
              </a:spcBef>
              <a:spcAft>
                <a:spcPts val="0"/>
              </a:spcAft>
              <a:buSzPts val="2200"/>
              <a:buChar char="●"/>
            </a:pPr>
            <a:r>
              <a:rPr lang="en" sz="2200"/>
              <a:t>Typically, computing bucket number consists of two steps:</a:t>
            </a:r>
          </a:p>
          <a:p>
            <a:pPr indent="-368300" lvl="0" marL="914400" rtl="0">
              <a:lnSpc>
                <a:spcPct val="115000"/>
              </a:lnSpc>
              <a:spcBef>
                <a:spcPts val="0"/>
              </a:spcBef>
              <a:spcAft>
                <a:spcPts val="0"/>
              </a:spcAft>
              <a:buSzPts val="2200"/>
              <a:buAutoNum type="arabicPeriod"/>
            </a:pPr>
            <a:r>
              <a:rPr lang="en" sz="2200"/>
              <a:t>Computing a hashCode (integer between -2</a:t>
            </a:r>
            <a:r>
              <a:rPr baseline="30000" lang="en" sz="2200"/>
              <a:t>31</a:t>
            </a:r>
            <a:r>
              <a:rPr lang="en" sz="2200"/>
              <a:t> and 2</a:t>
            </a:r>
            <a:r>
              <a:rPr baseline="30000" lang="en" sz="2200"/>
              <a:t>31</a:t>
            </a:r>
            <a:r>
              <a:rPr lang="en" sz="2200"/>
              <a:t> - 1)</a:t>
            </a:r>
          </a:p>
          <a:p>
            <a:pPr indent="-368300" lvl="0" marL="914400" rtl="0">
              <a:lnSpc>
                <a:spcPct val="115000"/>
              </a:lnSpc>
              <a:spcBef>
                <a:spcPts val="0"/>
              </a:spcBef>
              <a:spcAft>
                <a:spcPts val="0"/>
              </a:spcAft>
              <a:buSzPts val="2200"/>
              <a:buAutoNum type="arabicPeriod"/>
            </a:pPr>
            <a:r>
              <a:rPr lang="en" sz="2200"/>
              <a:t>Compute index with Math.floorMod(hashCode, M)</a:t>
            </a:r>
          </a:p>
          <a:p>
            <a:pPr indent="-368300" lvl="0" marL="457200" rtl="0">
              <a:lnSpc>
                <a:spcPct val="115000"/>
              </a:lnSpc>
              <a:spcBef>
                <a:spcPts val="0"/>
              </a:spcBef>
              <a:buSzPts val="2200"/>
              <a:buChar char="●"/>
            </a:pPr>
            <a:r>
              <a:rPr lang="en" sz="2200"/>
              <a:t>If L = N/M gets too large, increase M</a:t>
            </a:r>
          </a:p>
          <a:p>
            <a:pPr indent="0" lvl="0" marL="0" rtl="0">
              <a:lnSpc>
                <a:spcPct val="115000"/>
              </a:lnSpc>
              <a:spcBef>
                <a:spcPts val="0"/>
              </a:spcBef>
              <a:buNone/>
            </a:pPr>
            <a:r>
              <a:t/>
            </a:r>
            <a:endParaRPr sz="2200"/>
          </a:p>
          <a:p>
            <a:pPr indent="0" lvl="0" marL="0" rtl="0">
              <a:lnSpc>
                <a:spcPct val="115000"/>
              </a:lnSpc>
              <a:spcBef>
                <a:spcPts val="0"/>
              </a:spcBef>
              <a:buNone/>
            </a:pPr>
            <a:r>
              <a:rPr lang="en" sz="2200"/>
              <a:t>If multiple items map to the same bucket, we have to resolve ambiguity somehow</a:t>
            </a:r>
          </a:p>
          <a:p>
            <a:pPr indent="-368300" lvl="0" marL="457200" rtl="0">
              <a:lnSpc>
                <a:spcPct val="115000"/>
              </a:lnSpc>
              <a:spcBef>
                <a:spcPts val="0"/>
              </a:spcBef>
              <a:buSzPts val="2200"/>
              <a:buChar char="●"/>
            </a:pPr>
            <a:r>
              <a:rPr lang="en" sz="2200"/>
              <a:t>External chaining (create a list for each bucket)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5" name="Shape 2225"/>
        <p:cNvGrpSpPr/>
        <p:nvPr/>
      </p:nvGrpSpPr>
      <p:grpSpPr>
        <a:xfrm>
          <a:off x="0" y="0"/>
          <a:ext cx="0" cy="0"/>
          <a:chOff x="0" y="0"/>
          <a:chExt cx="0" cy="0"/>
        </a:xfrm>
      </p:grpSpPr>
      <p:sp>
        <p:nvSpPr>
          <p:cNvPr id="2226" name="Shape 2226"/>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External Chaining Performance</a:t>
            </a:r>
          </a:p>
        </p:txBody>
      </p:sp>
      <p:sp>
        <p:nvSpPr>
          <p:cNvPr id="2227" name="Shape 2227"/>
          <p:cNvSpPr/>
          <p:nvPr/>
        </p:nvSpPr>
        <p:spPr>
          <a:xfrm>
            <a:off x="995000" y="144949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228" name="Shape 2228"/>
          <p:cNvSpPr/>
          <p:nvPr/>
        </p:nvSpPr>
        <p:spPr>
          <a:xfrm>
            <a:off x="1565250" y="19162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229" name="Shape 2229"/>
          <p:cNvSpPr/>
          <p:nvPr/>
        </p:nvSpPr>
        <p:spPr>
          <a:xfrm>
            <a:off x="995000" y="191155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230" name="Shape 2230"/>
          <p:cNvCxnSpPr>
            <a:endCxn id="2228" idx="1"/>
          </p:cNvCxnSpPr>
          <p:nvPr/>
        </p:nvCxnSpPr>
        <p:spPr>
          <a:xfrm>
            <a:off x="1187850" y="2036235"/>
            <a:ext cx="377400" cy="0"/>
          </a:xfrm>
          <a:prstGeom prst="straightConnector1">
            <a:avLst/>
          </a:prstGeom>
          <a:noFill/>
          <a:ln cap="flat" cmpd="sng" w="19050">
            <a:solidFill>
              <a:srgbClr val="666666"/>
            </a:solidFill>
            <a:prstDash val="solid"/>
            <a:round/>
            <a:headEnd len="lg" w="lg" type="none"/>
            <a:tailEnd len="lg" w="lg" type="triangle"/>
          </a:ln>
        </p:spPr>
      </p:cxnSp>
      <p:sp>
        <p:nvSpPr>
          <p:cNvPr id="2231" name="Shape 2231"/>
          <p:cNvSpPr/>
          <p:nvPr/>
        </p:nvSpPr>
        <p:spPr>
          <a:xfrm>
            <a:off x="995000" y="168334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232" name="Shape 2232"/>
          <p:cNvSpPr/>
          <p:nvPr/>
        </p:nvSpPr>
        <p:spPr>
          <a:xfrm>
            <a:off x="995000" y="1209068"/>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233" name="Shape 2233"/>
          <p:cNvSpPr/>
          <p:nvPr/>
        </p:nvSpPr>
        <p:spPr>
          <a:xfrm>
            <a:off x="995000" y="9752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234" name="Shape 2234"/>
          <p:cNvSpPr/>
          <p:nvPr/>
        </p:nvSpPr>
        <p:spPr>
          <a:xfrm>
            <a:off x="1565250" y="167837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35" name="Shape 2235"/>
          <p:cNvCxnSpPr>
            <a:endCxn id="2234" idx="1"/>
          </p:cNvCxnSpPr>
          <p:nvPr/>
        </p:nvCxnSpPr>
        <p:spPr>
          <a:xfrm>
            <a:off x="1187850" y="1798374"/>
            <a:ext cx="377400" cy="0"/>
          </a:xfrm>
          <a:prstGeom prst="straightConnector1">
            <a:avLst/>
          </a:prstGeom>
          <a:noFill/>
          <a:ln cap="flat" cmpd="sng" w="19050">
            <a:solidFill>
              <a:srgbClr val="666666"/>
            </a:solidFill>
            <a:prstDash val="solid"/>
            <a:round/>
            <a:headEnd len="lg" w="lg" type="none"/>
            <a:tailEnd len="lg" w="lg" type="triangle"/>
          </a:ln>
        </p:spPr>
      </p:cxnSp>
      <p:sp>
        <p:nvSpPr>
          <p:cNvPr id="2236" name="Shape 2236"/>
          <p:cNvSpPr/>
          <p:nvPr/>
        </p:nvSpPr>
        <p:spPr>
          <a:xfrm>
            <a:off x="1570505" y="143555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37" name="Shape 2237"/>
          <p:cNvCxnSpPr>
            <a:endCxn id="2236" idx="1"/>
          </p:cNvCxnSpPr>
          <p:nvPr/>
        </p:nvCxnSpPr>
        <p:spPr>
          <a:xfrm>
            <a:off x="1193105" y="1555558"/>
            <a:ext cx="377400" cy="0"/>
          </a:xfrm>
          <a:prstGeom prst="straightConnector1">
            <a:avLst/>
          </a:prstGeom>
          <a:noFill/>
          <a:ln cap="flat" cmpd="sng" w="19050">
            <a:solidFill>
              <a:srgbClr val="666666"/>
            </a:solidFill>
            <a:prstDash val="solid"/>
            <a:round/>
            <a:headEnd len="lg" w="lg" type="none"/>
            <a:tailEnd len="lg" w="lg" type="triangle"/>
          </a:ln>
        </p:spPr>
      </p:cxnSp>
      <p:sp>
        <p:nvSpPr>
          <p:cNvPr id="2238" name="Shape 2238"/>
          <p:cNvSpPr/>
          <p:nvPr/>
        </p:nvSpPr>
        <p:spPr>
          <a:xfrm>
            <a:off x="1570505" y="119274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39" name="Shape 2239"/>
          <p:cNvCxnSpPr>
            <a:endCxn id="2238" idx="1"/>
          </p:cNvCxnSpPr>
          <p:nvPr/>
        </p:nvCxnSpPr>
        <p:spPr>
          <a:xfrm>
            <a:off x="1193105" y="1312742"/>
            <a:ext cx="377400" cy="0"/>
          </a:xfrm>
          <a:prstGeom prst="straightConnector1">
            <a:avLst/>
          </a:prstGeom>
          <a:noFill/>
          <a:ln cap="flat" cmpd="sng" w="19050">
            <a:solidFill>
              <a:srgbClr val="666666"/>
            </a:solidFill>
            <a:prstDash val="solid"/>
            <a:round/>
            <a:headEnd len="lg" w="lg" type="none"/>
            <a:tailEnd len="lg" w="lg" type="triangle"/>
          </a:ln>
        </p:spPr>
      </p:cxnSp>
      <p:sp>
        <p:nvSpPr>
          <p:cNvPr id="2240" name="Shape 2240"/>
          <p:cNvSpPr/>
          <p:nvPr/>
        </p:nvSpPr>
        <p:spPr>
          <a:xfrm>
            <a:off x="1570505" y="96107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41" name="Shape 2241"/>
          <p:cNvCxnSpPr>
            <a:endCxn id="2240" idx="1"/>
          </p:cNvCxnSpPr>
          <p:nvPr/>
        </p:nvCxnSpPr>
        <p:spPr>
          <a:xfrm>
            <a:off x="1193105" y="1081075"/>
            <a:ext cx="377400" cy="0"/>
          </a:xfrm>
          <a:prstGeom prst="straightConnector1">
            <a:avLst/>
          </a:prstGeom>
          <a:noFill/>
          <a:ln cap="flat" cmpd="sng" w="19050">
            <a:solidFill>
              <a:srgbClr val="666666"/>
            </a:solidFill>
            <a:prstDash val="solid"/>
            <a:round/>
            <a:headEnd len="lg" w="lg" type="none"/>
            <a:tailEnd len="lg" w="lg" type="triangle"/>
          </a:ln>
        </p:spPr>
      </p:cxnSp>
      <p:sp>
        <p:nvSpPr>
          <p:cNvPr id="2242" name="Shape 2242"/>
          <p:cNvSpPr/>
          <p:nvPr/>
        </p:nvSpPr>
        <p:spPr>
          <a:xfrm>
            <a:off x="3357390" y="1678845"/>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243" name="Shape 2243"/>
          <p:cNvSpPr/>
          <p:nvPr/>
        </p:nvSpPr>
        <p:spPr>
          <a:xfrm>
            <a:off x="3897040" y="1678845"/>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244" name="Shape 2244"/>
          <p:cNvSpPr/>
          <p:nvPr/>
        </p:nvSpPr>
        <p:spPr>
          <a:xfrm>
            <a:off x="3357390" y="1427841"/>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245" name="Shape 2245"/>
          <p:cNvSpPr/>
          <p:nvPr/>
        </p:nvSpPr>
        <p:spPr>
          <a:xfrm>
            <a:off x="3357516" y="1176841"/>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46" name="Shape 2246"/>
          <p:cNvCxnSpPr>
            <a:endCxn id="2245" idx="1"/>
          </p:cNvCxnSpPr>
          <p:nvPr/>
        </p:nvCxnSpPr>
        <p:spPr>
          <a:xfrm>
            <a:off x="3129216" y="1300891"/>
            <a:ext cx="228300" cy="0"/>
          </a:xfrm>
          <a:prstGeom prst="straightConnector1">
            <a:avLst/>
          </a:prstGeom>
          <a:noFill/>
          <a:ln cap="flat" cmpd="sng" w="19050">
            <a:solidFill>
              <a:srgbClr val="666666"/>
            </a:solidFill>
            <a:prstDash val="solid"/>
            <a:round/>
            <a:headEnd len="lg" w="lg" type="none"/>
            <a:tailEnd len="lg" w="lg" type="triangle"/>
          </a:ln>
        </p:spPr>
      </p:cxnSp>
      <p:cxnSp>
        <p:nvCxnSpPr>
          <p:cNvPr id="2247" name="Shape 2247"/>
          <p:cNvCxnSpPr>
            <a:stCxn id="2248" idx="3"/>
            <a:endCxn id="2244" idx="1"/>
          </p:cNvCxnSpPr>
          <p:nvPr/>
        </p:nvCxnSpPr>
        <p:spPr>
          <a:xfrm flipH="1" rot="10800000">
            <a:off x="3117305" y="1551835"/>
            <a:ext cx="240000" cy="17100"/>
          </a:xfrm>
          <a:prstGeom prst="straightConnector1">
            <a:avLst/>
          </a:prstGeom>
          <a:noFill/>
          <a:ln cap="flat" cmpd="sng" w="19050">
            <a:solidFill>
              <a:srgbClr val="666666"/>
            </a:solidFill>
            <a:prstDash val="solid"/>
            <a:round/>
            <a:headEnd len="lg" w="lg" type="none"/>
            <a:tailEnd len="lg" w="lg" type="triangle"/>
          </a:ln>
        </p:spPr>
      </p:cxnSp>
      <p:cxnSp>
        <p:nvCxnSpPr>
          <p:cNvPr id="2249" name="Shape 2249"/>
          <p:cNvCxnSpPr>
            <a:endCxn id="2242" idx="1"/>
          </p:cNvCxnSpPr>
          <p:nvPr/>
        </p:nvCxnSpPr>
        <p:spPr>
          <a:xfrm>
            <a:off x="3123990" y="1802895"/>
            <a:ext cx="233400" cy="0"/>
          </a:xfrm>
          <a:prstGeom prst="straightConnector1">
            <a:avLst/>
          </a:prstGeom>
          <a:noFill/>
          <a:ln cap="flat" cmpd="sng" w="19050">
            <a:solidFill>
              <a:srgbClr val="666666"/>
            </a:solidFill>
            <a:prstDash val="solid"/>
            <a:round/>
            <a:headEnd len="lg" w="lg" type="none"/>
            <a:tailEnd len="lg" w="lg" type="triangle"/>
          </a:ln>
        </p:spPr>
      </p:cxnSp>
      <p:cxnSp>
        <p:nvCxnSpPr>
          <p:cNvPr id="2250" name="Shape 2250"/>
          <p:cNvCxnSpPr>
            <a:endCxn id="2243" idx="1"/>
          </p:cNvCxnSpPr>
          <p:nvPr/>
        </p:nvCxnSpPr>
        <p:spPr>
          <a:xfrm>
            <a:off x="3608740" y="1802895"/>
            <a:ext cx="288300" cy="0"/>
          </a:xfrm>
          <a:prstGeom prst="straightConnector1">
            <a:avLst/>
          </a:prstGeom>
          <a:noFill/>
          <a:ln cap="flat" cmpd="sng" w="19050">
            <a:solidFill>
              <a:srgbClr val="666666"/>
            </a:solidFill>
            <a:prstDash val="solid"/>
            <a:round/>
            <a:headEnd len="lg" w="lg" type="none"/>
            <a:tailEnd len="lg" w="lg" type="triangle"/>
          </a:ln>
        </p:spPr>
      </p:cxnSp>
      <p:sp>
        <p:nvSpPr>
          <p:cNvPr id="2251" name="Shape 2251"/>
          <p:cNvSpPr txBox="1"/>
          <p:nvPr/>
        </p:nvSpPr>
        <p:spPr>
          <a:xfrm>
            <a:off x="712522" y="878300"/>
            <a:ext cx="288300" cy="1490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1500">
                <a:latin typeface="Consolas"/>
                <a:ea typeface="Consolas"/>
                <a:cs typeface="Consolas"/>
                <a:sym typeface="Consolas"/>
              </a:rPr>
              <a:t>0</a:t>
            </a:r>
          </a:p>
          <a:p>
            <a:pPr indent="0" lvl="0" marL="0" rtl="0" algn="r">
              <a:spcBef>
                <a:spcPts val="0"/>
              </a:spcBef>
              <a:buNone/>
            </a:pPr>
            <a:r>
              <a:rPr lang="en" sz="1500">
                <a:latin typeface="Consolas"/>
                <a:ea typeface="Consolas"/>
                <a:cs typeface="Consolas"/>
                <a:sym typeface="Consolas"/>
              </a:rPr>
              <a:t>1</a:t>
            </a:r>
          </a:p>
          <a:p>
            <a:pPr indent="0" lvl="0" marL="0" rtl="0" algn="r">
              <a:spcBef>
                <a:spcPts val="0"/>
              </a:spcBef>
              <a:buNone/>
            </a:pPr>
            <a:r>
              <a:rPr lang="en" sz="1500">
                <a:latin typeface="Consolas"/>
                <a:ea typeface="Consolas"/>
                <a:cs typeface="Consolas"/>
                <a:sym typeface="Consolas"/>
              </a:rPr>
              <a:t>2</a:t>
            </a:r>
          </a:p>
          <a:p>
            <a:pPr indent="0" lvl="0" marL="0" rtl="0" algn="r">
              <a:spcBef>
                <a:spcPts val="0"/>
              </a:spcBef>
              <a:buNone/>
            </a:pPr>
            <a:r>
              <a:rPr lang="en" sz="1500">
                <a:latin typeface="Consolas"/>
                <a:ea typeface="Consolas"/>
                <a:cs typeface="Consolas"/>
                <a:sym typeface="Consolas"/>
              </a:rPr>
              <a:t>3</a:t>
            </a:r>
          </a:p>
          <a:p>
            <a:pPr indent="0" lvl="0" marL="0" rtl="0" algn="r">
              <a:spcBef>
                <a:spcPts val="0"/>
              </a:spcBef>
              <a:buNone/>
            </a:pPr>
            <a:r>
              <a:rPr lang="en" sz="1500">
                <a:latin typeface="Consolas"/>
                <a:ea typeface="Consolas"/>
                <a:cs typeface="Consolas"/>
                <a:sym typeface="Consolas"/>
              </a:rPr>
              <a:t>4</a:t>
            </a:r>
          </a:p>
        </p:txBody>
      </p:sp>
      <p:sp>
        <p:nvSpPr>
          <p:cNvPr id="2252" name="Shape 2252"/>
          <p:cNvSpPr/>
          <p:nvPr/>
        </p:nvSpPr>
        <p:spPr>
          <a:xfrm>
            <a:off x="995000" y="301109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253" name="Shape 2253"/>
          <p:cNvSpPr/>
          <p:nvPr/>
        </p:nvSpPr>
        <p:spPr>
          <a:xfrm>
            <a:off x="1565250" y="34778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254" name="Shape 2254"/>
          <p:cNvSpPr/>
          <p:nvPr/>
        </p:nvSpPr>
        <p:spPr>
          <a:xfrm>
            <a:off x="995000" y="347315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255" name="Shape 2255"/>
          <p:cNvCxnSpPr>
            <a:endCxn id="2253" idx="1"/>
          </p:cNvCxnSpPr>
          <p:nvPr/>
        </p:nvCxnSpPr>
        <p:spPr>
          <a:xfrm>
            <a:off x="1187850" y="3597835"/>
            <a:ext cx="377400" cy="0"/>
          </a:xfrm>
          <a:prstGeom prst="straightConnector1">
            <a:avLst/>
          </a:prstGeom>
          <a:noFill/>
          <a:ln cap="flat" cmpd="sng" w="19050">
            <a:solidFill>
              <a:srgbClr val="666666"/>
            </a:solidFill>
            <a:prstDash val="solid"/>
            <a:round/>
            <a:headEnd len="lg" w="lg" type="none"/>
            <a:tailEnd len="lg" w="lg" type="triangle"/>
          </a:ln>
        </p:spPr>
      </p:cxnSp>
      <p:sp>
        <p:nvSpPr>
          <p:cNvPr id="2256" name="Shape 2256"/>
          <p:cNvSpPr/>
          <p:nvPr/>
        </p:nvSpPr>
        <p:spPr>
          <a:xfrm>
            <a:off x="995000" y="37075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257" name="Shape 2257"/>
          <p:cNvSpPr/>
          <p:nvPr/>
        </p:nvSpPr>
        <p:spPr>
          <a:xfrm>
            <a:off x="995000" y="324494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258" name="Shape 2258"/>
          <p:cNvSpPr/>
          <p:nvPr/>
        </p:nvSpPr>
        <p:spPr>
          <a:xfrm>
            <a:off x="995000" y="2770668"/>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259" name="Shape 2259"/>
          <p:cNvSpPr/>
          <p:nvPr/>
        </p:nvSpPr>
        <p:spPr>
          <a:xfrm>
            <a:off x="995000" y="25368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260" name="Shape 2260"/>
          <p:cNvSpPr/>
          <p:nvPr/>
        </p:nvSpPr>
        <p:spPr>
          <a:xfrm>
            <a:off x="1565250" y="323997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61" name="Shape 2261"/>
          <p:cNvCxnSpPr>
            <a:endCxn id="2260" idx="1"/>
          </p:cNvCxnSpPr>
          <p:nvPr/>
        </p:nvCxnSpPr>
        <p:spPr>
          <a:xfrm>
            <a:off x="1187850" y="3359974"/>
            <a:ext cx="377400" cy="0"/>
          </a:xfrm>
          <a:prstGeom prst="straightConnector1">
            <a:avLst/>
          </a:prstGeom>
          <a:noFill/>
          <a:ln cap="flat" cmpd="sng" w="19050">
            <a:solidFill>
              <a:srgbClr val="666666"/>
            </a:solidFill>
            <a:prstDash val="solid"/>
            <a:round/>
            <a:headEnd len="lg" w="lg" type="none"/>
            <a:tailEnd len="lg" w="lg" type="triangle"/>
          </a:ln>
        </p:spPr>
      </p:cxnSp>
      <p:sp>
        <p:nvSpPr>
          <p:cNvPr id="2262" name="Shape 2262"/>
          <p:cNvSpPr/>
          <p:nvPr/>
        </p:nvSpPr>
        <p:spPr>
          <a:xfrm>
            <a:off x="1570505" y="299715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63" name="Shape 2263"/>
          <p:cNvCxnSpPr>
            <a:endCxn id="2262" idx="1"/>
          </p:cNvCxnSpPr>
          <p:nvPr/>
        </p:nvCxnSpPr>
        <p:spPr>
          <a:xfrm>
            <a:off x="1193105" y="3117158"/>
            <a:ext cx="377400" cy="0"/>
          </a:xfrm>
          <a:prstGeom prst="straightConnector1">
            <a:avLst/>
          </a:prstGeom>
          <a:noFill/>
          <a:ln cap="flat" cmpd="sng" w="19050">
            <a:solidFill>
              <a:srgbClr val="666666"/>
            </a:solidFill>
            <a:prstDash val="solid"/>
            <a:round/>
            <a:headEnd len="lg" w="lg" type="none"/>
            <a:tailEnd len="lg" w="lg" type="triangle"/>
          </a:ln>
        </p:spPr>
      </p:cxnSp>
      <p:sp>
        <p:nvSpPr>
          <p:cNvPr id="2264" name="Shape 2264"/>
          <p:cNvSpPr/>
          <p:nvPr/>
        </p:nvSpPr>
        <p:spPr>
          <a:xfrm>
            <a:off x="1570505" y="275434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65" name="Shape 2265"/>
          <p:cNvCxnSpPr>
            <a:endCxn id="2264" idx="1"/>
          </p:cNvCxnSpPr>
          <p:nvPr/>
        </p:nvCxnSpPr>
        <p:spPr>
          <a:xfrm>
            <a:off x="1193105" y="2874342"/>
            <a:ext cx="377400" cy="0"/>
          </a:xfrm>
          <a:prstGeom prst="straightConnector1">
            <a:avLst/>
          </a:prstGeom>
          <a:noFill/>
          <a:ln cap="flat" cmpd="sng" w="19050">
            <a:solidFill>
              <a:srgbClr val="666666"/>
            </a:solidFill>
            <a:prstDash val="solid"/>
            <a:round/>
            <a:headEnd len="lg" w="lg" type="none"/>
            <a:tailEnd len="lg" w="lg" type="triangle"/>
          </a:ln>
        </p:spPr>
      </p:cxnSp>
      <p:sp>
        <p:nvSpPr>
          <p:cNvPr id="2266" name="Shape 2266"/>
          <p:cNvSpPr/>
          <p:nvPr/>
        </p:nvSpPr>
        <p:spPr>
          <a:xfrm>
            <a:off x="1570505" y="252267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67" name="Shape 2267"/>
          <p:cNvCxnSpPr>
            <a:endCxn id="2266" idx="1"/>
          </p:cNvCxnSpPr>
          <p:nvPr/>
        </p:nvCxnSpPr>
        <p:spPr>
          <a:xfrm>
            <a:off x="1193105" y="2642675"/>
            <a:ext cx="377400" cy="0"/>
          </a:xfrm>
          <a:prstGeom prst="straightConnector1">
            <a:avLst/>
          </a:prstGeom>
          <a:noFill/>
          <a:ln cap="flat" cmpd="sng" w="19050">
            <a:solidFill>
              <a:srgbClr val="666666"/>
            </a:solidFill>
            <a:prstDash val="solid"/>
            <a:round/>
            <a:headEnd len="lg" w="lg" type="none"/>
            <a:tailEnd len="lg" w="lg" type="triangle"/>
          </a:ln>
        </p:spPr>
      </p:cxnSp>
      <p:sp>
        <p:nvSpPr>
          <p:cNvPr id="2268" name="Shape 2268"/>
          <p:cNvSpPr/>
          <p:nvPr/>
        </p:nvSpPr>
        <p:spPr>
          <a:xfrm>
            <a:off x="1565250" y="369339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69" name="Shape 2269"/>
          <p:cNvCxnSpPr>
            <a:endCxn id="2268" idx="1"/>
          </p:cNvCxnSpPr>
          <p:nvPr/>
        </p:nvCxnSpPr>
        <p:spPr>
          <a:xfrm>
            <a:off x="1187850" y="3813397"/>
            <a:ext cx="377400" cy="0"/>
          </a:xfrm>
          <a:prstGeom prst="straightConnector1">
            <a:avLst/>
          </a:prstGeom>
          <a:noFill/>
          <a:ln cap="flat" cmpd="sng" w="19050">
            <a:solidFill>
              <a:srgbClr val="666666"/>
            </a:solidFill>
            <a:prstDash val="solid"/>
            <a:round/>
            <a:headEnd len="lg" w="lg" type="none"/>
            <a:tailEnd len="lg" w="lg" type="triangle"/>
          </a:ln>
        </p:spPr>
      </p:cxnSp>
      <p:sp>
        <p:nvSpPr>
          <p:cNvPr id="2270" name="Shape 2270"/>
          <p:cNvSpPr txBox="1"/>
          <p:nvPr/>
        </p:nvSpPr>
        <p:spPr>
          <a:xfrm>
            <a:off x="712525" y="2439900"/>
            <a:ext cx="288300" cy="21846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1500">
                <a:latin typeface="Consolas"/>
                <a:ea typeface="Consolas"/>
                <a:cs typeface="Consolas"/>
                <a:sym typeface="Consolas"/>
              </a:rPr>
              <a:t>0</a:t>
            </a:r>
          </a:p>
          <a:p>
            <a:pPr indent="0" lvl="0" marL="0" rtl="0" algn="r">
              <a:spcBef>
                <a:spcPts val="0"/>
              </a:spcBef>
              <a:buNone/>
            </a:pPr>
            <a:r>
              <a:rPr lang="en" sz="1500">
                <a:latin typeface="Consolas"/>
                <a:ea typeface="Consolas"/>
                <a:cs typeface="Consolas"/>
                <a:sym typeface="Consolas"/>
              </a:rPr>
              <a:t>1</a:t>
            </a:r>
          </a:p>
          <a:p>
            <a:pPr indent="0" lvl="0" marL="0" rtl="0" algn="r">
              <a:spcBef>
                <a:spcPts val="0"/>
              </a:spcBef>
              <a:buNone/>
            </a:pPr>
            <a:r>
              <a:rPr lang="en" sz="1500">
                <a:latin typeface="Consolas"/>
                <a:ea typeface="Consolas"/>
                <a:cs typeface="Consolas"/>
                <a:sym typeface="Consolas"/>
              </a:rPr>
              <a:t>2</a:t>
            </a:r>
          </a:p>
          <a:p>
            <a:pPr indent="0" lvl="0" marL="0" rtl="0" algn="r">
              <a:spcBef>
                <a:spcPts val="0"/>
              </a:spcBef>
              <a:buNone/>
            </a:pPr>
            <a:r>
              <a:rPr lang="en" sz="1500">
                <a:latin typeface="Consolas"/>
                <a:ea typeface="Consolas"/>
                <a:cs typeface="Consolas"/>
                <a:sym typeface="Consolas"/>
              </a:rPr>
              <a:t>3</a:t>
            </a:r>
          </a:p>
          <a:p>
            <a:pPr indent="0" lvl="0" marL="0" rtl="0" algn="r">
              <a:spcBef>
                <a:spcPts val="0"/>
              </a:spcBef>
              <a:buNone/>
            </a:pPr>
            <a:r>
              <a:rPr lang="en" sz="1500">
                <a:latin typeface="Consolas"/>
                <a:ea typeface="Consolas"/>
                <a:cs typeface="Consolas"/>
                <a:sym typeface="Consolas"/>
              </a:rPr>
              <a:t>4</a:t>
            </a:r>
          </a:p>
          <a:p>
            <a:pPr indent="0" lvl="0" marL="0" rtl="0" algn="r">
              <a:spcBef>
                <a:spcPts val="0"/>
              </a:spcBef>
              <a:buNone/>
            </a:pPr>
            <a:r>
              <a:rPr lang="en" sz="1500">
                <a:latin typeface="Consolas"/>
                <a:ea typeface="Consolas"/>
                <a:cs typeface="Consolas"/>
                <a:sym typeface="Consolas"/>
              </a:rPr>
              <a:t>56</a:t>
            </a:r>
          </a:p>
          <a:p>
            <a:pPr indent="0" lvl="0" marL="0" rtl="0" algn="r">
              <a:spcBef>
                <a:spcPts val="0"/>
              </a:spcBef>
              <a:buNone/>
            </a:pPr>
            <a:r>
              <a:rPr lang="en" sz="1500">
                <a:latin typeface="Consolas"/>
                <a:ea typeface="Consolas"/>
                <a:cs typeface="Consolas"/>
                <a:sym typeface="Consolas"/>
              </a:rPr>
              <a:t>7</a:t>
            </a:r>
          </a:p>
          <a:p>
            <a:pPr indent="0" lvl="0" marL="0" rtl="0" algn="r">
              <a:spcBef>
                <a:spcPts val="0"/>
              </a:spcBef>
              <a:buNone/>
            </a:pPr>
            <a:r>
              <a:rPr lang="en" sz="1500">
                <a:latin typeface="Consolas"/>
                <a:ea typeface="Consolas"/>
                <a:cs typeface="Consolas"/>
                <a:sym typeface="Consolas"/>
              </a:rPr>
              <a:t>8</a:t>
            </a:r>
          </a:p>
        </p:txBody>
      </p:sp>
      <p:sp>
        <p:nvSpPr>
          <p:cNvPr id="2271" name="Shape 2271"/>
          <p:cNvSpPr/>
          <p:nvPr/>
        </p:nvSpPr>
        <p:spPr>
          <a:xfrm>
            <a:off x="2210919" y="19162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72" name="Shape 2272"/>
          <p:cNvCxnSpPr>
            <a:endCxn id="2271" idx="1"/>
          </p:cNvCxnSpPr>
          <p:nvPr/>
        </p:nvCxnSpPr>
        <p:spPr>
          <a:xfrm>
            <a:off x="1833519" y="2036235"/>
            <a:ext cx="377400" cy="0"/>
          </a:xfrm>
          <a:prstGeom prst="straightConnector1">
            <a:avLst/>
          </a:prstGeom>
          <a:noFill/>
          <a:ln cap="flat" cmpd="sng" w="19050">
            <a:solidFill>
              <a:srgbClr val="666666"/>
            </a:solidFill>
            <a:prstDash val="solid"/>
            <a:round/>
            <a:headEnd len="lg" w="lg" type="none"/>
            <a:tailEnd len="lg" w="lg" type="triangle"/>
          </a:ln>
        </p:spPr>
      </p:cxnSp>
      <p:sp>
        <p:nvSpPr>
          <p:cNvPr id="2273" name="Shape 2273"/>
          <p:cNvSpPr/>
          <p:nvPr/>
        </p:nvSpPr>
        <p:spPr>
          <a:xfrm>
            <a:off x="2210919" y="167837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74" name="Shape 2274"/>
          <p:cNvCxnSpPr>
            <a:endCxn id="2273" idx="1"/>
          </p:cNvCxnSpPr>
          <p:nvPr/>
        </p:nvCxnSpPr>
        <p:spPr>
          <a:xfrm>
            <a:off x="1833519" y="1798374"/>
            <a:ext cx="377400" cy="0"/>
          </a:xfrm>
          <a:prstGeom prst="straightConnector1">
            <a:avLst/>
          </a:prstGeom>
          <a:noFill/>
          <a:ln cap="flat" cmpd="sng" w="19050">
            <a:solidFill>
              <a:srgbClr val="666666"/>
            </a:solidFill>
            <a:prstDash val="solid"/>
            <a:round/>
            <a:headEnd len="lg" w="lg" type="none"/>
            <a:tailEnd len="lg" w="lg" type="triangle"/>
          </a:ln>
        </p:spPr>
      </p:cxnSp>
      <p:sp>
        <p:nvSpPr>
          <p:cNvPr id="2275" name="Shape 2275"/>
          <p:cNvSpPr/>
          <p:nvPr/>
        </p:nvSpPr>
        <p:spPr>
          <a:xfrm>
            <a:off x="2216174" y="143555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76" name="Shape 2276"/>
          <p:cNvCxnSpPr>
            <a:endCxn id="2275" idx="1"/>
          </p:cNvCxnSpPr>
          <p:nvPr/>
        </p:nvCxnSpPr>
        <p:spPr>
          <a:xfrm>
            <a:off x="1838774" y="1555558"/>
            <a:ext cx="377400" cy="0"/>
          </a:xfrm>
          <a:prstGeom prst="straightConnector1">
            <a:avLst/>
          </a:prstGeom>
          <a:noFill/>
          <a:ln cap="flat" cmpd="sng" w="19050">
            <a:solidFill>
              <a:srgbClr val="666666"/>
            </a:solidFill>
            <a:prstDash val="solid"/>
            <a:round/>
            <a:headEnd len="lg" w="lg" type="none"/>
            <a:tailEnd len="lg" w="lg" type="triangle"/>
          </a:ln>
        </p:spPr>
      </p:cxnSp>
      <p:sp>
        <p:nvSpPr>
          <p:cNvPr id="2277" name="Shape 2277"/>
          <p:cNvSpPr/>
          <p:nvPr/>
        </p:nvSpPr>
        <p:spPr>
          <a:xfrm>
            <a:off x="2216174" y="119274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78" name="Shape 2278"/>
          <p:cNvCxnSpPr>
            <a:endCxn id="2277" idx="1"/>
          </p:cNvCxnSpPr>
          <p:nvPr/>
        </p:nvCxnSpPr>
        <p:spPr>
          <a:xfrm>
            <a:off x="1838774" y="1312742"/>
            <a:ext cx="377400" cy="0"/>
          </a:xfrm>
          <a:prstGeom prst="straightConnector1">
            <a:avLst/>
          </a:prstGeom>
          <a:noFill/>
          <a:ln cap="flat" cmpd="sng" w="19050">
            <a:solidFill>
              <a:srgbClr val="666666"/>
            </a:solidFill>
            <a:prstDash val="solid"/>
            <a:round/>
            <a:headEnd len="lg" w="lg" type="none"/>
            <a:tailEnd len="lg" w="lg" type="triangle"/>
          </a:ln>
        </p:spPr>
      </p:cxnSp>
      <p:sp>
        <p:nvSpPr>
          <p:cNvPr id="2279" name="Shape 2279"/>
          <p:cNvSpPr/>
          <p:nvPr/>
        </p:nvSpPr>
        <p:spPr>
          <a:xfrm>
            <a:off x="2216174" y="96107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80" name="Shape 2280"/>
          <p:cNvCxnSpPr>
            <a:endCxn id="2279" idx="1"/>
          </p:cNvCxnSpPr>
          <p:nvPr/>
        </p:nvCxnSpPr>
        <p:spPr>
          <a:xfrm>
            <a:off x="1838774" y="1081075"/>
            <a:ext cx="377400" cy="0"/>
          </a:xfrm>
          <a:prstGeom prst="straightConnector1">
            <a:avLst/>
          </a:prstGeom>
          <a:noFill/>
          <a:ln cap="flat" cmpd="sng" w="19050">
            <a:solidFill>
              <a:srgbClr val="666666"/>
            </a:solidFill>
            <a:prstDash val="solid"/>
            <a:round/>
            <a:headEnd len="lg" w="lg" type="none"/>
            <a:tailEnd len="lg" w="lg" type="triangle"/>
          </a:ln>
        </p:spPr>
      </p:cxnSp>
      <p:sp>
        <p:nvSpPr>
          <p:cNvPr id="2281" name="Shape 2281"/>
          <p:cNvSpPr/>
          <p:nvPr/>
        </p:nvSpPr>
        <p:spPr>
          <a:xfrm>
            <a:off x="2860650" y="192961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82" name="Shape 2282"/>
          <p:cNvCxnSpPr>
            <a:endCxn id="2281" idx="1"/>
          </p:cNvCxnSpPr>
          <p:nvPr/>
        </p:nvCxnSpPr>
        <p:spPr>
          <a:xfrm>
            <a:off x="2483250" y="2049612"/>
            <a:ext cx="377400" cy="0"/>
          </a:xfrm>
          <a:prstGeom prst="straightConnector1">
            <a:avLst/>
          </a:prstGeom>
          <a:noFill/>
          <a:ln cap="flat" cmpd="sng" w="19050">
            <a:solidFill>
              <a:srgbClr val="666666"/>
            </a:solidFill>
            <a:prstDash val="solid"/>
            <a:round/>
            <a:headEnd len="lg" w="lg" type="none"/>
            <a:tailEnd len="lg" w="lg" type="triangle"/>
          </a:ln>
        </p:spPr>
      </p:cxnSp>
      <p:sp>
        <p:nvSpPr>
          <p:cNvPr id="2283" name="Shape 2283"/>
          <p:cNvSpPr/>
          <p:nvPr/>
        </p:nvSpPr>
        <p:spPr>
          <a:xfrm>
            <a:off x="2860650" y="169175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84" name="Shape 2284"/>
          <p:cNvCxnSpPr>
            <a:endCxn id="2283" idx="1"/>
          </p:cNvCxnSpPr>
          <p:nvPr/>
        </p:nvCxnSpPr>
        <p:spPr>
          <a:xfrm>
            <a:off x="2483250" y="1811752"/>
            <a:ext cx="377400" cy="0"/>
          </a:xfrm>
          <a:prstGeom prst="straightConnector1">
            <a:avLst/>
          </a:prstGeom>
          <a:noFill/>
          <a:ln cap="flat" cmpd="sng" w="19050">
            <a:solidFill>
              <a:srgbClr val="666666"/>
            </a:solidFill>
            <a:prstDash val="solid"/>
            <a:round/>
            <a:headEnd len="lg" w="lg" type="none"/>
            <a:tailEnd len="lg" w="lg" type="triangle"/>
          </a:ln>
        </p:spPr>
      </p:cxnSp>
      <p:sp>
        <p:nvSpPr>
          <p:cNvPr id="2248" name="Shape 2248"/>
          <p:cNvSpPr/>
          <p:nvPr/>
        </p:nvSpPr>
        <p:spPr>
          <a:xfrm>
            <a:off x="2865905" y="14489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285" name="Shape 2285"/>
          <p:cNvSpPr/>
          <p:nvPr/>
        </p:nvSpPr>
        <p:spPr>
          <a:xfrm>
            <a:off x="2865905" y="1206119"/>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86" name="Shape 2286"/>
          <p:cNvCxnSpPr>
            <a:endCxn id="2285" idx="1"/>
          </p:cNvCxnSpPr>
          <p:nvPr/>
        </p:nvCxnSpPr>
        <p:spPr>
          <a:xfrm>
            <a:off x="2488505" y="1326119"/>
            <a:ext cx="377400" cy="0"/>
          </a:xfrm>
          <a:prstGeom prst="straightConnector1">
            <a:avLst/>
          </a:prstGeom>
          <a:noFill/>
          <a:ln cap="flat" cmpd="sng" w="19050">
            <a:solidFill>
              <a:srgbClr val="666666"/>
            </a:solidFill>
            <a:prstDash val="solid"/>
            <a:round/>
            <a:headEnd len="lg" w="lg" type="none"/>
            <a:tailEnd len="lg" w="lg" type="triangle"/>
          </a:ln>
        </p:spPr>
      </p:cxnSp>
      <p:sp>
        <p:nvSpPr>
          <p:cNvPr id="2287" name="Shape 2287"/>
          <p:cNvSpPr/>
          <p:nvPr/>
        </p:nvSpPr>
        <p:spPr>
          <a:xfrm>
            <a:off x="2865905" y="97445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88" name="Shape 2288"/>
          <p:cNvCxnSpPr>
            <a:endCxn id="2287" idx="1"/>
          </p:cNvCxnSpPr>
          <p:nvPr/>
        </p:nvCxnSpPr>
        <p:spPr>
          <a:xfrm>
            <a:off x="2488505" y="1094452"/>
            <a:ext cx="377400" cy="0"/>
          </a:xfrm>
          <a:prstGeom prst="straightConnector1">
            <a:avLst/>
          </a:prstGeom>
          <a:noFill/>
          <a:ln cap="flat" cmpd="sng" w="19050">
            <a:solidFill>
              <a:srgbClr val="666666"/>
            </a:solidFill>
            <a:prstDash val="solid"/>
            <a:round/>
            <a:headEnd len="lg" w="lg" type="none"/>
            <a:tailEnd len="lg" w="lg" type="triangle"/>
          </a:ln>
        </p:spPr>
      </p:cxnSp>
      <p:sp>
        <p:nvSpPr>
          <p:cNvPr id="2289" name="Shape 2289"/>
          <p:cNvSpPr/>
          <p:nvPr/>
        </p:nvSpPr>
        <p:spPr>
          <a:xfrm>
            <a:off x="995000" y="392549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290" name="Shape 2290"/>
          <p:cNvSpPr/>
          <p:nvPr/>
        </p:nvSpPr>
        <p:spPr>
          <a:xfrm>
            <a:off x="995000" y="438755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291" name="Shape 2291"/>
          <p:cNvSpPr/>
          <p:nvPr/>
        </p:nvSpPr>
        <p:spPr>
          <a:xfrm>
            <a:off x="995000" y="415934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292" name="Shape 2292"/>
          <p:cNvSpPr/>
          <p:nvPr/>
        </p:nvSpPr>
        <p:spPr>
          <a:xfrm>
            <a:off x="1565250" y="41636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93" name="Shape 2293"/>
          <p:cNvCxnSpPr>
            <a:endCxn id="2292" idx="1"/>
          </p:cNvCxnSpPr>
          <p:nvPr/>
        </p:nvCxnSpPr>
        <p:spPr>
          <a:xfrm>
            <a:off x="1187850" y="4283635"/>
            <a:ext cx="377400" cy="0"/>
          </a:xfrm>
          <a:prstGeom prst="straightConnector1">
            <a:avLst/>
          </a:prstGeom>
          <a:noFill/>
          <a:ln cap="flat" cmpd="sng" w="19050">
            <a:solidFill>
              <a:srgbClr val="666666"/>
            </a:solidFill>
            <a:prstDash val="solid"/>
            <a:round/>
            <a:headEnd len="lg" w="lg" type="none"/>
            <a:tailEnd len="lg" w="lg" type="triangle"/>
          </a:ln>
        </p:spPr>
      </p:cxnSp>
      <p:sp>
        <p:nvSpPr>
          <p:cNvPr id="2294" name="Shape 2294"/>
          <p:cNvSpPr/>
          <p:nvPr/>
        </p:nvSpPr>
        <p:spPr>
          <a:xfrm>
            <a:off x="1565250" y="392577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95" name="Shape 2295"/>
          <p:cNvCxnSpPr>
            <a:endCxn id="2294" idx="1"/>
          </p:cNvCxnSpPr>
          <p:nvPr/>
        </p:nvCxnSpPr>
        <p:spPr>
          <a:xfrm>
            <a:off x="1187850" y="4045774"/>
            <a:ext cx="377400" cy="0"/>
          </a:xfrm>
          <a:prstGeom prst="straightConnector1">
            <a:avLst/>
          </a:prstGeom>
          <a:noFill/>
          <a:ln cap="flat" cmpd="sng" w="19050">
            <a:solidFill>
              <a:srgbClr val="666666"/>
            </a:solidFill>
            <a:prstDash val="solid"/>
            <a:round/>
            <a:headEnd len="lg" w="lg" type="none"/>
            <a:tailEnd len="lg" w="lg" type="triangle"/>
          </a:ln>
        </p:spPr>
      </p:cxnSp>
      <p:sp>
        <p:nvSpPr>
          <p:cNvPr id="2296" name="Shape 2296"/>
          <p:cNvSpPr/>
          <p:nvPr/>
        </p:nvSpPr>
        <p:spPr>
          <a:xfrm>
            <a:off x="1565250" y="437919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97" name="Shape 2297"/>
          <p:cNvCxnSpPr>
            <a:endCxn id="2296" idx="1"/>
          </p:cNvCxnSpPr>
          <p:nvPr/>
        </p:nvCxnSpPr>
        <p:spPr>
          <a:xfrm>
            <a:off x="1187850" y="4499197"/>
            <a:ext cx="377400" cy="0"/>
          </a:xfrm>
          <a:prstGeom prst="straightConnector1">
            <a:avLst/>
          </a:prstGeom>
          <a:noFill/>
          <a:ln cap="flat" cmpd="sng" w="19050">
            <a:solidFill>
              <a:srgbClr val="666666"/>
            </a:solidFill>
            <a:prstDash val="solid"/>
            <a:round/>
            <a:headEnd len="lg" w="lg" type="none"/>
            <a:tailEnd len="lg" w="lg" type="triangle"/>
          </a:ln>
        </p:spPr>
      </p:cxnSp>
      <p:sp>
        <p:nvSpPr>
          <p:cNvPr id="2298" name="Shape 2298"/>
          <p:cNvSpPr/>
          <p:nvPr/>
        </p:nvSpPr>
        <p:spPr>
          <a:xfrm>
            <a:off x="2194186" y="300308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299" name="Shape 2299"/>
          <p:cNvCxnSpPr>
            <a:endCxn id="2298" idx="1"/>
          </p:cNvCxnSpPr>
          <p:nvPr/>
        </p:nvCxnSpPr>
        <p:spPr>
          <a:xfrm>
            <a:off x="1816786" y="3123085"/>
            <a:ext cx="377400" cy="0"/>
          </a:xfrm>
          <a:prstGeom prst="straightConnector1">
            <a:avLst/>
          </a:prstGeom>
          <a:noFill/>
          <a:ln cap="flat" cmpd="sng" w="19050">
            <a:solidFill>
              <a:srgbClr val="666666"/>
            </a:solidFill>
            <a:prstDash val="solid"/>
            <a:round/>
            <a:headEnd len="lg" w="lg" type="none"/>
            <a:tailEnd len="lg" w="lg" type="triangle"/>
          </a:ln>
        </p:spPr>
      </p:cxnSp>
      <p:sp>
        <p:nvSpPr>
          <p:cNvPr id="2300" name="Shape 2300"/>
          <p:cNvSpPr/>
          <p:nvPr/>
        </p:nvSpPr>
        <p:spPr>
          <a:xfrm>
            <a:off x="2194186" y="276522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01" name="Shape 2301"/>
          <p:cNvCxnSpPr>
            <a:endCxn id="2300" idx="1"/>
          </p:cNvCxnSpPr>
          <p:nvPr/>
        </p:nvCxnSpPr>
        <p:spPr>
          <a:xfrm>
            <a:off x="1816786" y="2885224"/>
            <a:ext cx="377400" cy="0"/>
          </a:xfrm>
          <a:prstGeom prst="straightConnector1">
            <a:avLst/>
          </a:prstGeom>
          <a:noFill/>
          <a:ln cap="flat" cmpd="sng" w="19050">
            <a:solidFill>
              <a:srgbClr val="666666"/>
            </a:solidFill>
            <a:prstDash val="solid"/>
            <a:round/>
            <a:headEnd len="lg" w="lg" type="none"/>
            <a:tailEnd len="lg" w="lg" type="triangle"/>
          </a:ln>
        </p:spPr>
      </p:cxnSp>
      <p:sp>
        <p:nvSpPr>
          <p:cNvPr id="2302" name="Shape 2302"/>
          <p:cNvSpPr/>
          <p:nvPr/>
        </p:nvSpPr>
        <p:spPr>
          <a:xfrm>
            <a:off x="2199442" y="252240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03" name="Shape 2303"/>
          <p:cNvCxnSpPr>
            <a:endCxn id="2302" idx="1"/>
          </p:cNvCxnSpPr>
          <p:nvPr/>
        </p:nvCxnSpPr>
        <p:spPr>
          <a:xfrm>
            <a:off x="1822042" y="2642408"/>
            <a:ext cx="377400" cy="0"/>
          </a:xfrm>
          <a:prstGeom prst="straightConnector1">
            <a:avLst/>
          </a:prstGeom>
          <a:noFill/>
          <a:ln cap="flat" cmpd="sng" w="19050">
            <a:solidFill>
              <a:srgbClr val="666666"/>
            </a:solidFill>
            <a:prstDash val="solid"/>
            <a:round/>
            <a:headEnd len="lg" w="lg" type="none"/>
            <a:tailEnd len="lg" w="lg" type="triangle"/>
          </a:ln>
        </p:spPr>
      </p:cxnSp>
      <p:sp>
        <p:nvSpPr>
          <p:cNvPr id="2304" name="Shape 2304"/>
          <p:cNvSpPr/>
          <p:nvPr/>
        </p:nvSpPr>
        <p:spPr>
          <a:xfrm>
            <a:off x="2194186" y="321864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05" name="Shape 2305"/>
          <p:cNvCxnSpPr>
            <a:endCxn id="2304" idx="1"/>
          </p:cNvCxnSpPr>
          <p:nvPr/>
        </p:nvCxnSpPr>
        <p:spPr>
          <a:xfrm>
            <a:off x="1816786" y="3338647"/>
            <a:ext cx="377400" cy="0"/>
          </a:xfrm>
          <a:prstGeom prst="straightConnector1">
            <a:avLst/>
          </a:prstGeom>
          <a:noFill/>
          <a:ln cap="flat" cmpd="sng" w="19050">
            <a:solidFill>
              <a:srgbClr val="666666"/>
            </a:solidFill>
            <a:prstDash val="solid"/>
            <a:round/>
            <a:headEnd len="lg" w="lg" type="none"/>
            <a:tailEnd len="lg" w="lg" type="triangle"/>
          </a:ln>
        </p:spPr>
      </p:cxnSp>
      <p:sp>
        <p:nvSpPr>
          <p:cNvPr id="2306" name="Shape 2306"/>
          <p:cNvSpPr/>
          <p:nvPr/>
        </p:nvSpPr>
        <p:spPr>
          <a:xfrm>
            <a:off x="2194186" y="414608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07" name="Shape 2307"/>
          <p:cNvCxnSpPr>
            <a:endCxn id="2306" idx="1"/>
          </p:cNvCxnSpPr>
          <p:nvPr/>
        </p:nvCxnSpPr>
        <p:spPr>
          <a:xfrm>
            <a:off x="1816786" y="4266085"/>
            <a:ext cx="377400" cy="0"/>
          </a:xfrm>
          <a:prstGeom prst="straightConnector1">
            <a:avLst/>
          </a:prstGeom>
          <a:noFill/>
          <a:ln cap="flat" cmpd="sng" w="19050">
            <a:solidFill>
              <a:srgbClr val="666666"/>
            </a:solidFill>
            <a:prstDash val="solid"/>
            <a:round/>
            <a:headEnd len="lg" w="lg" type="none"/>
            <a:tailEnd len="lg" w="lg" type="triangle"/>
          </a:ln>
        </p:spPr>
      </p:cxnSp>
      <p:sp>
        <p:nvSpPr>
          <p:cNvPr id="2308" name="Shape 2308"/>
          <p:cNvSpPr/>
          <p:nvPr/>
        </p:nvSpPr>
        <p:spPr>
          <a:xfrm>
            <a:off x="2194186" y="390822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09" name="Shape 2309"/>
          <p:cNvCxnSpPr>
            <a:endCxn id="2308" idx="1"/>
          </p:cNvCxnSpPr>
          <p:nvPr/>
        </p:nvCxnSpPr>
        <p:spPr>
          <a:xfrm>
            <a:off x="1816786" y="4028224"/>
            <a:ext cx="377400" cy="0"/>
          </a:xfrm>
          <a:prstGeom prst="straightConnector1">
            <a:avLst/>
          </a:prstGeom>
          <a:noFill/>
          <a:ln cap="flat" cmpd="sng" w="19050">
            <a:solidFill>
              <a:srgbClr val="666666"/>
            </a:solidFill>
            <a:prstDash val="solid"/>
            <a:round/>
            <a:headEnd len="lg" w="lg" type="none"/>
            <a:tailEnd len="lg" w="lg" type="triangle"/>
          </a:ln>
        </p:spPr>
      </p:cxnSp>
      <p:sp>
        <p:nvSpPr>
          <p:cNvPr id="2310" name="Shape 2310"/>
          <p:cNvSpPr/>
          <p:nvPr/>
        </p:nvSpPr>
        <p:spPr>
          <a:xfrm>
            <a:off x="2199442" y="366540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11" name="Shape 2311"/>
          <p:cNvCxnSpPr>
            <a:endCxn id="2310" idx="1"/>
          </p:cNvCxnSpPr>
          <p:nvPr/>
        </p:nvCxnSpPr>
        <p:spPr>
          <a:xfrm>
            <a:off x="1822042" y="3785408"/>
            <a:ext cx="377400" cy="0"/>
          </a:xfrm>
          <a:prstGeom prst="straightConnector1">
            <a:avLst/>
          </a:prstGeom>
          <a:noFill/>
          <a:ln cap="flat" cmpd="sng" w="19050">
            <a:solidFill>
              <a:srgbClr val="666666"/>
            </a:solidFill>
            <a:prstDash val="solid"/>
            <a:round/>
            <a:headEnd len="lg" w="lg" type="none"/>
            <a:tailEnd len="lg" w="lg" type="triangle"/>
          </a:ln>
        </p:spPr>
      </p:cxnSp>
      <p:sp>
        <p:nvSpPr>
          <p:cNvPr id="2312" name="Shape 2312"/>
          <p:cNvSpPr/>
          <p:nvPr/>
        </p:nvSpPr>
        <p:spPr>
          <a:xfrm>
            <a:off x="2194186" y="436164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13" name="Shape 2313"/>
          <p:cNvCxnSpPr>
            <a:endCxn id="2312" idx="1"/>
          </p:cNvCxnSpPr>
          <p:nvPr/>
        </p:nvCxnSpPr>
        <p:spPr>
          <a:xfrm>
            <a:off x="1816786" y="4481647"/>
            <a:ext cx="377400" cy="0"/>
          </a:xfrm>
          <a:prstGeom prst="straightConnector1">
            <a:avLst/>
          </a:prstGeom>
          <a:noFill/>
          <a:ln cap="flat" cmpd="sng" w="19050">
            <a:solidFill>
              <a:srgbClr val="666666"/>
            </a:solidFill>
            <a:prstDash val="solid"/>
            <a:round/>
            <a:headEnd len="lg" w="lg" type="none"/>
            <a:tailEnd len="lg" w="lg" type="triangle"/>
          </a:ln>
        </p:spPr>
      </p:cxnSp>
      <p:sp>
        <p:nvSpPr>
          <p:cNvPr id="2314" name="Shape 2314"/>
          <p:cNvSpPr/>
          <p:nvPr/>
        </p:nvSpPr>
        <p:spPr>
          <a:xfrm>
            <a:off x="2880125" y="4173379"/>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315" name="Shape 2315"/>
          <p:cNvSpPr/>
          <p:nvPr/>
        </p:nvSpPr>
        <p:spPr>
          <a:xfrm>
            <a:off x="2880125" y="3922375"/>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16" name="Shape 2316"/>
          <p:cNvCxnSpPr/>
          <p:nvPr/>
        </p:nvCxnSpPr>
        <p:spPr>
          <a:xfrm flipH="1" rot="10800000">
            <a:off x="2455626" y="4046421"/>
            <a:ext cx="424500" cy="3600"/>
          </a:xfrm>
          <a:prstGeom prst="straightConnector1">
            <a:avLst/>
          </a:prstGeom>
          <a:noFill/>
          <a:ln cap="flat" cmpd="sng" w="19050">
            <a:solidFill>
              <a:srgbClr val="666666"/>
            </a:solidFill>
            <a:prstDash val="solid"/>
            <a:round/>
            <a:headEnd len="lg" w="lg" type="none"/>
            <a:tailEnd len="lg" w="lg" type="triangle"/>
          </a:ln>
        </p:spPr>
      </p:cxnSp>
      <p:cxnSp>
        <p:nvCxnSpPr>
          <p:cNvPr id="2317" name="Shape 2317"/>
          <p:cNvCxnSpPr/>
          <p:nvPr/>
        </p:nvCxnSpPr>
        <p:spPr>
          <a:xfrm>
            <a:off x="2445575" y="4297425"/>
            <a:ext cx="434400" cy="0"/>
          </a:xfrm>
          <a:prstGeom prst="straightConnector1">
            <a:avLst/>
          </a:prstGeom>
          <a:noFill/>
          <a:ln cap="flat" cmpd="sng" w="19050">
            <a:solidFill>
              <a:srgbClr val="666666"/>
            </a:solidFill>
            <a:prstDash val="solid"/>
            <a:round/>
            <a:headEnd len="lg" w="lg" type="none"/>
            <a:tailEnd len="lg" w="lg" type="triangle"/>
          </a:ln>
        </p:spPr>
      </p:cxnSp>
      <p:sp>
        <p:nvSpPr>
          <p:cNvPr id="2318" name="Shape 2318"/>
          <p:cNvSpPr txBox="1"/>
          <p:nvPr/>
        </p:nvSpPr>
        <p:spPr>
          <a:xfrm>
            <a:off x="6568125" y="956863"/>
            <a:ext cx="2259000" cy="390300"/>
          </a:xfrm>
          <a:prstGeom prst="rect">
            <a:avLst/>
          </a:prstGeom>
          <a:solidFill>
            <a:srgbClr val="FFFFFF"/>
          </a:solidFill>
          <a:ln>
            <a:noFill/>
          </a:ln>
        </p:spPr>
        <p:txBody>
          <a:bodyPr anchorCtr="0" anchor="ctr" bIns="91425" lIns="91425" rIns="91425" wrap="square" tIns="91425">
            <a:noAutofit/>
          </a:bodyPr>
          <a:lstStyle/>
          <a:p>
            <a:pPr indent="0" lvl="0" marL="0" rtl="0" algn="r">
              <a:spcBef>
                <a:spcPts val="0"/>
              </a:spcBef>
              <a:buNone/>
            </a:pPr>
            <a:r>
              <a:rPr b="1" lang="en" sz="1800">
                <a:latin typeface="Calibri"/>
                <a:ea typeface="Calibri"/>
                <a:cs typeface="Calibri"/>
                <a:sym typeface="Calibri"/>
              </a:rPr>
              <a:t>Average case time</a:t>
            </a:r>
          </a:p>
        </p:txBody>
      </p:sp>
      <p:graphicFrame>
        <p:nvGraphicFramePr>
          <p:cNvPr id="2319" name="Shape 2319"/>
          <p:cNvGraphicFramePr/>
          <p:nvPr/>
        </p:nvGraphicFramePr>
        <p:xfrm>
          <a:off x="4452513" y="1345113"/>
          <a:ext cx="3000000" cy="3000000"/>
        </p:xfrm>
        <a:graphic>
          <a:graphicData uri="http://schemas.openxmlformats.org/drawingml/2006/table">
            <a:tbl>
              <a:tblPr>
                <a:noFill/>
                <a:tableStyleId>{70765ED0-7A11-4134-B83A-6B7C5A9C19ED}</a:tableStyleId>
              </a:tblPr>
              <a:tblGrid>
                <a:gridCol w="1903975"/>
                <a:gridCol w="1296525"/>
                <a:gridCol w="1174100"/>
              </a:tblGrid>
              <a:tr h="381000">
                <a:tc>
                  <a:txBody>
                    <a:bodyPr>
                      <a:noAutofit/>
                    </a:bodyPr>
                    <a:lstStyle/>
                    <a:p>
                      <a:pPr indent="0" lvl="0" marL="0" rtl="0">
                        <a:spcBef>
                          <a:spcPts val="0"/>
                        </a:spcBef>
                        <a:buNone/>
                      </a:pPr>
                      <a:r>
                        <a:t/>
                      </a:r>
                      <a:endParaRPr>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med" w="med" type="none"/>
                      <a:tailEnd len="med" w="med" type="none"/>
                    </a:lnL>
                    <a:lnT cap="flat" cmpd="sng" w="9525">
                      <a:solidFill>
                        <a:srgbClr val="000000">
                          <a:alpha val="0"/>
                        </a:srgbClr>
                      </a:solidFill>
                      <a:prstDash val="solid"/>
                      <a:round/>
                      <a:headEnd len="med" w="med" type="none"/>
                      <a:tailEnd len="med" w="med" type="none"/>
                    </a:lnT>
                  </a:tcPr>
                </a:tc>
                <a:tc>
                  <a:txBody>
                    <a:bodyPr>
                      <a:noAutofit/>
                    </a:bodyPr>
                    <a:lstStyle/>
                    <a:p>
                      <a:pPr indent="0" lvl="0" marL="0" rtl="0">
                        <a:spcBef>
                          <a:spcPts val="0"/>
                        </a:spcBef>
                        <a:buNone/>
                      </a:pPr>
                      <a:r>
                        <a:rPr lang="en" sz="1800">
                          <a:latin typeface="Calibri"/>
                          <a:ea typeface="Calibri"/>
                          <a:cs typeface="Calibri"/>
                          <a:sym typeface="Calibri"/>
                        </a:rPr>
                        <a:t>contains(x)</a:t>
                      </a:r>
                    </a:p>
                  </a:txBody>
                  <a:tcPr marT="91425" marB="91425" marR="91425" marL="91425">
                    <a:solidFill>
                      <a:srgbClr val="FFFFFF"/>
                    </a:solidFill>
                  </a:tcPr>
                </a:tc>
                <a:tc>
                  <a:txBody>
                    <a:bodyPr>
                      <a:noAutofit/>
                    </a:bodyPr>
                    <a:lstStyle/>
                    <a:p>
                      <a:pPr indent="0" lvl="0" marL="0" rtl="0" algn="ctr">
                        <a:spcBef>
                          <a:spcPts val="0"/>
                        </a:spcBef>
                        <a:buNone/>
                      </a:pPr>
                      <a:r>
                        <a:rPr lang="en" sz="1800">
                          <a:latin typeface="Calibri"/>
                          <a:ea typeface="Calibri"/>
                          <a:cs typeface="Calibri"/>
                          <a:sym typeface="Calibri"/>
                        </a:rPr>
                        <a:t>add(x)</a:t>
                      </a:r>
                    </a:p>
                  </a:txBody>
                  <a:tcPr marT="91425" marB="91425" marR="91425" marL="91425">
                    <a:solidFill>
                      <a:srgbClr val="FFFFFF"/>
                    </a:solidFill>
                  </a:tcPr>
                </a:tc>
              </a:tr>
              <a:tr h="207175">
                <a:tc>
                  <a:txBody>
                    <a:bodyPr>
                      <a:noAutofit/>
                    </a:bodyPr>
                    <a:lstStyle/>
                    <a:p>
                      <a:pPr indent="0" lvl="0" marL="0">
                        <a:spcBef>
                          <a:spcPts val="0"/>
                        </a:spcBef>
                        <a:buNone/>
                      </a:pPr>
                      <a:r>
                        <a:rPr lang="en" sz="1800">
                          <a:latin typeface="Calibri"/>
                          <a:ea typeface="Calibri"/>
                          <a:cs typeface="Calibri"/>
                          <a:sym typeface="Calibri"/>
                        </a:rPr>
                        <a:t>External Chaining,</a:t>
                      </a:r>
                    </a:p>
                    <a:p>
                      <a:pPr indent="0" lvl="0" marL="0" rtl="0">
                        <a:spcBef>
                          <a:spcPts val="0"/>
                        </a:spcBef>
                        <a:buNone/>
                      </a:pPr>
                      <a:r>
                        <a:rPr lang="en" sz="1800">
                          <a:latin typeface="Calibri"/>
                          <a:ea typeface="Calibri"/>
                          <a:cs typeface="Calibri"/>
                          <a:sym typeface="Calibri"/>
                        </a:rPr>
                        <a:t>Fixed Size</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a:t>
                      </a:r>
                    </a:p>
                    <a:p>
                      <a:pPr indent="0" lvl="0" marL="0" rtl="0" algn="ctr">
                        <a:spcBef>
                          <a:spcPts val="0"/>
                        </a:spcBef>
                        <a:buNone/>
                      </a:pPr>
                      <a:r>
                        <a:rPr b="1" lang="en" sz="1800">
                          <a:solidFill>
                            <a:schemeClr val="dk1"/>
                          </a:solidFill>
                          <a:latin typeface="Calibri"/>
                          <a:ea typeface="Calibri"/>
                          <a:cs typeface="Calibri"/>
                          <a:sym typeface="Calibri"/>
                        </a:rPr>
                        <a:t>and</a:t>
                      </a:r>
                    </a:p>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a:t>
                      </a:r>
                    </a:p>
                    <a:p>
                      <a:pPr indent="0" lvl="0" marL="0" rtl="0" algn="ctr">
                        <a:spcBef>
                          <a:spcPts val="0"/>
                        </a:spcBef>
                        <a:buNone/>
                      </a:pPr>
                      <a:r>
                        <a:rPr b="1" lang="en" sz="1800">
                          <a:solidFill>
                            <a:schemeClr val="dk1"/>
                          </a:solidFill>
                          <a:latin typeface="Calibri"/>
                          <a:ea typeface="Calibri"/>
                          <a:cs typeface="Calibri"/>
                          <a:sym typeface="Calibri"/>
                        </a:rPr>
                        <a:t>and</a:t>
                      </a:r>
                    </a:p>
                    <a:p>
                      <a:pPr indent="-69850" lvl="0" marL="0" rtl="0" algn="ctr">
                        <a:spcBef>
                          <a:spcPts val="0"/>
                        </a:spcBef>
                        <a:buClr>
                          <a:srgbClr val="000000"/>
                        </a:buClr>
                        <a:buSzPts val="1100"/>
                        <a:buFont typeface="Arial"/>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r>
              <a:tr h="381000">
                <a:tc>
                  <a:txBody>
                    <a:bodyPr>
                      <a:noAutofit/>
                    </a:bodyPr>
                    <a:lstStyle/>
                    <a:p>
                      <a:pPr indent="0" lvl="0" marL="0">
                        <a:spcBef>
                          <a:spcPts val="0"/>
                        </a:spcBef>
                        <a:buNone/>
                      </a:pPr>
                      <a:r>
                        <a:rPr lang="en" sz="1800">
                          <a:latin typeface="Calibri"/>
                          <a:ea typeface="Calibri"/>
                          <a:cs typeface="Calibri"/>
                          <a:sym typeface="Calibri"/>
                        </a:rPr>
                        <a:t>External Chaining,</a:t>
                      </a:r>
                    </a:p>
                    <a:p>
                      <a:pPr indent="0" lvl="0" marL="0" rtl="0">
                        <a:spcBef>
                          <a:spcPts val="0"/>
                        </a:spcBef>
                        <a:buNone/>
                      </a:pPr>
                      <a:r>
                        <a:rPr lang="en" sz="1800">
                          <a:latin typeface="Calibri"/>
                          <a:ea typeface="Calibri"/>
                          <a:cs typeface="Calibri"/>
                          <a:sym typeface="Calibri"/>
                        </a:rPr>
                        <a:t>w/ Resizing</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a:t>
                      </a:r>
                    </a:p>
                  </a:txBody>
                  <a:tcPr marT="91425" marB="91425" marR="91425" marL="91425">
                    <a:solidFill>
                      <a:srgbClr val="FFFFFF"/>
                    </a:solidFill>
                  </a:tcPr>
                </a:tc>
              </a:tr>
            </a:tbl>
          </a:graphicData>
        </a:graphic>
      </p:graphicFrame>
      <p:cxnSp>
        <p:nvCxnSpPr>
          <p:cNvPr id="2320" name="Shape 2320"/>
          <p:cNvCxnSpPr/>
          <p:nvPr/>
        </p:nvCxnSpPr>
        <p:spPr>
          <a:xfrm>
            <a:off x="2488505" y="1568935"/>
            <a:ext cx="377400" cy="0"/>
          </a:xfrm>
          <a:prstGeom prst="straightConnector1">
            <a:avLst/>
          </a:prstGeom>
          <a:noFill/>
          <a:ln cap="flat" cmpd="sng" w="19050">
            <a:solidFill>
              <a:srgbClr val="666666"/>
            </a:solidFill>
            <a:prstDash val="solid"/>
            <a:round/>
            <a:headEnd len="lg" w="lg" type="none"/>
            <a:tailEnd len="lg" w="lg" type="triangle"/>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4" name="Shape 2324"/>
        <p:cNvGrpSpPr/>
        <p:nvPr/>
      </p:nvGrpSpPr>
      <p:grpSpPr>
        <a:xfrm>
          <a:off x="0" y="0"/>
          <a:ext cx="0" cy="0"/>
          <a:chOff x="0" y="0"/>
          <a:chExt cx="0" cy="0"/>
        </a:xfrm>
      </p:grpSpPr>
      <p:sp>
        <p:nvSpPr>
          <p:cNvPr id="2325" name="Shape 2325"/>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External Chaining Performance</a:t>
            </a:r>
          </a:p>
        </p:txBody>
      </p:sp>
      <p:sp>
        <p:nvSpPr>
          <p:cNvPr id="2326" name="Shape 2326"/>
          <p:cNvSpPr txBox="1"/>
          <p:nvPr/>
        </p:nvSpPr>
        <p:spPr>
          <a:xfrm>
            <a:off x="6568125" y="956863"/>
            <a:ext cx="2259000" cy="390300"/>
          </a:xfrm>
          <a:prstGeom prst="rect">
            <a:avLst/>
          </a:prstGeom>
          <a:solidFill>
            <a:srgbClr val="FFFFFF"/>
          </a:solidFill>
          <a:ln>
            <a:noFill/>
          </a:ln>
        </p:spPr>
        <p:txBody>
          <a:bodyPr anchorCtr="0" anchor="ctr" bIns="91425" lIns="91425" rIns="91425" wrap="square" tIns="91425">
            <a:noAutofit/>
          </a:bodyPr>
          <a:lstStyle/>
          <a:p>
            <a:pPr indent="0" lvl="0" marL="0" rtl="0" algn="r">
              <a:spcBef>
                <a:spcPts val="0"/>
              </a:spcBef>
              <a:buNone/>
            </a:pPr>
            <a:r>
              <a:rPr b="1" lang="en" sz="1800">
                <a:latin typeface="Calibri"/>
                <a:ea typeface="Calibri"/>
                <a:cs typeface="Calibri"/>
                <a:sym typeface="Calibri"/>
              </a:rPr>
              <a:t>Average case time</a:t>
            </a:r>
          </a:p>
        </p:txBody>
      </p:sp>
      <p:graphicFrame>
        <p:nvGraphicFramePr>
          <p:cNvPr id="2327" name="Shape 2327"/>
          <p:cNvGraphicFramePr/>
          <p:nvPr/>
        </p:nvGraphicFramePr>
        <p:xfrm>
          <a:off x="4452513" y="1345113"/>
          <a:ext cx="3000000" cy="3000000"/>
        </p:xfrm>
        <a:graphic>
          <a:graphicData uri="http://schemas.openxmlformats.org/drawingml/2006/table">
            <a:tbl>
              <a:tblPr>
                <a:noFill/>
                <a:tableStyleId>{70765ED0-7A11-4134-B83A-6B7C5A9C19ED}</a:tableStyleId>
              </a:tblPr>
              <a:tblGrid>
                <a:gridCol w="1903975"/>
                <a:gridCol w="1296525"/>
                <a:gridCol w="1174100"/>
              </a:tblGrid>
              <a:tr h="381000">
                <a:tc>
                  <a:txBody>
                    <a:bodyPr>
                      <a:noAutofit/>
                    </a:bodyPr>
                    <a:lstStyle/>
                    <a:p>
                      <a:pPr indent="0" lvl="0" marL="0" rtl="0">
                        <a:spcBef>
                          <a:spcPts val="0"/>
                        </a:spcBef>
                        <a:buNone/>
                      </a:pPr>
                      <a:r>
                        <a:t/>
                      </a:r>
                      <a:endParaRPr>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med" w="med" type="none"/>
                      <a:tailEnd len="med" w="med" type="none"/>
                    </a:lnL>
                    <a:lnT cap="flat" cmpd="sng" w="9525">
                      <a:solidFill>
                        <a:srgbClr val="000000">
                          <a:alpha val="0"/>
                        </a:srgbClr>
                      </a:solidFill>
                      <a:prstDash val="solid"/>
                      <a:round/>
                      <a:headEnd len="med" w="med" type="none"/>
                      <a:tailEnd len="med" w="med" type="none"/>
                    </a:lnT>
                  </a:tcPr>
                </a:tc>
                <a:tc>
                  <a:txBody>
                    <a:bodyPr>
                      <a:noAutofit/>
                    </a:bodyPr>
                    <a:lstStyle/>
                    <a:p>
                      <a:pPr indent="0" lvl="0" marL="0" rtl="0">
                        <a:spcBef>
                          <a:spcPts val="0"/>
                        </a:spcBef>
                        <a:buNone/>
                      </a:pPr>
                      <a:r>
                        <a:rPr lang="en" sz="1800">
                          <a:latin typeface="Calibri"/>
                          <a:ea typeface="Calibri"/>
                          <a:cs typeface="Calibri"/>
                          <a:sym typeface="Calibri"/>
                        </a:rPr>
                        <a:t>contains(x)</a:t>
                      </a:r>
                    </a:p>
                  </a:txBody>
                  <a:tcPr marT="91425" marB="91425" marR="91425" marL="91425">
                    <a:solidFill>
                      <a:srgbClr val="FFFFFF"/>
                    </a:solidFill>
                  </a:tcPr>
                </a:tc>
                <a:tc>
                  <a:txBody>
                    <a:bodyPr>
                      <a:noAutofit/>
                    </a:bodyPr>
                    <a:lstStyle/>
                    <a:p>
                      <a:pPr indent="0" lvl="0" marL="0" rtl="0" algn="ctr">
                        <a:spcBef>
                          <a:spcPts val="0"/>
                        </a:spcBef>
                        <a:buNone/>
                      </a:pPr>
                      <a:r>
                        <a:rPr lang="en" sz="1800">
                          <a:latin typeface="Calibri"/>
                          <a:ea typeface="Calibri"/>
                          <a:cs typeface="Calibri"/>
                          <a:sym typeface="Calibri"/>
                        </a:rPr>
                        <a:t>add(x)</a:t>
                      </a:r>
                    </a:p>
                  </a:txBody>
                  <a:tcPr marT="91425" marB="91425" marR="91425" marL="91425">
                    <a:solidFill>
                      <a:srgbClr val="FFFFFF"/>
                    </a:solidFill>
                  </a:tcPr>
                </a:tc>
              </a:tr>
              <a:tr h="207175">
                <a:tc>
                  <a:txBody>
                    <a:bodyPr>
                      <a:noAutofit/>
                    </a:bodyPr>
                    <a:lstStyle/>
                    <a:p>
                      <a:pPr indent="0" lvl="0" marL="0" rtl="0">
                        <a:spcBef>
                          <a:spcPts val="0"/>
                        </a:spcBef>
                        <a:buNone/>
                      </a:pPr>
                      <a:r>
                        <a:rPr lang="en" sz="1800">
                          <a:latin typeface="Calibri"/>
                          <a:ea typeface="Calibri"/>
                          <a:cs typeface="Calibri"/>
                          <a:sym typeface="Calibri"/>
                        </a:rPr>
                        <a:t>External Chaining,</a:t>
                      </a:r>
                    </a:p>
                    <a:p>
                      <a:pPr indent="0" lvl="0" marL="0" rtl="0">
                        <a:spcBef>
                          <a:spcPts val="0"/>
                        </a:spcBef>
                        <a:buNone/>
                      </a:pPr>
                      <a:r>
                        <a:rPr lang="en" sz="1800">
                          <a:latin typeface="Calibri"/>
                          <a:ea typeface="Calibri"/>
                          <a:cs typeface="Calibri"/>
                          <a:sym typeface="Calibri"/>
                        </a:rPr>
                        <a:t>Fixed Size</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a:t>
                      </a:r>
                    </a:p>
                    <a:p>
                      <a:pPr indent="0" lvl="0" marL="0" rtl="0" algn="ctr">
                        <a:spcBef>
                          <a:spcPts val="0"/>
                        </a:spcBef>
                        <a:buNone/>
                      </a:pPr>
                      <a:r>
                        <a:rPr b="1" lang="en" sz="1800">
                          <a:solidFill>
                            <a:schemeClr val="dk1"/>
                          </a:solidFill>
                          <a:latin typeface="Calibri"/>
                          <a:ea typeface="Calibri"/>
                          <a:cs typeface="Calibri"/>
                          <a:sym typeface="Calibri"/>
                        </a:rPr>
                        <a:t>and</a:t>
                      </a:r>
                    </a:p>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a:t>
                      </a:r>
                    </a:p>
                    <a:p>
                      <a:pPr indent="0" lvl="0" marL="0" rtl="0" algn="ctr">
                        <a:spcBef>
                          <a:spcPts val="0"/>
                        </a:spcBef>
                        <a:buNone/>
                      </a:pPr>
                      <a:r>
                        <a:rPr b="1" lang="en" sz="1800">
                          <a:solidFill>
                            <a:schemeClr val="dk1"/>
                          </a:solidFill>
                          <a:latin typeface="Calibri"/>
                          <a:ea typeface="Calibri"/>
                          <a:cs typeface="Calibri"/>
                          <a:sym typeface="Calibri"/>
                        </a:rPr>
                        <a:t>and</a:t>
                      </a:r>
                    </a:p>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r>
              <a:tr h="381000">
                <a:tc>
                  <a:txBody>
                    <a:bodyPr>
                      <a:noAutofit/>
                    </a:bodyPr>
                    <a:lstStyle/>
                    <a:p>
                      <a:pPr indent="0" lvl="0" marL="0" rtl="0">
                        <a:spcBef>
                          <a:spcPts val="0"/>
                        </a:spcBef>
                        <a:buNone/>
                      </a:pPr>
                      <a:r>
                        <a:rPr lang="en" sz="1800">
                          <a:latin typeface="Calibri"/>
                          <a:ea typeface="Calibri"/>
                          <a:cs typeface="Calibri"/>
                          <a:sym typeface="Calibri"/>
                        </a:rPr>
                        <a:t>External Chaining,</a:t>
                      </a:r>
                    </a:p>
                    <a:p>
                      <a:pPr indent="0" lvl="0" marL="0" rtl="0">
                        <a:spcBef>
                          <a:spcPts val="0"/>
                        </a:spcBef>
                        <a:buNone/>
                      </a:pPr>
                      <a:r>
                        <a:rPr lang="en" sz="1800">
                          <a:latin typeface="Calibri"/>
                          <a:ea typeface="Calibri"/>
                          <a:cs typeface="Calibri"/>
                          <a:sym typeface="Calibri"/>
                        </a:rPr>
                        <a:t>w/ Resizing</a:t>
                      </a:r>
                    </a:p>
                  </a:txBody>
                  <a:tcPr marT="91425" marB="91425" marR="91425" marL="91425">
                    <a:solidFill>
                      <a:srgbClr val="FFFFFF"/>
                    </a:solidFill>
                  </a:tcPr>
                </a:tc>
                <a:tc>
                  <a:txBody>
                    <a:bodyPr>
                      <a:noAutofit/>
                    </a:bodyPr>
                    <a:lstStyle/>
                    <a:p>
                      <a:pPr indent="0" lvl="0" marL="0" rtl="0" algn="ctr">
                        <a:spcBef>
                          <a:spcPts val="0"/>
                        </a:spcBef>
                        <a:buNone/>
                      </a:pPr>
                      <a:r>
                        <a:rPr lang="en" sz="1800" strike="sngStrike">
                          <a:solidFill>
                            <a:schemeClr val="dk1"/>
                          </a:solidFill>
                          <a:latin typeface="Calibri"/>
                          <a:ea typeface="Calibri"/>
                          <a:cs typeface="Calibri"/>
                          <a:sym typeface="Calibri"/>
                        </a:rPr>
                        <a:t>Θ(L)</a:t>
                      </a:r>
                    </a:p>
                    <a:p>
                      <a:pPr indent="-69850" lvl="0" marL="0" rtl="0" algn="ctr">
                        <a:spcBef>
                          <a:spcPts val="0"/>
                        </a:spcBef>
                        <a:buClr>
                          <a:schemeClr val="dk1"/>
                        </a:buClr>
                        <a:buSzPts val="1100"/>
                        <a:buFont typeface="Arial"/>
                        <a:buNone/>
                      </a:pPr>
                      <a:r>
                        <a:rPr lang="en" sz="1800">
                          <a:solidFill>
                            <a:schemeClr val="dk1"/>
                          </a:solidFill>
                          <a:latin typeface="Calibri"/>
                          <a:ea typeface="Calibri"/>
                          <a:cs typeface="Calibri"/>
                          <a:sym typeface="Calibri"/>
                        </a:rPr>
                        <a:t>Θ(1)</a:t>
                      </a:r>
                    </a:p>
                  </a:txBody>
                  <a:tcPr marT="91425" marB="91425" marR="91425" marL="91425">
                    <a:solidFill>
                      <a:srgbClr val="FFFFFF"/>
                    </a:solidFill>
                  </a:tcPr>
                </a:tc>
                <a:tc>
                  <a:txBody>
                    <a:bodyPr>
                      <a:noAutofit/>
                    </a:bodyPr>
                    <a:lstStyle/>
                    <a:p>
                      <a:pPr indent="0" lvl="0" marL="0" rtl="0" algn="ctr">
                        <a:spcBef>
                          <a:spcPts val="0"/>
                        </a:spcBef>
                        <a:buNone/>
                      </a:pPr>
                      <a:r>
                        <a:rPr lang="en" sz="1800" strike="sngStrike">
                          <a:solidFill>
                            <a:schemeClr val="dk1"/>
                          </a:solidFill>
                          <a:latin typeface="Calibri"/>
                          <a:ea typeface="Calibri"/>
                          <a:cs typeface="Calibri"/>
                          <a:sym typeface="Calibri"/>
                        </a:rPr>
                        <a:t>Θ(L)</a:t>
                      </a:r>
                    </a:p>
                    <a:p>
                      <a:pPr indent="-69850" lvl="0" marL="0" rtl="0" algn="ctr">
                        <a:spcBef>
                          <a:spcPts val="0"/>
                        </a:spcBef>
                        <a:buClr>
                          <a:schemeClr val="dk1"/>
                        </a:buClr>
                        <a:buSzPts val="1100"/>
                        <a:buFont typeface="Arial"/>
                        <a:buNone/>
                      </a:pPr>
                      <a:r>
                        <a:rPr lang="en" sz="1800">
                          <a:solidFill>
                            <a:schemeClr val="dk1"/>
                          </a:solidFill>
                          <a:latin typeface="Calibri"/>
                          <a:ea typeface="Calibri"/>
                          <a:cs typeface="Calibri"/>
                          <a:sym typeface="Calibri"/>
                        </a:rPr>
                        <a:t>Θ(1)</a:t>
                      </a:r>
                    </a:p>
                  </a:txBody>
                  <a:tcPr marT="91425" marB="91425" marR="91425" marL="91425">
                    <a:solidFill>
                      <a:srgbClr val="FFFFFF"/>
                    </a:solidFill>
                  </a:tcPr>
                </a:tc>
              </a:tr>
            </a:tbl>
          </a:graphicData>
        </a:graphic>
      </p:graphicFrame>
      <p:grpSp>
        <p:nvGrpSpPr>
          <p:cNvPr id="2328" name="Shape 2328"/>
          <p:cNvGrpSpPr/>
          <p:nvPr/>
        </p:nvGrpSpPr>
        <p:grpSpPr>
          <a:xfrm>
            <a:off x="4542450" y="3457900"/>
            <a:ext cx="4198200" cy="1632600"/>
            <a:chOff x="4542450" y="3457900"/>
            <a:chExt cx="4198200" cy="1632600"/>
          </a:xfrm>
        </p:grpSpPr>
        <p:sp>
          <p:nvSpPr>
            <p:cNvPr id="2329" name="Shape 2329"/>
            <p:cNvSpPr txBox="1"/>
            <p:nvPr/>
          </p:nvSpPr>
          <p:spPr>
            <a:xfrm>
              <a:off x="4542450" y="3872800"/>
              <a:ext cx="4198200" cy="1217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BE0712"/>
                  </a:solidFill>
                </a:rPr>
                <a:t>Resizing allows us to control L! Can force L to always be less than some constant.</a:t>
              </a:r>
            </a:p>
          </p:txBody>
        </p:sp>
        <p:cxnSp>
          <p:nvCxnSpPr>
            <p:cNvPr id="2330" name="Shape 2330"/>
            <p:cNvCxnSpPr>
              <a:stCxn id="2329" idx="0"/>
            </p:cNvCxnSpPr>
            <p:nvPr/>
          </p:nvCxnSpPr>
          <p:spPr>
            <a:xfrm flipH="1" rot="10800000">
              <a:off x="6641550" y="3457900"/>
              <a:ext cx="216600" cy="414900"/>
            </a:xfrm>
            <a:prstGeom prst="straightConnector1">
              <a:avLst/>
            </a:prstGeom>
            <a:noFill/>
            <a:ln cap="flat" cmpd="sng" w="19050">
              <a:solidFill>
                <a:srgbClr val="980000"/>
              </a:solidFill>
              <a:prstDash val="solid"/>
              <a:round/>
              <a:headEnd len="lg" w="lg" type="none"/>
              <a:tailEnd len="lg" w="lg" type="triangle"/>
            </a:ln>
          </p:spPr>
        </p:cxnSp>
        <p:cxnSp>
          <p:nvCxnSpPr>
            <p:cNvPr id="2331" name="Shape 2331"/>
            <p:cNvCxnSpPr>
              <a:stCxn id="2329" idx="0"/>
            </p:cNvCxnSpPr>
            <p:nvPr/>
          </p:nvCxnSpPr>
          <p:spPr>
            <a:xfrm flipH="1" rot="10800000">
              <a:off x="6641550" y="3477100"/>
              <a:ext cx="1503600" cy="395700"/>
            </a:xfrm>
            <a:prstGeom prst="straightConnector1">
              <a:avLst/>
            </a:prstGeom>
            <a:noFill/>
            <a:ln cap="flat" cmpd="sng" w="19050">
              <a:solidFill>
                <a:srgbClr val="980000"/>
              </a:solidFill>
              <a:prstDash val="solid"/>
              <a:round/>
              <a:headEnd len="lg" w="lg" type="none"/>
              <a:tailEnd len="lg" w="lg" type="triangle"/>
            </a:ln>
          </p:spPr>
        </p:cxnSp>
      </p:grpSp>
      <p:sp>
        <p:nvSpPr>
          <p:cNvPr id="2332" name="Shape 2332"/>
          <p:cNvSpPr/>
          <p:nvPr/>
        </p:nvSpPr>
        <p:spPr>
          <a:xfrm>
            <a:off x="995000" y="144949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333" name="Shape 2333"/>
          <p:cNvSpPr/>
          <p:nvPr/>
        </p:nvSpPr>
        <p:spPr>
          <a:xfrm>
            <a:off x="1565250" y="19162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334" name="Shape 2334"/>
          <p:cNvSpPr/>
          <p:nvPr/>
        </p:nvSpPr>
        <p:spPr>
          <a:xfrm>
            <a:off x="995000" y="191155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335" name="Shape 2335"/>
          <p:cNvCxnSpPr>
            <a:endCxn id="2333" idx="1"/>
          </p:cNvCxnSpPr>
          <p:nvPr/>
        </p:nvCxnSpPr>
        <p:spPr>
          <a:xfrm>
            <a:off x="1187850" y="2036235"/>
            <a:ext cx="377400" cy="0"/>
          </a:xfrm>
          <a:prstGeom prst="straightConnector1">
            <a:avLst/>
          </a:prstGeom>
          <a:noFill/>
          <a:ln cap="flat" cmpd="sng" w="19050">
            <a:solidFill>
              <a:srgbClr val="666666"/>
            </a:solidFill>
            <a:prstDash val="solid"/>
            <a:round/>
            <a:headEnd len="lg" w="lg" type="none"/>
            <a:tailEnd len="lg" w="lg" type="triangle"/>
          </a:ln>
        </p:spPr>
      </p:cxnSp>
      <p:sp>
        <p:nvSpPr>
          <p:cNvPr id="2336" name="Shape 2336"/>
          <p:cNvSpPr/>
          <p:nvPr/>
        </p:nvSpPr>
        <p:spPr>
          <a:xfrm>
            <a:off x="995000" y="168334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337" name="Shape 2337"/>
          <p:cNvSpPr/>
          <p:nvPr/>
        </p:nvSpPr>
        <p:spPr>
          <a:xfrm>
            <a:off x="995000" y="1209068"/>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338" name="Shape 2338"/>
          <p:cNvSpPr/>
          <p:nvPr/>
        </p:nvSpPr>
        <p:spPr>
          <a:xfrm>
            <a:off x="995000" y="9752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339" name="Shape 2339"/>
          <p:cNvSpPr/>
          <p:nvPr/>
        </p:nvSpPr>
        <p:spPr>
          <a:xfrm>
            <a:off x="1565250" y="167837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40" name="Shape 2340"/>
          <p:cNvCxnSpPr>
            <a:endCxn id="2339" idx="1"/>
          </p:cNvCxnSpPr>
          <p:nvPr/>
        </p:nvCxnSpPr>
        <p:spPr>
          <a:xfrm>
            <a:off x="1187850" y="1798374"/>
            <a:ext cx="377400" cy="0"/>
          </a:xfrm>
          <a:prstGeom prst="straightConnector1">
            <a:avLst/>
          </a:prstGeom>
          <a:noFill/>
          <a:ln cap="flat" cmpd="sng" w="19050">
            <a:solidFill>
              <a:srgbClr val="666666"/>
            </a:solidFill>
            <a:prstDash val="solid"/>
            <a:round/>
            <a:headEnd len="lg" w="lg" type="none"/>
            <a:tailEnd len="lg" w="lg" type="triangle"/>
          </a:ln>
        </p:spPr>
      </p:cxnSp>
      <p:sp>
        <p:nvSpPr>
          <p:cNvPr id="2341" name="Shape 2341"/>
          <p:cNvSpPr/>
          <p:nvPr/>
        </p:nvSpPr>
        <p:spPr>
          <a:xfrm>
            <a:off x="1570505" y="143555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42" name="Shape 2342"/>
          <p:cNvCxnSpPr>
            <a:endCxn id="2341" idx="1"/>
          </p:cNvCxnSpPr>
          <p:nvPr/>
        </p:nvCxnSpPr>
        <p:spPr>
          <a:xfrm>
            <a:off x="1193105" y="1555558"/>
            <a:ext cx="377400" cy="0"/>
          </a:xfrm>
          <a:prstGeom prst="straightConnector1">
            <a:avLst/>
          </a:prstGeom>
          <a:noFill/>
          <a:ln cap="flat" cmpd="sng" w="19050">
            <a:solidFill>
              <a:srgbClr val="666666"/>
            </a:solidFill>
            <a:prstDash val="solid"/>
            <a:round/>
            <a:headEnd len="lg" w="lg" type="none"/>
            <a:tailEnd len="lg" w="lg" type="triangle"/>
          </a:ln>
        </p:spPr>
      </p:cxnSp>
      <p:sp>
        <p:nvSpPr>
          <p:cNvPr id="2343" name="Shape 2343"/>
          <p:cNvSpPr/>
          <p:nvPr/>
        </p:nvSpPr>
        <p:spPr>
          <a:xfrm>
            <a:off x="1570505" y="119274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44" name="Shape 2344"/>
          <p:cNvCxnSpPr>
            <a:endCxn id="2343" idx="1"/>
          </p:cNvCxnSpPr>
          <p:nvPr/>
        </p:nvCxnSpPr>
        <p:spPr>
          <a:xfrm>
            <a:off x="1193105" y="1312742"/>
            <a:ext cx="377400" cy="0"/>
          </a:xfrm>
          <a:prstGeom prst="straightConnector1">
            <a:avLst/>
          </a:prstGeom>
          <a:noFill/>
          <a:ln cap="flat" cmpd="sng" w="19050">
            <a:solidFill>
              <a:srgbClr val="666666"/>
            </a:solidFill>
            <a:prstDash val="solid"/>
            <a:round/>
            <a:headEnd len="lg" w="lg" type="none"/>
            <a:tailEnd len="lg" w="lg" type="triangle"/>
          </a:ln>
        </p:spPr>
      </p:cxnSp>
      <p:sp>
        <p:nvSpPr>
          <p:cNvPr id="2345" name="Shape 2345"/>
          <p:cNvSpPr/>
          <p:nvPr/>
        </p:nvSpPr>
        <p:spPr>
          <a:xfrm>
            <a:off x="1570505" y="96107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46" name="Shape 2346"/>
          <p:cNvCxnSpPr>
            <a:endCxn id="2345" idx="1"/>
          </p:cNvCxnSpPr>
          <p:nvPr/>
        </p:nvCxnSpPr>
        <p:spPr>
          <a:xfrm>
            <a:off x="1193105" y="1081075"/>
            <a:ext cx="377400" cy="0"/>
          </a:xfrm>
          <a:prstGeom prst="straightConnector1">
            <a:avLst/>
          </a:prstGeom>
          <a:noFill/>
          <a:ln cap="flat" cmpd="sng" w="19050">
            <a:solidFill>
              <a:srgbClr val="666666"/>
            </a:solidFill>
            <a:prstDash val="solid"/>
            <a:round/>
            <a:headEnd len="lg" w="lg" type="none"/>
            <a:tailEnd len="lg" w="lg" type="triangle"/>
          </a:ln>
        </p:spPr>
      </p:cxnSp>
      <p:sp>
        <p:nvSpPr>
          <p:cNvPr id="2347" name="Shape 2347"/>
          <p:cNvSpPr/>
          <p:nvPr/>
        </p:nvSpPr>
        <p:spPr>
          <a:xfrm>
            <a:off x="3357390" y="1678845"/>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348" name="Shape 2348"/>
          <p:cNvSpPr/>
          <p:nvPr/>
        </p:nvSpPr>
        <p:spPr>
          <a:xfrm>
            <a:off x="3897040" y="1678845"/>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349" name="Shape 2349"/>
          <p:cNvSpPr/>
          <p:nvPr/>
        </p:nvSpPr>
        <p:spPr>
          <a:xfrm>
            <a:off x="3357390" y="1427841"/>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350" name="Shape 2350"/>
          <p:cNvSpPr/>
          <p:nvPr/>
        </p:nvSpPr>
        <p:spPr>
          <a:xfrm>
            <a:off x="3357516" y="1176841"/>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51" name="Shape 2351"/>
          <p:cNvCxnSpPr>
            <a:endCxn id="2350" idx="1"/>
          </p:cNvCxnSpPr>
          <p:nvPr/>
        </p:nvCxnSpPr>
        <p:spPr>
          <a:xfrm>
            <a:off x="3129216" y="1300891"/>
            <a:ext cx="228300" cy="0"/>
          </a:xfrm>
          <a:prstGeom prst="straightConnector1">
            <a:avLst/>
          </a:prstGeom>
          <a:noFill/>
          <a:ln cap="flat" cmpd="sng" w="19050">
            <a:solidFill>
              <a:srgbClr val="666666"/>
            </a:solidFill>
            <a:prstDash val="solid"/>
            <a:round/>
            <a:headEnd len="lg" w="lg" type="none"/>
            <a:tailEnd len="lg" w="lg" type="triangle"/>
          </a:ln>
        </p:spPr>
      </p:cxnSp>
      <p:cxnSp>
        <p:nvCxnSpPr>
          <p:cNvPr id="2352" name="Shape 2352"/>
          <p:cNvCxnSpPr>
            <a:stCxn id="2341" idx="3"/>
            <a:endCxn id="2349" idx="1"/>
          </p:cNvCxnSpPr>
          <p:nvPr/>
        </p:nvCxnSpPr>
        <p:spPr>
          <a:xfrm flipH="1" rot="10800000">
            <a:off x="1821905" y="1551958"/>
            <a:ext cx="1535400" cy="3600"/>
          </a:xfrm>
          <a:prstGeom prst="straightConnector1">
            <a:avLst/>
          </a:prstGeom>
          <a:noFill/>
          <a:ln cap="flat" cmpd="sng" w="19050">
            <a:solidFill>
              <a:srgbClr val="666666"/>
            </a:solidFill>
            <a:prstDash val="solid"/>
            <a:round/>
            <a:headEnd len="lg" w="lg" type="none"/>
            <a:tailEnd len="lg" w="lg" type="triangle"/>
          </a:ln>
        </p:spPr>
      </p:cxnSp>
      <p:cxnSp>
        <p:nvCxnSpPr>
          <p:cNvPr id="2353" name="Shape 2353"/>
          <p:cNvCxnSpPr>
            <a:endCxn id="2347" idx="1"/>
          </p:cNvCxnSpPr>
          <p:nvPr/>
        </p:nvCxnSpPr>
        <p:spPr>
          <a:xfrm>
            <a:off x="3123990" y="1802895"/>
            <a:ext cx="233400" cy="0"/>
          </a:xfrm>
          <a:prstGeom prst="straightConnector1">
            <a:avLst/>
          </a:prstGeom>
          <a:noFill/>
          <a:ln cap="flat" cmpd="sng" w="19050">
            <a:solidFill>
              <a:srgbClr val="666666"/>
            </a:solidFill>
            <a:prstDash val="solid"/>
            <a:round/>
            <a:headEnd len="lg" w="lg" type="none"/>
            <a:tailEnd len="lg" w="lg" type="triangle"/>
          </a:ln>
        </p:spPr>
      </p:cxnSp>
      <p:cxnSp>
        <p:nvCxnSpPr>
          <p:cNvPr id="2354" name="Shape 2354"/>
          <p:cNvCxnSpPr>
            <a:endCxn id="2348" idx="1"/>
          </p:cNvCxnSpPr>
          <p:nvPr/>
        </p:nvCxnSpPr>
        <p:spPr>
          <a:xfrm>
            <a:off x="3608740" y="1802895"/>
            <a:ext cx="288300" cy="0"/>
          </a:xfrm>
          <a:prstGeom prst="straightConnector1">
            <a:avLst/>
          </a:prstGeom>
          <a:noFill/>
          <a:ln cap="flat" cmpd="sng" w="19050">
            <a:solidFill>
              <a:srgbClr val="666666"/>
            </a:solidFill>
            <a:prstDash val="solid"/>
            <a:round/>
            <a:headEnd len="lg" w="lg" type="none"/>
            <a:tailEnd len="lg" w="lg" type="triangle"/>
          </a:ln>
        </p:spPr>
      </p:cxnSp>
      <p:sp>
        <p:nvSpPr>
          <p:cNvPr id="2355" name="Shape 2355"/>
          <p:cNvSpPr txBox="1"/>
          <p:nvPr/>
        </p:nvSpPr>
        <p:spPr>
          <a:xfrm>
            <a:off x="712522" y="878300"/>
            <a:ext cx="288300" cy="1490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1500">
                <a:latin typeface="Consolas"/>
                <a:ea typeface="Consolas"/>
                <a:cs typeface="Consolas"/>
                <a:sym typeface="Consolas"/>
              </a:rPr>
              <a:t>0</a:t>
            </a:r>
          </a:p>
          <a:p>
            <a:pPr indent="0" lvl="0" marL="0" rtl="0" algn="r">
              <a:spcBef>
                <a:spcPts val="0"/>
              </a:spcBef>
              <a:buNone/>
            </a:pPr>
            <a:r>
              <a:rPr lang="en" sz="1500">
                <a:latin typeface="Consolas"/>
                <a:ea typeface="Consolas"/>
                <a:cs typeface="Consolas"/>
                <a:sym typeface="Consolas"/>
              </a:rPr>
              <a:t>1</a:t>
            </a:r>
          </a:p>
          <a:p>
            <a:pPr indent="0" lvl="0" marL="0" rtl="0" algn="r">
              <a:spcBef>
                <a:spcPts val="0"/>
              </a:spcBef>
              <a:buNone/>
            </a:pPr>
            <a:r>
              <a:rPr lang="en" sz="1500">
                <a:latin typeface="Consolas"/>
                <a:ea typeface="Consolas"/>
                <a:cs typeface="Consolas"/>
                <a:sym typeface="Consolas"/>
              </a:rPr>
              <a:t>2</a:t>
            </a:r>
          </a:p>
          <a:p>
            <a:pPr indent="0" lvl="0" marL="0" rtl="0" algn="r">
              <a:spcBef>
                <a:spcPts val="0"/>
              </a:spcBef>
              <a:buNone/>
            </a:pPr>
            <a:r>
              <a:rPr lang="en" sz="1500">
                <a:latin typeface="Consolas"/>
                <a:ea typeface="Consolas"/>
                <a:cs typeface="Consolas"/>
                <a:sym typeface="Consolas"/>
              </a:rPr>
              <a:t>3</a:t>
            </a:r>
          </a:p>
          <a:p>
            <a:pPr indent="0" lvl="0" marL="0" rtl="0" algn="r">
              <a:spcBef>
                <a:spcPts val="0"/>
              </a:spcBef>
              <a:buNone/>
            </a:pPr>
            <a:r>
              <a:rPr lang="en" sz="1500">
                <a:latin typeface="Consolas"/>
                <a:ea typeface="Consolas"/>
                <a:cs typeface="Consolas"/>
                <a:sym typeface="Consolas"/>
              </a:rPr>
              <a:t>4</a:t>
            </a:r>
          </a:p>
        </p:txBody>
      </p:sp>
      <p:sp>
        <p:nvSpPr>
          <p:cNvPr id="2356" name="Shape 2356"/>
          <p:cNvSpPr/>
          <p:nvPr/>
        </p:nvSpPr>
        <p:spPr>
          <a:xfrm>
            <a:off x="995000" y="301109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357" name="Shape 2357"/>
          <p:cNvSpPr/>
          <p:nvPr/>
        </p:nvSpPr>
        <p:spPr>
          <a:xfrm>
            <a:off x="1565250" y="34778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358" name="Shape 2358"/>
          <p:cNvSpPr/>
          <p:nvPr/>
        </p:nvSpPr>
        <p:spPr>
          <a:xfrm>
            <a:off x="995000" y="347315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359" name="Shape 2359"/>
          <p:cNvCxnSpPr>
            <a:endCxn id="2357" idx="1"/>
          </p:cNvCxnSpPr>
          <p:nvPr/>
        </p:nvCxnSpPr>
        <p:spPr>
          <a:xfrm>
            <a:off x="1187850" y="3597835"/>
            <a:ext cx="377400" cy="0"/>
          </a:xfrm>
          <a:prstGeom prst="straightConnector1">
            <a:avLst/>
          </a:prstGeom>
          <a:noFill/>
          <a:ln cap="flat" cmpd="sng" w="19050">
            <a:solidFill>
              <a:srgbClr val="666666"/>
            </a:solidFill>
            <a:prstDash val="solid"/>
            <a:round/>
            <a:headEnd len="lg" w="lg" type="none"/>
            <a:tailEnd len="lg" w="lg" type="triangle"/>
          </a:ln>
        </p:spPr>
      </p:cxnSp>
      <p:sp>
        <p:nvSpPr>
          <p:cNvPr id="2360" name="Shape 2360"/>
          <p:cNvSpPr/>
          <p:nvPr/>
        </p:nvSpPr>
        <p:spPr>
          <a:xfrm>
            <a:off x="995000" y="37075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361" name="Shape 2361"/>
          <p:cNvSpPr/>
          <p:nvPr/>
        </p:nvSpPr>
        <p:spPr>
          <a:xfrm>
            <a:off x="995000" y="324494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362" name="Shape 2362"/>
          <p:cNvSpPr/>
          <p:nvPr/>
        </p:nvSpPr>
        <p:spPr>
          <a:xfrm>
            <a:off x="995000" y="2770668"/>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363" name="Shape 2363"/>
          <p:cNvSpPr/>
          <p:nvPr/>
        </p:nvSpPr>
        <p:spPr>
          <a:xfrm>
            <a:off x="995000" y="25368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364" name="Shape 2364"/>
          <p:cNvSpPr/>
          <p:nvPr/>
        </p:nvSpPr>
        <p:spPr>
          <a:xfrm>
            <a:off x="1565250" y="323997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65" name="Shape 2365"/>
          <p:cNvCxnSpPr>
            <a:endCxn id="2364" idx="1"/>
          </p:cNvCxnSpPr>
          <p:nvPr/>
        </p:nvCxnSpPr>
        <p:spPr>
          <a:xfrm>
            <a:off x="1187850" y="3359974"/>
            <a:ext cx="377400" cy="0"/>
          </a:xfrm>
          <a:prstGeom prst="straightConnector1">
            <a:avLst/>
          </a:prstGeom>
          <a:noFill/>
          <a:ln cap="flat" cmpd="sng" w="19050">
            <a:solidFill>
              <a:srgbClr val="666666"/>
            </a:solidFill>
            <a:prstDash val="solid"/>
            <a:round/>
            <a:headEnd len="lg" w="lg" type="none"/>
            <a:tailEnd len="lg" w="lg" type="triangle"/>
          </a:ln>
        </p:spPr>
      </p:cxnSp>
      <p:sp>
        <p:nvSpPr>
          <p:cNvPr id="2366" name="Shape 2366"/>
          <p:cNvSpPr/>
          <p:nvPr/>
        </p:nvSpPr>
        <p:spPr>
          <a:xfrm>
            <a:off x="1570505" y="299715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67" name="Shape 2367"/>
          <p:cNvCxnSpPr>
            <a:endCxn id="2366" idx="1"/>
          </p:cNvCxnSpPr>
          <p:nvPr/>
        </p:nvCxnSpPr>
        <p:spPr>
          <a:xfrm>
            <a:off x="1193105" y="3117158"/>
            <a:ext cx="377400" cy="0"/>
          </a:xfrm>
          <a:prstGeom prst="straightConnector1">
            <a:avLst/>
          </a:prstGeom>
          <a:noFill/>
          <a:ln cap="flat" cmpd="sng" w="19050">
            <a:solidFill>
              <a:srgbClr val="666666"/>
            </a:solidFill>
            <a:prstDash val="solid"/>
            <a:round/>
            <a:headEnd len="lg" w="lg" type="none"/>
            <a:tailEnd len="lg" w="lg" type="triangle"/>
          </a:ln>
        </p:spPr>
      </p:cxnSp>
      <p:sp>
        <p:nvSpPr>
          <p:cNvPr id="2368" name="Shape 2368"/>
          <p:cNvSpPr/>
          <p:nvPr/>
        </p:nvSpPr>
        <p:spPr>
          <a:xfrm>
            <a:off x="1570505" y="275434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69" name="Shape 2369"/>
          <p:cNvCxnSpPr>
            <a:endCxn id="2368" idx="1"/>
          </p:cNvCxnSpPr>
          <p:nvPr/>
        </p:nvCxnSpPr>
        <p:spPr>
          <a:xfrm>
            <a:off x="1193105" y="2874342"/>
            <a:ext cx="377400" cy="0"/>
          </a:xfrm>
          <a:prstGeom prst="straightConnector1">
            <a:avLst/>
          </a:prstGeom>
          <a:noFill/>
          <a:ln cap="flat" cmpd="sng" w="19050">
            <a:solidFill>
              <a:srgbClr val="666666"/>
            </a:solidFill>
            <a:prstDash val="solid"/>
            <a:round/>
            <a:headEnd len="lg" w="lg" type="none"/>
            <a:tailEnd len="lg" w="lg" type="triangle"/>
          </a:ln>
        </p:spPr>
      </p:cxnSp>
      <p:sp>
        <p:nvSpPr>
          <p:cNvPr id="2370" name="Shape 2370"/>
          <p:cNvSpPr/>
          <p:nvPr/>
        </p:nvSpPr>
        <p:spPr>
          <a:xfrm>
            <a:off x="1570505" y="252267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71" name="Shape 2371"/>
          <p:cNvCxnSpPr>
            <a:endCxn id="2370" idx="1"/>
          </p:cNvCxnSpPr>
          <p:nvPr/>
        </p:nvCxnSpPr>
        <p:spPr>
          <a:xfrm>
            <a:off x="1193105" y="2642675"/>
            <a:ext cx="377400" cy="0"/>
          </a:xfrm>
          <a:prstGeom prst="straightConnector1">
            <a:avLst/>
          </a:prstGeom>
          <a:noFill/>
          <a:ln cap="flat" cmpd="sng" w="19050">
            <a:solidFill>
              <a:srgbClr val="666666"/>
            </a:solidFill>
            <a:prstDash val="solid"/>
            <a:round/>
            <a:headEnd len="lg" w="lg" type="none"/>
            <a:tailEnd len="lg" w="lg" type="triangle"/>
          </a:ln>
        </p:spPr>
      </p:cxnSp>
      <p:sp>
        <p:nvSpPr>
          <p:cNvPr id="2372" name="Shape 2372"/>
          <p:cNvSpPr/>
          <p:nvPr/>
        </p:nvSpPr>
        <p:spPr>
          <a:xfrm>
            <a:off x="1565250" y="369339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73" name="Shape 2373"/>
          <p:cNvCxnSpPr>
            <a:endCxn id="2372" idx="1"/>
          </p:cNvCxnSpPr>
          <p:nvPr/>
        </p:nvCxnSpPr>
        <p:spPr>
          <a:xfrm>
            <a:off x="1187850" y="3813397"/>
            <a:ext cx="377400" cy="0"/>
          </a:xfrm>
          <a:prstGeom prst="straightConnector1">
            <a:avLst/>
          </a:prstGeom>
          <a:noFill/>
          <a:ln cap="flat" cmpd="sng" w="19050">
            <a:solidFill>
              <a:srgbClr val="666666"/>
            </a:solidFill>
            <a:prstDash val="solid"/>
            <a:round/>
            <a:headEnd len="lg" w="lg" type="none"/>
            <a:tailEnd len="lg" w="lg" type="triangle"/>
          </a:ln>
        </p:spPr>
      </p:cxnSp>
      <p:sp>
        <p:nvSpPr>
          <p:cNvPr id="2374" name="Shape 2374"/>
          <p:cNvSpPr txBox="1"/>
          <p:nvPr/>
        </p:nvSpPr>
        <p:spPr>
          <a:xfrm>
            <a:off x="712525" y="2439900"/>
            <a:ext cx="288300" cy="21846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1500">
                <a:latin typeface="Consolas"/>
                <a:ea typeface="Consolas"/>
                <a:cs typeface="Consolas"/>
                <a:sym typeface="Consolas"/>
              </a:rPr>
              <a:t>0</a:t>
            </a:r>
          </a:p>
          <a:p>
            <a:pPr indent="0" lvl="0" marL="0" rtl="0" algn="r">
              <a:spcBef>
                <a:spcPts val="0"/>
              </a:spcBef>
              <a:buNone/>
            </a:pPr>
            <a:r>
              <a:rPr lang="en" sz="1500">
                <a:latin typeface="Consolas"/>
                <a:ea typeface="Consolas"/>
                <a:cs typeface="Consolas"/>
                <a:sym typeface="Consolas"/>
              </a:rPr>
              <a:t>1</a:t>
            </a:r>
          </a:p>
          <a:p>
            <a:pPr indent="0" lvl="0" marL="0" rtl="0" algn="r">
              <a:spcBef>
                <a:spcPts val="0"/>
              </a:spcBef>
              <a:buNone/>
            </a:pPr>
            <a:r>
              <a:rPr lang="en" sz="1500">
                <a:latin typeface="Consolas"/>
                <a:ea typeface="Consolas"/>
                <a:cs typeface="Consolas"/>
                <a:sym typeface="Consolas"/>
              </a:rPr>
              <a:t>2</a:t>
            </a:r>
          </a:p>
          <a:p>
            <a:pPr indent="0" lvl="0" marL="0" rtl="0" algn="r">
              <a:spcBef>
                <a:spcPts val="0"/>
              </a:spcBef>
              <a:buNone/>
            </a:pPr>
            <a:r>
              <a:rPr lang="en" sz="1500">
                <a:latin typeface="Consolas"/>
                <a:ea typeface="Consolas"/>
                <a:cs typeface="Consolas"/>
                <a:sym typeface="Consolas"/>
              </a:rPr>
              <a:t>3</a:t>
            </a:r>
          </a:p>
          <a:p>
            <a:pPr indent="0" lvl="0" marL="0" rtl="0" algn="r">
              <a:spcBef>
                <a:spcPts val="0"/>
              </a:spcBef>
              <a:buNone/>
            </a:pPr>
            <a:r>
              <a:rPr lang="en" sz="1500">
                <a:latin typeface="Consolas"/>
                <a:ea typeface="Consolas"/>
                <a:cs typeface="Consolas"/>
                <a:sym typeface="Consolas"/>
              </a:rPr>
              <a:t>4</a:t>
            </a:r>
          </a:p>
          <a:p>
            <a:pPr indent="0" lvl="0" marL="0" rtl="0" algn="r">
              <a:spcBef>
                <a:spcPts val="0"/>
              </a:spcBef>
              <a:buNone/>
            </a:pPr>
            <a:r>
              <a:rPr lang="en" sz="1500">
                <a:latin typeface="Consolas"/>
                <a:ea typeface="Consolas"/>
                <a:cs typeface="Consolas"/>
                <a:sym typeface="Consolas"/>
              </a:rPr>
              <a:t>56</a:t>
            </a:r>
          </a:p>
          <a:p>
            <a:pPr indent="0" lvl="0" marL="0" rtl="0" algn="r">
              <a:spcBef>
                <a:spcPts val="0"/>
              </a:spcBef>
              <a:buNone/>
            </a:pPr>
            <a:r>
              <a:rPr lang="en" sz="1500">
                <a:latin typeface="Consolas"/>
                <a:ea typeface="Consolas"/>
                <a:cs typeface="Consolas"/>
                <a:sym typeface="Consolas"/>
              </a:rPr>
              <a:t>7</a:t>
            </a:r>
          </a:p>
          <a:p>
            <a:pPr indent="0" lvl="0" marL="0" rtl="0" algn="r">
              <a:spcBef>
                <a:spcPts val="0"/>
              </a:spcBef>
              <a:buNone/>
            </a:pPr>
            <a:r>
              <a:rPr lang="en" sz="1500">
                <a:latin typeface="Consolas"/>
                <a:ea typeface="Consolas"/>
                <a:cs typeface="Consolas"/>
                <a:sym typeface="Consolas"/>
              </a:rPr>
              <a:t>8</a:t>
            </a:r>
          </a:p>
        </p:txBody>
      </p:sp>
      <p:sp>
        <p:nvSpPr>
          <p:cNvPr id="2375" name="Shape 2375"/>
          <p:cNvSpPr/>
          <p:nvPr/>
        </p:nvSpPr>
        <p:spPr>
          <a:xfrm>
            <a:off x="2210919" y="19162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76" name="Shape 2376"/>
          <p:cNvCxnSpPr>
            <a:endCxn id="2375" idx="1"/>
          </p:cNvCxnSpPr>
          <p:nvPr/>
        </p:nvCxnSpPr>
        <p:spPr>
          <a:xfrm>
            <a:off x="1833519" y="2036235"/>
            <a:ext cx="377400" cy="0"/>
          </a:xfrm>
          <a:prstGeom prst="straightConnector1">
            <a:avLst/>
          </a:prstGeom>
          <a:noFill/>
          <a:ln cap="flat" cmpd="sng" w="19050">
            <a:solidFill>
              <a:srgbClr val="666666"/>
            </a:solidFill>
            <a:prstDash val="solid"/>
            <a:round/>
            <a:headEnd len="lg" w="lg" type="none"/>
            <a:tailEnd len="lg" w="lg" type="triangle"/>
          </a:ln>
        </p:spPr>
      </p:cxnSp>
      <p:sp>
        <p:nvSpPr>
          <p:cNvPr id="2377" name="Shape 2377"/>
          <p:cNvSpPr/>
          <p:nvPr/>
        </p:nvSpPr>
        <p:spPr>
          <a:xfrm>
            <a:off x="2210919" y="167837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78" name="Shape 2378"/>
          <p:cNvCxnSpPr>
            <a:endCxn id="2377" idx="1"/>
          </p:cNvCxnSpPr>
          <p:nvPr/>
        </p:nvCxnSpPr>
        <p:spPr>
          <a:xfrm>
            <a:off x="1833519" y="1798374"/>
            <a:ext cx="377400" cy="0"/>
          </a:xfrm>
          <a:prstGeom prst="straightConnector1">
            <a:avLst/>
          </a:prstGeom>
          <a:noFill/>
          <a:ln cap="flat" cmpd="sng" w="19050">
            <a:solidFill>
              <a:srgbClr val="666666"/>
            </a:solidFill>
            <a:prstDash val="solid"/>
            <a:round/>
            <a:headEnd len="lg" w="lg" type="none"/>
            <a:tailEnd len="lg" w="lg" type="triangle"/>
          </a:ln>
        </p:spPr>
      </p:cxnSp>
      <p:sp>
        <p:nvSpPr>
          <p:cNvPr id="2379" name="Shape 2379"/>
          <p:cNvSpPr/>
          <p:nvPr/>
        </p:nvSpPr>
        <p:spPr>
          <a:xfrm>
            <a:off x="2216174" y="143555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80" name="Shape 2380"/>
          <p:cNvCxnSpPr>
            <a:endCxn id="2379" idx="1"/>
          </p:cNvCxnSpPr>
          <p:nvPr/>
        </p:nvCxnSpPr>
        <p:spPr>
          <a:xfrm>
            <a:off x="1838774" y="1555558"/>
            <a:ext cx="377400" cy="0"/>
          </a:xfrm>
          <a:prstGeom prst="straightConnector1">
            <a:avLst/>
          </a:prstGeom>
          <a:noFill/>
          <a:ln cap="flat" cmpd="sng" w="19050">
            <a:solidFill>
              <a:srgbClr val="666666"/>
            </a:solidFill>
            <a:prstDash val="solid"/>
            <a:round/>
            <a:headEnd len="lg" w="lg" type="none"/>
            <a:tailEnd len="lg" w="lg" type="triangle"/>
          </a:ln>
        </p:spPr>
      </p:cxnSp>
      <p:sp>
        <p:nvSpPr>
          <p:cNvPr id="2381" name="Shape 2381"/>
          <p:cNvSpPr/>
          <p:nvPr/>
        </p:nvSpPr>
        <p:spPr>
          <a:xfrm>
            <a:off x="2216174" y="119274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82" name="Shape 2382"/>
          <p:cNvCxnSpPr>
            <a:endCxn id="2381" idx="1"/>
          </p:cNvCxnSpPr>
          <p:nvPr/>
        </p:nvCxnSpPr>
        <p:spPr>
          <a:xfrm>
            <a:off x="1838774" y="1312742"/>
            <a:ext cx="377400" cy="0"/>
          </a:xfrm>
          <a:prstGeom prst="straightConnector1">
            <a:avLst/>
          </a:prstGeom>
          <a:noFill/>
          <a:ln cap="flat" cmpd="sng" w="19050">
            <a:solidFill>
              <a:srgbClr val="666666"/>
            </a:solidFill>
            <a:prstDash val="solid"/>
            <a:round/>
            <a:headEnd len="lg" w="lg" type="none"/>
            <a:tailEnd len="lg" w="lg" type="triangle"/>
          </a:ln>
        </p:spPr>
      </p:cxnSp>
      <p:sp>
        <p:nvSpPr>
          <p:cNvPr id="2383" name="Shape 2383"/>
          <p:cNvSpPr/>
          <p:nvPr/>
        </p:nvSpPr>
        <p:spPr>
          <a:xfrm>
            <a:off x="2216174" y="96107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84" name="Shape 2384"/>
          <p:cNvCxnSpPr>
            <a:endCxn id="2383" idx="1"/>
          </p:cNvCxnSpPr>
          <p:nvPr/>
        </p:nvCxnSpPr>
        <p:spPr>
          <a:xfrm>
            <a:off x="1838774" y="1081075"/>
            <a:ext cx="377400" cy="0"/>
          </a:xfrm>
          <a:prstGeom prst="straightConnector1">
            <a:avLst/>
          </a:prstGeom>
          <a:noFill/>
          <a:ln cap="flat" cmpd="sng" w="19050">
            <a:solidFill>
              <a:srgbClr val="666666"/>
            </a:solidFill>
            <a:prstDash val="solid"/>
            <a:round/>
            <a:headEnd len="lg" w="lg" type="none"/>
            <a:tailEnd len="lg" w="lg" type="triangle"/>
          </a:ln>
        </p:spPr>
      </p:cxnSp>
      <p:sp>
        <p:nvSpPr>
          <p:cNvPr id="2385" name="Shape 2385"/>
          <p:cNvSpPr/>
          <p:nvPr/>
        </p:nvSpPr>
        <p:spPr>
          <a:xfrm>
            <a:off x="2860650" y="192961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86" name="Shape 2386"/>
          <p:cNvCxnSpPr>
            <a:endCxn id="2385" idx="1"/>
          </p:cNvCxnSpPr>
          <p:nvPr/>
        </p:nvCxnSpPr>
        <p:spPr>
          <a:xfrm>
            <a:off x="2483250" y="2049612"/>
            <a:ext cx="377400" cy="0"/>
          </a:xfrm>
          <a:prstGeom prst="straightConnector1">
            <a:avLst/>
          </a:prstGeom>
          <a:noFill/>
          <a:ln cap="flat" cmpd="sng" w="19050">
            <a:solidFill>
              <a:srgbClr val="666666"/>
            </a:solidFill>
            <a:prstDash val="solid"/>
            <a:round/>
            <a:headEnd len="lg" w="lg" type="none"/>
            <a:tailEnd len="lg" w="lg" type="triangle"/>
          </a:ln>
        </p:spPr>
      </p:cxnSp>
      <p:sp>
        <p:nvSpPr>
          <p:cNvPr id="2387" name="Shape 2387"/>
          <p:cNvSpPr/>
          <p:nvPr/>
        </p:nvSpPr>
        <p:spPr>
          <a:xfrm>
            <a:off x="2860650" y="169175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88" name="Shape 2388"/>
          <p:cNvCxnSpPr>
            <a:endCxn id="2387" idx="1"/>
          </p:cNvCxnSpPr>
          <p:nvPr/>
        </p:nvCxnSpPr>
        <p:spPr>
          <a:xfrm>
            <a:off x="2483250" y="1811752"/>
            <a:ext cx="377400" cy="0"/>
          </a:xfrm>
          <a:prstGeom prst="straightConnector1">
            <a:avLst/>
          </a:prstGeom>
          <a:noFill/>
          <a:ln cap="flat" cmpd="sng" w="19050">
            <a:solidFill>
              <a:srgbClr val="666666"/>
            </a:solidFill>
            <a:prstDash val="solid"/>
            <a:round/>
            <a:headEnd len="lg" w="lg" type="none"/>
            <a:tailEnd len="lg" w="lg" type="triangle"/>
          </a:ln>
        </p:spPr>
      </p:cxnSp>
      <p:sp>
        <p:nvSpPr>
          <p:cNvPr id="2389" name="Shape 2389"/>
          <p:cNvSpPr/>
          <p:nvPr/>
        </p:nvSpPr>
        <p:spPr>
          <a:xfrm>
            <a:off x="2865905" y="14489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90" name="Shape 2390"/>
          <p:cNvCxnSpPr>
            <a:endCxn id="2389" idx="1"/>
          </p:cNvCxnSpPr>
          <p:nvPr/>
        </p:nvCxnSpPr>
        <p:spPr>
          <a:xfrm>
            <a:off x="2488505" y="1568935"/>
            <a:ext cx="377400" cy="0"/>
          </a:xfrm>
          <a:prstGeom prst="straightConnector1">
            <a:avLst/>
          </a:prstGeom>
          <a:noFill/>
          <a:ln cap="flat" cmpd="sng" w="19050">
            <a:solidFill>
              <a:srgbClr val="666666"/>
            </a:solidFill>
            <a:prstDash val="solid"/>
            <a:round/>
            <a:headEnd len="lg" w="lg" type="none"/>
            <a:tailEnd len="lg" w="lg" type="triangle"/>
          </a:ln>
        </p:spPr>
      </p:cxnSp>
      <p:sp>
        <p:nvSpPr>
          <p:cNvPr id="2391" name="Shape 2391"/>
          <p:cNvSpPr/>
          <p:nvPr/>
        </p:nvSpPr>
        <p:spPr>
          <a:xfrm>
            <a:off x="2865905" y="1206119"/>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92" name="Shape 2392"/>
          <p:cNvCxnSpPr>
            <a:endCxn id="2391" idx="1"/>
          </p:cNvCxnSpPr>
          <p:nvPr/>
        </p:nvCxnSpPr>
        <p:spPr>
          <a:xfrm>
            <a:off x="2488505" y="1326119"/>
            <a:ext cx="377400" cy="0"/>
          </a:xfrm>
          <a:prstGeom prst="straightConnector1">
            <a:avLst/>
          </a:prstGeom>
          <a:noFill/>
          <a:ln cap="flat" cmpd="sng" w="19050">
            <a:solidFill>
              <a:srgbClr val="666666"/>
            </a:solidFill>
            <a:prstDash val="solid"/>
            <a:round/>
            <a:headEnd len="lg" w="lg" type="none"/>
            <a:tailEnd len="lg" w="lg" type="triangle"/>
          </a:ln>
        </p:spPr>
      </p:cxnSp>
      <p:sp>
        <p:nvSpPr>
          <p:cNvPr id="2393" name="Shape 2393"/>
          <p:cNvSpPr/>
          <p:nvPr/>
        </p:nvSpPr>
        <p:spPr>
          <a:xfrm>
            <a:off x="2865905" y="97445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94" name="Shape 2394"/>
          <p:cNvCxnSpPr>
            <a:endCxn id="2393" idx="1"/>
          </p:cNvCxnSpPr>
          <p:nvPr/>
        </p:nvCxnSpPr>
        <p:spPr>
          <a:xfrm>
            <a:off x="2488505" y="1094452"/>
            <a:ext cx="377400" cy="0"/>
          </a:xfrm>
          <a:prstGeom prst="straightConnector1">
            <a:avLst/>
          </a:prstGeom>
          <a:noFill/>
          <a:ln cap="flat" cmpd="sng" w="19050">
            <a:solidFill>
              <a:srgbClr val="666666"/>
            </a:solidFill>
            <a:prstDash val="solid"/>
            <a:round/>
            <a:headEnd len="lg" w="lg" type="none"/>
            <a:tailEnd len="lg" w="lg" type="triangle"/>
          </a:ln>
        </p:spPr>
      </p:cxnSp>
      <p:sp>
        <p:nvSpPr>
          <p:cNvPr id="2395" name="Shape 2395"/>
          <p:cNvSpPr/>
          <p:nvPr/>
        </p:nvSpPr>
        <p:spPr>
          <a:xfrm>
            <a:off x="995000" y="392549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396" name="Shape 2396"/>
          <p:cNvSpPr/>
          <p:nvPr/>
        </p:nvSpPr>
        <p:spPr>
          <a:xfrm>
            <a:off x="995000" y="438755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397" name="Shape 2397"/>
          <p:cNvSpPr/>
          <p:nvPr/>
        </p:nvSpPr>
        <p:spPr>
          <a:xfrm>
            <a:off x="995000" y="415934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398" name="Shape 2398"/>
          <p:cNvSpPr/>
          <p:nvPr/>
        </p:nvSpPr>
        <p:spPr>
          <a:xfrm>
            <a:off x="1565250" y="41636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399" name="Shape 2399"/>
          <p:cNvCxnSpPr>
            <a:endCxn id="2398" idx="1"/>
          </p:cNvCxnSpPr>
          <p:nvPr/>
        </p:nvCxnSpPr>
        <p:spPr>
          <a:xfrm>
            <a:off x="1187850" y="4283635"/>
            <a:ext cx="377400" cy="0"/>
          </a:xfrm>
          <a:prstGeom prst="straightConnector1">
            <a:avLst/>
          </a:prstGeom>
          <a:noFill/>
          <a:ln cap="flat" cmpd="sng" w="19050">
            <a:solidFill>
              <a:srgbClr val="666666"/>
            </a:solidFill>
            <a:prstDash val="solid"/>
            <a:round/>
            <a:headEnd len="lg" w="lg" type="none"/>
            <a:tailEnd len="lg" w="lg" type="triangle"/>
          </a:ln>
        </p:spPr>
      </p:cxnSp>
      <p:sp>
        <p:nvSpPr>
          <p:cNvPr id="2400" name="Shape 2400"/>
          <p:cNvSpPr/>
          <p:nvPr/>
        </p:nvSpPr>
        <p:spPr>
          <a:xfrm>
            <a:off x="1565250" y="392577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01" name="Shape 2401"/>
          <p:cNvCxnSpPr>
            <a:endCxn id="2400" idx="1"/>
          </p:cNvCxnSpPr>
          <p:nvPr/>
        </p:nvCxnSpPr>
        <p:spPr>
          <a:xfrm>
            <a:off x="1187850" y="4045774"/>
            <a:ext cx="377400" cy="0"/>
          </a:xfrm>
          <a:prstGeom prst="straightConnector1">
            <a:avLst/>
          </a:prstGeom>
          <a:noFill/>
          <a:ln cap="flat" cmpd="sng" w="19050">
            <a:solidFill>
              <a:srgbClr val="666666"/>
            </a:solidFill>
            <a:prstDash val="solid"/>
            <a:round/>
            <a:headEnd len="lg" w="lg" type="none"/>
            <a:tailEnd len="lg" w="lg" type="triangle"/>
          </a:ln>
        </p:spPr>
      </p:cxnSp>
      <p:sp>
        <p:nvSpPr>
          <p:cNvPr id="2402" name="Shape 2402"/>
          <p:cNvSpPr/>
          <p:nvPr/>
        </p:nvSpPr>
        <p:spPr>
          <a:xfrm>
            <a:off x="1565250" y="437919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03" name="Shape 2403"/>
          <p:cNvCxnSpPr>
            <a:endCxn id="2402" idx="1"/>
          </p:cNvCxnSpPr>
          <p:nvPr/>
        </p:nvCxnSpPr>
        <p:spPr>
          <a:xfrm>
            <a:off x="1187850" y="4499197"/>
            <a:ext cx="377400" cy="0"/>
          </a:xfrm>
          <a:prstGeom prst="straightConnector1">
            <a:avLst/>
          </a:prstGeom>
          <a:noFill/>
          <a:ln cap="flat" cmpd="sng" w="19050">
            <a:solidFill>
              <a:srgbClr val="666666"/>
            </a:solidFill>
            <a:prstDash val="solid"/>
            <a:round/>
            <a:headEnd len="lg" w="lg" type="none"/>
            <a:tailEnd len="lg" w="lg" type="triangle"/>
          </a:ln>
        </p:spPr>
      </p:cxnSp>
      <p:sp>
        <p:nvSpPr>
          <p:cNvPr id="2404" name="Shape 2404"/>
          <p:cNvSpPr/>
          <p:nvPr/>
        </p:nvSpPr>
        <p:spPr>
          <a:xfrm>
            <a:off x="2194186" y="300308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05" name="Shape 2405"/>
          <p:cNvCxnSpPr>
            <a:endCxn id="2404" idx="1"/>
          </p:cNvCxnSpPr>
          <p:nvPr/>
        </p:nvCxnSpPr>
        <p:spPr>
          <a:xfrm>
            <a:off x="1816786" y="3123085"/>
            <a:ext cx="377400" cy="0"/>
          </a:xfrm>
          <a:prstGeom prst="straightConnector1">
            <a:avLst/>
          </a:prstGeom>
          <a:noFill/>
          <a:ln cap="flat" cmpd="sng" w="19050">
            <a:solidFill>
              <a:srgbClr val="666666"/>
            </a:solidFill>
            <a:prstDash val="solid"/>
            <a:round/>
            <a:headEnd len="lg" w="lg" type="none"/>
            <a:tailEnd len="lg" w="lg" type="triangle"/>
          </a:ln>
        </p:spPr>
      </p:cxnSp>
      <p:sp>
        <p:nvSpPr>
          <p:cNvPr id="2406" name="Shape 2406"/>
          <p:cNvSpPr/>
          <p:nvPr/>
        </p:nvSpPr>
        <p:spPr>
          <a:xfrm>
            <a:off x="2194186" y="276522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07" name="Shape 2407"/>
          <p:cNvCxnSpPr>
            <a:endCxn id="2406" idx="1"/>
          </p:cNvCxnSpPr>
          <p:nvPr/>
        </p:nvCxnSpPr>
        <p:spPr>
          <a:xfrm>
            <a:off x="1816786" y="2885224"/>
            <a:ext cx="377400" cy="0"/>
          </a:xfrm>
          <a:prstGeom prst="straightConnector1">
            <a:avLst/>
          </a:prstGeom>
          <a:noFill/>
          <a:ln cap="flat" cmpd="sng" w="19050">
            <a:solidFill>
              <a:srgbClr val="666666"/>
            </a:solidFill>
            <a:prstDash val="solid"/>
            <a:round/>
            <a:headEnd len="lg" w="lg" type="none"/>
            <a:tailEnd len="lg" w="lg" type="triangle"/>
          </a:ln>
        </p:spPr>
      </p:cxnSp>
      <p:sp>
        <p:nvSpPr>
          <p:cNvPr id="2408" name="Shape 2408"/>
          <p:cNvSpPr/>
          <p:nvPr/>
        </p:nvSpPr>
        <p:spPr>
          <a:xfrm>
            <a:off x="2199442" y="252240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09" name="Shape 2409"/>
          <p:cNvCxnSpPr>
            <a:endCxn id="2408" idx="1"/>
          </p:cNvCxnSpPr>
          <p:nvPr/>
        </p:nvCxnSpPr>
        <p:spPr>
          <a:xfrm>
            <a:off x="1822042" y="2642408"/>
            <a:ext cx="377400" cy="0"/>
          </a:xfrm>
          <a:prstGeom prst="straightConnector1">
            <a:avLst/>
          </a:prstGeom>
          <a:noFill/>
          <a:ln cap="flat" cmpd="sng" w="19050">
            <a:solidFill>
              <a:srgbClr val="666666"/>
            </a:solidFill>
            <a:prstDash val="solid"/>
            <a:round/>
            <a:headEnd len="lg" w="lg" type="none"/>
            <a:tailEnd len="lg" w="lg" type="triangle"/>
          </a:ln>
        </p:spPr>
      </p:cxnSp>
      <p:sp>
        <p:nvSpPr>
          <p:cNvPr id="2410" name="Shape 2410"/>
          <p:cNvSpPr/>
          <p:nvPr/>
        </p:nvSpPr>
        <p:spPr>
          <a:xfrm>
            <a:off x="2194186" y="321864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11" name="Shape 2411"/>
          <p:cNvCxnSpPr>
            <a:endCxn id="2410" idx="1"/>
          </p:cNvCxnSpPr>
          <p:nvPr/>
        </p:nvCxnSpPr>
        <p:spPr>
          <a:xfrm>
            <a:off x="1816786" y="3338647"/>
            <a:ext cx="377400" cy="0"/>
          </a:xfrm>
          <a:prstGeom prst="straightConnector1">
            <a:avLst/>
          </a:prstGeom>
          <a:noFill/>
          <a:ln cap="flat" cmpd="sng" w="19050">
            <a:solidFill>
              <a:srgbClr val="666666"/>
            </a:solidFill>
            <a:prstDash val="solid"/>
            <a:round/>
            <a:headEnd len="lg" w="lg" type="none"/>
            <a:tailEnd len="lg" w="lg" type="triangle"/>
          </a:ln>
        </p:spPr>
      </p:cxnSp>
      <p:sp>
        <p:nvSpPr>
          <p:cNvPr id="2412" name="Shape 2412"/>
          <p:cNvSpPr/>
          <p:nvPr/>
        </p:nvSpPr>
        <p:spPr>
          <a:xfrm>
            <a:off x="2194186" y="414608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13" name="Shape 2413"/>
          <p:cNvCxnSpPr>
            <a:endCxn id="2412" idx="1"/>
          </p:cNvCxnSpPr>
          <p:nvPr/>
        </p:nvCxnSpPr>
        <p:spPr>
          <a:xfrm>
            <a:off x="1816786" y="4266085"/>
            <a:ext cx="377400" cy="0"/>
          </a:xfrm>
          <a:prstGeom prst="straightConnector1">
            <a:avLst/>
          </a:prstGeom>
          <a:noFill/>
          <a:ln cap="flat" cmpd="sng" w="19050">
            <a:solidFill>
              <a:srgbClr val="666666"/>
            </a:solidFill>
            <a:prstDash val="solid"/>
            <a:round/>
            <a:headEnd len="lg" w="lg" type="none"/>
            <a:tailEnd len="lg" w="lg" type="triangle"/>
          </a:ln>
        </p:spPr>
      </p:cxnSp>
      <p:sp>
        <p:nvSpPr>
          <p:cNvPr id="2414" name="Shape 2414"/>
          <p:cNvSpPr/>
          <p:nvPr/>
        </p:nvSpPr>
        <p:spPr>
          <a:xfrm>
            <a:off x="2194186" y="390822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15" name="Shape 2415"/>
          <p:cNvCxnSpPr>
            <a:endCxn id="2414" idx="1"/>
          </p:cNvCxnSpPr>
          <p:nvPr/>
        </p:nvCxnSpPr>
        <p:spPr>
          <a:xfrm>
            <a:off x="1816786" y="4028224"/>
            <a:ext cx="377400" cy="0"/>
          </a:xfrm>
          <a:prstGeom prst="straightConnector1">
            <a:avLst/>
          </a:prstGeom>
          <a:noFill/>
          <a:ln cap="flat" cmpd="sng" w="19050">
            <a:solidFill>
              <a:srgbClr val="666666"/>
            </a:solidFill>
            <a:prstDash val="solid"/>
            <a:round/>
            <a:headEnd len="lg" w="lg" type="none"/>
            <a:tailEnd len="lg" w="lg" type="triangle"/>
          </a:ln>
        </p:spPr>
      </p:cxnSp>
      <p:sp>
        <p:nvSpPr>
          <p:cNvPr id="2416" name="Shape 2416"/>
          <p:cNvSpPr/>
          <p:nvPr/>
        </p:nvSpPr>
        <p:spPr>
          <a:xfrm>
            <a:off x="2199442" y="366540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17" name="Shape 2417"/>
          <p:cNvCxnSpPr>
            <a:endCxn id="2416" idx="1"/>
          </p:cNvCxnSpPr>
          <p:nvPr/>
        </p:nvCxnSpPr>
        <p:spPr>
          <a:xfrm>
            <a:off x="1822042" y="3785408"/>
            <a:ext cx="377400" cy="0"/>
          </a:xfrm>
          <a:prstGeom prst="straightConnector1">
            <a:avLst/>
          </a:prstGeom>
          <a:noFill/>
          <a:ln cap="flat" cmpd="sng" w="19050">
            <a:solidFill>
              <a:srgbClr val="666666"/>
            </a:solidFill>
            <a:prstDash val="solid"/>
            <a:round/>
            <a:headEnd len="lg" w="lg" type="none"/>
            <a:tailEnd len="lg" w="lg" type="triangle"/>
          </a:ln>
        </p:spPr>
      </p:cxnSp>
      <p:sp>
        <p:nvSpPr>
          <p:cNvPr id="2418" name="Shape 2418"/>
          <p:cNvSpPr/>
          <p:nvPr/>
        </p:nvSpPr>
        <p:spPr>
          <a:xfrm>
            <a:off x="2194186" y="436164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19" name="Shape 2419"/>
          <p:cNvCxnSpPr>
            <a:endCxn id="2418" idx="1"/>
          </p:cNvCxnSpPr>
          <p:nvPr/>
        </p:nvCxnSpPr>
        <p:spPr>
          <a:xfrm>
            <a:off x="1816786" y="4481647"/>
            <a:ext cx="377400" cy="0"/>
          </a:xfrm>
          <a:prstGeom prst="straightConnector1">
            <a:avLst/>
          </a:prstGeom>
          <a:noFill/>
          <a:ln cap="flat" cmpd="sng" w="19050">
            <a:solidFill>
              <a:srgbClr val="666666"/>
            </a:solidFill>
            <a:prstDash val="solid"/>
            <a:round/>
            <a:headEnd len="lg" w="lg" type="none"/>
            <a:tailEnd len="lg" w="lg" type="triangle"/>
          </a:ln>
        </p:spPr>
      </p:cxnSp>
      <p:sp>
        <p:nvSpPr>
          <p:cNvPr id="2420" name="Shape 2420"/>
          <p:cNvSpPr/>
          <p:nvPr/>
        </p:nvSpPr>
        <p:spPr>
          <a:xfrm>
            <a:off x="2880125" y="4173379"/>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421" name="Shape 2421"/>
          <p:cNvSpPr/>
          <p:nvPr/>
        </p:nvSpPr>
        <p:spPr>
          <a:xfrm>
            <a:off x="2880125" y="3922375"/>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22" name="Shape 2422"/>
          <p:cNvCxnSpPr/>
          <p:nvPr/>
        </p:nvCxnSpPr>
        <p:spPr>
          <a:xfrm flipH="1" rot="10800000">
            <a:off x="2455626" y="4046421"/>
            <a:ext cx="424500" cy="3600"/>
          </a:xfrm>
          <a:prstGeom prst="straightConnector1">
            <a:avLst/>
          </a:prstGeom>
          <a:noFill/>
          <a:ln cap="flat" cmpd="sng" w="19050">
            <a:solidFill>
              <a:srgbClr val="666666"/>
            </a:solidFill>
            <a:prstDash val="solid"/>
            <a:round/>
            <a:headEnd len="lg" w="lg" type="none"/>
            <a:tailEnd len="lg" w="lg" type="triangle"/>
          </a:ln>
        </p:spPr>
      </p:cxnSp>
      <p:cxnSp>
        <p:nvCxnSpPr>
          <p:cNvPr id="2423" name="Shape 2423"/>
          <p:cNvCxnSpPr/>
          <p:nvPr/>
        </p:nvCxnSpPr>
        <p:spPr>
          <a:xfrm>
            <a:off x="2445575" y="4297425"/>
            <a:ext cx="434400" cy="0"/>
          </a:xfrm>
          <a:prstGeom prst="straightConnector1">
            <a:avLst/>
          </a:prstGeom>
          <a:noFill/>
          <a:ln cap="flat" cmpd="sng" w="19050">
            <a:solidFill>
              <a:srgbClr val="666666"/>
            </a:solidFill>
            <a:prstDash val="solid"/>
            <a:round/>
            <a:headEnd len="lg" w="lg" type="none"/>
            <a:tailEnd len="lg" w="lg" type="triangl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7" name="Shape 2427"/>
        <p:cNvGrpSpPr/>
        <p:nvPr/>
      </p:nvGrpSpPr>
      <p:grpSpPr>
        <a:xfrm>
          <a:off x="0" y="0"/>
          <a:ext cx="0" cy="0"/>
          <a:chOff x="0" y="0"/>
          <a:chExt cx="0" cy="0"/>
        </a:xfrm>
      </p:grpSpPr>
      <p:sp>
        <p:nvSpPr>
          <p:cNvPr id="2428" name="Shape 2428"/>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External Chaining Performance</a:t>
            </a:r>
          </a:p>
        </p:txBody>
      </p:sp>
      <p:sp>
        <p:nvSpPr>
          <p:cNvPr id="2429" name="Shape 2429"/>
          <p:cNvSpPr txBox="1"/>
          <p:nvPr/>
        </p:nvSpPr>
        <p:spPr>
          <a:xfrm>
            <a:off x="6356200" y="271075"/>
            <a:ext cx="2470800" cy="390300"/>
          </a:xfrm>
          <a:prstGeom prst="rect">
            <a:avLst/>
          </a:prstGeom>
          <a:solidFill>
            <a:srgbClr val="FFFFFF"/>
          </a:solidFill>
          <a:ln>
            <a:noFill/>
          </a:ln>
        </p:spPr>
        <p:txBody>
          <a:bodyPr anchorCtr="0" anchor="ctr" bIns="91425" lIns="91425" rIns="91425" wrap="square" tIns="91425">
            <a:noAutofit/>
          </a:bodyPr>
          <a:lstStyle/>
          <a:p>
            <a:pPr indent="0" lvl="0" marL="0" rtl="0" algn="r">
              <a:spcBef>
                <a:spcPts val="0"/>
              </a:spcBef>
              <a:buNone/>
            </a:pPr>
            <a:r>
              <a:rPr b="1" lang="en" sz="1800">
                <a:latin typeface="Calibri"/>
                <a:ea typeface="Calibri"/>
                <a:cs typeface="Calibri"/>
                <a:sym typeface="Calibri"/>
              </a:rPr>
              <a:t>Average case runtimes</a:t>
            </a:r>
          </a:p>
        </p:txBody>
      </p:sp>
      <p:graphicFrame>
        <p:nvGraphicFramePr>
          <p:cNvPr id="2430" name="Shape 2430"/>
          <p:cNvGraphicFramePr/>
          <p:nvPr/>
        </p:nvGraphicFramePr>
        <p:xfrm>
          <a:off x="4452513" y="659313"/>
          <a:ext cx="3000000" cy="3000000"/>
        </p:xfrm>
        <a:graphic>
          <a:graphicData uri="http://schemas.openxmlformats.org/drawingml/2006/table">
            <a:tbl>
              <a:tblPr>
                <a:noFill/>
                <a:tableStyleId>{70765ED0-7A11-4134-B83A-6B7C5A9C19ED}</a:tableStyleId>
              </a:tblPr>
              <a:tblGrid>
                <a:gridCol w="1903975"/>
                <a:gridCol w="1296525"/>
                <a:gridCol w="1174100"/>
              </a:tblGrid>
              <a:tr h="381000">
                <a:tc>
                  <a:txBody>
                    <a:bodyPr>
                      <a:noAutofit/>
                    </a:bodyPr>
                    <a:lstStyle/>
                    <a:p>
                      <a:pPr indent="0" lvl="0" marL="0" rtl="0">
                        <a:spcBef>
                          <a:spcPts val="0"/>
                        </a:spcBef>
                        <a:buNone/>
                      </a:pPr>
                      <a:r>
                        <a:t/>
                      </a:r>
                      <a:endParaRPr>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med" w="med" type="none"/>
                      <a:tailEnd len="med" w="med" type="none"/>
                    </a:lnL>
                    <a:lnT cap="flat" cmpd="sng" w="9525">
                      <a:solidFill>
                        <a:srgbClr val="000000">
                          <a:alpha val="0"/>
                        </a:srgbClr>
                      </a:solidFill>
                      <a:prstDash val="solid"/>
                      <a:round/>
                      <a:headEnd len="med" w="med" type="none"/>
                      <a:tailEnd len="med" w="med" type="none"/>
                    </a:lnT>
                  </a:tcPr>
                </a:tc>
                <a:tc>
                  <a:txBody>
                    <a:bodyPr>
                      <a:noAutofit/>
                    </a:bodyPr>
                    <a:lstStyle/>
                    <a:p>
                      <a:pPr indent="0" lvl="0" marL="0" rtl="0">
                        <a:spcBef>
                          <a:spcPts val="0"/>
                        </a:spcBef>
                        <a:buNone/>
                      </a:pPr>
                      <a:r>
                        <a:rPr lang="en" sz="1800">
                          <a:latin typeface="Calibri"/>
                          <a:ea typeface="Calibri"/>
                          <a:cs typeface="Calibri"/>
                          <a:sym typeface="Calibri"/>
                        </a:rPr>
                        <a:t>contains(x)</a:t>
                      </a:r>
                    </a:p>
                  </a:txBody>
                  <a:tcPr marT="91425" marB="91425" marR="91425" marL="91425">
                    <a:solidFill>
                      <a:srgbClr val="FFFFFF"/>
                    </a:solidFill>
                  </a:tcPr>
                </a:tc>
                <a:tc>
                  <a:txBody>
                    <a:bodyPr>
                      <a:noAutofit/>
                    </a:bodyPr>
                    <a:lstStyle/>
                    <a:p>
                      <a:pPr indent="0" lvl="0" marL="0" rtl="0" algn="ctr">
                        <a:spcBef>
                          <a:spcPts val="0"/>
                        </a:spcBef>
                        <a:buNone/>
                      </a:pPr>
                      <a:r>
                        <a:rPr lang="en" sz="1800">
                          <a:latin typeface="Calibri"/>
                          <a:ea typeface="Calibri"/>
                          <a:cs typeface="Calibri"/>
                          <a:sym typeface="Calibri"/>
                        </a:rPr>
                        <a:t>add(x)</a:t>
                      </a:r>
                    </a:p>
                  </a:txBody>
                  <a:tcPr marT="91425" marB="91425" marR="91425" marL="91425">
                    <a:solidFill>
                      <a:srgbClr val="FFFFFF"/>
                    </a:solidFill>
                  </a:tcPr>
                </a:tc>
              </a:tr>
              <a:tr h="207175">
                <a:tc>
                  <a:txBody>
                    <a:bodyPr>
                      <a:noAutofit/>
                    </a:bodyPr>
                    <a:lstStyle/>
                    <a:p>
                      <a:pPr indent="0" lvl="0" marL="0" rtl="0">
                        <a:spcBef>
                          <a:spcPts val="0"/>
                        </a:spcBef>
                        <a:buNone/>
                      </a:pPr>
                      <a:r>
                        <a:rPr lang="en" sz="1800">
                          <a:latin typeface="Calibri"/>
                          <a:ea typeface="Calibri"/>
                          <a:cs typeface="Calibri"/>
                          <a:sym typeface="Calibri"/>
                        </a:rPr>
                        <a:t>External Chaining,</a:t>
                      </a:r>
                    </a:p>
                    <a:p>
                      <a:pPr indent="0" lvl="0" marL="0" rtl="0">
                        <a:spcBef>
                          <a:spcPts val="0"/>
                        </a:spcBef>
                        <a:buNone/>
                      </a:pPr>
                      <a:r>
                        <a:rPr lang="en" sz="1800">
                          <a:latin typeface="Calibri"/>
                          <a:ea typeface="Calibri"/>
                          <a:cs typeface="Calibri"/>
                          <a:sym typeface="Calibri"/>
                        </a:rPr>
                        <a:t>Fixed Size</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a:t>
                      </a:r>
                    </a:p>
                    <a:p>
                      <a:pPr indent="0" lvl="0" marL="0" rtl="0" algn="ctr">
                        <a:spcBef>
                          <a:spcPts val="0"/>
                        </a:spcBef>
                        <a:buNone/>
                      </a:pPr>
                      <a:r>
                        <a:rPr b="1" lang="en" sz="1800">
                          <a:solidFill>
                            <a:schemeClr val="dk1"/>
                          </a:solidFill>
                          <a:latin typeface="Calibri"/>
                          <a:ea typeface="Calibri"/>
                          <a:cs typeface="Calibri"/>
                          <a:sym typeface="Calibri"/>
                        </a:rPr>
                        <a:t>and</a:t>
                      </a:r>
                    </a:p>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a:t>
                      </a:r>
                    </a:p>
                    <a:p>
                      <a:pPr indent="0" lvl="0" marL="0" rtl="0" algn="ctr">
                        <a:spcBef>
                          <a:spcPts val="0"/>
                        </a:spcBef>
                        <a:buNone/>
                      </a:pPr>
                      <a:r>
                        <a:rPr b="1" lang="en" sz="1800">
                          <a:solidFill>
                            <a:schemeClr val="dk1"/>
                          </a:solidFill>
                          <a:latin typeface="Calibri"/>
                          <a:ea typeface="Calibri"/>
                          <a:cs typeface="Calibri"/>
                          <a:sym typeface="Calibri"/>
                        </a:rPr>
                        <a:t>and</a:t>
                      </a:r>
                    </a:p>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r>
              <a:tr h="381000">
                <a:tc>
                  <a:txBody>
                    <a:bodyPr>
                      <a:noAutofit/>
                    </a:bodyPr>
                    <a:lstStyle/>
                    <a:p>
                      <a:pPr indent="0" lvl="0" marL="0" rtl="0">
                        <a:spcBef>
                          <a:spcPts val="0"/>
                        </a:spcBef>
                        <a:buNone/>
                      </a:pPr>
                      <a:r>
                        <a:rPr lang="en" sz="1800">
                          <a:latin typeface="Calibri"/>
                          <a:ea typeface="Calibri"/>
                          <a:cs typeface="Calibri"/>
                          <a:sym typeface="Calibri"/>
                        </a:rPr>
                        <a:t>External Chaining,</a:t>
                      </a:r>
                    </a:p>
                    <a:p>
                      <a:pPr indent="0" lvl="0" marL="0" rtl="0">
                        <a:spcBef>
                          <a:spcPts val="0"/>
                        </a:spcBef>
                        <a:buNone/>
                      </a:pPr>
                      <a:r>
                        <a:rPr lang="en" sz="1800">
                          <a:latin typeface="Calibri"/>
                          <a:ea typeface="Calibri"/>
                          <a:cs typeface="Calibri"/>
                          <a:sym typeface="Calibri"/>
                        </a:rPr>
                        <a:t>w/ Resizing</a:t>
                      </a:r>
                    </a:p>
                  </a:txBody>
                  <a:tcPr marT="91425" marB="91425" marR="91425" marL="91425">
                    <a:solidFill>
                      <a:srgbClr val="FFFFFF"/>
                    </a:solidFill>
                  </a:tcPr>
                </a:tc>
                <a:tc>
                  <a:txBody>
                    <a:bodyPr>
                      <a:noAutofit/>
                    </a:bodyPr>
                    <a:lstStyle/>
                    <a:p>
                      <a:pPr indent="0" lvl="0" marL="0" rtl="0" algn="ctr">
                        <a:spcBef>
                          <a:spcPts val="0"/>
                        </a:spcBef>
                        <a:buNone/>
                      </a:pPr>
                      <a:r>
                        <a:rPr lang="en" sz="1800" strike="sngStrike">
                          <a:solidFill>
                            <a:schemeClr val="dk1"/>
                          </a:solidFill>
                          <a:latin typeface="Calibri"/>
                          <a:ea typeface="Calibri"/>
                          <a:cs typeface="Calibri"/>
                          <a:sym typeface="Calibri"/>
                        </a:rPr>
                        <a:t>Θ(L)</a:t>
                      </a:r>
                    </a:p>
                    <a:p>
                      <a:pPr indent="0" lvl="0" marL="0" rtl="0" algn="ctr">
                        <a:spcBef>
                          <a:spcPts val="0"/>
                        </a:spcBef>
                        <a:buNone/>
                      </a:pPr>
                      <a:r>
                        <a:rPr lang="en" sz="1800">
                          <a:solidFill>
                            <a:schemeClr val="dk1"/>
                          </a:solidFill>
                          <a:latin typeface="Calibri"/>
                          <a:ea typeface="Calibri"/>
                          <a:cs typeface="Calibri"/>
                          <a:sym typeface="Calibri"/>
                        </a:rPr>
                        <a:t>Θ(1)</a:t>
                      </a:r>
                    </a:p>
                  </a:txBody>
                  <a:tcPr marT="91425" marB="91425" marR="91425" marL="91425">
                    <a:solidFill>
                      <a:srgbClr val="FFFFFF"/>
                    </a:solidFill>
                  </a:tcPr>
                </a:tc>
                <a:tc>
                  <a:txBody>
                    <a:bodyPr>
                      <a:noAutofit/>
                    </a:bodyPr>
                    <a:lstStyle/>
                    <a:p>
                      <a:pPr indent="0" lvl="0" marL="0" rtl="0" algn="ctr">
                        <a:spcBef>
                          <a:spcPts val="0"/>
                        </a:spcBef>
                        <a:buNone/>
                      </a:pPr>
                      <a:r>
                        <a:rPr lang="en" sz="1800" strike="sngStrike">
                          <a:solidFill>
                            <a:schemeClr val="dk1"/>
                          </a:solidFill>
                          <a:latin typeface="Calibri"/>
                          <a:ea typeface="Calibri"/>
                          <a:cs typeface="Calibri"/>
                          <a:sym typeface="Calibri"/>
                        </a:rPr>
                        <a:t>Θ(L)</a:t>
                      </a:r>
                    </a:p>
                    <a:p>
                      <a:pPr indent="0" lvl="0" marL="0" rtl="0" algn="ctr">
                        <a:spcBef>
                          <a:spcPts val="0"/>
                        </a:spcBef>
                        <a:buNone/>
                      </a:pPr>
                      <a:r>
                        <a:rPr lang="en" sz="1800">
                          <a:solidFill>
                            <a:schemeClr val="dk1"/>
                          </a:solidFill>
                          <a:latin typeface="Calibri"/>
                          <a:ea typeface="Calibri"/>
                          <a:cs typeface="Calibri"/>
                          <a:sym typeface="Calibri"/>
                        </a:rPr>
                        <a:t>Θ(1)</a:t>
                      </a:r>
                    </a:p>
                  </a:txBody>
                  <a:tcPr marT="91425" marB="91425" marR="91425" marL="91425">
                    <a:solidFill>
                      <a:srgbClr val="FFFFFF"/>
                    </a:solidFill>
                  </a:tcPr>
                </a:tc>
              </a:tr>
            </a:tbl>
          </a:graphicData>
        </a:graphic>
      </p:graphicFrame>
      <p:sp>
        <p:nvSpPr>
          <p:cNvPr id="2431" name="Shape 2431"/>
          <p:cNvSpPr/>
          <p:nvPr/>
        </p:nvSpPr>
        <p:spPr>
          <a:xfrm>
            <a:off x="995000" y="144949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432" name="Shape 2432"/>
          <p:cNvSpPr/>
          <p:nvPr/>
        </p:nvSpPr>
        <p:spPr>
          <a:xfrm>
            <a:off x="1565250" y="19162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433" name="Shape 2433"/>
          <p:cNvSpPr/>
          <p:nvPr/>
        </p:nvSpPr>
        <p:spPr>
          <a:xfrm>
            <a:off x="995000" y="191155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434" name="Shape 2434"/>
          <p:cNvCxnSpPr>
            <a:endCxn id="2432" idx="1"/>
          </p:cNvCxnSpPr>
          <p:nvPr/>
        </p:nvCxnSpPr>
        <p:spPr>
          <a:xfrm>
            <a:off x="1187850" y="2036235"/>
            <a:ext cx="377400" cy="0"/>
          </a:xfrm>
          <a:prstGeom prst="straightConnector1">
            <a:avLst/>
          </a:prstGeom>
          <a:noFill/>
          <a:ln cap="flat" cmpd="sng" w="19050">
            <a:solidFill>
              <a:srgbClr val="666666"/>
            </a:solidFill>
            <a:prstDash val="solid"/>
            <a:round/>
            <a:headEnd len="lg" w="lg" type="none"/>
            <a:tailEnd len="lg" w="lg" type="triangle"/>
          </a:ln>
        </p:spPr>
      </p:cxnSp>
      <p:sp>
        <p:nvSpPr>
          <p:cNvPr id="2435" name="Shape 2435"/>
          <p:cNvSpPr/>
          <p:nvPr/>
        </p:nvSpPr>
        <p:spPr>
          <a:xfrm>
            <a:off x="995000" y="168334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436" name="Shape 2436"/>
          <p:cNvSpPr/>
          <p:nvPr/>
        </p:nvSpPr>
        <p:spPr>
          <a:xfrm>
            <a:off x="995000" y="1209068"/>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437" name="Shape 2437"/>
          <p:cNvSpPr/>
          <p:nvPr/>
        </p:nvSpPr>
        <p:spPr>
          <a:xfrm>
            <a:off x="995000" y="9752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438" name="Shape 2438"/>
          <p:cNvSpPr/>
          <p:nvPr/>
        </p:nvSpPr>
        <p:spPr>
          <a:xfrm>
            <a:off x="1565250" y="167837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39" name="Shape 2439"/>
          <p:cNvCxnSpPr>
            <a:endCxn id="2438" idx="1"/>
          </p:cNvCxnSpPr>
          <p:nvPr/>
        </p:nvCxnSpPr>
        <p:spPr>
          <a:xfrm>
            <a:off x="1187850" y="1798374"/>
            <a:ext cx="377400" cy="0"/>
          </a:xfrm>
          <a:prstGeom prst="straightConnector1">
            <a:avLst/>
          </a:prstGeom>
          <a:noFill/>
          <a:ln cap="flat" cmpd="sng" w="19050">
            <a:solidFill>
              <a:srgbClr val="666666"/>
            </a:solidFill>
            <a:prstDash val="solid"/>
            <a:round/>
            <a:headEnd len="lg" w="lg" type="none"/>
            <a:tailEnd len="lg" w="lg" type="triangle"/>
          </a:ln>
        </p:spPr>
      </p:cxnSp>
      <p:sp>
        <p:nvSpPr>
          <p:cNvPr id="2440" name="Shape 2440"/>
          <p:cNvSpPr/>
          <p:nvPr/>
        </p:nvSpPr>
        <p:spPr>
          <a:xfrm>
            <a:off x="1570505" y="143555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41" name="Shape 2441"/>
          <p:cNvCxnSpPr>
            <a:endCxn id="2440" idx="1"/>
          </p:cNvCxnSpPr>
          <p:nvPr/>
        </p:nvCxnSpPr>
        <p:spPr>
          <a:xfrm>
            <a:off x="1193105" y="1555558"/>
            <a:ext cx="377400" cy="0"/>
          </a:xfrm>
          <a:prstGeom prst="straightConnector1">
            <a:avLst/>
          </a:prstGeom>
          <a:noFill/>
          <a:ln cap="flat" cmpd="sng" w="19050">
            <a:solidFill>
              <a:srgbClr val="666666"/>
            </a:solidFill>
            <a:prstDash val="solid"/>
            <a:round/>
            <a:headEnd len="lg" w="lg" type="none"/>
            <a:tailEnd len="lg" w="lg" type="triangle"/>
          </a:ln>
        </p:spPr>
      </p:cxnSp>
      <p:sp>
        <p:nvSpPr>
          <p:cNvPr id="2442" name="Shape 2442"/>
          <p:cNvSpPr/>
          <p:nvPr/>
        </p:nvSpPr>
        <p:spPr>
          <a:xfrm>
            <a:off x="1570505" y="119274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43" name="Shape 2443"/>
          <p:cNvCxnSpPr>
            <a:endCxn id="2442" idx="1"/>
          </p:cNvCxnSpPr>
          <p:nvPr/>
        </p:nvCxnSpPr>
        <p:spPr>
          <a:xfrm>
            <a:off x="1193105" y="1312742"/>
            <a:ext cx="377400" cy="0"/>
          </a:xfrm>
          <a:prstGeom prst="straightConnector1">
            <a:avLst/>
          </a:prstGeom>
          <a:noFill/>
          <a:ln cap="flat" cmpd="sng" w="19050">
            <a:solidFill>
              <a:srgbClr val="666666"/>
            </a:solidFill>
            <a:prstDash val="solid"/>
            <a:round/>
            <a:headEnd len="lg" w="lg" type="none"/>
            <a:tailEnd len="lg" w="lg" type="triangle"/>
          </a:ln>
        </p:spPr>
      </p:cxnSp>
      <p:sp>
        <p:nvSpPr>
          <p:cNvPr id="2444" name="Shape 2444"/>
          <p:cNvSpPr/>
          <p:nvPr/>
        </p:nvSpPr>
        <p:spPr>
          <a:xfrm>
            <a:off x="1570505" y="96107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45" name="Shape 2445"/>
          <p:cNvCxnSpPr>
            <a:endCxn id="2444" idx="1"/>
          </p:cNvCxnSpPr>
          <p:nvPr/>
        </p:nvCxnSpPr>
        <p:spPr>
          <a:xfrm>
            <a:off x="1193105" y="1081075"/>
            <a:ext cx="377400" cy="0"/>
          </a:xfrm>
          <a:prstGeom prst="straightConnector1">
            <a:avLst/>
          </a:prstGeom>
          <a:noFill/>
          <a:ln cap="flat" cmpd="sng" w="19050">
            <a:solidFill>
              <a:srgbClr val="666666"/>
            </a:solidFill>
            <a:prstDash val="solid"/>
            <a:round/>
            <a:headEnd len="lg" w="lg" type="none"/>
            <a:tailEnd len="lg" w="lg" type="triangle"/>
          </a:ln>
        </p:spPr>
      </p:cxnSp>
      <p:sp>
        <p:nvSpPr>
          <p:cNvPr id="2446" name="Shape 2446"/>
          <p:cNvSpPr/>
          <p:nvPr/>
        </p:nvSpPr>
        <p:spPr>
          <a:xfrm>
            <a:off x="3357390" y="1678845"/>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447" name="Shape 2447"/>
          <p:cNvSpPr/>
          <p:nvPr/>
        </p:nvSpPr>
        <p:spPr>
          <a:xfrm>
            <a:off x="3897040" y="1678845"/>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448" name="Shape 2448"/>
          <p:cNvSpPr/>
          <p:nvPr/>
        </p:nvSpPr>
        <p:spPr>
          <a:xfrm>
            <a:off x="3357390" y="1427841"/>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449" name="Shape 2449"/>
          <p:cNvSpPr/>
          <p:nvPr/>
        </p:nvSpPr>
        <p:spPr>
          <a:xfrm>
            <a:off x="3357516" y="1176841"/>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50" name="Shape 2450"/>
          <p:cNvCxnSpPr>
            <a:endCxn id="2449" idx="1"/>
          </p:cNvCxnSpPr>
          <p:nvPr/>
        </p:nvCxnSpPr>
        <p:spPr>
          <a:xfrm>
            <a:off x="3129216" y="1300891"/>
            <a:ext cx="228300" cy="0"/>
          </a:xfrm>
          <a:prstGeom prst="straightConnector1">
            <a:avLst/>
          </a:prstGeom>
          <a:noFill/>
          <a:ln cap="flat" cmpd="sng" w="19050">
            <a:solidFill>
              <a:srgbClr val="666666"/>
            </a:solidFill>
            <a:prstDash val="solid"/>
            <a:round/>
            <a:headEnd len="lg" w="lg" type="none"/>
            <a:tailEnd len="lg" w="lg" type="triangle"/>
          </a:ln>
        </p:spPr>
      </p:cxnSp>
      <p:cxnSp>
        <p:nvCxnSpPr>
          <p:cNvPr id="2451" name="Shape 2451"/>
          <p:cNvCxnSpPr>
            <a:stCxn id="2440" idx="3"/>
            <a:endCxn id="2448" idx="1"/>
          </p:cNvCxnSpPr>
          <p:nvPr/>
        </p:nvCxnSpPr>
        <p:spPr>
          <a:xfrm flipH="1" rot="10800000">
            <a:off x="1821905" y="1551958"/>
            <a:ext cx="1535400" cy="3600"/>
          </a:xfrm>
          <a:prstGeom prst="straightConnector1">
            <a:avLst/>
          </a:prstGeom>
          <a:noFill/>
          <a:ln cap="flat" cmpd="sng" w="19050">
            <a:solidFill>
              <a:srgbClr val="666666"/>
            </a:solidFill>
            <a:prstDash val="solid"/>
            <a:round/>
            <a:headEnd len="lg" w="lg" type="none"/>
            <a:tailEnd len="lg" w="lg" type="triangle"/>
          </a:ln>
        </p:spPr>
      </p:cxnSp>
      <p:cxnSp>
        <p:nvCxnSpPr>
          <p:cNvPr id="2452" name="Shape 2452"/>
          <p:cNvCxnSpPr>
            <a:endCxn id="2446" idx="1"/>
          </p:cNvCxnSpPr>
          <p:nvPr/>
        </p:nvCxnSpPr>
        <p:spPr>
          <a:xfrm>
            <a:off x="3123990" y="1802895"/>
            <a:ext cx="233400" cy="0"/>
          </a:xfrm>
          <a:prstGeom prst="straightConnector1">
            <a:avLst/>
          </a:prstGeom>
          <a:noFill/>
          <a:ln cap="flat" cmpd="sng" w="19050">
            <a:solidFill>
              <a:srgbClr val="666666"/>
            </a:solidFill>
            <a:prstDash val="solid"/>
            <a:round/>
            <a:headEnd len="lg" w="lg" type="none"/>
            <a:tailEnd len="lg" w="lg" type="triangle"/>
          </a:ln>
        </p:spPr>
      </p:cxnSp>
      <p:cxnSp>
        <p:nvCxnSpPr>
          <p:cNvPr id="2453" name="Shape 2453"/>
          <p:cNvCxnSpPr>
            <a:endCxn id="2447" idx="1"/>
          </p:cNvCxnSpPr>
          <p:nvPr/>
        </p:nvCxnSpPr>
        <p:spPr>
          <a:xfrm>
            <a:off x="3608740" y="1802895"/>
            <a:ext cx="288300" cy="0"/>
          </a:xfrm>
          <a:prstGeom prst="straightConnector1">
            <a:avLst/>
          </a:prstGeom>
          <a:noFill/>
          <a:ln cap="flat" cmpd="sng" w="19050">
            <a:solidFill>
              <a:srgbClr val="666666"/>
            </a:solidFill>
            <a:prstDash val="solid"/>
            <a:round/>
            <a:headEnd len="lg" w="lg" type="none"/>
            <a:tailEnd len="lg" w="lg" type="triangle"/>
          </a:ln>
        </p:spPr>
      </p:cxnSp>
      <p:sp>
        <p:nvSpPr>
          <p:cNvPr id="2454" name="Shape 2454"/>
          <p:cNvSpPr txBox="1"/>
          <p:nvPr/>
        </p:nvSpPr>
        <p:spPr>
          <a:xfrm>
            <a:off x="712522" y="878300"/>
            <a:ext cx="288300" cy="1490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1500">
                <a:latin typeface="Consolas"/>
                <a:ea typeface="Consolas"/>
                <a:cs typeface="Consolas"/>
                <a:sym typeface="Consolas"/>
              </a:rPr>
              <a:t>0</a:t>
            </a:r>
          </a:p>
          <a:p>
            <a:pPr indent="0" lvl="0" marL="0" rtl="0" algn="r">
              <a:spcBef>
                <a:spcPts val="0"/>
              </a:spcBef>
              <a:buNone/>
            </a:pPr>
            <a:r>
              <a:rPr lang="en" sz="1500">
                <a:latin typeface="Consolas"/>
                <a:ea typeface="Consolas"/>
                <a:cs typeface="Consolas"/>
                <a:sym typeface="Consolas"/>
              </a:rPr>
              <a:t>1</a:t>
            </a:r>
          </a:p>
          <a:p>
            <a:pPr indent="0" lvl="0" marL="0" rtl="0" algn="r">
              <a:spcBef>
                <a:spcPts val="0"/>
              </a:spcBef>
              <a:buNone/>
            </a:pPr>
            <a:r>
              <a:rPr lang="en" sz="1500">
                <a:latin typeface="Consolas"/>
                <a:ea typeface="Consolas"/>
                <a:cs typeface="Consolas"/>
                <a:sym typeface="Consolas"/>
              </a:rPr>
              <a:t>2</a:t>
            </a:r>
          </a:p>
          <a:p>
            <a:pPr indent="0" lvl="0" marL="0" rtl="0" algn="r">
              <a:spcBef>
                <a:spcPts val="0"/>
              </a:spcBef>
              <a:buNone/>
            </a:pPr>
            <a:r>
              <a:rPr lang="en" sz="1500">
                <a:latin typeface="Consolas"/>
                <a:ea typeface="Consolas"/>
                <a:cs typeface="Consolas"/>
                <a:sym typeface="Consolas"/>
              </a:rPr>
              <a:t>3</a:t>
            </a:r>
          </a:p>
          <a:p>
            <a:pPr indent="0" lvl="0" marL="0" rtl="0" algn="r">
              <a:spcBef>
                <a:spcPts val="0"/>
              </a:spcBef>
              <a:buNone/>
            </a:pPr>
            <a:r>
              <a:rPr lang="en" sz="1500">
                <a:latin typeface="Consolas"/>
                <a:ea typeface="Consolas"/>
                <a:cs typeface="Consolas"/>
                <a:sym typeface="Consolas"/>
              </a:rPr>
              <a:t>4</a:t>
            </a:r>
          </a:p>
        </p:txBody>
      </p:sp>
      <p:sp>
        <p:nvSpPr>
          <p:cNvPr id="2455" name="Shape 2455"/>
          <p:cNvSpPr/>
          <p:nvPr/>
        </p:nvSpPr>
        <p:spPr>
          <a:xfrm>
            <a:off x="995000" y="301109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456" name="Shape 2456"/>
          <p:cNvSpPr/>
          <p:nvPr/>
        </p:nvSpPr>
        <p:spPr>
          <a:xfrm>
            <a:off x="1565250" y="34778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457" name="Shape 2457"/>
          <p:cNvSpPr/>
          <p:nvPr/>
        </p:nvSpPr>
        <p:spPr>
          <a:xfrm>
            <a:off x="995000" y="347315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458" name="Shape 2458"/>
          <p:cNvCxnSpPr>
            <a:endCxn id="2456" idx="1"/>
          </p:cNvCxnSpPr>
          <p:nvPr/>
        </p:nvCxnSpPr>
        <p:spPr>
          <a:xfrm>
            <a:off x="1187850" y="3597835"/>
            <a:ext cx="377400" cy="0"/>
          </a:xfrm>
          <a:prstGeom prst="straightConnector1">
            <a:avLst/>
          </a:prstGeom>
          <a:noFill/>
          <a:ln cap="flat" cmpd="sng" w="19050">
            <a:solidFill>
              <a:srgbClr val="666666"/>
            </a:solidFill>
            <a:prstDash val="solid"/>
            <a:round/>
            <a:headEnd len="lg" w="lg" type="none"/>
            <a:tailEnd len="lg" w="lg" type="triangle"/>
          </a:ln>
        </p:spPr>
      </p:cxnSp>
      <p:sp>
        <p:nvSpPr>
          <p:cNvPr id="2459" name="Shape 2459"/>
          <p:cNvSpPr/>
          <p:nvPr/>
        </p:nvSpPr>
        <p:spPr>
          <a:xfrm>
            <a:off x="995000" y="37075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460" name="Shape 2460"/>
          <p:cNvSpPr/>
          <p:nvPr/>
        </p:nvSpPr>
        <p:spPr>
          <a:xfrm>
            <a:off x="995000" y="324494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461" name="Shape 2461"/>
          <p:cNvSpPr/>
          <p:nvPr/>
        </p:nvSpPr>
        <p:spPr>
          <a:xfrm>
            <a:off x="995000" y="2770668"/>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462" name="Shape 2462"/>
          <p:cNvSpPr/>
          <p:nvPr/>
        </p:nvSpPr>
        <p:spPr>
          <a:xfrm>
            <a:off x="995000" y="2536813"/>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463" name="Shape 2463"/>
          <p:cNvSpPr/>
          <p:nvPr/>
        </p:nvSpPr>
        <p:spPr>
          <a:xfrm>
            <a:off x="1565250" y="323997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64" name="Shape 2464"/>
          <p:cNvCxnSpPr>
            <a:endCxn id="2463" idx="1"/>
          </p:cNvCxnSpPr>
          <p:nvPr/>
        </p:nvCxnSpPr>
        <p:spPr>
          <a:xfrm>
            <a:off x="1187850" y="3359974"/>
            <a:ext cx="377400" cy="0"/>
          </a:xfrm>
          <a:prstGeom prst="straightConnector1">
            <a:avLst/>
          </a:prstGeom>
          <a:noFill/>
          <a:ln cap="flat" cmpd="sng" w="19050">
            <a:solidFill>
              <a:srgbClr val="666666"/>
            </a:solidFill>
            <a:prstDash val="solid"/>
            <a:round/>
            <a:headEnd len="lg" w="lg" type="none"/>
            <a:tailEnd len="lg" w="lg" type="triangle"/>
          </a:ln>
        </p:spPr>
      </p:cxnSp>
      <p:sp>
        <p:nvSpPr>
          <p:cNvPr id="2465" name="Shape 2465"/>
          <p:cNvSpPr/>
          <p:nvPr/>
        </p:nvSpPr>
        <p:spPr>
          <a:xfrm>
            <a:off x="1570505" y="299715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66" name="Shape 2466"/>
          <p:cNvCxnSpPr>
            <a:endCxn id="2465" idx="1"/>
          </p:cNvCxnSpPr>
          <p:nvPr/>
        </p:nvCxnSpPr>
        <p:spPr>
          <a:xfrm>
            <a:off x="1193105" y="3117158"/>
            <a:ext cx="377400" cy="0"/>
          </a:xfrm>
          <a:prstGeom prst="straightConnector1">
            <a:avLst/>
          </a:prstGeom>
          <a:noFill/>
          <a:ln cap="flat" cmpd="sng" w="19050">
            <a:solidFill>
              <a:srgbClr val="666666"/>
            </a:solidFill>
            <a:prstDash val="solid"/>
            <a:round/>
            <a:headEnd len="lg" w="lg" type="none"/>
            <a:tailEnd len="lg" w="lg" type="triangle"/>
          </a:ln>
        </p:spPr>
      </p:cxnSp>
      <p:sp>
        <p:nvSpPr>
          <p:cNvPr id="2467" name="Shape 2467"/>
          <p:cNvSpPr/>
          <p:nvPr/>
        </p:nvSpPr>
        <p:spPr>
          <a:xfrm>
            <a:off x="1570505" y="275434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68" name="Shape 2468"/>
          <p:cNvCxnSpPr>
            <a:endCxn id="2467" idx="1"/>
          </p:cNvCxnSpPr>
          <p:nvPr/>
        </p:nvCxnSpPr>
        <p:spPr>
          <a:xfrm>
            <a:off x="1193105" y="2874342"/>
            <a:ext cx="377400" cy="0"/>
          </a:xfrm>
          <a:prstGeom prst="straightConnector1">
            <a:avLst/>
          </a:prstGeom>
          <a:noFill/>
          <a:ln cap="flat" cmpd="sng" w="19050">
            <a:solidFill>
              <a:srgbClr val="666666"/>
            </a:solidFill>
            <a:prstDash val="solid"/>
            <a:round/>
            <a:headEnd len="lg" w="lg" type="none"/>
            <a:tailEnd len="lg" w="lg" type="triangle"/>
          </a:ln>
        </p:spPr>
      </p:cxnSp>
      <p:sp>
        <p:nvSpPr>
          <p:cNvPr id="2469" name="Shape 2469"/>
          <p:cNvSpPr/>
          <p:nvPr/>
        </p:nvSpPr>
        <p:spPr>
          <a:xfrm>
            <a:off x="1570505" y="252267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70" name="Shape 2470"/>
          <p:cNvCxnSpPr>
            <a:endCxn id="2469" idx="1"/>
          </p:cNvCxnSpPr>
          <p:nvPr/>
        </p:nvCxnSpPr>
        <p:spPr>
          <a:xfrm>
            <a:off x="1193105" y="2642675"/>
            <a:ext cx="377400" cy="0"/>
          </a:xfrm>
          <a:prstGeom prst="straightConnector1">
            <a:avLst/>
          </a:prstGeom>
          <a:noFill/>
          <a:ln cap="flat" cmpd="sng" w="19050">
            <a:solidFill>
              <a:srgbClr val="666666"/>
            </a:solidFill>
            <a:prstDash val="solid"/>
            <a:round/>
            <a:headEnd len="lg" w="lg" type="none"/>
            <a:tailEnd len="lg" w="lg" type="triangle"/>
          </a:ln>
        </p:spPr>
      </p:cxnSp>
      <p:sp>
        <p:nvSpPr>
          <p:cNvPr id="2471" name="Shape 2471"/>
          <p:cNvSpPr/>
          <p:nvPr/>
        </p:nvSpPr>
        <p:spPr>
          <a:xfrm>
            <a:off x="1565250" y="369339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72" name="Shape 2472"/>
          <p:cNvCxnSpPr>
            <a:endCxn id="2471" idx="1"/>
          </p:cNvCxnSpPr>
          <p:nvPr/>
        </p:nvCxnSpPr>
        <p:spPr>
          <a:xfrm>
            <a:off x="1187850" y="3813397"/>
            <a:ext cx="377400" cy="0"/>
          </a:xfrm>
          <a:prstGeom prst="straightConnector1">
            <a:avLst/>
          </a:prstGeom>
          <a:noFill/>
          <a:ln cap="flat" cmpd="sng" w="19050">
            <a:solidFill>
              <a:srgbClr val="666666"/>
            </a:solidFill>
            <a:prstDash val="solid"/>
            <a:round/>
            <a:headEnd len="lg" w="lg" type="none"/>
            <a:tailEnd len="lg" w="lg" type="triangle"/>
          </a:ln>
        </p:spPr>
      </p:cxnSp>
      <p:sp>
        <p:nvSpPr>
          <p:cNvPr id="2473" name="Shape 2473"/>
          <p:cNvSpPr txBox="1"/>
          <p:nvPr/>
        </p:nvSpPr>
        <p:spPr>
          <a:xfrm>
            <a:off x="712525" y="2439900"/>
            <a:ext cx="288300" cy="21846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1500">
                <a:latin typeface="Consolas"/>
                <a:ea typeface="Consolas"/>
                <a:cs typeface="Consolas"/>
                <a:sym typeface="Consolas"/>
              </a:rPr>
              <a:t>0</a:t>
            </a:r>
          </a:p>
          <a:p>
            <a:pPr indent="0" lvl="0" marL="0" rtl="0" algn="r">
              <a:spcBef>
                <a:spcPts val="0"/>
              </a:spcBef>
              <a:buNone/>
            </a:pPr>
            <a:r>
              <a:rPr lang="en" sz="1500">
                <a:latin typeface="Consolas"/>
                <a:ea typeface="Consolas"/>
                <a:cs typeface="Consolas"/>
                <a:sym typeface="Consolas"/>
              </a:rPr>
              <a:t>1</a:t>
            </a:r>
          </a:p>
          <a:p>
            <a:pPr indent="0" lvl="0" marL="0" rtl="0" algn="r">
              <a:spcBef>
                <a:spcPts val="0"/>
              </a:spcBef>
              <a:buNone/>
            </a:pPr>
            <a:r>
              <a:rPr lang="en" sz="1500">
                <a:latin typeface="Consolas"/>
                <a:ea typeface="Consolas"/>
                <a:cs typeface="Consolas"/>
                <a:sym typeface="Consolas"/>
              </a:rPr>
              <a:t>2</a:t>
            </a:r>
          </a:p>
          <a:p>
            <a:pPr indent="0" lvl="0" marL="0" rtl="0" algn="r">
              <a:spcBef>
                <a:spcPts val="0"/>
              </a:spcBef>
              <a:buNone/>
            </a:pPr>
            <a:r>
              <a:rPr lang="en" sz="1500">
                <a:latin typeface="Consolas"/>
                <a:ea typeface="Consolas"/>
                <a:cs typeface="Consolas"/>
                <a:sym typeface="Consolas"/>
              </a:rPr>
              <a:t>3</a:t>
            </a:r>
          </a:p>
          <a:p>
            <a:pPr indent="0" lvl="0" marL="0" rtl="0" algn="r">
              <a:spcBef>
                <a:spcPts val="0"/>
              </a:spcBef>
              <a:buNone/>
            </a:pPr>
            <a:r>
              <a:rPr lang="en" sz="1500">
                <a:latin typeface="Consolas"/>
                <a:ea typeface="Consolas"/>
                <a:cs typeface="Consolas"/>
                <a:sym typeface="Consolas"/>
              </a:rPr>
              <a:t>4</a:t>
            </a:r>
          </a:p>
          <a:p>
            <a:pPr indent="0" lvl="0" marL="0" rtl="0" algn="r">
              <a:spcBef>
                <a:spcPts val="0"/>
              </a:spcBef>
              <a:buNone/>
            </a:pPr>
            <a:r>
              <a:rPr lang="en" sz="1500">
                <a:latin typeface="Consolas"/>
                <a:ea typeface="Consolas"/>
                <a:cs typeface="Consolas"/>
                <a:sym typeface="Consolas"/>
              </a:rPr>
              <a:t>56</a:t>
            </a:r>
          </a:p>
          <a:p>
            <a:pPr indent="0" lvl="0" marL="0" rtl="0" algn="r">
              <a:spcBef>
                <a:spcPts val="0"/>
              </a:spcBef>
              <a:buNone/>
            </a:pPr>
            <a:r>
              <a:rPr lang="en" sz="1500">
                <a:latin typeface="Consolas"/>
                <a:ea typeface="Consolas"/>
                <a:cs typeface="Consolas"/>
                <a:sym typeface="Consolas"/>
              </a:rPr>
              <a:t>7</a:t>
            </a:r>
          </a:p>
          <a:p>
            <a:pPr indent="0" lvl="0" marL="0" rtl="0" algn="r">
              <a:spcBef>
                <a:spcPts val="0"/>
              </a:spcBef>
              <a:buNone/>
            </a:pPr>
            <a:r>
              <a:rPr lang="en" sz="1500">
                <a:latin typeface="Consolas"/>
                <a:ea typeface="Consolas"/>
                <a:cs typeface="Consolas"/>
                <a:sym typeface="Consolas"/>
              </a:rPr>
              <a:t>8</a:t>
            </a:r>
          </a:p>
        </p:txBody>
      </p:sp>
      <p:sp>
        <p:nvSpPr>
          <p:cNvPr id="2474" name="Shape 2474"/>
          <p:cNvSpPr/>
          <p:nvPr/>
        </p:nvSpPr>
        <p:spPr>
          <a:xfrm>
            <a:off x="2210919" y="19162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75" name="Shape 2475"/>
          <p:cNvCxnSpPr>
            <a:endCxn id="2474" idx="1"/>
          </p:cNvCxnSpPr>
          <p:nvPr/>
        </p:nvCxnSpPr>
        <p:spPr>
          <a:xfrm>
            <a:off x="1833519" y="2036235"/>
            <a:ext cx="377400" cy="0"/>
          </a:xfrm>
          <a:prstGeom prst="straightConnector1">
            <a:avLst/>
          </a:prstGeom>
          <a:noFill/>
          <a:ln cap="flat" cmpd="sng" w="19050">
            <a:solidFill>
              <a:srgbClr val="666666"/>
            </a:solidFill>
            <a:prstDash val="solid"/>
            <a:round/>
            <a:headEnd len="lg" w="lg" type="none"/>
            <a:tailEnd len="lg" w="lg" type="triangle"/>
          </a:ln>
        </p:spPr>
      </p:cxnSp>
      <p:sp>
        <p:nvSpPr>
          <p:cNvPr id="2476" name="Shape 2476"/>
          <p:cNvSpPr/>
          <p:nvPr/>
        </p:nvSpPr>
        <p:spPr>
          <a:xfrm>
            <a:off x="2210919" y="167837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77" name="Shape 2477"/>
          <p:cNvCxnSpPr>
            <a:endCxn id="2476" idx="1"/>
          </p:cNvCxnSpPr>
          <p:nvPr/>
        </p:nvCxnSpPr>
        <p:spPr>
          <a:xfrm>
            <a:off x="1833519" y="1798374"/>
            <a:ext cx="377400" cy="0"/>
          </a:xfrm>
          <a:prstGeom prst="straightConnector1">
            <a:avLst/>
          </a:prstGeom>
          <a:noFill/>
          <a:ln cap="flat" cmpd="sng" w="19050">
            <a:solidFill>
              <a:srgbClr val="666666"/>
            </a:solidFill>
            <a:prstDash val="solid"/>
            <a:round/>
            <a:headEnd len="lg" w="lg" type="none"/>
            <a:tailEnd len="lg" w="lg" type="triangle"/>
          </a:ln>
        </p:spPr>
      </p:cxnSp>
      <p:sp>
        <p:nvSpPr>
          <p:cNvPr id="2478" name="Shape 2478"/>
          <p:cNvSpPr/>
          <p:nvPr/>
        </p:nvSpPr>
        <p:spPr>
          <a:xfrm>
            <a:off x="2216174" y="143555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79" name="Shape 2479"/>
          <p:cNvCxnSpPr>
            <a:endCxn id="2478" idx="1"/>
          </p:cNvCxnSpPr>
          <p:nvPr/>
        </p:nvCxnSpPr>
        <p:spPr>
          <a:xfrm>
            <a:off x="1838774" y="1555558"/>
            <a:ext cx="377400" cy="0"/>
          </a:xfrm>
          <a:prstGeom prst="straightConnector1">
            <a:avLst/>
          </a:prstGeom>
          <a:noFill/>
          <a:ln cap="flat" cmpd="sng" w="19050">
            <a:solidFill>
              <a:srgbClr val="666666"/>
            </a:solidFill>
            <a:prstDash val="solid"/>
            <a:round/>
            <a:headEnd len="lg" w="lg" type="none"/>
            <a:tailEnd len="lg" w="lg" type="triangle"/>
          </a:ln>
        </p:spPr>
      </p:cxnSp>
      <p:sp>
        <p:nvSpPr>
          <p:cNvPr id="2480" name="Shape 2480"/>
          <p:cNvSpPr/>
          <p:nvPr/>
        </p:nvSpPr>
        <p:spPr>
          <a:xfrm>
            <a:off x="2216174" y="119274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81" name="Shape 2481"/>
          <p:cNvCxnSpPr>
            <a:endCxn id="2480" idx="1"/>
          </p:cNvCxnSpPr>
          <p:nvPr/>
        </p:nvCxnSpPr>
        <p:spPr>
          <a:xfrm>
            <a:off x="1838774" y="1312742"/>
            <a:ext cx="377400" cy="0"/>
          </a:xfrm>
          <a:prstGeom prst="straightConnector1">
            <a:avLst/>
          </a:prstGeom>
          <a:noFill/>
          <a:ln cap="flat" cmpd="sng" w="19050">
            <a:solidFill>
              <a:srgbClr val="666666"/>
            </a:solidFill>
            <a:prstDash val="solid"/>
            <a:round/>
            <a:headEnd len="lg" w="lg" type="none"/>
            <a:tailEnd len="lg" w="lg" type="triangle"/>
          </a:ln>
        </p:spPr>
      </p:cxnSp>
      <p:sp>
        <p:nvSpPr>
          <p:cNvPr id="2482" name="Shape 2482"/>
          <p:cNvSpPr/>
          <p:nvPr/>
        </p:nvSpPr>
        <p:spPr>
          <a:xfrm>
            <a:off x="2216174" y="96107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83" name="Shape 2483"/>
          <p:cNvCxnSpPr>
            <a:endCxn id="2482" idx="1"/>
          </p:cNvCxnSpPr>
          <p:nvPr/>
        </p:nvCxnSpPr>
        <p:spPr>
          <a:xfrm>
            <a:off x="1838774" y="1081075"/>
            <a:ext cx="377400" cy="0"/>
          </a:xfrm>
          <a:prstGeom prst="straightConnector1">
            <a:avLst/>
          </a:prstGeom>
          <a:noFill/>
          <a:ln cap="flat" cmpd="sng" w="19050">
            <a:solidFill>
              <a:srgbClr val="666666"/>
            </a:solidFill>
            <a:prstDash val="solid"/>
            <a:round/>
            <a:headEnd len="lg" w="lg" type="none"/>
            <a:tailEnd len="lg" w="lg" type="triangle"/>
          </a:ln>
        </p:spPr>
      </p:cxnSp>
      <p:sp>
        <p:nvSpPr>
          <p:cNvPr id="2484" name="Shape 2484"/>
          <p:cNvSpPr/>
          <p:nvPr/>
        </p:nvSpPr>
        <p:spPr>
          <a:xfrm>
            <a:off x="2860650" y="192961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85" name="Shape 2485"/>
          <p:cNvCxnSpPr>
            <a:endCxn id="2484" idx="1"/>
          </p:cNvCxnSpPr>
          <p:nvPr/>
        </p:nvCxnSpPr>
        <p:spPr>
          <a:xfrm>
            <a:off x="2483250" y="2049612"/>
            <a:ext cx="377400" cy="0"/>
          </a:xfrm>
          <a:prstGeom prst="straightConnector1">
            <a:avLst/>
          </a:prstGeom>
          <a:noFill/>
          <a:ln cap="flat" cmpd="sng" w="19050">
            <a:solidFill>
              <a:srgbClr val="666666"/>
            </a:solidFill>
            <a:prstDash val="solid"/>
            <a:round/>
            <a:headEnd len="lg" w="lg" type="none"/>
            <a:tailEnd len="lg" w="lg" type="triangle"/>
          </a:ln>
        </p:spPr>
      </p:cxnSp>
      <p:sp>
        <p:nvSpPr>
          <p:cNvPr id="2486" name="Shape 2486"/>
          <p:cNvSpPr/>
          <p:nvPr/>
        </p:nvSpPr>
        <p:spPr>
          <a:xfrm>
            <a:off x="2860650" y="169175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87" name="Shape 2487"/>
          <p:cNvCxnSpPr>
            <a:endCxn id="2486" idx="1"/>
          </p:cNvCxnSpPr>
          <p:nvPr/>
        </p:nvCxnSpPr>
        <p:spPr>
          <a:xfrm>
            <a:off x="2483250" y="1811752"/>
            <a:ext cx="377400" cy="0"/>
          </a:xfrm>
          <a:prstGeom prst="straightConnector1">
            <a:avLst/>
          </a:prstGeom>
          <a:noFill/>
          <a:ln cap="flat" cmpd="sng" w="19050">
            <a:solidFill>
              <a:srgbClr val="666666"/>
            </a:solidFill>
            <a:prstDash val="solid"/>
            <a:round/>
            <a:headEnd len="lg" w="lg" type="none"/>
            <a:tailEnd len="lg" w="lg" type="triangle"/>
          </a:ln>
        </p:spPr>
      </p:cxnSp>
      <p:sp>
        <p:nvSpPr>
          <p:cNvPr id="2488" name="Shape 2488"/>
          <p:cNvSpPr/>
          <p:nvPr/>
        </p:nvSpPr>
        <p:spPr>
          <a:xfrm>
            <a:off x="2865905" y="14489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89" name="Shape 2489"/>
          <p:cNvCxnSpPr>
            <a:endCxn id="2488" idx="1"/>
          </p:cNvCxnSpPr>
          <p:nvPr/>
        </p:nvCxnSpPr>
        <p:spPr>
          <a:xfrm>
            <a:off x="2488505" y="1568935"/>
            <a:ext cx="377400" cy="0"/>
          </a:xfrm>
          <a:prstGeom prst="straightConnector1">
            <a:avLst/>
          </a:prstGeom>
          <a:noFill/>
          <a:ln cap="flat" cmpd="sng" w="19050">
            <a:solidFill>
              <a:srgbClr val="666666"/>
            </a:solidFill>
            <a:prstDash val="solid"/>
            <a:round/>
            <a:headEnd len="lg" w="lg" type="none"/>
            <a:tailEnd len="lg" w="lg" type="triangle"/>
          </a:ln>
        </p:spPr>
      </p:cxnSp>
      <p:sp>
        <p:nvSpPr>
          <p:cNvPr id="2490" name="Shape 2490"/>
          <p:cNvSpPr/>
          <p:nvPr/>
        </p:nvSpPr>
        <p:spPr>
          <a:xfrm>
            <a:off x="2865905" y="1206119"/>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91" name="Shape 2491"/>
          <p:cNvCxnSpPr>
            <a:endCxn id="2490" idx="1"/>
          </p:cNvCxnSpPr>
          <p:nvPr/>
        </p:nvCxnSpPr>
        <p:spPr>
          <a:xfrm>
            <a:off x="2488505" y="1326119"/>
            <a:ext cx="377400" cy="0"/>
          </a:xfrm>
          <a:prstGeom prst="straightConnector1">
            <a:avLst/>
          </a:prstGeom>
          <a:noFill/>
          <a:ln cap="flat" cmpd="sng" w="19050">
            <a:solidFill>
              <a:srgbClr val="666666"/>
            </a:solidFill>
            <a:prstDash val="solid"/>
            <a:round/>
            <a:headEnd len="lg" w="lg" type="none"/>
            <a:tailEnd len="lg" w="lg" type="triangle"/>
          </a:ln>
        </p:spPr>
      </p:cxnSp>
      <p:sp>
        <p:nvSpPr>
          <p:cNvPr id="2492" name="Shape 2492"/>
          <p:cNvSpPr/>
          <p:nvPr/>
        </p:nvSpPr>
        <p:spPr>
          <a:xfrm>
            <a:off x="2865905" y="974452"/>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93" name="Shape 2493"/>
          <p:cNvCxnSpPr>
            <a:endCxn id="2492" idx="1"/>
          </p:cNvCxnSpPr>
          <p:nvPr/>
        </p:nvCxnSpPr>
        <p:spPr>
          <a:xfrm>
            <a:off x="2488505" y="1094452"/>
            <a:ext cx="377400" cy="0"/>
          </a:xfrm>
          <a:prstGeom prst="straightConnector1">
            <a:avLst/>
          </a:prstGeom>
          <a:noFill/>
          <a:ln cap="flat" cmpd="sng" w="19050">
            <a:solidFill>
              <a:srgbClr val="666666"/>
            </a:solidFill>
            <a:prstDash val="solid"/>
            <a:round/>
            <a:headEnd len="lg" w="lg" type="none"/>
            <a:tailEnd len="lg" w="lg" type="triangle"/>
          </a:ln>
        </p:spPr>
      </p:cxnSp>
      <p:sp>
        <p:nvSpPr>
          <p:cNvPr id="2494" name="Shape 2494"/>
          <p:cNvSpPr/>
          <p:nvPr/>
        </p:nvSpPr>
        <p:spPr>
          <a:xfrm>
            <a:off x="995000" y="392549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495" name="Shape 2495"/>
          <p:cNvSpPr/>
          <p:nvPr/>
        </p:nvSpPr>
        <p:spPr>
          <a:xfrm>
            <a:off x="995000" y="438755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496" name="Shape 2496"/>
          <p:cNvSpPr/>
          <p:nvPr/>
        </p:nvSpPr>
        <p:spPr>
          <a:xfrm>
            <a:off x="995000" y="415934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497" name="Shape 2497"/>
          <p:cNvSpPr/>
          <p:nvPr/>
        </p:nvSpPr>
        <p:spPr>
          <a:xfrm>
            <a:off x="1565250" y="416363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498" name="Shape 2498"/>
          <p:cNvCxnSpPr>
            <a:endCxn id="2497" idx="1"/>
          </p:cNvCxnSpPr>
          <p:nvPr/>
        </p:nvCxnSpPr>
        <p:spPr>
          <a:xfrm>
            <a:off x="1187850" y="4283635"/>
            <a:ext cx="377400" cy="0"/>
          </a:xfrm>
          <a:prstGeom prst="straightConnector1">
            <a:avLst/>
          </a:prstGeom>
          <a:noFill/>
          <a:ln cap="flat" cmpd="sng" w="19050">
            <a:solidFill>
              <a:srgbClr val="666666"/>
            </a:solidFill>
            <a:prstDash val="solid"/>
            <a:round/>
            <a:headEnd len="lg" w="lg" type="none"/>
            <a:tailEnd len="lg" w="lg" type="triangle"/>
          </a:ln>
        </p:spPr>
      </p:cxnSp>
      <p:sp>
        <p:nvSpPr>
          <p:cNvPr id="2499" name="Shape 2499"/>
          <p:cNvSpPr/>
          <p:nvPr/>
        </p:nvSpPr>
        <p:spPr>
          <a:xfrm>
            <a:off x="1565250" y="392577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00" name="Shape 2500"/>
          <p:cNvCxnSpPr>
            <a:endCxn id="2499" idx="1"/>
          </p:cNvCxnSpPr>
          <p:nvPr/>
        </p:nvCxnSpPr>
        <p:spPr>
          <a:xfrm>
            <a:off x="1187850" y="4045774"/>
            <a:ext cx="377400" cy="0"/>
          </a:xfrm>
          <a:prstGeom prst="straightConnector1">
            <a:avLst/>
          </a:prstGeom>
          <a:noFill/>
          <a:ln cap="flat" cmpd="sng" w="19050">
            <a:solidFill>
              <a:srgbClr val="666666"/>
            </a:solidFill>
            <a:prstDash val="solid"/>
            <a:round/>
            <a:headEnd len="lg" w="lg" type="none"/>
            <a:tailEnd len="lg" w="lg" type="triangle"/>
          </a:ln>
        </p:spPr>
      </p:cxnSp>
      <p:sp>
        <p:nvSpPr>
          <p:cNvPr id="2501" name="Shape 2501"/>
          <p:cNvSpPr/>
          <p:nvPr/>
        </p:nvSpPr>
        <p:spPr>
          <a:xfrm>
            <a:off x="1565250" y="437919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02" name="Shape 2502"/>
          <p:cNvCxnSpPr>
            <a:endCxn id="2501" idx="1"/>
          </p:cNvCxnSpPr>
          <p:nvPr/>
        </p:nvCxnSpPr>
        <p:spPr>
          <a:xfrm>
            <a:off x="1187850" y="4499197"/>
            <a:ext cx="377400" cy="0"/>
          </a:xfrm>
          <a:prstGeom prst="straightConnector1">
            <a:avLst/>
          </a:prstGeom>
          <a:noFill/>
          <a:ln cap="flat" cmpd="sng" w="19050">
            <a:solidFill>
              <a:srgbClr val="666666"/>
            </a:solidFill>
            <a:prstDash val="solid"/>
            <a:round/>
            <a:headEnd len="lg" w="lg" type="none"/>
            <a:tailEnd len="lg" w="lg" type="triangle"/>
          </a:ln>
        </p:spPr>
      </p:cxnSp>
      <p:sp>
        <p:nvSpPr>
          <p:cNvPr id="2503" name="Shape 2503"/>
          <p:cNvSpPr/>
          <p:nvPr/>
        </p:nvSpPr>
        <p:spPr>
          <a:xfrm>
            <a:off x="2194186" y="300308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04" name="Shape 2504"/>
          <p:cNvCxnSpPr>
            <a:endCxn id="2503" idx="1"/>
          </p:cNvCxnSpPr>
          <p:nvPr/>
        </p:nvCxnSpPr>
        <p:spPr>
          <a:xfrm>
            <a:off x="1816786" y="3123085"/>
            <a:ext cx="377400" cy="0"/>
          </a:xfrm>
          <a:prstGeom prst="straightConnector1">
            <a:avLst/>
          </a:prstGeom>
          <a:noFill/>
          <a:ln cap="flat" cmpd="sng" w="19050">
            <a:solidFill>
              <a:srgbClr val="666666"/>
            </a:solidFill>
            <a:prstDash val="solid"/>
            <a:round/>
            <a:headEnd len="lg" w="lg" type="none"/>
            <a:tailEnd len="lg" w="lg" type="triangle"/>
          </a:ln>
        </p:spPr>
      </p:cxnSp>
      <p:sp>
        <p:nvSpPr>
          <p:cNvPr id="2505" name="Shape 2505"/>
          <p:cNvSpPr/>
          <p:nvPr/>
        </p:nvSpPr>
        <p:spPr>
          <a:xfrm>
            <a:off x="2194186" y="276522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06" name="Shape 2506"/>
          <p:cNvCxnSpPr>
            <a:endCxn id="2505" idx="1"/>
          </p:cNvCxnSpPr>
          <p:nvPr/>
        </p:nvCxnSpPr>
        <p:spPr>
          <a:xfrm>
            <a:off x="1816786" y="2885224"/>
            <a:ext cx="377400" cy="0"/>
          </a:xfrm>
          <a:prstGeom prst="straightConnector1">
            <a:avLst/>
          </a:prstGeom>
          <a:noFill/>
          <a:ln cap="flat" cmpd="sng" w="19050">
            <a:solidFill>
              <a:srgbClr val="666666"/>
            </a:solidFill>
            <a:prstDash val="solid"/>
            <a:round/>
            <a:headEnd len="lg" w="lg" type="none"/>
            <a:tailEnd len="lg" w="lg" type="triangle"/>
          </a:ln>
        </p:spPr>
      </p:cxnSp>
      <p:sp>
        <p:nvSpPr>
          <p:cNvPr id="2507" name="Shape 2507"/>
          <p:cNvSpPr/>
          <p:nvPr/>
        </p:nvSpPr>
        <p:spPr>
          <a:xfrm>
            <a:off x="2199442" y="252240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08" name="Shape 2508"/>
          <p:cNvCxnSpPr>
            <a:endCxn id="2507" idx="1"/>
          </p:cNvCxnSpPr>
          <p:nvPr/>
        </p:nvCxnSpPr>
        <p:spPr>
          <a:xfrm>
            <a:off x="1822042" y="2642408"/>
            <a:ext cx="377400" cy="0"/>
          </a:xfrm>
          <a:prstGeom prst="straightConnector1">
            <a:avLst/>
          </a:prstGeom>
          <a:noFill/>
          <a:ln cap="flat" cmpd="sng" w="19050">
            <a:solidFill>
              <a:srgbClr val="666666"/>
            </a:solidFill>
            <a:prstDash val="solid"/>
            <a:round/>
            <a:headEnd len="lg" w="lg" type="none"/>
            <a:tailEnd len="lg" w="lg" type="triangle"/>
          </a:ln>
        </p:spPr>
      </p:cxnSp>
      <p:sp>
        <p:nvSpPr>
          <p:cNvPr id="2509" name="Shape 2509"/>
          <p:cNvSpPr/>
          <p:nvPr/>
        </p:nvSpPr>
        <p:spPr>
          <a:xfrm>
            <a:off x="2194186" y="321864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10" name="Shape 2510"/>
          <p:cNvCxnSpPr>
            <a:endCxn id="2509" idx="1"/>
          </p:cNvCxnSpPr>
          <p:nvPr/>
        </p:nvCxnSpPr>
        <p:spPr>
          <a:xfrm>
            <a:off x="1816786" y="3338647"/>
            <a:ext cx="377400" cy="0"/>
          </a:xfrm>
          <a:prstGeom prst="straightConnector1">
            <a:avLst/>
          </a:prstGeom>
          <a:noFill/>
          <a:ln cap="flat" cmpd="sng" w="19050">
            <a:solidFill>
              <a:srgbClr val="666666"/>
            </a:solidFill>
            <a:prstDash val="solid"/>
            <a:round/>
            <a:headEnd len="lg" w="lg" type="none"/>
            <a:tailEnd len="lg" w="lg" type="triangle"/>
          </a:ln>
        </p:spPr>
      </p:cxnSp>
      <p:sp>
        <p:nvSpPr>
          <p:cNvPr id="2511" name="Shape 2511"/>
          <p:cNvSpPr/>
          <p:nvPr/>
        </p:nvSpPr>
        <p:spPr>
          <a:xfrm>
            <a:off x="2194186" y="4146085"/>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12" name="Shape 2512"/>
          <p:cNvCxnSpPr>
            <a:endCxn id="2511" idx="1"/>
          </p:cNvCxnSpPr>
          <p:nvPr/>
        </p:nvCxnSpPr>
        <p:spPr>
          <a:xfrm>
            <a:off x="1816786" y="4266085"/>
            <a:ext cx="377400" cy="0"/>
          </a:xfrm>
          <a:prstGeom prst="straightConnector1">
            <a:avLst/>
          </a:prstGeom>
          <a:noFill/>
          <a:ln cap="flat" cmpd="sng" w="19050">
            <a:solidFill>
              <a:srgbClr val="666666"/>
            </a:solidFill>
            <a:prstDash val="solid"/>
            <a:round/>
            <a:headEnd len="lg" w="lg" type="none"/>
            <a:tailEnd len="lg" w="lg" type="triangle"/>
          </a:ln>
        </p:spPr>
      </p:cxnSp>
      <p:sp>
        <p:nvSpPr>
          <p:cNvPr id="2513" name="Shape 2513"/>
          <p:cNvSpPr/>
          <p:nvPr/>
        </p:nvSpPr>
        <p:spPr>
          <a:xfrm>
            <a:off x="2194186" y="3908224"/>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14" name="Shape 2514"/>
          <p:cNvCxnSpPr>
            <a:endCxn id="2513" idx="1"/>
          </p:cNvCxnSpPr>
          <p:nvPr/>
        </p:nvCxnSpPr>
        <p:spPr>
          <a:xfrm>
            <a:off x="1816786" y="4028224"/>
            <a:ext cx="377400" cy="0"/>
          </a:xfrm>
          <a:prstGeom prst="straightConnector1">
            <a:avLst/>
          </a:prstGeom>
          <a:noFill/>
          <a:ln cap="flat" cmpd="sng" w="19050">
            <a:solidFill>
              <a:srgbClr val="666666"/>
            </a:solidFill>
            <a:prstDash val="solid"/>
            <a:round/>
            <a:headEnd len="lg" w="lg" type="none"/>
            <a:tailEnd len="lg" w="lg" type="triangle"/>
          </a:ln>
        </p:spPr>
      </p:cxnSp>
      <p:sp>
        <p:nvSpPr>
          <p:cNvPr id="2515" name="Shape 2515"/>
          <p:cNvSpPr/>
          <p:nvPr/>
        </p:nvSpPr>
        <p:spPr>
          <a:xfrm>
            <a:off x="2199442" y="3665408"/>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16" name="Shape 2516"/>
          <p:cNvCxnSpPr>
            <a:endCxn id="2515" idx="1"/>
          </p:cNvCxnSpPr>
          <p:nvPr/>
        </p:nvCxnSpPr>
        <p:spPr>
          <a:xfrm>
            <a:off x="1822042" y="3785408"/>
            <a:ext cx="377400" cy="0"/>
          </a:xfrm>
          <a:prstGeom prst="straightConnector1">
            <a:avLst/>
          </a:prstGeom>
          <a:noFill/>
          <a:ln cap="flat" cmpd="sng" w="19050">
            <a:solidFill>
              <a:srgbClr val="666666"/>
            </a:solidFill>
            <a:prstDash val="solid"/>
            <a:round/>
            <a:headEnd len="lg" w="lg" type="none"/>
            <a:tailEnd len="lg" w="lg" type="triangle"/>
          </a:ln>
        </p:spPr>
      </p:cxnSp>
      <p:sp>
        <p:nvSpPr>
          <p:cNvPr id="2517" name="Shape 2517"/>
          <p:cNvSpPr/>
          <p:nvPr/>
        </p:nvSpPr>
        <p:spPr>
          <a:xfrm>
            <a:off x="2194186" y="4361647"/>
            <a:ext cx="251400" cy="2400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18" name="Shape 2518"/>
          <p:cNvCxnSpPr>
            <a:endCxn id="2517" idx="1"/>
          </p:cNvCxnSpPr>
          <p:nvPr/>
        </p:nvCxnSpPr>
        <p:spPr>
          <a:xfrm>
            <a:off x="1816786" y="4481647"/>
            <a:ext cx="377400" cy="0"/>
          </a:xfrm>
          <a:prstGeom prst="straightConnector1">
            <a:avLst/>
          </a:prstGeom>
          <a:noFill/>
          <a:ln cap="flat" cmpd="sng" w="19050">
            <a:solidFill>
              <a:srgbClr val="666666"/>
            </a:solidFill>
            <a:prstDash val="solid"/>
            <a:round/>
            <a:headEnd len="lg" w="lg" type="none"/>
            <a:tailEnd len="lg" w="lg" type="triangle"/>
          </a:ln>
        </p:spPr>
      </p:cxnSp>
      <p:sp>
        <p:nvSpPr>
          <p:cNvPr id="2519" name="Shape 2519"/>
          <p:cNvSpPr/>
          <p:nvPr/>
        </p:nvSpPr>
        <p:spPr>
          <a:xfrm>
            <a:off x="2880125" y="4173379"/>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520" name="Shape 2520"/>
          <p:cNvSpPr/>
          <p:nvPr/>
        </p:nvSpPr>
        <p:spPr>
          <a:xfrm>
            <a:off x="2880125" y="3922375"/>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21" name="Shape 2521"/>
          <p:cNvCxnSpPr/>
          <p:nvPr/>
        </p:nvCxnSpPr>
        <p:spPr>
          <a:xfrm flipH="1" rot="10800000">
            <a:off x="2455626" y="4046421"/>
            <a:ext cx="424500" cy="3600"/>
          </a:xfrm>
          <a:prstGeom prst="straightConnector1">
            <a:avLst/>
          </a:prstGeom>
          <a:noFill/>
          <a:ln cap="flat" cmpd="sng" w="19050">
            <a:solidFill>
              <a:srgbClr val="666666"/>
            </a:solidFill>
            <a:prstDash val="solid"/>
            <a:round/>
            <a:headEnd len="lg" w="lg" type="none"/>
            <a:tailEnd len="lg" w="lg" type="triangle"/>
          </a:ln>
        </p:spPr>
      </p:cxnSp>
      <p:cxnSp>
        <p:nvCxnSpPr>
          <p:cNvPr id="2522" name="Shape 2522"/>
          <p:cNvCxnSpPr/>
          <p:nvPr/>
        </p:nvCxnSpPr>
        <p:spPr>
          <a:xfrm>
            <a:off x="2445575" y="4297425"/>
            <a:ext cx="434400" cy="0"/>
          </a:xfrm>
          <a:prstGeom prst="straightConnector1">
            <a:avLst/>
          </a:prstGeom>
          <a:noFill/>
          <a:ln cap="flat" cmpd="sng" w="19050">
            <a:solidFill>
              <a:srgbClr val="666666"/>
            </a:solidFill>
            <a:prstDash val="solid"/>
            <a:round/>
            <a:headEnd len="lg" w="lg" type="none"/>
            <a:tailEnd len="lg" w="lg" type="triangle"/>
          </a:ln>
        </p:spPr>
      </p:cxnSp>
      <p:sp>
        <p:nvSpPr>
          <p:cNvPr id="2523" name="Shape 2523"/>
          <p:cNvSpPr txBox="1"/>
          <p:nvPr/>
        </p:nvSpPr>
        <p:spPr>
          <a:xfrm>
            <a:off x="6562000" y="3276125"/>
            <a:ext cx="2259000" cy="390300"/>
          </a:xfrm>
          <a:prstGeom prst="rect">
            <a:avLst/>
          </a:prstGeom>
          <a:solidFill>
            <a:srgbClr val="FFFFFF"/>
          </a:solidFill>
          <a:ln>
            <a:noFill/>
          </a:ln>
        </p:spPr>
        <p:txBody>
          <a:bodyPr anchorCtr="0" anchor="ctr" bIns="91425" lIns="91425" rIns="91425" wrap="square" tIns="91425">
            <a:noAutofit/>
          </a:bodyPr>
          <a:lstStyle/>
          <a:p>
            <a:pPr indent="0" lvl="0" marL="0" rtl="0" algn="r">
              <a:spcBef>
                <a:spcPts val="0"/>
              </a:spcBef>
              <a:buNone/>
            </a:pPr>
            <a:r>
              <a:rPr b="1" lang="en" sz="1800">
                <a:latin typeface="Calibri"/>
                <a:ea typeface="Calibri"/>
                <a:cs typeface="Calibri"/>
                <a:sym typeface="Calibri"/>
              </a:rPr>
              <a:t>Worst case runtimes </a:t>
            </a:r>
          </a:p>
        </p:txBody>
      </p:sp>
      <p:graphicFrame>
        <p:nvGraphicFramePr>
          <p:cNvPr id="2524" name="Shape 2524"/>
          <p:cNvGraphicFramePr/>
          <p:nvPr/>
        </p:nvGraphicFramePr>
        <p:xfrm>
          <a:off x="5240563" y="3597813"/>
          <a:ext cx="3000000" cy="3000000"/>
        </p:xfrm>
        <a:graphic>
          <a:graphicData uri="http://schemas.openxmlformats.org/drawingml/2006/table">
            <a:tbl>
              <a:tblPr>
                <a:noFill/>
                <a:tableStyleId>{70765ED0-7A11-4134-B83A-6B7C5A9C19ED}</a:tableStyleId>
              </a:tblPr>
              <a:tblGrid>
                <a:gridCol w="1903975"/>
                <a:gridCol w="1174100"/>
              </a:tblGrid>
              <a:tr h="381000">
                <a:tc>
                  <a:txBody>
                    <a:bodyPr>
                      <a:noAutofit/>
                    </a:bodyPr>
                    <a:lstStyle/>
                    <a:p>
                      <a:pPr indent="0" lvl="0" marL="0" rtl="0">
                        <a:spcBef>
                          <a:spcPts val="0"/>
                        </a:spcBef>
                        <a:buNone/>
                      </a:pPr>
                      <a:r>
                        <a:t/>
                      </a:r>
                      <a:endParaRPr>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med" w="med" type="none"/>
                      <a:tailEnd len="med" w="med" type="none"/>
                    </a:lnL>
                    <a:lnT cap="flat" cmpd="sng" w="9525">
                      <a:solidFill>
                        <a:srgbClr val="000000">
                          <a:alpha val="0"/>
                        </a:srgbClr>
                      </a:solidFill>
                      <a:prstDash val="solid"/>
                      <a:round/>
                      <a:headEnd len="med" w="med" type="none"/>
                      <a:tailEnd len="med" w="med" type="none"/>
                    </a:lnT>
                  </a:tcPr>
                </a:tc>
                <a:tc>
                  <a:txBody>
                    <a:bodyPr>
                      <a:noAutofit/>
                    </a:bodyPr>
                    <a:lstStyle/>
                    <a:p>
                      <a:pPr indent="0" lvl="0" marL="0" rtl="0" algn="ctr">
                        <a:spcBef>
                          <a:spcPts val="0"/>
                        </a:spcBef>
                        <a:buNone/>
                      </a:pPr>
                      <a:r>
                        <a:rPr lang="en" sz="1800">
                          <a:latin typeface="Calibri"/>
                          <a:ea typeface="Calibri"/>
                          <a:cs typeface="Calibri"/>
                          <a:sym typeface="Calibri"/>
                        </a:rPr>
                        <a:t>add(x)</a:t>
                      </a:r>
                    </a:p>
                  </a:txBody>
                  <a:tcPr marT="91425" marB="91425" marR="91425" marL="91425">
                    <a:solidFill>
                      <a:srgbClr val="FFFFFF"/>
                    </a:solidFill>
                  </a:tcPr>
                </a:tc>
              </a:tr>
              <a:tr h="753700">
                <a:tc>
                  <a:txBody>
                    <a:bodyPr>
                      <a:noAutofit/>
                    </a:bodyPr>
                    <a:lstStyle/>
                    <a:p>
                      <a:pPr indent="0" lvl="0" marL="0" rtl="0">
                        <a:spcBef>
                          <a:spcPts val="0"/>
                        </a:spcBef>
                        <a:buNone/>
                      </a:pPr>
                      <a:r>
                        <a:rPr lang="en" sz="1800">
                          <a:latin typeface="Calibri"/>
                          <a:ea typeface="Calibri"/>
                          <a:cs typeface="Calibri"/>
                          <a:sym typeface="Calibri"/>
                        </a:rPr>
                        <a:t>External Chaining,</a:t>
                      </a:r>
                    </a:p>
                    <a:p>
                      <a:pPr indent="0" lvl="0" marL="0" rtl="0">
                        <a:spcBef>
                          <a:spcPts val="0"/>
                        </a:spcBef>
                        <a:buNone/>
                      </a:pPr>
                      <a:r>
                        <a:rPr lang="en" sz="1800">
                          <a:latin typeface="Calibri"/>
                          <a:ea typeface="Calibri"/>
                          <a:cs typeface="Calibri"/>
                          <a:sym typeface="Calibri"/>
                        </a:rPr>
                        <a:t>w/ Resizing</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8" name="Shape 2528"/>
        <p:cNvGrpSpPr/>
        <p:nvPr/>
      </p:nvGrpSpPr>
      <p:grpSpPr>
        <a:xfrm>
          <a:off x="0" y="0"/>
          <a:ext cx="0" cy="0"/>
          <a:chOff x="0" y="0"/>
          <a:chExt cx="0" cy="0"/>
        </a:xfrm>
      </p:grpSpPr>
      <p:sp>
        <p:nvSpPr>
          <p:cNvPr id="2529" name="Shape 2529"/>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700">
                <a:solidFill>
                  <a:srgbClr val="1155CC"/>
                </a:solidFill>
              </a:rPr>
              <a:t>An Important Detail</a:t>
            </a:r>
          </a:p>
        </p:txBody>
      </p:sp>
      <p:sp>
        <p:nvSpPr>
          <p:cNvPr id="2530" name="Shape 2530"/>
          <p:cNvSpPr txBox="1"/>
          <p:nvPr/>
        </p:nvSpPr>
        <p:spPr>
          <a:xfrm>
            <a:off x="311400" y="623725"/>
            <a:ext cx="8521200" cy="27573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Performance depends on the number of items in each `bucket`</a:t>
            </a:r>
          </a:p>
          <a:p>
            <a:pPr indent="-368300" lvl="0" marL="457200" rtl="0">
              <a:lnSpc>
                <a:spcPct val="115000"/>
              </a:lnSpc>
              <a:spcBef>
                <a:spcPts val="0"/>
              </a:spcBef>
              <a:spcAft>
                <a:spcPts val="0"/>
              </a:spcAft>
              <a:buSzPts val="2200"/>
              <a:buChar char="●"/>
            </a:pPr>
            <a:r>
              <a:rPr lang="en" sz="2200"/>
              <a:t>Given a load factor of L = N/M:</a:t>
            </a:r>
          </a:p>
          <a:p>
            <a:pPr indent="-368300" lvl="1" marL="914400" rtl="0">
              <a:lnSpc>
                <a:spcPct val="115000"/>
              </a:lnSpc>
              <a:spcBef>
                <a:spcPts val="0"/>
              </a:spcBef>
              <a:spcAft>
                <a:spcPts val="0"/>
              </a:spcAft>
              <a:buSzPts val="2200"/>
              <a:buChar char="○"/>
            </a:pPr>
            <a:r>
              <a:rPr lang="en" sz="2200"/>
              <a:t>Average runtime is </a:t>
            </a:r>
            <a:r>
              <a:rPr lang="en" sz="2200">
                <a:solidFill>
                  <a:schemeClr val="dk1"/>
                </a:solidFill>
              </a:rPr>
              <a:t>Θ(L)</a:t>
            </a:r>
          </a:p>
          <a:p>
            <a:pPr indent="-368300" lvl="1" marL="914400" rtl="0">
              <a:lnSpc>
                <a:spcPct val="115000"/>
              </a:lnSpc>
              <a:spcBef>
                <a:spcPts val="0"/>
              </a:spcBef>
              <a:spcAft>
                <a:spcPts val="0"/>
              </a:spcAft>
              <a:buClr>
                <a:schemeClr val="dk1"/>
              </a:buClr>
              <a:buSzPts val="2200"/>
              <a:buChar char="○"/>
            </a:pPr>
            <a:r>
              <a:rPr lang="en" sz="2200">
                <a:solidFill>
                  <a:schemeClr val="dk1"/>
                </a:solidFill>
              </a:rPr>
              <a:t>Average isn’t the whole story…</a:t>
            </a:r>
          </a:p>
          <a:p>
            <a:pPr indent="-368300" lvl="2" marL="1371600" rtl="0">
              <a:lnSpc>
                <a:spcPct val="115000"/>
              </a:lnSpc>
              <a:spcBef>
                <a:spcPts val="0"/>
              </a:spcBef>
              <a:spcAft>
                <a:spcPts val="0"/>
              </a:spcAft>
              <a:buClr>
                <a:schemeClr val="dk1"/>
              </a:buClr>
              <a:buSzPts val="2200"/>
              <a:buChar char="■"/>
            </a:pPr>
            <a:r>
              <a:rPr lang="en" sz="2200">
                <a:solidFill>
                  <a:schemeClr val="dk1"/>
                </a:solidFill>
              </a:rPr>
              <a:t>Want balanced buckets</a:t>
            </a:r>
          </a:p>
          <a:p>
            <a:pPr indent="-368300" lvl="2" marL="1371600" rtl="0">
              <a:lnSpc>
                <a:spcPct val="115000"/>
              </a:lnSpc>
              <a:spcBef>
                <a:spcPts val="0"/>
              </a:spcBef>
              <a:buClr>
                <a:schemeClr val="dk1"/>
              </a:buClr>
              <a:buSzPts val="2200"/>
              <a:buChar char="■"/>
            </a:pPr>
            <a:r>
              <a:rPr lang="en" sz="2200">
                <a:solidFill>
                  <a:schemeClr val="dk1"/>
                </a:solidFill>
              </a:rPr>
              <a:t>Analogous to maintaining bushiness in a BST, but conceptually easier to solve</a:t>
            </a:r>
          </a:p>
        </p:txBody>
      </p:sp>
      <p:sp>
        <p:nvSpPr>
          <p:cNvPr id="2531" name="Shape 2531"/>
          <p:cNvSpPr/>
          <p:nvPr/>
        </p:nvSpPr>
        <p:spPr>
          <a:xfrm>
            <a:off x="6589725" y="398989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532" name="Shape 2532"/>
          <p:cNvSpPr/>
          <p:nvPr/>
        </p:nvSpPr>
        <p:spPr>
          <a:xfrm>
            <a:off x="7159975" y="4488753"/>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533" name="Shape 2533"/>
          <p:cNvSpPr/>
          <p:nvPr/>
        </p:nvSpPr>
        <p:spPr>
          <a:xfrm>
            <a:off x="6589725" y="4475600"/>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534" name="Shape 2534"/>
          <p:cNvCxnSpPr>
            <a:endCxn id="2532" idx="1"/>
          </p:cNvCxnSpPr>
          <p:nvPr/>
        </p:nvCxnSpPr>
        <p:spPr>
          <a:xfrm>
            <a:off x="6782575" y="4612803"/>
            <a:ext cx="377400" cy="0"/>
          </a:xfrm>
          <a:prstGeom prst="straightConnector1">
            <a:avLst/>
          </a:prstGeom>
          <a:noFill/>
          <a:ln cap="flat" cmpd="sng" w="19050">
            <a:solidFill>
              <a:srgbClr val="666666"/>
            </a:solidFill>
            <a:prstDash val="solid"/>
            <a:round/>
            <a:headEnd len="lg" w="lg" type="none"/>
            <a:tailEnd len="lg" w="lg" type="triangle"/>
          </a:ln>
        </p:spPr>
      </p:cxnSp>
      <p:sp>
        <p:nvSpPr>
          <p:cNvPr id="2535" name="Shape 2535"/>
          <p:cNvSpPr/>
          <p:nvPr/>
        </p:nvSpPr>
        <p:spPr>
          <a:xfrm>
            <a:off x="6589725" y="472180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536" name="Shape 2536"/>
          <p:cNvSpPr/>
          <p:nvPr/>
        </p:nvSpPr>
        <p:spPr>
          <a:xfrm>
            <a:off x="6589725" y="4235571"/>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537" name="Shape 2537"/>
          <p:cNvSpPr/>
          <p:nvPr/>
        </p:nvSpPr>
        <p:spPr>
          <a:xfrm>
            <a:off x="6589725" y="3749468"/>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538" name="Shape 2538"/>
          <p:cNvSpPr/>
          <p:nvPr/>
        </p:nvSpPr>
        <p:spPr>
          <a:xfrm>
            <a:off x="6589725" y="3503789"/>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539" name="Shape 2539"/>
          <p:cNvSpPr/>
          <p:nvPr/>
        </p:nvSpPr>
        <p:spPr>
          <a:xfrm>
            <a:off x="7159975" y="4242893"/>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40" name="Shape 2540"/>
          <p:cNvCxnSpPr>
            <a:endCxn id="2539" idx="1"/>
          </p:cNvCxnSpPr>
          <p:nvPr/>
        </p:nvCxnSpPr>
        <p:spPr>
          <a:xfrm>
            <a:off x="6782575" y="4366943"/>
            <a:ext cx="377400" cy="0"/>
          </a:xfrm>
          <a:prstGeom prst="straightConnector1">
            <a:avLst/>
          </a:prstGeom>
          <a:noFill/>
          <a:ln cap="flat" cmpd="sng" w="19050">
            <a:solidFill>
              <a:srgbClr val="666666"/>
            </a:solidFill>
            <a:prstDash val="solid"/>
            <a:round/>
            <a:headEnd len="lg" w="lg" type="none"/>
            <a:tailEnd len="lg" w="lg" type="triangle"/>
          </a:ln>
        </p:spPr>
      </p:cxnSp>
      <p:sp>
        <p:nvSpPr>
          <p:cNvPr id="2541" name="Shape 2541"/>
          <p:cNvSpPr/>
          <p:nvPr/>
        </p:nvSpPr>
        <p:spPr>
          <a:xfrm>
            <a:off x="7159975" y="3991911"/>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42" name="Shape 2542"/>
          <p:cNvCxnSpPr>
            <a:endCxn id="2541" idx="1"/>
          </p:cNvCxnSpPr>
          <p:nvPr/>
        </p:nvCxnSpPr>
        <p:spPr>
          <a:xfrm>
            <a:off x="6782575" y="4115961"/>
            <a:ext cx="377400" cy="0"/>
          </a:xfrm>
          <a:prstGeom prst="straightConnector1">
            <a:avLst/>
          </a:prstGeom>
          <a:noFill/>
          <a:ln cap="flat" cmpd="sng" w="19050">
            <a:solidFill>
              <a:srgbClr val="666666"/>
            </a:solidFill>
            <a:prstDash val="solid"/>
            <a:round/>
            <a:headEnd len="lg" w="lg" type="none"/>
            <a:tailEnd len="lg" w="lg" type="triangle"/>
          </a:ln>
        </p:spPr>
      </p:cxnSp>
      <p:sp>
        <p:nvSpPr>
          <p:cNvPr id="2543" name="Shape 2543"/>
          <p:cNvSpPr/>
          <p:nvPr/>
        </p:nvSpPr>
        <p:spPr>
          <a:xfrm>
            <a:off x="7159975" y="3740929"/>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44" name="Shape 2544"/>
          <p:cNvCxnSpPr>
            <a:endCxn id="2543" idx="1"/>
          </p:cNvCxnSpPr>
          <p:nvPr/>
        </p:nvCxnSpPr>
        <p:spPr>
          <a:xfrm>
            <a:off x="6782575" y="3864979"/>
            <a:ext cx="377400" cy="0"/>
          </a:xfrm>
          <a:prstGeom prst="straightConnector1">
            <a:avLst/>
          </a:prstGeom>
          <a:noFill/>
          <a:ln cap="flat" cmpd="sng" w="19050">
            <a:solidFill>
              <a:srgbClr val="666666"/>
            </a:solidFill>
            <a:prstDash val="solid"/>
            <a:round/>
            <a:headEnd len="lg" w="lg" type="none"/>
            <a:tailEnd len="lg" w="lg" type="triangle"/>
          </a:ln>
        </p:spPr>
      </p:cxnSp>
      <p:sp>
        <p:nvSpPr>
          <p:cNvPr id="2545" name="Shape 2545"/>
          <p:cNvSpPr/>
          <p:nvPr/>
        </p:nvSpPr>
        <p:spPr>
          <a:xfrm>
            <a:off x="7159975" y="3501471"/>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46" name="Shape 2546"/>
          <p:cNvCxnSpPr>
            <a:endCxn id="2545" idx="1"/>
          </p:cNvCxnSpPr>
          <p:nvPr/>
        </p:nvCxnSpPr>
        <p:spPr>
          <a:xfrm>
            <a:off x="6782575" y="3625521"/>
            <a:ext cx="377400" cy="0"/>
          </a:xfrm>
          <a:prstGeom prst="straightConnector1">
            <a:avLst/>
          </a:prstGeom>
          <a:noFill/>
          <a:ln cap="flat" cmpd="sng" w="19050">
            <a:solidFill>
              <a:srgbClr val="666666"/>
            </a:solidFill>
            <a:prstDash val="solid"/>
            <a:round/>
            <a:headEnd len="lg" w="lg" type="none"/>
            <a:tailEnd len="lg" w="lg" type="triangle"/>
          </a:ln>
        </p:spPr>
      </p:cxnSp>
      <p:sp>
        <p:nvSpPr>
          <p:cNvPr id="2547" name="Shape 2547"/>
          <p:cNvSpPr/>
          <p:nvPr/>
        </p:nvSpPr>
        <p:spPr>
          <a:xfrm>
            <a:off x="7159975" y="4711564"/>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48" name="Shape 2548"/>
          <p:cNvCxnSpPr>
            <a:endCxn id="2547" idx="1"/>
          </p:cNvCxnSpPr>
          <p:nvPr/>
        </p:nvCxnSpPr>
        <p:spPr>
          <a:xfrm>
            <a:off x="6782575" y="4835614"/>
            <a:ext cx="377400" cy="0"/>
          </a:xfrm>
          <a:prstGeom prst="straightConnector1">
            <a:avLst/>
          </a:prstGeom>
          <a:noFill/>
          <a:ln cap="flat" cmpd="sng" w="19050">
            <a:solidFill>
              <a:srgbClr val="666666"/>
            </a:solidFill>
            <a:prstDash val="solid"/>
            <a:round/>
            <a:headEnd len="lg" w="lg" type="none"/>
            <a:tailEnd len="lg" w="lg" type="triangle"/>
          </a:ln>
        </p:spPr>
      </p:cxnSp>
      <p:sp>
        <p:nvSpPr>
          <p:cNvPr id="2549" name="Shape 2549"/>
          <p:cNvSpPr/>
          <p:nvPr/>
        </p:nvSpPr>
        <p:spPr>
          <a:xfrm>
            <a:off x="2302875" y="4420525"/>
            <a:ext cx="251400" cy="254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550" name="Shape 2550"/>
          <p:cNvSpPr/>
          <p:nvPr/>
        </p:nvSpPr>
        <p:spPr>
          <a:xfrm>
            <a:off x="2826375" y="4420525"/>
            <a:ext cx="251400" cy="254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551" name="Shape 2551"/>
          <p:cNvSpPr/>
          <p:nvPr/>
        </p:nvSpPr>
        <p:spPr>
          <a:xfrm>
            <a:off x="3349875" y="4420525"/>
            <a:ext cx="251400" cy="254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52" name="Shape 2552"/>
          <p:cNvCxnSpPr>
            <a:stCxn id="2549" idx="3"/>
            <a:endCxn id="2550" idx="1"/>
          </p:cNvCxnSpPr>
          <p:nvPr/>
        </p:nvCxnSpPr>
        <p:spPr>
          <a:xfrm>
            <a:off x="2554275" y="4547725"/>
            <a:ext cx="272100" cy="0"/>
          </a:xfrm>
          <a:prstGeom prst="straightConnector1">
            <a:avLst/>
          </a:prstGeom>
          <a:noFill/>
          <a:ln cap="flat" cmpd="sng" w="19050">
            <a:solidFill>
              <a:srgbClr val="666666"/>
            </a:solidFill>
            <a:prstDash val="solid"/>
            <a:round/>
            <a:headEnd len="lg" w="lg" type="none"/>
            <a:tailEnd len="lg" w="lg" type="triangle"/>
          </a:ln>
        </p:spPr>
      </p:cxnSp>
      <p:cxnSp>
        <p:nvCxnSpPr>
          <p:cNvPr id="2553" name="Shape 2553"/>
          <p:cNvCxnSpPr>
            <a:stCxn id="2550" idx="3"/>
            <a:endCxn id="2551" idx="1"/>
          </p:cNvCxnSpPr>
          <p:nvPr/>
        </p:nvCxnSpPr>
        <p:spPr>
          <a:xfrm>
            <a:off x="3077775" y="4547725"/>
            <a:ext cx="272100" cy="0"/>
          </a:xfrm>
          <a:prstGeom prst="straightConnector1">
            <a:avLst/>
          </a:prstGeom>
          <a:noFill/>
          <a:ln cap="flat" cmpd="sng" w="19050">
            <a:solidFill>
              <a:srgbClr val="666666"/>
            </a:solidFill>
            <a:prstDash val="solid"/>
            <a:round/>
            <a:headEnd len="lg" w="lg" type="none"/>
            <a:tailEnd len="lg" w="lg" type="triangle"/>
          </a:ln>
        </p:spPr>
      </p:cxnSp>
      <p:sp>
        <p:nvSpPr>
          <p:cNvPr id="2554" name="Shape 2554"/>
          <p:cNvSpPr/>
          <p:nvPr/>
        </p:nvSpPr>
        <p:spPr>
          <a:xfrm>
            <a:off x="1732625" y="440537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555" name="Shape 2555"/>
          <p:cNvCxnSpPr>
            <a:endCxn id="2549" idx="1"/>
          </p:cNvCxnSpPr>
          <p:nvPr/>
        </p:nvCxnSpPr>
        <p:spPr>
          <a:xfrm>
            <a:off x="1925475" y="4547725"/>
            <a:ext cx="377400" cy="0"/>
          </a:xfrm>
          <a:prstGeom prst="straightConnector1">
            <a:avLst/>
          </a:prstGeom>
          <a:noFill/>
          <a:ln cap="flat" cmpd="sng" w="19050">
            <a:solidFill>
              <a:srgbClr val="666666"/>
            </a:solidFill>
            <a:prstDash val="solid"/>
            <a:round/>
            <a:headEnd len="lg" w="lg" type="none"/>
            <a:tailEnd len="lg" w="lg" type="triangle"/>
          </a:ln>
        </p:spPr>
      </p:cxnSp>
      <p:grpSp>
        <p:nvGrpSpPr>
          <p:cNvPr id="2556" name="Shape 2556"/>
          <p:cNvGrpSpPr/>
          <p:nvPr/>
        </p:nvGrpSpPr>
        <p:grpSpPr>
          <a:xfrm>
            <a:off x="1732625" y="4639759"/>
            <a:ext cx="335400" cy="237000"/>
            <a:chOff x="1911775" y="4636234"/>
            <a:chExt cx="335400" cy="237000"/>
          </a:xfrm>
        </p:grpSpPr>
        <p:sp>
          <p:nvSpPr>
            <p:cNvPr id="2557" name="Shape 2557"/>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558" name="Shape 2558"/>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2559" name="Shape 2559"/>
          <p:cNvGrpSpPr/>
          <p:nvPr/>
        </p:nvGrpSpPr>
        <p:grpSpPr>
          <a:xfrm>
            <a:off x="1732625" y="4165348"/>
            <a:ext cx="335400" cy="237000"/>
            <a:chOff x="1911775" y="4636234"/>
            <a:chExt cx="335400" cy="237000"/>
          </a:xfrm>
        </p:grpSpPr>
        <p:sp>
          <p:nvSpPr>
            <p:cNvPr id="2560" name="Shape 2560"/>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561" name="Shape 2561"/>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2562" name="Shape 2562"/>
          <p:cNvGrpSpPr/>
          <p:nvPr/>
        </p:nvGrpSpPr>
        <p:grpSpPr>
          <a:xfrm>
            <a:off x="1732625" y="3931493"/>
            <a:ext cx="335400" cy="237000"/>
            <a:chOff x="1911775" y="4636234"/>
            <a:chExt cx="335400" cy="237000"/>
          </a:xfrm>
        </p:grpSpPr>
        <p:sp>
          <p:nvSpPr>
            <p:cNvPr id="2563" name="Shape 2563"/>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564" name="Shape 2564"/>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2565" name="Shape 2565"/>
          <p:cNvGrpSpPr/>
          <p:nvPr/>
        </p:nvGrpSpPr>
        <p:grpSpPr>
          <a:xfrm>
            <a:off x="1732625" y="3691069"/>
            <a:ext cx="335400" cy="237000"/>
            <a:chOff x="1911775" y="4636234"/>
            <a:chExt cx="335400" cy="237000"/>
          </a:xfrm>
        </p:grpSpPr>
        <p:sp>
          <p:nvSpPr>
            <p:cNvPr id="2566" name="Shape 2566"/>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567" name="Shape 2567"/>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2568" name="Shape 2568"/>
          <p:cNvGrpSpPr/>
          <p:nvPr/>
        </p:nvGrpSpPr>
        <p:grpSpPr>
          <a:xfrm>
            <a:off x="1732625" y="3457214"/>
            <a:ext cx="335400" cy="237000"/>
            <a:chOff x="1911775" y="4636234"/>
            <a:chExt cx="335400" cy="237000"/>
          </a:xfrm>
        </p:grpSpPr>
        <p:sp>
          <p:nvSpPr>
            <p:cNvPr id="2569" name="Shape 2569"/>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570" name="Shape 2570"/>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sp>
        <p:nvSpPr>
          <p:cNvPr id="2571" name="Shape 2571"/>
          <p:cNvSpPr/>
          <p:nvPr/>
        </p:nvSpPr>
        <p:spPr>
          <a:xfrm>
            <a:off x="3893175" y="4420525"/>
            <a:ext cx="251400" cy="254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572" name="Shape 2572"/>
          <p:cNvSpPr/>
          <p:nvPr/>
        </p:nvSpPr>
        <p:spPr>
          <a:xfrm>
            <a:off x="4416675" y="4420525"/>
            <a:ext cx="251400" cy="254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73" name="Shape 2573"/>
          <p:cNvCxnSpPr>
            <a:stCxn id="2551" idx="3"/>
            <a:endCxn id="2571" idx="1"/>
          </p:cNvCxnSpPr>
          <p:nvPr/>
        </p:nvCxnSpPr>
        <p:spPr>
          <a:xfrm>
            <a:off x="3601275" y="4547725"/>
            <a:ext cx="291900" cy="0"/>
          </a:xfrm>
          <a:prstGeom prst="straightConnector1">
            <a:avLst/>
          </a:prstGeom>
          <a:noFill/>
          <a:ln cap="flat" cmpd="sng" w="19050">
            <a:solidFill>
              <a:srgbClr val="666666"/>
            </a:solidFill>
            <a:prstDash val="solid"/>
            <a:round/>
            <a:headEnd len="lg" w="lg" type="none"/>
            <a:tailEnd len="lg" w="lg" type="triangle"/>
          </a:ln>
        </p:spPr>
      </p:cxnSp>
      <p:cxnSp>
        <p:nvCxnSpPr>
          <p:cNvPr id="2574" name="Shape 2574"/>
          <p:cNvCxnSpPr>
            <a:stCxn id="2571" idx="3"/>
            <a:endCxn id="2572" idx="1"/>
          </p:cNvCxnSpPr>
          <p:nvPr/>
        </p:nvCxnSpPr>
        <p:spPr>
          <a:xfrm>
            <a:off x="4144575" y="4547725"/>
            <a:ext cx="272100" cy="0"/>
          </a:xfrm>
          <a:prstGeom prst="straightConnector1">
            <a:avLst/>
          </a:prstGeom>
          <a:noFill/>
          <a:ln cap="flat" cmpd="sng" w="19050">
            <a:solidFill>
              <a:srgbClr val="666666"/>
            </a:solidFill>
            <a:prstDash val="solid"/>
            <a:round/>
            <a:headEnd len="lg" w="lg" type="none"/>
            <a:tailEnd len="lg" w="lg" type="triangle"/>
          </a:ln>
        </p:spPr>
      </p:cxnSp>
      <p:sp>
        <p:nvSpPr>
          <p:cNvPr id="2575" name="Shape 2575"/>
          <p:cNvSpPr/>
          <p:nvPr/>
        </p:nvSpPr>
        <p:spPr>
          <a:xfrm>
            <a:off x="4926625" y="4420525"/>
            <a:ext cx="251400" cy="254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576" name="Shape 2576"/>
          <p:cNvCxnSpPr>
            <a:stCxn id="2572" idx="3"/>
            <a:endCxn id="2575" idx="1"/>
          </p:cNvCxnSpPr>
          <p:nvPr/>
        </p:nvCxnSpPr>
        <p:spPr>
          <a:xfrm>
            <a:off x="4668075" y="4547725"/>
            <a:ext cx="258600" cy="0"/>
          </a:xfrm>
          <a:prstGeom prst="straightConnector1">
            <a:avLst/>
          </a:prstGeom>
          <a:noFill/>
          <a:ln cap="flat" cmpd="sng" w="19050">
            <a:solidFill>
              <a:srgbClr val="666666"/>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1155CC"/>
                </a:solidFill>
              </a:rPr>
              <a:t>2-3-4 Trees</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0" name="Shape 2580"/>
        <p:cNvGrpSpPr/>
        <p:nvPr/>
      </p:nvGrpSpPr>
      <p:grpSpPr>
        <a:xfrm>
          <a:off x="0" y="0"/>
          <a:ext cx="0" cy="0"/>
          <a:chOff x="0" y="0"/>
          <a:chExt cx="0" cy="0"/>
        </a:xfrm>
      </p:grpSpPr>
      <p:sp>
        <p:nvSpPr>
          <p:cNvPr id="2581" name="Shape 2581"/>
          <p:cNvSpPr txBox="1"/>
          <p:nvPr>
            <p:ph type="title"/>
          </p:nvPr>
        </p:nvSpPr>
        <p:spPr>
          <a:xfrm>
            <a:off x="311700" y="2150850"/>
            <a:ext cx="8520600" cy="10734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0B5394"/>
                </a:solidFill>
              </a:rPr>
              <a:t>The hashCode() Method</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5" name="Shape 2585"/>
        <p:cNvGrpSpPr/>
        <p:nvPr/>
      </p:nvGrpSpPr>
      <p:grpSpPr>
        <a:xfrm>
          <a:off x="0" y="0"/>
          <a:ext cx="0" cy="0"/>
          <a:chOff x="0" y="0"/>
          <a:chExt cx="0" cy="0"/>
        </a:xfrm>
      </p:grpSpPr>
      <p:sp>
        <p:nvSpPr>
          <p:cNvPr id="2586" name="Shape 2586"/>
          <p:cNvSpPr txBox="1"/>
          <p:nvPr>
            <p:ph type="title"/>
          </p:nvPr>
        </p:nvSpPr>
        <p:spPr>
          <a:xfrm>
            <a:off x="311700" y="3558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700">
                <a:solidFill>
                  <a:srgbClr val="1155CC"/>
                </a:solidFill>
              </a:rPr>
              <a:t>What is hashCode()?</a:t>
            </a:r>
          </a:p>
        </p:txBody>
      </p:sp>
      <p:pic>
        <p:nvPicPr>
          <p:cNvPr id="2587" name="Shape 2587"/>
          <p:cNvPicPr preferRelativeResize="0"/>
          <p:nvPr/>
        </p:nvPicPr>
        <p:blipFill>
          <a:blip r:embed="rId3">
            <a:alphaModFix/>
          </a:blip>
          <a:stretch>
            <a:fillRect/>
          </a:stretch>
        </p:blipFill>
        <p:spPr>
          <a:xfrm>
            <a:off x="5726925" y="2490025"/>
            <a:ext cx="2653475" cy="2653475"/>
          </a:xfrm>
          <a:prstGeom prst="rect">
            <a:avLst/>
          </a:prstGeom>
          <a:noFill/>
          <a:ln>
            <a:noFill/>
          </a:ln>
        </p:spPr>
      </p:pic>
      <p:sp>
        <p:nvSpPr>
          <p:cNvPr id="2588" name="Shape 2588"/>
          <p:cNvSpPr txBox="1"/>
          <p:nvPr/>
        </p:nvSpPr>
        <p:spPr>
          <a:xfrm>
            <a:off x="311400" y="928525"/>
            <a:ext cx="8521200" cy="21225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u="sng">
                <a:solidFill>
                  <a:schemeClr val="hlink"/>
                </a:solidFill>
                <a:hlinkClick r:id="rId4"/>
              </a:rPr>
              <a:t>hashCode()</a:t>
            </a:r>
            <a:r>
              <a:rPr lang="en" sz="2200"/>
              <a:t> is a method defined in the Object class to support hash sets and hash tables</a:t>
            </a:r>
          </a:p>
          <a:p>
            <a:pPr indent="-368300" lvl="0" marL="457200" rtl="0">
              <a:lnSpc>
                <a:spcPct val="115000"/>
              </a:lnSpc>
              <a:spcBef>
                <a:spcPts val="0"/>
              </a:spcBef>
              <a:spcAft>
                <a:spcPts val="0"/>
              </a:spcAft>
              <a:buSzPts val="2200"/>
              <a:buChar char="●"/>
            </a:pPr>
            <a:r>
              <a:rPr lang="en" sz="2200"/>
              <a:t>As a result, all Java objects have a hashCode() method</a:t>
            </a:r>
          </a:p>
          <a:p>
            <a:pPr indent="-368300" lvl="0" marL="457200" rtl="0">
              <a:lnSpc>
                <a:spcPct val="115000"/>
              </a:lnSpc>
              <a:spcBef>
                <a:spcPts val="0"/>
              </a:spcBef>
              <a:buSzPts val="2200"/>
              <a:buChar char="●"/>
            </a:pPr>
            <a:r>
              <a:rPr lang="en" sz="2200"/>
              <a:t>For user-defined objects to interact with hash sets and hash tables correctly, their hashCode methods must obey a contract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2" name="Shape 2592"/>
        <p:cNvGrpSpPr/>
        <p:nvPr/>
      </p:nvGrpSpPr>
      <p:grpSpPr>
        <a:xfrm>
          <a:off x="0" y="0"/>
          <a:ext cx="0" cy="0"/>
          <a:chOff x="0" y="0"/>
          <a:chExt cx="0" cy="0"/>
        </a:xfrm>
      </p:grpSpPr>
      <p:sp>
        <p:nvSpPr>
          <p:cNvPr id="2593" name="Shape 2593"/>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700">
                <a:solidFill>
                  <a:srgbClr val="1155CC"/>
                </a:solidFill>
              </a:rPr>
              <a:t>The Contract: </a:t>
            </a:r>
            <a:r>
              <a:rPr lang="en" sz="2700">
                <a:solidFill>
                  <a:srgbClr val="1155CC"/>
                </a:solidFill>
              </a:rPr>
              <a:t>What Makes a Valid hashCode()?</a:t>
            </a:r>
          </a:p>
        </p:txBody>
      </p:sp>
      <p:sp>
        <p:nvSpPr>
          <p:cNvPr id="2594" name="Shape 2594"/>
          <p:cNvSpPr txBox="1"/>
          <p:nvPr/>
        </p:nvSpPr>
        <p:spPr>
          <a:xfrm>
            <a:off x="311400" y="699925"/>
            <a:ext cx="8521200" cy="3537900"/>
          </a:xfrm>
          <a:prstGeom prst="rect">
            <a:avLst/>
          </a:prstGeom>
          <a:noFill/>
          <a:ln>
            <a:noFill/>
          </a:ln>
        </p:spPr>
        <p:txBody>
          <a:bodyPr anchorCtr="0" anchor="t" bIns="91425" lIns="91425" rIns="91425" wrap="square" tIns="91425">
            <a:noAutofit/>
          </a:bodyPr>
          <a:lstStyle/>
          <a:p>
            <a:pPr indent="-368300" lvl="0" marL="457200" rtl="0">
              <a:lnSpc>
                <a:spcPct val="115000"/>
              </a:lnSpc>
              <a:spcBef>
                <a:spcPts val="0"/>
              </a:spcBef>
              <a:spcAft>
                <a:spcPts val="0"/>
              </a:spcAft>
              <a:buSzPts val="2200"/>
              <a:buChar char="●"/>
            </a:pPr>
            <a:r>
              <a:rPr lang="en" sz="2200"/>
              <a:t>hashCode() must return the same value consistently when called on the same object</a:t>
            </a:r>
          </a:p>
          <a:p>
            <a:pPr indent="-368300" lvl="1" marL="914400" rtl="0">
              <a:lnSpc>
                <a:spcPct val="115000"/>
              </a:lnSpc>
              <a:spcBef>
                <a:spcPts val="0"/>
              </a:spcBef>
              <a:spcAft>
                <a:spcPts val="0"/>
              </a:spcAft>
              <a:buClr>
                <a:schemeClr val="dk1"/>
              </a:buClr>
              <a:buSzPts val="2200"/>
              <a:buChar char="○"/>
            </a:pPr>
            <a:r>
              <a:rPr lang="en" sz="2200">
                <a:solidFill>
                  <a:schemeClr val="dk1"/>
                </a:solidFill>
              </a:rPr>
              <a:t>If hashCode() returned a new value every time, it would be impossible to retrieve our objects</a:t>
            </a:r>
          </a:p>
          <a:p>
            <a:pPr indent="-368300" lvl="0" marL="457200" rtl="0">
              <a:lnSpc>
                <a:spcPct val="115000"/>
              </a:lnSpc>
              <a:spcBef>
                <a:spcPts val="0"/>
              </a:spcBef>
              <a:spcAft>
                <a:spcPts val="0"/>
              </a:spcAft>
              <a:buClr>
                <a:schemeClr val="dk1"/>
              </a:buClr>
              <a:buSzPts val="2200"/>
              <a:buChar char="●"/>
            </a:pPr>
            <a:r>
              <a:rPr lang="en" sz="2200"/>
              <a:t>Objects that are equal according to the equals(Object) method must have the same hashCode()</a:t>
            </a:r>
          </a:p>
          <a:p>
            <a:pPr indent="-368300" lvl="1" marL="914400" rtl="0">
              <a:lnSpc>
                <a:spcPct val="115000"/>
              </a:lnSpc>
              <a:spcBef>
                <a:spcPts val="0"/>
              </a:spcBef>
              <a:buSzPts val="2200"/>
              <a:buChar char="○"/>
            </a:pPr>
            <a:r>
              <a:rPr lang="en" sz="2200"/>
              <a:t>Otherwise, two objects that are semantically equal could hash to different buckets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8" name="Shape 2598"/>
        <p:cNvGrpSpPr/>
        <p:nvPr/>
      </p:nvGrpSpPr>
      <p:grpSpPr>
        <a:xfrm>
          <a:off x="0" y="0"/>
          <a:ext cx="0" cy="0"/>
          <a:chOff x="0" y="0"/>
          <a:chExt cx="0" cy="0"/>
        </a:xfrm>
      </p:grpSpPr>
      <p:sp>
        <p:nvSpPr>
          <p:cNvPr id="2599" name="Shape 2599"/>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700">
                <a:solidFill>
                  <a:srgbClr val="1155CC"/>
                </a:solidFill>
              </a:rPr>
              <a:t>What Makes a Good hashCode()?</a:t>
            </a:r>
          </a:p>
        </p:txBody>
      </p:sp>
      <p:sp>
        <p:nvSpPr>
          <p:cNvPr id="2600" name="Shape 2600"/>
          <p:cNvSpPr txBox="1"/>
          <p:nvPr/>
        </p:nvSpPr>
        <p:spPr>
          <a:xfrm>
            <a:off x="311400" y="699925"/>
            <a:ext cx="8521200" cy="25113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Goal: we want hash sets that look like the table on the right</a:t>
            </a:r>
          </a:p>
          <a:p>
            <a:pPr indent="-368300" lvl="0" marL="457200" rtl="0">
              <a:lnSpc>
                <a:spcPct val="115000"/>
              </a:lnSpc>
              <a:spcBef>
                <a:spcPts val="0"/>
              </a:spcBef>
              <a:spcAft>
                <a:spcPts val="0"/>
              </a:spcAft>
              <a:buSzPts val="2200"/>
              <a:buChar char="●"/>
            </a:pPr>
            <a:r>
              <a:rPr lang="en" sz="2200"/>
              <a:t>Want a hashCode that spreads things out nicely on real data</a:t>
            </a:r>
          </a:p>
          <a:p>
            <a:pPr indent="-368300" lvl="1" marL="914400" rtl="0">
              <a:lnSpc>
                <a:spcPct val="115000"/>
              </a:lnSpc>
              <a:spcBef>
                <a:spcPts val="0"/>
              </a:spcBef>
              <a:spcAft>
                <a:spcPts val="0"/>
              </a:spcAft>
              <a:buSzPts val="2200"/>
              <a:buChar char="○"/>
            </a:pPr>
            <a:r>
              <a:rPr lang="en" sz="2200"/>
              <a:t>Example #1: return 4 is a bad hashCode function</a:t>
            </a:r>
          </a:p>
          <a:p>
            <a:pPr indent="-368300" lvl="1" marL="914400" rtl="0">
              <a:lnSpc>
                <a:spcPct val="115000"/>
              </a:lnSpc>
              <a:spcBef>
                <a:spcPts val="0"/>
              </a:spcBef>
              <a:spcAft>
                <a:spcPts val="0"/>
              </a:spcAft>
              <a:buClr>
                <a:schemeClr val="dk1"/>
              </a:buClr>
              <a:buSzPts val="2200"/>
              <a:buChar char="○"/>
            </a:pPr>
            <a:r>
              <a:rPr lang="en" sz="2200">
                <a:solidFill>
                  <a:schemeClr val="dk1"/>
                </a:solidFill>
              </a:rPr>
              <a:t>Example #2: our convertToInt function for Strings was bad… only 26 hashCodes possible</a:t>
            </a:r>
          </a:p>
          <a:p>
            <a:pPr indent="-368300" lvl="0" marL="457200" rtl="0">
              <a:lnSpc>
                <a:spcPct val="115000"/>
              </a:lnSpc>
              <a:spcBef>
                <a:spcPts val="0"/>
              </a:spcBef>
              <a:spcAft>
                <a:spcPts val="0"/>
              </a:spcAft>
              <a:buClr>
                <a:schemeClr val="dk1"/>
              </a:buClr>
              <a:buSzPts val="2200"/>
              <a:buChar char="●"/>
            </a:pPr>
            <a:r>
              <a:rPr lang="en" sz="2200"/>
              <a:t>Writing a good hashCode() method can be tricky</a:t>
            </a:r>
          </a:p>
          <a:p>
            <a:pPr indent="-368300" lvl="1" marL="914400" rtl="0">
              <a:lnSpc>
                <a:spcPct val="115000"/>
              </a:lnSpc>
              <a:spcBef>
                <a:spcPts val="0"/>
              </a:spcBef>
              <a:buSzPts val="2200"/>
              <a:buChar char="○"/>
            </a:pPr>
            <a:r>
              <a:rPr lang="en" sz="2200"/>
              <a:t>More on this in lab!</a:t>
            </a:r>
          </a:p>
        </p:txBody>
      </p:sp>
      <p:sp>
        <p:nvSpPr>
          <p:cNvPr id="2601" name="Shape 2601"/>
          <p:cNvSpPr/>
          <p:nvPr/>
        </p:nvSpPr>
        <p:spPr>
          <a:xfrm>
            <a:off x="6589725" y="4066092"/>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602" name="Shape 2602"/>
          <p:cNvSpPr/>
          <p:nvPr/>
        </p:nvSpPr>
        <p:spPr>
          <a:xfrm>
            <a:off x="7159975" y="4564953"/>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603" name="Shape 2603"/>
          <p:cNvSpPr/>
          <p:nvPr/>
        </p:nvSpPr>
        <p:spPr>
          <a:xfrm>
            <a:off x="6589725" y="4551800"/>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604" name="Shape 2604"/>
          <p:cNvCxnSpPr>
            <a:endCxn id="2602" idx="1"/>
          </p:cNvCxnSpPr>
          <p:nvPr/>
        </p:nvCxnSpPr>
        <p:spPr>
          <a:xfrm>
            <a:off x="6782575" y="4689003"/>
            <a:ext cx="377400" cy="0"/>
          </a:xfrm>
          <a:prstGeom prst="straightConnector1">
            <a:avLst/>
          </a:prstGeom>
          <a:noFill/>
          <a:ln cap="flat" cmpd="sng" w="19050">
            <a:solidFill>
              <a:srgbClr val="666666"/>
            </a:solidFill>
            <a:prstDash val="solid"/>
            <a:round/>
            <a:headEnd len="lg" w="lg" type="none"/>
            <a:tailEnd len="lg" w="lg" type="triangle"/>
          </a:ln>
        </p:spPr>
      </p:cxnSp>
      <p:sp>
        <p:nvSpPr>
          <p:cNvPr id="2605" name="Shape 2605"/>
          <p:cNvSpPr/>
          <p:nvPr/>
        </p:nvSpPr>
        <p:spPr>
          <a:xfrm>
            <a:off x="6589725" y="479800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606" name="Shape 2606"/>
          <p:cNvSpPr/>
          <p:nvPr/>
        </p:nvSpPr>
        <p:spPr>
          <a:xfrm>
            <a:off x="6589725" y="4311771"/>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607" name="Shape 2607"/>
          <p:cNvSpPr/>
          <p:nvPr/>
        </p:nvSpPr>
        <p:spPr>
          <a:xfrm>
            <a:off x="6589725" y="3825668"/>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608" name="Shape 2608"/>
          <p:cNvSpPr/>
          <p:nvPr/>
        </p:nvSpPr>
        <p:spPr>
          <a:xfrm>
            <a:off x="6589725" y="3579989"/>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sp>
        <p:nvSpPr>
          <p:cNvPr id="2609" name="Shape 2609"/>
          <p:cNvSpPr/>
          <p:nvPr/>
        </p:nvSpPr>
        <p:spPr>
          <a:xfrm>
            <a:off x="7159975" y="4319093"/>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610" name="Shape 2610"/>
          <p:cNvCxnSpPr>
            <a:endCxn id="2609" idx="1"/>
          </p:cNvCxnSpPr>
          <p:nvPr/>
        </p:nvCxnSpPr>
        <p:spPr>
          <a:xfrm>
            <a:off x="6782575" y="4443143"/>
            <a:ext cx="377400" cy="0"/>
          </a:xfrm>
          <a:prstGeom prst="straightConnector1">
            <a:avLst/>
          </a:prstGeom>
          <a:noFill/>
          <a:ln cap="flat" cmpd="sng" w="19050">
            <a:solidFill>
              <a:srgbClr val="666666"/>
            </a:solidFill>
            <a:prstDash val="solid"/>
            <a:round/>
            <a:headEnd len="lg" w="lg" type="none"/>
            <a:tailEnd len="lg" w="lg" type="triangle"/>
          </a:ln>
        </p:spPr>
      </p:cxnSp>
      <p:sp>
        <p:nvSpPr>
          <p:cNvPr id="2611" name="Shape 2611"/>
          <p:cNvSpPr/>
          <p:nvPr/>
        </p:nvSpPr>
        <p:spPr>
          <a:xfrm>
            <a:off x="7159975" y="4068111"/>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612" name="Shape 2612"/>
          <p:cNvCxnSpPr>
            <a:endCxn id="2611" idx="1"/>
          </p:cNvCxnSpPr>
          <p:nvPr/>
        </p:nvCxnSpPr>
        <p:spPr>
          <a:xfrm>
            <a:off x="6782575" y="4192161"/>
            <a:ext cx="377400" cy="0"/>
          </a:xfrm>
          <a:prstGeom prst="straightConnector1">
            <a:avLst/>
          </a:prstGeom>
          <a:noFill/>
          <a:ln cap="flat" cmpd="sng" w="19050">
            <a:solidFill>
              <a:srgbClr val="666666"/>
            </a:solidFill>
            <a:prstDash val="solid"/>
            <a:round/>
            <a:headEnd len="lg" w="lg" type="none"/>
            <a:tailEnd len="lg" w="lg" type="triangle"/>
          </a:ln>
        </p:spPr>
      </p:cxnSp>
      <p:sp>
        <p:nvSpPr>
          <p:cNvPr id="2613" name="Shape 2613"/>
          <p:cNvSpPr/>
          <p:nvPr/>
        </p:nvSpPr>
        <p:spPr>
          <a:xfrm>
            <a:off x="7159975" y="3817129"/>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614" name="Shape 2614"/>
          <p:cNvCxnSpPr>
            <a:endCxn id="2613" idx="1"/>
          </p:cNvCxnSpPr>
          <p:nvPr/>
        </p:nvCxnSpPr>
        <p:spPr>
          <a:xfrm>
            <a:off x="6782575" y="3941179"/>
            <a:ext cx="377400" cy="0"/>
          </a:xfrm>
          <a:prstGeom prst="straightConnector1">
            <a:avLst/>
          </a:prstGeom>
          <a:noFill/>
          <a:ln cap="flat" cmpd="sng" w="19050">
            <a:solidFill>
              <a:srgbClr val="666666"/>
            </a:solidFill>
            <a:prstDash val="solid"/>
            <a:round/>
            <a:headEnd len="lg" w="lg" type="none"/>
            <a:tailEnd len="lg" w="lg" type="triangle"/>
          </a:ln>
        </p:spPr>
      </p:cxnSp>
      <p:sp>
        <p:nvSpPr>
          <p:cNvPr id="2615" name="Shape 2615"/>
          <p:cNvSpPr/>
          <p:nvPr/>
        </p:nvSpPr>
        <p:spPr>
          <a:xfrm>
            <a:off x="7159975" y="3577671"/>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616" name="Shape 2616"/>
          <p:cNvCxnSpPr>
            <a:endCxn id="2615" idx="1"/>
          </p:cNvCxnSpPr>
          <p:nvPr/>
        </p:nvCxnSpPr>
        <p:spPr>
          <a:xfrm>
            <a:off x="6782575" y="3701721"/>
            <a:ext cx="377400" cy="0"/>
          </a:xfrm>
          <a:prstGeom prst="straightConnector1">
            <a:avLst/>
          </a:prstGeom>
          <a:noFill/>
          <a:ln cap="flat" cmpd="sng" w="19050">
            <a:solidFill>
              <a:srgbClr val="666666"/>
            </a:solidFill>
            <a:prstDash val="solid"/>
            <a:round/>
            <a:headEnd len="lg" w="lg" type="none"/>
            <a:tailEnd len="lg" w="lg" type="triangle"/>
          </a:ln>
        </p:spPr>
      </p:cxnSp>
      <p:sp>
        <p:nvSpPr>
          <p:cNvPr id="2617" name="Shape 2617"/>
          <p:cNvSpPr/>
          <p:nvPr/>
        </p:nvSpPr>
        <p:spPr>
          <a:xfrm>
            <a:off x="7159975" y="4787764"/>
            <a:ext cx="251400" cy="2481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618" name="Shape 2618"/>
          <p:cNvCxnSpPr>
            <a:endCxn id="2617" idx="1"/>
          </p:cNvCxnSpPr>
          <p:nvPr/>
        </p:nvCxnSpPr>
        <p:spPr>
          <a:xfrm>
            <a:off x="6782575" y="4911814"/>
            <a:ext cx="377400" cy="0"/>
          </a:xfrm>
          <a:prstGeom prst="straightConnector1">
            <a:avLst/>
          </a:prstGeom>
          <a:noFill/>
          <a:ln cap="flat" cmpd="sng" w="19050">
            <a:solidFill>
              <a:srgbClr val="666666"/>
            </a:solidFill>
            <a:prstDash val="solid"/>
            <a:round/>
            <a:headEnd len="lg" w="lg" type="none"/>
            <a:tailEnd len="lg" w="lg" type="triangle"/>
          </a:ln>
        </p:spPr>
      </p:cxnSp>
      <p:sp>
        <p:nvSpPr>
          <p:cNvPr id="2619" name="Shape 2619"/>
          <p:cNvSpPr/>
          <p:nvPr/>
        </p:nvSpPr>
        <p:spPr>
          <a:xfrm>
            <a:off x="2302875" y="4496725"/>
            <a:ext cx="251400" cy="254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620" name="Shape 2620"/>
          <p:cNvSpPr/>
          <p:nvPr/>
        </p:nvSpPr>
        <p:spPr>
          <a:xfrm>
            <a:off x="2826375" y="4496725"/>
            <a:ext cx="251400" cy="254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621" name="Shape 2621"/>
          <p:cNvSpPr/>
          <p:nvPr/>
        </p:nvSpPr>
        <p:spPr>
          <a:xfrm>
            <a:off x="3349875" y="4496725"/>
            <a:ext cx="251400" cy="254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622" name="Shape 2622"/>
          <p:cNvCxnSpPr>
            <a:stCxn id="2619" idx="3"/>
            <a:endCxn id="2620" idx="1"/>
          </p:cNvCxnSpPr>
          <p:nvPr/>
        </p:nvCxnSpPr>
        <p:spPr>
          <a:xfrm>
            <a:off x="2554275" y="4623925"/>
            <a:ext cx="272100" cy="0"/>
          </a:xfrm>
          <a:prstGeom prst="straightConnector1">
            <a:avLst/>
          </a:prstGeom>
          <a:noFill/>
          <a:ln cap="flat" cmpd="sng" w="19050">
            <a:solidFill>
              <a:srgbClr val="666666"/>
            </a:solidFill>
            <a:prstDash val="solid"/>
            <a:round/>
            <a:headEnd len="lg" w="lg" type="none"/>
            <a:tailEnd len="lg" w="lg" type="triangle"/>
          </a:ln>
        </p:spPr>
      </p:cxnSp>
      <p:cxnSp>
        <p:nvCxnSpPr>
          <p:cNvPr id="2623" name="Shape 2623"/>
          <p:cNvCxnSpPr>
            <a:stCxn id="2620" idx="3"/>
            <a:endCxn id="2621" idx="1"/>
          </p:cNvCxnSpPr>
          <p:nvPr/>
        </p:nvCxnSpPr>
        <p:spPr>
          <a:xfrm>
            <a:off x="3077775" y="4623925"/>
            <a:ext cx="272100" cy="0"/>
          </a:xfrm>
          <a:prstGeom prst="straightConnector1">
            <a:avLst/>
          </a:prstGeom>
          <a:noFill/>
          <a:ln cap="flat" cmpd="sng" w="19050">
            <a:solidFill>
              <a:srgbClr val="666666"/>
            </a:solidFill>
            <a:prstDash val="solid"/>
            <a:round/>
            <a:headEnd len="lg" w="lg" type="none"/>
            <a:tailEnd len="lg" w="lg" type="triangle"/>
          </a:ln>
        </p:spPr>
      </p:cxnSp>
      <p:sp>
        <p:nvSpPr>
          <p:cNvPr id="2624" name="Shape 2624"/>
          <p:cNvSpPr/>
          <p:nvPr/>
        </p:nvSpPr>
        <p:spPr>
          <a:xfrm>
            <a:off x="1732625" y="4481577"/>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625" name="Shape 2625"/>
          <p:cNvCxnSpPr>
            <a:endCxn id="2619" idx="1"/>
          </p:cNvCxnSpPr>
          <p:nvPr/>
        </p:nvCxnSpPr>
        <p:spPr>
          <a:xfrm>
            <a:off x="1925475" y="4623925"/>
            <a:ext cx="377400" cy="0"/>
          </a:xfrm>
          <a:prstGeom prst="straightConnector1">
            <a:avLst/>
          </a:prstGeom>
          <a:noFill/>
          <a:ln cap="flat" cmpd="sng" w="19050">
            <a:solidFill>
              <a:srgbClr val="666666"/>
            </a:solidFill>
            <a:prstDash val="solid"/>
            <a:round/>
            <a:headEnd len="lg" w="lg" type="none"/>
            <a:tailEnd len="lg" w="lg" type="triangle"/>
          </a:ln>
        </p:spPr>
      </p:cxnSp>
      <p:grpSp>
        <p:nvGrpSpPr>
          <p:cNvPr id="2626" name="Shape 2626"/>
          <p:cNvGrpSpPr/>
          <p:nvPr/>
        </p:nvGrpSpPr>
        <p:grpSpPr>
          <a:xfrm>
            <a:off x="1732625" y="4715959"/>
            <a:ext cx="335400" cy="237000"/>
            <a:chOff x="1911775" y="4636234"/>
            <a:chExt cx="335400" cy="237000"/>
          </a:xfrm>
        </p:grpSpPr>
        <p:sp>
          <p:nvSpPr>
            <p:cNvPr id="2627" name="Shape 2627"/>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628" name="Shape 2628"/>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2629" name="Shape 2629"/>
          <p:cNvGrpSpPr/>
          <p:nvPr/>
        </p:nvGrpSpPr>
        <p:grpSpPr>
          <a:xfrm>
            <a:off x="1732625" y="4241548"/>
            <a:ext cx="335400" cy="237000"/>
            <a:chOff x="1911775" y="4636234"/>
            <a:chExt cx="335400" cy="237000"/>
          </a:xfrm>
        </p:grpSpPr>
        <p:sp>
          <p:nvSpPr>
            <p:cNvPr id="2630" name="Shape 2630"/>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631" name="Shape 2631"/>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2632" name="Shape 2632"/>
          <p:cNvGrpSpPr/>
          <p:nvPr/>
        </p:nvGrpSpPr>
        <p:grpSpPr>
          <a:xfrm>
            <a:off x="1732625" y="4007693"/>
            <a:ext cx="335400" cy="237000"/>
            <a:chOff x="1911775" y="4636234"/>
            <a:chExt cx="335400" cy="237000"/>
          </a:xfrm>
        </p:grpSpPr>
        <p:sp>
          <p:nvSpPr>
            <p:cNvPr id="2633" name="Shape 2633"/>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634" name="Shape 2634"/>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2635" name="Shape 2635"/>
          <p:cNvGrpSpPr/>
          <p:nvPr/>
        </p:nvGrpSpPr>
        <p:grpSpPr>
          <a:xfrm>
            <a:off x="1732625" y="3767269"/>
            <a:ext cx="335400" cy="237000"/>
            <a:chOff x="1911775" y="4636234"/>
            <a:chExt cx="335400" cy="237000"/>
          </a:xfrm>
        </p:grpSpPr>
        <p:sp>
          <p:nvSpPr>
            <p:cNvPr id="2636" name="Shape 2636"/>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637" name="Shape 2637"/>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grpSp>
        <p:nvGrpSpPr>
          <p:cNvPr id="2638" name="Shape 2638"/>
          <p:cNvGrpSpPr/>
          <p:nvPr/>
        </p:nvGrpSpPr>
        <p:grpSpPr>
          <a:xfrm>
            <a:off x="1732625" y="3533414"/>
            <a:ext cx="335400" cy="237000"/>
            <a:chOff x="1911775" y="4636234"/>
            <a:chExt cx="335400" cy="237000"/>
          </a:xfrm>
        </p:grpSpPr>
        <p:sp>
          <p:nvSpPr>
            <p:cNvPr id="2639" name="Shape 2639"/>
            <p:cNvSpPr/>
            <p:nvPr/>
          </p:nvSpPr>
          <p:spPr>
            <a:xfrm>
              <a:off x="1911775" y="4636234"/>
              <a:ext cx="335400" cy="2370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latin typeface="Consolas"/>
                <a:ea typeface="Consolas"/>
                <a:cs typeface="Consolas"/>
                <a:sym typeface="Consolas"/>
              </a:endParaRPr>
            </a:p>
          </p:txBody>
        </p:sp>
        <p:cxnSp>
          <p:nvCxnSpPr>
            <p:cNvPr id="2640" name="Shape 2640"/>
            <p:cNvCxnSpPr/>
            <p:nvPr/>
          </p:nvCxnSpPr>
          <p:spPr>
            <a:xfrm flipH="1" rot="10800000">
              <a:off x="1912534" y="4664508"/>
              <a:ext cx="333900" cy="192900"/>
            </a:xfrm>
            <a:prstGeom prst="straightConnector1">
              <a:avLst/>
            </a:prstGeom>
            <a:noFill/>
            <a:ln cap="flat" cmpd="sng" w="19050">
              <a:solidFill>
                <a:srgbClr val="666666"/>
              </a:solidFill>
              <a:prstDash val="solid"/>
              <a:round/>
              <a:headEnd len="lg" w="lg" type="none"/>
              <a:tailEnd len="lg" w="lg" type="none"/>
            </a:ln>
          </p:spPr>
        </p:cxnSp>
      </p:grpSp>
      <p:sp>
        <p:nvSpPr>
          <p:cNvPr id="2641" name="Shape 2641"/>
          <p:cNvSpPr/>
          <p:nvPr/>
        </p:nvSpPr>
        <p:spPr>
          <a:xfrm>
            <a:off x="3893175" y="4496725"/>
            <a:ext cx="251400" cy="254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2642" name="Shape 2642"/>
          <p:cNvSpPr/>
          <p:nvPr/>
        </p:nvSpPr>
        <p:spPr>
          <a:xfrm>
            <a:off x="4416675" y="4496725"/>
            <a:ext cx="251400" cy="254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643" name="Shape 2643"/>
          <p:cNvCxnSpPr>
            <a:stCxn id="2621" idx="3"/>
            <a:endCxn id="2641" idx="1"/>
          </p:cNvCxnSpPr>
          <p:nvPr/>
        </p:nvCxnSpPr>
        <p:spPr>
          <a:xfrm>
            <a:off x="3601275" y="4623925"/>
            <a:ext cx="291900" cy="0"/>
          </a:xfrm>
          <a:prstGeom prst="straightConnector1">
            <a:avLst/>
          </a:prstGeom>
          <a:noFill/>
          <a:ln cap="flat" cmpd="sng" w="19050">
            <a:solidFill>
              <a:srgbClr val="666666"/>
            </a:solidFill>
            <a:prstDash val="solid"/>
            <a:round/>
            <a:headEnd len="lg" w="lg" type="none"/>
            <a:tailEnd len="lg" w="lg" type="triangle"/>
          </a:ln>
        </p:spPr>
      </p:cxnSp>
      <p:cxnSp>
        <p:nvCxnSpPr>
          <p:cNvPr id="2644" name="Shape 2644"/>
          <p:cNvCxnSpPr>
            <a:stCxn id="2641" idx="3"/>
            <a:endCxn id="2642" idx="1"/>
          </p:cNvCxnSpPr>
          <p:nvPr/>
        </p:nvCxnSpPr>
        <p:spPr>
          <a:xfrm>
            <a:off x="4144575" y="4623925"/>
            <a:ext cx="272100" cy="0"/>
          </a:xfrm>
          <a:prstGeom prst="straightConnector1">
            <a:avLst/>
          </a:prstGeom>
          <a:noFill/>
          <a:ln cap="flat" cmpd="sng" w="19050">
            <a:solidFill>
              <a:srgbClr val="666666"/>
            </a:solidFill>
            <a:prstDash val="solid"/>
            <a:round/>
            <a:headEnd len="lg" w="lg" type="none"/>
            <a:tailEnd len="lg" w="lg" type="triangle"/>
          </a:ln>
        </p:spPr>
      </p:cxnSp>
      <p:sp>
        <p:nvSpPr>
          <p:cNvPr id="2645" name="Shape 2645"/>
          <p:cNvSpPr/>
          <p:nvPr/>
        </p:nvSpPr>
        <p:spPr>
          <a:xfrm>
            <a:off x="4926625" y="4496725"/>
            <a:ext cx="251400" cy="2544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cxnSp>
        <p:nvCxnSpPr>
          <p:cNvPr id="2646" name="Shape 2646"/>
          <p:cNvCxnSpPr>
            <a:stCxn id="2642" idx="3"/>
            <a:endCxn id="2645" idx="1"/>
          </p:cNvCxnSpPr>
          <p:nvPr/>
        </p:nvCxnSpPr>
        <p:spPr>
          <a:xfrm>
            <a:off x="4668075" y="4623925"/>
            <a:ext cx="258600" cy="0"/>
          </a:xfrm>
          <a:prstGeom prst="straightConnector1">
            <a:avLst/>
          </a:prstGeom>
          <a:noFill/>
          <a:ln cap="flat" cmpd="sng" w="19050">
            <a:solidFill>
              <a:srgbClr val="666666"/>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0" name="Shape 2650"/>
        <p:cNvGrpSpPr/>
        <p:nvPr/>
      </p:nvGrpSpPr>
      <p:grpSpPr>
        <a:xfrm>
          <a:off x="0" y="0"/>
          <a:ext cx="0" cy="0"/>
          <a:chOff x="0" y="0"/>
          <a:chExt cx="0" cy="0"/>
        </a:xfrm>
      </p:grpSpPr>
      <p:sp>
        <p:nvSpPr>
          <p:cNvPr id="2651" name="Shape 2651"/>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700">
                <a:solidFill>
                  <a:srgbClr val="1155CC"/>
                </a:solidFill>
              </a:rPr>
              <a:t>The Object’s hashCode()</a:t>
            </a:r>
          </a:p>
        </p:txBody>
      </p:sp>
      <p:sp>
        <p:nvSpPr>
          <p:cNvPr id="2652" name="Shape 2652"/>
          <p:cNvSpPr txBox="1"/>
          <p:nvPr/>
        </p:nvSpPr>
        <p:spPr>
          <a:xfrm>
            <a:off x="311400" y="699925"/>
            <a:ext cx="8521200" cy="25113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The default </a:t>
            </a:r>
            <a:r>
              <a:rPr lang="en" sz="2200">
                <a:latin typeface="Consolas"/>
                <a:ea typeface="Consolas"/>
                <a:cs typeface="Consolas"/>
                <a:sym typeface="Consolas"/>
              </a:rPr>
              <a:t>hashCode()</a:t>
            </a:r>
            <a:r>
              <a:rPr lang="en" sz="2200"/>
              <a:t> simply returns the object’s address in memory</a:t>
            </a:r>
          </a:p>
          <a:p>
            <a:pPr indent="-368300" lvl="0" marL="457200" marR="0" rtl="0" algn="l">
              <a:lnSpc>
                <a:spcPct val="115000"/>
              </a:lnSpc>
              <a:spcBef>
                <a:spcPts val="0"/>
              </a:spcBef>
              <a:spcAft>
                <a:spcPts val="0"/>
              </a:spcAft>
              <a:buClr>
                <a:srgbClr val="000000"/>
              </a:buClr>
              <a:buSzPts val="2200"/>
              <a:buFont typeface="Arial"/>
              <a:buChar char="●"/>
            </a:pPr>
            <a:r>
              <a:rPr lang="en" sz="2200"/>
              <a:t>Can have strange consequences</a:t>
            </a:r>
          </a:p>
          <a:p>
            <a:pPr indent="-368300" lvl="0" marL="457200" marR="0" rtl="0" algn="l">
              <a:lnSpc>
                <a:spcPct val="115000"/>
              </a:lnSpc>
              <a:spcBef>
                <a:spcPts val="0"/>
              </a:spcBef>
              <a:spcAft>
                <a:spcPts val="0"/>
              </a:spcAft>
              <a:buSzPts val="2200"/>
              <a:buChar char="●"/>
            </a:pPr>
            <a:r>
              <a:rPr lang="en" sz="2200"/>
              <a:t>As a result, you must usually override your type’s </a:t>
            </a:r>
            <a:r>
              <a:rPr lang="en" sz="2200">
                <a:latin typeface="Consolas"/>
                <a:ea typeface="Consolas"/>
                <a:cs typeface="Consolas"/>
                <a:sym typeface="Consolas"/>
              </a:rPr>
              <a:t>hashCode()</a:t>
            </a:r>
            <a:r>
              <a:rPr lang="en" sz="2200"/>
              <a:t> method if you’ve overriden your type’s </a:t>
            </a:r>
            <a:r>
              <a:rPr lang="en" sz="2200">
                <a:latin typeface="Consolas"/>
                <a:ea typeface="Consolas"/>
                <a:cs typeface="Consolas"/>
                <a:sym typeface="Consolas"/>
              </a:rPr>
              <a:t>equals(Object)</a:t>
            </a:r>
          </a:p>
          <a:p>
            <a:pPr indent="-368300" lvl="1" marL="914400" marR="0" rtl="0" algn="l">
              <a:lnSpc>
                <a:spcPct val="115000"/>
              </a:lnSpc>
              <a:spcBef>
                <a:spcPts val="0"/>
              </a:spcBef>
              <a:spcAft>
                <a:spcPts val="0"/>
              </a:spcAft>
              <a:buClr>
                <a:schemeClr val="dk1"/>
              </a:buClr>
              <a:buSzPts val="2200"/>
              <a:buFont typeface="Arial"/>
              <a:buChar char="○"/>
            </a:pPr>
            <a:r>
              <a:rPr lang="en" sz="2200"/>
              <a:t>Otherwise, the contract is broken!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6" name="Shape 2656"/>
        <p:cNvGrpSpPr/>
        <p:nvPr/>
      </p:nvGrpSpPr>
      <p:grpSpPr>
        <a:xfrm>
          <a:off x="0" y="0"/>
          <a:ext cx="0" cy="0"/>
          <a:chOff x="0" y="0"/>
          <a:chExt cx="0" cy="0"/>
        </a:xfrm>
      </p:grpSpPr>
      <p:sp>
        <p:nvSpPr>
          <p:cNvPr id="2657" name="Shape 2657"/>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700">
                <a:solidFill>
                  <a:srgbClr val="1155CC"/>
                </a:solidFill>
              </a:rPr>
              <a:t>A Word of Warning</a:t>
            </a:r>
          </a:p>
        </p:txBody>
      </p:sp>
      <p:sp>
        <p:nvSpPr>
          <p:cNvPr id="2658" name="Shape 2658"/>
          <p:cNvSpPr txBox="1"/>
          <p:nvPr/>
        </p:nvSpPr>
        <p:spPr>
          <a:xfrm>
            <a:off x="311400" y="699925"/>
            <a:ext cx="8521200" cy="38100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Warning #1: mutable objects usually shouldn’t be put in a hash set or map</a:t>
            </a:r>
          </a:p>
          <a:p>
            <a:pPr indent="-368300" lvl="0" marL="457200" marR="0" rtl="0" algn="l">
              <a:lnSpc>
                <a:spcPct val="115000"/>
              </a:lnSpc>
              <a:spcBef>
                <a:spcPts val="0"/>
              </a:spcBef>
              <a:spcAft>
                <a:spcPts val="0"/>
              </a:spcAft>
              <a:buClr>
                <a:srgbClr val="000000"/>
              </a:buClr>
              <a:buSzPts val="2200"/>
              <a:buFont typeface="Arial"/>
              <a:buChar char="●"/>
            </a:pPr>
            <a:r>
              <a:rPr lang="en" sz="2200"/>
              <a:t>Changes to an object can make it impossible to find again</a:t>
            </a:r>
          </a:p>
          <a:p>
            <a:pPr indent="0" lvl="0" marL="0" marR="0" rtl="0" algn="l">
              <a:lnSpc>
                <a:spcPct val="115000"/>
              </a:lnSpc>
              <a:spcBef>
                <a:spcPts val="0"/>
              </a:spcBef>
              <a:spcAft>
                <a:spcPts val="0"/>
              </a:spcAft>
              <a:buNone/>
            </a:pPr>
            <a:r>
              <a:t/>
            </a:r>
            <a:endParaRPr sz="2200"/>
          </a:p>
          <a:p>
            <a:pPr indent="0" lvl="0" marL="0" marR="0" rtl="0" algn="l">
              <a:lnSpc>
                <a:spcPct val="115000"/>
              </a:lnSpc>
              <a:spcBef>
                <a:spcPts val="0"/>
              </a:spcBef>
              <a:spcAft>
                <a:spcPts val="0"/>
              </a:spcAft>
              <a:buNone/>
            </a:pPr>
            <a:r>
              <a:rPr lang="en" sz="2200"/>
              <a:t>Warning #2: never override </a:t>
            </a:r>
            <a:r>
              <a:rPr lang="en" sz="2200">
                <a:latin typeface="Consolas"/>
                <a:ea typeface="Consolas"/>
                <a:cs typeface="Consolas"/>
                <a:sym typeface="Consolas"/>
              </a:rPr>
              <a:t>equals(Object)</a:t>
            </a:r>
            <a:r>
              <a:rPr lang="en" sz="2200"/>
              <a:t> without also overriding </a:t>
            </a:r>
            <a:r>
              <a:rPr lang="en" sz="2200">
                <a:latin typeface="Consolas"/>
                <a:ea typeface="Consolas"/>
                <a:cs typeface="Consolas"/>
                <a:sym typeface="Consolas"/>
              </a:rPr>
              <a:t>hashCode()</a:t>
            </a:r>
          </a:p>
          <a:p>
            <a:pPr indent="-368300" lvl="0" marL="457200" marR="0" rtl="0" algn="l">
              <a:lnSpc>
                <a:spcPct val="115000"/>
              </a:lnSpc>
              <a:spcBef>
                <a:spcPts val="0"/>
              </a:spcBef>
              <a:spcAft>
                <a:spcPts val="0"/>
              </a:spcAft>
              <a:buClr>
                <a:srgbClr val="000000"/>
              </a:buClr>
              <a:buSzPts val="2200"/>
              <a:buFont typeface="Arial"/>
              <a:buChar char="●"/>
            </a:pPr>
            <a:r>
              <a:rPr lang="en" sz="2200"/>
              <a:t>Not doing so can cause the </a:t>
            </a:r>
            <a:r>
              <a:rPr lang="en" sz="2200">
                <a:latin typeface="Consolas"/>
                <a:ea typeface="Consolas"/>
                <a:cs typeface="Consolas"/>
                <a:sym typeface="Consolas"/>
              </a:rPr>
              <a:t>hashCode()</a:t>
            </a:r>
            <a:r>
              <a:rPr lang="en" sz="2200"/>
              <a:t> contract to be broken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2" name="Shape 2662"/>
        <p:cNvGrpSpPr/>
        <p:nvPr/>
      </p:nvGrpSpPr>
      <p:grpSpPr>
        <a:xfrm>
          <a:off x="0" y="0"/>
          <a:ext cx="0" cy="0"/>
          <a:chOff x="0" y="0"/>
          <a:chExt cx="0" cy="0"/>
        </a:xfrm>
      </p:grpSpPr>
      <p:sp>
        <p:nvSpPr>
          <p:cNvPr id="2663" name="Shape 2663"/>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700">
                <a:solidFill>
                  <a:srgbClr val="1155CC"/>
                </a:solidFill>
              </a:rPr>
              <a:t>Summary</a:t>
            </a:r>
          </a:p>
        </p:txBody>
      </p:sp>
      <p:sp>
        <p:nvSpPr>
          <p:cNvPr id="2664" name="Shape 2664"/>
          <p:cNvSpPr txBox="1"/>
          <p:nvPr/>
        </p:nvSpPr>
        <p:spPr>
          <a:xfrm>
            <a:off x="311400" y="699925"/>
            <a:ext cx="8521200" cy="17658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With a good </a:t>
            </a:r>
            <a:r>
              <a:rPr lang="en" sz="2200">
                <a:latin typeface="Consolas"/>
                <a:ea typeface="Consolas"/>
                <a:cs typeface="Consolas"/>
                <a:sym typeface="Consolas"/>
              </a:rPr>
              <a:t>hashCode()</a:t>
            </a:r>
            <a:r>
              <a:rPr lang="en" sz="2200"/>
              <a:t> and resizing, operations are </a:t>
            </a:r>
            <a:r>
              <a:rPr lang="en" sz="2200">
                <a:solidFill>
                  <a:schemeClr val="dk1"/>
                </a:solidFill>
                <a:latin typeface="Calibri"/>
                <a:ea typeface="Calibri"/>
                <a:cs typeface="Calibri"/>
                <a:sym typeface="Calibri"/>
              </a:rPr>
              <a:t>Θ(1)</a:t>
            </a:r>
          </a:p>
          <a:p>
            <a:pPr indent="-368300" lvl="0" marL="457200" marR="0" rtl="0" algn="l">
              <a:lnSpc>
                <a:spcPct val="115000"/>
              </a:lnSpc>
              <a:spcBef>
                <a:spcPts val="0"/>
              </a:spcBef>
              <a:spcAft>
                <a:spcPts val="0"/>
              </a:spcAft>
              <a:buClr>
                <a:srgbClr val="000000"/>
              </a:buClr>
              <a:buSzPts val="2200"/>
              <a:buFont typeface="Arial"/>
              <a:buChar char="●"/>
            </a:pPr>
            <a:r>
              <a:rPr lang="en" sz="2200"/>
              <a:t>No need to maintain bushiness</a:t>
            </a:r>
          </a:p>
          <a:p>
            <a:pPr indent="-368300" lvl="1" marL="914400" marR="0" rtl="0" algn="l">
              <a:lnSpc>
                <a:spcPct val="115000"/>
              </a:lnSpc>
              <a:spcBef>
                <a:spcPts val="0"/>
              </a:spcBef>
              <a:spcAft>
                <a:spcPts val="0"/>
              </a:spcAft>
              <a:buSzPts val="2200"/>
              <a:buChar char="○"/>
            </a:pPr>
            <a:r>
              <a:rPr lang="en" sz="2200"/>
              <a:t>Though we still need a good </a:t>
            </a:r>
            <a:r>
              <a:rPr lang="en" sz="2200">
                <a:latin typeface="Consolas"/>
                <a:ea typeface="Consolas"/>
                <a:cs typeface="Consolas"/>
                <a:sym typeface="Consolas"/>
              </a:rPr>
              <a:t>hashCode()</a:t>
            </a:r>
          </a:p>
          <a:p>
            <a:pPr indent="-368300" lvl="0" marL="457200" marR="0" rtl="0" algn="l">
              <a:lnSpc>
                <a:spcPct val="115000"/>
              </a:lnSpc>
              <a:spcBef>
                <a:spcPts val="0"/>
              </a:spcBef>
              <a:spcAft>
                <a:spcPts val="0"/>
              </a:spcAft>
              <a:buSzPts val="2200"/>
              <a:buChar char="●"/>
            </a:pPr>
            <a:r>
              <a:rPr lang="en" sz="2200"/>
              <a:t>Storage and retrieval doesn’t require items to be comparable</a:t>
            </a:r>
          </a:p>
        </p:txBody>
      </p:sp>
      <p:sp>
        <p:nvSpPr>
          <p:cNvPr id="2665" name="Shape 2665"/>
          <p:cNvSpPr txBox="1"/>
          <p:nvPr/>
        </p:nvSpPr>
        <p:spPr>
          <a:xfrm>
            <a:off x="4351425" y="2266900"/>
            <a:ext cx="2259000" cy="3903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b="1" lang="en" sz="1800">
                <a:latin typeface="Calibri"/>
                <a:ea typeface="Calibri"/>
                <a:cs typeface="Calibri"/>
                <a:sym typeface="Calibri"/>
              </a:rPr>
              <a:t>Average runtimes</a:t>
            </a:r>
          </a:p>
        </p:txBody>
      </p:sp>
      <p:graphicFrame>
        <p:nvGraphicFramePr>
          <p:cNvPr id="2666" name="Shape 2666"/>
          <p:cNvGraphicFramePr/>
          <p:nvPr/>
        </p:nvGraphicFramePr>
        <p:xfrm>
          <a:off x="2533563" y="2655150"/>
          <a:ext cx="3000000" cy="3000000"/>
        </p:xfrm>
        <a:graphic>
          <a:graphicData uri="http://schemas.openxmlformats.org/drawingml/2006/table">
            <a:tbl>
              <a:tblPr>
                <a:noFill/>
                <a:tableStyleId>{70765ED0-7A11-4134-B83A-6B7C5A9C19ED}</a:tableStyleId>
              </a:tblPr>
              <a:tblGrid>
                <a:gridCol w="1830075"/>
                <a:gridCol w="1236750"/>
                <a:gridCol w="1010025"/>
              </a:tblGrid>
              <a:tr h="381000">
                <a:tc>
                  <a:txBody>
                    <a:bodyPr>
                      <a:noAutofit/>
                    </a:bodyPr>
                    <a:lstStyle/>
                    <a:p>
                      <a:pPr indent="0" lvl="0" marL="0" rtl="0">
                        <a:spcBef>
                          <a:spcPts val="0"/>
                        </a:spcBef>
                        <a:buNone/>
                      </a:pPr>
                      <a:r>
                        <a:t/>
                      </a:r>
                      <a:endParaRPr>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med" w="med" type="none"/>
                      <a:tailEnd len="med" w="med" type="none"/>
                    </a:lnL>
                    <a:lnT cap="flat" cmpd="sng" w="9525">
                      <a:solidFill>
                        <a:srgbClr val="000000">
                          <a:alpha val="0"/>
                        </a:srgbClr>
                      </a:solidFill>
                      <a:prstDash val="solid"/>
                      <a:round/>
                      <a:headEnd len="med" w="med" type="none"/>
                      <a:tailEnd len="med" w="med" type="none"/>
                    </a:lnT>
                  </a:tcPr>
                </a:tc>
                <a:tc>
                  <a:txBody>
                    <a:bodyPr>
                      <a:noAutofit/>
                    </a:bodyPr>
                    <a:lstStyle/>
                    <a:p>
                      <a:pPr indent="0" lvl="0" marL="0" rtl="0">
                        <a:spcBef>
                          <a:spcPts val="0"/>
                        </a:spcBef>
                        <a:buNone/>
                      </a:pPr>
                      <a:r>
                        <a:rPr lang="en" sz="1800">
                          <a:latin typeface="Calibri"/>
                          <a:ea typeface="Calibri"/>
                          <a:cs typeface="Calibri"/>
                          <a:sym typeface="Calibri"/>
                        </a:rPr>
                        <a:t>contains(x)</a:t>
                      </a:r>
                    </a:p>
                  </a:txBody>
                  <a:tcPr marT="91425" marB="91425" marR="91425" marL="91425">
                    <a:solidFill>
                      <a:srgbClr val="FFFFFF"/>
                    </a:solidFill>
                  </a:tcPr>
                </a:tc>
                <a:tc>
                  <a:txBody>
                    <a:bodyPr>
                      <a:noAutofit/>
                    </a:bodyPr>
                    <a:lstStyle/>
                    <a:p>
                      <a:pPr indent="0" lvl="0" marL="0" rtl="0" algn="ctr">
                        <a:spcBef>
                          <a:spcPts val="0"/>
                        </a:spcBef>
                        <a:buNone/>
                      </a:pPr>
                      <a:r>
                        <a:rPr lang="en" sz="1800">
                          <a:latin typeface="Calibri"/>
                          <a:ea typeface="Calibri"/>
                          <a:cs typeface="Calibri"/>
                          <a:sym typeface="Calibri"/>
                        </a:rPr>
                        <a:t>add(x)</a:t>
                      </a:r>
                    </a:p>
                  </a:txBody>
                  <a:tcPr marT="91425" marB="91425" marR="91425" marL="91425">
                    <a:solidFill>
                      <a:srgbClr val="FFFFFF"/>
                    </a:solidFill>
                  </a:tcPr>
                </a:tc>
              </a:tr>
              <a:tr h="207175">
                <a:tc>
                  <a:txBody>
                    <a:bodyPr>
                      <a:noAutofit/>
                    </a:bodyPr>
                    <a:lstStyle/>
                    <a:p>
                      <a:pPr indent="0" lvl="0" marL="0" rtl="0">
                        <a:spcBef>
                          <a:spcPts val="0"/>
                        </a:spcBef>
                        <a:buNone/>
                      </a:pPr>
                      <a:r>
                        <a:rPr lang="en" sz="1800">
                          <a:latin typeface="Calibri"/>
                          <a:ea typeface="Calibri"/>
                          <a:cs typeface="Calibri"/>
                          <a:sym typeface="Calibri"/>
                        </a:rPr>
                        <a:t>Linked List</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r>
              <a:tr h="381000">
                <a:tc>
                  <a:txBody>
                    <a:bodyPr>
                      <a:noAutofit/>
                    </a:bodyPr>
                    <a:lstStyle/>
                    <a:p>
                      <a:pPr indent="0" lvl="0" marL="0" rtl="0">
                        <a:spcBef>
                          <a:spcPts val="0"/>
                        </a:spcBef>
                        <a:buNone/>
                      </a:pPr>
                      <a:r>
                        <a:rPr lang="en" sz="1800">
                          <a:latin typeface="Calibri"/>
                          <a:ea typeface="Calibri"/>
                          <a:cs typeface="Calibri"/>
                          <a:sym typeface="Calibri"/>
                        </a:rPr>
                        <a:t>Bushy BST</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Θ(log N)</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Θ(log N)</a:t>
                      </a:r>
                    </a:p>
                  </a:txBody>
                  <a:tcPr marT="91425" marB="91425" marR="91425" marL="91425">
                    <a:solidFill>
                      <a:srgbClr val="FFFFFF"/>
                    </a:solidFill>
                  </a:tcPr>
                </a:tc>
              </a:tr>
              <a:tr h="381000">
                <a:tc>
                  <a:txBody>
                    <a:bodyPr>
                      <a:noAutofit/>
                    </a:bodyPr>
                    <a:lstStyle/>
                    <a:p>
                      <a:pPr indent="0" lvl="0" marL="0" rtl="0">
                        <a:spcBef>
                          <a:spcPts val="0"/>
                        </a:spcBef>
                        <a:buNone/>
                      </a:pPr>
                      <a:r>
                        <a:rPr lang="en" sz="1800">
                          <a:latin typeface="Calibri"/>
                          <a:ea typeface="Calibri"/>
                          <a:cs typeface="Calibri"/>
                          <a:sym typeface="Calibri"/>
                        </a:rPr>
                        <a:t>Unordered Array</a:t>
                      </a:r>
                    </a:p>
                  </a:txBody>
                  <a:tcPr marT="91425" marB="91425" marR="91425" marL="91425">
                    <a:solidFill>
                      <a:srgbClr val="FFFFFF"/>
                    </a:solidFill>
                  </a:tcPr>
                </a:tc>
                <a:tc>
                  <a:txBody>
                    <a:bodyPr>
                      <a:noAutofit/>
                    </a:bodyPr>
                    <a:lstStyle/>
                    <a:p>
                      <a:pPr indent="-69850" lvl="0" marL="0" rtl="0" algn="ctr">
                        <a:spcBef>
                          <a:spcPts val="0"/>
                        </a:spcBef>
                        <a:buClr>
                          <a:schemeClr val="dk1"/>
                        </a:buClr>
                        <a:buSzPts val="1100"/>
                        <a:buFont typeface="Arial"/>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c>
                  <a:txBody>
                    <a:bodyPr>
                      <a:noAutofit/>
                    </a:bodyPr>
                    <a:lstStyle/>
                    <a:p>
                      <a:pPr indent="-69850" lvl="0" marL="0" rtl="0" algn="ctr">
                        <a:spcBef>
                          <a:spcPts val="0"/>
                        </a:spcBef>
                        <a:buClr>
                          <a:schemeClr val="dk1"/>
                        </a:buClr>
                        <a:buSzPts val="1100"/>
                        <a:buFont typeface="Arial"/>
                        <a:buNone/>
                      </a:pPr>
                      <a:r>
                        <a:rPr lang="en" sz="1800">
                          <a:solidFill>
                            <a:schemeClr val="dk1"/>
                          </a:solidFill>
                          <a:latin typeface="Calibri"/>
                          <a:ea typeface="Calibri"/>
                          <a:cs typeface="Calibri"/>
                          <a:sym typeface="Calibri"/>
                        </a:rPr>
                        <a:t>Θ(N)</a:t>
                      </a:r>
                    </a:p>
                  </a:txBody>
                  <a:tcPr marT="91425" marB="91425" marR="91425" marL="91425">
                    <a:solidFill>
                      <a:srgbClr val="FFFFFF"/>
                    </a:solidFill>
                  </a:tcPr>
                </a:tc>
              </a:tr>
              <a:tr h="381000">
                <a:tc>
                  <a:txBody>
                    <a:bodyPr>
                      <a:noAutofit/>
                    </a:bodyPr>
                    <a:lstStyle/>
                    <a:p>
                      <a:pPr indent="0" lvl="0" marL="0" rtl="0">
                        <a:spcBef>
                          <a:spcPts val="0"/>
                        </a:spcBef>
                        <a:buNone/>
                      </a:pPr>
                      <a:r>
                        <a:rPr lang="en" sz="1800">
                          <a:latin typeface="Calibri"/>
                          <a:ea typeface="Calibri"/>
                          <a:cs typeface="Calibri"/>
                          <a:sym typeface="Calibri"/>
                        </a:rPr>
                        <a:t>Hash Set</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Θ(1)</a:t>
                      </a:r>
                    </a:p>
                  </a:txBody>
                  <a:tcPr marT="91425" marB="91425" marR="91425" marL="91425">
                    <a:solidFill>
                      <a:srgbClr val="FFFFFF"/>
                    </a:solidFill>
                  </a:tcPr>
                </a:tc>
                <a:tc>
                  <a:txBody>
                    <a:bodyPr>
                      <a:noAutofit/>
                    </a:bodyPr>
                    <a:lstStyle/>
                    <a:p>
                      <a:pPr indent="0" lvl="0" marL="0" rtl="0" algn="ctr">
                        <a:spcBef>
                          <a:spcPts val="0"/>
                        </a:spcBef>
                        <a:buNone/>
                      </a:pPr>
                      <a:r>
                        <a:rPr lang="en" sz="1800">
                          <a:solidFill>
                            <a:schemeClr val="dk1"/>
                          </a:solidFill>
                          <a:latin typeface="Calibri"/>
                          <a:ea typeface="Calibri"/>
                          <a:cs typeface="Calibri"/>
                          <a:sym typeface="Calibri"/>
                        </a:rPr>
                        <a:t>Θ(1)</a:t>
                      </a:r>
                    </a:p>
                  </a:txBody>
                  <a:tcPr marT="91425" marB="91425" marR="91425" marL="91425">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0" name="Shape 2670"/>
        <p:cNvGrpSpPr/>
        <p:nvPr/>
      </p:nvGrpSpPr>
      <p:grpSpPr>
        <a:xfrm>
          <a:off x="0" y="0"/>
          <a:ext cx="0" cy="0"/>
          <a:chOff x="0" y="0"/>
          <a:chExt cx="0" cy="0"/>
        </a:xfrm>
      </p:grpSpPr>
      <p:sp>
        <p:nvSpPr>
          <p:cNvPr id="2671" name="Shape 2671"/>
          <p:cNvSpPr txBox="1"/>
          <p:nvPr>
            <p:ph type="title"/>
          </p:nvPr>
        </p:nvSpPr>
        <p:spPr>
          <a:xfrm>
            <a:off x="311700" y="2150850"/>
            <a:ext cx="8520600" cy="10734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0B5394"/>
                </a:solidFill>
              </a:rPr>
              <a:t>Amortized Analysis</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675" name="Shape 2675"/>
        <p:cNvGrpSpPr/>
        <p:nvPr/>
      </p:nvGrpSpPr>
      <p:grpSpPr>
        <a:xfrm>
          <a:off x="0" y="0"/>
          <a:ext cx="0" cy="0"/>
          <a:chOff x="0" y="0"/>
          <a:chExt cx="0" cy="0"/>
        </a:xfrm>
      </p:grpSpPr>
      <p:sp>
        <p:nvSpPr>
          <p:cNvPr id="2676" name="Shape 2676"/>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Runtime Analysis </a:t>
            </a:r>
            <a:r>
              <a:rPr lang="en" u="sng">
                <a:solidFill>
                  <a:schemeClr val="hlink"/>
                </a:solidFill>
                <a:hlinkClick r:id="rId3"/>
              </a:rPr>
              <a:t>http://shoutkey.com/beetle</a:t>
            </a:r>
          </a:p>
        </p:txBody>
      </p:sp>
      <p:sp>
        <p:nvSpPr>
          <p:cNvPr id="2677" name="Shape 2677"/>
          <p:cNvSpPr txBox="1"/>
          <p:nvPr/>
        </p:nvSpPr>
        <p:spPr>
          <a:xfrm>
            <a:off x="311400" y="623725"/>
            <a:ext cx="8521200" cy="29322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i="1" lang="en" sz="2200"/>
              <a:t>Assuming you have a good hash function</a:t>
            </a:r>
            <a:r>
              <a:rPr lang="en" sz="2200"/>
              <a:t>, how long does it take to add </a:t>
            </a:r>
            <a:r>
              <a:rPr b="1" lang="en" sz="2200"/>
              <a:t>N</a:t>
            </a:r>
            <a:r>
              <a:rPr lang="en" sz="2200"/>
              <a:t> elements to a hash set if the set increases its number of buckets by one every time its load factor exceeds 1.0?</a:t>
            </a:r>
          </a:p>
          <a:p>
            <a:pPr indent="-368300" lvl="0" marL="457200" rtl="0" algn="l">
              <a:spcBef>
                <a:spcPts val="0"/>
              </a:spcBef>
              <a:spcAft>
                <a:spcPts val="0"/>
              </a:spcAft>
              <a:buClr>
                <a:schemeClr val="dk1"/>
              </a:buClr>
              <a:buSzPts val="2200"/>
              <a:buFont typeface="Calibri"/>
              <a:buAutoNum type="alphaUcPeriod"/>
            </a:pPr>
            <a:r>
              <a:rPr lang="en" sz="2200">
                <a:solidFill>
                  <a:schemeClr val="dk1"/>
                </a:solidFill>
                <a:latin typeface="Calibri"/>
                <a:ea typeface="Calibri"/>
                <a:cs typeface="Calibri"/>
                <a:sym typeface="Calibri"/>
              </a:rPr>
              <a:t>Θ(1)</a:t>
            </a:r>
          </a:p>
          <a:p>
            <a:pPr indent="-368300" lvl="0" marL="457200" rtl="0">
              <a:spcBef>
                <a:spcPts val="0"/>
              </a:spcBef>
              <a:buClr>
                <a:schemeClr val="dk1"/>
              </a:buClr>
              <a:buSzPts val="2200"/>
              <a:buFont typeface="Calibri"/>
              <a:buAutoNum type="alphaUcPeriod"/>
            </a:pPr>
            <a:r>
              <a:rPr lang="en" sz="2200">
                <a:solidFill>
                  <a:schemeClr val="dk1"/>
                </a:solidFill>
                <a:latin typeface="Calibri"/>
                <a:ea typeface="Calibri"/>
                <a:cs typeface="Calibri"/>
                <a:sym typeface="Calibri"/>
              </a:rPr>
              <a:t>Θ(log N)</a:t>
            </a:r>
          </a:p>
          <a:p>
            <a:pPr indent="-368300" lvl="0" marL="457200" rtl="0">
              <a:spcBef>
                <a:spcPts val="0"/>
              </a:spcBef>
              <a:buClr>
                <a:schemeClr val="dk1"/>
              </a:buClr>
              <a:buSzPts val="2200"/>
              <a:buFont typeface="Calibri"/>
              <a:buAutoNum type="alphaUcPeriod"/>
            </a:pPr>
            <a:r>
              <a:rPr lang="en" sz="2200">
                <a:solidFill>
                  <a:schemeClr val="dk1"/>
                </a:solidFill>
                <a:latin typeface="Calibri"/>
                <a:ea typeface="Calibri"/>
                <a:cs typeface="Calibri"/>
                <a:sym typeface="Calibri"/>
              </a:rPr>
              <a:t>Θ(N)</a:t>
            </a:r>
          </a:p>
          <a:p>
            <a:pPr indent="-368300" lvl="0" marL="457200" rtl="0">
              <a:spcBef>
                <a:spcPts val="0"/>
              </a:spcBef>
              <a:buClr>
                <a:schemeClr val="dk1"/>
              </a:buClr>
              <a:buSzPts val="2200"/>
              <a:buFont typeface="Calibri"/>
              <a:buAutoNum type="alphaUcPeriod"/>
            </a:pPr>
            <a:r>
              <a:rPr lang="en" sz="2200">
                <a:solidFill>
                  <a:schemeClr val="dk1"/>
                </a:solidFill>
                <a:latin typeface="Calibri"/>
                <a:ea typeface="Calibri"/>
                <a:cs typeface="Calibri"/>
                <a:sym typeface="Calibri"/>
              </a:rPr>
              <a:t>Θ(N</a:t>
            </a:r>
            <a:r>
              <a:rPr baseline="30000" lang="en" sz="2200">
                <a:solidFill>
                  <a:schemeClr val="dk1"/>
                </a:solidFill>
                <a:latin typeface="Calibri"/>
                <a:ea typeface="Calibri"/>
                <a:cs typeface="Calibri"/>
                <a:sym typeface="Calibri"/>
              </a:rPr>
              <a:t>2</a:t>
            </a:r>
            <a:r>
              <a:rPr lang="en" sz="2200">
                <a:solidFill>
                  <a:schemeClr val="dk1"/>
                </a:solidFill>
                <a:latin typeface="Calibri"/>
                <a:ea typeface="Calibri"/>
                <a:cs typeface="Calibri"/>
                <a:sym typeface="Calibri"/>
              </a:rPr>
              <a:t>)</a:t>
            </a:r>
          </a:p>
        </p:txBody>
      </p:sp>
      <p:sp>
        <p:nvSpPr>
          <p:cNvPr id="2678" name="Shape 2678"/>
          <p:cNvSpPr txBox="1"/>
          <p:nvPr/>
        </p:nvSpPr>
        <p:spPr>
          <a:xfrm>
            <a:off x="2180700" y="2021550"/>
            <a:ext cx="6651900" cy="2823000"/>
          </a:xfrm>
          <a:prstGeom prst="rect">
            <a:avLst/>
          </a:prstGeom>
          <a:solidFill>
            <a:schemeClr val="lt1"/>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15000"/>
              </a:lnSpc>
              <a:spcBef>
                <a:spcPts val="0"/>
              </a:spcBef>
              <a:buNone/>
            </a:pPr>
            <a:r>
              <a:rPr lang="en" sz="2200">
                <a:solidFill>
                  <a:srgbClr val="FF5600"/>
                </a:solidFill>
                <a:highlight>
                  <a:srgbClr val="FFFFFF"/>
                </a:highlight>
                <a:latin typeface="Consolas"/>
                <a:ea typeface="Consolas"/>
                <a:cs typeface="Consolas"/>
                <a:sym typeface="Consolas"/>
              </a:rPr>
              <a:t>public</a:t>
            </a:r>
            <a:r>
              <a:rPr lang="en" sz="2200">
                <a:solidFill>
                  <a:srgbClr val="3B3B3B"/>
                </a:solidFill>
                <a:highlight>
                  <a:srgbClr val="FFFFFF"/>
                </a:highlight>
                <a:latin typeface="Consolas"/>
                <a:ea typeface="Consolas"/>
                <a:cs typeface="Consolas"/>
                <a:sym typeface="Consolas"/>
              </a:rPr>
              <a:t> </a:t>
            </a:r>
            <a:r>
              <a:rPr lang="en" sz="2200">
                <a:solidFill>
                  <a:srgbClr val="FF5600"/>
                </a:solidFill>
                <a:highlight>
                  <a:srgbClr val="FFFFFF"/>
                </a:highlight>
                <a:latin typeface="Consolas"/>
                <a:ea typeface="Consolas"/>
                <a:cs typeface="Consolas"/>
                <a:sym typeface="Consolas"/>
              </a:rPr>
              <a:t>void</a:t>
            </a:r>
            <a:r>
              <a:rPr lang="en" sz="2200">
                <a:solidFill>
                  <a:srgbClr val="3B3B3B"/>
                </a:solidFill>
                <a:highlight>
                  <a:srgbClr val="FFFFFF"/>
                </a:highlight>
                <a:latin typeface="Consolas"/>
                <a:ea typeface="Consolas"/>
                <a:cs typeface="Consolas"/>
                <a:sym typeface="Consolas"/>
              </a:rPr>
              <a:t> add(</a:t>
            </a:r>
            <a:r>
              <a:rPr lang="en" sz="2200">
                <a:solidFill>
                  <a:srgbClr val="FF5600"/>
                </a:solidFill>
                <a:highlight>
                  <a:srgbClr val="FFFFFF"/>
                </a:highlight>
                <a:latin typeface="Consolas"/>
                <a:ea typeface="Consolas"/>
                <a:cs typeface="Consolas"/>
                <a:sym typeface="Consolas"/>
              </a:rPr>
              <a:t>E</a:t>
            </a:r>
            <a:r>
              <a:rPr lang="en" sz="2200">
                <a:solidFill>
                  <a:srgbClr val="3B3B3B"/>
                </a:solidFill>
                <a:highlight>
                  <a:srgbClr val="FFFFFF"/>
                </a:highlight>
                <a:latin typeface="Consolas"/>
                <a:ea typeface="Consolas"/>
                <a:cs typeface="Consolas"/>
                <a:sym typeface="Consolas"/>
              </a:rPr>
              <a:t> elem) {</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    </a:t>
            </a:r>
            <a:r>
              <a:rPr lang="en" sz="2200">
                <a:solidFill>
                  <a:srgbClr val="FF5600"/>
                </a:solidFill>
                <a:highlight>
                  <a:srgbClr val="FFFFFF"/>
                </a:highlight>
                <a:latin typeface="Consolas"/>
                <a:ea typeface="Consolas"/>
                <a:cs typeface="Consolas"/>
                <a:sym typeface="Consolas"/>
              </a:rPr>
              <a:t>double</a:t>
            </a:r>
            <a:r>
              <a:rPr lang="en" sz="2200">
                <a:solidFill>
                  <a:srgbClr val="3B3B3B"/>
                </a:solidFill>
                <a:highlight>
                  <a:srgbClr val="FFFFFF"/>
                </a:highlight>
                <a:latin typeface="Consolas"/>
                <a:ea typeface="Consolas"/>
                <a:cs typeface="Consolas"/>
                <a:sym typeface="Consolas"/>
              </a:rPr>
              <a:t> loadFactor </a:t>
            </a:r>
            <a:r>
              <a:rPr lang="en" sz="2200">
                <a:solidFill>
                  <a:srgbClr val="006699"/>
                </a:solidFill>
                <a:highlight>
                  <a:srgbClr val="FFFFFF"/>
                </a:highlight>
                <a:latin typeface="Consolas"/>
                <a:ea typeface="Consolas"/>
                <a:cs typeface="Consolas"/>
                <a:sym typeface="Consolas"/>
              </a:rPr>
              <a:t>=</a:t>
            </a:r>
            <a:r>
              <a:rPr lang="en" sz="2200">
                <a:solidFill>
                  <a:srgbClr val="3B3B3B"/>
                </a:solidFill>
                <a:highlight>
                  <a:srgbClr val="FFFFFF"/>
                </a:highlight>
                <a:latin typeface="Consolas"/>
                <a:ea typeface="Consolas"/>
                <a:cs typeface="Consolas"/>
                <a:sym typeface="Consolas"/>
              </a:rPr>
              <a:t> size </a:t>
            </a:r>
            <a:r>
              <a:rPr lang="en" sz="2200">
                <a:solidFill>
                  <a:srgbClr val="006699"/>
                </a:solidFill>
                <a:highlight>
                  <a:srgbClr val="FFFFFF"/>
                </a:highlight>
                <a:latin typeface="Consolas"/>
                <a:ea typeface="Consolas"/>
                <a:cs typeface="Consolas"/>
                <a:sym typeface="Consolas"/>
              </a:rPr>
              <a:t>/</a:t>
            </a:r>
            <a:r>
              <a:rPr lang="en" sz="2200">
                <a:solidFill>
                  <a:srgbClr val="3B3B3B"/>
                </a:solidFill>
                <a:highlight>
                  <a:srgbClr val="FFFFFF"/>
                </a:highlight>
                <a:latin typeface="Consolas"/>
                <a:ea typeface="Consolas"/>
                <a:cs typeface="Consolas"/>
                <a:sym typeface="Consolas"/>
              </a:rPr>
              <a:t> capacity;</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    </a:t>
            </a:r>
            <a:r>
              <a:rPr lang="en" sz="2200">
                <a:solidFill>
                  <a:srgbClr val="006699"/>
                </a:solidFill>
                <a:highlight>
                  <a:srgbClr val="FFFFFF"/>
                </a:highlight>
                <a:latin typeface="Consolas"/>
                <a:ea typeface="Consolas"/>
                <a:cs typeface="Consolas"/>
                <a:sym typeface="Consolas"/>
              </a:rPr>
              <a:t>if</a:t>
            </a:r>
            <a:r>
              <a:rPr lang="en" sz="2200">
                <a:solidFill>
                  <a:srgbClr val="3B3B3B"/>
                </a:solidFill>
                <a:highlight>
                  <a:srgbClr val="FFFFFF"/>
                </a:highlight>
                <a:latin typeface="Consolas"/>
                <a:ea typeface="Consolas"/>
                <a:cs typeface="Consolas"/>
                <a:sym typeface="Consolas"/>
              </a:rPr>
              <a:t> (loadFactor </a:t>
            </a:r>
            <a:r>
              <a:rPr lang="en" sz="2200">
                <a:solidFill>
                  <a:srgbClr val="006699"/>
                </a:solidFill>
                <a:highlight>
                  <a:srgbClr val="FFFFFF"/>
                </a:highlight>
                <a:latin typeface="Consolas"/>
                <a:ea typeface="Consolas"/>
                <a:cs typeface="Consolas"/>
                <a:sym typeface="Consolas"/>
              </a:rPr>
              <a:t>&gt;</a:t>
            </a:r>
            <a:r>
              <a:rPr lang="en" sz="2200">
                <a:solidFill>
                  <a:srgbClr val="3B3B3B"/>
                </a:solidFill>
                <a:highlight>
                  <a:srgbClr val="FFFFFF"/>
                </a:highlight>
                <a:latin typeface="Consolas"/>
                <a:ea typeface="Consolas"/>
                <a:cs typeface="Consolas"/>
                <a:sym typeface="Consolas"/>
              </a:rPr>
              <a:t> </a:t>
            </a:r>
            <a:r>
              <a:rPr lang="en" sz="2200">
                <a:solidFill>
                  <a:srgbClr val="A8017E"/>
                </a:solidFill>
                <a:highlight>
                  <a:srgbClr val="FFFFFF"/>
                </a:highlight>
                <a:latin typeface="Consolas"/>
                <a:ea typeface="Consolas"/>
                <a:cs typeface="Consolas"/>
                <a:sym typeface="Consolas"/>
              </a:rPr>
              <a:t>1.0</a:t>
            </a:r>
            <a:r>
              <a:rPr lang="en" sz="2200">
                <a:solidFill>
                  <a:srgbClr val="3B3B3B"/>
                </a:solidFill>
                <a:highlight>
                  <a:srgbClr val="FFFFFF"/>
                </a:highlight>
                <a:latin typeface="Consolas"/>
                <a:ea typeface="Consolas"/>
                <a:cs typeface="Consolas"/>
                <a:sym typeface="Consolas"/>
              </a:rPr>
              <a:t>) {</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        resize(size </a:t>
            </a:r>
            <a:r>
              <a:rPr lang="en" sz="2200">
                <a:solidFill>
                  <a:srgbClr val="006699"/>
                </a:solidFill>
                <a:highlight>
                  <a:srgbClr val="FFFFFF"/>
                </a:highlight>
                <a:latin typeface="Consolas"/>
                <a:ea typeface="Consolas"/>
                <a:cs typeface="Consolas"/>
                <a:sym typeface="Consolas"/>
              </a:rPr>
              <a:t>+</a:t>
            </a:r>
            <a:r>
              <a:rPr lang="en" sz="2200">
                <a:solidFill>
                  <a:srgbClr val="3B3B3B"/>
                </a:solidFill>
                <a:highlight>
                  <a:srgbClr val="FFFFFF"/>
                </a:highlight>
                <a:latin typeface="Consolas"/>
                <a:ea typeface="Consolas"/>
                <a:cs typeface="Consolas"/>
                <a:sym typeface="Consolas"/>
              </a:rPr>
              <a:t> </a:t>
            </a:r>
            <a:r>
              <a:rPr lang="en" sz="2200">
                <a:solidFill>
                  <a:srgbClr val="A8017E"/>
                </a:solidFill>
                <a:highlight>
                  <a:srgbClr val="FFFFFF"/>
                </a:highlight>
                <a:latin typeface="Consolas"/>
                <a:ea typeface="Consolas"/>
                <a:cs typeface="Consolas"/>
                <a:sym typeface="Consolas"/>
              </a:rPr>
              <a:t>1</a:t>
            </a:r>
            <a:r>
              <a:rPr lang="en" sz="2200">
                <a:solidFill>
                  <a:srgbClr val="3B3B3B"/>
                </a:solidFill>
                <a:highlight>
                  <a:srgbClr val="FFFFFF"/>
                </a:highlight>
                <a:latin typeface="Consolas"/>
                <a:ea typeface="Consolas"/>
                <a:cs typeface="Consolas"/>
                <a:sym typeface="Consolas"/>
              </a:rPr>
              <a:t>);</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    }</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    .</a:t>
            </a:r>
            <a:r>
              <a:rPr lang="en" sz="2200">
                <a:solidFill>
                  <a:srgbClr val="006699"/>
                </a:solidFill>
                <a:highlight>
                  <a:srgbClr val="FFFFFF"/>
                </a:highlight>
                <a:latin typeface="Consolas"/>
                <a:ea typeface="Consolas"/>
                <a:cs typeface="Consolas"/>
                <a:sym typeface="Consolas"/>
              </a:rPr>
              <a:t>.</a:t>
            </a:r>
            <a:r>
              <a:rPr lang="en" sz="2200">
                <a:solidFill>
                  <a:srgbClr val="3B3B3B"/>
                </a:solidFill>
                <a:highlight>
                  <a:srgbClr val="FFFFFF"/>
                </a:highlight>
                <a:latin typeface="Consolas"/>
                <a:ea typeface="Consolas"/>
                <a:cs typeface="Consolas"/>
                <a:sym typeface="Consolas"/>
              </a:rPr>
              <a:t>.</a:t>
            </a:r>
          </a:p>
          <a:p>
            <a:pPr indent="0" lvl="0" marL="38100" marR="38100" rtl="0">
              <a:lnSpc>
                <a:spcPct val="115000"/>
              </a:lnSpc>
              <a:spcBef>
                <a:spcPts val="0"/>
              </a:spcBef>
              <a:buNone/>
            </a:pPr>
            <a:r>
              <a:rPr lang="en" sz="2200">
                <a:solidFill>
                  <a:srgbClr val="3B3B3B"/>
                </a:solidFill>
                <a:highlight>
                  <a:srgbClr val="FFFFFF"/>
                </a:highlight>
                <a:latin typeface="Consolas"/>
                <a:ea typeface="Consolas"/>
                <a:cs typeface="Consolas"/>
                <a:sym typeface="Consolas"/>
              </a:rPr>
              <a:t>}</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82" name="Shape 2682"/>
        <p:cNvGrpSpPr/>
        <p:nvPr/>
      </p:nvGrpSpPr>
      <p:grpSpPr>
        <a:xfrm>
          <a:off x="0" y="0"/>
          <a:ext cx="0" cy="0"/>
          <a:chOff x="0" y="0"/>
          <a:chExt cx="0" cy="0"/>
        </a:xfrm>
      </p:grpSpPr>
      <p:sp>
        <p:nvSpPr>
          <p:cNvPr id="2683" name="Shape 2683"/>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Resizing </a:t>
            </a:r>
            <a:r>
              <a:rPr lang="en">
                <a:solidFill>
                  <a:srgbClr val="1155CC"/>
                </a:solidFill>
              </a:rPr>
              <a:t>Runtime Analysis</a:t>
            </a:r>
          </a:p>
        </p:txBody>
      </p:sp>
      <p:sp>
        <p:nvSpPr>
          <p:cNvPr id="2684" name="Shape 2684"/>
          <p:cNvSpPr txBox="1"/>
          <p:nvPr/>
        </p:nvSpPr>
        <p:spPr>
          <a:xfrm>
            <a:off x="311400" y="623725"/>
            <a:ext cx="8521200" cy="27711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i="1" lang="en" sz="2200"/>
              <a:t>Assuming you have a good hash function</a:t>
            </a:r>
            <a:r>
              <a:rPr lang="en" sz="2200"/>
              <a:t>, how long does it take to add </a:t>
            </a:r>
            <a:r>
              <a:rPr b="1" lang="en" sz="2200"/>
              <a:t>N</a:t>
            </a:r>
            <a:r>
              <a:rPr lang="en" sz="2200"/>
              <a:t> elements to a hash set if the set increases its number of buckets by one every time its load factor exceeds 1.0?</a:t>
            </a:r>
          </a:p>
          <a:p>
            <a:pPr indent="-368300" lvl="0" marL="457200" rtl="0" algn="l">
              <a:spcBef>
                <a:spcPts val="0"/>
              </a:spcBef>
              <a:spcAft>
                <a:spcPts val="0"/>
              </a:spcAft>
              <a:buClr>
                <a:schemeClr val="dk1"/>
              </a:buClr>
              <a:buSzPts val="2200"/>
              <a:buFont typeface="Calibri"/>
              <a:buAutoNum type="alphaUcPeriod"/>
            </a:pPr>
            <a:r>
              <a:rPr lang="en" sz="2200">
                <a:solidFill>
                  <a:schemeClr val="dk1"/>
                </a:solidFill>
                <a:latin typeface="Calibri"/>
                <a:ea typeface="Calibri"/>
                <a:cs typeface="Calibri"/>
                <a:sym typeface="Calibri"/>
              </a:rPr>
              <a:t>Θ(1)</a:t>
            </a:r>
          </a:p>
          <a:p>
            <a:pPr indent="-368300" lvl="0" marL="457200" rtl="0">
              <a:spcBef>
                <a:spcPts val="0"/>
              </a:spcBef>
              <a:buClr>
                <a:schemeClr val="dk1"/>
              </a:buClr>
              <a:buSzPts val="2200"/>
              <a:buFont typeface="Calibri"/>
              <a:buAutoNum type="alphaUcPeriod"/>
            </a:pPr>
            <a:r>
              <a:rPr lang="en" sz="2200">
                <a:solidFill>
                  <a:schemeClr val="dk1"/>
                </a:solidFill>
                <a:latin typeface="Calibri"/>
                <a:ea typeface="Calibri"/>
                <a:cs typeface="Calibri"/>
                <a:sym typeface="Calibri"/>
              </a:rPr>
              <a:t>Θ(log N)</a:t>
            </a:r>
          </a:p>
          <a:p>
            <a:pPr indent="-368300" lvl="0" marL="457200" rtl="0">
              <a:spcBef>
                <a:spcPts val="0"/>
              </a:spcBef>
              <a:buClr>
                <a:schemeClr val="dk1"/>
              </a:buClr>
              <a:buSzPts val="2200"/>
              <a:buFont typeface="Calibri"/>
              <a:buAutoNum type="alphaUcPeriod"/>
            </a:pPr>
            <a:r>
              <a:rPr lang="en" sz="2200">
                <a:solidFill>
                  <a:schemeClr val="dk1"/>
                </a:solidFill>
                <a:latin typeface="Calibri"/>
                <a:ea typeface="Calibri"/>
                <a:cs typeface="Calibri"/>
                <a:sym typeface="Calibri"/>
              </a:rPr>
              <a:t>Θ(N)</a:t>
            </a:r>
          </a:p>
          <a:p>
            <a:pPr indent="-368300" lvl="0" marL="457200" rtl="0">
              <a:spcBef>
                <a:spcPts val="0"/>
              </a:spcBef>
              <a:buClr>
                <a:schemeClr val="dk1"/>
              </a:buClr>
              <a:buSzPts val="2200"/>
              <a:buFont typeface="Calibri"/>
              <a:buAutoNum type="alphaUcPeriod"/>
            </a:pPr>
            <a:r>
              <a:rPr b="1" lang="en" sz="2200">
                <a:solidFill>
                  <a:schemeClr val="dk1"/>
                </a:solidFill>
                <a:latin typeface="Calibri"/>
                <a:ea typeface="Calibri"/>
                <a:cs typeface="Calibri"/>
                <a:sym typeface="Calibri"/>
              </a:rPr>
              <a:t>Θ(N</a:t>
            </a:r>
            <a:r>
              <a:rPr b="1" baseline="30000" lang="en" sz="2200">
                <a:solidFill>
                  <a:schemeClr val="dk1"/>
                </a:solidFill>
                <a:latin typeface="Calibri"/>
                <a:ea typeface="Calibri"/>
                <a:cs typeface="Calibri"/>
                <a:sym typeface="Calibri"/>
              </a:rPr>
              <a:t>2</a:t>
            </a:r>
            <a:r>
              <a:rPr b="1" lang="en" sz="2200">
                <a:solidFill>
                  <a:schemeClr val="dk1"/>
                </a:solidFill>
                <a:latin typeface="Calibri"/>
                <a:ea typeface="Calibri"/>
                <a:cs typeface="Calibri"/>
                <a:sym typeface="Calibri"/>
              </a:rPr>
              <a:t>)</a:t>
            </a:r>
          </a:p>
        </p:txBody>
      </p:sp>
      <p:sp>
        <p:nvSpPr>
          <p:cNvPr id="2685" name="Shape 2685"/>
          <p:cNvSpPr txBox="1"/>
          <p:nvPr/>
        </p:nvSpPr>
        <p:spPr>
          <a:xfrm>
            <a:off x="311400" y="3394825"/>
            <a:ext cx="8435700" cy="1647900"/>
          </a:xfrm>
          <a:prstGeom prst="rect">
            <a:avLst/>
          </a:prstGeom>
          <a:noFill/>
          <a:ln>
            <a:noFill/>
          </a:ln>
        </p:spPr>
        <p:txBody>
          <a:bodyPr anchorCtr="0" anchor="t" bIns="91425" lIns="91425" rIns="91425" wrap="square" tIns="91425">
            <a:noAutofit/>
          </a:bodyPr>
          <a:lstStyle/>
          <a:p>
            <a:pPr indent="-368300" lvl="0" marL="457200" rtl="0">
              <a:spcBef>
                <a:spcPts val="0"/>
              </a:spcBef>
              <a:spcAft>
                <a:spcPts val="0"/>
              </a:spcAft>
              <a:buSzPts val="2200"/>
              <a:buChar char="●"/>
            </a:pPr>
            <a:r>
              <a:rPr lang="en" sz="2200"/>
              <a:t>Every time we add an element P, we first have to re-hash P - 1 elements</a:t>
            </a:r>
          </a:p>
          <a:p>
            <a:pPr indent="-368300" lvl="0" marL="457200" rtl="0">
              <a:spcBef>
                <a:spcPts val="0"/>
              </a:spcBef>
              <a:buSzPts val="2200"/>
              <a:buChar char="●"/>
            </a:pPr>
            <a:r>
              <a:rPr lang="en" sz="2200"/>
              <a:t>Since sum of 1 + 2 + 3 + … + N = N(N+1)/2, total runtime is quadratic. Awful!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3688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B-Trees</a:t>
            </a:r>
          </a:p>
        </p:txBody>
      </p:sp>
      <p:sp>
        <p:nvSpPr>
          <p:cNvPr id="211" name="Shape 211"/>
          <p:cNvSpPr txBox="1"/>
          <p:nvPr/>
        </p:nvSpPr>
        <p:spPr>
          <a:xfrm>
            <a:off x="243000" y="861300"/>
            <a:ext cx="8443800" cy="41538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200">
                <a:solidFill>
                  <a:srgbClr val="000000"/>
                </a:solidFill>
                <a:latin typeface="Calibri"/>
                <a:ea typeface="Calibri"/>
                <a:cs typeface="Calibri"/>
                <a:sym typeface="Calibri"/>
              </a:rPr>
              <a:t>B-Trees are most popular in two specific contexts:</a:t>
            </a:r>
          </a:p>
          <a:p>
            <a:pPr indent="-368300" lvl="0" marL="4572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Small </a:t>
            </a:r>
            <a:r>
              <a:rPr lang="en" sz="2200">
                <a:latin typeface="Calibri"/>
                <a:ea typeface="Calibri"/>
                <a:cs typeface="Calibri"/>
                <a:sym typeface="Calibri"/>
              </a:rPr>
              <a:t>order</a:t>
            </a:r>
            <a:r>
              <a:rPr lang="en" sz="2200">
                <a:solidFill>
                  <a:srgbClr val="000000"/>
                </a:solidFill>
                <a:latin typeface="Calibri"/>
                <a:ea typeface="Calibri"/>
                <a:cs typeface="Calibri"/>
                <a:sym typeface="Calibri"/>
              </a:rPr>
              <a:t> (3 or 4):</a:t>
            </a:r>
          </a:p>
          <a:p>
            <a:pPr indent="-368300" lvl="1" marL="914400" rtl="0">
              <a:spcBef>
                <a:spcPts val="480"/>
              </a:spcBef>
              <a:buClr>
                <a:srgbClr val="000000"/>
              </a:buClr>
              <a:buSzPts val="2200"/>
              <a:buFont typeface="Calibri"/>
              <a:buChar char="○"/>
            </a:pPr>
            <a:r>
              <a:rPr lang="en" sz="2200">
                <a:solidFill>
                  <a:srgbClr val="000000"/>
                </a:solidFill>
                <a:latin typeface="Calibri"/>
                <a:ea typeface="Calibri"/>
                <a:cs typeface="Calibri"/>
                <a:sym typeface="Calibri"/>
              </a:rPr>
              <a:t>Used as a conceptually simple balanced search tree (as today).</a:t>
            </a:r>
          </a:p>
          <a:p>
            <a:pPr indent="-368300" lvl="0" marL="457200" rtl="0">
              <a:spcBef>
                <a:spcPts val="600"/>
              </a:spcBef>
              <a:buClr>
                <a:srgbClr val="000000"/>
              </a:buClr>
              <a:buSzPts val="2200"/>
              <a:buFont typeface="Calibri"/>
              <a:buChar char="●"/>
            </a:pPr>
            <a:r>
              <a:rPr lang="en" sz="2200">
                <a:latin typeface="Calibri"/>
                <a:ea typeface="Calibri"/>
                <a:cs typeface="Calibri"/>
                <a:sym typeface="Calibri"/>
              </a:rPr>
              <a:t>V</a:t>
            </a:r>
            <a:r>
              <a:rPr lang="en" sz="2200">
                <a:solidFill>
                  <a:srgbClr val="000000"/>
                </a:solidFill>
                <a:latin typeface="Calibri"/>
                <a:ea typeface="Calibri"/>
                <a:cs typeface="Calibri"/>
                <a:sym typeface="Calibri"/>
              </a:rPr>
              <a:t>ery large order (say thousands)</a:t>
            </a:r>
          </a:p>
          <a:p>
            <a:pPr indent="-368300" lvl="1" marL="914400" rtl="0">
              <a:spcBef>
                <a:spcPts val="480"/>
              </a:spcBef>
              <a:buClr>
                <a:srgbClr val="000000"/>
              </a:buClr>
              <a:buSzPts val="2200"/>
              <a:buFont typeface="Calibri"/>
              <a:buChar char="○"/>
            </a:pPr>
            <a:r>
              <a:rPr lang="en" sz="2200">
                <a:solidFill>
                  <a:srgbClr val="000000"/>
                </a:solidFill>
                <a:latin typeface="Calibri"/>
                <a:ea typeface="Calibri"/>
                <a:cs typeface="Calibri"/>
                <a:sym typeface="Calibri"/>
              </a:rPr>
              <a:t>Used in practice for databases and filesystems (i.e. systems with very large records).</a:t>
            </a:r>
          </a:p>
          <a:p>
            <a:pPr indent="-368300" lvl="2" marL="1371600" rtl="0">
              <a:spcBef>
                <a:spcPts val="480"/>
              </a:spcBef>
              <a:buClr>
                <a:srgbClr val="000000"/>
              </a:buClr>
              <a:buSzPts val="2200"/>
              <a:buFont typeface="Calibri"/>
              <a:buChar char="■"/>
            </a:pPr>
            <a:r>
              <a:rPr lang="en" sz="2200">
                <a:solidFill>
                  <a:srgbClr val="000000"/>
                </a:solidFill>
                <a:latin typeface="Calibri"/>
                <a:ea typeface="Calibri"/>
                <a:cs typeface="Calibri"/>
                <a:sym typeface="Calibri"/>
              </a:rPr>
              <a:t>See CS186</a:t>
            </a:r>
          </a:p>
          <a:p>
            <a:pPr indent="0" lvl="0" marL="457200" rtl="0">
              <a:spcBef>
                <a:spcPts val="600"/>
              </a:spcBef>
              <a:buNone/>
            </a:pPr>
            <a:r>
              <a:t/>
            </a:r>
            <a:endParaRPr sz="2200">
              <a:solidFill>
                <a:srgbClr val="000000"/>
              </a:solidFill>
              <a:latin typeface="Calibri"/>
              <a:ea typeface="Calibri"/>
              <a:cs typeface="Calibri"/>
              <a:sym typeface="Calibri"/>
            </a:endParaRPr>
          </a:p>
          <a:p>
            <a:pPr indent="0" lvl="0" marL="0" rtl="0">
              <a:spcBef>
                <a:spcPts val="600"/>
              </a:spcBef>
              <a:buNone/>
            </a:pPr>
            <a:r>
              <a:rPr lang="en" sz="2200">
                <a:solidFill>
                  <a:srgbClr val="000000"/>
                </a:solidFill>
                <a:latin typeface="Calibri"/>
                <a:ea typeface="Calibri"/>
                <a:cs typeface="Calibri"/>
                <a:sym typeface="Calibri"/>
              </a:rPr>
              <a:t>Note: Since the small </a:t>
            </a:r>
            <a:r>
              <a:rPr lang="en" sz="2200">
                <a:latin typeface="Calibri"/>
                <a:ea typeface="Calibri"/>
                <a:cs typeface="Calibri"/>
                <a:sym typeface="Calibri"/>
              </a:rPr>
              <a:t>order</a:t>
            </a:r>
            <a:r>
              <a:rPr lang="en" sz="2200">
                <a:solidFill>
                  <a:srgbClr val="000000"/>
                </a:solidFill>
                <a:latin typeface="Calibri"/>
                <a:ea typeface="Calibri"/>
                <a:cs typeface="Calibri"/>
                <a:sym typeface="Calibri"/>
              </a:rPr>
              <a:t> tree isn’t practically useful (as we’ll see in a few slides, people usually only use the name B-tree to refer to the very large </a:t>
            </a:r>
            <a:r>
              <a:rPr lang="en" sz="2200">
                <a:latin typeface="Calibri"/>
                <a:ea typeface="Calibri"/>
                <a:cs typeface="Calibri"/>
                <a:sym typeface="Calibri"/>
              </a:rPr>
              <a:t>order</a:t>
            </a:r>
            <a:r>
              <a:rPr lang="en" sz="2200">
                <a:solidFill>
                  <a:srgbClr val="000000"/>
                </a:solidFill>
                <a:latin typeface="Calibri"/>
                <a:ea typeface="Calibri"/>
                <a:cs typeface="Calibri"/>
                <a:sym typeface="Calibri"/>
              </a:rPr>
              <a:t> case.</a:t>
            </a:r>
            <a:br>
              <a:rPr lang="en" sz="2200">
                <a:solidFill>
                  <a:srgbClr val="000000"/>
                </a:solidFill>
                <a:latin typeface="Calibri"/>
                <a:ea typeface="Calibri"/>
                <a:cs typeface="Calibri"/>
                <a:sym typeface="Calibri"/>
              </a:rPr>
            </a:b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89" name="Shape 2689"/>
        <p:cNvGrpSpPr/>
        <p:nvPr/>
      </p:nvGrpSpPr>
      <p:grpSpPr>
        <a:xfrm>
          <a:off x="0" y="0"/>
          <a:ext cx="0" cy="0"/>
          <a:chOff x="0" y="0"/>
          <a:chExt cx="0" cy="0"/>
        </a:xfrm>
      </p:grpSpPr>
      <p:sp>
        <p:nvSpPr>
          <p:cNvPr id="2690" name="Shape 2690"/>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 Solution: Geometric Resizing</a:t>
            </a:r>
          </a:p>
        </p:txBody>
      </p:sp>
      <p:sp>
        <p:nvSpPr>
          <p:cNvPr id="2691" name="Shape 2691"/>
          <p:cNvSpPr txBox="1"/>
          <p:nvPr/>
        </p:nvSpPr>
        <p:spPr>
          <a:xfrm>
            <a:off x="311400" y="623725"/>
            <a:ext cx="8521200" cy="491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Geometric resizing is much faster. But why?</a:t>
            </a:r>
          </a:p>
        </p:txBody>
      </p:sp>
      <p:sp>
        <p:nvSpPr>
          <p:cNvPr id="2692" name="Shape 2692"/>
          <p:cNvSpPr txBox="1"/>
          <p:nvPr/>
        </p:nvSpPr>
        <p:spPr>
          <a:xfrm>
            <a:off x="235200" y="1160250"/>
            <a:ext cx="6059100" cy="2327400"/>
          </a:xfrm>
          <a:prstGeom prst="rect">
            <a:avLst/>
          </a:prstGeom>
          <a:solidFill>
            <a:schemeClr val="lt1"/>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00000"/>
              </a:lnSpc>
              <a:spcBef>
                <a:spcPts val="0"/>
              </a:spcBef>
              <a:buNone/>
            </a:pPr>
            <a:r>
              <a:rPr lang="en" sz="2000">
                <a:solidFill>
                  <a:srgbClr val="FF5600"/>
                </a:solidFill>
                <a:highlight>
                  <a:srgbClr val="FFFFFF"/>
                </a:highlight>
                <a:latin typeface="Consolas"/>
                <a:ea typeface="Consolas"/>
                <a:cs typeface="Consolas"/>
                <a:sym typeface="Consolas"/>
              </a:rPr>
              <a:t>public</a:t>
            </a:r>
            <a:r>
              <a:rPr lang="en" sz="2000">
                <a:solidFill>
                  <a:srgbClr val="3B3B3B"/>
                </a:solidFill>
                <a:highlight>
                  <a:srgbClr val="FFFFFF"/>
                </a:highlight>
                <a:latin typeface="Consolas"/>
                <a:ea typeface="Consolas"/>
                <a:cs typeface="Consolas"/>
                <a:sym typeface="Consolas"/>
              </a:rPr>
              <a:t> </a:t>
            </a:r>
            <a:r>
              <a:rPr lang="en" sz="2000">
                <a:solidFill>
                  <a:srgbClr val="FF5600"/>
                </a:solidFill>
                <a:highlight>
                  <a:srgbClr val="FFFFFF"/>
                </a:highlight>
                <a:latin typeface="Consolas"/>
                <a:ea typeface="Consolas"/>
                <a:cs typeface="Consolas"/>
                <a:sym typeface="Consolas"/>
              </a:rPr>
              <a:t>void</a:t>
            </a:r>
            <a:r>
              <a:rPr lang="en" sz="2000">
                <a:solidFill>
                  <a:srgbClr val="3B3B3B"/>
                </a:solidFill>
                <a:highlight>
                  <a:srgbClr val="FFFFFF"/>
                </a:highlight>
                <a:latin typeface="Consolas"/>
                <a:ea typeface="Consolas"/>
                <a:cs typeface="Consolas"/>
                <a:sym typeface="Consolas"/>
              </a:rPr>
              <a:t> add(</a:t>
            </a:r>
            <a:r>
              <a:rPr lang="en" sz="2000">
                <a:solidFill>
                  <a:srgbClr val="FF5600"/>
                </a:solidFill>
                <a:highlight>
                  <a:srgbClr val="FFFFFF"/>
                </a:highlight>
                <a:latin typeface="Consolas"/>
                <a:ea typeface="Consolas"/>
                <a:cs typeface="Consolas"/>
                <a:sym typeface="Consolas"/>
              </a:rPr>
              <a:t>E</a:t>
            </a:r>
            <a:r>
              <a:rPr lang="en" sz="2000">
                <a:solidFill>
                  <a:srgbClr val="3B3B3B"/>
                </a:solidFill>
                <a:highlight>
                  <a:srgbClr val="FFFFFF"/>
                </a:highlight>
                <a:latin typeface="Consolas"/>
                <a:ea typeface="Consolas"/>
                <a:cs typeface="Consolas"/>
                <a:sym typeface="Consolas"/>
              </a:rPr>
              <a:t> elem) {</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a:t>
            </a:r>
            <a:r>
              <a:rPr lang="en" sz="2000">
                <a:solidFill>
                  <a:srgbClr val="FF5600"/>
                </a:solidFill>
                <a:highlight>
                  <a:srgbClr val="FFFFFF"/>
                </a:highlight>
                <a:latin typeface="Consolas"/>
                <a:ea typeface="Consolas"/>
                <a:cs typeface="Consolas"/>
                <a:sym typeface="Consolas"/>
              </a:rPr>
              <a:t>double</a:t>
            </a:r>
            <a:r>
              <a:rPr lang="en" sz="2000">
                <a:solidFill>
                  <a:srgbClr val="3B3B3B"/>
                </a:solidFill>
                <a:highlight>
                  <a:srgbClr val="FFFFFF"/>
                </a:highlight>
                <a:latin typeface="Consolas"/>
                <a:ea typeface="Consolas"/>
                <a:cs typeface="Consolas"/>
                <a:sym typeface="Consolas"/>
              </a:rPr>
              <a:t> loadFactor </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 size </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 capacity;</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a:t>
            </a:r>
            <a:r>
              <a:rPr lang="en" sz="2000">
                <a:solidFill>
                  <a:srgbClr val="006699"/>
                </a:solidFill>
                <a:highlight>
                  <a:srgbClr val="FFFFFF"/>
                </a:highlight>
                <a:latin typeface="Consolas"/>
                <a:ea typeface="Consolas"/>
                <a:cs typeface="Consolas"/>
                <a:sym typeface="Consolas"/>
              </a:rPr>
              <a:t>if</a:t>
            </a:r>
            <a:r>
              <a:rPr lang="en" sz="2000">
                <a:solidFill>
                  <a:srgbClr val="3B3B3B"/>
                </a:solidFill>
                <a:highlight>
                  <a:srgbClr val="FFFFFF"/>
                </a:highlight>
                <a:latin typeface="Consolas"/>
                <a:ea typeface="Consolas"/>
                <a:cs typeface="Consolas"/>
                <a:sym typeface="Consolas"/>
              </a:rPr>
              <a:t> (loadFactor </a:t>
            </a:r>
            <a:r>
              <a:rPr lang="en" sz="2000">
                <a:solidFill>
                  <a:srgbClr val="006699"/>
                </a:solidFill>
                <a:highlight>
                  <a:srgbClr val="FFFFFF"/>
                </a:highlight>
                <a:latin typeface="Consolas"/>
                <a:ea typeface="Consolas"/>
                <a:cs typeface="Consolas"/>
                <a:sym typeface="Consolas"/>
              </a:rPr>
              <a:t>&gt;</a:t>
            </a:r>
            <a:r>
              <a:rPr lang="en" sz="2000">
                <a:solidFill>
                  <a:srgbClr val="3B3B3B"/>
                </a:solidFill>
                <a:highlight>
                  <a:srgbClr val="FFFFFF"/>
                </a:highlight>
                <a:latin typeface="Consolas"/>
                <a:ea typeface="Consolas"/>
                <a:cs typeface="Consolas"/>
                <a:sym typeface="Consolas"/>
              </a:rPr>
              <a:t> </a:t>
            </a:r>
            <a:r>
              <a:rPr lang="en" sz="2000">
                <a:solidFill>
                  <a:srgbClr val="A8017E"/>
                </a:solidFill>
                <a:highlight>
                  <a:srgbClr val="FFFFFF"/>
                </a:highlight>
                <a:latin typeface="Consolas"/>
                <a:ea typeface="Consolas"/>
                <a:cs typeface="Consolas"/>
                <a:sym typeface="Consolas"/>
              </a:rPr>
              <a:t>1.0</a:t>
            </a:r>
            <a:r>
              <a:rPr lang="en" sz="2000">
                <a:solidFill>
                  <a:srgbClr val="3B3B3B"/>
                </a:solidFill>
                <a:highlight>
                  <a:srgbClr val="FFFFFF"/>
                </a:highlight>
                <a:latin typeface="Consolas"/>
                <a:ea typeface="Consolas"/>
                <a:cs typeface="Consolas"/>
                <a:sym typeface="Consolas"/>
              </a:rPr>
              <a:t>) {</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resize(size </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 </a:t>
            </a:r>
            <a:r>
              <a:rPr lang="en" sz="2000">
                <a:solidFill>
                  <a:srgbClr val="A8017E"/>
                </a:solidFill>
                <a:highlight>
                  <a:srgbClr val="FFFFFF"/>
                </a:highlight>
                <a:latin typeface="Consolas"/>
                <a:ea typeface="Consolas"/>
                <a:cs typeface="Consolas"/>
                <a:sym typeface="Consolas"/>
              </a:rPr>
              <a:t>1</a:t>
            </a:r>
            <a:r>
              <a:rPr lang="en" sz="2000">
                <a:solidFill>
                  <a:srgbClr val="3B3B3B"/>
                </a:solidFill>
                <a:highlight>
                  <a:srgbClr val="FFFFFF"/>
                </a:highlight>
                <a:latin typeface="Consolas"/>
                <a:ea typeface="Consolas"/>
                <a:cs typeface="Consolas"/>
                <a:sym typeface="Consolas"/>
              </a:rPr>
              <a:t>);</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a:t>
            </a:r>
          </a:p>
          <a:p>
            <a:pPr indent="0" lvl="0" marL="38100" marR="38100" rtl="0">
              <a:lnSpc>
                <a:spcPct val="100000"/>
              </a:lnSpc>
              <a:spcBef>
                <a:spcPts val="0"/>
              </a:spcBef>
              <a:buNone/>
            </a:pPr>
            <a:r>
              <a:rPr lang="en" sz="2000">
                <a:solidFill>
                  <a:srgbClr val="3B3B3B"/>
                </a:solidFill>
                <a:highlight>
                  <a:srgbClr val="FFFFFF"/>
                </a:highlight>
                <a:latin typeface="Consolas"/>
                <a:ea typeface="Consolas"/>
                <a:cs typeface="Consolas"/>
                <a:sym typeface="Consolas"/>
              </a:rPr>
              <a:t>}</a:t>
            </a:r>
          </a:p>
        </p:txBody>
      </p:sp>
      <p:sp>
        <p:nvSpPr>
          <p:cNvPr id="2693" name="Shape 2693"/>
          <p:cNvSpPr txBox="1"/>
          <p:nvPr/>
        </p:nvSpPr>
        <p:spPr>
          <a:xfrm>
            <a:off x="2874525" y="2739925"/>
            <a:ext cx="5957700" cy="2327400"/>
          </a:xfrm>
          <a:prstGeom prst="rect">
            <a:avLst/>
          </a:prstGeom>
          <a:solidFill>
            <a:schemeClr val="lt1"/>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00000"/>
              </a:lnSpc>
              <a:spcBef>
                <a:spcPts val="0"/>
              </a:spcBef>
              <a:buNone/>
            </a:pPr>
            <a:r>
              <a:rPr lang="en" sz="2000">
                <a:solidFill>
                  <a:srgbClr val="FF5600"/>
                </a:solidFill>
                <a:highlight>
                  <a:srgbClr val="FFFFFF"/>
                </a:highlight>
                <a:latin typeface="Consolas"/>
                <a:ea typeface="Consolas"/>
                <a:cs typeface="Consolas"/>
                <a:sym typeface="Consolas"/>
              </a:rPr>
              <a:t>public</a:t>
            </a:r>
            <a:r>
              <a:rPr lang="en" sz="2000">
                <a:solidFill>
                  <a:srgbClr val="3B3B3B"/>
                </a:solidFill>
                <a:highlight>
                  <a:srgbClr val="FFFFFF"/>
                </a:highlight>
                <a:latin typeface="Consolas"/>
                <a:ea typeface="Consolas"/>
                <a:cs typeface="Consolas"/>
                <a:sym typeface="Consolas"/>
              </a:rPr>
              <a:t> </a:t>
            </a:r>
            <a:r>
              <a:rPr lang="en" sz="2000">
                <a:solidFill>
                  <a:srgbClr val="FF5600"/>
                </a:solidFill>
                <a:highlight>
                  <a:srgbClr val="FFFFFF"/>
                </a:highlight>
                <a:latin typeface="Consolas"/>
                <a:ea typeface="Consolas"/>
                <a:cs typeface="Consolas"/>
                <a:sym typeface="Consolas"/>
              </a:rPr>
              <a:t>void</a:t>
            </a:r>
            <a:r>
              <a:rPr lang="en" sz="2000">
                <a:solidFill>
                  <a:srgbClr val="3B3B3B"/>
                </a:solidFill>
                <a:highlight>
                  <a:srgbClr val="FFFFFF"/>
                </a:highlight>
                <a:latin typeface="Consolas"/>
                <a:ea typeface="Consolas"/>
                <a:cs typeface="Consolas"/>
                <a:sym typeface="Consolas"/>
              </a:rPr>
              <a:t> add(</a:t>
            </a:r>
            <a:r>
              <a:rPr lang="en" sz="2000">
                <a:solidFill>
                  <a:srgbClr val="FF5600"/>
                </a:solidFill>
                <a:highlight>
                  <a:srgbClr val="FFFFFF"/>
                </a:highlight>
                <a:latin typeface="Consolas"/>
                <a:ea typeface="Consolas"/>
                <a:cs typeface="Consolas"/>
                <a:sym typeface="Consolas"/>
              </a:rPr>
              <a:t>E</a:t>
            </a:r>
            <a:r>
              <a:rPr lang="en" sz="2000">
                <a:solidFill>
                  <a:srgbClr val="3B3B3B"/>
                </a:solidFill>
                <a:highlight>
                  <a:srgbClr val="FFFFFF"/>
                </a:highlight>
                <a:latin typeface="Consolas"/>
                <a:ea typeface="Consolas"/>
                <a:cs typeface="Consolas"/>
                <a:sym typeface="Consolas"/>
              </a:rPr>
              <a:t> elem) {</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a:t>
            </a:r>
            <a:r>
              <a:rPr lang="en" sz="2000">
                <a:solidFill>
                  <a:srgbClr val="FF5600"/>
                </a:solidFill>
                <a:highlight>
                  <a:srgbClr val="FFFFFF"/>
                </a:highlight>
                <a:latin typeface="Consolas"/>
                <a:ea typeface="Consolas"/>
                <a:cs typeface="Consolas"/>
                <a:sym typeface="Consolas"/>
              </a:rPr>
              <a:t>double</a:t>
            </a:r>
            <a:r>
              <a:rPr lang="en" sz="2000">
                <a:solidFill>
                  <a:srgbClr val="3B3B3B"/>
                </a:solidFill>
                <a:highlight>
                  <a:srgbClr val="FFFFFF"/>
                </a:highlight>
                <a:latin typeface="Consolas"/>
                <a:ea typeface="Consolas"/>
                <a:cs typeface="Consolas"/>
                <a:sym typeface="Consolas"/>
              </a:rPr>
              <a:t> loadFactor </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 size </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 capacity;</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a:t>
            </a:r>
            <a:r>
              <a:rPr lang="en" sz="2000">
                <a:solidFill>
                  <a:srgbClr val="006699"/>
                </a:solidFill>
                <a:highlight>
                  <a:srgbClr val="FFFFFF"/>
                </a:highlight>
                <a:latin typeface="Consolas"/>
                <a:ea typeface="Consolas"/>
                <a:cs typeface="Consolas"/>
                <a:sym typeface="Consolas"/>
              </a:rPr>
              <a:t>if</a:t>
            </a:r>
            <a:r>
              <a:rPr lang="en" sz="2000">
                <a:solidFill>
                  <a:srgbClr val="3B3B3B"/>
                </a:solidFill>
                <a:highlight>
                  <a:srgbClr val="FFFFFF"/>
                </a:highlight>
                <a:latin typeface="Consolas"/>
                <a:ea typeface="Consolas"/>
                <a:cs typeface="Consolas"/>
                <a:sym typeface="Consolas"/>
              </a:rPr>
              <a:t> (loadFactor </a:t>
            </a:r>
            <a:r>
              <a:rPr lang="en" sz="2000">
                <a:solidFill>
                  <a:srgbClr val="006699"/>
                </a:solidFill>
                <a:highlight>
                  <a:srgbClr val="FFFFFF"/>
                </a:highlight>
                <a:latin typeface="Consolas"/>
                <a:ea typeface="Consolas"/>
                <a:cs typeface="Consolas"/>
                <a:sym typeface="Consolas"/>
              </a:rPr>
              <a:t>&gt;</a:t>
            </a:r>
            <a:r>
              <a:rPr lang="en" sz="2000">
                <a:solidFill>
                  <a:srgbClr val="3B3B3B"/>
                </a:solidFill>
                <a:highlight>
                  <a:srgbClr val="FFFFFF"/>
                </a:highlight>
                <a:latin typeface="Consolas"/>
                <a:ea typeface="Consolas"/>
                <a:cs typeface="Consolas"/>
                <a:sym typeface="Consolas"/>
              </a:rPr>
              <a:t> </a:t>
            </a:r>
            <a:r>
              <a:rPr lang="en" sz="2000">
                <a:solidFill>
                  <a:srgbClr val="A8017E"/>
                </a:solidFill>
                <a:highlight>
                  <a:srgbClr val="FFFFFF"/>
                </a:highlight>
                <a:latin typeface="Consolas"/>
                <a:ea typeface="Consolas"/>
                <a:cs typeface="Consolas"/>
                <a:sym typeface="Consolas"/>
              </a:rPr>
              <a:t>1.0</a:t>
            </a:r>
            <a:r>
              <a:rPr lang="en" sz="2000">
                <a:solidFill>
                  <a:srgbClr val="3B3B3B"/>
                </a:solidFill>
                <a:highlight>
                  <a:srgbClr val="FFFFFF"/>
                </a:highlight>
                <a:latin typeface="Consolas"/>
                <a:ea typeface="Consolas"/>
                <a:cs typeface="Consolas"/>
                <a:sym typeface="Consolas"/>
              </a:rPr>
              <a:t>) {</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resize(size </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 </a:t>
            </a:r>
            <a:r>
              <a:rPr lang="en" sz="2000">
                <a:solidFill>
                  <a:srgbClr val="A8017E"/>
                </a:solidFill>
                <a:highlight>
                  <a:srgbClr val="FFFFFF"/>
                </a:highlight>
                <a:latin typeface="Consolas"/>
                <a:ea typeface="Consolas"/>
                <a:cs typeface="Consolas"/>
                <a:sym typeface="Consolas"/>
              </a:rPr>
              <a:t>2</a:t>
            </a:r>
            <a:r>
              <a:rPr lang="en" sz="2000">
                <a:solidFill>
                  <a:srgbClr val="3B3B3B"/>
                </a:solidFill>
                <a:highlight>
                  <a:srgbClr val="FFFFFF"/>
                </a:highlight>
                <a:latin typeface="Consolas"/>
                <a:ea typeface="Consolas"/>
                <a:cs typeface="Consolas"/>
                <a:sym typeface="Consolas"/>
              </a:rPr>
              <a:t>);</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    .</a:t>
            </a:r>
            <a:r>
              <a:rPr lang="en" sz="2000">
                <a:solidFill>
                  <a:srgbClr val="006699"/>
                </a:solidFill>
                <a:highlight>
                  <a:srgbClr val="FFFFFF"/>
                </a:highlight>
                <a:latin typeface="Consolas"/>
                <a:ea typeface="Consolas"/>
                <a:cs typeface="Consolas"/>
                <a:sym typeface="Consolas"/>
              </a:rPr>
              <a:t>.</a:t>
            </a:r>
            <a:r>
              <a:rPr lang="en" sz="2000">
                <a:solidFill>
                  <a:srgbClr val="3B3B3B"/>
                </a:solidFill>
                <a:highlight>
                  <a:srgbClr val="FFFFFF"/>
                </a:highlight>
                <a:latin typeface="Consolas"/>
                <a:ea typeface="Consolas"/>
                <a:cs typeface="Consolas"/>
                <a:sym typeface="Consolas"/>
              </a:rPr>
              <a:t>.</a:t>
            </a:r>
            <a:br>
              <a:rPr lang="en" sz="2000">
                <a:solidFill>
                  <a:srgbClr val="3B3B3B"/>
                </a:solidFill>
                <a:highlight>
                  <a:srgbClr val="FFFFFF"/>
                </a:highlight>
                <a:latin typeface="Consolas"/>
                <a:ea typeface="Consolas"/>
                <a:cs typeface="Consolas"/>
                <a:sym typeface="Consolas"/>
              </a:rPr>
            </a:br>
            <a:r>
              <a:rPr lang="en" sz="2000">
                <a:solidFill>
                  <a:srgbClr val="3B3B3B"/>
                </a:solidFill>
                <a:highlight>
                  <a:srgbClr val="FFFFFF"/>
                </a:highlight>
                <a:latin typeface="Consolas"/>
                <a:ea typeface="Consolas"/>
                <a:cs typeface="Consolas"/>
                <a:sym typeface="Consolas"/>
              </a:rPr>
              <a:t>}</a:t>
            </a:r>
          </a:p>
          <a:p>
            <a:pPr indent="0" lvl="0" marL="38100" marR="38100" rtl="0">
              <a:lnSpc>
                <a:spcPct val="100000"/>
              </a:lnSpc>
              <a:spcBef>
                <a:spcPts val="0"/>
              </a:spcBef>
              <a:buNone/>
            </a:pPr>
            <a:r>
              <a:t/>
            </a:r>
            <a:endParaRPr sz="2000">
              <a:solidFill>
                <a:srgbClr val="FF5600"/>
              </a:solidFill>
              <a:highlight>
                <a:srgbClr val="FFFFFF"/>
              </a:highlight>
              <a:latin typeface="Consolas"/>
              <a:ea typeface="Consolas"/>
              <a:cs typeface="Consolas"/>
              <a:sym typeface="Consolas"/>
            </a:endParaRPr>
          </a:p>
        </p:txBody>
      </p:sp>
      <p:grpSp>
        <p:nvGrpSpPr>
          <p:cNvPr id="2694" name="Shape 2694"/>
          <p:cNvGrpSpPr/>
          <p:nvPr/>
        </p:nvGrpSpPr>
        <p:grpSpPr>
          <a:xfrm>
            <a:off x="6145600" y="1443925"/>
            <a:ext cx="2947200" cy="628500"/>
            <a:chOff x="5365000" y="4297300"/>
            <a:chExt cx="2947200" cy="628500"/>
          </a:xfrm>
        </p:grpSpPr>
        <p:sp>
          <p:nvSpPr>
            <p:cNvPr id="2695" name="Shape 2695"/>
            <p:cNvSpPr txBox="1"/>
            <p:nvPr/>
          </p:nvSpPr>
          <p:spPr>
            <a:xfrm>
              <a:off x="6114400" y="4297300"/>
              <a:ext cx="2197800" cy="628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BE0712"/>
                  </a:solidFill>
                </a:rPr>
                <a:t>Unusably bad</a:t>
              </a:r>
            </a:p>
          </p:txBody>
        </p:sp>
        <p:cxnSp>
          <p:nvCxnSpPr>
            <p:cNvPr id="2696" name="Shape 2696"/>
            <p:cNvCxnSpPr>
              <a:stCxn id="2695" idx="1"/>
            </p:cNvCxnSpPr>
            <p:nvPr/>
          </p:nvCxnSpPr>
          <p:spPr>
            <a:xfrm flipH="1">
              <a:off x="5365000" y="4611550"/>
              <a:ext cx="749400" cy="76500"/>
            </a:xfrm>
            <a:prstGeom prst="straightConnector1">
              <a:avLst/>
            </a:prstGeom>
            <a:noFill/>
            <a:ln cap="flat" cmpd="sng" w="19050">
              <a:solidFill>
                <a:srgbClr val="980000"/>
              </a:solidFill>
              <a:prstDash val="solid"/>
              <a:round/>
              <a:headEnd len="lg" w="lg" type="none"/>
              <a:tailEnd len="lg" w="lg" type="triangle"/>
            </a:ln>
          </p:spPr>
        </p:cxnSp>
      </p:grpSp>
      <p:grpSp>
        <p:nvGrpSpPr>
          <p:cNvPr id="2697" name="Shape 2697"/>
          <p:cNvGrpSpPr/>
          <p:nvPr/>
        </p:nvGrpSpPr>
        <p:grpSpPr>
          <a:xfrm>
            <a:off x="311700" y="4099175"/>
            <a:ext cx="2649716" cy="757800"/>
            <a:chOff x="5939951" y="4297300"/>
            <a:chExt cx="2868900" cy="757800"/>
          </a:xfrm>
        </p:grpSpPr>
        <p:sp>
          <p:nvSpPr>
            <p:cNvPr id="2698" name="Shape 2698"/>
            <p:cNvSpPr txBox="1"/>
            <p:nvPr/>
          </p:nvSpPr>
          <p:spPr>
            <a:xfrm>
              <a:off x="5939951" y="4297300"/>
              <a:ext cx="1969800" cy="75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BE0712"/>
                  </a:solidFill>
                </a:rPr>
                <a:t>Great performance</a:t>
              </a:r>
            </a:p>
          </p:txBody>
        </p:sp>
        <p:cxnSp>
          <p:nvCxnSpPr>
            <p:cNvPr id="2699" name="Shape 2699"/>
            <p:cNvCxnSpPr>
              <a:stCxn id="2698" idx="3"/>
            </p:cNvCxnSpPr>
            <p:nvPr/>
          </p:nvCxnSpPr>
          <p:spPr>
            <a:xfrm flipH="1" rot="10800000">
              <a:off x="7909751" y="4485100"/>
              <a:ext cx="899100" cy="191100"/>
            </a:xfrm>
            <a:prstGeom prst="straightConnector1">
              <a:avLst/>
            </a:prstGeom>
            <a:noFill/>
            <a:ln cap="flat" cmpd="sng" w="19050">
              <a:solidFill>
                <a:srgbClr val="980000"/>
              </a:solidFill>
              <a:prstDash val="solid"/>
              <a:round/>
              <a:headEnd len="lg" w="lg" type="none"/>
              <a:tailEnd len="lg" w="lg" type="triangle"/>
            </a:ln>
          </p:spPr>
        </p:cxnSp>
      </p:gr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3" name="Shape 2703"/>
        <p:cNvGrpSpPr/>
        <p:nvPr/>
      </p:nvGrpSpPr>
      <p:grpSpPr>
        <a:xfrm>
          <a:off x="0" y="0"/>
          <a:ext cx="0" cy="0"/>
          <a:chOff x="0" y="0"/>
          <a:chExt cx="0" cy="0"/>
        </a:xfrm>
      </p:grpSpPr>
      <p:sp>
        <p:nvSpPr>
          <p:cNvPr id="2704" name="Shape 2704"/>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700">
                <a:solidFill>
                  <a:srgbClr val="1155CC"/>
                </a:solidFill>
              </a:rPr>
              <a:t>Resizing Runtime Analysis</a:t>
            </a:r>
          </a:p>
        </p:txBody>
      </p:sp>
      <p:sp>
        <p:nvSpPr>
          <p:cNvPr id="2705" name="Shape 2705"/>
          <p:cNvSpPr txBox="1"/>
          <p:nvPr/>
        </p:nvSpPr>
        <p:spPr>
          <a:xfrm>
            <a:off x="311400" y="699925"/>
            <a:ext cx="8521200" cy="12948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Hash sets resize to accommodate additional entries</a:t>
            </a:r>
          </a:p>
          <a:p>
            <a:pPr indent="-368300" lvl="0" marL="457200" marR="0" rtl="0" algn="l">
              <a:lnSpc>
                <a:spcPct val="115000"/>
              </a:lnSpc>
              <a:spcBef>
                <a:spcPts val="0"/>
              </a:spcBef>
              <a:spcAft>
                <a:spcPts val="0"/>
              </a:spcAft>
              <a:buClr>
                <a:srgbClr val="000000"/>
              </a:buClr>
              <a:buSzPts val="2200"/>
              <a:buFont typeface="Arial"/>
              <a:buChar char="●"/>
            </a:pPr>
            <a:r>
              <a:rPr lang="en" sz="2200"/>
              <a:t>When the hash set exceeds its load factor, </a:t>
            </a:r>
            <a:r>
              <a:rPr b="1" lang="en" sz="2200"/>
              <a:t>double in size</a:t>
            </a:r>
          </a:p>
          <a:p>
            <a:pPr indent="-368300" lvl="0" marL="457200" marR="0" rtl="0" algn="l">
              <a:lnSpc>
                <a:spcPct val="115000"/>
              </a:lnSpc>
              <a:spcBef>
                <a:spcPts val="0"/>
              </a:spcBef>
              <a:spcAft>
                <a:spcPts val="0"/>
              </a:spcAft>
              <a:buClr>
                <a:srgbClr val="000000"/>
              </a:buClr>
              <a:buSzPts val="2200"/>
              <a:buFont typeface="Arial"/>
              <a:buChar char="●"/>
            </a:pPr>
            <a:r>
              <a:rPr lang="en" sz="2200"/>
              <a:t>As a result, most add operations are cheap, but some are very expensive</a:t>
            </a:r>
          </a:p>
        </p:txBody>
      </p:sp>
      <p:grpSp>
        <p:nvGrpSpPr>
          <p:cNvPr id="2706" name="Shape 2706"/>
          <p:cNvGrpSpPr/>
          <p:nvPr/>
        </p:nvGrpSpPr>
        <p:grpSpPr>
          <a:xfrm>
            <a:off x="3869600" y="1968750"/>
            <a:ext cx="4950775" cy="2527200"/>
            <a:chOff x="3890675" y="2259300"/>
            <a:chExt cx="4950775" cy="2527200"/>
          </a:xfrm>
        </p:grpSpPr>
        <p:pic>
          <p:nvPicPr>
            <p:cNvPr id="2707" name="Shape 2707"/>
            <p:cNvPicPr preferRelativeResize="0"/>
            <p:nvPr/>
          </p:nvPicPr>
          <p:blipFill>
            <a:blip r:embed="rId3">
              <a:alphaModFix/>
            </a:blip>
            <a:stretch>
              <a:fillRect/>
            </a:stretch>
          </p:blipFill>
          <p:spPr>
            <a:xfrm>
              <a:off x="3890675" y="2259300"/>
              <a:ext cx="4950775" cy="2527200"/>
            </a:xfrm>
            <a:prstGeom prst="rect">
              <a:avLst/>
            </a:prstGeom>
            <a:noFill/>
            <a:ln>
              <a:noFill/>
            </a:ln>
          </p:spPr>
        </p:pic>
        <p:sp>
          <p:nvSpPr>
            <p:cNvPr id="2708" name="Shape 2708"/>
            <p:cNvSpPr txBox="1"/>
            <p:nvPr/>
          </p:nvSpPr>
          <p:spPr>
            <a:xfrm rot="-5400000">
              <a:off x="3277625" y="3158350"/>
              <a:ext cx="1794000" cy="3234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buNone/>
              </a:pPr>
              <a:r>
                <a:rPr b="1" lang="en" sz="1000"/>
                <a:t>Number of array accesses</a:t>
              </a:r>
            </a:p>
          </p:txBody>
        </p:sp>
        <p:sp>
          <p:nvSpPr>
            <p:cNvPr id="2709" name="Shape 2709"/>
            <p:cNvSpPr txBox="1"/>
            <p:nvPr/>
          </p:nvSpPr>
          <p:spPr>
            <a:xfrm>
              <a:off x="5495027" y="4386900"/>
              <a:ext cx="1986300" cy="3234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buNone/>
              </a:pPr>
              <a:r>
                <a:rPr b="1" lang="en" sz="1000"/>
                <a:t>Number of add calls</a:t>
              </a:r>
            </a:p>
          </p:txBody>
        </p:sp>
      </p:grpSp>
      <p:sp>
        <p:nvSpPr>
          <p:cNvPr id="2710" name="Shape 2710"/>
          <p:cNvSpPr txBox="1"/>
          <p:nvPr/>
        </p:nvSpPr>
        <p:spPr>
          <a:xfrm>
            <a:off x="311400" y="3699100"/>
            <a:ext cx="4496100" cy="14010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000">
                <a:solidFill>
                  <a:srgbClr val="000000"/>
                </a:solidFill>
              </a:rPr>
              <a:t>Given N items, cost of insert:</a:t>
            </a:r>
          </a:p>
          <a:p>
            <a:pPr indent="-355600" lvl="0" marL="457200" rtl="0">
              <a:spcBef>
                <a:spcPts val="600"/>
              </a:spcBef>
              <a:buClr>
                <a:srgbClr val="000000"/>
              </a:buClr>
              <a:buSzPts val="2000"/>
              <a:buFont typeface="Arial"/>
              <a:buChar char="●"/>
            </a:pPr>
            <a:r>
              <a:rPr lang="en" sz="2000">
                <a:solidFill>
                  <a:srgbClr val="000000"/>
                </a:solidFill>
              </a:rPr>
              <a:t>Worst case: Θ(N)</a:t>
            </a:r>
          </a:p>
          <a:p>
            <a:pPr indent="-355600" lvl="0" marL="457200" rtl="0">
              <a:spcBef>
                <a:spcPts val="600"/>
              </a:spcBef>
              <a:buClr>
                <a:srgbClr val="000000"/>
              </a:buClr>
              <a:buSzPts val="2000"/>
              <a:buFont typeface="Arial"/>
              <a:buChar char="●"/>
            </a:pPr>
            <a:r>
              <a:rPr lang="en" sz="2000">
                <a:solidFill>
                  <a:srgbClr val="000000"/>
                </a:solidFill>
              </a:rPr>
              <a:t>Average case: Θ(1) (unproven)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4" name="Shape 2714"/>
        <p:cNvGrpSpPr/>
        <p:nvPr/>
      </p:nvGrpSpPr>
      <p:grpSpPr>
        <a:xfrm>
          <a:off x="0" y="0"/>
          <a:ext cx="0" cy="0"/>
          <a:chOff x="0" y="0"/>
          <a:chExt cx="0" cy="0"/>
        </a:xfrm>
      </p:grpSpPr>
      <p:sp>
        <p:nvSpPr>
          <p:cNvPr id="2715" name="Shape 2715"/>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700">
                <a:solidFill>
                  <a:srgbClr val="1155CC"/>
                </a:solidFill>
              </a:rPr>
              <a:t>Amortized Analysis</a:t>
            </a:r>
          </a:p>
        </p:txBody>
      </p:sp>
      <p:sp>
        <p:nvSpPr>
          <p:cNvPr id="2716" name="Shape 2716"/>
          <p:cNvSpPr txBox="1"/>
          <p:nvPr/>
        </p:nvSpPr>
        <p:spPr>
          <a:xfrm>
            <a:off x="311400" y="699925"/>
            <a:ext cx="8521200" cy="32772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Looking at worst-case runtime alone gives us a pessimistic impression of the algorithm’s runtime</a:t>
            </a:r>
          </a:p>
          <a:p>
            <a:pPr indent="0" lvl="0" marL="0" rtl="0">
              <a:lnSpc>
                <a:spcPct val="115000"/>
              </a:lnSpc>
              <a:spcBef>
                <a:spcPts val="0"/>
              </a:spcBef>
              <a:buNone/>
            </a:pPr>
            <a:r>
              <a:t/>
            </a:r>
            <a:endParaRPr sz="2200"/>
          </a:p>
          <a:p>
            <a:pPr indent="0" lvl="0" marL="0" rtl="0">
              <a:lnSpc>
                <a:spcPct val="115000"/>
              </a:lnSpc>
              <a:spcBef>
                <a:spcPts val="0"/>
              </a:spcBef>
              <a:buNone/>
            </a:pPr>
            <a:r>
              <a:rPr b="1" lang="en" sz="2200"/>
              <a:t>Amortized analysis</a:t>
            </a:r>
            <a:r>
              <a:rPr lang="en" sz="2200"/>
              <a:t> allows us to analyze the runtime of operations that are typically fast, but are sometimes more expensive</a:t>
            </a:r>
          </a:p>
          <a:p>
            <a:pPr indent="-368300" lvl="0" marL="457200" marR="0" rtl="0" algn="l">
              <a:lnSpc>
                <a:spcPct val="115000"/>
              </a:lnSpc>
              <a:spcBef>
                <a:spcPts val="0"/>
              </a:spcBef>
              <a:spcAft>
                <a:spcPts val="0"/>
              </a:spcAft>
              <a:buSzPts val="2200"/>
              <a:buChar char="●"/>
            </a:pPr>
            <a:r>
              <a:rPr lang="en" sz="2200"/>
              <a:t>Want to show that the </a:t>
            </a:r>
            <a:r>
              <a:rPr i="1" lang="en" sz="2200"/>
              <a:t>amortized cost</a:t>
            </a:r>
            <a:r>
              <a:rPr lang="en" sz="2200"/>
              <a:t> of the hash set’s add operation is bounded by a constant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0" name="Shape 2720"/>
        <p:cNvGrpSpPr/>
        <p:nvPr/>
      </p:nvGrpSpPr>
      <p:grpSpPr>
        <a:xfrm>
          <a:off x="0" y="0"/>
          <a:ext cx="0" cy="0"/>
          <a:chOff x="0" y="0"/>
          <a:chExt cx="0" cy="0"/>
        </a:xfrm>
      </p:grpSpPr>
      <p:sp>
        <p:nvSpPr>
          <p:cNvPr id="2721" name="Shape 2721"/>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700">
                <a:solidFill>
                  <a:srgbClr val="1155CC"/>
                </a:solidFill>
              </a:rPr>
              <a:t>Amortized Analysis: The Accounting Method</a:t>
            </a:r>
          </a:p>
        </p:txBody>
      </p:sp>
      <p:sp>
        <p:nvSpPr>
          <p:cNvPr id="2722" name="Shape 2722"/>
          <p:cNvSpPr txBox="1"/>
          <p:nvPr/>
        </p:nvSpPr>
        <p:spPr>
          <a:xfrm>
            <a:off x="311400" y="699925"/>
            <a:ext cx="8521200" cy="43305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We’ll open a bank account, where we store the time required to execute our operations</a:t>
            </a:r>
          </a:p>
          <a:p>
            <a:pPr indent="0" lvl="0" marL="0" rtl="0">
              <a:lnSpc>
                <a:spcPct val="115000"/>
              </a:lnSpc>
              <a:spcBef>
                <a:spcPts val="0"/>
              </a:spcBef>
              <a:buNone/>
            </a:pPr>
            <a:r>
              <a:t/>
            </a:r>
            <a:endParaRPr sz="2200"/>
          </a:p>
          <a:p>
            <a:pPr indent="0" lvl="0" marL="0" rtl="0">
              <a:lnSpc>
                <a:spcPct val="115000"/>
              </a:lnSpc>
              <a:spcBef>
                <a:spcPts val="0"/>
              </a:spcBef>
              <a:buNone/>
            </a:pPr>
            <a:r>
              <a:rPr lang="en" sz="2200"/>
              <a:t>All operations have amortized cost </a:t>
            </a:r>
            <a:r>
              <a:rPr b="1" lang="en" sz="2200"/>
              <a:t>c</a:t>
            </a:r>
          </a:p>
          <a:p>
            <a:pPr indent="-368300" lvl="0" marL="457200" rtl="0">
              <a:lnSpc>
                <a:spcPct val="115000"/>
              </a:lnSpc>
              <a:spcBef>
                <a:spcPts val="0"/>
              </a:spcBef>
              <a:buSzPts val="2200"/>
              <a:buChar char="●"/>
            </a:pPr>
            <a:r>
              <a:rPr lang="en" sz="2200"/>
              <a:t>Each time we execute an operation, we get to deposit </a:t>
            </a:r>
            <a:r>
              <a:rPr b="1" lang="en" sz="2200"/>
              <a:t>c</a:t>
            </a:r>
            <a:r>
              <a:rPr lang="en" sz="2200"/>
              <a:t> time</a:t>
            </a:r>
          </a:p>
          <a:p>
            <a:pPr indent="0" lvl="0" marL="0" rtl="0">
              <a:lnSpc>
                <a:spcPct val="115000"/>
              </a:lnSpc>
              <a:spcBef>
                <a:spcPts val="0"/>
              </a:spcBef>
              <a:buNone/>
            </a:pPr>
            <a:r>
              <a:t/>
            </a:r>
            <a:endParaRPr sz="2200"/>
          </a:p>
          <a:p>
            <a:pPr indent="0" lvl="0" marL="0" rtl="0">
              <a:lnSpc>
                <a:spcPct val="115000"/>
              </a:lnSpc>
              <a:spcBef>
                <a:spcPts val="0"/>
              </a:spcBef>
              <a:buNone/>
            </a:pPr>
            <a:r>
              <a:rPr lang="en" sz="2200"/>
              <a:t>Each operation has an actual cost </a:t>
            </a:r>
            <a:r>
              <a:rPr b="1" lang="en" sz="2200"/>
              <a:t>a</a:t>
            </a:r>
          </a:p>
          <a:p>
            <a:pPr indent="-368300" lvl="0" marL="457200" rtl="0">
              <a:lnSpc>
                <a:spcPct val="115000"/>
              </a:lnSpc>
              <a:spcBef>
                <a:spcPts val="0"/>
              </a:spcBef>
              <a:spcAft>
                <a:spcPts val="0"/>
              </a:spcAft>
              <a:buSzPts val="2200"/>
              <a:buChar char="●"/>
            </a:pPr>
            <a:r>
              <a:rPr lang="en" sz="2200"/>
              <a:t>Each time we execute an operation, we also withdraw </a:t>
            </a:r>
            <a:r>
              <a:rPr b="1" lang="en" sz="2200"/>
              <a:t>a</a:t>
            </a:r>
            <a:r>
              <a:rPr lang="en" sz="2200"/>
              <a:t> time</a:t>
            </a:r>
          </a:p>
          <a:p>
            <a:pPr indent="-368300" lvl="0" marL="457200" rtl="0">
              <a:lnSpc>
                <a:spcPct val="115000"/>
              </a:lnSpc>
              <a:spcBef>
                <a:spcPts val="0"/>
              </a:spcBef>
              <a:buSzPts val="2200"/>
              <a:buChar char="●"/>
            </a:pPr>
            <a:r>
              <a:rPr lang="en" sz="2200"/>
              <a:t>When </a:t>
            </a:r>
            <a:r>
              <a:rPr b="1" lang="en" sz="2200"/>
              <a:t>c</a:t>
            </a:r>
            <a:r>
              <a:rPr lang="en" sz="2200"/>
              <a:t> &gt; </a:t>
            </a:r>
            <a:r>
              <a:rPr b="1" lang="en" sz="2200"/>
              <a:t>a</a:t>
            </a:r>
            <a:r>
              <a:rPr lang="en" sz="2200"/>
              <a:t>, we save the extra time in the bank</a:t>
            </a:r>
          </a:p>
          <a:p>
            <a:pPr indent="0" lvl="0" marL="0" rtl="0">
              <a:lnSpc>
                <a:spcPct val="115000"/>
              </a:lnSpc>
              <a:spcBef>
                <a:spcPts val="0"/>
              </a:spcBef>
              <a:buNone/>
            </a:pPr>
            <a:r>
              <a:t/>
            </a:r>
            <a:endParaRPr sz="2200"/>
          </a:p>
          <a:p>
            <a:pPr indent="0" lvl="0" marL="0" rtl="0">
              <a:lnSpc>
                <a:spcPct val="115000"/>
              </a:lnSpc>
              <a:spcBef>
                <a:spcPts val="0"/>
              </a:spcBef>
              <a:buNone/>
            </a:pPr>
            <a:r>
              <a:rPr lang="en" sz="2200"/>
              <a:t>If our balance goes negative, we lose!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6" name="Shape 2726"/>
        <p:cNvGrpSpPr/>
        <p:nvPr/>
      </p:nvGrpSpPr>
      <p:grpSpPr>
        <a:xfrm>
          <a:off x="0" y="0"/>
          <a:ext cx="0" cy="0"/>
          <a:chOff x="0" y="0"/>
          <a:chExt cx="0" cy="0"/>
        </a:xfrm>
      </p:grpSpPr>
      <p:sp>
        <p:nvSpPr>
          <p:cNvPr id="2727" name="Shape 2727"/>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700">
                <a:solidFill>
                  <a:srgbClr val="1155CC"/>
                </a:solidFill>
              </a:rPr>
              <a:t>Amortized Analysis: An Analogy</a:t>
            </a:r>
          </a:p>
        </p:txBody>
      </p:sp>
      <p:sp>
        <p:nvSpPr>
          <p:cNvPr id="2728" name="Shape 2728"/>
          <p:cNvSpPr txBox="1"/>
          <p:nvPr/>
        </p:nvSpPr>
        <p:spPr>
          <a:xfrm>
            <a:off x="311400" y="699925"/>
            <a:ext cx="8521200" cy="43305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Suppose your parents give you $5 for lunch every day</a:t>
            </a:r>
          </a:p>
          <a:p>
            <a:pPr indent="0" lvl="0" marL="0" rtl="0">
              <a:lnSpc>
                <a:spcPct val="115000"/>
              </a:lnSpc>
              <a:spcBef>
                <a:spcPts val="0"/>
              </a:spcBef>
              <a:buNone/>
            </a:pPr>
            <a:r>
              <a:t/>
            </a:r>
            <a:endParaRPr sz="2200"/>
          </a:p>
          <a:p>
            <a:pPr indent="0" lvl="0" marL="0" rtl="0">
              <a:lnSpc>
                <a:spcPct val="115000"/>
              </a:lnSpc>
              <a:spcBef>
                <a:spcPts val="0"/>
              </a:spcBef>
              <a:buNone/>
            </a:pPr>
            <a:r>
              <a:rPr lang="en" sz="2200"/>
              <a:t>You’re cheap, so you usually don’t spend the entire $5</a:t>
            </a:r>
          </a:p>
          <a:p>
            <a:pPr indent="-368300" lvl="0" marL="457200" rtl="0">
              <a:lnSpc>
                <a:spcPct val="115000"/>
              </a:lnSpc>
              <a:spcBef>
                <a:spcPts val="0"/>
              </a:spcBef>
              <a:buSzPts val="2200"/>
              <a:buChar char="●"/>
            </a:pPr>
            <a:r>
              <a:rPr lang="en" sz="2200"/>
              <a:t>The remaining money is saved in your piggy bank</a:t>
            </a:r>
          </a:p>
          <a:p>
            <a:pPr indent="0" lvl="0" marL="0" rtl="0">
              <a:lnSpc>
                <a:spcPct val="115000"/>
              </a:lnSpc>
              <a:spcBef>
                <a:spcPts val="0"/>
              </a:spcBef>
              <a:buNone/>
            </a:pPr>
            <a:r>
              <a:t/>
            </a:r>
            <a:endParaRPr sz="2200"/>
          </a:p>
          <a:p>
            <a:pPr indent="0" lvl="0" marL="0" rtl="0">
              <a:lnSpc>
                <a:spcPct val="115000"/>
              </a:lnSpc>
              <a:spcBef>
                <a:spcPts val="0"/>
              </a:spcBef>
              <a:buNone/>
            </a:pPr>
            <a:r>
              <a:rPr lang="en" sz="2200"/>
              <a:t>Every now and then, you splurge and go somewhere nice, like JotMahal Palace of Indian Cuisine</a:t>
            </a:r>
          </a:p>
          <a:p>
            <a:pPr indent="0" lvl="0" marL="0" rtl="0">
              <a:lnSpc>
                <a:spcPct val="115000"/>
              </a:lnSpc>
              <a:spcBef>
                <a:spcPts val="0"/>
              </a:spcBef>
              <a:buNone/>
            </a:pPr>
            <a:r>
              <a:t/>
            </a:r>
            <a:endParaRPr sz="2200"/>
          </a:p>
          <a:p>
            <a:pPr indent="0" lvl="0" marL="0" rtl="0">
              <a:lnSpc>
                <a:spcPct val="115000"/>
              </a:lnSpc>
              <a:spcBef>
                <a:spcPts val="0"/>
              </a:spcBef>
              <a:buNone/>
            </a:pPr>
            <a:r>
              <a:rPr lang="en" sz="2200"/>
              <a:t>In the end, you’ve spent all your money</a:t>
            </a:r>
          </a:p>
          <a:p>
            <a:pPr indent="-368300" lvl="0" marL="457200" rtl="0">
              <a:lnSpc>
                <a:spcPct val="115000"/>
              </a:lnSpc>
              <a:spcBef>
                <a:spcPts val="0"/>
              </a:spcBef>
              <a:buSzPts val="2200"/>
              <a:buChar char="●"/>
            </a:pPr>
            <a:r>
              <a:rPr lang="en" sz="2200"/>
              <a:t>Even though some lunches were expensive, you still spent $5 dollars per day, on average!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2" name="Shape 2732"/>
        <p:cNvGrpSpPr/>
        <p:nvPr/>
      </p:nvGrpSpPr>
      <p:grpSpPr>
        <a:xfrm>
          <a:off x="0" y="0"/>
          <a:ext cx="0" cy="0"/>
          <a:chOff x="0" y="0"/>
          <a:chExt cx="0" cy="0"/>
        </a:xfrm>
      </p:grpSpPr>
      <p:sp>
        <p:nvSpPr>
          <p:cNvPr id="2733" name="Shape 2733"/>
          <p:cNvSpPr txBox="1"/>
          <p:nvPr>
            <p:ph type="title"/>
          </p:nvPr>
        </p:nvSpPr>
        <p:spPr>
          <a:xfrm>
            <a:off x="311700" y="127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700">
                <a:solidFill>
                  <a:srgbClr val="1155CC"/>
                </a:solidFill>
              </a:rPr>
              <a:t>Amortized Analysis: The add Method</a:t>
            </a:r>
          </a:p>
        </p:txBody>
      </p:sp>
      <p:sp>
        <p:nvSpPr>
          <p:cNvPr id="2734" name="Shape 2734"/>
          <p:cNvSpPr txBox="1"/>
          <p:nvPr/>
        </p:nvSpPr>
        <p:spPr>
          <a:xfrm>
            <a:off x="311400" y="699925"/>
            <a:ext cx="8521200" cy="43305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2200"/>
              <a:t>Let’s assign add an amortized cost of $3</a:t>
            </a:r>
          </a:p>
          <a:p>
            <a:pPr indent="-368300" lvl="0" marL="457200" rtl="0">
              <a:lnSpc>
                <a:spcPct val="115000"/>
              </a:lnSpc>
              <a:spcBef>
                <a:spcPts val="0"/>
              </a:spcBef>
              <a:buSzPts val="2200"/>
              <a:buChar char="●"/>
            </a:pPr>
            <a:r>
              <a:rPr lang="en" sz="2200"/>
              <a:t>Insert without resizing costs $1</a:t>
            </a:r>
          </a:p>
          <a:p>
            <a:pPr indent="0" lvl="0" marL="0" rtl="0">
              <a:lnSpc>
                <a:spcPct val="115000"/>
              </a:lnSpc>
              <a:spcBef>
                <a:spcPts val="0"/>
              </a:spcBef>
              <a:buNone/>
            </a:pPr>
            <a:r>
              <a:t/>
            </a:r>
            <a:endParaRPr sz="2200"/>
          </a:p>
          <a:p>
            <a:pPr indent="0" lvl="0" marL="0" rtl="0">
              <a:lnSpc>
                <a:spcPct val="115000"/>
              </a:lnSpc>
              <a:spcBef>
                <a:spcPts val="0"/>
              </a:spcBef>
              <a:buNone/>
            </a:pPr>
            <a:r>
              <a:rPr lang="en" sz="2200"/>
              <a:t>Suppose we’ve just resized, and we have </a:t>
            </a:r>
            <a:r>
              <a:rPr b="1" lang="en" sz="2200"/>
              <a:t>N/2</a:t>
            </a:r>
            <a:r>
              <a:rPr lang="en" sz="2200"/>
              <a:t> elements in our set</a:t>
            </a:r>
          </a:p>
          <a:p>
            <a:pPr indent="-368300" lvl="0" marL="457200" rtl="0">
              <a:lnSpc>
                <a:spcPct val="115000"/>
              </a:lnSpc>
              <a:spcBef>
                <a:spcPts val="0"/>
              </a:spcBef>
              <a:spcAft>
                <a:spcPts val="0"/>
              </a:spcAft>
              <a:buSzPts val="2200"/>
              <a:buChar char="●"/>
            </a:pPr>
            <a:r>
              <a:rPr lang="en" sz="2200"/>
              <a:t>This means we are N/2 adds away from the next resizing…</a:t>
            </a:r>
          </a:p>
          <a:p>
            <a:pPr indent="-368300" lvl="0" marL="457200" rtl="0">
              <a:lnSpc>
                <a:spcPct val="115000"/>
              </a:lnSpc>
              <a:spcBef>
                <a:spcPts val="0"/>
              </a:spcBef>
              <a:spcAft>
                <a:spcPts val="0"/>
              </a:spcAft>
              <a:buSzPts val="2200"/>
              <a:buChar char="●"/>
            </a:pPr>
            <a:r>
              <a:rPr lang="en" sz="2200"/>
              <a:t>Thus, we will save N/2 * ($3 - $1) = $N before next resize</a:t>
            </a:r>
          </a:p>
          <a:p>
            <a:pPr indent="-368300" lvl="0" marL="457200" rtl="0">
              <a:lnSpc>
                <a:spcPct val="115000"/>
              </a:lnSpc>
              <a:spcBef>
                <a:spcPts val="0"/>
              </a:spcBef>
              <a:buSzPts val="2200"/>
              <a:buChar char="●"/>
            </a:pPr>
            <a:r>
              <a:rPr lang="en" sz="2200"/>
              <a:t>The next resize requires that we re-hash N elements, which requires $N. Perfect!</a:t>
            </a:r>
          </a:p>
          <a:p>
            <a:pPr indent="0" lvl="0" marL="0" rtl="0">
              <a:lnSpc>
                <a:spcPct val="115000"/>
              </a:lnSpc>
              <a:spcBef>
                <a:spcPts val="0"/>
              </a:spcBef>
              <a:buNone/>
            </a:pPr>
            <a:r>
              <a:t/>
            </a:r>
            <a:endParaRPr sz="2200"/>
          </a:p>
          <a:p>
            <a:pPr indent="0" lvl="0" marL="0" rtl="0">
              <a:lnSpc>
                <a:spcPct val="115000"/>
              </a:lnSpc>
              <a:spcBef>
                <a:spcPts val="0"/>
              </a:spcBef>
              <a:buNone/>
            </a:pPr>
            <a:r>
              <a:rPr lang="en" sz="2200"/>
              <a:t>So we never go broke, and we have shown that our amortized cost is in </a:t>
            </a:r>
            <a:r>
              <a:rPr lang="en" sz="2200">
                <a:solidFill>
                  <a:schemeClr val="dk1"/>
                </a:solidFill>
                <a:latin typeface="Calibri"/>
                <a:ea typeface="Calibri"/>
                <a:cs typeface="Calibri"/>
                <a:sym typeface="Calibri"/>
              </a:rPr>
              <a:t>Θ(1)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