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B8A159-9C46-4524-BECB-347F85B2A59D}">
  <a:tblStyle styleId="{C8B8A159-9C46-4524-BECB-347F85B2A59D}"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69CFAB7-C39B-4CEC-947C-C31BC189D966}" styleName="Table_1">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4" name="Shape 2314"/>
        <p:cNvGrpSpPr/>
        <p:nvPr/>
      </p:nvGrpSpPr>
      <p:grpSpPr>
        <a:xfrm>
          <a:off x="0" y="0"/>
          <a:ext cx="0" cy="0"/>
          <a:chOff x="0" y="0"/>
          <a:chExt cx="0" cy="0"/>
        </a:xfrm>
      </p:grpSpPr>
      <p:sp>
        <p:nvSpPr>
          <p:cNvPr id="2315" name="Shape 23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16" name="Shape 2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3" name="Shape 2323"/>
        <p:cNvGrpSpPr/>
        <p:nvPr/>
      </p:nvGrpSpPr>
      <p:grpSpPr>
        <a:xfrm>
          <a:off x="0" y="0"/>
          <a:ext cx="0" cy="0"/>
          <a:chOff x="0" y="0"/>
          <a:chExt cx="0" cy="0"/>
        </a:xfrm>
      </p:grpSpPr>
      <p:sp>
        <p:nvSpPr>
          <p:cNvPr id="2324" name="Shape 2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5" name="Shape 2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8" name="Shape 2328"/>
        <p:cNvGrpSpPr/>
        <p:nvPr/>
      </p:nvGrpSpPr>
      <p:grpSpPr>
        <a:xfrm>
          <a:off x="0" y="0"/>
          <a:ext cx="0" cy="0"/>
          <a:chOff x="0" y="0"/>
          <a:chExt cx="0" cy="0"/>
        </a:xfrm>
      </p:grpSpPr>
      <p:sp>
        <p:nvSpPr>
          <p:cNvPr id="2329" name="Shape 2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0" name="Shape 2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4" name="Shape 2334"/>
        <p:cNvGrpSpPr/>
        <p:nvPr/>
      </p:nvGrpSpPr>
      <p:grpSpPr>
        <a:xfrm>
          <a:off x="0" y="0"/>
          <a:ext cx="0" cy="0"/>
          <a:chOff x="0" y="0"/>
          <a:chExt cx="0" cy="0"/>
        </a:xfrm>
      </p:grpSpPr>
      <p:sp>
        <p:nvSpPr>
          <p:cNvPr id="2335" name="Shape 2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6" name="Shape 2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0" name="Shape 2340"/>
        <p:cNvGrpSpPr/>
        <p:nvPr/>
      </p:nvGrpSpPr>
      <p:grpSpPr>
        <a:xfrm>
          <a:off x="0" y="0"/>
          <a:ext cx="0" cy="0"/>
          <a:chOff x="0" y="0"/>
          <a:chExt cx="0" cy="0"/>
        </a:xfrm>
      </p:grpSpPr>
      <p:sp>
        <p:nvSpPr>
          <p:cNvPr id="2341" name="Shape 2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2" name="Shape 2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6" name="Shape 2346"/>
        <p:cNvGrpSpPr/>
        <p:nvPr/>
      </p:nvGrpSpPr>
      <p:grpSpPr>
        <a:xfrm>
          <a:off x="0" y="0"/>
          <a:ext cx="0" cy="0"/>
          <a:chOff x="0" y="0"/>
          <a:chExt cx="0" cy="0"/>
        </a:xfrm>
      </p:grpSpPr>
      <p:sp>
        <p:nvSpPr>
          <p:cNvPr id="2347" name="Shape 2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8" name="Shape 2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Shape 2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3" name="Shape 2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8" name="Shape 2358"/>
        <p:cNvGrpSpPr/>
        <p:nvPr/>
      </p:nvGrpSpPr>
      <p:grpSpPr>
        <a:xfrm>
          <a:off x="0" y="0"/>
          <a:ext cx="0" cy="0"/>
          <a:chOff x="0" y="0"/>
          <a:chExt cx="0" cy="0"/>
        </a:xfrm>
      </p:grpSpPr>
      <p:sp>
        <p:nvSpPr>
          <p:cNvPr id="2359" name="Shape 2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0" name="Shape 2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6" name="Shape 2366"/>
        <p:cNvGrpSpPr/>
        <p:nvPr/>
      </p:nvGrpSpPr>
      <p:grpSpPr>
        <a:xfrm>
          <a:off x="0" y="0"/>
          <a:ext cx="0" cy="0"/>
          <a:chOff x="0" y="0"/>
          <a:chExt cx="0" cy="0"/>
        </a:xfrm>
      </p:grpSpPr>
      <p:sp>
        <p:nvSpPr>
          <p:cNvPr id="2367" name="Shape 236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68" name="Shape 23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6" name="Shape 2376"/>
        <p:cNvGrpSpPr/>
        <p:nvPr/>
      </p:nvGrpSpPr>
      <p:grpSpPr>
        <a:xfrm>
          <a:off x="0" y="0"/>
          <a:ext cx="0" cy="0"/>
          <a:chOff x="0" y="0"/>
          <a:chExt cx="0" cy="0"/>
        </a:xfrm>
      </p:grpSpPr>
      <p:sp>
        <p:nvSpPr>
          <p:cNvPr id="2377" name="Shape 237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78" name="Shape 23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2" name="Shape 2382"/>
        <p:cNvGrpSpPr/>
        <p:nvPr/>
      </p:nvGrpSpPr>
      <p:grpSpPr>
        <a:xfrm>
          <a:off x="0" y="0"/>
          <a:ext cx="0" cy="0"/>
          <a:chOff x="0" y="0"/>
          <a:chExt cx="0" cy="0"/>
        </a:xfrm>
      </p:grpSpPr>
      <p:sp>
        <p:nvSpPr>
          <p:cNvPr id="2383" name="Shape 238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384" name="Shape 23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4" name="Shape 2444"/>
        <p:cNvGrpSpPr/>
        <p:nvPr/>
      </p:nvGrpSpPr>
      <p:grpSpPr>
        <a:xfrm>
          <a:off x="0" y="0"/>
          <a:ext cx="0" cy="0"/>
          <a:chOff x="0" y="0"/>
          <a:chExt cx="0" cy="0"/>
        </a:xfrm>
      </p:grpSpPr>
      <p:sp>
        <p:nvSpPr>
          <p:cNvPr id="2445" name="Shape 244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46" name="Shape 24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0" name="Shape 2450"/>
        <p:cNvGrpSpPr/>
        <p:nvPr/>
      </p:nvGrpSpPr>
      <p:grpSpPr>
        <a:xfrm>
          <a:off x="0" y="0"/>
          <a:ext cx="0" cy="0"/>
          <a:chOff x="0" y="0"/>
          <a:chExt cx="0" cy="0"/>
        </a:xfrm>
      </p:grpSpPr>
      <p:sp>
        <p:nvSpPr>
          <p:cNvPr id="2451" name="Shape 245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52" name="Shape 24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0" name="Shape 2470"/>
        <p:cNvGrpSpPr/>
        <p:nvPr/>
      </p:nvGrpSpPr>
      <p:grpSpPr>
        <a:xfrm>
          <a:off x="0" y="0"/>
          <a:ext cx="0" cy="0"/>
          <a:chOff x="0" y="0"/>
          <a:chExt cx="0" cy="0"/>
        </a:xfrm>
      </p:grpSpPr>
      <p:sp>
        <p:nvSpPr>
          <p:cNvPr id="2471" name="Shape 247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472" name="Shape 24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6" name="Shape 2516"/>
        <p:cNvGrpSpPr/>
        <p:nvPr/>
      </p:nvGrpSpPr>
      <p:grpSpPr>
        <a:xfrm>
          <a:off x="0" y="0"/>
          <a:ext cx="0" cy="0"/>
          <a:chOff x="0" y="0"/>
          <a:chExt cx="0" cy="0"/>
        </a:xfrm>
      </p:grpSpPr>
      <p:sp>
        <p:nvSpPr>
          <p:cNvPr id="2517" name="Shape 251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18" name="Shape 25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13 minutes of a rant</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2" name="Shape 2522"/>
        <p:cNvGrpSpPr/>
        <p:nvPr/>
      </p:nvGrpSpPr>
      <p:grpSpPr>
        <a:xfrm>
          <a:off x="0" y="0"/>
          <a:ext cx="0" cy="0"/>
          <a:chOff x="0" y="0"/>
          <a:chExt cx="0" cy="0"/>
        </a:xfrm>
      </p:grpSpPr>
      <p:sp>
        <p:nvSpPr>
          <p:cNvPr id="2523" name="Shape 25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4" name="Shape 25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7" name="Shape 2527"/>
        <p:cNvGrpSpPr/>
        <p:nvPr/>
      </p:nvGrpSpPr>
      <p:grpSpPr>
        <a:xfrm>
          <a:off x="0" y="0"/>
          <a:ext cx="0" cy="0"/>
          <a:chOff x="0" y="0"/>
          <a:chExt cx="0" cy="0"/>
        </a:xfrm>
      </p:grpSpPr>
      <p:sp>
        <p:nvSpPr>
          <p:cNvPr id="2528" name="Shape 252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29" name="Shape 25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4" name="Shape 2534"/>
        <p:cNvGrpSpPr/>
        <p:nvPr/>
      </p:nvGrpSpPr>
      <p:grpSpPr>
        <a:xfrm>
          <a:off x="0" y="0"/>
          <a:ext cx="0" cy="0"/>
          <a:chOff x="0" y="0"/>
          <a:chExt cx="0" cy="0"/>
        </a:xfrm>
      </p:grpSpPr>
      <p:sp>
        <p:nvSpPr>
          <p:cNvPr id="2535" name="Shape 253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36" name="Shape 25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0" name="Shape 2540"/>
        <p:cNvGrpSpPr/>
        <p:nvPr/>
      </p:nvGrpSpPr>
      <p:grpSpPr>
        <a:xfrm>
          <a:off x="0" y="0"/>
          <a:ext cx="0" cy="0"/>
          <a:chOff x="0" y="0"/>
          <a:chExt cx="0" cy="0"/>
        </a:xfrm>
      </p:grpSpPr>
      <p:sp>
        <p:nvSpPr>
          <p:cNvPr id="2541" name="Shape 254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42" name="Shape 25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Shape 254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48" name="Shape 2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1" name="Shape 2551"/>
        <p:cNvGrpSpPr/>
        <p:nvPr/>
      </p:nvGrpSpPr>
      <p:grpSpPr>
        <a:xfrm>
          <a:off x="0" y="0"/>
          <a:ext cx="0" cy="0"/>
          <a:chOff x="0" y="0"/>
          <a:chExt cx="0" cy="0"/>
        </a:xfrm>
      </p:grpSpPr>
      <p:sp>
        <p:nvSpPr>
          <p:cNvPr id="2552" name="Shape 255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53" name="Shape 25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9" name="Shape 2559"/>
        <p:cNvGrpSpPr/>
        <p:nvPr/>
      </p:nvGrpSpPr>
      <p:grpSpPr>
        <a:xfrm>
          <a:off x="0" y="0"/>
          <a:ext cx="0" cy="0"/>
          <a:chOff x="0" y="0"/>
          <a:chExt cx="0" cy="0"/>
        </a:xfrm>
      </p:grpSpPr>
      <p:sp>
        <p:nvSpPr>
          <p:cNvPr id="2560" name="Shape 256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61" name="Shape 25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5" name="Shape 2565"/>
        <p:cNvGrpSpPr/>
        <p:nvPr/>
      </p:nvGrpSpPr>
      <p:grpSpPr>
        <a:xfrm>
          <a:off x="0" y="0"/>
          <a:ext cx="0" cy="0"/>
          <a:chOff x="0" y="0"/>
          <a:chExt cx="0" cy="0"/>
        </a:xfrm>
      </p:grpSpPr>
      <p:sp>
        <p:nvSpPr>
          <p:cNvPr id="2566" name="Shape 25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7" name="Shape 25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Shape 2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2" name="Shape 25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6" name="Shape 2576"/>
        <p:cNvGrpSpPr/>
        <p:nvPr/>
      </p:nvGrpSpPr>
      <p:grpSpPr>
        <a:xfrm>
          <a:off x="0" y="0"/>
          <a:ext cx="0" cy="0"/>
          <a:chOff x="0" y="0"/>
          <a:chExt cx="0" cy="0"/>
        </a:xfrm>
      </p:grpSpPr>
      <p:sp>
        <p:nvSpPr>
          <p:cNvPr id="2577" name="Shape 2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8" name="Shape 25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2" name="Shape 2582"/>
        <p:cNvGrpSpPr/>
        <p:nvPr/>
      </p:nvGrpSpPr>
      <p:grpSpPr>
        <a:xfrm>
          <a:off x="0" y="0"/>
          <a:ext cx="0" cy="0"/>
          <a:chOff x="0" y="0"/>
          <a:chExt cx="0" cy="0"/>
        </a:xfrm>
      </p:grpSpPr>
      <p:sp>
        <p:nvSpPr>
          <p:cNvPr id="2583" name="Shape 258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584" name="Shape 2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0" name="Shape 2590"/>
        <p:cNvGrpSpPr/>
        <p:nvPr/>
      </p:nvGrpSpPr>
      <p:grpSpPr>
        <a:xfrm>
          <a:off x="0" y="0"/>
          <a:ext cx="0" cy="0"/>
          <a:chOff x="0" y="0"/>
          <a:chExt cx="0" cy="0"/>
        </a:xfrm>
      </p:grpSpPr>
      <p:sp>
        <p:nvSpPr>
          <p:cNvPr id="2591" name="Shape 25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92" name="Shape 25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9" name="Shape 2599"/>
        <p:cNvGrpSpPr/>
        <p:nvPr/>
      </p:nvGrpSpPr>
      <p:grpSpPr>
        <a:xfrm>
          <a:off x="0" y="0"/>
          <a:ext cx="0" cy="0"/>
          <a:chOff x="0" y="0"/>
          <a:chExt cx="0" cy="0"/>
        </a:xfrm>
      </p:grpSpPr>
      <p:sp>
        <p:nvSpPr>
          <p:cNvPr id="2600" name="Shape 26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01" name="Shape 26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6" name="Shape 2606"/>
        <p:cNvGrpSpPr/>
        <p:nvPr/>
      </p:nvGrpSpPr>
      <p:grpSpPr>
        <a:xfrm>
          <a:off x="0" y="0"/>
          <a:ext cx="0" cy="0"/>
          <a:chOff x="0" y="0"/>
          <a:chExt cx="0" cy="0"/>
        </a:xfrm>
      </p:grpSpPr>
      <p:sp>
        <p:nvSpPr>
          <p:cNvPr id="2607" name="Shape 2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8" name="Shape 26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3" name="Shape 2613"/>
        <p:cNvGrpSpPr/>
        <p:nvPr/>
      </p:nvGrpSpPr>
      <p:grpSpPr>
        <a:xfrm>
          <a:off x="0" y="0"/>
          <a:ext cx="0" cy="0"/>
          <a:chOff x="0" y="0"/>
          <a:chExt cx="0" cy="0"/>
        </a:xfrm>
      </p:grpSpPr>
      <p:sp>
        <p:nvSpPr>
          <p:cNvPr id="2614" name="Shape 26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15" name="Shape 26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Got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Shape 77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77" name="Shape 7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1" name="Shape 8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Shape 87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77" name="Shape 8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Shape 88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83" name="Shape 8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Shape 88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90" name="Shape 8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4" name="Shape 894"/>
        <p:cNvGrpSpPr/>
        <p:nvPr/>
      </p:nvGrpSpPr>
      <p:grpSpPr>
        <a:xfrm>
          <a:off x="0" y="0"/>
          <a:ext cx="0" cy="0"/>
          <a:chOff x="0" y="0"/>
          <a:chExt cx="0" cy="0"/>
        </a:xfrm>
      </p:grpSpPr>
      <p:sp>
        <p:nvSpPr>
          <p:cNvPr id="895" name="Shape 89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896" name="Shape 8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Shape 90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03" name="Shape 9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Total: logical or (both could be true, but then it goes to the antisymmetric case)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4" name="Shape 914"/>
        <p:cNvGrpSpPr/>
        <p:nvPr/>
      </p:nvGrpSpPr>
      <p:grpSpPr>
        <a:xfrm>
          <a:off x="0" y="0"/>
          <a:ext cx="0" cy="0"/>
          <a:chOff x="0" y="0"/>
          <a:chExt cx="0" cy="0"/>
        </a:xfrm>
      </p:grpSpPr>
      <p:sp>
        <p:nvSpPr>
          <p:cNvPr id="915" name="Shape 915"/>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16" name="Shape 9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Shape 921"/>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22" name="Shape 9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28" name="Shape 9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2" name="Shape 932"/>
        <p:cNvGrpSpPr/>
        <p:nvPr/>
      </p:nvGrpSpPr>
      <p:grpSpPr>
        <a:xfrm>
          <a:off x="0" y="0"/>
          <a:ext cx="0" cy="0"/>
          <a:chOff x="0" y="0"/>
          <a:chExt cx="0" cy="0"/>
        </a:xfrm>
      </p:grpSpPr>
      <p:sp>
        <p:nvSpPr>
          <p:cNvPr id="933" name="Shape 9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4" name="Shape 9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Shape 9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0" name="Shape 9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Shape 9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6" name="Shape 9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Shape 96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69" name="Shape 9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Shape 9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5" name="Shape 9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Shape 9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0" name="Shape 9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4" name="Shape 10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31" name="Shape 10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Shape 12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04" name="Shape 1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4" name="Shape 1354"/>
        <p:cNvGrpSpPr/>
        <p:nvPr/>
      </p:nvGrpSpPr>
      <p:grpSpPr>
        <a:xfrm>
          <a:off x="0" y="0"/>
          <a:ext cx="0" cy="0"/>
          <a:chOff x="0" y="0"/>
          <a:chExt cx="0" cy="0"/>
        </a:xfrm>
      </p:grpSpPr>
      <p:sp>
        <p:nvSpPr>
          <p:cNvPr id="1355" name="Shape 13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56" name="Shape 1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Shape 13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0" name="Shape 1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9" name="Shape 1419"/>
        <p:cNvGrpSpPr/>
        <p:nvPr/>
      </p:nvGrpSpPr>
      <p:grpSpPr>
        <a:xfrm>
          <a:off x="0" y="0"/>
          <a:ext cx="0" cy="0"/>
          <a:chOff x="0" y="0"/>
          <a:chExt cx="0" cy="0"/>
        </a:xfrm>
      </p:grpSpPr>
      <p:sp>
        <p:nvSpPr>
          <p:cNvPr id="1420" name="Shape 14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21" name="Shape 14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3" name="Shape 1443"/>
        <p:cNvGrpSpPr/>
        <p:nvPr/>
      </p:nvGrpSpPr>
      <p:grpSpPr>
        <a:xfrm>
          <a:off x="0" y="0"/>
          <a:ext cx="0" cy="0"/>
          <a:chOff x="0" y="0"/>
          <a:chExt cx="0" cy="0"/>
        </a:xfrm>
      </p:grpSpPr>
      <p:sp>
        <p:nvSpPr>
          <p:cNvPr id="1444" name="Shape 1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5" name="Shape 14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8" name="Shape 1448"/>
        <p:cNvGrpSpPr/>
        <p:nvPr/>
      </p:nvGrpSpPr>
      <p:grpSpPr>
        <a:xfrm>
          <a:off x="0" y="0"/>
          <a:ext cx="0" cy="0"/>
          <a:chOff x="0" y="0"/>
          <a:chExt cx="0" cy="0"/>
        </a:xfrm>
      </p:grpSpPr>
      <p:sp>
        <p:nvSpPr>
          <p:cNvPr id="1449" name="Shape 144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0" name="Shape 14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4" name="Shape 1454"/>
        <p:cNvGrpSpPr/>
        <p:nvPr/>
      </p:nvGrpSpPr>
      <p:grpSpPr>
        <a:xfrm>
          <a:off x="0" y="0"/>
          <a:ext cx="0" cy="0"/>
          <a:chOff x="0" y="0"/>
          <a:chExt cx="0" cy="0"/>
        </a:xfrm>
      </p:grpSpPr>
      <p:sp>
        <p:nvSpPr>
          <p:cNvPr id="1455" name="Shape 14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6" name="Shape 14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3" name="Shape 1473"/>
        <p:cNvGrpSpPr/>
        <p:nvPr/>
      </p:nvGrpSpPr>
      <p:grpSpPr>
        <a:xfrm>
          <a:off x="0" y="0"/>
          <a:ext cx="0" cy="0"/>
          <a:chOff x="0" y="0"/>
          <a:chExt cx="0" cy="0"/>
        </a:xfrm>
      </p:grpSpPr>
      <p:sp>
        <p:nvSpPr>
          <p:cNvPr id="1474" name="Shape 14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75" name="Shape 14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2" name="Shape 1492"/>
        <p:cNvGrpSpPr/>
        <p:nvPr/>
      </p:nvGrpSpPr>
      <p:grpSpPr>
        <a:xfrm>
          <a:off x="0" y="0"/>
          <a:ext cx="0" cy="0"/>
          <a:chOff x="0" y="0"/>
          <a:chExt cx="0" cy="0"/>
        </a:xfrm>
      </p:grpSpPr>
      <p:sp>
        <p:nvSpPr>
          <p:cNvPr id="1493" name="Shape 14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94" name="Shape 14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Shape 15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14" name="Shape 15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2" name="Shape 1532"/>
        <p:cNvGrpSpPr/>
        <p:nvPr/>
      </p:nvGrpSpPr>
      <p:grpSpPr>
        <a:xfrm>
          <a:off x="0" y="0"/>
          <a:ext cx="0" cy="0"/>
          <a:chOff x="0" y="0"/>
          <a:chExt cx="0" cy="0"/>
        </a:xfrm>
      </p:grpSpPr>
      <p:sp>
        <p:nvSpPr>
          <p:cNvPr id="1533" name="Shape 15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34" name="Shape 15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9" name="Shape 1539"/>
        <p:cNvGrpSpPr/>
        <p:nvPr/>
      </p:nvGrpSpPr>
      <p:grpSpPr>
        <a:xfrm>
          <a:off x="0" y="0"/>
          <a:ext cx="0" cy="0"/>
          <a:chOff x="0" y="0"/>
          <a:chExt cx="0" cy="0"/>
        </a:xfrm>
      </p:grpSpPr>
      <p:sp>
        <p:nvSpPr>
          <p:cNvPr id="1540" name="Shape 15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41" name="Shape 15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7" name="Shape 1557"/>
        <p:cNvGrpSpPr/>
        <p:nvPr/>
      </p:nvGrpSpPr>
      <p:grpSpPr>
        <a:xfrm>
          <a:off x="0" y="0"/>
          <a:ext cx="0" cy="0"/>
          <a:chOff x="0" y="0"/>
          <a:chExt cx="0" cy="0"/>
        </a:xfrm>
      </p:grpSpPr>
      <p:sp>
        <p:nvSpPr>
          <p:cNvPr id="1558" name="Shape 155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59" name="Shape 1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4" name="Shape 1564"/>
        <p:cNvGrpSpPr/>
        <p:nvPr/>
      </p:nvGrpSpPr>
      <p:grpSpPr>
        <a:xfrm>
          <a:off x="0" y="0"/>
          <a:ext cx="0" cy="0"/>
          <a:chOff x="0" y="0"/>
          <a:chExt cx="0" cy="0"/>
        </a:xfrm>
      </p:grpSpPr>
      <p:sp>
        <p:nvSpPr>
          <p:cNvPr id="1565" name="Shape 15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66" name="Shape 15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Shape 1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4" name="Shape 15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7" name="Shape 1587"/>
        <p:cNvGrpSpPr/>
        <p:nvPr/>
      </p:nvGrpSpPr>
      <p:grpSpPr>
        <a:xfrm>
          <a:off x="0" y="0"/>
          <a:ext cx="0" cy="0"/>
          <a:chOff x="0" y="0"/>
          <a:chExt cx="0" cy="0"/>
        </a:xfrm>
      </p:grpSpPr>
      <p:sp>
        <p:nvSpPr>
          <p:cNvPr id="1588" name="Shape 15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89" name="Shape 15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Shape 16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22" name="Shape 16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Shape 16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5" name="Shape 1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Shape 171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11" name="Shape 17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8" name="Shape 1758"/>
        <p:cNvGrpSpPr/>
        <p:nvPr/>
      </p:nvGrpSpPr>
      <p:grpSpPr>
        <a:xfrm>
          <a:off x="0" y="0"/>
          <a:ext cx="0" cy="0"/>
          <a:chOff x="0" y="0"/>
          <a:chExt cx="0" cy="0"/>
        </a:xfrm>
      </p:grpSpPr>
      <p:sp>
        <p:nvSpPr>
          <p:cNvPr id="1759" name="Shape 175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60" name="Shape 17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2" name="Shape 1782"/>
        <p:cNvGrpSpPr/>
        <p:nvPr/>
      </p:nvGrpSpPr>
      <p:grpSpPr>
        <a:xfrm>
          <a:off x="0" y="0"/>
          <a:ext cx="0" cy="0"/>
          <a:chOff x="0" y="0"/>
          <a:chExt cx="0" cy="0"/>
        </a:xfrm>
      </p:grpSpPr>
      <p:sp>
        <p:nvSpPr>
          <p:cNvPr id="1783" name="Shape 178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84" name="Shape 17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Shape 180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08" name="Shape 18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4" name="Shape 1814"/>
        <p:cNvGrpSpPr/>
        <p:nvPr/>
      </p:nvGrpSpPr>
      <p:grpSpPr>
        <a:xfrm>
          <a:off x="0" y="0"/>
          <a:ext cx="0" cy="0"/>
          <a:chOff x="0" y="0"/>
          <a:chExt cx="0" cy="0"/>
        </a:xfrm>
      </p:grpSpPr>
      <p:sp>
        <p:nvSpPr>
          <p:cNvPr id="1815" name="Shape 18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6" name="Shape 18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9" name="Shape 1819"/>
        <p:cNvGrpSpPr/>
        <p:nvPr/>
      </p:nvGrpSpPr>
      <p:grpSpPr>
        <a:xfrm>
          <a:off x="0" y="0"/>
          <a:ext cx="0" cy="0"/>
          <a:chOff x="0" y="0"/>
          <a:chExt cx="0" cy="0"/>
        </a:xfrm>
      </p:grpSpPr>
      <p:sp>
        <p:nvSpPr>
          <p:cNvPr id="1820" name="Shape 18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21" name="Shape 18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8" name="Shape 1838"/>
        <p:cNvGrpSpPr/>
        <p:nvPr/>
      </p:nvGrpSpPr>
      <p:grpSpPr>
        <a:xfrm>
          <a:off x="0" y="0"/>
          <a:ext cx="0" cy="0"/>
          <a:chOff x="0" y="0"/>
          <a:chExt cx="0" cy="0"/>
        </a:xfrm>
      </p:grpSpPr>
      <p:sp>
        <p:nvSpPr>
          <p:cNvPr id="1839" name="Shape 18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40" name="Shape 18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2" name="Shape 1862"/>
        <p:cNvGrpSpPr/>
        <p:nvPr/>
      </p:nvGrpSpPr>
      <p:grpSpPr>
        <a:xfrm>
          <a:off x="0" y="0"/>
          <a:ext cx="0" cy="0"/>
          <a:chOff x="0" y="0"/>
          <a:chExt cx="0" cy="0"/>
        </a:xfrm>
      </p:grpSpPr>
      <p:sp>
        <p:nvSpPr>
          <p:cNvPr id="1863" name="Shape 18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64" name="Shape 18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9" name="Shape 1889"/>
        <p:cNvGrpSpPr/>
        <p:nvPr/>
      </p:nvGrpSpPr>
      <p:grpSpPr>
        <a:xfrm>
          <a:off x="0" y="0"/>
          <a:ext cx="0" cy="0"/>
          <a:chOff x="0" y="0"/>
          <a:chExt cx="0" cy="0"/>
        </a:xfrm>
      </p:grpSpPr>
      <p:sp>
        <p:nvSpPr>
          <p:cNvPr id="1890" name="Shape 18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91" name="Shape 18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3" name="Shape 1913"/>
        <p:cNvGrpSpPr/>
        <p:nvPr/>
      </p:nvGrpSpPr>
      <p:grpSpPr>
        <a:xfrm>
          <a:off x="0" y="0"/>
          <a:ext cx="0" cy="0"/>
          <a:chOff x="0" y="0"/>
          <a:chExt cx="0" cy="0"/>
        </a:xfrm>
      </p:grpSpPr>
      <p:sp>
        <p:nvSpPr>
          <p:cNvPr id="1914" name="Shape 19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15" name="Shape 19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9" name="Shape 1939"/>
        <p:cNvGrpSpPr/>
        <p:nvPr/>
      </p:nvGrpSpPr>
      <p:grpSpPr>
        <a:xfrm>
          <a:off x="0" y="0"/>
          <a:ext cx="0" cy="0"/>
          <a:chOff x="0" y="0"/>
          <a:chExt cx="0" cy="0"/>
        </a:xfrm>
      </p:grpSpPr>
      <p:sp>
        <p:nvSpPr>
          <p:cNvPr id="1940" name="Shape 19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1" name="Shape 19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5" name="Shape 1965"/>
        <p:cNvGrpSpPr/>
        <p:nvPr/>
      </p:nvGrpSpPr>
      <p:grpSpPr>
        <a:xfrm>
          <a:off x="0" y="0"/>
          <a:ext cx="0" cy="0"/>
          <a:chOff x="0" y="0"/>
          <a:chExt cx="0" cy="0"/>
        </a:xfrm>
      </p:grpSpPr>
      <p:sp>
        <p:nvSpPr>
          <p:cNvPr id="1966" name="Shape 196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67" name="Shape 19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1" name="Shape 1991"/>
        <p:cNvGrpSpPr/>
        <p:nvPr/>
      </p:nvGrpSpPr>
      <p:grpSpPr>
        <a:xfrm>
          <a:off x="0" y="0"/>
          <a:ext cx="0" cy="0"/>
          <a:chOff x="0" y="0"/>
          <a:chExt cx="0" cy="0"/>
        </a:xfrm>
      </p:grpSpPr>
      <p:sp>
        <p:nvSpPr>
          <p:cNvPr id="1992" name="Shape 19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93" name="Shape 19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3" name="Shape 2023"/>
        <p:cNvGrpSpPr/>
        <p:nvPr/>
      </p:nvGrpSpPr>
      <p:grpSpPr>
        <a:xfrm>
          <a:off x="0" y="0"/>
          <a:ext cx="0" cy="0"/>
          <a:chOff x="0" y="0"/>
          <a:chExt cx="0" cy="0"/>
        </a:xfrm>
      </p:grpSpPr>
      <p:sp>
        <p:nvSpPr>
          <p:cNvPr id="2024" name="Shape 20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25" name="Shape 20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1" name="Shape 2041"/>
        <p:cNvGrpSpPr/>
        <p:nvPr/>
      </p:nvGrpSpPr>
      <p:grpSpPr>
        <a:xfrm>
          <a:off x="0" y="0"/>
          <a:ext cx="0" cy="0"/>
          <a:chOff x="0" y="0"/>
          <a:chExt cx="0" cy="0"/>
        </a:xfrm>
      </p:grpSpPr>
      <p:sp>
        <p:nvSpPr>
          <p:cNvPr id="2042" name="Shape 20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43" name="Shape 20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9" name="Shape 2059"/>
        <p:cNvGrpSpPr/>
        <p:nvPr/>
      </p:nvGrpSpPr>
      <p:grpSpPr>
        <a:xfrm>
          <a:off x="0" y="0"/>
          <a:ext cx="0" cy="0"/>
          <a:chOff x="0" y="0"/>
          <a:chExt cx="0" cy="0"/>
        </a:xfrm>
      </p:grpSpPr>
      <p:sp>
        <p:nvSpPr>
          <p:cNvPr id="2060" name="Shape 206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61" name="Shape 20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Shape 20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78" name="Shape 20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Shape 20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6" name="Shape 20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9" name="Shape 2089"/>
        <p:cNvGrpSpPr/>
        <p:nvPr/>
      </p:nvGrpSpPr>
      <p:grpSpPr>
        <a:xfrm>
          <a:off x="0" y="0"/>
          <a:ext cx="0" cy="0"/>
          <a:chOff x="0" y="0"/>
          <a:chExt cx="0" cy="0"/>
        </a:xfrm>
      </p:grpSpPr>
      <p:sp>
        <p:nvSpPr>
          <p:cNvPr id="2090" name="Shape 20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91" name="Shape 20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6" name="Shape 2096"/>
        <p:cNvGrpSpPr/>
        <p:nvPr/>
      </p:nvGrpSpPr>
      <p:grpSpPr>
        <a:xfrm>
          <a:off x="0" y="0"/>
          <a:ext cx="0" cy="0"/>
          <a:chOff x="0" y="0"/>
          <a:chExt cx="0" cy="0"/>
        </a:xfrm>
      </p:grpSpPr>
      <p:sp>
        <p:nvSpPr>
          <p:cNvPr id="2097" name="Shape 20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98" name="Shape 20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3" name="Shape 2123"/>
        <p:cNvGrpSpPr/>
        <p:nvPr/>
      </p:nvGrpSpPr>
      <p:grpSpPr>
        <a:xfrm>
          <a:off x="0" y="0"/>
          <a:ext cx="0" cy="0"/>
          <a:chOff x="0" y="0"/>
          <a:chExt cx="0" cy="0"/>
        </a:xfrm>
      </p:grpSpPr>
      <p:sp>
        <p:nvSpPr>
          <p:cNvPr id="2124" name="Shape 212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25" name="Shape 2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0" name="Shape 2150"/>
        <p:cNvGrpSpPr/>
        <p:nvPr/>
      </p:nvGrpSpPr>
      <p:grpSpPr>
        <a:xfrm>
          <a:off x="0" y="0"/>
          <a:ext cx="0" cy="0"/>
          <a:chOff x="0" y="0"/>
          <a:chExt cx="0" cy="0"/>
        </a:xfrm>
      </p:grpSpPr>
      <p:sp>
        <p:nvSpPr>
          <p:cNvPr id="2151" name="Shape 21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52" name="Shape 2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9" name="Shape 2179"/>
        <p:cNvGrpSpPr/>
        <p:nvPr/>
      </p:nvGrpSpPr>
      <p:grpSpPr>
        <a:xfrm>
          <a:off x="0" y="0"/>
          <a:ext cx="0" cy="0"/>
          <a:chOff x="0" y="0"/>
          <a:chExt cx="0" cy="0"/>
        </a:xfrm>
      </p:grpSpPr>
      <p:sp>
        <p:nvSpPr>
          <p:cNvPr id="2180" name="Shape 21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81" name="Shape 2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6" name="Shape 2186"/>
        <p:cNvGrpSpPr/>
        <p:nvPr/>
      </p:nvGrpSpPr>
      <p:grpSpPr>
        <a:xfrm>
          <a:off x="0" y="0"/>
          <a:ext cx="0" cy="0"/>
          <a:chOff x="0" y="0"/>
          <a:chExt cx="0" cy="0"/>
        </a:xfrm>
      </p:grpSpPr>
      <p:sp>
        <p:nvSpPr>
          <p:cNvPr id="2187" name="Shape 21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88" name="Shape 2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5" name="Shape 2195"/>
        <p:cNvGrpSpPr/>
        <p:nvPr/>
      </p:nvGrpSpPr>
      <p:grpSpPr>
        <a:xfrm>
          <a:off x="0" y="0"/>
          <a:ext cx="0" cy="0"/>
          <a:chOff x="0" y="0"/>
          <a:chExt cx="0" cy="0"/>
        </a:xfrm>
      </p:grpSpPr>
      <p:sp>
        <p:nvSpPr>
          <p:cNvPr id="2196" name="Shape 2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7" name="Shape 2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Shape 22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02" name="Shape 2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8" name="Shape 2238"/>
        <p:cNvGrpSpPr/>
        <p:nvPr/>
      </p:nvGrpSpPr>
      <p:grpSpPr>
        <a:xfrm>
          <a:off x="0" y="0"/>
          <a:ext cx="0" cy="0"/>
          <a:chOff x="0" y="0"/>
          <a:chExt cx="0" cy="0"/>
        </a:xfrm>
      </p:grpSpPr>
      <p:sp>
        <p:nvSpPr>
          <p:cNvPr id="2239" name="Shape 22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40" name="Shape 2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6" name="Shape 2276"/>
        <p:cNvGrpSpPr/>
        <p:nvPr/>
      </p:nvGrpSpPr>
      <p:grpSpPr>
        <a:xfrm>
          <a:off x="0" y="0"/>
          <a:ext cx="0" cy="0"/>
          <a:chOff x="0" y="0"/>
          <a:chExt cx="0" cy="0"/>
        </a:xfrm>
      </p:grpSpPr>
      <p:sp>
        <p:nvSpPr>
          <p:cNvPr id="2277" name="Shape 227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78" name="Shape 2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hyperlink" Target="http://www.youtube.com/watch?v=TK6q0q7B2cU" TargetMode="External"/><Relationship Id="rId4" Type="http://schemas.openxmlformats.org/officeDocument/2006/relationships/image" Target="../media/image2.jpg"/><Relationship Id="rId5" Type="http://schemas.openxmlformats.org/officeDocument/2006/relationships/hyperlink" Target="http://www.youtube.com/watch?v=sWuYspuN6U8" TargetMode="External"/><Relationship Id="rId6"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hyperlink" Target="http://www.youtube.com/watch?v=7Pq-S557XQU" TargetMode="External"/><Relationship Id="rId4" Type="http://schemas.openxmlformats.org/officeDocument/2006/relationships/image" Target="../media/image3.jpg"/><Relationship Id="rId5" Type="http://schemas.openxmlformats.org/officeDocument/2006/relationships/hyperlink" Target="http://www.youtube.com/watch?v=4pbAI40dK0A" TargetMode="External"/><Relationship Id="rId6" Type="http://schemas.openxmlformats.org/officeDocument/2006/relationships/image" Target="../media/image9.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9.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hyperlink" Target="http://www.census.gov/data/tables/time-series/demo/income-poverty/cps-pinc/pinc-01.html" TargetMode="External"/><Relationship Id="rId4" Type="http://schemas.openxmlformats.org/officeDocument/2006/relationships/image" Target="../media/image8.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7.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hyperlink" Target="http://www.cs61bl.org/su17/staff"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people.eecs.berkeley.edu/~jrs/61b/lec/3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houtkey.com/ho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www.youtube.com/watch?v=kPRA0W1kECg" TargetMode="External"/><Relationship Id="rId4" Type="http://schemas.openxmlformats.org/officeDocument/2006/relationships/hyperlink" Target="https://www.youtube.com/watch?v=kPRA0W1kECg&amp;t=0m9s" TargetMode="External"/><Relationship Id="rId5" Type="http://schemas.openxmlformats.org/officeDocument/2006/relationships/hyperlink" Target="https://www.youtube.com/watch?v=kPRA0W1kECg&amp;t=0m38s" TargetMode="External"/><Relationship Id="rId6" Type="http://schemas.openxmlformats.org/officeDocument/2006/relationships/hyperlink" Target="https://www.youtube.com/watch?v=kPRA0W1kECg&amp;t=1m05s" TargetMode="External"/><Relationship Id="rId7" Type="http://schemas.openxmlformats.org/officeDocument/2006/relationships/hyperlink" Target="https://www.youtube.com/watch?v=kPRA0W1kECg&amp;t=1m54s" TargetMode="External"/><Relationship Id="rId8" Type="http://schemas.openxmlformats.org/officeDocument/2006/relationships/hyperlink" Target="https://www.youtube.com/watch?v=kPRA0W1kECg&amp;t=2m10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houtkey.com/release"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houtkey.com/leagu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houtkey.com/lettuce"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Announcements</a:t>
            </a:r>
          </a:p>
        </p:txBody>
      </p:sp>
      <p:sp>
        <p:nvSpPr>
          <p:cNvPr id="55" name="Shape 55"/>
          <p:cNvSpPr txBox="1"/>
          <p:nvPr/>
        </p:nvSpPr>
        <p:spPr>
          <a:xfrm>
            <a:off x="350325" y="1114700"/>
            <a:ext cx="8793600" cy="4028700"/>
          </a:xfrm>
          <a:prstGeom prst="rect">
            <a:avLst/>
          </a:prstGeom>
          <a:noFill/>
          <a:ln>
            <a:noFill/>
          </a:ln>
        </p:spPr>
        <p:txBody>
          <a:bodyPr anchorCtr="0" anchor="t" bIns="91425" lIns="91425" rIns="91425" wrap="square" tIns="91425">
            <a:noAutofit/>
          </a:bodyPr>
          <a:lstStyle/>
          <a:p>
            <a:pPr indent="-355600" lvl="0" marL="457200" rtl="0">
              <a:spcBef>
                <a:spcPts val="0"/>
              </a:spcBef>
              <a:buSzPts val="2000"/>
              <a:buChar char="●"/>
            </a:pPr>
            <a:r>
              <a:rPr lang="en" sz="2000"/>
              <a:t>Final exam is this Friday, 7-10PM!</a:t>
            </a:r>
          </a:p>
          <a:p>
            <a:pPr indent="-355600" lvl="1" marL="914400" marR="0" rtl="0" algn="l">
              <a:lnSpc>
                <a:spcPct val="100000"/>
              </a:lnSpc>
              <a:spcBef>
                <a:spcPts val="0"/>
              </a:spcBef>
              <a:spcAft>
                <a:spcPts val="0"/>
              </a:spcAft>
              <a:buSzPts val="2000"/>
              <a:buChar char="○"/>
            </a:pPr>
            <a:r>
              <a:rPr lang="en" sz="2000"/>
              <a:t>Room assignments on Piazza</a:t>
            </a:r>
          </a:p>
          <a:p>
            <a:pPr indent="-355600" lvl="0" marL="457200" marR="0" rtl="0" algn="l">
              <a:lnSpc>
                <a:spcPct val="100000"/>
              </a:lnSpc>
              <a:spcBef>
                <a:spcPts val="0"/>
              </a:spcBef>
              <a:spcAft>
                <a:spcPts val="0"/>
              </a:spcAft>
              <a:buSzPts val="2000"/>
              <a:buChar char="●"/>
            </a:pPr>
            <a:r>
              <a:rPr lang="en" sz="2000"/>
              <a:t>In lecture live Piazza Q&amp;A @1119</a:t>
            </a:r>
          </a:p>
          <a:p>
            <a:pPr indent="-355600" lvl="1" marL="914400" marR="0" rtl="0" algn="l">
              <a:lnSpc>
                <a:spcPct val="100000"/>
              </a:lnSpc>
              <a:spcBef>
                <a:spcPts val="0"/>
              </a:spcBef>
              <a:spcAft>
                <a:spcPts val="0"/>
              </a:spcAft>
              <a:buSzPts val="2000"/>
              <a:buChar char="○"/>
            </a:pPr>
            <a:r>
              <a:rPr lang="en" sz="2000"/>
              <a:t>TAs will answer your questions</a:t>
            </a:r>
          </a:p>
          <a:p>
            <a:pPr indent="-355600" lvl="0" marL="457200" marR="0" rtl="0" algn="l">
              <a:lnSpc>
                <a:spcPct val="100000"/>
              </a:lnSpc>
              <a:spcBef>
                <a:spcPts val="0"/>
              </a:spcBef>
              <a:spcAft>
                <a:spcPts val="0"/>
              </a:spcAft>
              <a:buSzPts val="2000"/>
              <a:buChar char="●"/>
            </a:pPr>
            <a:r>
              <a:rPr lang="en" sz="2000"/>
              <a:t>Piazza will be shut down tomorrow due to alternates</a:t>
            </a:r>
          </a:p>
          <a:p>
            <a:pPr indent="-355600" lvl="0" marL="457200" marR="0" rtl="0" algn="l">
              <a:lnSpc>
                <a:spcPct val="100000"/>
              </a:lnSpc>
              <a:spcBef>
                <a:spcPts val="0"/>
              </a:spcBef>
              <a:spcAft>
                <a:spcPts val="0"/>
              </a:spcAft>
              <a:buSzPts val="2000"/>
              <a:buChar char="●"/>
            </a:pPr>
            <a:r>
              <a:rPr lang="en" sz="2000"/>
              <a:t>Office hours cancelled on Friday</a:t>
            </a:r>
          </a:p>
          <a:p>
            <a:pPr indent="-355600" lvl="0" marL="457200" marR="0" rtl="0" algn="l">
              <a:lnSpc>
                <a:spcPct val="100000"/>
              </a:lnSpc>
              <a:spcBef>
                <a:spcPts val="0"/>
              </a:spcBef>
              <a:spcAft>
                <a:spcPts val="0"/>
              </a:spcAft>
              <a:buSzPts val="2000"/>
              <a:buChar char="●"/>
            </a:pPr>
            <a:r>
              <a:rPr lang="en" sz="2000"/>
              <a:t>Final survey will be released tonight!</a:t>
            </a:r>
          </a:p>
          <a:p>
            <a:pPr indent="-355600" lvl="1" marL="914400" marR="0" rtl="0" algn="l">
              <a:lnSpc>
                <a:spcPct val="100000"/>
              </a:lnSpc>
              <a:spcBef>
                <a:spcPts val="0"/>
              </a:spcBef>
              <a:spcAft>
                <a:spcPts val="0"/>
              </a:spcAft>
              <a:buSzPts val="2000"/>
              <a:buChar char="○"/>
            </a:pPr>
            <a:r>
              <a:rPr lang="en" sz="2000"/>
              <a:t>For two points of extra credit, 90% of the class must complete the survey</a:t>
            </a:r>
          </a:p>
          <a:p>
            <a:pPr indent="-355600" lvl="1" marL="914400" marR="0" rtl="0" algn="l">
              <a:lnSpc>
                <a:spcPct val="100000"/>
              </a:lnSpc>
              <a:spcBef>
                <a:spcPts val="0"/>
              </a:spcBef>
              <a:spcAft>
                <a:spcPts val="0"/>
              </a:spcAft>
              <a:buSzPts val="2000"/>
              <a:buChar char="○"/>
            </a:pPr>
            <a:r>
              <a:rPr lang="en" sz="2000"/>
              <a:t>Additionally, you must do the official course survey provided by campus (closes on Friday)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217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Insertion Sort: Runtime</a:t>
            </a:r>
          </a:p>
        </p:txBody>
      </p:sp>
      <p:sp>
        <p:nvSpPr>
          <p:cNvPr id="119" name="Shape 119"/>
          <p:cNvSpPr txBox="1"/>
          <p:nvPr>
            <p:ph idx="1" type="body"/>
          </p:nvPr>
        </p:nvSpPr>
        <p:spPr>
          <a:xfrm>
            <a:off x="311700" y="5428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An </a:t>
            </a:r>
            <a:r>
              <a:rPr b="1" lang="en">
                <a:solidFill>
                  <a:srgbClr val="000000"/>
                </a:solidFill>
              </a:rPr>
              <a:t>inversion </a:t>
            </a:r>
            <a:r>
              <a:rPr lang="en">
                <a:solidFill>
                  <a:srgbClr val="000000"/>
                </a:solidFill>
              </a:rPr>
              <a:t>is a pair of keys j &lt; k such that j appears after k in the list </a:t>
            </a:r>
          </a:p>
          <a:p>
            <a:pPr indent="-342900" lvl="1" marL="914400" rtl="0">
              <a:spcBef>
                <a:spcPts val="0"/>
              </a:spcBef>
              <a:spcAft>
                <a:spcPts val="0"/>
              </a:spcAft>
              <a:buClr>
                <a:srgbClr val="000000"/>
              </a:buClr>
              <a:buSzPts val="1800"/>
              <a:buChar char="○"/>
            </a:pPr>
            <a:r>
              <a:rPr lang="en" sz="1800">
                <a:solidFill>
                  <a:srgbClr val="000000"/>
                </a:solidFill>
              </a:rPr>
              <a:t>A pair of out-of-order keys.</a:t>
            </a:r>
          </a:p>
          <a:p>
            <a:pPr indent="-342900" lvl="1" marL="914400" rtl="0">
              <a:spcBef>
                <a:spcPts val="0"/>
              </a:spcBef>
              <a:spcAft>
                <a:spcPts val="0"/>
              </a:spcAft>
              <a:buClr>
                <a:srgbClr val="000000"/>
              </a:buClr>
              <a:buSzPts val="1800"/>
              <a:buChar char="○"/>
            </a:pPr>
            <a:r>
              <a:rPr lang="en" sz="1800">
                <a:solidFill>
                  <a:srgbClr val="000000"/>
                </a:solidFill>
              </a:rPr>
              <a:t>Implies a list could have up to n(n-1)/2 = O(n</a:t>
            </a:r>
            <a:r>
              <a:rPr baseline="30000" lang="en" sz="1800">
                <a:solidFill>
                  <a:srgbClr val="000000"/>
                </a:solidFill>
              </a:rPr>
              <a:t>2</a:t>
            </a:r>
            <a:r>
              <a:rPr lang="en" sz="1800">
                <a:solidFill>
                  <a:srgbClr val="000000"/>
                </a:solidFill>
              </a:rPr>
              <a:t>), the number of pairs, inversions.</a:t>
            </a:r>
          </a:p>
          <a:p>
            <a:pPr indent="-342900" lvl="1" marL="914400" rtl="0">
              <a:spcBef>
                <a:spcPts val="0"/>
              </a:spcBef>
              <a:buClr>
                <a:srgbClr val="000000"/>
              </a:buClr>
              <a:buSzPts val="1800"/>
              <a:buChar char="○"/>
            </a:pPr>
            <a:r>
              <a:rPr lang="en" sz="1800">
                <a:solidFill>
                  <a:srgbClr val="000000"/>
                </a:solidFill>
              </a:rPr>
              <a:t>The average random list will have Θ(n</a:t>
            </a:r>
            <a:r>
              <a:rPr baseline="30000" lang="en" sz="1800">
                <a:solidFill>
                  <a:srgbClr val="000000"/>
                </a:solidFill>
              </a:rPr>
              <a:t>2</a:t>
            </a:r>
            <a:r>
              <a:rPr lang="en" sz="1800">
                <a:solidFill>
                  <a:srgbClr val="000000"/>
                </a:solidFill>
              </a:rPr>
              <a:t>) inversions.</a:t>
            </a:r>
          </a:p>
        </p:txBody>
      </p:sp>
      <p:sp>
        <p:nvSpPr>
          <p:cNvPr id="120" name="Shape 120"/>
          <p:cNvSpPr txBox="1"/>
          <p:nvPr/>
        </p:nvSpPr>
        <p:spPr>
          <a:xfrm>
            <a:off x="1940800" y="2511850"/>
            <a:ext cx="4761000" cy="681900"/>
          </a:xfrm>
          <a:prstGeom prst="rect">
            <a:avLst/>
          </a:prstGeom>
          <a:noFill/>
          <a:ln>
            <a:noFill/>
          </a:ln>
        </p:spPr>
        <p:txBody>
          <a:bodyPr anchorCtr="0" anchor="ctr" bIns="91425" lIns="91425" rIns="91425" wrap="square" tIns="91425">
            <a:noAutofit/>
          </a:bodyPr>
          <a:lstStyle/>
          <a:p>
            <a:pPr indent="457200" lvl="0" marL="0" rtl="0">
              <a:spcBef>
                <a:spcPts val="0"/>
              </a:spcBef>
              <a:buNone/>
            </a:pPr>
            <a:r>
              <a:rPr lang="en" sz="2400">
                <a:latin typeface="Consolas"/>
                <a:ea typeface="Consolas"/>
                <a:cs typeface="Consolas"/>
                <a:sym typeface="Consolas"/>
              </a:rPr>
              <a:t>0 1 1 2 3 4 8 6 9 5 7</a:t>
            </a:r>
          </a:p>
        </p:txBody>
      </p:sp>
      <p:sp>
        <p:nvSpPr>
          <p:cNvPr id="121" name="Shape 121"/>
          <p:cNvSpPr txBox="1"/>
          <p:nvPr/>
        </p:nvSpPr>
        <p:spPr>
          <a:xfrm>
            <a:off x="4375075" y="3405475"/>
            <a:ext cx="2677200" cy="6819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a:solidFill>
                  <a:srgbClr val="BE0712"/>
                </a:solidFill>
                <a:latin typeface="Consolas"/>
                <a:ea typeface="Consolas"/>
                <a:cs typeface="Consolas"/>
                <a:sym typeface="Consolas"/>
              </a:rPr>
              <a:t>8-6 8-5 8-7 6-5 9-5 9-7</a:t>
            </a:r>
          </a:p>
          <a:p>
            <a:pPr indent="0" lvl="0" marL="0" rtl="0">
              <a:spcBef>
                <a:spcPts val="0"/>
              </a:spcBef>
              <a:buNone/>
            </a:pPr>
            <a:r>
              <a:t/>
            </a:r>
            <a:endParaRPr>
              <a:solidFill>
                <a:srgbClr val="BE0712"/>
              </a:solidFill>
              <a:latin typeface="Consolas"/>
              <a:ea typeface="Consolas"/>
              <a:cs typeface="Consolas"/>
              <a:sym typeface="Consolas"/>
            </a:endParaRPr>
          </a:p>
          <a:p>
            <a:pPr indent="0" lvl="0" marL="0" rtl="0">
              <a:spcBef>
                <a:spcPts val="0"/>
              </a:spcBef>
              <a:buNone/>
            </a:pPr>
            <a:r>
              <a:rPr lang="en">
                <a:solidFill>
                  <a:srgbClr val="BE0712"/>
                </a:solidFill>
              </a:rPr>
              <a:t>(6 inversions out of 55 max)</a:t>
            </a:r>
          </a:p>
        </p:txBody>
      </p:sp>
      <p:cxnSp>
        <p:nvCxnSpPr>
          <p:cNvPr id="122" name="Shape 122"/>
          <p:cNvCxnSpPr/>
          <p:nvPr/>
        </p:nvCxnSpPr>
        <p:spPr>
          <a:xfrm rot="10800000">
            <a:off x="4808900" y="3113850"/>
            <a:ext cx="198300" cy="198300"/>
          </a:xfrm>
          <a:prstGeom prst="straightConnector1">
            <a:avLst/>
          </a:prstGeom>
          <a:noFill/>
          <a:ln cap="flat" cmpd="sng" w="19050">
            <a:solidFill>
              <a:srgbClr val="BE0712"/>
            </a:solidFill>
            <a:prstDash val="solid"/>
            <a:round/>
            <a:headEnd len="lg" w="lg" type="none"/>
            <a:tailEnd len="lg" w="lg" type="triangl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7" name="Shape 2317"/>
        <p:cNvGrpSpPr/>
        <p:nvPr/>
      </p:nvGrpSpPr>
      <p:grpSpPr>
        <a:xfrm>
          <a:off x="0" y="0"/>
          <a:ext cx="0" cy="0"/>
          <a:chOff x="0" y="0"/>
          <a:chExt cx="0" cy="0"/>
        </a:xfrm>
      </p:grpSpPr>
      <p:sp>
        <p:nvSpPr>
          <p:cNvPr id="2318" name="Shape 2318"/>
          <p:cNvSpPr txBox="1"/>
          <p:nvPr/>
        </p:nvSpPr>
        <p:spPr>
          <a:xfrm>
            <a:off x="311700" y="3415675"/>
            <a:ext cx="8592600" cy="1650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Runtimes are given assuming:</a:t>
            </a:r>
          </a:p>
          <a:p>
            <a:pPr indent="-368300" lvl="0" marL="457200" rtl="0">
              <a:spcBef>
                <a:spcPts val="0"/>
              </a:spcBef>
              <a:spcAft>
                <a:spcPts val="0"/>
              </a:spcAft>
              <a:buSzPts val="2200"/>
              <a:buChar char="●"/>
            </a:pPr>
            <a:r>
              <a:rPr lang="en" sz="2200"/>
              <a:t>We have a </a:t>
            </a:r>
            <a:r>
              <a:rPr lang="en" sz="2200">
                <a:latin typeface="Consolas"/>
                <a:ea typeface="Consolas"/>
                <a:cs typeface="Consolas"/>
                <a:sym typeface="Consolas"/>
              </a:rPr>
              <a:t>DisjointSets</a:t>
            </a:r>
            <a:r>
              <a:rPr lang="en" sz="2200"/>
              <a:t> object of size N</a:t>
            </a:r>
          </a:p>
          <a:p>
            <a:pPr indent="-368300" lvl="0" marL="457200" rtl="0">
              <a:spcBef>
                <a:spcPts val="0"/>
              </a:spcBef>
              <a:buSzPts val="2200"/>
              <a:buChar char="●"/>
            </a:pPr>
            <a:r>
              <a:rPr lang="en" sz="2200"/>
              <a:t>We perform </a:t>
            </a:r>
            <a:r>
              <a:rPr i="1" lang="en" sz="2200"/>
              <a:t>u</a:t>
            </a:r>
            <a:r>
              <a:rPr lang="en" sz="2200"/>
              <a:t> </a:t>
            </a:r>
            <a:r>
              <a:rPr lang="en" sz="2200">
                <a:latin typeface="Consolas"/>
                <a:ea typeface="Consolas"/>
                <a:cs typeface="Consolas"/>
                <a:sym typeface="Consolas"/>
              </a:rPr>
              <a:t>union</a:t>
            </a:r>
            <a:r>
              <a:rPr lang="en" sz="2200"/>
              <a:t> operations and </a:t>
            </a:r>
            <a:r>
              <a:rPr i="1" lang="en" sz="2200"/>
              <a:t>f</a:t>
            </a:r>
            <a:r>
              <a:rPr lang="en" sz="2200"/>
              <a:t> </a:t>
            </a:r>
            <a:r>
              <a:rPr lang="en" sz="2200">
                <a:latin typeface="Consolas"/>
                <a:ea typeface="Consolas"/>
                <a:cs typeface="Consolas"/>
                <a:sym typeface="Consolas"/>
              </a:rPr>
              <a:t>find</a:t>
            </a:r>
            <a:r>
              <a:rPr lang="en" sz="2200"/>
              <a:t> operations</a:t>
            </a:r>
          </a:p>
        </p:txBody>
      </p:sp>
      <p:sp>
        <p:nvSpPr>
          <p:cNvPr id="2319" name="Shape 2319"/>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Performance Summary</a:t>
            </a:r>
          </a:p>
        </p:txBody>
      </p:sp>
      <p:graphicFrame>
        <p:nvGraphicFramePr>
          <p:cNvPr id="2320" name="Shape 2320"/>
          <p:cNvGraphicFramePr/>
          <p:nvPr/>
        </p:nvGraphicFramePr>
        <p:xfrm>
          <a:off x="1709738" y="789125"/>
          <a:ext cx="3000000" cy="3000000"/>
        </p:xfrm>
        <a:graphic>
          <a:graphicData uri="http://schemas.openxmlformats.org/drawingml/2006/table">
            <a:tbl>
              <a:tblPr>
                <a:noFill/>
                <a:tableStyleId>{C8B8A159-9C46-4524-BECB-347F85B2A59D}</a:tableStyleId>
              </a:tblPr>
              <a:tblGrid>
                <a:gridCol w="2137700"/>
                <a:gridCol w="3586825"/>
              </a:tblGrid>
              <a:tr h="381000">
                <a:tc>
                  <a:txBody>
                    <a:bodyPr>
                      <a:noAutofit/>
                    </a:bodyPr>
                    <a:lstStyle/>
                    <a:p>
                      <a:pPr indent="0" lvl="0" marL="0" rtl="0" algn="ctr">
                        <a:spcBef>
                          <a:spcPts val="0"/>
                        </a:spcBef>
                        <a:buNone/>
                      </a:pPr>
                      <a:r>
                        <a:rPr lang="en" sz="2200">
                          <a:latin typeface="Calibri"/>
                          <a:ea typeface="Calibri"/>
                          <a:cs typeface="Calibri"/>
                          <a:sym typeface="Calibri"/>
                        </a:rPr>
                        <a:t>Implementation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Runtime</a:t>
                      </a:r>
                    </a:p>
                  </a:txBody>
                  <a:tcPr marT="91425" marB="91425" marR="91425" marL="91425">
                    <a:solidFill>
                      <a:srgbClr val="C9DAF8"/>
                    </a:solidFill>
                  </a:tcPr>
                </a:tc>
              </a:tr>
              <a:tr h="381000">
                <a:tc>
                  <a:txBody>
                    <a:bodyPr>
                      <a:noAutofit/>
                    </a:bodyPr>
                    <a:lstStyle/>
                    <a:p>
                      <a:pPr indent="0" lvl="0" marL="0" rtl="0" algn="ctr">
                        <a:spcBef>
                          <a:spcPts val="0"/>
                        </a:spcBef>
                        <a:buNone/>
                      </a:pPr>
                      <a:r>
                        <a:rPr lang="en" sz="2200">
                          <a:latin typeface="Calibri"/>
                          <a:ea typeface="Calibri"/>
                          <a:cs typeface="Calibri"/>
                          <a:sym typeface="Calibri"/>
                        </a:rPr>
                        <a:t>QuickFind</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Θ(Nu + f)</a:t>
                      </a:r>
                    </a:p>
                  </a:txBody>
                  <a:tcPr marT="91425" marB="91425" marR="91425" marL="91425"/>
                </a:tc>
              </a:tr>
              <a:tr h="381000">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QuickUnion</a:t>
                      </a:r>
                    </a:p>
                  </a:txBody>
                  <a:tcPr marT="91425" marB="91425" marR="91425" marL="91425"/>
                </a:tc>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Θ(N(u + f))</a:t>
                      </a:r>
                    </a:p>
                  </a:txBody>
                  <a:tcPr marT="91425" marB="91425" marR="91425" marL="91425"/>
                </a:tc>
              </a:tr>
              <a:tr h="381000">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QuickUnion*</a:t>
                      </a:r>
                    </a:p>
                  </a:txBody>
                  <a:tcPr marT="91425" marB="91425" marR="91425" marL="91425"/>
                </a:tc>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Θ((u + f) log N)</a:t>
                      </a:r>
                    </a:p>
                  </a:txBody>
                  <a:tcPr marT="91425" marB="91425" marR="91425" marL="91425"/>
                </a:tc>
              </a:tr>
              <a:tr h="381000">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QuickUnion**</a:t>
                      </a:r>
                    </a:p>
                  </a:txBody>
                  <a:tcPr marT="91425" marB="91425" marR="91425" marL="91425"/>
                </a:tc>
                <a:tc>
                  <a:txBody>
                    <a:bodyPr>
                      <a:noAutofit/>
                    </a:bodyPr>
                    <a:lstStyle/>
                    <a:p>
                      <a:pPr indent="0" lvl="0" marL="0" rtl="0" algn="ctr">
                        <a:spcBef>
                          <a:spcPts val="0"/>
                        </a:spcBef>
                        <a:buNone/>
                      </a:pPr>
                      <a:r>
                        <a:rPr lang="en" sz="2200">
                          <a:solidFill>
                            <a:schemeClr val="dk1"/>
                          </a:solidFill>
                          <a:highlight>
                            <a:srgbClr val="FFFFFF"/>
                          </a:highlight>
                          <a:latin typeface="Calibri"/>
                          <a:ea typeface="Calibri"/>
                          <a:cs typeface="Calibri"/>
                          <a:sym typeface="Calibri"/>
                        </a:rPr>
                        <a:t>Θ(u + fα(f + u, u))</a:t>
                      </a:r>
                    </a:p>
                  </a:txBody>
                  <a:tcPr marT="91425" marB="91425" marR="91425" marL="91425"/>
                </a:tc>
              </a:tr>
            </a:tbl>
          </a:graphicData>
        </a:graphic>
      </p:graphicFrame>
      <p:sp>
        <p:nvSpPr>
          <p:cNvPr id="2321" name="Shape 2321"/>
          <p:cNvSpPr txBox="1"/>
          <p:nvPr/>
        </p:nvSpPr>
        <p:spPr>
          <a:xfrm>
            <a:off x="7218300" y="4533000"/>
            <a:ext cx="1925700" cy="3819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t>* Using union-by-size</a:t>
            </a:r>
          </a:p>
        </p:txBody>
      </p:sp>
      <p:sp>
        <p:nvSpPr>
          <p:cNvPr id="2322" name="Shape 2322"/>
          <p:cNvSpPr txBox="1"/>
          <p:nvPr/>
        </p:nvSpPr>
        <p:spPr>
          <a:xfrm>
            <a:off x="5223300" y="4761600"/>
            <a:ext cx="3920700" cy="381900"/>
          </a:xfrm>
          <a:prstGeom prst="rect">
            <a:avLst/>
          </a:prstGeom>
          <a:noFill/>
          <a:ln>
            <a:noFill/>
          </a:ln>
        </p:spPr>
        <p:txBody>
          <a:bodyPr anchorCtr="0" anchor="t" bIns="91425" lIns="91425" rIns="91425" wrap="square" tIns="91425">
            <a:noAutofit/>
          </a:bodyPr>
          <a:lstStyle/>
          <a:p>
            <a:pPr indent="0" lvl="0" marL="0" rtl="0" algn="r">
              <a:spcBef>
                <a:spcPts val="0"/>
              </a:spcBef>
              <a:buNone/>
            </a:pPr>
            <a:r>
              <a:rPr lang="en"/>
              <a:t>** Using union-by-size and path compression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6" name="Shape 2326"/>
        <p:cNvGrpSpPr/>
        <p:nvPr/>
      </p:nvGrpSpPr>
      <p:grpSpPr>
        <a:xfrm>
          <a:off x="0" y="0"/>
          <a:ext cx="0" cy="0"/>
          <a:chOff x="0" y="0"/>
          <a:chExt cx="0" cy="0"/>
        </a:xfrm>
      </p:grpSpPr>
      <p:sp>
        <p:nvSpPr>
          <p:cNvPr id="2327" name="Shape 232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AMA</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1" name="Shape 2331"/>
        <p:cNvGrpSpPr/>
        <p:nvPr/>
      </p:nvGrpSpPr>
      <p:grpSpPr>
        <a:xfrm>
          <a:off x="0" y="0"/>
          <a:ext cx="0" cy="0"/>
          <a:chOff x="0" y="0"/>
          <a:chExt cx="0" cy="0"/>
        </a:xfrm>
      </p:grpSpPr>
      <p:sp>
        <p:nvSpPr>
          <p:cNvPr id="2332" name="Shape 23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AMA</a:t>
            </a:r>
          </a:p>
        </p:txBody>
      </p:sp>
      <p:sp>
        <p:nvSpPr>
          <p:cNvPr id="2333" name="Shape 2333"/>
          <p:cNvSpPr txBox="1"/>
          <p:nvPr>
            <p:ph idx="1" type="body"/>
          </p:nvPr>
        </p:nvSpPr>
        <p:spPr>
          <a:xfrm>
            <a:off x="311700" y="975625"/>
            <a:ext cx="8520600" cy="38295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solidFill>
                  <a:schemeClr val="dk1"/>
                </a:solidFill>
              </a:rPr>
              <a:t>When do you think CS won't be a viable career? How do you think AI will replace coders?</a:t>
            </a:r>
          </a:p>
          <a:p>
            <a:pPr indent="-317500" lvl="1" marL="914400" rtl="0">
              <a:spcBef>
                <a:spcPts val="0"/>
              </a:spcBef>
              <a:spcAft>
                <a:spcPts val="0"/>
              </a:spcAft>
              <a:buClr>
                <a:schemeClr val="dk1"/>
              </a:buClr>
              <a:buSzPts val="1400"/>
              <a:buChar char="○"/>
            </a:pPr>
            <a:r>
              <a:rPr lang="en">
                <a:solidFill>
                  <a:schemeClr val="dk1"/>
                </a:solidFill>
              </a:rPr>
              <a:t>It’s pretty hot right now. Eventually the hysteria will cool off, but not for a while. </a:t>
            </a:r>
          </a:p>
          <a:p>
            <a:pPr indent="-317500" lvl="1" marL="914400" rtl="0">
              <a:spcBef>
                <a:spcPts val="0"/>
              </a:spcBef>
              <a:spcAft>
                <a:spcPts val="0"/>
              </a:spcAft>
              <a:buClr>
                <a:schemeClr val="dk1"/>
              </a:buClr>
              <a:buSzPts val="1400"/>
              <a:buChar char="○"/>
            </a:pPr>
            <a:r>
              <a:rPr lang="en">
                <a:solidFill>
                  <a:schemeClr val="dk1"/>
                </a:solidFill>
              </a:rPr>
              <a:t>By the time AI can replace code, we will many other worries</a:t>
            </a:r>
          </a:p>
          <a:p>
            <a:pPr indent="-342900" lvl="0" marL="457200" rtl="0">
              <a:spcBef>
                <a:spcPts val="0"/>
              </a:spcBef>
              <a:spcAft>
                <a:spcPts val="0"/>
              </a:spcAft>
              <a:buClr>
                <a:schemeClr val="dk1"/>
              </a:buClr>
              <a:buSzPts val="1800"/>
              <a:buChar char="●"/>
            </a:pPr>
            <a:r>
              <a:rPr lang="en">
                <a:solidFill>
                  <a:schemeClr val="dk1"/>
                </a:solidFill>
              </a:rPr>
              <a:t>Do you prefer working with Java or some other language when it comes to using Data structures and the different algorithms</a:t>
            </a:r>
          </a:p>
          <a:p>
            <a:pPr indent="-317500" lvl="1" marL="914400" rtl="0">
              <a:spcBef>
                <a:spcPts val="0"/>
              </a:spcBef>
              <a:spcAft>
                <a:spcPts val="0"/>
              </a:spcAft>
              <a:buClr>
                <a:schemeClr val="dk1"/>
              </a:buClr>
              <a:buSzPts val="1400"/>
              <a:buChar char="○"/>
            </a:pPr>
            <a:r>
              <a:rPr lang="en">
                <a:solidFill>
                  <a:schemeClr val="dk1"/>
                </a:solidFill>
              </a:rPr>
              <a:t>Java (a good teaching language and safer than other languages)</a:t>
            </a:r>
          </a:p>
          <a:p>
            <a:pPr indent="-317500" lvl="1" marL="914400" rtl="0">
              <a:spcBef>
                <a:spcPts val="0"/>
              </a:spcBef>
              <a:spcAft>
                <a:spcPts val="0"/>
              </a:spcAft>
              <a:buClr>
                <a:schemeClr val="dk1"/>
              </a:buClr>
              <a:buSzPts val="1400"/>
              <a:buChar char="○"/>
            </a:pPr>
            <a:r>
              <a:rPr lang="en">
                <a:solidFill>
                  <a:schemeClr val="dk1"/>
                </a:solidFill>
              </a:rPr>
              <a:t>Daniel: Uses python and Julia mainly (b/c ML)</a:t>
            </a:r>
          </a:p>
          <a:p>
            <a:pPr indent="-342900" lvl="0" marL="457200" rtl="0">
              <a:spcBef>
                <a:spcPts val="0"/>
              </a:spcBef>
              <a:spcAft>
                <a:spcPts val="0"/>
              </a:spcAft>
              <a:buClr>
                <a:schemeClr val="dk1"/>
              </a:buClr>
              <a:buSzPts val="1800"/>
              <a:buChar char="●"/>
            </a:pPr>
            <a:r>
              <a:rPr lang="en">
                <a:solidFill>
                  <a:schemeClr val="dk1"/>
                </a:solidFill>
              </a:rPr>
              <a:t>What are you doing after Summer and how did you get that Job/Grad School position?</a:t>
            </a:r>
          </a:p>
          <a:p>
            <a:pPr indent="-317500" lvl="1" marL="914400" rtl="0">
              <a:spcBef>
                <a:spcPts val="0"/>
              </a:spcBef>
              <a:spcAft>
                <a:spcPts val="0"/>
              </a:spcAft>
              <a:buClr>
                <a:schemeClr val="dk1"/>
              </a:buClr>
              <a:buSzPts val="1400"/>
              <a:buChar char="○"/>
            </a:pPr>
            <a:r>
              <a:rPr lang="en">
                <a:solidFill>
                  <a:schemeClr val="dk1"/>
                </a:solidFill>
              </a:rPr>
              <a:t>Daniel: Facebook (mainly taught, seven semesters straight! Convey your knowledge)</a:t>
            </a:r>
          </a:p>
          <a:p>
            <a:pPr indent="-317500" lvl="1" marL="914400" rtl="0">
              <a:spcBef>
                <a:spcPts val="0"/>
              </a:spcBef>
              <a:buClr>
                <a:schemeClr val="dk1"/>
              </a:buClr>
              <a:buSzPts val="1400"/>
              <a:buChar char="○"/>
            </a:pPr>
            <a:r>
              <a:rPr lang="en">
                <a:solidFill>
                  <a:schemeClr val="dk1"/>
                </a:solidFill>
              </a:rPr>
              <a:t>Dan: Google, never did personal projects and went into teaching, do something that shows you like CS</a:t>
            </a:r>
          </a:p>
          <a:p>
            <a:pPr indent="0" lvl="0" marL="0" rtl="0">
              <a:spcBef>
                <a:spcPts val="0"/>
              </a:spcBef>
              <a:buNone/>
            </a:pPr>
            <a:r>
              <a:t/>
            </a:r>
            <a:endParaRPr>
              <a:solidFill>
                <a:schemeClr val="dk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7" name="Shape 2337"/>
        <p:cNvGrpSpPr/>
        <p:nvPr/>
      </p:nvGrpSpPr>
      <p:grpSpPr>
        <a:xfrm>
          <a:off x="0" y="0"/>
          <a:ext cx="0" cy="0"/>
          <a:chOff x="0" y="0"/>
          <a:chExt cx="0" cy="0"/>
        </a:xfrm>
      </p:grpSpPr>
      <p:sp>
        <p:nvSpPr>
          <p:cNvPr id="2338" name="Shape 23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AMA</a:t>
            </a:r>
          </a:p>
        </p:txBody>
      </p:sp>
      <p:sp>
        <p:nvSpPr>
          <p:cNvPr id="2339" name="Shape 23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How did you end up doing CS? Any tips for people struggling with CS and majoring? How do you get cool internships? Any life advice?</a:t>
            </a:r>
          </a:p>
          <a:p>
            <a:pPr indent="-317500" lvl="1" marL="914400" rtl="0">
              <a:spcBef>
                <a:spcPts val="0"/>
              </a:spcBef>
              <a:spcAft>
                <a:spcPts val="0"/>
              </a:spcAft>
              <a:buClr>
                <a:schemeClr val="dk1"/>
              </a:buClr>
              <a:buSzPts val="1400"/>
              <a:buChar char="○"/>
            </a:pPr>
            <a:r>
              <a:rPr lang="en">
                <a:solidFill>
                  <a:schemeClr val="dk1"/>
                </a:solidFill>
              </a:rPr>
              <a:t>Daniel came into Berkeley as a Japanese major, but took 61A and ended up liking it. The world works in mysterious ways</a:t>
            </a:r>
          </a:p>
          <a:p>
            <a:pPr indent="-317500" lvl="1" marL="914400" rtl="0">
              <a:spcBef>
                <a:spcPts val="0"/>
              </a:spcBef>
              <a:spcAft>
                <a:spcPts val="0"/>
              </a:spcAft>
              <a:buClr>
                <a:schemeClr val="dk1"/>
              </a:buClr>
              <a:buSzPts val="1400"/>
              <a:buChar char="○"/>
            </a:pPr>
            <a:r>
              <a:rPr lang="en">
                <a:solidFill>
                  <a:schemeClr val="dk1"/>
                </a:solidFill>
              </a:rPr>
              <a:t>Tips: hard work! Figure out how to learn. Make use of all your time here</a:t>
            </a:r>
          </a:p>
          <a:p>
            <a:pPr indent="-317500" lvl="1" marL="914400" rtl="0">
              <a:spcBef>
                <a:spcPts val="0"/>
              </a:spcBef>
              <a:spcAft>
                <a:spcPts val="0"/>
              </a:spcAft>
              <a:buClr>
                <a:schemeClr val="dk1"/>
              </a:buClr>
              <a:buSzPts val="1400"/>
              <a:buChar char="○"/>
            </a:pPr>
            <a:r>
              <a:rPr lang="en">
                <a:solidFill>
                  <a:schemeClr val="dk1"/>
                </a:solidFill>
              </a:rPr>
              <a:t>Life advice: do what makes you happy on a daily basis -Dan</a:t>
            </a:r>
          </a:p>
          <a:p>
            <a:pPr indent="-342900" lvl="0" marL="457200" rtl="0">
              <a:spcBef>
                <a:spcPts val="0"/>
              </a:spcBef>
              <a:spcAft>
                <a:spcPts val="0"/>
              </a:spcAft>
              <a:buClr>
                <a:schemeClr val="dk1"/>
              </a:buClr>
              <a:buSzPts val="1800"/>
              <a:buChar char="●"/>
            </a:pPr>
            <a:r>
              <a:rPr lang="en">
                <a:solidFill>
                  <a:schemeClr val="dk1"/>
                </a:solidFill>
              </a:rPr>
              <a:t>Which CS course is the most interesting course in your opinion?</a:t>
            </a:r>
          </a:p>
          <a:p>
            <a:pPr indent="-317500" lvl="1" marL="914400" rtl="0">
              <a:spcBef>
                <a:spcPts val="0"/>
              </a:spcBef>
              <a:spcAft>
                <a:spcPts val="0"/>
              </a:spcAft>
              <a:buClr>
                <a:schemeClr val="dk1"/>
              </a:buClr>
              <a:buSzPts val="1400"/>
              <a:buChar char="○"/>
            </a:pPr>
            <a:r>
              <a:rPr lang="en">
                <a:solidFill>
                  <a:schemeClr val="dk1"/>
                </a:solidFill>
              </a:rPr>
              <a:t>Daniel: CS61B of course. CS189/CS294-129 are cool too (ML classes)</a:t>
            </a:r>
          </a:p>
          <a:p>
            <a:pPr indent="-342900" lvl="0" marL="457200" rtl="0">
              <a:spcBef>
                <a:spcPts val="0"/>
              </a:spcBef>
              <a:spcAft>
                <a:spcPts val="0"/>
              </a:spcAft>
              <a:buClr>
                <a:schemeClr val="dk1"/>
              </a:buClr>
              <a:buSzPts val="1800"/>
              <a:buChar char="●"/>
            </a:pPr>
            <a:r>
              <a:rPr lang="en">
                <a:solidFill>
                  <a:schemeClr val="dk1"/>
                </a:solidFill>
              </a:rPr>
              <a:t>How is the lecturing experience?</a:t>
            </a:r>
          </a:p>
          <a:p>
            <a:pPr indent="-317500" lvl="1" marL="914400" rtl="0">
              <a:spcBef>
                <a:spcPts val="0"/>
              </a:spcBef>
              <a:spcAft>
                <a:spcPts val="0"/>
              </a:spcAft>
              <a:buClr>
                <a:schemeClr val="dk1"/>
              </a:buClr>
              <a:buSzPts val="1400"/>
              <a:buChar char="○"/>
            </a:pPr>
            <a:r>
              <a:rPr lang="en">
                <a:solidFill>
                  <a:schemeClr val="dk1"/>
                </a:solidFill>
              </a:rPr>
              <a:t>One of the best things ever</a:t>
            </a:r>
          </a:p>
          <a:p>
            <a:pPr indent="-342900" lvl="0" marL="457200" rtl="0">
              <a:spcBef>
                <a:spcPts val="0"/>
              </a:spcBef>
              <a:spcAft>
                <a:spcPts val="0"/>
              </a:spcAft>
              <a:buClr>
                <a:schemeClr val="dk1"/>
              </a:buClr>
              <a:buSzPts val="1800"/>
              <a:buChar char="●"/>
            </a:pPr>
            <a:r>
              <a:rPr lang="en">
                <a:solidFill>
                  <a:schemeClr val="dk1"/>
                </a:solidFill>
              </a:rPr>
              <a:t>Are you a big baller?</a:t>
            </a:r>
          </a:p>
          <a:p>
            <a:pPr indent="-317500" lvl="1" marL="914400" rtl="0">
              <a:spcBef>
                <a:spcPts val="0"/>
              </a:spcBef>
              <a:buClr>
                <a:schemeClr val="dk1"/>
              </a:buClr>
              <a:buSzPts val="1400"/>
              <a:buChar char="○"/>
            </a:pPr>
            <a:r>
              <a:rPr lang="en">
                <a:solidFill>
                  <a:schemeClr val="dk1"/>
                </a:solidFill>
              </a:rPr>
              <a:t>“In my dreams” -Dan -&gt; small baller</a:t>
            </a:r>
          </a:p>
          <a:p>
            <a:pPr indent="0" lvl="0" marL="0" rtl="0">
              <a:spcBef>
                <a:spcPts val="0"/>
              </a:spcBef>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3" name="Shape 2343"/>
        <p:cNvGrpSpPr/>
        <p:nvPr/>
      </p:nvGrpSpPr>
      <p:grpSpPr>
        <a:xfrm>
          <a:off x="0" y="0"/>
          <a:ext cx="0" cy="0"/>
          <a:chOff x="0" y="0"/>
          <a:chExt cx="0" cy="0"/>
        </a:xfrm>
      </p:grpSpPr>
      <p:sp>
        <p:nvSpPr>
          <p:cNvPr id="2344" name="Shape 23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AMA</a:t>
            </a:r>
          </a:p>
        </p:txBody>
      </p:sp>
      <p:sp>
        <p:nvSpPr>
          <p:cNvPr id="2345" name="Shape 23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Why would Daniel Nguyen sometimes like to speak at the middle aisle?</a:t>
            </a:r>
          </a:p>
          <a:p>
            <a:pPr indent="-317500" lvl="1" marL="914400" rtl="0">
              <a:spcBef>
                <a:spcPts val="0"/>
              </a:spcBef>
              <a:spcAft>
                <a:spcPts val="0"/>
              </a:spcAft>
              <a:buClr>
                <a:schemeClr val="dk1"/>
              </a:buClr>
              <a:buSzPts val="1400"/>
              <a:buChar char="○"/>
            </a:pPr>
            <a:r>
              <a:rPr lang="en">
                <a:solidFill>
                  <a:schemeClr val="dk1"/>
                </a:solidFill>
              </a:rPr>
              <a:t>Daniel is a big baller</a:t>
            </a:r>
          </a:p>
          <a:p>
            <a:pPr indent="-342900" lvl="0" marL="457200" rtl="0">
              <a:spcBef>
                <a:spcPts val="0"/>
              </a:spcBef>
              <a:spcAft>
                <a:spcPts val="0"/>
              </a:spcAft>
              <a:buClr>
                <a:schemeClr val="dk1"/>
              </a:buClr>
              <a:buSzPts val="1800"/>
              <a:buChar char="●"/>
            </a:pPr>
            <a:r>
              <a:rPr lang="en">
                <a:solidFill>
                  <a:schemeClr val="dk1"/>
                </a:solidFill>
              </a:rPr>
              <a:t>What's your favorite Kingdom Hearts game?</a:t>
            </a:r>
          </a:p>
          <a:p>
            <a:pPr indent="-317500" lvl="1" marL="914400" rtl="0">
              <a:spcBef>
                <a:spcPts val="0"/>
              </a:spcBef>
              <a:spcAft>
                <a:spcPts val="0"/>
              </a:spcAft>
              <a:buClr>
                <a:schemeClr val="dk1"/>
              </a:buClr>
              <a:buSzPts val="1400"/>
              <a:buChar char="○"/>
            </a:pPr>
            <a:r>
              <a:rPr lang="en">
                <a:solidFill>
                  <a:schemeClr val="dk1"/>
                </a:solidFill>
              </a:rPr>
              <a:t>Daniel: KHII. KHIII 2018 hype though!!!</a:t>
            </a:r>
          </a:p>
          <a:p>
            <a:pPr indent="-342900" lvl="0" marL="457200" rtl="0">
              <a:spcBef>
                <a:spcPts val="0"/>
              </a:spcBef>
              <a:spcAft>
                <a:spcPts val="0"/>
              </a:spcAft>
              <a:buClr>
                <a:schemeClr val="dk1"/>
              </a:buClr>
              <a:buSzPts val="1800"/>
              <a:buChar char="●"/>
            </a:pPr>
            <a:r>
              <a:rPr lang="en">
                <a:solidFill>
                  <a:schemeClr val="dk1"/>
                </a:solidFill>
              </a:rPr>
              <a:t>what was it like doing a triple major, becoming a director of a dance group, AND TA for 61b</a:t>
            </a:r>
          </a:p>
          <a:p>
            <a:pPr indent="-317500" lvl="1" marL="914400" rtl="0">
              <a:spcBef>
                <a:spcPts val="0"/>
              </a:spcBef>
              <a:spcAft>
                <a:spcPts val="0"/>
              </a:spcAft>
              <a:buClr>
                <a:schemeClr val="dk1"/>
              </a:buClr>
              <a:buSzPts val="1400"/>
              <a:buChar char="○"/>
            </a:pPr>
            <a:r>
              <a:rPr lang="en">
                <a:solidFill>
                  <a:schemeClr val="dk1"/>
                </a:solidFill>
              </a:rPr>
              <a:t>Just do it. I don’t recommend it to everyone, but I was doing what I loved and enjoying every thing. It’s a balance act. Figure out your priorities and what’s important to you.</a:t>
            </a:r>
          </a:p>
          <a:p>
            <a:pPr indent="-342900" lvl="0" marL="457200" rtl="0">
              <a:spcBef>
                <a:spcPts val="0"/>
              </a:spcBef>
              <a:spcAft>
                <a:spcPts val="0"/>
              </a:spcAft>
              <a:buClr>
                <a:schemeClr val="dk1"/>
              </a:buClr>
              <a:buSzPts val="1800"/>
              <a:buChar char="●"/>
            </a:pPr>
            <a:r>
              <a:rPr lang="en">
                <a:solidFill>
                  <a:schemeClr val="dk1"/>
                </a:solidFill>
              </a:rPr>
              <a:t>How did Dan get In N Out socks?</a:t>
            </a:r>
          </a:p>
          <a:p>
            <a:pPr indent="-317500" lvl="1" marL="914400" rtl="0">
              <a:spcBef>
                <a:spcPts val="0"/>
              </a:spcBef>
              <a:buClr>
                <a:schemeClr val="dk1"/>
              </a:buClr>
              <a:buSzPts val="1400"/>
              <a:buChar char="○"/>
            </a:pPr>
            <a:r>
              <a:rPr lang="en">
                <a:solidFill>
                  <a:schemeClr val="dk1"/>
                </a:solidFill>
              </a:rPr>
              <a:t>Got them online and affordable, “a small price to pay to be awesome” -Dan</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9" name="Shape 2349"/>
        <p:cNvGrpSpPr/>
        <p:nvPr/>
      </p:nvGrpSpPr>
      <p:grpSpPr>
        <a:xfrm>
          <a:off x="0" y="0"/>
          <a:ext cx="0" cy="0"/>
          <a:chOff x="0" y="0"/>
          <a:chExt cx="0" cy="0"/>
        </a:xfrm>
      </p:grpSpPr>
      <p:sp>
        <p:nvSpPr>
          <p:cNvPr id="2350" name="Shape 2350"/>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CS61BL in 10 Minutes</a:t>
            </a: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Shape 23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Where We Started</a:t>
            </a:r>
          </a:p>
        </p:txBody>
      </p:sp>
      <p:sp>
        <p:nvSpPr>
          <p:cNvPr id="2356" name="Shape 23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8 Weeks ago</a:t>
            </a:r>
          </a:p>
          <a:p>
            <a:pPr indent="0" lvl="0" marL="0">
              <a:spcBef>
                <a:spcPts val="0"/>
              </a:spcBef>
              <a:buNone/>
            </a:pPr>
            <a:r>
              <a:t/>
            </a:r>
            <a:endParaRPr>
              <a:solidFill>
                <a:srgbClr val="000000"/>
              </a:solidFill>
            </a:endParaRPr>
          </a:p>
        </p:txBody>
      </p:sp>
      <p:sp>
        <p:nvSpPr>
          <p:cNvPr id="2357" name="Shape 2357"/>
          <p:cNvSpPr txBox="1"/>
          <p:nvPr/>
        </p:nvSpPr>
        <p:spPr>
          <a:xfrm>
            <a:off x="670775" y="2028425"/>
            <a:ext cx="5812800" cy="2109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1" lang="en" sz="1800">
                <a:solidFill>
                  <a:srgbClr val="8959A8"/>
                </a:solidFill>
                <a:latin typeface="Consolas"/>
                <a:ea typeface="Consolas"/>
                <a:cs typeface="Consolas"/>
                <a:sym typeface="Consolas"/>
              </a:rPr>
              <a:t>public</a:t>
            </a:r>
            <a:r>
              <a:rPr lang="en" sz="1800">
                <a:solidFill>
                  <a:srgbClr val="4D4D4C"/>
                </a:solidFill>
                <a:latin typeface="Consolas"/>
                <a:ea typeface="Consolas"/>
                <a:cs typeface="Consolas"/>
                <a:sym typeface="Consolas"/>
              </a:rPr>
              <a:t> </a:t>
            </a:r>
            <a:r>
              <a:rPr b="1" lang="en" sz="1800">
                <a:solidFill>
                  <a:srgbClr val="8959A8"/>
                </a:solidFill>
                <a:latin typeface="Consolas"/>
                <a:ea typeface="Consolas"/>
                <a:cs typeface="Consolas"/>
                <a:sym typeface="Consolas"/>
              </a:rPr>
              <a:t>class</a:t>
            </a:r>
            <a:r>
              <a:rPr lang="en" sz="1800">
                <a:solidFill>
                  <a:srgbClr val="4D4D4C"/>
                </a:solidFill>
                <a:latin typeface="Consolas"/>
                <a:ea typeface="Consolas"/>
                <a:cs typeface="Consolas"/>
                <a:sym typeface="Consolas"/>
              </a:rPr>
              <a:t> </a:t>
            </a:r>
            <a:r>
              <a:rPr lang="en" sz="1800">
                <a:solidFill>
                  <a:srgbClr val="4271AE"/>
                </a:solidFill>
                <a:latin typeface="Consolas"/>
                <a:ea typeface="Consolas"/>
                <a:cs typeface="Consolas"/>
                <a:sym typeface="Consolas"/>
              </a:rPr>
              <a:t>HelloWorld</a:t>
            </a:r>
            <a:r>
              <a:rPr lang="en" sz="1800">
                <a:solidFill>
                  <a:srgbClr val="4D4D4C"/>
                </a:solidFill>
                <a:latin typeface="Consolas"/>
                <a:ea typeface="Consolas"/>
                <a:cs typeface="Consolas"/>
                <a:sym typeface="Consolas"/>
              </a:rPr>
              <a:t> {</a:t>
            </a:r>
            <a:br>
              <a:rPr lang="en" sz="1800">
                <a:solidFill>
                  <a:srgbClr val="4D4D4C"/>
                </a:solidFill>
                <a:latin typeface="Consolas"/>
                <a:ea typeface="Consolas"/>
                <a:cs typeface="Consolas"/>
                <a:sym typeface="Consolas"/>
              </a:rPr>
            </a:br>
            <a:r>
              <a:rPr lang="en" sz="1800">
                <a:solidFill>
                  <a:srgbClr val="4D4D4C"/>
                </a:solidFill>
                <a:latin typeface="Consolas"/>
                <a:ea typeface="Consolas"/>
                <a:cs typeface="Consolas"/>
                <a:sym typeface="Consolas"/>
              </a:rPr>
              <a:t>    </a:t>
            </a:r>
            <a:r>
              <a:rPr b="1" lang="en" sz="1800">
                <a:solidFill>
                  <a:srgbClr val="8959A8"/>
                </a:solidFill>
                <a:latin typeface="Consolas"/>
                <a:ea typeface="Consolas"/>
                <a:cs typeface="Consolas"/>
                <a:sym typeface="Consolas"/>
              </a:rPr>
              <a:t>public</a:t>
            </a:r>
            <a:r>
              <a:rPr lang="en" sz="1800">
                <a:solidFill>
                  <a:srgbClr val="4D4D4C"/>
                </a:solidFill>
                <a:latin typeface="Consolas"/>
                <a:ea typeface="Consolas"/>
                <a:cs typeface="Consolas"/>
                <a:sym typeface="Consolas"/>
              </a:rPr>
              <a:t> </a:t>
            </a:r>
            <a:r>
              <a:rPr b="1" lang="en" sz="1800">
                <a:solidFill>
                  <a:srgbClr val="8959A8"/>
                </a:solidFill>
                <a:latin typeface="Consolas"/>
                <a:ea typeface="Consolas"/>
                <a:cs typeface="Consolas"/>
                <a:sym typeface="Consolas"/>
              </a:rPr>
              <a:t>static</a:t>
            </a:r>
            <a:r>
              <a:rPr lang="en" sz="1800">
                <a:solidFill>
                  <a:srgbClr val="4D4D4C"/>
                </a:solidFill>
                <a:latin typeface="Consolas"/>
                <a:ea typeface="Consolas"/>
                <a:cs typeface="Consolas"/>
                <a:sym typeface="Consolas"/>
              </a:rPr>
              <a:t> </a:t>
            </a:r>
            <a:r>
              <a:rPr b="1" lang="en" sz="1800">
                <a:solidFill>
                  <a:srgbClr val="8959A8"/>
                </a:solidFill>
                <a:latin typeface="Consolas"/>
                <a:ea typeface="Consolas"/>
                <a:cs typeface="Consolas"/>
                <a:sym typeface="Consolas"/>
              </a:rPr>
              <a:t>void</a:t>
            </a:r>
            <a:r>
              <a:rPr lang="en" sz="1800">
                <a:solidFill>
                  <a:srgbClr val="4D4D4C"/>
                </a:solidFill>
                <a:latin typeface="Consolas"/>
                <a:ea typeface="Consolas"/>
                <a:cs typeface="Consolas"/>
                <a:sym typeface="Consolas"/>
              </a:rPr>
              <a:t> </a:t>
            </a:r>
            <a:r>
              <a:rPr lang="en" sz="1800">
                <a:solidFill>
                  <a:srgbClr val="4271AE"/>
                </a:solidFill>
                <a:latin typeface="Consolas"/>
                <a:ea typeface="Consolas"/>
                <a:cs typeface="Consolas"/>
                <a:sym typeface="Consolas"/>
              </a:rPr>
              <a:t>main</a:t>
            </a:r>
            <a:r>
              <a:rPr lang="en" sz="1800">
                <a:solidFill>
                  <a:srgbClr val="F5871F"/>
                </a:solidFill>
                <a:latin typeface="Consolas"/>
                <a:ea typeface="Consolas"/>
                <a:cs typeface="Consolas"/>
                <a:sym typeface="Consolas"/>
              </a:rPr>
              <a:t>(String[] args)</a:t>
            </a:r>
            <a:r>
              <a:rPr lang="en" sz="1800">
                <a:solidFill>
                  <a:srgbClr val="4D4D4C"/>
                </a:solidFill>
                <a:latin typeface="Consolas"/>
                <a:ea typeface="Consolas"/>
                <a:cs typeface="Consolas"/>
                <a:sym typeface="Consolas"/>
              </a:rPr>
              <a:t> {</a:t>
            </a:r>
            <a:br>
              <a:rPr lang="en" sz="1800">
                <a:solidFill>
                  <a:srgbClr val="4D4D4C"/>
                </a:solidFill>
                <a:latin typeface="Consolas"/>
                <a:ea typeface="Consolas"/>
                <a:cs typeface="Consolas"/>
                <a:sym typeface="Consolas"/>
              </a:rPr>
            </a:br>
            <a:r>
              <a:rPr lang="en" sz="1800">
                <a:solidFill>
                  <a:srgbClr val="4D4D4C"/>
                </a:solidFill>
                <a:latin typeface="Consolas"/>
                <a:ea typeface="Consolas"/>
                <a:cs typeface="Consolas"/>
                <a:sym typeface="Consolas"/>
              </a:rPr>
              <a:t>        System.out.println(</a:t>
            </a:r>
            <a:r>
              <a:rPr lang="en" sz="1800">
                <a:solidFill>
                  <a:srgbClr val="718C00"/>
                </a:solidFill>
                <a:latin typeface="Consolas"/>
                <a:ea typeface="Consolas"/>
                <a:cs typeface="Consolas"/>
                <a:sym typeface="Consolas"/>
              </a:rPr>
              <a:t>"Hello world!"</a:t>
            </a:r>
            <a:r>
              <a:rPr lang="en" sz="1800">
                <a:solidFill>
                  <a:srgbClr val="4D4D4C"/>
                </a:solidFill>
                <a:latin typeface="Consolas"/>
                <a:ea typeface="Consolas"/>
                <a:cs typeface="Consolas"/>
                <a:sym typeface="Consolas"/>
              </a:rPr>
              <a:t>);</a:t>
            </a:r>
            <a:br>
              <a:rPr lang="en" sz="1800">
                <a:solidFill>
                  <a:srgbClr val="4D4D4C"/>
                </a:solidFill>
                <a:latin typeface="Consolas"/>
                <a:ea typeface="Consolas"/>
                <a:cs typeface="Consolas"/>
                <a:sym typeface="Consolas"/>
              </a:rPr>
            </a:br>
            <a:r>
              <a:rPr lang="en" sz="1800">
                <a:solidFill>
                  <a:srgbClr val="4D4D4C"/>
                </a:solidFill>
                <a:latin typeface="Consolas"/>
                <a:ea typeface="Consolas"/>
                <a:cs typeface="Consolas"/>
                <a:sym typeface="Consolas"/>
              </a:rPr>
              <a:t>    }</a:t>
            </a:r>
            <a:br>
              <a:rPr lang="en" sz="1800">
                <a:solidFill>
                  <a:srgbClr val="4D4D4C"/>
                </a:solidFill>
                <a:latin typeface="Consolas"/>
                <a:ea typeface="Consolas"/>
                <a:cs typeface="Consolas"/>
                <a:sym typeface="Consolas"/>
              </a:rPr>
            </a:br>
            <a:r>
              <a:rPr lang="en" sz="1800">
                <a:solidFill>
                  <a:srgbClr val="4D4D4C"/>
                </a:solidFill>
                <a:latin typeface="Consolas"/>
                <a:ea typeface="Consolas"/>
                <a:cs typeface="Consolas"/>
                <a:sym typeface="Consolas"/>
              </a:rPr>
              <a:t>}</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1" name="Shape 2361"/>
        <p:cNvGrpSpPr/>
        <p:nvPr/>
      </p:nvGrpSpPr>
      <p:grpSpPr>
        <a:xfrm>
          <a:off x="0" y="0"/>
          <a:ext cx="0" cy="0"/>
          <a:chOff x="0" y="0"/>
          <a:chExt cx="0" cy="0"/>
        </a:xfrm>
      </p:grpSpPr>
      <p:sp>
        <p:nvSpPr>
          <p:cNvPr id="2362" name="Shape 23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Where We Started</a:t>
            </a:r>
          </a:p>
        </p:txBody>
      </p:sp>
      <p:sp>
        <p:nvSpPr>
          <p:cNvPr id="2363" name="Shape 23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descr="If you ever thought of trying to learn K-Pop dance, NO NEED! Cos we have tried it for you to see. This is episode 1 of our new series '#TricycleTVTries'.  Special thanks to: - Location: BLIVE Dance Studio (http://instagram.com/blive_dancestudio) - Judge: Raymond Tan (http://instagram.com/raymond.tcl) - Dancer: Pauline Wong (http://instagram.com/paulinebobo_) - Dancer: Kelly Ng (http://instagram.com/I.am.kellyng)  Our greatest thanks to: - Videographer: Victor Low (http://instagram.com/vic.low) - Special guest: Alvin Chong (http://instagram.com/alvinchong123)  Follow us! - Eric: (http://instagram.com/ericlinkinfive) - Jason: (http://instagram.com/smashpop) - Josh: (http://instagram.com/joshchiam)  Music used: - BTS 'Fire' (https://www.youtube.com/watch?v=ALj5MKjy2BU) - BIG BANG 'Bae Bae' (https://www.youtube.com/watch?v=TKD03uPVD-Q)" id="2364" name="Shape 2364" title="TricycleTV Tries K-Pop Dance to BTS 'Fire' For The First Time">
            <a:hlinkClick r:id="rId3"/>
          </p:cNvPr>
          <p:cNvSpPr/>
          <p:nvPr/>
        </p:nvSpPr>
        <p:spPr>
          <a:xfrm>
            <a:off x="311700" y="1146175"/>
            <a:ext cx="4572000" cy="3429000"/>
          </a:xfrm>
          <a:prstGeom prst="rect">
            <a:avLst/>
          </a:prstGeom>
          <a:blipFill>
            <a:blip r:embed="rId4">
              <a:alphaModFix/>
            </a:blip>
            <a:stretch>
              <a:fillRect/>
            </a:stretch>
          </a:blipFill>
          <a:ln>
            <a:noFill/>
          </a:ln>
        </p:spPr>
      </p:sp>
      <p:sp>
        <p:nvSpPr>
          <p:cNvPr descr="BTS Official Homepage http://bts.ibighit.com BTS Blog http://btsblog.ibighit.com BTS Facebook https://www.facebook.com/bangtan.official" id="2365" name="Shape 2365" title="방탄소년단 '불타오르네 (FIRE)' Dance Practice">
            <a:hlinkClick r:id="rId5"/>
          </p:cNvPr>
          <p:cNvSpPr/>
          <p:nvPr/>
        </p:nvSpPr>
        <p:spPr>
          <a:xfrm>
            <a:off x="4260300" y="1146175"/>
            <a:ext cx="4572000" cy="3429000"/>
          </a:xfrm>
          <a:prstGeom prst="rect">
            <a:avLst/>
          </a:prstGeom>
          <a:blipFill>
            <a:blip r:embed="rId6">
              <a:alphaModFix/>
            </a:blip>
            <a:stretch>
              <a:fillRect/>
            </a:stretch>
          </a:blipFill>
          <a:ln>
            <a:noFill/>
          </a:ln>
        </p:spPr>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9" name="Shape 2369"/>
        <p:cNvGrpSpPr/>
        <p:nvPr/>
      </p:nvGrpSpPr>
      <p:grpSpPr>
        <a:xfrm>
          <a:off x="0" y="0"/>
          <a:ext cx="0" cy="0"/>
          <a:chOff x="0" y="0"/>
          <a:chExt cx="0" cy="0"/>
        </a:xfrm>
      </p:grpSpPr>
      <p:sp>
        <p:nvSpPr>
          <p:cNvPr id="2370" name="Shape 2370"/>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400">
                <a:solidFill>
                  <a:srgbClr val="1155CC"/>
                </a:solidFill>
              </a:rPr>
              <a:t>What We’ve Learned about Programming Languages</a:t>
            </a:r>
          </a:p>
        </p:txBody>
      </p:sp>
      <p:sp>
        <p:nvSpPr>
          <p:cNvPr id="2371" name="Shape 2371"/>
          <p:cNvSpPr txBox="1"/>
          <p:nvPr>
            <p:ph idx="1" type="body"/>
          </p:nvPr>
        </p:nvSpPr>
        <p:spPr>
          <a:xfrm>
            <a:off x="243000" y="556500"/>
            <a:ext cx="8795100" cy="41538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Object based programming: Organize around objects.</a:t>
            </a:r>
          </a:p>
          <a:p>
            <a:pPr indent="-355600" lvl="0" marL="457200" rtl="0">
              <a:spcBef>
                <a:spcPts val="0"/>
              </a:spcBef>
              <a:spcAft>
                <a:spcPts val="0"/>
              </a:spcAft>
              <a:buClr>
                <a:srgbClr val="000000"/>
              </a:buClr>
              <a:buSzPts val="2000"/>
              <a:buChar char="●"/>
            </a:pPr>
            <a:r>
              <a:rPr lang="en" sz="2000">
                <a:solidFill>
                  <a:srgbClr val="000000"/>
                </a:solidFill>
              </a:rPr>
              <a:t>Object oriented programming:</a:t>
            </a:r>
          </a:p>
          <a:p>
            <a:pPr indent="-355600" lvl="1" marL="914400" rtl="0">
              <a:spcBef>
                <a:spcPts val="0"/>
              </a:spcBef>
              <a:spcAft>
                <a:spcPts val="0"/>
              </a:spcAft>
              <a:buClr>
                <a:srgbClr val="000000"/>
              </a:buClr>
              <a:buSzPts val="2000"/>
              <a:buChar char="○"/>
            </a:pPr>
            <a:r>
              <a:rPr lang="en" sz="2000">
                <a:solidFill>
                  <a:srgbClr val="000000"/>
                </a:solidFill>
              </a:rPr>
              <a:t>Interface Inheritance.</a:t>
            </a:r>
          </a:p>
          <a:p>
            <a:pPr indent="-355600" lvl="1" marL="914400" rtl="0">
              <a:spcBef>
                <a:spcPts val="0"/>
              </a:spcBef>
              <a:spcAft>
                <a:spcPts val="0"/>
              </a:spcAft>
              <a:buClr>
                <a:srgbClr val="000000"/>
              </a:buClr>
              <a:buSzPts val="2000"/>
              <a:buChar char="○"/>
            </a:pPr>
            <a:r>
              <a:rPr lang="en" sz="2000">
                <a:solidFill>
                  <a:srgbClr val="000000"/>
                </a:solidFill>
              </a:rPr>
              <a:t>Implementation inheritance.</a:t>
            </a:r>
          </a:p>
          <a:p>
            <a:pPr indent="-355600" lvl="0" marL="457200" rtl="0">
              <a:spcBef>
                <a:spcPts val="0"/>
              </a:spcBef>
              <a:spcAft>
                <a:spcPts val="0"/>
              </a:spcAft>
              <a:buClr>
                <a:srgbClr val="000000"/>
              </a:buClr>
              <a:buSzPts val="2000"/>
              <a:buChar char="●"/>
            </a:pPr>
            <a:r>
              <a:rPr lang="en" sz="2000">
                <a:solidFill>
                  <a:srgbClr val="000000"/>
                </a:solidFill>
              </a:rPr>
              <a:t>Dynamic vs. static typing.</a:t>
            </a:r>
          </a:p>
          <a:p>
            <a:pPr indent="-355600" lvl="0" marL="457200" rtl="0">
              <a:spcBef>
                <a:spcPts val="0"/>
              </a:spcBef>
              <a:spcAft>
                <a:spcPts val="0"/>
              </a:spcAft>
              <a:buClr>
                <a:srgbClr val="000000"/>
              </a:buClr>
              <a:buSzPts val="2000"/>
              <a:buChar char="●"/>
            </a:pPr>
            <a:r>
              <a:rPr lang="en" sz="2000">
                <a:solidFill>
                  <a:srgbClr val="000000"/>
                </a:solidFill>
              </a:rPr>
              <a:t>Generic Programming, e.g. ArrayList&lt;Integer&gt;, etc.</a:t>
            </a:r>
          </a:p>
          <a:p>
            <a:pPr indent="-355600" lvl="0" marL="457200" rtl="0">
              <a:spcBef>
                <a:spcPts val="0"/>
              </a:spcBef>
              <a:spcAft>
                <a:spcPts val="0"/>
              </a:spcAft>
              <a:buClr>
                <a:srgbClr val="000000"/>
              </a:buClr>
              <a:buSzPts val="2000"/>
              <a:buChar char="●"/>
            </a:pPr>
            <a:r>
              <a:rPr lang="en" sz="2000">
                <a:solidFill>
                  <a:srgbClr val="000000"/>
                </a:solidFill>
              </a:rPr>
              <a:t>The model of memory as boxes containing bits.</a:t>
            </a:r>
          </a:p>
          <a:p>
            <a:pPr indent="-355600" lvl="0" marL="457200" rtl="0">
              <a:spcBef>
                <a:spcPts val="0"/>
              </a:spcBef>
              <a:spcAft>
                <a:spcPts val="0"/>
              </a:spcAft>
              <a:buClr>
                <a:srgbClr val="000000"/>
              </a:buClr>
              <a:buSzPts val="2000"/>
              <a:buChar char="●"/>
            </a:pPr>
            <a:r>
              <a:rPr lang="en" sz="2000">
                <a:solidFill>
                  <a:srgbClr val="000000"/>
                </a:solidFill>
              </a:rPr>
              <a:t>Java.</a:t>
            </a:r>
          </a:p>
          <a:p>
            <a:pPr indent="-355600" lvl="0" marL="457200" rtl="0">
              <a:spcBef>
                <a:spcPts val="0"/>
              </a:spcBef>
              <a:spcAft>
                <a:spcPts val="0"/>
              </a:spcAft>
              <a:buClr>
                <a:srgbClr val="000000"/>
              </a:buClr>
              <a:buSzPts val="2000"/>
              <a:buChar char="●"/>
            </a:pPr>
            <a:r>
              <a:rPr lang="en" sz="2000">
                <a:solidFill>
                  <a:srgbClr val="000000"/>
                </a:solidFill>
              </a:rPr>
              <a:t>Some standard programming idioms/patterns: </a:t>
            </a:r>
          </a:p>
          <a:p>
            <a:pPr indent="-355600" lvl="1" marL="914400" rtl="0">
              <a:spcBef>
                <a:spcPts val="0"/>
              </a:spcBef>
              <a:spcAft>
                <a:spcPts val="0"/>
              </a:spcAft>
              <a:buClr>
                <a:srgbClr val="000000"/>
              </a:buClr>
              <a:buSzPts val="2000"/>
              <a:buChar char="○"/>
            </a:pPr>
            <a:r>
              <a:rPr lang="en" sz="2000">
                <a:solidFill>
                  <a:srgbClr val="000000"/>
                </a:solidFill>
              </a:rPr>
              <a:t>Streams/HoFs</a:t>
            </a:r>
          </a:p>
          <a:p>
            <a:pPr indent="-355600" lvl="1" marL="914400" rtl="0">
              <a:spcBef>
                <a:spcPts val="0"/>
              </a:spcBef>
              <a:buClr>
                <a:srgbClr val="000000"/>
              </a:buClr>
              <a:buSzPts val="2000"/>
              <a:buChar char="○"/>
            </a:pPr>
            <a:r>
              <a:rPr lang="en" sz="2000">
                <a:solidFill>
                  <a:srgbClr val="000000"/>
                </a:solidFill>
              </a:rPr>
              <a:t>Iterators</a:t>
            </a:r>
          </a:p>
        </p:txBody>
      </p:sp>
      <p:cxnSp>
        <p:nvCxnSpPr>
          <p:cNvPr id="2372" name="Shape 2372"/>
          <p:cNvCxnSpPr/>
          <p:nvPr/>
        </p:nvCxnSpPr>
        <p:spPr>
          <a:xfrm flipH="1">
            <a:off x="3599025" y="1418550"/>
            <a:ext cx="1101300" cy="96900"/>
          </a:xfrm>
          <a:prstGeom prst="straightConnector1">
            <a:avLst/>
          </a:prstGeom>
          <a:noFill/>
          <a:ln cap="flat" cmpd="sng" w="19050">
            <a:solidFill>
              <a:schemeClr val="dk2"/>
            </a:solidFill>
            <a:prstDash val="solid"/>
            <a:round/>
            <a:headEnd len="lg" w="lg" type="none"/>
            <a:tailEnd len="lg" w="lg" type="triangle"/>
          </a:ln>
        </p:spPr>
      </p:cxnSp>
      <p:sp>
        <p:nvSpPr>
          <p:cNvPr id="2373" name="Shape 2373"/>
          <p:cNvSpPr txBox="1"/>
          <p:nvPr/>
        </p:nvSpPr>
        <p:spPr>
          <a:xfrm>
            <a:off x="4714896" y="930517"/>
            <a:ext cx="4391400" cy="49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Example: Programmer only needs to know List API, doesn’t have to know that ArrayList secretly does array resizing.</a:t>
            </a:r>
          </a:p>
        </p:txBody>
      </p:sp>
      <p:cxnSp>
        <p:nvCxnSpPr>
          <p:cNvPr id="2374" name="Shape 2374"/>
          <p:cNvCxnSpPr/>
          <p:nvPr/>
        </p:nvCxnSpPr>
        <p:spPr>
          <a:xfrm rot="10800000">
            <a:off x="5922575" y="3196550"/>
            <a:ext cx="981900" cy="97800"/>
          </a:xfrm>
          <a:prstGeom prst="straightConnector1">
            <a:avLst/>
          </a:prstGeom>
          <a:noFill/>
          <a:ln cap="flat" cmpd="sng" w="19050">
            <a:solidFill>
              <a:schemeClr val="dk2"/>
            </a:solidFill>
            <a:prstDash val="solid"/>
            <a:round/>
            <a:headEnd len="lg" w="lg" type="none"/>
            <a:tailEnd len="lg" w="lg" type="triangle"/>
          </a:ln>
        </p:spPr>
      </p:cxnSp>
      <p:sp>
        <p:nvSpPr>
          <p:cNvPr id="2375" name="Shape 2375"/>
          <p:cNvSpPr txBox="1"/>
          <p:nvPr/>
        </p:nvSpPr>
        <p:spPr>
          <a:xfrm>
            <a:off x="6915700" y="2936000"/>
            <a:ext cx="2198700" cy="770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Example: Array is a sequence of boxes. An array variable is a box containing address of sequences of boxes.</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9" name="Shape 2379"/>
        <p:cNvGrpSpPr/>
        <p:nvPr/>
      </p:nvGrpSpPr>
      <p:grpSpPr>
        <a:xfrm>
          <a:off x="0" y="0"/>
          <a:ext cx="0" cy="0"/>
          <a:chOff x="0" y="0"/>
          <a:chExt cx="0" cy="0"/>
        </a:xfrm>
      </p:grpSpPr>
      <p:sp>
        <p:nvSpPr>
          <p:cNvPr id="2380" name="Shape 2380"/>
          <p:cNvSpPr txBox="1"/>
          <p:nvPr>
            <p:ph type="title"/>
          </p:nvPr>
        </p:nvSpPr>
        <p:spPr>
          <a:xfrm>
            <a:off x="166800" y="92500"/>
            <a:ext cx="8520000" cy="4953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Mathematical Analysis of Data Structure/Algorithm Performance</a:t>
            </a:r>
          </a:p>
        </p:txBody>
      </p:sp>
      <p:sp>
        <p:nvSpPr>
          <p:cNvPr id="2381" name="Shape 23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Asymptotic analysis.</a:t>
            </a:r>
          </a:p>
          <a:p>
            <a:pPr indent="-355600" lvl="0" marL="457200" rtl="0">
              <a:spcBef>
                <a:spcPts val="0"/>
              </a:spcBef>
              <a:spcAft>
                <a:spcPts val="0"/>
              </a:spcAft>
              <a:buClr>
                <a:srgbClr val="000000"/>
              </a:buClr>
              <a:buSzPts val="2000"/>
              <a:buChar char="●"/>
            </a:pPr>
            <a:r>
              <a:rPr lang="en" sz="2000">
                <a:solidFill>
                  <a:srgbClr val="000000"/>
                </a:solidFill>
              </a:rPr>
              <a:t>O(·), Ω(·), Θ(·).</a:t>
            </a:r>
          </a:p>
          <a:p>
            <a:pPr indent="-355600" lvl="0" marL="457200" rtl="0">
              <a:spcBef>
                <a:spcPts val="0"/>
              </a:spcBef>
              <a:spcAft>
                <a:spcPts val="0"/>
              </a:spcAft>
              <a:buClr>
                <a:srgbClr val="000000"/>
              </a:buClr>
              <a:buSzPts val="2000"/>
              <a:buChar char="●"/>
            </a:pPr>
            <a:r>
              <a:rPr lang="en" sz="2000">
                <a:solidFill>
                  <a:srgbClr val="000000"/>
                </a:solidFill>
              </a:rPr>
              <a:t>Worst case vs. average case vs. best case.</a:t>
            </a:r>
          </a:p>
          <a:p>
            <a:pPr indent="-355600" lvl="1" marL="914400" rtl="0">
              <a:spcBef>
                <a:spcPts val="0"/>
              </a:spcBef>
              <a:spcAft>
                <a:spcPts val="0"/>
              </a:spcAft>
              <a:buClr>
                <a:srgbClr val="000000"/>
              </a:buClr>
              <a:buSzPts val="2000"/>
              <a:buChar char="○"/>
            </a:pPr>
            <a:r>
              <a:rPr lang="en" sz="2000">
                <a:solidFill>
                  <a:srgbClr val="000000"/>
                </a:solidFill>
              </a:rPr>
              <a:t>Exemplar of usefulness of average case: Quicksort (requires randomized analysis)</a:t>
            </a:r>
          </a:p>
          <a:p>
            <a:pPr indent="-355600" lvl="0" marL="457200" rtl="0">
              <a:spcBef>
                <a:spcPts val="0"/>
              </a:spcBef>
              <a:spcAft>
                <a:spcPts val="0"/>
              </a:spcAft>
              <a:buClr>
                <a:srgbClr val="000000"/>
              </a:buClr>
              <a:buSzPts val="2000"/>
              <a:buChar char="●"/>
            </a:pPr>
            <a:r>
              <a:rPr lang="en" sz="2000">
                <a:solidFill>
                  <a:srgbClr val="000000"/>
                </a:solidFill>
              </a:rPr>
              <a:t>Determining the runtime of code through:</a:t>
            </a:r>
          </a:p>
          <a:p>
            <a:pPr indent="-355600" lvl="1" marL="914400" rtl="0">
              <a:spcBef>
                <a:spcPts val="0"/>
              </a:spcBef>
              <a:spcAft>
                <a:spcPts val="0"/>
              </a:spcAft>
              <a:buClr>
                <a:srgbClr val="000000"/>
              </a:buClr>
              <a:buSzPts val="2000"/>
              <a:buChar char="○"/>
            </a:pPr>
            <a:r>
              <a:rPr lang="en" sz="2000">
                <a:solidFill>
                  <a:srgbClr val="000000"/>
                </a:solidFill>
              </a:rPr>
              <a:t>Inspection (often requires deep thought).</a:t>
            </a:r>
          </a:p>
          <a:p>
            <a:pPr indent="-355600" lvl="0" marL="457200" rtl="0">
              <a:spcBef>
                <a:spcPts val="0"/>
              </a:spcBef>
              <a:spcAft>
                <a:spcPts val="0"/>
              </a:spcAft>
              <a:buClr>
                <a:srgbClr val="000000"/>
              </a:buClr>
              <a:buSzPts val="2000"/>
              <a:buChar char="●"/>
            </a:pPr>
            <a:r>
              <a:rPr lang="en" sz="2000">
                <a:solidFill>
                  <a:srgbClr val="000000"/>
                </a:solidFill>
              </a:rPr>
              <a:t>Amortized runtime</a:t>
            </a:r>
          </a:p>
          <a:p>
            <a:pPr indent="-355600" lvl="1" marL="914400" rtl="0">
              <a:spcBef>
                <a:spcPts val="0"/>
              </a:spcBef>
              <a:buClr>
                <a:srgbClr val="000000"/>
              </a:buClr>
              <a:buSzPts val="2000"/>
              <a:buChar char="○"/>
            </a:pPr>
            <a:r>
              <a:rPr lang="en" sz="2000">
                <a:solidFill>
                  <a:srgbClr val="000000"/>
                </a:solidFill>
              </a:rPr>
              <a:t>Exemplar: HashMaps are actually good at basic operations despite resizing. Amortized runtime is constant.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1217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Insertion Sort: Runtime</a:t>
            </a:r>
          </a:p>
        </p:txBody>
      </p:sp>
      <p:sp>
        <p:nvSpPr>
          <p:cNvPr id="128" name="Shape 128"/>
          <p:cNvSpPr txBox="1"/>
          <p:nvPr>
            <p:ph idx="1" type="body"/>
          </p:nvPr>
        </p:nvSpPr>
        <p:spPr>
          <a:xfrm>
            <a:off x="311700" y="5428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An </a:t>
            </a:r>
            <a:r>
              <a:rPr b="1" lang="en">
                <a:solidFill>
                  <a:srgbClr val="000000"/>
                </a:solidFill>
              </a:rPr>
              <a:t>inversion </a:t>
            </a:r>
            <a:r>
              <a:rPr lang="en">
                <a:solidFill>
                  <a:srgbClr val="000000"/>
                </a:solidFill>
              </a:rPr>
              <a:t>is a pair of keys j &lt; k such that j appears after k in the list </a:t>
            </a:r>
          </a:p>
          <a:p>
            <a:pPr indent="-342900" lvl="1" marL="914400" rtl="0">
              <a:spcBef>
                <a:spcPts val="0"/>
              </a:spcBef>
              <a:spcAft>
                <a:spcPts val="0"/>
              </a:spcAft>
              <a:buClr>
                <a:srgbClr val="000000"/>
              </a:buClr>
              <a:buSzPts val="1800"/>
              <a:buChar char="○"/>
            </a:pPr>
            <a:r>
              <a:rPr lang="en" sz="1800">
                <a:solidFill>
                  <a:srgbClr val="000000"/>
                </a:solidFill>
              </a:rPr>
              <a:t>A pair of out-of-order keys.</a:t>
            </a:r>
          </a:p>
          <a:p>
            <a:pPr indent="-342900" lvl="1" marL="914400" rtl="0">
              <a:spcBef>
                <a:spcPts val="0"/>
              </a:spcBef>
              <a:spcAft>
                <a:spcPts val="0"/>
              </a:spcAft>
              <a:buClr>
                <a:srgbClr val="000000"/>
              </a:buClr>
              <a:buSzPts val="1800"/>
              <a:buChar char="○"/>
            </a:pPr>
            <a:r>
              <a:rPr lang="en" sz="1800">
                <a:solidFill>
                  <a:srgbClr val="000000"/>
                </a:solidFill>
              </a:rPr>
              <a:t>Implies a list could have up to n(n-1)/2 = O(n</a:t>
            </a:r>
            <a:r>
              <a:rPr baseline="30000" lang="en" sz="1800">
                <a:solidFill>
                  <a:srgbClr val="000000"/>
                </a:solidFill>
              </a:rPr>
              <a:t>2</a:t>
            </a:r>
            <a:r>
              <a:rPr lang="en" sz="1800">
                <a:solidFill>
                  <a:srgbClr val="000000"/>
                </a:solidFill>
              </a:rPr>
              <a:t>), the number of pairs, inversions.</a:t>
            </a:r>
          </a:p>
          <a:p>
            <a:pPr indent="-342900" lvl="1" marL="914400" rtl="0">
              <a:spcBef>
                <a:spcPts val="0"/>
              </a:spcBef>
              <a:spcAft>
                <a:spcPts val="0"/>
              </a:spcAft>
              <a:buClr>
                <a:srgbClr val="000000"/>
              </a:buClr>
              <a:buSzPts val="1800"/>
              <a:buChar char="○"/>
            </a:pPr>
            <a:r>
              <a:rPr lang="en" sz="1800">
                <a:solidFill>
                  <a:srgbClr val="000000"/>
                </a:solidFill>
              </a:rPr>
              <a:t>The average random list will have Θ(n</a:t>
            </a:r>
            <a:r>
              <a:rPr baseline="30000" lang="en" sz="1800">
                <a:solidFill>
                  <a:srgbClr val="000000"/>
                </a:solidFill>
              </a:rPr>
              <a:t>2</a:t>
            </a:r>
            <a:r>
              <a:rPr lang="en" sz="1800">
                <a:solidFill>
                  <a:srgbClr val="000000"/>
                </a:solidFill>
              </a:rPr>
              <a:t>) inversions.</a:t>
            </a:r>
          </a:p>
          <a:p>
            <a:pPr indent="-342900" lvl="0" marL="457200" rtl="0">
              <a:spcBef>
                <a:spcPts val="0"/>
              </a:spcBef>
              <a:spcAft>
                <a:spcPts val="0"/>
              </a:spcAft>
              <a:buClr>
                <a:srgbClr val="000000"/>
              </a:buClr>
              <a:buSzPts val="1800"/>
              <a:buChar char="●"/>
            </a:pPr>
            <a:r>
              <a:rPr lang="en">
                <a:solidFill>
                  <a:srgbClr val="000000"/>
                </a:solidFill>
              </a:rPr>
              <a:t>We need to perform a swap for every inversion. Thus overall runtime is Θ(n</a:t>
            </a:r>
            <a:r>
              <a:rPr baseline="30000" lang="en">
                <a:solidFill>
                  <a:srgbClr val="000000"/>
                </a:solidFill>
              </a:rPr>
              <a:t> </a:t>
            </a:r>
            <a:r>
              <a:rPr lang="en">
                <a:solidFill>
                  <a:srgbClr val="000000"/>
                </a:solidFill>
              </a:rPr>
              <a:t>+ k), where k is the number of inversions.</a:t>
            </a:r>
          </a:p>
          <a:p>
            <a:pPr indent="-342900" lvl="1" marL="914400" rtl="0">
              <a:spcBef>
                <a:spcPts val="0"/>
              </a:spcBef>
              <a:spcAft>
                <a:spcPts val="0"/>
              </a:spcAft>
              <a:buClr>
                <a:srgbClr val="000000"/>
              </a:buClr>
              <a:buSzPts val="1800"/>
              <a:buChar char="○"/>
            </a:pPr>
            <a:r>
              <a:rPr lang="en" sz="1800">
                <a:solidFill>
                  <a:srgbClr val="000000"/>
                </a:solidFill>
              </a:rPr>
              <a:t>Best case: List sorted, k = 0. Θ(n).</a:t>
            </a:r>
          </a:p>
          <a:p>
            <a:pPr indent="-342900" lvl="1" marL="914400" rtl="0">
              <a:spcBef>
                <a:spcPts val="0"/>
              </a:spcBef>
              <a:spcAft>
                <a:spcPts val="0"/>
              </a:spcAft>
              <a:buClr>
                <a:srgbClr val="000000"/>
              </a:buClr>
              <a:buSzPts val="1800"/>
              <a:buChar char="○"/>
            </a:pPr>
            <a:r>
              <a:rPr lang="en" sz="1800">
                <a:solidFill>
                  <a:srgbClr val="000000"/>
                </a:solidFill>
              </a:rPr>
              <a:t>Special case: List almost sorted. If k &lt; Θ(n log n), better than other sorting algorithms.</a:t>
            </a:r>
          </a:p>
          <a:p>
            <a:pPr indent="-342900" lvl="1" marL="914400" rtl="0">
              <a:spcBef>
                <a:spcPts val="0"/>
              </a:spcBef>
              <a:spcAft>
                <a:spcPts val="0"/>
              </a:spcAft>
              <a:buClr>
                <a:srgbClr val="000000"/>
              </a:buClr>
              <a:buSzPts val="1800"/>
              <a:buChar char="○"/>
            </a:pPr>
            <a:r>
              <a:rPr lang="en" sz="1800">
                <a:solidFill>
                  <a:srgbClr val="000000"/>
                </a:solidFill>
              </a:rPr>
              <a:t>Worst &amp; Average case: k = Θ(n</a:t>
            </a:r>
            <a:r>
              <a:rPr baseline="30000" lang="en" sz="1800">
                <a:solidFill>
                  <a:srgbClr val="000000"/>
                </a:solidFill>
              </a:rPr>
              <a:t>2</a:t>
            </a:r>
            <a:r>
              <a:rPr lang="en" sz="1800">
                <a:solidFill>
                  <a:srgbClr val="000000"/>
                </a:solidFill>
              </a:rPr>
              <a:t>), and thus total runtime Θ(n</a:t>
            </a:r>
            <a:r>
              <a:rPr baseline="30000" lang="en" sz="1800">
                <a:solidFill>
                  <a:srgbClr val="000000"/>
                </a:solidFill>
              </a:rPr>
              <a:t>2</a:t>
            </a:r>
            <a:r>
              <a:rPr lang="en" sz="1800">
                <a:solidFill>
                  <a:srgbClr val="000000"/>
                </a:solidFill>
              </a:rPr>
              <a:t>).</a:t>
            </a:r>
          </a:p>
          <a:p>
            <a:pPr indent="-342900" lvl="1" marL="914400" rtl="0">
              <a:spcBef>
                <a:spcPts val="0"/>
              </a:spcBef>
              <a:buClr>
                <a:srgbClr val="000000"/>
              </a:buClr>
              <a:buSzPts val="1800"/>
              <a:buChar char="○"/>
            </a:pPr>
            <a:r>
              <a:rPr lang="en" sz="1800">
                <a:solidFill>
                  <a:srgbClr val="000000"/>
                </a:solidFill>
              </a:rPr>
              <a:t>Special case: List is very short (in Java, this threshold is 47). Insertion sort has the lowest overhead (constant factor) of any sorting algorithm (you can do it in 5 lines!).</a:t>
            </a: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5" name="Shape 2385"/>
        <p:cNvGrpSpPr/>
        <p:nvPr/>
      </p:nvGrpSpPr>
      <p:grpSpPr>
        <a:xfrm>
          <a:off x="0" y="0"/>
          <a:ext cx="0" cy="0"/>
          <a:chOff x="0" y="0"/>
          <a:chExt cx="0" cy="0"/>
        </a:xfrm>
      </p:grpSpPr>
      <p:sp>
        <p:nvSpPr>
          <p:cNvPr id="2386" name="Shape 2386"/>
          <p:cNvSpPr/>
          <p:nvPr/>
        </p:nvSpPr>
        <p:spPr>
          <a:xfrm>
            <a:off x="1268400" y="2165425"/>
            <a:ext cx="1938900" cy="1535700"/>
          </a:xfrm>
          <a:prstGeom prst="roundRect">
            <a:avLst>
              <a:gd fmla="val 16667" name="adj"/>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87" name="Shape 2387"/>
          <p:cNvSpPr/>
          <p:nvPr/>
        </p:nvSpPr>
        <p:spPr>
          <a:xfrm>
            <a:off x="1275800" y="1260625"/>
            <a:ext cx="1938900" cy="778200"/>
          </a:xfrm>
          <a:prstGeom prst="roundRect">
            <a:avLst>
              <a:gd fmla="val 16667" name="adj"/>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88" name="Shape 2388"/>
          <p:cNvSpPr/>
          <p:nvPr/>
        </p:nvSpPr>
        <p:spPr>
          <a:xfrm>
            <a:off x="3285275" y="1642225"/>
            <a:ext cx="696300" cy="3054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PQ</a:t>
            </a:r>
          </a:p>
        </p:txBody>
      </p:sp>
      <p:sp>
        <p:nvSpPr>
          <p:cNvPr id="2389" name="Shape 2389"/>
          <p:cNvSpPr/>
          <p:nvPr/>
        </p:nvSpPr>
        <p:spPr>
          <a:xfrm>
            <a:off x="6132750" y="733413"/>
            <a:ext cx="696300" cy="3054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List</a:t>
            </a:r>
          </a:p>
        </p:txBody>
      </p:sp>
      <p:sp>
        <p:nvSpPr>
          <p:cNvPr id="2390" name="Shape 2390"/>
          <p:cNvSpPr/>
          <p:nvPr/>
        </p:nvSpPr>
        <p:spPr>
          <a:xfrm>
            <a:off x="35725" y="1540375"/>
            <a:ext cx="696300" cy="3054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Set</a:t>
            </a:r>
          </a:p>
        </p:txBody>
      </p:sp>
      <p:sp>
        <p:nvSpPr>
          <p:cNvPr id="2391" name="Shape 2391"/>
          <p:cNvSpPr/>
          <p:nvPr/>
        </p:nvSpPr>
        <p:spPr>
          <a:xfrm>
            <a:off x="35600" y="2174050"/>
            <a:ext cx="696300" cy="3054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Map</a:t>
            </a:r>
          </a:p>
        </p:txBody>
      </p:sp>
      <p:sp>
        <p:nvSpPr>
          <p:cNvPr id="2392" name="Shape 2392"/>
          <p:cNvSpPr/>
          <p:nvPr/>
        </p:nvSpPr>
        <p:spPr>
          <a:xfrm>
            <a:off x="1246675" y="587875"/>
            <a:ext cx="1870200" cy="456600"/>
          </a:xfrm>
          <a:prstGeom prst="roundRect">
            <a:avLst>
              <a:gd fmla="val 16667" name="adj"/>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393" name="Shape 2393"/>
          <p:cNvSpPr/>
          <p:nvPr/>
        </p:nvSpPr>
        <p:spPr>
          <a:xfrm>
            <a:off x="5182792" y="2816071"/>
            <a:ext cx="1164600" cy="3054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DisjointSets</a:t>
            </a:r>
          </a:p>
        </p:txBody>
      </p:sp>
      <p:sp>
        <p:nvSpPr>
          <p:cNvPr id="2394" name="Shape 2394"/>
          <p:cNvSpPr/>
          <p:nvPr/>
        </p:nvSpPr>
        <p:spPr>
          <a:xfrm>
            <a:off x="1317675" y="638275"/>
            <a:ext cx="17568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Hash Table</a:t>
            </a:r>
          </a:p>
        </p:txBody>
      </p:sp>
      <p:sp>
        <p:nvSpPr>
          <p:cNvPr id="2395" name="Shape 2395"/>
          <p:cNvSpPr/>
          <p:nvPr/>
        </p:nvSpPr>
        <p:spPr>
          <a:xfrm>
            <a:off x="1317675" y="1311775"/>
            <a:ext cx="17919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LinkedList</a:t>
            </a:r>
          </a:p>
        </p:txBody>
      </p:sp>
      <p:sp>
        <p:nvSpPr>
          <p:cNvPr id="2396" name="Shape 2396"/>
          <p:cNvSpPr/>
          <p:nvPr/>
        </p:nvSpPr>
        <p:spPr>
          <a:xfrm>
            <a:off x="1325091" y="1692775"/>
            <a:ext cx="17919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ArrayList</a:t>
            </a:r>
          </a:p>
        </p:txBody>
      </p:sp>
      <p:sp>
        <p:nvSpPr>
          <p:cNvPr id="2397" name="Shape 2397"/>
          <p:cNvSpPr/>
          <p:nvPr/>
        </p:nvSpPr>
        <p:spPr>
          <a:xfrm>
            <a:off x="1300121" y="4336975"/>
            <a:ext cx="17919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Heap</a:t>
            </a:r>
          </a:p>
        </p:txBody>
      </p:sp>
      <p:cxnSp>
        <p:nvCxnSpPr>
          <p:cNvPr id="2398" name="Shape 2398"/>
          <p:cNvCxnSpPr>
            <a:stCxn id="2390" idx="3"/>
            <a:endCxn id="2394" idx="1"/>
          </p:cNvCxnSpPr>
          <p:nvPr/>
        </p:nvCxnSpPr>
        <p:spPr>
          <a:xfrm flipH="1" rot="10800000">
            <a:off x="732025" y="790975"/>
            <a:ext cx="585600" cy="902100"/>
          </a:xfrm>
          <a:prstGeom prst="straightConnector1">
            <a:avLst/>
          </a:prstGeom>
          <a:noFill/>
          <a:ln cap="flat" cmpd="sng" w="19050">
            <a:solidFill>
              <a:srgbClr val="666666"/>
            </a:solidFill>
            <a:prstDash val="solid"/>
            <a:round/>
            <a:headEnd len="lg" w="lg" type="none"/>
            <a:tailEnd len="lg" w="lg" type="none"/>
          </a:ln>
        </p:spPr>
      </p:cxnSp>
      <p:cxnSp>
        <p:nvCxnSpPr>
          <p:cNvPr id="2399" name="Shape 2399"/>
          <p:cNvCxnSpPr>
            <a:stCxn id="2390" idx="3"/>
            <a:endCxn id="2395" idx="1"/>
          </p:cNvCxnSpPr>
          <p:nvPr/>
        </p:nvCxnSpPr>
        <p:spPr>
          <a:xfrm flipH="1" rot="10800000">
            <a:off x="732025" y="1464475"/>
            <a:ext cx="585600" cy="228600"/>
          </a:xfrm>
          <a:prstGeom prst="straightConnector1">
            <a:avLst/>
          </a:prstGeom>
          <a:noFill/>
          <a:ln cap="flat" cmpd="sng" w="19050">
            <a:solidFill>
              <a:srgbClr val="666666"/>
            </a:solidFill>
            <a:prstDash val="solid"/>
            <a:round/>
            <a:headEnd len="lg" w="lg" type="none"/>
            <a:tailEnd len="lg" w="lg" type="none"/>
          </a:ln>
        </p:spPr>
      </p:cxnSp>
      <p:cxnSp>
        <p:nvCxnSpPr>
          <p:cNvPr id="2400" name="Shape 2400"/>
          <p:cNvCxnSpPr>
            <a:stCxn id="2390" idx="3"/>
            <a:endCxn id="2401" idx="1"/>
          </p:cNvCxnSpPr>
          <p:nvPr/>
        </p:nvCxnSpPr>
        <p:spPr>
          <a:xfrm>
            <a:off x="732025" y="1693075"/>
            <a:ext cx="656400" cy="685800"/>
          </a:xfrm>
          <a:prstGeom prst="straightConnector1">
            <a:avLst/>
          </a:prstGeom>
          <a:noFill/>
          <a:ln cap="flat" cmpd="sng" w="19050">
            <a:solidFill>
              <a:srgbClr val="666666"/>
            </a:solidFill>
            <a:prstDash val="solid"/>
            <a:round/>
            <a:headEnd len="lg" w="lg" type="none"/>
            <a:tailEnd len="lg" w="lg" type="none"/>
          </a:ln>
        </p:spPr>
      </p:cxnSp>
      <p:cxnSp>
        <p:nvCxnSpPr>
          <p:cNvPr id="2402" name="Shape 2402"/>
          <p:cNvCxnSpPr>
            <a:stCxn id="2390" idx="3"/>
            <a:endCxn id="2396" idx="1"/>
          </p:cNvCxnSpPr>
          <p:nvPr/>
        </p:nvCxnSpPr>
        <p:spPr>
          <a:xfrm>
            <a:off x="732025" y="1693075"/>
            <a:ext cx="593100" cy="152400"/>
          </a:xfrm>
          <a:prstGeom prst="straightConnector1">
            <a:avLst/>
          </a:prstGeom>
          <a:noFill/>
          <a:ln cap="flat" cmpd="sng" w="19050">
            <a:solidFill>
              <a:srgbClr val="666666"/>
            </a:solidFill>
            <a:prstDash val="solid"/>
            <a:round/>
            <a:headEnd len="lg" w="lg" type="none"/>
            <a:tailEnd len="lg" w="lg" type="none"/>
          </a:ln>
        </p:spPr>
      </p:cxnSp>
      <p:cxnSp>
        <p:nvCxnSpPr>
          <p:cNvPr id="2403" name="Shape 2403"/>
          <p:cNvCxnSpPr>
            <a:stCxn id="2390" idx="3"/>
            <a:endCxn id="2404" idx="1"/>
          </p:cNvCxnSpPr>
          <p:nvPr/>
        </p:nvCxnSpPr>
        <p:spPr>
          <a:xfrm>
            <a:off x="732025" y="1693075"/>
            <a:ext cx="656400" cy="1447800"/>
          </a:xfrm>
          <a:prstGeom prst="straightConnector1">
            <a:avLst/>
          </a:prstGeom>
          <a:noFill/>
          <a:ln cap="flat" cmpd="sng" w="19050">
            <a:solidFill>
              <a:srgbClr val="666666"/>
            </a:solidFill>
            <a:prstDash val="solid"/>
            <a:round/>
            <a:headEnd len="lg" w="lg" type="none"/>
            <a:tailEnd len="lg" w="lg" type="none"/>
          </a:ln>
        </p:spPr>
      </p:cxnSp>
      <p:cxnSp>
        <p:nvCxnSpPr>
          <p:cNvPr id="2405" name="Shape 2405"/>
          <p:cNvCxnSpPr>
            <a:stCxn id="2390" idx="3"/>
            <a:endCxn id="2397" idx="1"/>
          </p:cNvCxnSpPr>
          <p:nvPr/>
        </p:nvCxnSpPr>
        <p:spPr>
          <a:xfrm>
            <a:off x="732025" y="1693075"/>
            <a:ext cx="568200" cy="2796600"/>
          </a:xfrm>
          <a:prstGeom prst="straightConnector1">
            <a:avLst/>
          </a:prstGeom>
          <a:noFill/>
          <a:ln cap="flat" cmpd="sng" w="19050">
            <a:solidFill>
              <a:srgbClr val="666666"/>
            </a:solidFill>
            <a:prstDash val="solid"/>
            <a:round/>
            <a:headEnd len="lg" w="lg" type="none"/>
            <a:tailEnd len="lg" w="lg" type="none"/>
          </a:ln>
        </p:spPr>
      </p:cxnSp>
      <p:sp>
        <p:nvSpPr>
          <p:cNvPr id="2404" name="Shape 2404"/>
          <p:cNvSpPr/>
          <p:nvPr/>
        </p:nvSpPr>
        <p:spPr>
          <a:xfrm>
            <a:off x="1388421" y="2988175"/>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Red Black</a:t>
            </a:r>
          </a:p>
        </p:txBody>
      </p:sp>
      <p:sp>
        <p:nvSpPr>
          <p:cNvPr id="2401" name="Shape 2401"/>
          <p:cNvSpPr/>
          <p:nvPr/>
        </p:nvSpPr>
        <p:spPr>
          <a:xfrm>
            <a:off x="1388550" y="2226175"/>
            <a:ext cx="17919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BST (no balancing)</a:t>
            </a:r>
          </a:p>
        </p:txBody>
      </p:sp>
      <p:sp>
        <p:nvSpPr>
          <p:cNvPr id="2406" name="Shape 2406"/>
          <p:cNvSpPr/>
          <p:nvPr/>
        </p:nvSpPr>
        <p:spPr>
          <a:xfrm>
            <a:off x="1388421" y="3369175"/>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300"/>
              <a:t>B-Trees (2-3 / 2-3-4)</a:t>
            </a:r>
          </a:p>
        </p:txBody>
      </p:sp>
      <p:cxnSp>
        <p:nvCxnSpPr>
          <p:cNvPr id="2407" name="Shape 2407"/>
          <p:cNvCxnSpPr>
            <a:stCxn id="2394" idx="1"/>
            <a:endCxn id="2391" idx="3"/>
          </p:cNvCxnSpPr>
          <p:nvPr/>
        </p:nvCxnSpPr>
        <p:spPr>
          <a:xfrm flipH="1">
            <a:off x="731775" y="790975"/>
            <a:ext cx="585900" cy="1535700"/>
          </a:xfrm>
          <a:prstGeom prst="straightConnector1">
            <a:avLst/>
          </a:prstGeom>
          <a:noFill/>
          <a:ln cap="flat" cmpd="sng" w="19050">
            <a:solidFill>
              <a:srgbClr val="666666"/>
            </a:solidFill>
            <a:prstDash val="solid"/>
            <a:round/>
            <a:headEnd len="lg" w="lg" type="none"/>
            <a:tailEnd len="lg" w="lg" type="none"/>
          </a:ln>
        </p:spPr>
      </p:cxnSp>
      <p:cxnSp>
        <p:nvCxnSpPr>
          <p:cNvPr id="2408" name="Shape 2408"/>
          <p:cNvCxnSpPr>
            <a:stCxn id="2395" idx="1"/>
            <a:endCxn id="2391" idx="3"/>
          </p:cNvCxnSpPr>
          <p:nvPr/>
        </p:nvCxnSpPr>
        <p:spPr>
          <a:xfrm flipH="1">
            <a:off x="731775" y="1464475"/>
            <a:ext cx="585900" cy="862200"/>
          </a:xfrm>
          <a:prstGeom prst="straightConnector1">
            <a:avLst/>
          </a:prstGeom>
          <a:noFill/>
          <a:ln cap="flat" cmpd="sng" w="19050">
            <a:solidFill>
              <a:srgbClr val="666666"/>
            </a:solidFill>
            <a:prstDash val="solid"/>
            <a:round/>
            <a:headEnd len="lg" w="lg" type="none"/>
            <a:tailEnd len="lg" w="lg" type="none"/>
          </a:ln>
        </p:spPr>
      </p:cxnSp>
      <p:cxnSp>
        <p:nvCxnSpPr>
          <p:cNvPr id="2409" name="Shape 2409"/>
          <p:cNvCxnSpPr>
            <a:stCxn id="2396" idx="1"/>
            <a:endCxn id="2391" idx="3"/>
          </p:cNvCxnSpPr>
          <p:nvPr/>
        </p:nvCxnSpPr>
        <p:spPr>
          <a:xfrm flipH="1">
            <a:off x="731991" y="1845475"/>
            <a:ext cx="593100" cy="481200"/>
          </a:xfrm>
          <a:prstGeom prst="straightConnector1">
            <a:avLst/>
          </a:prstGeom>
          <a:noFill/>
          <a:ln cap="flat" cmpd="sng" w="19050">
            <a:solidFill>
              <a:srgbClr val="666666"/>
            </a:solidFill>
            <a:prstDash val="solid"/>
            <a:round/>
            <a:headEnd len="lg" w="lg" type="none"/>
            <a:tailEnd len="lg" w="lg" type="none"/>
          </a:ln>
        </p:spPr>
      </p:cxnSp>
      <p:cxnSp>
        <p:nvCxnSpPr>
          <p:cNvPr id="2410" name="Shape 2410"/>
          <p:cNvCxnSpPr>
            <a:stCxn id="2401" idx="1"/>
            <a:endCxn id="2391" idx="3"/>
          </p:cNvCxnSpPr>
          <p:nvPr/>
        </p:nvCxnSpPr>
        <p:spPr>
          <a:xfrm rot="10800000">
            <a:off x="731850" y="2326675"/>
            <a:ext cx="656700" cy="52200"/>
          </a:xfrm>
          <a:prstGeom prst="straightConnector1">
            <a:avLst/>
          </a:prstGeom>
          <a:noFill/>
          <a:ln cap="flat" cmpd="sng" w="19050">
            <a:solidFill>
              <a:srgbClr val="666666"/>
            </a:solidFill>
            <a:prstDash val="solid"/>
            <a:round/>
            <a:headEnd len="lg" w="lg" type="none"/>
            <a:tailEnd len="lg" w="lg" type="none"/>
          </a:ln>
        </p:spPr>
      </p:cxnSp>
      <p:cxnSp>
        <p:nvCxnSpPr>
          <p:cNvPr id="2411" name="Shape 2411"/>
          <p:cNvCxnSpPr>
            <a:stCxn id="2404" idx="1"/>
            <a:endCxn id="2391" idx="3"/>
          </p:cNvCxnSpPr>
          <p:nvPr/>
        </p:nvCxnSpPr>
        <p:spPr>
          <a:xfrm rot="10800000">
            <a:off x="732021" y="2326675"/>
            <a:ext cx="656400" cy="814200"/>
          </a:xfrm>
          <a:prstGeom prst="straightConnector1">
            <a:avLst/>
          </a:prstGeom>
          <a:noFill/>
          <a:ln cap="flat" cmpd="sng" w="19050">
            <a:solidFill>
              <a:srgbClr val="666666"/>
            </a:solidFill>
            <a:prstDash val="solid"/>
            <a:round/>
            <a:headEnd len="lg" w="lg" type="none"/>
            <a:tailEnd len="lg" w="lg" type="none"/>
          </a:ln>
        </p:spPr>
      </p:cxnSp>
      <p:cxnSp>
        <p:nvCxnSpPr>
          <p:cNvPr id="2412" name="Shape 2412"/>
          <p:cNvCxnSpPr>
            <a:stCxn id="2406" idx="1"/>
            <a:endCxn id="2391" idx="3"/>
          </p:cNvCxnSpPr>
          <p:nvPr/>
        </p:nvCxnSpPr>
        <p:spPr>
          <a:xfrm rot="10800000">
            <a:off x="732021" y="2326675"/>
            <a:ext cx="656400" cy="1195200"/>
          </a:xfrm>
          <a:prstGeom prst="straightConnector1">
            <a:avLst/>
          </a:prstGeom>
          <a:noFill/>
          <a:ln cap="flat" cmpd="sng" w="19050">
            <a:solidFill>
              <a:srgbClr val="666666"/>
            </a:solidFill>
            <a:prstDash val="solid"/>
            <a:round/>
            <a:headEnd len="lg" w="lg" type="none"/>
            <a:tailEnd len="lg" w="lg" type="none"/>
          </a:ln>
        </p:spPr>
      </p:cxnSp>
      <p:cxnSp>
        <p:nvCxnSpPr>
          <p:cNvPr id="2413" name="Shape 2413"/>
          <p:cNvCxnSpPr>
            <a:stCxn id="2397" idx="1"/>
            <a:endCxn id="2391" idx="3"/>
          </p:cNvCxnSpPr>
          <p:nvPr/>
        </p:nvCxnSpPr>
        <p:spPr>
          <a:xfrm rot="10800000">
            <a:off x="731921" y="2326675"/>
            <a:ext cx="568200" cy="2163000"/>
          </a:xfrm>
          <a:prstGeom prst="straightConnector1">
            <a:avLst/>
          </a:prstGeom>
          <a:noFill/>
          <a:ln cap="flat" cmpd="sng" w="19050">
            <a:solidFill>
              <a:srgbClr val="666666"/>
            </a:solidFill>
            <a:prstDash val="solid"/>
            <a:round/>
            <a:headEnd len="lg" w="lg" type="none"/>
            <a:tailEnd len="lg" w="lg" type="none"/>
          </a:ln>
        </p:spPr>
      </p:cxnSp>
      <p:sp>
        <p:nvSpPr>
          <p:cNvPr id="2414" name="Shape 2414"/>
          <p:cNvSpPr/>
          <p:nvPr/>
        </p:nvSpPr>
        <p:spPr>
          <a:xfrm>
            <a:off x="4272675" y="1260625"/>
            <a:ext cx="17568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Heap</a:t>
            </a:r>
          </a:p>
        </p:txBody>
      </p:sp>
      <p:sp>
        <p:nvSpPr>
          <p:cNvPr id="2415" name="Shape 2415"/>
          <p:cNvSpPr/>
          <p:nvPr/>
        </p:nvSpPr>
        <p:spPr>
          <a:xfrm>
            <a:off x="4272675" y="2098825"/>
            <a:ext cx="20241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Ordered Linked List</a:t>
            </a:r>
          </a:p>
        </p:txBody>
      </p:sp>
      <p:sp>
        <p:nvSpPr>
          <p:cNvPr id="2416" name="Shape 2416"/>
          <p:cNvSpPr/>
          <p:nvPr/>
        </p:nvSpPr>
        <p:spPr>
          <a:xfrm>
            <a:off x="4272675" y="1641625"/>
            <a:ext cx="17568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Balanced Tree</a:t>
            </a:r>
          </a:p>
        </p:txBody>
      </p:sp>
      <p:cxnSp>
        <p:nvCxnSpPr>
          <p:cNvPr id="2417" name="Shape 2417"/>
          <p:cNvCxnSpPr>
            <a:stCxn id="2416" idx="1"/>
            <a:endCxn id="2388" idx="3"/>
          </p:cNvCxnSpPr>
          <p:nvPr/>
        </p:nvCxnSpPr>
        <p:spPr>
          <a:xfrm flipH="1">
            <a:off x="3981675" y="1794325"/>
            <a:ext cx="291000" cy="600"/>
          </a:xfrm>
          <a:prstGeom prst="straightConnector1">
            <a:avLst/>
          </a:prstGeom>
          <a:noFill/>
          <a:ln cap="flat" cmpd="sng" w="19050">
            <a:solidFill>
              <a:srgbClr val="666666"/>
            </a:solidFill>
            <a:prstDash val="solid"/>
            <a:round/>
            <a:headEnd len="lg" w="lg" type="none"/>
            <a:tailEnd len="lg" w="lg" type="none"/>
          </a:ln>
        </p:spPr>
      </p:cxnSp>
      <p:cxnSp>
        <p:nvCxnSpPr>
          <p:cNvPr id="2418" name="Shape 2418"/>
          <p:cNvCxnSpPr>
            <a:stCxn id="2415" idx="1"/>
            <a:endCxn id="2388" idx="3"/>
          </p:cNvCxnSpPr>
          <p:nvPr/>
        </p:nvCxnSpPr>
        <p:spPr>
          <a:xfrm rot="10800000">
            <a:off x="3981675" y="1794925"/>
            <a:ext cx="291000" cy="456600"/>
          </a:xfrm>
          <a:prstGeom prst="straightConnector1">
            <a:avLst/>
          </a:prstGeom>
          <a:noFill/>
          <a:ln cap="flat" cmpd="sng" w="19050">
            <a:solidFill>
              <a:srgbClr val="666666"/>
            </a:solidFill>
            <a:prstDash val="solid"/>
            <a:round/>
            <a:headEnd len="lg" w="lg" type="none"/>
            <a:tailEnd len="lg" w="lg" type="none"/>
          </a:ln>
        </p:spPr>
      </p:cxnSp>
      <p:cxnSp>
        <p:nvCxnSpPr>
          <p:cNvPr id="2419" name="Shape 2419"/>
          <p:cNvCxnSpPr>
            <a:stCxn id="2414" idx="1"/>
            <a:endCxn id="2388" idx="3"/>
          </p:cNvCxnSpPr>
          <p:nvPr/>
        </p:nvCxnSpPr>
        <p:spPr>
          <a:xfrm flipH="1">
            <a:off x="3981675" y="1413325"/>
            <a:ext cx="291000" cy="381600"/>
          </a:xfrm>
          <a:prstGeom prst="straightConnector1">
            <a:avLst/>
          </a:prstGeom>
          <a:noFill/>
          <a:ln cap="flat" cmpd="sng" w="19050">
            <a:solidFill>
              <a:srgbClr val="666666"/>
            </a:solidFill>
            <a:prstDash val="solid"/>
            <a:round/>
            <a:headEnd len="lg" w="lg" type="none"/>
            <a:tailEnd len="lg" w="lg" type="none"/>
          </a:ln>
        </p:spPr>
      </p:cxnSp>
      <p:sp>
        <p:nvSpPr>
          <p:cNvPr id="2420" name="Shape 2420"/>
          <p:cNvSpPr/>
          <p:nvPr/>
        </p:nvSpPr>
        <p:spPr>
          <a:xfrm>
            <a:off x="7269603" y="923913"/>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ArrayList</a:t>
            </a:r>
          </a:p>
        </p:txBody>
      </p:sp>
      <p:sp>
        <p:nvSpPr>
          <p:cNvPr id="2421" name="Shape 2421"/>
          <p:cNvSpPr/>
          <p:nvPr/>
        </p:nvSpPr>
        <p:spPr>
          <a:xfrm>
            <a:off x="7262188" y="542913"/>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LinkedList</a:t>
            </a:r>
          </a:p>
        </p:txBody>
      </p:sp>
      <p:cxnSp>
        <p:nvCxnSpPr>
          <p:cNvPr id="2422" name="Shape 2422"/>
          <p:cNvCxnSpPr>
            <a:stCxn id="2421" idx="1"/>
            <a:endCxn id="2389" idx="3"/>
          </p:cNvCxnSpPr>
          <p:nvPr/>
        </p:nvCxnSpPr>
        <p:spPr>
          <a:xfrm flipH="1">
            <a:off x="6828988" y="695613"/>
            <a:ext cx="433200" cy="190500"/>
          </a:xfrm>
          <a:prstGeom prst="straightConnector1">
            <a:avLst/>
          </a:prstGeom>
          <a:noFill/>
          <a:ln cap="flat" cmpd="sng" w="19050">
            <a:solidFill>
              <a:srgbClr val="666666"/>
            </a:solidFill>
            <a:prstDash val="solid"/>
            <a:round/>
            <a:headEnd len="lg" w="lg" type="none"/>
            <a:tailEnd len="lg" w="lg" type="none"/>
          </a:ln>
        </p:spPr>
      </p:cxnSp>
      <p:cxnSp>
        <p:nvCxnSpPr>
          <p:cNvPr id="2423" name="Shape 2423"/>
          <p:cNvCxnSpPr>
            <a:stCxn id="2420" idx="1"/>
            <a:endCxn id="2389" idx="3"/>
          </p:cNvCxnSpPr>
          <p:nvPr/>
        </p:nvCxnSpPr>
        <p:spPr>
          <a:xfrm rot="10800000">
            <a:off x="6828903" y="886113"/>
            <a:ext cx="440700" cy="190500"/>
          </a:xfrm>
          <a:prstGeom prst="straightConnector1">
            <a:avLst/>
          </a:prstGeom>
          <a:noFill/>
          <a:ln cap="flat" cmpd="sng" w="19050">
            <a:solidFill>
              <a:srgbClr val="666666"/>
            </a:solidFill>
            <a:prstDash val="solid"/>
            <a:round/>
            <a:headEnd len="lg" w="lg" type="none"/>
            <a:tailEnd len="lg" w="lg" type="none"/>
          </a:ln>
        </p:spPr>
      </p:cxnSp>
      <p:sp>
        <p:nvSpPr>
          <p:cNvPr id="2424" name="Shape 2424"/>
          <p:cNvSpPr/>
          <p:nvPr/>
        </p:nvSpPr>
        <p:spPr>
          <a:xfrm>
            <a:off x="6846917" y="2238850"/>
            <a:ext cx="22251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Quick Find</a:t>
            </a:r>
          </a:p>
        </p:txBody>
      </p:sp>
      <p:sp>
        <p:nvSpPr>
          <p:cNvPr id="2425" name="Shape 2425"/>
          <p:cNvSpPr/>
          <p:nvPr/>
        </p:nvSpPr>
        <p:spPr>
          <a:xfrm>
            <a:off x="6846917" y="2637300"/>
            <a:ext cx="2225100" cy="305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Quick Union</a:t>
            </a:r>
          </a:p>
        </p:txBody>
      </p:sp>
      <p:sp>
        <p:nvSpPr>
          <p:cNvPr id="2426" name="Shape 2426"/>
          <p:cNvSpPr/>
          <p:nvPr/>
        </p:nvSpPr>
        <p:spPr>
          <a:xfrm>
            <a:off x="6846917" y="3035750"/>
            <a:ext cx="22251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Weighted</a:t>
            </a:r>
            <a:r>
              <a:rPr lang="en"/>
              <a:t>QuickUnion </a:t>
            </a:r>
          </a:p>
        </p:txBody>
      </p:sp>
      <p:sp>
        <p:nvSpPr>
          <p:cNvPr id="2427" name="Shape 2427"/>
          <p:cNvSpPr/>
          <p:nvPr/>
        </p:nvSpPr>
        <p:spPr>
          <a:xfrm>
            <a:off x="6646700" y="3416750"/>
            <a:ext cx="24975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WQU</a:t>
            </a:r>
            <a:r>
              <a:rPr lang="en"/>
              <a:t> w/ Path Compression</a:t>
            </a:r>
          </a:p>
        </p:txBody>
      </p:sp>
      <p:cxnSp>
        <p:nvCxnSpPr>
          <p:cNvPr id="2428" name="Shape 2428"/>
          <p:cNvCxnSpPr>
            <a:stCxn id="2424" idx="1"/>
            <a:endCxn id="2393" idx="3"/>
          </p:cNvCxnSpPr>
          <p:nvPr/>
        </p:nvCxnSpPr>
        <p:spPr>
          <a:xfrm flipH="1">
            <a:off x="6347417" y="2391550"/>
            <a:ext cx="499500" cy="577200"/>
          </a:xfrm>
          <a:prstGeom prst="straightConnector1">
            <a:avLst/>
          </a:prstGeom>
          <a:noFill/>
          <a:ln cap="flat" cmpd="sng" w="19050">
            <a:solidFill>
              <a:srgbClr val="666666"/>
            </a:solidFill>
            <a:prstDash val="solid"/>
            <a:round/>
            <a:headEnd len="lg" w="lg" type="none"/>
            <a:tailEnd len="lg" w="lg" type="none"/>
          </a:ln>
        </p:spPr>
      </p:cxnSp>
      <p:cxnSp>
        <p:nvCxnSpPr>
          <p:cNvPr id="2429" name="Shape 2429"/>
          <p:cNvCxnSpPr>
            <a:stCxn id="2425" idx="1"/>
            <a:endCxn id="2393" idx="3"/>
          </p:cNvCxnSpPr>
          <p:nvPr/>
        </p:nvCxnSpPr>
        <p:spPr>
          <a:xfrm flipH="1">
            <a:off x="6347417" y="2790000"/>
            <a:ext cx="499500" cy="178800"/>
          </a:xfrm>
          <a:prstGeom prst="straightConnector1">
            <a:avLst/>
          </a:prstGeom>
          <a:noFill/>
          <a:ln cap="flat" cmpd="sng" w="19050">
            <a:solidFill>
              <a:srgbClr val="666666"/>
            </a:solidFill>
            <a:prstDash val="solid"/>
            <a:round/>
            <a:headEnd len="lg" w="lg" type="none"/>
            <a:tailEnd len="lg" w="lg" type="none"/>
          </a:ln>
        </p:spPr>
      </p:cxnSp>
      <p:cxnSp>
        <p:nvCxnSpPr>
          <p:cNvPr id="2430" name="Shape 2430"/>
          <p:cNvCxnSpPr>
            <a:stCxn id="2426" idx="1"/>
            <a:endCxn id="2393" idx="3"/>
          </p:cNvCxnSpPr>
          <p:nvPr/>
        </p:nvCxnSpPr>
        <p:spPr>
          <a:xfrm rot="10800000">
            <a:off x="6347417" y="2968850"/>
            <a:ext cx="499500" cy="219600"/>
          </a:xfrm>
          <a:prstGeom prst="straightConnector1">
            <a:avLst/>
          </a:prstGeom>
          <a:noFill/>
          <a:ln cap="flat" cmpd="sng" w="19050">
            <a:solidFill>
              <a:srgbClr val="666666"/>
            </a:solidFill>
            <a:prstDash val="solid"/>
            <a:round/>
            <a:headEnd len="lg" w="lg" type="none"/>
            <a:tailEnd len="lg" w="lg" type="none"/>
          </a:ln>
        </p:spPr>
      </p:cxnSp>
      <p:cxnSp>
        <p:nvCxnSpPr>
          <p:cNvPr id="2431" name="Shape 2431"/>
          <p:cNvCxnSpPr>
            <a:stCxn id="2427" idx="1"/>
            <a:endCxn id="2393" idx="3"/>
          </p:cNvCxnSpPr>
          <p:nvPr/>
        </p:nvCxnSpPr>
        <p:spPr>
          <a:xfrm rot="10800000">
            <a:off x="6347300" y="2968850"/>
            <a:ext cx="299400" cy="600600"/>
          </a:xfrm>
          <a:prstGeom prst="straightConnector1">
            <a:avLst/>
          </a:prstGeom>
          <a:noFill/>
          <a:ln cap="flat" cmpd="sng" w="19050">
            <a:solidFill>
              <a:srgbClr val="666666"/>
            </a:solidFill>
            <a:prstDash val="solid"/>
            <a:round/>
            <a:headEnd len="lg" w="lg" type="none"/>
            <a:tailEnd len="lg" w="lg" type="none"/>
          </a:ln>
        </p:spPr>
      </p:cxnSp>
      <p:sp>
        <p:nvSpPr>
          <p:cNvPr id="2432" name="Shape 2432"/>
          <p:cNvSpPr txBox="1"/>
          <p:nvPr/>
        </p:nvSpPr>
        <p:spPr>
          <a:xfrm>
            <a:off x="9325" y="-2900"/>
            <a:ext cx="6123300" cy="305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t>Some Examples of Implementations for ADTs</a:t>
            </a:r>
          </a:p>
        </p:txBody>
      </p:sp>
      <p:sp>
        <p:nvSpPr>
          <p:cNvPr id="2433" name="Shape 2433"/>
          <p:cNvSpPr/>
          <p:nvPr/>
        </p:nvSpPr>
        <p:spPr>
          <a:xfrm>
            <a:off x="1312221" y="3826375"/>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Trie and TST</a:t>
            </a:r>
          </a:p>
        </p:txBody>
      </p:sp>
      <p:cxnSp>
        <p:nvCxnSpPr>
          <p:cNvPr id="2434" name="Shape 2434"/>
          <p:cNvCxnSpPr>
            <a:stCxn id="2391" idx="3"/>
            <a:endCxn id="2433" idx="1"/>
          </p:cNvCxnSpPr>
          <p:nvPr/>
        </p:nvCxnSpPr>
        <p:spPr>
          <a:xfrm>
            <a:off x="731900" y="2326750"/>
            <a:ext cx="580200" cy="1652400"/>
          </a:xfrm>
          <a:prstGeom prst="straightConnector1">
            <a:avLst/>
          </a:prstGeom>
          <a:noFill/>
          <a:ln cap="flat" cmpd="sng" w="19050">
            <a:solidFill>
              <a:schemeClr val="dk2"/>
            </a:solidFill>
            <a:prstDash val="solid"/>
            <a:round/>
            <a:headEnd len="lg" w="lg" type="none"/>
            <a:tailEnd len="lg" w="lg" type="none"/>
          </a:ln>
        </p:spPr>
      </p:cxnSp>
      <p:cxnSp>
        <p:nvCxnSpPr>
          <p:cNvPr id="2435" name="Shape 2435"/>
          <p:cNvCxnSpPr>
            <a:stCxn id="2390" idx="3"/>
            <a:endCxn id="2433" idx="1"/>
          </p:cNvCxnSpPr>
          <p:nvPr/>
        </p:nvCxnSpPr>
        <p:spPr>
          <a:xfrm>
            <a:off x="732025" y="1693075"/>
            <a:ext cx="580200" cy="2286000"/>
          </a:xfrm>
          <a:prstGeom prst="straightConnector1">
            <a:avLst/>
          </a:prstGeom>
          <a:noFill/>
          <a:ln cap="flat" cmpd="sng" w="19050">
            <a:solidFill>
              <a:schemeClr val="dk2"/>
            </a:solidFill>
            <a:prstDash val="solid"/>
            <a:round/>
            <a:headEnd len="lg" w="lg" type="none"/>
            <a:tailEnd len="lg" w="lg" type="none"/>
          </a:ln>
        </p:spPr>
      </p:cxnSp>
      <p:sp>
        <p:nvSpPr>
          <p:cNvPr id="2436" name="Shape 2436"/>
          <p:cNvSpPr/>
          <p:nvPr/>
        </p:nvSpPr>
        <p:spPr>
          <a:xfrm>
            <a:off x="3454163" y="4117721"/>
            <a:ext cx="1164600" cy="3054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Graph</a:t>
            </a:r>
          </a:p>
        </p:txBody>
      </p:sp>
      <p:sp>
        <p:nvSpPr>
          <p:cNvPr id="2437" name="Shape 2437"/>
          <p:cNvSpPr/>
          <p:nvPr/>
        </p:nvSpPr>
        <p:spPr>
          <a:xfrm>
            <a:off x="4926133" y="3950150"/>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Adjacency Matrix</a:t>
            </a:r>
          </a:p>
        </p:txBody>
      </p:sp>
      <p:sp>
        <p:nvSpPr>
          <p:cNvPr id="2438" name="Shape 2438"/>
          <p:cNvSpPr/>
          <p:nvPr/>
        </p:nvSpPr>
        <p:spPr>
          <a:xfrm>
            <a:off x="4926133" y="4518450"/>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Adjacency Lists</a:t>
            </a:r>
          </a:p>
        </p:txBody>
      </p:sp>
      <p:cxnSp>
        <p:nvCxnSpPr>
          <p:cNvPr id="2439" name="Shape 2439"/>
          <p:cNvCxnSpPr>
            <a:stCxn id="2437" idx="1"/>
            <a:endCxn id="2436" idx="3"/>
          </p:cNvCxnSpPr>
          <p:nvPr/>
        </p:nvCxnSpPr>
        <p:spPr>
          <a:xfrm flipH="1">
            <a:off x="4618633" y="4102850"/>
            <a:ext cx="307500" cy="167700"/>
          </a:xfrm>
          <a:prstGeom prst="straightConnector1">
            <a:avLst/>
          </a:prstGeom>
          <a:noFill/>
          <a:ln cap="flat" cmpd="sng" w="19050">
            <a:solidFill>
              <a:srgbClr val="666666"/>
            </a:solidFill>
            <a:prstDash val="solid"/>
            <a:round/>
            <a:headEnd len="lg" w="lg" type="none"/>
            <a:tailEnd len="lg" w="lg" type="none"/>
          </a:ln>
        </p:spPr>
      </p:cxnSp>
      <p:cxnSp>
        <p:nvCxnSpPr>
          <p:cNvPr id="2440" name="Shape 2440"/>
          <p:cNvCxnSpPr>
            <a:stCxn id="2438" idx="1"/>
            <a:endCxn id="2436" idx="3"/>
          </p:cNvCxnSpPr>
          <p:nvPr/>
        </p:nvCxnSpPr>
        <p:spPr>
          <a:xfrm rot="10800000">
            <a:off x="4618633" y="4270350"/>
            <a:ext cx="307500" cy="400800"/>
          </a:xfrm>
          <a:prstGeom prst="straightConnector1">
            <a:avLst/>
          </a:prstGeom>
          <a:noFill/>
          <a:ln cap="flat" cmpd="sng" w="19050">
            <a:solidFill>
              <a:srgbClr val="666666"/>
            </a:solidFill>
            <a:prstDash val="solid"/>
            <a:round/>
            <a:headEnd len="lg" w="lg" type="none"/>
            <a:tailEnd len="lg" w="lg" type="none"/>
          </a:ln>
        </p:spPr>
      </p:cxnSp>
      <p:sp>
        <p:nvSpPr>
          <p:cNvPr id="2441" name="Shape 2441"/>
          <p:cNvSpPr/>
          <p:nvPr/>
        </p:nvSpPr>
        <p:spPr>
          <a:xfrm>
            <a:off x="1388421" y="2607025"/>
            <a:ext cx="1791900" cy="305400"/>
          </a:xfrm>
          <a:prstGeom prst="rect">
            <a:avLst/>
          </a:prstGeom>
          <a:solidFill>
            <a:srgbClr val="C9DAF8"/>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Splay Tree</a:t>
            </a:r>
          </a:p>
        </p:txBody>
      </p:sp>
      <p:cxnSp>
        <p:nvCxnSpPr>
          <p:cNvPr id="2442" name="Shape 2442"/>
          <p:cNvCxnSpPr>
            <a:stCxn id="2391" idx="3"/>
            <a:endCxn id="2441" idx="1"/>
          </p:cNvCxnSpPr>
          <p:nvPr/>
        </p:nvCxnSpPr>
        <p:spPr>
          <a:xfrm>
            <a:off x="731900" y="2326750"/>
            <a:ext cx="656400" cy="432900"/>
          </a:xfrm>
          <a:prstGeom prst="straightConnector1">
            <a:avLst/>
          </a:prstGeom>
          <a:noFill/>
          <a:ln cap="flat" cmpd="sng" w="19050">
            <a:solidFill>
              <a:schemeClr val="dk2"/>
            </a:solidFill>
            <a:prstDash val="solid"/>
            <a:round/>
            <a:headEnd len="lg" w="lg" type="none"/>
            <a:tailEnd len="lg" w="lg" type="none"/>
          </a:ln>
        </p:spPr>
      </p:cxnSp>
      <p:cxnSp>
        <p:nvCxnSpPr>
          <p:cNvPr id="2443" name="Shape 2443"/>
          <p:cNvCxnSpPr>
            <a:stCxn id="2390" idx="3"/>
            <a:endCxn id="2406" idx="1"/>
          </p:cNvCxnSpPr>
          <p:nvPr/>
        </p:nvCxnSpPr>
        <p:spPr>
          <a:xfrm>
            <a:off x="732025" y="1693075"/>
            <a:ext cx="656400" cy="18288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7" name="Shape 2447"/>
        <p:cNvGrpSpPr/>
        <p:nvPr/>
      </p:nvGrpSpPr>
      <p:grpSpPr>
        <a:xfrm>
          <a:off x="0" y="0"/>
          <a:ext cx="0" cy="0"/>
          <a:chOff x="0" y="0"/>
          <a:chExt cx="0" cy="0"/>
        </a:xfrm>
      </p:grpSpPr>
      <p:sp>
        <p:nvSpPr>
          <p:cNvPr id="2448" name="Shape 244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Arrays vs. Linked Data Structures</a:t>
            </a:r>
          </a:p>
        </p:txBody>
      </p:sp>
      <p:sp>
        <p:nvSpPr>
          <p:cNvPr id="2449" name="Shape 2449"/>
          <p:cNvSpPr txBox="1"/>
          <p:nvPr>
            <p:ph idx="1" type="body"/>
          </p:nvPr>
        </p:nvSpPr>
        <p:spPr>
          <a:xfrm>
            <a:off x="243000" y="632700"/>
            <a:ext cx="8443800" cy="4466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rPr>
              <a:t>Array-Based Data Structures:</a:t>
            </a:r>
          </a:p>
          <a:p>
            <a:pPr indent="-355600" lvl="0" marL="457200" rtl="0">
              <a:spcBef>
                <a:spcPts val="0"/>
              </a:spcBef>
              <a:spcAft>
                <a:spcPts val="0"/>
              </a:spcAft>
              <a:buClr>
                <a:srgbClr val="000000"/>
              </a:buClr>
              <a:buSzPts val="2000"/>
              <a:buChar char="●"/>
            </a:pPr>
            <a:r>
              <a:rPr lang="en" sz="2000">
                <a:solidFill>
                  <a:srgbClr val="000000"/>
                </a:solidFill>
              </a:rPr>
              <a:t>ArrayLists</a:t>
            </a:r>
          </a:p>
          <a:p>
            <a:pPr indent="-355600" lvl="0" marL="457200" rtl="0">
              <a:spcBef>
                <a:spcPts val="0"/>
              </a:spcBef>
              <a:spcAft>
                <a:spcPts val="0"/>
              </a:spcAft>
              <a:buClr>
                <a:srgbClr val="000000"/>
              </a:buClr>
              <a:buSzPts val="2000"/>
              <a:buChar char="●"/>
            </a:pPr>
            <a:r>
              <a:rPr lang="en" sz="2000">
                <a:solidFill>
                  <a:srgbClr val="000000"/>
                </a:solidFill>
              </a:rPr>
              <a:t>HashSets, HashMaps: Arrays of ‘buckets’</a:t>
            </a:r>
          </a:p>
          <a:p>
            <a:pPr indent="-355600" lvl="0" marL="457200" rtl="0">
              <a:spcBef>
                <a:spcPts val="0"/>
              </a:spcBef>
              <a:spcAft>
                <a:spcPts val="0"/>
              </a:spcAft>
              <a:buClr>
                <a:srgbClr val="000000"/>
              </a:buClr>
              <a:buSzPts val="2000"/>
              <a:buChar char="●"/>
            </a:pPr>
            <a:r>
              <a:rPr lang="en" sz="2000">
                <a:solidFill>
                  <a:srgbClr val="000000"/>
                </a:solidFill>
              </a:rPr>
              <a:t>Heap (tree represented as an array)</a:t>
            </a:r>
          </a:p>
          <a:p>
            <a:pPr indent="0" lvl="0" marL="0" rtl="0">
              <a:spcBef>
                <a:spcPts val="0"/>
              </a:spcBef>
              <a:spcAft>
                <a:spcPts val="0"/>
              </a:spcAft>
              <a:buNone/>
            </a:pPr>
            <a:r>
              <a:rPr lang="en" sz="2000">
                <a:solidFill>
                  <a:srgbClr val="000000"/>
                </a:solidFill>
              </a:rPr>
              <a:t>Linked Data Structures</a:t>
            </a:r>
          </a:p>
          <a:p>
            <a:pPr indent="-355600" lvl="0" marL="457200" rtl="0">
              <a:spcBef>
                <a:spcPts val="0"/>
              </a:spcBef>
              <a:spcAft>
                <a:spcPts val="0"/>
              </a:spcAft>
              <a:buClr>
                <a:srgbClr val="000000"/>
              </a:buClr>
              <a:buSzPts val="2000"/>
              <a:buChar char="●"/>
            </a:pPr>
            <a:r>
              <a:rPr lang="en" sz="2000">
                <a:solidFill>
                  <a:srgbClr val="000000"/>
                </a:solidFill>
              </a:rPr>
              <a:t>Linked Lists</a:t>
            </a:r>
          </a:p>
          <a:p>
            <a:pPr indent="-355600" lvl="1" marL="914400" rtl="0">
              <a:spcBef>
                <a:spcPts val="0"/>
              </a:spcBef>
              <a:spcAft>
                <a:spcPts val="0"/>
              </a:spcAft>
              <a:buClr>
                <a:srgbClr val="000000"/>
              </a:buClr>
              <a:buSzPts val="2000"/>
              <a:buChar char="○"/>
            </a:pPr>
            <a:r>
              <a:rPr lang="en" sz="2000">
                <a:solidFill>
                  <a:srgbClr val="000000"/>
                </a:solidFill>
              </a:rPr>
              <a:t>LinkedList, IntList, SLList, DLList</a:t>
            </a:r>
          </a:p>
          <a:p>
            <a:pPr indent="-355600" lvl="0" marL="457200" rtl="0">
              <a:spcBef>
                <a:spcPts val="0"/>
              </a:spcBef>
              <a:spcAft>
                <a:spcPts val="0"/>
              </a:spcAft>
              <a:buClr>
                <a:srgbClr val="000000"/>
              </a:buClr>
              <a:buSzPts val="2000"/>
              <a:buChar char="●"/>
            </a:pPr>
            <a:r>
              <a:rPr lang="en" sz="2000">
                <a:solidFill>
                  <a:srgbClr val="000000"/>
                </a:solidFill>
              </a:rPr>
              <a:t>Trees: Hierarchical generalization of a linked list. Aim for bushiness.</a:t>
            </a:r>
          </a:p>
          <a:p>
            <a:pPr indent="-355600" lvl="1" marL="914400" rtl="0">
              <a:spcBef>
                <a:spcPts val="0"/>
              </a:spcBef>
              <a:spcAft>
                <a:spcPts val="0"/>
              </a:spcAft>
              <a:buClr>
                <a:srgbClr val="000000"/>
              </a:buClr>
              <a:buSzPts val="2000"/>
              <a:buChar char="○"/>
            </a:pPr>
            <a:r>
              <a:rPr lang="en" sz="2000">
                <a:solidFill>
                  <a:srgbClr val="000000"/>
                </a:solidFill>
              </a:rPr>
              <a:t>TreeSet, TreeMap, Tries</a:t>
            </a:r>
          </a:p>
          <a:p>
            <a:pPr indent="-355600" lvl="0" marL="457200" rtl="0">
              <a:spcBef>
                <a:spcPts val="0"/>
              </a:spcBef>
              <a:spcAft>
                <a:spcPts val="0"/>
              </a:spcAft>
              <a:buClr>
                <a:srgbClr val="000000"/>
              </a:buClr>
              <a:buSzPts val="2000"/>
              <a:buChar char="●"/>
            </a:pPr>
            <a:r>
              <a:rPr lang="en" sz="2000">
                <a:solidFill>
                  <a:srgbClr val="000000"/>
                </a:solidFill>
              </a:rPr>
              <a:t>Graphs: Generalization of a tree.</a:t>
            </a:r>
          </a:p>
          <a:p>
            <a:pPr indent="0" lvl="0" marL="0" rtl="0">
              <a:spcBef>
                <a:spcPts val="0"/>
              </a:spcBef>
              <a:spcAft>
                <a:spcPts val="0"/>
              </a:spcAft>
              <a:buNone/>
            </a:pPr>
            <a:r>
              <a:rPr lang="en" sz="2000">
                <a:solidFill>
                  <a:srgbClr val="000000"/>
                </a:solidFill>
              </a:rPr>
              <a:t>Tradeoffs of arrays vs. linked data structures. </a:t>
            </a:r>
          </a:p>
          <a:p>
            <a:pPr indent="0" lvl="0" marL="0" rtl="0">
              <a:spcBef>
                <a:spcPts val="0"/>
              </a:spcBef>
              <a:spcAft>
                <a:spcPts val="0"/>
              </a:spcAft>
              <a:buNone/>
            </a:pPr>
            <a:r>
              <a:t/>
            </a:r>
            <a:endParaRPr sz="2000">
              <a:solidFill>
                <a:srgbClr val="00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3" name="Shape 2453"/>
        <p:cNvGrpSpPr/>
        <p:nvPr/>
      </p:nvGrpSpPr>
      <p:grpSpPr>
        <a:xfrm>
          <a:off x="0" y="0"/>
          <a:ext cx="0" cy="0"/>
          <a:chOff x="0" y="0"/>
          <a:chExt cx="0" cy="0"/>
        </a:xfrm>
      </p:grpSpPr>
      <p:sp>
        <p:nvSpPr>
          <p:cNvPr id="2454" name="Shape 2454"/>
          <p:cNvSpPr txBox="1"/>
          <p:nvPr/>
        </p:nvSpPr>
        <p:spPr>
          <a:xfrm>
            <a:off x="161725" y="149500"/>
            <a:ext cx="6972300" cy="305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solidFill>
                  <a:srgbClr val="1155CC"/>
                </a:solidFill>
              </a:rPr>
              <a:t>Tractable Graph Problems and Algorithms</a:t>
            </a:r>
          </a:p>
        </p:txBody>
      </p:sp>
      <p:sp>
        <p:nvSpPr>
          <p:cNvPr id="2455" name="Shape 2455"/>
          <p:cNvSpPr/>
          <p:nvPr/>
        </p:nvSpPr>
        <p:spPr>
          <a:xfrm>
            <a:off x="1670614" y="1594323"/>
            <a:ext cx="18066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Reachability</a:t>
            </a:r>
          </a:p>
        </p:txBody>
      </p:sp>
      <p:sp>
        <p:nvSpPr>
          <p:cNvPr id="2456" name="Shape 2456"/>
          <p:cNvSpPr/>
          <p:nvPr/>
        </p:nvSpPr>
        <p:spPr>
          <a:xfrm>
            <a:off x="1670614" y="793550"/>
            <a:ext cx="18066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Topological Sort</a:t>
            </a:r>
          </a:p>
        </p:txBody>
      </p:sp>
      <p:sp>
        <p:nvSpPr>
          <p:cNvPr id="2457" name="Shape 2457"/>
          <p:cNvSpPr/>
          <p:nvPr/>
        </p:nvSpPr>
        <p:spPr>
          <a:xfrm>
            <a:off x="1670614" y="3895736"/>
            <a:ext cx="1806600" cy="7110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Multiple Target</a:t>
            </a:r>
          </a:p>
          <a:p>
            <a:pPr indent="0" lvl="0" marL="0" rtl="0">
              <a:spcBef>
                <a:spcPts val="0"/>
              </a:spcBef>
              <a:buNone/>
            </a:pPr>
            <a:r>
              <a:rPr lang="en"/>
              <a:t>Shortest Paths by Total Edge Weight</a:t>
            </a:r>
          </a:p>
        </p:txBody>
      </p:sp>
      <p:sp>
        <p:nvSpPr>
          <p:cNvPr id="2458" name="Shape 2458"/>
          <p:cNvSpPr/>
          <p:nvPr/>
        </p:nvSpPr>
        <p:spPr>
          <a:xfrm>
            <a:off x="1670614" y="2555161"/>
            <a:ext cx="1806600" cy="6321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Multiple Target</a:t>
            </a:r>
          </a:p>
          <a:p>
            <a:pPr indent="0" lvl="0" marL="0" rtl="0">
              <a:spcBef>
                <a:spcPts val="0"/>
              </a:spcBef>
              <a:buNone/>
            </a:pPr>
            <a:r>
              <a:rPr lang="en"/>
              <a:t>Shortest Paths by # of Edges</a:t>
            </a:r>
          </a:p>
        </p:txBody>
      </p:sp>
      <p:sp>
        <p:nvSpPr>
          <p:cNvPr id="2459" name="Shape 2459"/>
          <p:cNvSpPr/>
          <p:nvPr/>
        </p:nvSpPr>
        <p:spPr>
          <a:xfrm>
            <a:off x="6200414" y="2249761"/>
            <a:ext cx="15264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BFS Traversal</a:t>
            </a:r>
          </a:p>
        </p:txBody>
      </p:sp>
      <p:sp>
        <p:nvSpPr>
          <p:cNvPr id="2460" name="Shape 2460"/>
          <p:cNvSpPr/>
          <p:nvPr/>
        </p:nvSpPr>
        <p:spPr>
          <a:xfrm>
            <a:off x="6200414" y="1257661"/>
            <a:ext cx="15264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DFS Traversal</a:t>
            </a:r>
          </a:p>
        </p:txBody>
      </p:sp>
      <p:sp>
        <p:nvSpPr>
          <p:cNvPr id="2461" name="Shape 2461"/>
          <p:cNvSpPr/>
          <p:nvPr/>
        </p:nvSpPr>
        <p:spPr>
          <a:xfrm>
            <a:off x="6506415" y="4210425"/>
            <a:ext cx="991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Dijkstra’s</a:t>
            </a:r>
          </a:p>
        </p:txBody>
      </p:sp>
      <p:sp>
        <p:nvSpPr>
          <p:cNvPr id="2462" name="Shape 2462"/>
          <p:cNvSpPr/>
          <p:nvPr/>
        </p:nvSpPr>
        <p:spPr>
          <a:xfrm>
            <a:off x="1670614" y="3331720"/>
            <a:ext cx="1806600" cy="4689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Minimum Spanning Tree</a:t>
            </a:r>
          </a:p>
        </p:txBody>
      </p:sp>
      <p:cxnSp>
        <p:nvCxnSpPr>
          <p:cNvPr id="2463" name="Shape 2463"/>
          <p:cNvCxnSpPr>
            <a:stCxn id="2457" idx="3"/>
            <a:endCxn id="2461" idx="1"/>
          </p:cNvCxnSpPr>
          <p:nvPr/>
        </p:nvCxnSpPr>
        <p:spPr>
          <a:xfrm>
            <a:off x="3477214" y="4251236"/>
            <a:ext cx="3029100" cy="111900"/>
          </a:xfrm>
          <a:prstGeom prst="straightConnector1">
            <a:avLst/>
          </a:prstGeom>
          <a:noFill/>
          <a:ln cap="flat" cmpd="sng" w="19050">
            <a:solidFill>
              <a:schemeClr val="dk2"/>
            </a:solidFill>
            <a:prstDash val="solid"/>
            <a:round/>
            <a:headEnd len="lg" w="lg" type="none"/>
            <a:tailEnd len="lg" w="lg" type="none"/>
          </a:ln>
        </p:spPr>
      </p:cxnSp>
      <p:sp>
        <p:nvSpPr>
          <p:cNvPr id="2464" name="Shape 2464"/>
          <p:cNvSpPr/>
          <p:nvPr/>
        </p:nvSpPr>
        <p:spPr>
          <a:xfrm>
            <a:off x="6430215" y="3414704"/>
            <a:ext cx="991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Kruskal’s</a:t>
            </a:r>
          </a:p>
        </p:txBody>
      </p:sp>
      <p:cxnSp>
        <p:nvCxnSpPr>
          <p:cNvPr id="2465" name="Shape 2465"/>
          <p:cNvCxnSpPr>
            <a:stCxn id="2462" idx="3"/>
            <a:endCxn id="2464" idx="1"/>
          </p:cNvCxnSpPr>
          <p:nvPr/>
        </p:nvCxnSpPr>
        <p:spPr>
          <a:xfrm>
            <a:off x="3477214" y="3566170"/>
            <a:ext cx="2952900" cy="1200"/>
          </a:xfrm>
          <a:prstGeom prst="straightConnector1">
            <a:avLst/>
          </a:prstGeom>
          <a:noFill/>
          <a:ln cap="flat" cmpd="sng" w="19050">
            <a:solidFill>
              <a:schemeClr val="dk2"/>
            </a:solidFill>
            <a:prstDash val="solid"/>
            <a:round/>
            <a:headEnd len="lg" w="lg" type="none"/>
            <a:tailEnd len="lg" w="lg" type="none"/>
          </a:ln>
        </p:spPr>
      </p:cxnSp>
      <p:cxnSp>
        <p:nvCxnSpPr>
          <p:cNvPr id="2466" name="Shape 2466"/>
          <p:cNvCxnSpPr>
            <a:stCxn id="2458" idx="3"/>
            <a:endCxn id="2459" idx="1"/>
          </p:cNvCxnSpPr>
          <p:nvPr/>
        </p:nvCxnSpPr>
        <p:spPr>
          <a:xfrm flipH="1" rot="10800000">
            <a:off x="3477214" y="2402611"/>
            <a:ext cx="2723100" cy="468600"/>
          </a:xfrm>
          <a:prstGeom prst="straightConnector1">
            <a:avLst/>
          </a:prstGeom>
          <a:noFill/>
          <a:ln cap="flat" cmpd="sng" w="19050">
            <a:solidFill>
              <a:schemeClr val="dk2"/>
            </a:solidFill>
            <a:prstDash val="solid"/>
            <a:round/>
            <a:headEnd len="lg" w="lg" type="none"/>
            <a:tailEnd len="lg" w="lg" type="none"/>
          </a:ln>
        </p:spPr>
      </p:cxnSp>
      <p:cxnSp>
        <p:nvCxnSpPr>
          <p:cNvPr id="2467" name="Shape 2467"/>
          <p:cNvCxnSpPr>
            <a:stCxn id="2455" idx="3"/>
            <a:endCxn id="2460" idx="1"/>
          </p:cNvCxnSpPr>
          <p:nvPr/>
        </p:nvCxnSpPr>
        <p:spPr>
          <a:xfrm flipH="1" rot="10800000">
            <a:off x="3477214" y="1410423"/>
            <a:ext cx="2723100" cy="336600"/>
          </a:xfrm>
          <a:prstGeom prst="straightConnector1">
            <a:avLst/>
          </a:prstGeom>
          <a:noFill/>
          <a:ln cap="flat" cmpd="sng" w="19050">
            <a:solidFill>
              <a:schemeClr val="dk2"/>
            </a:solidFill>
            <a:prstDash val="solid"/>
            <a:round/>
            <a:headEnd len="lg" w="lg" type="none"/>
            <a:tailEnd len="lg" w="lg" type="none"/>
          </a:ln>
        </p:spPr>
      </p:cxnSp>
      <p:cxnSp>
        <p:nvCxnSpPr>
          <p:cNvPr id="2468" name="Shape 2468"/>
          <p:cNvCxnSpPr>
            <a:stCxn id="2456" idx="3"/>
            <a:endCxn id="2460" idx="1"/>
          </p:cNvCxnSpPr>
          <p:nvPr/>
        </p:nvCxnSpPr>
        <p:spPr>
          <a:xfrm>
            <a:off x="3477214" y="946250"/>
            <a:ext cx="2723100" cy="464100"/>
          </a:xfrm>
          <a:prstGeom prst="straightConnector1">
            <a:avLst/>
          </a:prstGeom>
          <a:noFill/>
          <a:ln cap="flat" cmpd="sng" w="19050">
            <a:solidFill>
              <a:schemeClr val="dk2"/>
            </a:solidFill>
            <a:prstDash val="solid"/>
            <a:round/>
            <a:headEnd len="lg" w="lg" type="none"/>
            <a:tailEnd len="lg" w="lg" type="none"/>
          </a:ln>
        </p:spPr>
      </p:cxnSp>
      <p:cxnSp>
        <p:nvCxnSpPr>
          <p:cNvPr id="2469" name="Shape 2469"/>
          <p:cNvCxnSpPr>
            <a:stCxn id="2459" idx="1"/>
            <a:endCxn id="2455" idx="3"/>
          </p:cNvCxnSpPr>
          <p:nvPr/>
        </p:nvCxnSpPr>
        <p:spPr>
          <a:xfrm rot="10800000">
            <a:off x="3477314" y="1746961"/>
            <a:ext cx="2723100" cy="6555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3" name="Shape 2473"/>
        <p:cNvGrpSpPr/>
        <p:nvPr/>
      </p:nvGrpSpPr>
      <p:grpSpPr>
        <a:xfrm>
          <a:off x="0" y="0"/>
          <a:ext cx="0" cy="0"/>
          <a:chOff x="0" y="0"/>
          <a:chExt cx="0" cy="0"/>
        </a:xfrm>
      </p:grpSpPr>
      <p:sp>
        <p:nvSpPr>
          <p:cNvPr id="2474" name="Shape 2474"/>
          <p:cNvSpPr/>
          <p:nvPr/>
        </p:nvSpPr>
        <p:spPr>
          <a:xfrm>
            <a:off x="3590175" y="2023526"/>
            <a:ext cx="1233300" cy="381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75" name="Shape 2475"/>
          <p:cNvSpPr/>
          <p:nvPr/>
        </p:nvSpPr>
        <p:spPr>
          <a:xfrm>
            <a:off x="3405725" y="1527406"/>
            <a:ext cx="1673700" cy="369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76" name="Shape 2476"/>
          <p:cNvSpPr/>
          <p:nvPr/>
        </p:nvSpPr>
        <p:spPr>
          <a:xfrm>
            <a:off x="3573250" y="190200"/>
            <a:ext cx="1185000" cy="121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77" name="Shape 2477"/>
          <p:cNvSpPr txBox="1"/>
          <p:nvPr/>
        </p:nvSpPr>
        <p:spPr>
          <a:xfrm>
            <a:off x="9325" y="-2900"/>
            <a:ext cx="3936900" cy="305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Search-By-Key-Identity Data Structures:</a:t>
            </a:r>
          </a:p>
        </p:txBody>
      </p:sp>
      <p:sp>
        <p:nvSpPr>
          <p:cNvPr id="2478" name="Shape 2478"/>
          <p:cNvSpPr/>
          <p:nvPr/>
        </p:nvSpPr>
        <p:spPr>
          <a:xfrm>
            <a:off x="1026325" y="525340"/>
            <a:ext cx="696300" cy="305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Set</a:t>
            </a:r>
          </a:p>
        </p:txBody>
      </p:sp>
      <p:sp>
        <p:nvSpPr>
          <p:cNvPr id="2479" name="Shape 2479"/>
          <p:cNvSpPr/>
          <p:nvPr/>
        </p:nvSpPr>
        <p:spPr>
          <a:xfrm>
            <a:off x="3664650" y="296140"/>
            <a:ext cx="10203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2-3 Tree</a:t>
            </a:r>
          </a:p>
        </p:txBody>
      </p:sp>
      <p:sp>
        <p:nvSpPr>
          <p:cNvPr id="2480" name="Shape 2480"/>
          <p:cNvSpPr/>
          <p:nvPr/>
        </p:nvSpPr>
        <p:spPr>
          <a:xfrm>
            <a:off x="3664650" y="677140"/>
            <a:ext cx="10203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RedBlack</a:t>
            </a:r>
          </a:p>
        </p:txBody>
      </p:sp>
      <p:sp>
        <p:nvSpPr>
          <p:cNvPr id="2481" name="Shape 2481"/>
          <p:cNvSpPr/>
          <p:nvPr/>
        </p:nvSpPr>
        <p:spPr>
          <a:xfrm>
            <a:off x="3436175" y="1567278"/>
            <a:ext cx="15945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External Chains</a:t>
            </a:r>
          </a:p>
        </p:txBody>
      </p:sp>
      <p:sp>
        <p:nvSpPr>
          <p:cNvPr id="2482" name="Shape 2482"/>
          <p:cNvSpPr/>
          <p:nvPr/>
        </p:nvSpPr>
        <p:spPr>
          <a:xfrm>
            <a:off x="1026200" y="1159015"/>
            <a:ext cx="696300" cy="305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Map</a:t>
            </a:r>
          </a:p>
        </p:txBody>
      </p:sp>
      <p:cxnSp>
        <p:nvCxnSpPr>
          <p:cNvPr id="2483" name="Shape 2483"/>
          <p:cNvCxnSpPr>
            <a:stCxn id="2478" idx="3"/>
            <a:endCxn id="2479" idx="1"/>
          </p:cNvCxnSpPr>
          <p:nvPr/>
        </p:nvCxnSpPr>
        <p:spPr>
          <a:xfrm flipH="1" rot="10800000">
            <a:off x="1722625" y="448840"/>
            <a:ext cx="1941900" cy="229200"/>
          </a:xfrm>
          <a:prstGeom prst="straightConnector1">
            <a:avLst/>
          </a:prstGeom>
          <a:noFill/>
          <a:ln cap="flat" cmpd="sng" w="19050">
            <a:solidFill>
              <a:schemeClr val="dk2"/>
            </a:solidFill>
            <a:prstDash val="solid"/>
            <a:round/>
            <a:headEnd len="lg" w="lg" type="none"/>
            <a:tailEnd len="lg" w="lg" type="none"/>
          </a:ln>
        </p:spPr>
      </p:cxnSp>
      <p:cxnSp>
        <p:nvCxnSpPr>
          <p:cNvPr id="2484" name="Shape 2484"/>
          <p:cNvCxnSpPr>
            <a:stCxn id="2478" idx="3"/>
            <a:endCxn id="2480" idx="1"/>
          </p:cNvCxnSpPr>
          <p:nvPr/>
        </p:nvCxnSpPr>
        <p:spPr>
          <a:xfrm>
            <a:off x="1722625" y="678040"/>
            <a:ext cx="1941900" cy="151800"/>
          </a:xfrm>
          <a:prstGeom prst="straightConnector1">
            <a:avLst/>
          </a:prstGeom>
          <a:noFill/>
          <a:ln cap="flat" cmpd="sng" w="19050">
            <a:solidFill>
              <a:schemeClr val="dk2"/>
            </a:solidFill>
            <a:prstDash val="solid"/>
            <a:round/>
            <a:headEnd len="lg" w="lg" type="none"/>
            <a:tailEnd len="lg" w="lg" type="none"/>
          </a:ln>
        </p:spPr>
      </p:cxnSp>
      <p:cxnSp>
        <p:nvCxnSpPr>
          <p:cNvPr id="2485" name="Shape 2485"/>
          <p:cNvCxnSpPr>
            <a:stCxn id="2482" idx="3"/>
            <a:endCxn id="2481" idx="1"/>
          </p:cNvCxnSpPr>
          <p:nvPr/>
        </p:nvCxnSpPr>
        <p:spPr>
          <a:xfrm>
            <a:off x="1722500" y="1311715"/>
            <a:ext cx="1713600" cy="408300"/>
          </a:xfrm>
          <a:prstGeom prst="straightConnector1">
            <a:avLst/>
          </a:prstGeom>
          <a:noFill/>
          <a:ln cap="flat" cmpd="sng" w="19050">
            <a:solidFill>
              <a:schemeClr val="dk2"/>
            </a:solidFill>
            <a:prstDash val="solid"/>
            <a:round/>
            <a:headEnd len="lg" w="lg" type="none"/>
            <a:tailEnd len="lg" w="lg" type="none"/>
          </a:ln>
        </p:spPr>
      </p:cxnSp>
      <p:cxnSp>
        <p:nvCxnSpPr>
          <p:cNvPr id="2486" name="Shape 2486"/>
          <p:cNvCxnSpPr>
            <a:stCxn id="2478" idx="3"/>
            <a:endCxn id="2481" idx="1"/>
          </p:cNvCxnSpPr>
          <p:nvPr/>
        </p:nvCxnSpPr>
        <p:spPr>
          <a:xfrm>
            <a:off x="1722625" y="678040"/>
            <a:ext cx="1713600" cy="1041900"/>
          </a:xfrm>
          <a:prstGeom prst="straightConnector1">
            <a:avLst/>
          </a:prstGeom>
          <a:noFill/>
          <a:ln cap="flat" cmpd="sng" w="19050">
            <a:solidFill>
              <a:schemeClr val="dk2"/>
            </a:solidFill>
            <a:prstDash val="solid"/>
            <a:round/>
            <a:headEnd len="lg" w="lg" type="none"/>
            <a:tailEnd len="lg" w="lg" type="none"/>
          </a:ln>
        </p:spPr>
      </p:cxnSp>
      <p:cxnSp>
        <p:nvCxnSpPr>
          <p:cNvPr id="2487" name="Shape 2487"/>
          <p:cNvCxnSpPr>
            <a:stCxn id="2482" idx="3"/>
            <a:endCxn id="2480" idx="1"/>
          </p:cNvCxnSpPr>
          <p:nvPr/>
        </p:nvCxnSpPr>
        <p:spPr>
          <a:xfrm flipH="1" rot="10800000">
            <a:off x="1722500" y="829915"/>
            <a:ext cx="1942200" cy="481800"/>
          </a:xfrm>
          <a:prstGeom prst="straightConnector1">
            <a:avLst/>
          </a:prstGeom>
          <a:noFill/>
          <a:ln cap="flat" cmpd="sng" w="19050">
            <a:solidFill>
              <a:schemeClr val="dk2"/>
            </a:solidFill>
            <a:prstDash val="solid"/>
            <a:round/>
            <a:headEnd len="lg" w="lg" type="none"/>
            <a:tailEnd len="lg" w="lg" type="none"/>
          </a:ln>
        </p:spPr>
      </p:cxnSp>
      <p:cxnSp>
        <p:nvCxnSpPr>
          <p:cNvPr id="2488" name="Shape 2488"/>
          <p:cNvCxnSpPr>
            <a:stCxn id="2482" idx="3"/>
            <a:endCxn id="2479" idx="1"/>
          </p:cNvCxnSpPr>
          <p:nvPr/>
        </p:nvCxnSpPr>
        <p:spPr>
          <a:xfrm flipH="1" rot="10800000">
            <a:off x="1722500" y="448915"/>
            <a:ext cx="1942200" cy="862800"/>
          </a:xfrm>
          <a:prstGeom prst="straightConnector1">
            <a:avLst/>
          </a:prstGeom>
          <a:noFill/>
          <a:ln cap="flat" cmpd="sng" w="19050">
            <a:solidFill>
              <a:schemeClr val="dk2"/>
            </a:solidFill>
            <a:prstDash val="solid"/>
            <a:round/>
            <a:headEnd len="lg" w="lg" type="none"/>
            <a:tailEnd len="lg" w="lg" type="none"/>
          </a:ln>
        </p:spPr>
      </p:cxnSp>
      <p:sp>
        <p:nvSpPr>
          <p:cNvPr id="2489" name="Shape 2489"/>
          <p:cNvSpPr txBox="1"/>
          <p:nvPr/>
        </p:nvSpPr>
        <p:spPr>
          <a:xfrm>
            <a:off x="5009100" y="392215"/>
            <a:ext cx="3015300" cy="381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Searches using compareTo()</a:t>
            </a:r>
          </a:p>
          <a:p>
            <a:pPr indent="0" lvl="0" marL="0" rtl="0">
              <a:spcBef>
                <a:spcPts val="0"/>
              </a:spcBef>
              <a:buNone/>
            </a:pPr>
            <a:r>
              <a:rPr lang="en"/>
              <a:t>Analogous to </a:t>
            </a:r>
            <a:r>
              <a:rPr b="1" lang="en"/>
              <a:t>Comparison-Based</a:t>
            </a:r>
          </a:p>
        </p:txBody>
      </p:sp>
      <p:sp>
        <p:nvSpPr>
          <p:cNvPr id="2490" name="Shape 2490"/>
          <p:cNvSpPr txBox="1"/>
          <p:nvPr/>
        </p:nvSpPr>
        <p:spPr>
          <a:xfrm>
            <a:off x="5317425" y="1254553"/>
            <a:ext cx="3598200" cy="381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Searches using hashCode() and equals()</a:t>
            </a:r>
          </a:p>
        </p:txBody>
      </p:sp>
      <p:sp>
        <p:nvSpPr>
          <p:cNvPr id="2491" name="Shape 2491"/>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492" name="Shape 2492"/>
          <p:cNvCxnSpPr/>
          <p:nvPr/>
        </p:nvCxnSpPr>
        <p:spPr>
          <a:xfrm>
            <a:off x="-12225" y="2492325"/>
            <a:ext cx="9162900" cy="0"/>
          </a:xfrm>
          <a:prstGeom prst="straightConnector1">
            <a:avLst/>
          </a:prstGeom>
          <a:noFill/>
          <a:ln cap="flat" cmpd="sng" w="19050">
            <a:solidFill>
              <a:schemeClr val="dk2"/>
            </a:solidFill>
            <a:prstDash val="solid"/>
            <a:round/>
            <a:headEnd len="lg" w="lg" type="none"/>
            <a:tailEnd len="lg" w="lg" type="none"/>
          </a:ln>
        </p:spPr>
      </p:cxnSp>
      <p:sp>
        <p:nvSpPr>
          <p:cNvPr id="2493" name="Shape 2493"/>
          <p:cNvSpPr txBox="1"/>
          <p:nvPr/>
        </p:nvSpPr>
        <p:spPr>
          <a:xfrm>
            <a:off x="-39550" y="2483025"/>
            <a:ext cx="5217900" cy="305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t>Comparison Based </a:t>
            </a:r>
            <a:r>
              <a:rPr lang="en"/>
              <a:t>Sorting Algorithms: </a:t>
            </a:r>
            <a:r>
              <a:rPr lang="en">
                <a:solidFill>
                  <a:schemeClr val="dk1"/>
                </a:solidFill>
                <a:latin typeface="Calibri"/>
                <a:ea typeface="Calibri"/>
                <a:cs typeface="Calibri"/>
                <a:sym typeface="Calibri"/>
              </a:rPr>
              <a:t>Ω(N log N) worst case</a:t>
            </a:r>
          </a:p>
        </p:txBody>
      </p:sp>
      <p:sp>
        <p:nvSpPr>
          <p:cNvPr id="2494" name="Shape 2494"/>
          <p:cNvSpPr/>
          <p:nvPr/>
        </p:nvSpPr>
        <p:spPr>
          <a:xfrm>
            <a:off x="513850" y="2886800"/>
            <a:ext cx="1093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Selection</a:t>
            </a:r>
          </a:p>
        </p:txBody>
      </p:sp>
      <p:sp>
        <p:nvSpPr>
          <p:cNvPr id="2495" name="Shape 2495"/>
          <p:cNvSpPr/>
          <p:nvPr/>
        </p:nvSpPr>
        <p:spPr>
          <a:xfrm>
            <a:off x="513850" y="4026800"/>
            <a:ext cx="1093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Insertion</a:t>
            </a:r>
          </a:p>
        </p:txBody>
      </p:sp>
      <p:sp>
        <p:nvSpPr>
          <p:cNvPr id="2496" name="Shape 2496"/>
          <p:cNvSpPr/>
          <p:nvPr/>
        </p:nvSpPr>
        <p:spPr>
          <a:xfrm>
            <a:off x="513850" y="3266600"/>
            <a:ext cx="1093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Merge</a:t>
            </a:r>
          </a:p>
        </p:txBody>
      </p:sp>
      <p:sp>
        <p:nvSpPr>
          <p:cNvPr id="2497" name="Shape 2497"/>
          <p:cNvSpPr/>
          <p:nvPr/>
        </p:nvSpPr>
        <p:spPr>
          <a:xfrm>
            <a:off x="513850" y="3647000"/>
            <a:ext cx="1093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Quick</a:t>
            </a:r>
          </a:p>
        </p:txBody>
      </p:sp>
      <p:sp>
        <p:nvSpPr>
          <p:cNvPr id="2498" name="Shape 2498"/>
          <p:cNvSpPr/>
          <p:nvPr/>
        </p:nvSpPr>
        <p:spPr>
          <a:xfrm>
            <a:off x="5967490" y="3533700"/>
            <a:ext cx="6333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LSD</a:t>
            </a:r>
          </a:p>
        </p:txBody>
      </p:sp>
      <p:sp>
        <p:nvSpPr>
          <p:cNvPr id="2499" name="Shape 2499"/>
          <p:cNvSpPr/>
          <p:nvPr/>
        </p:nvSpPr>
        <p:spPr>
          <a:xfrm>
            <a:off x="5967490" y="3900650"/>
            <a:ext cx="6333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MSD</a:t>
            </a:r>
          </a:p>
        </p:txBody>
      </p:sp>
      <p:sp>
        <p:nvSpPr>
          <p:cNvPr id="2500" name="Shape 2500"/>
          <p:cNvSpPr/>
          <p:nvPr/>
        </p:nvSpPr>
        <p:spPr>
          <a:xfrm>
            <a:off x="6946325" y="3686125"/>
            <a:ext cx="1093800" cy="3054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Counting</a:t>
            </a:r>
          </a:p>
        </p:txBody>
      </p:sp>
      <p:cxnSp>
        <p:nvCxnSpPr>
          <p:cNvPr id="2501" name="Shape 2501"/>
          <p:cNvCxnSpPr>
            <a:stCxn id="2499" idx="3"/>
            <a:endCxn id="2500"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lg" w="lg" type="none"/>
            <a:tailEnd len="lg" w="lg" type="none"/>
          </a:ln>
        </p:spPr>
      </p:cxnSp>
      <p:cxnSp>
        <p:nvCxnSpPr>
          <p:cNvPr id="2502" name="Shape 2502"/>
          <p:cNvCxnSpPr>
            <a:stCxn id="2500" idx="1"/>
            <a:endCxn id="2498" idx="3"/>
          </p:cNvCxnSpPr>
          <p:nvPr/>
        </p:nvCxnSpPr>
        <p:spPr>
          <a:xfrm rot="10800000">
            <a:off x="6600725" y="3686425"/>
            <a:ext cx="345600" cy="152400"/>
          </a:xfrm>
          <a:prstGeom prst="straightConnector1">
            <a:avLst/>
          </a:prstGeom>
          <a:noFill/>
          <a:ln cap="flat" cmpd="sng" w="19050">
            <a:solidFill>
              <a:schemeClr val="dk2"/>
            </a:solidFill>
            <a:prstDash val="solid"/>
            <a:round/>
            <a:headEnd len="lg" w="lg" type="none"/>
            <a:tailEnd len="lg" w="lg" type="none"/>
          </a:ln>
        </p:spPr>
      </p:cxnSp>
      <p:cxnSp>
        <p:nvCxnSpPr>
          <p:cNvPr id="2503" name="Shape 2503"/>
          <p:cNvCxnSpPr/>
          <p:nvPr/>
        </p:nvCxnSpPr>
        <p:spPr>
          <a:xfrm>
            <a:off x="5093375" y="2492325"/>
            <a:ext cx="0" cy="2663400"/>
          </a:xfrm>
          <a:prstGeom prst="straightConnector1">
            <a:avLst/>
          </a:prstGeom>
          <a:noFill/>
          <a:ln cap="flat" cmpd="sng" w="19050">
            <a:solidFill>
              <a:schemeClr val="dk2"/>
            </a:solidFill>
            <a:prstDash val="solid"/>
            <a:round/>
            <a:headEnd len="lg" w="lg" type="none"/>
            <a:tailEnd len="lg" w="lg" type="none"/>
          </a:ln>
        </p:spPr>
      </p:cxnSp>
      <p:sp>
        <p:nvSpPr>
          <p:cNvPr id="2504" name="Shape 2504"/>
          <p:cNvSpPr txBox="1"/>
          <p:nvPr/>
        </p:nvSpPr>
        <p:spPr>
          <a:xfrm>
            <a:off x="5093375" y="2465800"/>
            <a:ext cx="4129800" cy="305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en"/>
              <a:t>Counting Based</a:t>
            </a:r>
            <a:r>
              <a:rPr lang="en"/>
              <a:t> Sorting Algorithms: trying to achieve linear performance</a:t>
            </a:r>
          </a:p>
        </p:txBody>
      </p:sp>
      <p:sp>
        <p:nvSpPr>
          <p:cNvPr id="2505" name="Shape 2505"/>
          <p:cNvSpPr/>
          <p:nvPr/>
        </p:nvSpPr>
        <p:spPr>
          <a:xfrm>
            <a:off x="1877925" y="2910767"/>
            <a:ext cx="1323000" cy="25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If heapify first</a:t>
            </a:r>
          </a:p>
        </p:txBody>
      </p:sp>
      <p:cxnSp>
        <p:nvCxnSpPr>
          <p:cNvPr id="2506" name="Shape 2506"/>
          <p:cNvCxnSpPr>
            <a:stCxn id="2494" idx="3"/>
            <a:endCxn id="2505" idx="1"/>
          </p:cNvCxnSpPr>
          <p:nvPr/>
        </p:nvCxnSpPr>
        <p:spPr>
          <a:xfrm flipH="1" rot="10800000">
            <a:off x="1607650" y="3037400"/>
            <a:ext cx="270300" cy="2100"/>
          </a:xfrm>
          <a:prstGeom prst="straightConnector1">
            <a:avLst/>
          </a:prstGeom>
          <a:noFill/>
          <a:ln cap="flat" cmpd="sng" w="19050">
            <a:solidFill>
              <a:schemeClr val="dk2"/>
            </a:solidFill>
            <a:prstDash val="solid"/>
            <a:round/>
            <a:headEnd len="lg" w="lg" type="none"/>
            <a:tailEnd len="lg" w="lg" type="triangle"/>
          </a:ln>
        </p:spPr>
      </p:cxnSp>
      <p:sp>
        <p:nvSpPr>
          <p:cNvPr id="2507" name="Shape 2507"/>
          <p:cNvSpPr/>
          <p:nvPr/>
        </p:nvSpPr>
        <p:spPr>
          <a:xfrm>
            <a:off x="3471200" y="2884655"/>
            <a:ext cx="1093800" cy="3054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Heapsort</a:t>
            </a:r>
          </a:p>
        </p:txBody>
      </p:sp>
      <p:cxnSp>
        <p:nvCxnSpPr>
          <p:cNvPr id="2508" name="Shape 2508"/>
          <p:cNvCxnSpPr>
            <a:stCxn id="2505" idx="3"/>
            <a:endCxn id="2507" idx="1"/>
          </p:cNvCxnSpPr>
          <p:nvPr/>
        </p:nvCxnSpPr>
        <p:spPr>
          <a:xfrm>
            <a:off x="3200925" y="3037367"/>
            <a:ext cx="270300" cy="0"/>
          </a:xfrm>
          <a:prstGeom prst="straightConnector1">
            <a:avLst/>
          </a:prstGeom>
          <a:noFill/>
          <a:ln cap="flat" cmpd="sng" w="19050">
            <a:solidFill>
              <a:schemeClr val="dk2"/>
            </a:solidFill>
            <a:prstDash val="solid"/>
            <a:round/>
            <a:headEnd len="lg" w="lg" type="none"/>
            <a:tailEnd len="lg" w="lg" type="triangle"/>
          </a:ln>
        </p:spPr>
      </p:cxnSp>
      <p:sp>
        <p:nvSpPr>
          <p:cNvPr id="2509" name="Shape 2509"/>
          <p:cNvSpPr/>
          <p:nvPr/>
        </p:nvSpPr>
        <p:spPr>
          <a:xfrm>
            <a:off x="3690038" y="2073128"/>
            <a:ext cx="10203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Trie / TST</a:t>
            </a:r>
          </a:p>
        </p:txBody>
      </p:sp>
      <p:sp>
        <p:nvSpPr>
          <p:cNvPr id="2510" name="Shape 2510"/>
          <p:cNvSpPr txBox="1"/>
          <p:nvPr/>
        </p:nvSpPr>
        <p:spPr>
          <a:xfrm>
            <a:off x="4974425" y="2028400"/>
            <a:ext cx="4248600" cy="381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Searches by digit. Analogous to </a:t>
            </a:r>
            <a:r>
              <a:rPr b="1" lang="en"/>
              <a:t>Radix Sorting</a:t>
            </a:r>
          </a:p>
        </p:txBody>
      </p:sp>
      <p:cxnSp>
        <p:nvCxnSpPr>
          <p:cNvPr id="2511" name="Shape 2511"/>
          <p:cNvCxnSpPr>
            <a:stCxn id="2482" idx="3"/>
            <a:endCxn id="2509" idx="1"/>
          </p:cNvCxnSpPr>
          <p:nvPr/>
        </p:nvCxnSpPr>
        <p:spPr>
          <a:xfrm>
            <a:off x="1722500" y="1311715"/>
            <a:ext cx="1967400" cy="914100"/>
          </a:xfrm>
          <a:prstGeom prst="straightConnector1">
            <a:avLst/>
          </a:prstGeom>
          <a:noFill/>
          <a:ln cap="flat" cmpd="sng" w="19050">
            <a:solidFill>
              <a:schemeClr val="dk2"/>
            </a:solidFill>
            <a:prstDash val="solid"/>
            <a:round/>
            <a:headEnd len="lg" w="lg" type="none"/>
            <a:tailEnd len="lg" w="lg" type="none"/>
          </a:ln>
        </p:spPr>
      </p:cxnSp>
      <p:cxnSp>
        <p:nvCxnSpPr>
          <p:cNvPr id="2512" name="Shape 2512"/>
          <p:cNvCxnSpPr>
            <a:stCxn id="2478" idx="3"/>
            <a:endCxn id="2509" idx="1"/>
          </p:cNvCxnSpPr>
          <p:nvPr/>
        </p:nvCxnSpPr>
        <p:spPr>
          <a:xfrm>
            <a:off x="1722625" y="678040"/>
            <a:ext cx="1967400" cy="1547700"/>
          </a:xfrm>
          <a:prstGeom prst="straightConnector1">
            <a:avLst/>
          </a:prstGeom>
          <a:noFill/>
          <a:ln cap="flat" cmpd="sng" w="19050">
            <a:solidFill>
              <a:schemeClr val="dk2"/>
            </a:solidFill>
            <a:prstDash val="solid"/>
            <a:round/>
            <a:headEnd len="lg" w="lg" type="none"/>
            <a:tailEnd len="lg" w="lg" type="none"/>
          </a:ln>
        </p:spPr>
      </p:cxnSp>
      <p:sp>
        <p:nvSpPr>
          <p:cNvPr id="2513" name="Shape 2513"/>
          <p:cNvSpPr/>
          <p:nvPr/>
        </p:nvSpPr>
        <p:spPr>
          <a:xfrm>
            <a:off x="3664650" y="1058140"/>
            <a:ext cx="1020300" cy="305400"/>
          </a:xfrm>
          <a:prstGeom prst="rect">
            <a:avLst/>
          </a:prstGeom>
          <a:solidFill>
            <a:srgbClr val="CFE2F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Splay</a:t>
            </a:r>
          </a:p>
        </p:txBody>
      </p:sp>
      <p:cxnSp>
        <p:nvCxnSpPr>
          <p:cNvPr id="2514" name="Shape 2514"/>
          <p:cNvCxnSpPr>
            <a:stCxn id="2478" idx="3"/>
            <a:endCxn id="2513" idx="1"/>
          </p:cNvCxnSpPr>
          <p:nvPr/>
        </p:nvCxnSpPr>
        <p:spPr>
          <a:xfrm>
            <a:off x="1722625" y="678040"/>
            <a:ext cx="1941900" cy="532800"/>
          </a:xfrm>
          <a:prstGeom prst="straightConnector1">
            <a:avLst/>
          </a:prstGeom>
          <a:noFill/>
          <a:ln cap="flat" cmpd="sng" w="19050">
            <a:solidFill>
              <a:schemeClr val="dk2"/>
            </a:solidFill>
            <a:prstDash val="solid"/>
            <a:round/>
            <a:headEnd len="lg" w="lg" type="none"/>
            <a:tailEnd len="lg" w="lg" type="none"/>
          </a:ln>
        </p:spPr>
      </p:cxnSp>
      <p:cxnSp>
        <p:nvCxnSpPr>
          <p:cNvPr id="2515" name="Shape 2515"/>
          <p:cNvCxnSpPr>
            <a:stCxn id="2482" idx="3"/>
            <a:endCxn id="2513" idx="1"/>
          </p:cNvCxnSpPr>
          <p:nvPr/>
        </p:nvCxnSpPr>
        <p:spPr>
          <a:xfrm flipH="1" rot="10800000">
            <a:off x="1722500" y="1210915"/>
            <a:ext cx="1942200" cy="1008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9" name="Shape 2519"/>
        <p:cNvGrpSpPr/>
        <p:nvPr/>
      </p:nvGrpSpPr>
      <p:grpSpPr>
        <a:xfrm>
          <a:off x="0" y="0"/>
          <a:ext cx="0" cy="0"/>
          <a:chOff x="0" y="0"/>
          <a:chExt cx="0" cy="0"/>
        </a:xfrm>
      </p:grpSpPr>
      <p:sp>
        <p:nvSpPr>
          <p:cNvPr id="2520" name="Shape 2520"/>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Practice of Programming</a:t>
            </a:r>
          </a:p>
        </p:txBody>
      </p:sp>
      <p:sp>
        <p:nvSpPr>
          <p:cNvPr id="2521" name="Shape 2521"/>
          <p:cNvSpPr txBox="1"/>
          <p:nvPr>
            <p:ph idx="1" type="body"/>
          </p:nvPr>
        </p:nvSpPr>
        <p:spPr>
          <a:xfrm>
            <a:off x="243000" y="708900"/>
            <a:ext cx="8790900" cy="4153800"/>
          </a:xfrm>
          <a:prstGeom prst="rect">
            <a:avLst/>
          </a:prstGeom>
        </p:spPr>
        <p:txBody>
          <a:bodyPr anchorCtr="0" anchor="t" bIns="91425" lIns="91425" rIns="91425" wrap="square" tIns="91425">
            <a:noAutofit/>
          </a:bodyPr>
          <a:lstStyle/>
          <a:p>
            <a:pPr indent="-349250" lvl="0" marL="457200" rtl="0">
              <a:lnSpc>
                <a:spcPct val="100000"/>
              </a:lnSpc>
              <a:spcBef>
                <a:spcPts val="0"/>
              </a:spcBef>
              <a:spcAft>
                <a:spcPts val="0"/>
              </a:spcAft>
              <a:buClr>
                <a:srgbClr val="000000"/>
              </a:buClr>
              <a:buSzPts val="1900"/>
              <a:buChar char="●"/>
            </a:pPr>
            <a:r>
              <a:rPr lang="en" sz="1900">
                <a:solidFill>
                  <a:srgbClr val="000000"/>
                </a:solidFill>
              </a:rPr>
              <a:t>Java syntax and idioms.</a:t>
            </a:r>
          </a:p>
          <a:p>
            <a:pPr indent="-349250" lvl="0" marL="457200" rtl="0">
              <a:lnSpc>
                <a:spcPct val="100000"/>
              </a:lnSpc>
              <a:spcBef>
                <a:spcPts val="0"/>
              </a:spcBef>
              <a:spcAft>
                <a:spcPts val="0"/>
              </a:spcAft>
              <a:buClr>
                <a:srgbClr val="000000"/>
              </a:buClr>
              <a:buSzPts val="1900"/>
              <a:buChar char="●"/>
            </a:pPr>
            <a:r>
              <a:rPr lang="en" sz="1900">
                <a:solidFill>
                  <a:srgbClr val="000000"/>
                </a:solidFill>
              </a:rPr>
              <a:t>JUnit testing (and its more extreme form: Test-driven development).</a:t>
            </a:r>
          </a:p>
          <a:p>
            <a:pPr indent="-349250" lvl="0" marL="457200" rtl="0">
              <a:lnSpc>
                <a:spcPct val="100000"/>
              </a:lnSpc>
              <a:spcBef>
                <a:spcPts val="0"/>
              </a:spcBef>
              <a:spcAft>
                <a:spcPts val="0"/>
              </a:spcAft>
              <a:buClr>
                <a:srgbClr val="000000"/>
              </a:buClr>
              <a:buSzPts val="1900"/>
              <a:buChar char="●"/>
            </a:pPr>
            <a:r>
              <a:rPr lang="en" sz="1900">
                <a:solidFill>
                  <a:srgbClr val="000000"/>
                </a:solidFill>
              </a:rPr>
              <a:t>Mining the web for code.</a:t>
            </a:r>
          </a:p>
          <a:p>
            <a:pPr indent="-349250" lvl="0" marL="457200" rtl="0">
              <a:lnSpc>
                <a:spcPct val="100000"/>
              </a:lnSpc>
              <a:spcBef>
                <a:spcPts val="0"/>
              </a:spcBef>
              <a:spcAft>
                <a:spcPts val="0"/>
              </a:spcAft>
              <a:buClr>
                <a:srgbClr val="000000"/>
              </a:buClr>
              <a:buSzPts val="1900"/>
              <a:buChar char="●"/>
            </a:pPr>
            <a:r>
              <a:rPr lang="en" sz="1900">
                <a:solidFill>
                  <a:srgbClr val="000000"/>
                </a:solidFill>
              </a:rPr>
              <a:t>Regular expressions.</a:t>
            </a:r>
          </a:p>
          <a:p>
            <a:pPr indent="-349250" lvl="0" marL="457200" rtl="0">
              <a:lnSpc>
                <a:spcPct val="100000"/>
              </a:lnSpc>
              <a:spcBef>
                <a:spcPts val="0"/>
              </a:spcBef>
              <a:spcAft>
                <a:spcPts val="0"/>
              </a:spcAft>
              <a:buClr>
                <a:srgbClr val="000000"/>
              </a:buClr>
              <a:buSzPts val="1900"/>
              <a:buChar char="●"/>
            </a:pPr>
            <a:r>
              <a:rPr lang="en" sz="1900">
                <a:solidFill>
                  <a:srgbClr val="000000"/>
                </a:solidFill>
              </a:rPr>
              <a:t>Debugging:</a:t>
            </a:r>
          </a:p>
          <a:p>
            <a:pPr indent="-349250" lvl="1" marL="914400" rtl="0">
              <a:lnSpc>
                <a:spcPct val="100000"/>
              </a:lnSpc>
              <a:spcBef>
                <a:spcPts val="0"/>
              </a:spcBef>
              <a:spcAft>
                <a:spcPts val="0"/>
              </a:spcAft>
              <a:buClr>
                <a:srgbClr val="000000"/>
              </a:buClr>
              <a:buSzPts val="1900"/>
              <a:buChar char="○"/>
            </a:pPr>
            <a:r>
              <a:rPr lang="en" sz="1900">
                <a:solidFill>
                  <a:srgbClr val="000000"/>
                </a:solidFill>
              </a:rPr>
              <a:t>Identify the simplest case affected by the bug.</a:t>
            </a:r>
          </a:p>
          <a:p>
            <a:pPr indent="-349250" lvl="1" marL="914400" rtl="0">
              <a:lnSpc>
                <a:spcPct val="100000"/>
              </a:lnSpc>
              <a:spcBef>
                <a:spcPts val="0"/>
              </a:spcBef>
              <a:spcAft>
                <a:spcPts val="0"/>
              </a:spcAft>
              <a:buClr>
                <a:srgbClr val="000000"/>
              </a:buClr>
              <a:buSzPts val="1900"/>
              <a:buChar char="○"/>
            </a:pPr>
            <a:r>
              <a:rPr lang="en" sz="1900">
                <a:solidFill>
                  <a:srgbClr val="000000"/>
                </a:solidFill>
              </a:rPr>
              <a:t>Hunt it down, giving it no place to hide.</a:t>
            </a:r>
          </a:p>
          <a:p>
            <a:pPr indent="-349250" lvl="1" marL="914400" rtl="0">
              <a:lnSpc>
                <a:spcPct val="100000"/>
              </a:lnSpc>
              <a:spcBef>
                <a:spcPts val="0"/>
              </a:spcBef>
              <a:spcAft>
                <a:spcPts val="0"/>
              </a:spcAft>
              <a:buClr>
                <a:srgbClr val="000000"/>
              </a:buClr>
              <a:buSzPts val="1900"/>
              <a:buChar char="○"/>
            </a:pPr>
            <a:r>
              <a:rPr lang="en" sz="1900">
                <a:solidFill>
                  <a:srgbClr val="000000"/>
                </a:solidFill>
              </a:rPr>
              <a:t>With the right methodology, can find bugs even when finding bug through manual code inspection is impossible.</a:t>
            </a:r>
          </a:p>
          <a:p>
            <a:pPr indent="-349250" lvl="0" marL="457200" rtl="0">
              <a:lnSpc>
                <a:spcPct val="100000"/>
              </a:lnSpc>
              <a:spcBef>
                <a:spcPts val="0"/>
              </a:spcBef>
              <a:spcAft>
                <a:spcPts val="0"/>
              </a:spcAft>
              <a:buClr>
                <a:srgbClr val="000000"/>
              </a:buClr>
              <a:buSzPts val="1900"/>
              <a:buChar char="●"/>
            </a:pPr>
            <a:r>
              <a:rPr lang="en" sz="1900">
                <a:solidFill>
                  <a:srgbClr val="000000"/>
                </a:solidFill>
              </a:rPr>
              <a:t>Real tools: IntelliJ, git, command line</a:t>
            </a:r>
          </a:p>
          <a:p>
            <a:pPr indent="-349250" lvl="0" marL="457200" rtl="0">
              <a:lnSpc>
                <a:spcPct val="100000"/>
              </a:lnSpc>
              <a:spcBef>
                <a:spcPts val="0"/>
              </a:spcBef>
              <a:spcAft>
                <a:spcPts val="0"/>
              </a:spcAft>
              <a:buClr>
                <a:srgbClr val="000000"/>
              </a:buClr>
              <a:buSzPts val="1900"/>
              <a:buChar char="●"/>
            </a:pPr>
            <a:r>
              <a:rPr lang="en" sz="1900">
                <a:solidFill>
                  <a:srgbClr val="000000"/>
                </a:solidFill>
              </a:rPr>
              <a:t>Data structure selection (and API Design)</a:t>
            </a:r>
          </a:p>
          <a:p>
            <a:pPr indent="-349250" lvl="1" marL="914400" rtl="0">
              <a:lnSpc>
                <a:spcPct val="100000"/>
              </a:lnSpc>
              <a:spcBef>
                <a:spcPts val="0"/>
              </a:spcBef>
              <a:spcAft>
                <a:spcPts val="0"/>
              </a:spcAft>
              <a:buClr>
                <a:srgbClr val="000000"/>
              </a:buClr>
              <a:buSzPts val="1900"/>
              <a:buChar char="○"/>
            </a:pPr>
            <a:r>
              <a:rPr lang="en" sz="1900">
                <a:solidFill>
                  <a:srgbClr val="000000"/>
                </a:solidFill>
              </a:rPr>
              <a:t>Drive the performance and implementation of your entire program.</a:t>
            </a:r>
          </a:p>
          <a:p>
            <a:pPr indent="-349250" lvl="0" marL="457200" rtl="0">
              <a:lnSpc>
                <a:spcPct val="100000"/>
              </a:lnSpc>
              <a:spcBef>
                <a:spcPts val="0"/>
              </a:spcBef>
              <a:buClr>
                <a:srgbClr val="000000"/>
              </a:buClr>
              <a:buSzPts val="1900"/>
              <a:buChar char="●"/>
            </a:pPr>
            <a:r>
              <a:rPr lang="en" sz="1900">
                <a:solidFill>
                  <a:srgbClr val="000000"/>
                </a:solidFill>
              </a:rPr>
              <a:t>Working with complex APIs, specifications: Project 2 and Project 3</a:t>
            </a: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5" name="Shape 2525"/>
        <p:cNvGrpSpPr/>
        <p:nvPr/>
      </p:nvGrpSpPr>
      <p:grpSpPr>
        <a:xfrm>
          <a:off x="0" y="0"/>
          <a:ext cx="0" cy="0"/>
          <a:chOff x="0" y="0"/>
          <a:chExt cx="0" cy="0"/>
        </a:xfrm>
      </p:grpSpPr>
      <p:sp>
        <p:nvSpPr>
          <p:cNvPr id="2526" name="Shape 252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What Now?</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0" name="Shape 2530"/>
        <p:cNvGrpSpPr/>
        <p:nvPr/>
      </p:nvGrpSpPr>
      <p:grpSpPr>
        <a:xfrm>
          <a:off x="0" y="0"/>
          <a:ext cx="0" cy="0"/>
          <a:chOff x="0" y="0"/>
          <a:chExt cx="0" cy="0"/>
        </a:xfrm>
      </p:grpSpPr>
      <p:sp>
        <p:nvSpPr>
          <p:cNvPr id="2531" name="Shape 2531"/>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600">
                <a:solidFill>
                  <a:srgbClr val="1155CC"/>
                </a:solidFill>
              </a:rPr>
              <a:t>Computer Science is Fundamentally Changing Society</a:t>
            </a:r>
          </a:p>
        </p:txBody>
      </p:sp>
      <p:sp>
        <p:nvSpPr>
          <p:cNvPr descr="Discuss this video: http://www.reddit.com/r/CGPGrey/comments/2dfh5v/humans_need_not_apply/ http://www.CGPGrey.com/ https://twitter.com/cgpgrey  ## Robots, Etc:  Terex Port automation: http://www.terex.com/port-solutions/en/products/new-equipment/automated-guided-vehicles/lift-agv/index.htm  Command | Cat MieStar System.: http://www.catminestarsystem.com/capability_sets/command  Bosch Automotive Technology: http://www.bosch-automotivetechnology.com/en/de/specials/specials_for_more_driving_safety/automated_driving/automated_driving.html  Atlas Update: https://www.youtube.com/watch?v=SD6Okylclb8&amp;list=UU7vVhkEfw4nOGp8TyDk7RcQ  Kiva Systems: http://www.kivasystems.com  PhantomX running Phoenix code: https://www.youtube.com/watch?v=rAeQn5QnyXo  iRobot, Do You: https://www.youtube.com/watch?v=da-5Uw8GBks&amp;list=UUB6E-44uKOyRW9hX378XEyg  New pharmacy robot at QEHB: https://www.youtube.com/watch?v=_Ql1ZHSkUPk  Briggo Coffee Experience: http://vimeo.com/77993254  John Deere Autosteer ITEC Pro 2010. In use while cultivating: https://www.youtube.com/watch?v=VAPfImWdkDw&amp;t=19s  The Duel: Timo Boll vs. KUKA Robot: https://www.youtube.com/watch?v=tIIJME8-au8  Baxter with the Power of Intera 3: https://www.youtube.com/watch?v=DKR_pje7X2A&amp;list=UUpSQ-euTEYaq5VtmEWukyiQ  Baxter Research Robot SDK 1.0: https://www.youtube.com/watch?v=wgQLzin4I9M&amp;list=UUpSQ-euTEYaq5VtmEWukyiQ&amp;index=11  Baxter the Bartender: https://www.youtube.com/watch?v=AeTs9tLsUmc&amp;list=UUpSQ-euTEYaq5VtmEWukyiQ  Online Cash Registers Touch-Screen EPOS System Demonstration: https://www.youtube.com/watch?v=3yA22B0rC4o  Self-Service Check in: https://www.youtube.com/watch?v=OafuIBDzxxU  Robot to play Flappy Bird: https://www.youtube.com/watch?v=kHkMaWZFePI  e-david from University of Konstanz, Germany: https://vimeo.com/68859229  Sedasys: http://www.sedasys.com/  Empty Car Convoy: http://www.youtube.com/watch?v=EPTIXldrq3Q  Clever robots for crops: http://www.crops-robots.eu/index.php?option=com_content&amp;view=article&amp;id=62&amp;Itemid=61  Autonomously folding a pile of 5 previously-unseen towels: https://www.youtube.com/watch?v=gy5g33S0Gzo#t=94  LS3 Follow Tight: https://www.youtube.com/watch?v=hNUeSUXOc-w  Robotic Handling material: https://www.youtube.com/watch?v=pT3XoqJ7lIY  Caterpillar automation project:  http://www.catminestarsystem.com/articles/autonomous-haulage-improves-mine-site-safety  Universal Robots has reinvented industrial robotics: https://www.youtube.com/watch?v=UQj-1yZFEZI  Introducing WildCat: https://www.youtube.com/watch?v=wE3fmFTtP9g  The Human Brain Project - Video Overview: https://www.youtube.com/watch?v=JqMpGrM5ECo  This Robot Is Changing How We Cure Diseases: https://www.youtube.com/watch?v=ra0e97Wiqds  Jeopardy! - Watson Game 2: https://www.youtube.com/watch?v=kDA-7O1q4oo  What Will You Do With Watson?: https://www.youtube.com/watch?v=Y_cqBP08yuA  ## Other Credits  Mandelbrot set: https://www.youtube.com/watch?v=NGMRB4O922I&amp;list=UUoxcjq-8xIDTYp3uz647V5A  Moore's law graph: http://en.wikipedia.org/wiki/File:PPTMooresLawai.jpg  Apple II 1977: https://www.youtube.com/watch?v=CxJwy8NsXFs  Beer Robot Fail m2803: https://www.youtube.com/watch?v=N4Lb_3_NMjE  All Wales Ambulance Promotional Video: https://www.youtube.com/watch?v=658aiRoVp6s  Clyde Robinson: https://www.flickr.com/photos/crobj/4312159033/in/photostream/  Time lapse Painting - Monster Spa: https://www.youtube.com/watch?v=ED14i8qLxr4" id="2532" name="Shape 2532" title="Humans Need Not Apply">
            <a:hlinkClick r:id="rId3"/>
          </p:cNvPr>
          <p:cNvSpPr/>
          <p:nvPr/>
        </p:nvSpPr>
        <p:spPr>
          <a:xfrm>
            <a:off x="66175" y="1075738"/>
            <a:ext cx="4351101" cy="3263326"/>
          </a:xfrm>
          <a:prstGeom prst="rect">
            <a:avLst/>
          </a:prstGeom>
          <a:blipFill>
            <a:blip r:embed="rId4">
              <a:alphaModFix/>
            </a:blip>
            <a:stretch>
              <a:fillRect/>
            </a:stretch>
          </a:blipFill>
          <a:ln>
            <a:noFill/>
          </a:ln>
        </p:spPr>
      </p:sp>
      <p:sp>
        <p:nvSpPr>
          <p:cNvPr descr="Autonomous Intersection Management (AIM) is a new intersection control protocol that exploits autonomous vehicles' extraordinary capabilities of control, sensing, and communication to make traffic management at intersections much more efficient than traditional control mechanisms such as traffic signals and stop signs. This video illustrates the principle behind this new traffic control protocol and demonstrates its potential using Marvin, the autonomous vehicle developed at the University of Texas at Austin." id="2533" name="Shape 2533" title="Autonomous Intersection Management: Traffic Control for the Future">
            <a:hlinkClick r:id="rId5"/>
          </p:cNvPr>
          <p:cNvSpPr/>
          <p:nvPr/>
        </p:nvSpPr>
        <p:spPr>
          <a:xfrm>
            <a:off x="4489725" y="916700"/>
            <a:ext cx="4572000" cy="3429000"/>
          </a:xfrm>
          <a:prstGeom prst="rect">
            <a:avLst/>
          </a:prstGeom>
          <a:blipFill>
            <a:blip r:embed="rId6">
              <a:alphaModFix/>
            </a:blip>
            <a:stretch>
              <a:fillRect/>
            </a:stretch>
          </a:blipFill>
          <a:ln>
            <a:noFill/>
          </a:ln>
        </p:spPr>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7" name="Shape 2537"/>
        <p:cNvGrpSpPr/>
        <p:nvPr/>
      </p:nvGrpSpPr>
      <p:grpSpPr>
        <a:xfrm>
          <a:off x="0" y="0"/>
          <a:ext cx="0" cy="0"/>
          <a:chOff x="0" y="0"/>
          <a:chExt cx="0" cy="0"/>
        </a:xfrm>
      </p:grpSpPr>
      <p:sp>
        <p:nvSpPr>
          <p:cNvPr id="2538" name="Shape 253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500">
                <a:solidFill>
                  <a:srgbClr val="1155CC"/>
                </a:solidFill>
              </a:rPr>
              <a:t>The Good News: Global Poverty Has Declined Massively</a:t>
            </a:r>
          </a:p>
        </p:txBody>
      </p:sp>
      <p:pic>
        <p:nvPicPr>
          <p:cNvPr id="2539" name="Shape 2539"/>
          <p:cNvPicPr preferRelativeResize="0"/>
          <p:nvPr/>
        </p:nvPicPr>
        <p:blipFill>
          <a:blip r:embed="rId3">
            <a:alphaModFix/>
          </a:blip>
          <a:stretch>
            <a:fillRect/>
          </a:stretch>
        </p:blipFill>
        <p:spPr>
          <a:xfrm>
            <a:off x="1191638" y="740201"/>
            <a:ext cx="6760737" cy="425089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3" name="Shape 2543"/>
        <p:cNvGrpSpPr/>
        <p:nvPr/>
      </p:nvGrpSpPr>
      <p:grpSpPr>
        <a:xfrm>
          <a:off x="0" y="0"/>
          <a:ext cx="0" cy="0"/>
          <a:chOff x="0" y="0"/>
          <a:chExt cx="0" cy="0"/>
        </a:xfrm>
      </p:grpSpPr>
      <p:sp>
        <p:nvSpPr>
          <p:cNvPr id="2544" name="Shape 25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Bad News</a:t>
            </a:r>
          </a:p>
        </p:txBody>
      </p:sp>
      <p:sp>
        <p:nvSpPr>
          <p:cNvPr id="2545" name="Shape 25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People are still mostly poor.</a:t>
            </a:r>
          </a:p>
          <a:p>
            <a:pPr indent="-342900" lvl="0" marL="457200" rtl="0">
              <a:spcBef>
                <a:spcPts val="0"/>
              </a:spcBef>
              <a:spcAft>
                <a:spcPts val="0"/>
              </a:spcAft>
              <a:buClr>
                <a:srgbClr val="000000"/>
              </a:buClr>
              <a:buSzPts val="1800"/>
              <a:buChar char="●"/>
            </a:pPr>
            <a:r>
              <a:rPr lang="en">
                <a:solidFill>
                  <a:srgbClr val="000000"/>
                </a:solidFill>
              </a:rPr>
              <a:t>Median worldwide income: ~$10,000/yr.</a:t>
            </a:r>
          </a:p>
          <a:p>
            <a:pPr indent="-342900" lvl="0" marL="457200" rtl="0">
              <a:spcBef>
                <a:spcPts val="0"/>
              </a:spcBef>
              <a:buClr>
                <a:srgbClr val="000000"/>
              </a:buClr>
              <a:buSzPts val="1800"/>
              <a:buChar char="●"/>
            </a:pPr>
            <a:r>
              <a:rPr lang="en">
                <a:solidFill>
                  <a:srgbClr val="000000"/>
                </a:solidFill>
              </a:rPr>
              <a:t>Global 1% makes ~$64,000/yr.</a:t>
            </a:r>
          </a:p>
          <a:p>
            <a:pPr indent="0" lvl="0" marL="0" rtl="0">
              <a:spcBef>
                <a:spcPts val="0"/>
              </a:spcBef>
              <a:buNone/>
            </a:pPr>
            <a:r>
              <a:t/>
            </a:r>
            <a:endParaRPr>
              <a:solidFill>
                <a:srgbClr val="000000"/>
              </a:solidFill>
            </a:endParaRPr>
          </a:p>
          <a:p>
            <a:pPr indent="0" lvl="0" marL="0" rtl="0">
              <a:spcBef>
                <a:spcPts val="0"/>
              </a:spcBef>
              <a:buNone/>
            </a:pPr>
            <a:r>
              <a:rPr lang="en">
                <a:solidFill>
                  <a:srgbClr val="000000"/>
                </a:solidFill>
              </a:rPr>
              <a:t>The United States (and the western world) seems to be growing unequal.</a:t>
            </a:r>
          </a:p>
          <a:p>
            <a:pPr indent="-342900" lvl="0" marL="457200" rtl="0">
              <a:spcBef>
                <a:spcPts val="0"/>
              </a:spcBef>
              <a:buClr>
                <a:srgbClr val="000000"/>
              </a:buClr>
              <a:buSzPts val="1800"/>
              <a:buChar char="●"/>
            </a:pPr>
            <a:r>
              <a:rPr lang="en">
                <a:solidFill>
                  <a:srgbClr val="000000"/>
                </a:solidFill>
              </a:rPr>
              <a:t>Automation may play a large role in this process in the years to come.</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pic>
        <p:nvPicPr>
          <p:cNvPr id="2550" name="Shape 2550"/>
          <p:cNvPicPr preferRelativeResize="0"/>
          <p:nvPr/>
        </p:nvPicPr>
        <p:blipFill>
          <a:blip r:embed="rId3">
            <a:alphaModFix/>
          </a:blip>
          <a:stretch>
            <a:fillRect/>
          </a:stretch>
        </p:blipFill>
        <p:spPr>
          <a:xfrm>
            <a:off x="1576388" y="238125"/>
            <a:ext cx="5991225" cy="466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Mergesort</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2000">
                <a:solidFill>
                  <a:srgbClr val="000000"/>
                </a:solidFill>
              </a:rPr>
              <a:t>We can merge two sorted lists into one sorted list in linear time.</a:t>
            </a:r>
          </a:p>
          <a:p>
            <a:pPr indent="0" lvl="0" marL="0">
              <a:spcBef>
                <a:spcPts val="0"/>
              </a:spcBef>
              <a:spcAft>
                <a:spcPts val="0"/>
              </a:spcAft>
              <a:buNone/>
            </a:pPr>
            <a:r>
              <a:rPr lang="en" sz="2000">
                <a:solidFill>
                  <a:srgbClr val="000000"/>
                </a:solidFill>
              </a:rPr>
              <a:t>Idea: Use this fact to build a recursive sorting algorithm</a:t>
            </a:r>
          </a:p>
          <a:p>
            <a:pPr indent="-355600" lvl="0" marL="457200" rtl="0">
              <a:lnSpc>
                <a:spcPct val="100000"/>
              </a:lnSpc>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Split items into 2 roughly even pieces.</a:t>
            </a:r>
          </a:p>
          <a:p>
            <a:pPr indent="-355600" lvl="0" marL="457200" rtl="0">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Recursively mergesort each half </a:t>
            </a:r>
          </a:p>
          <a:p>
            <a:pPr indent="-355600" lvl="0" marL="457200" rtl="0">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Merge the two sorted halves to form the final result.</a:t>
            </a:r>
          </a:p>
          <a:p>
            <a:pPr indent="0" lvl="0" marL="0" rtl="0">
              <a:lnSpc>
                <a:spcPct val="100000"/>
              </a:lnSpc>
              <a:spcBef>
                <a:spcPts val="600"/>
              </a:spcBef>
              <a:spcAft>
                <a:spcPts val="0"/>
              </a:spcAft>
              <a:buNone/>
            </a:pPr>
            <a:r>
              <a:t/>
            </a:r>
            <a:endParaRPr sz="2000">
              <a:solidFill>
                <a:schemeClr val="dk1"/>
              </a:solidFill>
              <a:latin typeface="Calibri"/>
              <a:ea typeface="Calibri"/>
              <a:cs typeface="Calibri"/>
              <a:sym typeface="Calibri"/>
            </a:endParaRPr>
          </a:p>
          <a:p>
            <a:pPr indent="0" lvl="0" marL="0" rtl="0">
              <a:lnSpc>
                <a:spcPct val="100000"/>
              </a:lnSpc>
              <a:spcBef>
                <a:spcPts val="0"/>
              </a:spcBef>
              <a:spcAft>
                <a:spcPts val="0"/>
              </a:spcAft>
              <a:buNone/>
            </a:pPr>
            <a:r>
              <a:rPr lang="en" sz="2000">
                <a:solidFill>
                  <a:schemeClr val="accent5"/>
                </a:solidFill>
              </a:rPr>
              <a:t>Pros: </a:t>
            </a:r>
            <a:r>
              <a:rPr b="1" lang="en" sz="2000">
                <a:solidFill>
                  <a:schemeClr val="accent5"/>
                </a:solidFill>
              </a:rPr>
              <a:t>Stable</a:t>
            </a:r>
            <a:r>
              <a:rPr lang="en" sz="2000">
                <a:solidFill>
                  <a:schemeClr val="accent5"/>
                </a:solidFill>
              </a:rPr>
              <a:t>. Can be done in-place with no extra overhead with linked lists.</a:t>
            </a:r>
          </a:p>
          <a:p>
            <a:pPr indent="0" lvl="0" marL="0" rtl="0">
              <a:lnSpc>
                <a:spcPct val="100000"/>
              </a:lnSpc>
              <a:spcBef>
                <a:spcPts val="0"/>
              </a:spcBef>
              <a:spcAft>
                <a:spcPts val="0"/>
              </a:spcAft>
              <a:buNone/>
            </a:pPr>
            <a:r>
              <a:rPr lang="en" sz="2000">
                <a:solidFill>
                  <a:srgbClr val="990000"/>
                </a:solidFill>
              </a:rPr>
              <a:t>Cons: Takes O(n) additional memory in most cases (not linked list). In-place array variants exist, but are inferior by constant factors.</a:t>
            </a:r>
          </a:p>
          <a:p>
            <a:pPr indent="-69850" lvl="0" marL="0">
              <a:spcBef>
                <a:spcPts val="0"/>
              </a:spcBef>
              <a:buClr>
                <a:schemeClr val="dk1"/>
              </a:buClr>
              <a:buSzPts val="1100"/>
              <a:buFont typeface="Arial"/>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animEffect filter="fade" transition="in">
                                      <p:cBhvr>
                                        <p:cTn dur="1000"/>
                                        <p:tgtEl>
                                          <p:spTgt spid="1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animEffect filter="fade" transition="in">
                                      <p:cBhvr>
                                        <p:cTn dur="1000"/>
                                        <p:tgtEl>
                                          <p:spTgt spid="1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animEffect filter="fade" transition="in">
                                      <p:cBhvr>
                                        <p:cTn dur="1000"/>
                                        <p:tgtEl>
                                          <p:spTgt spid="13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4" name="Shape 2554"/>
        <p:cNvGrpSpPr/>
        <p:nvPr/>
      </p:nvGrpSpPr>
      <p:grpSpPr>
        <a:xfrm>
          <a:off x="0" y="0"/>
          <a:ext cx="0" cy="0"/>
          <a:chOff x="0" y="0"/>
          <a:chExt cx="0" cy="0"/>
        </a:xfrm>
      </p:grpSpPr>
      <p:sp>
        <p:nvSpPr>
          <p:cNvPr id="2555" name="Shape 25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Income Inequality in the US</a:t>
            </a:r>
          </a:p>
        </p:txBody>
      </p:sp>
      <p:sp>
        <p:nvSpPr>
          <p:cNvPr id="2556" name="Shape 25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marR="0" rtl="0" algn="l">
              <a:lnSpc>
                <a:spcPct val="100000"/>
              </a:lnSpc>
              <a:spcBef>
                <a:spcPts val="600"/>
              </a:spcBef>
              <a:spcAft>
                <a:spcPts val="0"/>
              </a:spcAft>
              <a:buSzPts val="1800"/>
              <a:buChar char="●"/>
            </a:pPr>
            <a:r>
              <a:rPr lang="en" sz="2000">
                <a:solidFill>
                  <a:srgbClr val="000000"/>
                </a:solidFill>
              </a:rPr>
              <a:t>Distribution of incomes of the ~111,123,000 people who worked full time, year round, data via </a:t>
            </a:r>
            <a:r>
              <a:rPr lang="en" u="sng">
                <a:solidFill>
                  <a:schemeClr val="hlink"/>
                </a:solidFill>
                <a:hlinkClick r:id="rId3"/>
              </a:rPr>
              <a:t>Census Bureau</a:t>
            </a:r>
            <a:r>
              <a:rPr lang="en"/>
              <a:t>.</a:t>
            </a: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Highlights:</a:t>
            </a: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~30+ million people made 30,000 or less [27%].</a:t>
            </a: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~62+ million made 50,000 or less [55%].</a:t>
            </a: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~17 million made 100,000 or more [15%].</a:t>
            </a:r>
          </a:p>
        </p:txBody>
      </p:sp>
      <p:pic>
        <p:nvPicPr>
          <p:cNvPr id="2557" name="Shape 2557"/>
          <p:cNvPicPr preferRelativeResize="0"/>
          <p:nvPr/>
        </p:nvPicPr>
        <p:blipFill>
          <a:blip r:embed="rId4">
            <a:alphaModFix/>
          </a:blip>
          <a:stretch>
            <a:fillRect/>
          </a:stretch>
        </p:blipFill>
        <p:spPr>
          <a:xfrm>
            <a:off x="0" y="3070421"/>
            <a:ext cx="9144000" cy="1954008"/>
          </a:xfrm>
          <a:prstGeom prst="rect">
            <a:avLst/>
          </a:prstGeom>
          <a:noFill/>
          <a:ln>
            <a:noFill/>
          </a:ln>
        </p:spPr>
      </p:pic>
      <p:sp>
        <p:nvSpPr>
          <p:cNvPr id="2558" name="Shape 2558"/>
          <p:cNvSpPr/>
          <p:nvPr/>
        </p:nvSpPr>
        <p:spPr>
          <a:xfrm>
            <a:off x="8198225" y="4870850"/>
            <a:ext cx="859500" cy="212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baseline="30000" lang="en" sz="1800"/>
              <a:t>   &gt;100000</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2" name="Shape 2562"/>
        <p:cNvGrpSpPr/>
        <p:nvPr/>
      </p:nvGrpSpPr>
      <p:grpSpPr>
        <a:xfrm>
          <a:off x="0" y="0"/>
          <a:ext cx="0" cy="0"/>
          <a:chOff x="0" y="0"/>
          <a:chExt cx="0" cy="0"/>
        </a:xfrm>
      </p:grpSpPr>
      <p:sp>
        <p:nvSpPr>
          <p:cNvPr id="2563" name="Shape 25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Using Your Powers</a:t>
            </a:r>
          </a:p>
        </p:txBody>
      </p:sp>
      <p:sp>
        <p:nvSpPr>
          <p:cNvPr id="2564" name="Shape 256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000">
                <a:solidFill>
                  <a:srgbClr val="000000"/>
                </a:solidFill>
              </a:rPr>
              <a:t>Our</a:t>
            </a:r>
            <a:r>
              <a:rPr lang="en" sz="2000">
                <a:solidFill>
                  <a:srgbClr val="000000"/>
                </a:solidFill>
              </a:rPr>
              <a:t> request: Use your superpowers to improve the lives of humans.</a:t>
            </a:r>
          </a:p>
          <a:p>
            <a:pPr indent="-355600" lvl="0" marL="457200" marR="0" rtl="0" algn="l">
              <a:lnSpc>
                <a:spcPct val="100000"/>
              </a:lnSpc>
              <a:spcBef>
                <a:spcPts val="600"/>
              </a:spcBef>
              <a:spcAft>
                <a:spcPts val="0"/>
              </a:spcAft>
              <a:buClr>
                <a:srgbClr val="000000"/>
              </a:buClr>
              <a:buSzPts val="2000"/>
              <a:buChar char="●"/>
            </a:pPr>
            <a:r>
              <a:rPr lang="en" sz="2000">
                <a:solidFill>
                  <a:srgbClr val="000000"/>
                </a:solidFill>
              </a:rPr>
              <a:t>Not demanding that you work for low wages assisting the downtrodden.</a:t>
            </a: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 Just keep in mind that your work will profoundly affect the world.</a:t>
            </a: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Do something you like in a way that makes society better</a:t>
            </a: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Remember that in the end, you are a human too</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8" name="Shape 2568"/>
        <p:cNvGrpSpPr/>
        <p:nvPr/>
      </p:nvGrpSpPr>
      <p:grpSpPr>
        <a:xfrm>
          <a:off x="0" y="0"/>
          <a:ext cx="0" cy="0"/>
          <a:chOff x="0" y="0"/>
          <a:chExt cx="0" cy="0"/>
        </a:xfrm>
      </p:grpSpPr>
      <p:sp>
        <p:nvSpPr>
          <p:cNvPr id="2569" name="Shape 256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Course Reflections</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Shape 25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Reflection on the Course: New in Summer 2017</a:t>
            </a:r>
          </a:p>
        </p:txBody>
      </p:sp>
      <p:sp>
        <p:nvSpPr>
          <p:cNvPr id="2575" name="Shape 25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Introduced Guerilla Sections</a:t>
            </a:r>
          </a:p>
          <a:p>
            <a:pPr indent="-355600" lvl="0" marL="457200" rtl="0">
              <a:spcBef>
                <a:spcPts val="0"/>
              </a:spcBef>
              <a:spcAft>
                <a:spcPts val="0"/>
              </a:spcAft>
              <a:buClr>
                <a:srgbClr val="000000"/>
              </a:buClr>
              <a:buSzPts val="2000"/>
              <a:buChar char="●"/>
            </a:pPr>
            <a:r>
              <a:rPr lang="en" sz="2000">
                <a:solidFill>
                  <a:srgbClr val="000000"/>
                </a:solidFill>
              </a:rPr>
              <a:t>Added tutor office hours</a:t>
            </a:r>
          </a:p>
          <a:p>
            <a:pPr indent="-355600" lvl="0" marL="457200">
              <a:spcBef>
                <a:spcPts val="0"/>
              </a:spcBef>
              <a:buClr>
                <a:srgbClr val="000000"/>
              </a:buClr>
              <a:buSzPts val="2000"/>
              <a:buChar char="●"/>
            </a:pPr>
            <a:r>
              <a:rPr lang="en" sz="2000">
                <a:solidFill>
                  <a:srgbClr val="000000"/>
                </a:solidFill>
              </a:rPr>
              <a:t>Introduced EPA</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9" name="Shape 2579"/>
        <p:cNvGrpSpPr/>
        <p:nvPr/>
      </p:nvGrpSpPr>
      <p:grpSpPr>
        <a:xfrm>
          <a:off x="0" y="0"/>
          <a:ext cx="0" cy="0"/>
          <a:chOff x="0" y="0"/>
          <a:chExt cx="0" cy="0"/>
        </a:xfrm>
      </p:grpSpPr>
      <p:sp>
        <p:nvSpPr>
          <p:cNvPr id="2580" name="Shape 25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Things for Next Time</a:t>
            </a:r>
          </a:p>
        </p:txBody>
      </p:sp>
      <p:sp>
        <p:nvSpPr>
          <p:cNvPr id="2581" name="Shape 25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Possibilities</a:t>
            </a:r>
          </a:p>
          <a:p>
            <a:pPr indent="-355600" lvl="0" marL="457200" rtl="0">
              <a:spcBef>
                <a:spcPts val="0"/>
              </a:spcBef>
              <a:spcAft>
                <a:spcPts val="0"/>
              </a:spcAft>
              <a:buClr>
                <a:srgbClr val="000000"/>
              </a:buClr>
              <a:buSzPts val="2000"/>
              <a:buChar char="●"/>
            </a:pPr>
            <a:r>
              <a:rPr lang="en" sz="2000">
                <a:solidFill>
                  <a:srgbClr val="000000"/>
                </a:solidFill>
              </a:rPr>
              <a:t>Better way to facilitate groups</a:t>
            </a:r>
          </a:p>
          <a:p>
            <a:pPr indent="-355600" lvl="0" marL="457200" rtl="0">
              <a:spcBef>
                <a:spcPts val="0"/>
              </a:spcBef>
              <a:spcAft>
                <a:spcPts val="0"/>
              </a:spcAft>
              <a:buClr>
                <a:srgbClr val="000000"/>
              </a:buClr>
              <a:buSzPts val="2000"/>
              <a:buChar char="●"/>
            </a:pPr>
            <a:r>
              <a:rPr lang="en" sz="2000">
                <a:solidFill>
                  <a:srgbClr val="000000"/>
                </a:solidFill>
              </a:rPr>
              <a:t>Help make student to be more independent with testing/debugging</a:t>
            </a:r>
          </a:p>
          <a:p>
            <a:pPr indent="-355600" lvl="1" marL="914400" rtl="0">
              <a:spcBef>
                <a:spcPts val="0"/>
              </a:spcBef>
              <a:buClr>
                <a:srgbClr val="000000"/>
              </a:buClr>
              <a:buSzPts val="2000"/>
              <a:buChar char="○"/>
            </a:pPr>
            <a:r>
              <a:rPr lang="en" sz="2000">
                <a:solidFill>
                  <a:srgbClr val="000000"/>
                </a:solidFill>
              </a:rPr>
              <a:t>Too many pushes to autograder, not enough TDD</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5" name="Shape 2585"/>
        <p:cNvGrpSpPr/>
        <p:nvPr/>
      </p:nvGrpSpPr>
      <p:grpSpPr>
        <a:xfrm>
          <a:off x="0" y="0"/>
          <a:ext cx="0" cy="0"/>
          <a:chOff x="0" y="0"/>
          <a:chExt cx="0" cy="0"/>
        </a:xfrm>
      </p:grpSpPr>
      <p:pic>
        <p:nvPicPr>
          <p:cNvPr id="2586" name="Shape 2586"/>
          <p:cNvPicPr preferRelativeResize="0"/>
          <p:nvPr/>
        </p:nvPicPr>
        <p:blipFill>
          <a:blip r:embed="rId3">
            <a:alphaModFix/>
          </a:blip>
          <a:stretch>
            <a:fillRect/>
          </a:stretch>
        </p:blipFill>
        <p:spPr>
          <a:xfrm>
            <a:off x="33079" y="1983682"/>
            <a:ext cx="9144001" cy="2867187"/>
          </a:xfrm>
          <a:prstGeom prst="rect">
            <a:avLst/>
          </a:prstGeom>
          <a:noFill/>
          <a:ln>
            <a:noFill/>
          </a:ln>
        </p:spPr>
      </p:pic>
      <p:sp>
        <p:nvSpPr>
          <p:cNvPr id="2587" name="Shape 2587"/>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61B Needs You</a:t>
            </a:r>
          </a:p>
        </p:txBody>
      </p:sp>
      <p:sp>
        <p:nvSpPr>
          <p:cNvPr id="2588" name="Shape 2588"/>
          <p:cNvSpPr txBox="1"/>
          <p:nvPr>
            <p:ph idx="1" type="body"/>
          </p:nvPr>
        </p:nvSpPr>
        <p:spPr>
          <a:xfrm>
            <a:off x="311700" y="771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61B broke records yet again this year (24% more active students than Sp 16).</a:t>
            </a:r>
          </a:p>
          <a:p>
            <a:pPr indent="-342900" lvl="0" marL="457200" rtl="0">
              <a:spcBef>
                <a:spcPts val="0"/>
              </a:spcBef>
              <a:spcAft>
                <a:spcPts val="0"/>
              </a:spcAft>
              <a:buClr>
                <a:srgbClr val="000000"/>
              </a:buClr>
              <a:buSzPts val="1800"/>
              <a:buChar char="●"/>
            </a:pPr>
            <a:r>
              <a:rPr lang="en">
                <a:solidFill>
                  <a:srgbClr val="000000"/>
                </a:solidFill>
              </a:rPr>
              <a:t>Lab Assisting: Learn more, help others, get units, maybe become a GSI.</a:t>
            </a:r>
          </a:p>
          <a:p>
            <a:pPr indent="-342900" lvl="0" marL="457200" rtl="0">
              <a:spcBef>
                <a:spcPts val="0"/>
              </a:spcBef>
              <a:buClr>
                <a:srgbClr val="000000"/>
              </a:buClr>
              <a:buSzPts val="1800"/>
              <a:buChar char="●"/>
            </a:pPr>
            <a:r>
              <a:rPr lang="en" u="sng">
                <a:solidFill>
                  <a:srgbClr val="000000"/>
                </a:solidFill>
              </a:rPr>
              <a:t>Everyone</a:t>
            </a:r>
            <a:r>
              <a:rPr lang="en">
                <a:solidFill>
                  <a:srgbClr val="000000"/>
                </a:solidFill>
              </a:rPr>
              <a:t> is welcome, even if you’re barely passing. (I mean it!)</a:t>
            </a:r>
          </a:p>
        </p:txBody>
      </p:sp>
      <p:sp>
        <p:nvSpPr>
          <p:cNvPr id="2589" name="Shape 2589"/>
          <p:cNvSpPr txBox="1"/>
          <p:nvPr/>
        </p:nvSpPr>
        <p:spPr>
          <a:xfrm>
            <a:off x="2149975" y="2347700"/>
            <a:ext cx="5191800" cy="362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Becoming a lab assistant is easy. Will post signup sheet on Piazza sometime soon.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8">
                                            <p:txEl>
                                              <p:pRg end="0" st="0"/>
                                            </p:txEl>
                                          </p:spTgt>
                                        </p:tgtEl>
                                        <p:attrNameLst>
                                          <p:attrName>style.visibility</p:attrName>
                                        </p:attrNameLst>
                                      </p:cBhvr>
                                      <p:to>
                                        <p:strVal val="visible"/>
                                      </p:to>
                                    </p:set>
                                    <p:animEffect filter="fade" transition="in">
                                      <p:cBhvr>
                                        <p:cTn dur="1000"/>
                                        <p:tgtEl>
                                          <p:spTgt spid="25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8">
                                            <p:txEl>
                                              <p:pRg end="1" st="1"/>
                                            </p:txEl>
                                          </p:spTgt>
                                        </p:tgtEl>
                                        <p:attrNameLst>
                                          <p:attrName>style.visibility</p:attrName>
                                        </p:attrNameLst>
                                      </p:cBhvr>
                                      <p:to>
                                        <p:strVal val="visible"/>
                                      </p:to>
                                    </p:set>
                                    <p:animEffect filter="fade" transition="in">
                                      <p:cBhvr>
                                        <p:cTn dur="1000"/>
                                        <p:tgtEl>
                                          <p:spTgt spid="25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8">
                                            <p:txEl>
                                              <p:pRg end="2" st="2"/>
                                            </p:txEl>
                                          </p:spTgt>
                                        </p:tgtEl>
                                        <p:attrNameLst>
                                          <p:attrName>style.visibility</p:attrName>
                                        </p:attrNameLst>
                                      </p:cBhvr>
                                      <p:to>
                                        <p:strVal val="visible"/>
                                      </p:to>
                                    </p:set>
                                    <p:animEffect filter="fade" transition="in">
                                      <p:cBhvr>
                                        <p:cTn dur="1000"/>
                                        <p:tgtEl>
                                          <p:spTgt spid="25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9"/>
                                        </p:tgtEl>
                                        <p:attrNameLst>
                                          <p:attrName>style.visibility</p:attrName>
                                        </p:attrNameLst>
                                      </p:cBhvr>
                                      <p:to>
                                        <p:strVal val="visible"/>
                                      </p:to>
                                    </p:set>
                                    <p:animEffect filter="fade" transition="in">
                                      <p:cBhvr>
                                        <p:cTn dur="1000"/>
                                        <p:tgtEl>
                                          <p:spTgt spid="2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3" name="Shape 2593"/>
        <p:cNvGrpSpPr/>
        <p:nvPr/>
      </p:nvGrpSpPr>
      <p:grpSpPr>
        <a:xfrm>
          <a:off x="0" y="0"/>
          <a:ext cx="0" cy="0"/>
          <a:chOff x="0" y="0"/>
          <a:chExt cx="0" cy="0"/>
        </a:xfrm>
      </p:grpSpPr>
      <p:sp>
        <p:nvSpPr>
          <p:cNvPr id="2594" name="Shape 25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Special Thanks to the Staff</a:t>
            </a:r>
          </a:p>
        </p:txBody>
      </p:sp>
      <p:sp>
        <p:nvSpPr>
          <p:cNvPr id="2595" name="Shape 2595"/>
          <p:cNvSpPr txBox="1"/>
          <p:nvPr/>
        </p:nvSpPr>
        <p:spPr>
          <a:xfrm>
            <a:off x="427850" y="1063550"/>
            <a:ext cx="8322000" cy="463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GSIs:</a:t>
            </a:r>
          </a:p>
          <a:p>
            <a:pPr indent="0" lvl="0" marL="0" rtl="0">
              <a:spcBef>
                <a:spcPts val="0"/>
              </a:spcBef>
              <a:buNone/>
            </a:pPr>
            <a:r>
              <a:t/>
            </a:r>
            <a:endParaRPr sz="1800"/>
          </a:p>
          <a:p>
            <a:pPr indent="0" lvl="0" marL="0" rtl="0">
              <a:spcBef>
                <a:spcPts val="0"/>
              </a:spcBef>
              <a:buNone/>
            </a:pPr>
            <a:r>
              <a:t/>
            </a:r>
            <a:endParaRPr sz="1800"/>
          </a:p>
        </p:txBody>
      </p:sp>
      <p:sp>
        <p:nvSpPr>
          <p:cNvPr id="2596" name="Shape 2596"/>
          <p:cNvSpPr txBox="1"/>
          <p:nvPr/>
        </p:nvSpPr>
        <p:spPr>
          <a:xfrm>
            <a:off x="411000" y="1527350"/>
            <a:ext cx="4152000" cy="3332100"/>
          </a:xfrm>
          <a:prstGeom prst="rect">
            <a:avLst/>
          </a:prstGeom>
          <a:noFill/>
          <a:ln>
            <a:noFill/>
          </a:ln>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Alex Kazorian</a:t>
            </a:r>
          </a:p>
          <a:p>
            <a:pPr indent="-381000" lvl="0" marL="457200" rtl="0">
              <a:spcBef>
                <a:spcPts val="0"/>
              </a:spcBef>
              <a:spcAft>
                <a:spcPts val="0"/>
              </a:spcAft>
              <a:buSzPts val="2400"/>
              <a:buChar char="●"/>
            </a:pPr>
            <a:r>
              <a:rPr lang="en" sz="2400"/>
              <a:t>Antares Chen*</a:t>
            </a:r>
          </a:p>
          <a:p>
            <a:pPr indent="-381000" lvl="0" marL="457200" rtl="0">
              <a:spcBef>
                <a:spcPts val="0"/>
              </a:spcBef>
              <a:spcAft>
                <a:spcPts val="0"/>
              </a:spcAft>
              <a:buSzPts val="2400"/>
              <a:buChar char="●"/>
            </a:pPr>
            <a:r>
              <a:rPr lang="en" sz="2400"/>
              <a:t>Ching Fang*</a:t>
            </a:r>
          </a:p>
          <a:p>
            <a:pPr indent="-381000" lvl="0" marL="457200" rtl="0">
              <a:spcBef>
                <a:spcPts val="0"/>
              </a:spcBef>
              <a:spcAft>
                <a:spcPts val="0"/>
              </a:spcAft>
              <a:buSzPts val="2400"/>
              <a:buChar char="●"/>
            </a:pPr>
            <a:r>
              <a:rPr lang="en" sz="2400"/>
              <a:t>Christine Zhou*</a:t>
            </a:r>
          </a:p>
          <a:p>
            <a:pPr indent="-381000" lvl="0" marL="457200" rtl="0">
              <a:spcBef>
                <a:spcPts val="0"/>
              </a:spcBef>
              <a:buSzPts val="2400"/>
              <a:buChar char="●"/>
            </a:pPr>
            <a:r>
              <a:rPr lang="en" sz="2400"/>
              <a:t>JC Dy</a:t>
            </a:r>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p:txBody>
      </p:sp>
      <p:sp>
        <p:nvSpPr>
          <p:cNvPr id="2597" name="Shape 2597"/>
          <p:cNvSpPr txBox="1"/>
          <p:nvPr/>
        </p:nvSpPr>
        <p:spPr>
          <a:xfrm>
            <a:off x="4772800" y="1298750"/>
            <a:ext cx="4152000" cy="3332100"/>
          </a:xfrm>
          <a:prstGeom prst="rect">
            <a:avLst/>
          </a:prstGeom>
          <a:noFill/>
          <a:ln>
            <a:noFill/>
          </a:ln>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Josh Zeitsoff</a:t>
            </a:r>
          </a:p>
          <a:p>
            <a:pPr indent="-381000" lvl="0" marL="457200" rtl="0">
              <a:spcBef>
                <a:spcPts val="0"/>
              </a:spcBef>
              <a:spcAft>
                <a:spcPts val="0"/>
              </a:spcAft>
              <a:buSzPts val="2400"/>
              <a:buChar char="●"/>
            </a:pPr>
            <a:r>
              <a:rPr lang="en" sz="2400"/>
              <a:t>Kevin Chang</a:t>
            </a:r>
          </a:p>
          <a:p>
            <a:pPr indent="-381000" lvl="0" marL="457200" rtl="0">
              <a:spcBef>
                <a:spcPts val="0"/>
              </a:spcBef>
              <a:spcAft>
                <a:spcPts val="0"/>
              </a:spcAft>
              <a:buSzPts val="2400"/>
              <a:buChar char="●"/>
            </a:pPr>
            <a:r>
              <a:rPr lang="en" sz="2400"/>
              <a:t>Matthew Sit</a:t>
            </a:r>
          </a:p>
          <a:p>
            <a:pPr indent="-381000" lvl="0" marL="457200" rtl="0">
              <a:spcBef>
                <a:spcPts val="0"/>
              </a:spcBef>
              <a:spcAft>
                <a:spcPts val="0"/>
              </a:spcAft>
              <a:buSzPts val="2400"/>
              <a:buChar char="●"/>
            </a:pPr>
            <a:r>
              <a:rPr lang="en" sz="2400"/>
              <a:t>Sam Zhou</a:t>
            </a:r>
          </a:p>
          <a:p>
            <a:pPr indent="-381000" lvl="0" marL="457200" rtl="0">
              <a:spcBef>
                <a:spcPts val="0"/>
              </a:spcBef>
              <a:spcAft>
                <a:spcPts val="0"/>
              </a:spcAft>
              <a:buSzPts val="2400"/>
              <a:buChar char="●"/>
            </a:pPr>
            <a:r>
              <a:rPr lang="en" sz="2400"/>
              <a:t>Steven Lin</a:t>
            </a:r>
          </a:p>
          <a:p>
            <a:pPr indent="-381000" lvl="0" marL="457200" rtl="0">
              <a:spcBef>
                <a:spcPts val="0"/>
              </a:spcBef>
              <a:buSzPts val="2400"/>
              <a:buChar char="●"/>
            </a:pPr>
            <a:r>
              <a:rPr lang="en" sz="2400"/>
              <a:t>Ting Ding</a:t>
            </a:r>
          </a:p>
        </p:txBody>
      </p:sp>
      <p:sp>
        <p:nvSpPr>
          <p:cNvPr id="2598" name="Shape 2598"/>
          <p:cNvSpPr txBox="1"/>
          <p:nvPr/>
        </p:nvSpPr>
        <p:spPr>
          <a:xfrm>
            <a:off x="2194950" y="3821400"/>
            <a:ext cx="4754100" cy="4074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2400" u="sng">
                <a:solidFill>
                  <a:schemeClr val="accent5"/>
                </a:solidFill>
                <a:hlinkClick r:id="rId3"/>
              </a:rPr>
              <a:t>http://www.cs61bl.org/su17/staff</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2" name="Shape 2602"/>
        <p:cNvGrpSpPr/>
        <p:nvPr/>
      </p:nvGrpSpPr>
      <p:grpSpPr>
        <a:xfrm>
          <a:off x="0" y="0"/>
          <a:ext cx="0" cy="0"/>
          <a:chOff x="0" y="0"/>
          <a:chExt cx="0" cy="0"/>
        </a:xfrm>
      </p:grpSpPr>
      <p:sp>
        <p:nvSpPr>
          <p:cNvPr id="2603" name="Shape 26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Special Thanks to the Staff</a:t>
            </a:r>
          </a:p>
          <a:p>
            <a:pPr indent="0" lvl="0" marL="0" rtl="0">
              <a:spcBef>
                <a:spcPts val="0"/>
              </a:spcBef>
              <a:buNone/>
            </a:pPr>
            <a:r>
              <a:t/>
            </a:r>
            <a:endParaRPr>
              <a:solidFill>
                <a:srgbClr val="1155CC"/>
              </a:solidFill>
            </a:endParaRPr>
          </a:p>
        </p:txBody>
      </p:sp>
      <p:sp>
        <p:nvSpPr>
          <p:cNvPr id="2604" name="Shape 2604"/>
          <p:cNvSpPr txBox="1"/>
          <p:nvPr/>
        </p:nvSpPr>
        <p:spPr>
          <a:xfrm>
            <a:off x="427850" y="1063550"/>
            <a:ext cx="8322000" cy="463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t>Tutors:</a:t>
            </a:r>
          </a:p>
          <a:p>
            <a:pPr indent="0" lvl="0" marL="0" rtl="0">
              <a:spcBef>
                <a:spcPts val="0"/>
              </a:spcBef>
              <a:buNone/>
            </a:pPr>
            <a:r>
              <a:t/>
            </a:r>
            <a:endParaRPr sz="1800"/>
          </a:p>
          <a:p>
            <a:pPr indent="0" lvl="0" marL="0" rtl="0">
              <a:spcBef>
                <a:spcPts val="0"/>
              </a:spcBef>
              <a:buNone/>
            </a:pPr>
            <a:r>
              <a:t/>
            </a:r>
            <a:endParaRPr sz="1800"/>
          </a:p>
        </p:txBody>
      </p:sp>
      <p:sp>
        <p:nvSpPr>
          <p:cNvPr id="2605" name="Shape 2605"/>
          <p:cNvSpPr txBox="1"/>
          <p:nvPr/>
        </p:nvSpPr>
        <p:spPr>
          <a:xfrm>
            <a:off x="411000" y="1527350"/>
            <a:ext cx="4152000" cy="3332100"/>
          </a:xfrm>
          <a:prstGeom prst="rect">
            <a:avLst/>
          </a:prstGeom>
          <a:noFill/>
          <a:ln>
            <a:noFill/>
          </a:ln>
        </p:spPr>
        <p:txBody>
          <a:bodyPr anchorCtr="0" anchor="t" bIns="91425" lIns="91425" rIns="91425" wrap="square" tIns="91425">
            <a:noAutofit/>
          </a:bodyPr>
          <a:lstStyle/>
          <a:p>
            <a:pPr indent="-381000" lvl="0" marL="457200" rtl="0">
              <a:spcBef>
                <a:spcPts val="0"/>
              </a:spcBef>
              <a:spcAft>
                <a:spcPts val="0"/>
              </a:spcAft>
              <a:buSzPts val="2400"/>
              <a:buChar char="●"/>
            </a:pPr>
            <a:r>
              <a:rPr lang="en" sz="2400"/>
              <a:t>Alison Tanubrata</a:t>
            </a:r>
          </a:p>
          <a:p>
            <a:pPr indent="-381000" lvl="0" marL="457200" rtl="0">
              <a:spcBef>
                <a:spcPts val="0"/>
              </a:spcBef>
              <a:spcAft>
                <a:spcPts val="0"/>
              </a:spcAft>
              <a:buSzPts val="2400"/>
              <a:buChar char="●"/>
            </a:pPr>
            <a:r>
              <a:rPr lang="en" sz="2400"/>
              <a:t>Diana Tai</a:t>
            </a:r>
          </a:p>
          <a:p>
            <a:pPr indent="-381000" lvl="0" marL="457200" rtl="0">
              <a:spcBef>
                <a:spcPts val="0"/>
              </a:spcBef>
              <a:spcAft>
                <a:spcPts val="0"/>
              </a:spcAft>
              <a:buSzPts val="2400"/>
              <a:buChar char="●"/>
            </a:pPr>
            <a:r>
              <a:rPr lang="en" sz="2400"/>
              <a:t>Gi-Gi Lu</a:t>
            </a:r>
          </a:p>
          <a:p>
            <a:pPr indent="-381000" lvl="0" marL="457200" rtl="0">
              <a:spcBef>
                <a:spcPts val="0"/>
              </a:spcBef>
              <a:spcAft>
                <a:spcPts val="0"/>
              </a:spcAft>
              <a:buSzPts val="2400"/>
              <a:buChar char="●"/>
            </a:pPr>
            <a:r>
              <a:rPr lang="en" sz="2400"/>
              <a:t>Matthew Owen</a:t>
            </a:r>
          </a:p>
          <a:p>
            <a:pPr indent="-381000" lvl="0" marL="457200" rtl="0">
              <a:spcBef>
                <a:spcPts val="0"/>
              </a:spcBef>
              <a:buSzPts val="2400"/>
              <a:buChar char="●"/>
            </a:pPr>
            <a:r>
              <a:rPr lang="en" sz="2400"/>
              <a:t>Wayne Li</a:t>
            </a:r>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a:p>
            <a:pPr indent="0" lvl="0" marL="0" rtl="0">
              <a:spcBef>
                <a:spcPts val="0"/>
              </a:spcBef>
              <a:buNone/>
            </a:pPr>
            <a:r>
              <a:t/>
            </a:r>
            <a:endParaRPr sz="24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9" name="Shape 2609"/>
        <p:cNvGrpSpPr/>
        <p:nvPr/>
      </p:nvGrpSpPr>
      <p:grpSpPr>
        <a:xfrm>
          <a:off x="0" y="0"/>
          <a:ext cx="0" cy="0"/>
          <a:chOff x="0" y="0"/>
          <a:chExt cx="0" cy="0"/>
        </a:xfrm>
      </p:grpSpPr>
      <p:sp>
        <p:nvSpPr>
          <p:cNvPr id="2610" name="Shape 26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Special Thanks to the Staff</a:t>
            </a:r>
          </a:p>
          <a:p>
            <a:pPr indent="0" lvl="0" marL="0" rtl="0">
              <a:spcBef>
                <a:spcPts val="0"/>
              </a:spcBef>
              <a:buNone/>
            </a:pPr>
            <a:r>
              <a:t/>
            </a:r>
            <a:endParaRPr>
              <a:solidFill>
                <a:srgbClr val="1155CC"/>
              </a:solidFill>
            </a:endParaRPr>
          </a:p>
        </p:txBody>
      </p:sp>
      <p:sp>
        <p:nvSpPr>
          <p:cNvPr id="2611" name="Shape 2611"/>
          <p:cNvSpPr txBox="1"/>
          <p:nvPr>
            <p:ph idx="1" type="body"/>
          </p:nvPr>
        </p:nvSpPr>
        <p:spPr>
          <a:xfrm>
            <a:off x="311700" y="101772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Lab assistants</a:t>
            </a:r>
          </a:p>
        </p:txBody>
      </p:sp>
      <p:graphicFrame>
        <p:nvGraphicFramePr>
          <p:cNvPr id="2612" name="Shape 2612"/>
          <p:cNvGraphicFramePr/>
          <p:nvPr/>
        </p:nvGraphicFramePr>
        <p:xfrm>
          <a:off x="311700" y="1443325"/>
          <a:ext cx="3000000" cy="3000000"/>
        </p:xfrm>
        <a:graphic>
          <a:graphicData uri="http://schemas.openxmlformats.org/drawingml/2006/table">
            <a:tbl>
              <a:tblPr>
                <a:noFill/>
                <a:tableStyleId>{169CFAB7-C39B-4CEC-947C-C31BC189D966}</a:tableStyleId>
              </a:tblPr>
              <a:tblGrid>
                <a:gridCol w="904875"/>
                <a:gridCol w="904875"/>
                <a:gridCol w="1031650"/>
                <a:gridCol w="1076925"/>
                <a:gridCol w="1122200"/>
                <a:gridCol w="1221800"/>
                <a:gridCol w="1104150"/>
                <a:gridCol w="1339500"/>
              </a:tblGrid>
              <a:tr h="381000">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Aaron Jimenez</a:t>
                      </a:r>
                    </a:p>
                    <a:p>
                      <a:pPr indent="-69850" lvl="0" marL="0" rtl="0">
                        <a:lnSpc>
                          <a:spcPct val="115000"/>
                        </a:lnSpc>
                        <a:spcBef>
                          <a:spcPts val="0"/>
                        </a:spcBef>
                        <a:buClr>
                          <a:schemeClr val="dk1"/>
                        </a:buClr>
                        <a:buSzPts val="1100"/>
                        <a:buFont typeface="Arial"/>
                        <a:buNone/>
                      </a:pPr>
                      <a:r>
                        <a:rPr lang="en" sz="800">
                          <a:solidFill>
                            <a:schemeClr val="dk1"/>
                          </a:solidFill>
                        </a:rPr>
                        <a:t>Adam Chaarawi</a:t>
                      </a:r>
                    </a:p>
                    <a:p>
                      <a:pPr indent="-69850" lvl="0" marL="0" rtl="0">
                        <a:lnSpc>
                          <a:spcPct val="115000"/>
                        </a:lnSpc>
                        <a:spcBef>
                          <a:spcPts val="0"/>
                        </a:spcBef>
                        <a:buClr>
                          <a:schemeClr val="dk1"/>
                        </a:buClr>
                        <a:buSzPts val="1100"/>
                        <a:buFont typeface="Arial"/>
                        <a:buNone/>
                      </a:pPr>
                      <a:r>
                        <a:rPr lang="en" sz="800">
                          <a:solidFill>
                            <a:schemeClr val="dk1"/>
                          </a:solidFill>
                        </a:rPr>
                        <a:t>Adam Huang</a:t>
                      </a:r>
                    </a:p>
                    <a:p>
                      <a:pPr indent="-69850" lvl="0" marL="0" rtl="0">
                        <a:lnSpc>
                          <a:spcPct val="115000"/>
                        </a:lnSpc>
                        <a:spcBef>
                          <a:spcPts val="0"/>
                        </a:spcBef>
                        <a:buClr>
                          <a:schemeClr val="dk1"/>
                        </a:buClr>
                        <a:buSzPts val="1100"/>
                        <a:buFont typeface="Arial"/>
                        <a:buNone/>
                      </a:pPr>
                      <a:r>
                        <a:rPr lang="en" sz="800">
                          <a:solidFill>
                            <a:schemeClr val="dk1"/>
                          </a:solidFill>
                        </a:rPr>
                        <a:t>Ahmed Ali</a:t>
                      </a:r>
                    </a:p>
                    <a:p>
                      <a:pPr indent="-69850" lvl="0" marL="0" rtl="0">
                        <a:lnSpc>
                          <a:spcPct val="115000"/>
                        </a:lnSpc>
                        <a:spcBef>
                          <a:spcPts val="0"/>
                        </a:spcBef>
                        <a:buClr>
                          <a:schemeClr val="dk1"/>
                        </a:buClr>
                        <a:buSzPts val="1100"/>
                        <a:buFont typeface="Arial"/>
                        <a:buNone/>
                      </a:pPr>
                      <a:r>
                        <a:rPr lang="en" sz="800">
                          <a:solidFill>
                            <a:schemeClr val="dk1"/>
                          </a:solidFill>
                        </a:rPr>
                        <a:t>Ajay Gopi</a:t>
                      </a:r>
                    </a:p>
                    <a:p>
                      <a:pPr indent="-69850" lvl="0" marL="0" rtl="0">
                        <a:lnSpc>
                          <a:spcPct val="115000"/>
                        </a:lnSpc>
                        <a:spcBef>
                          <a:spcPts val="0"/>
                        </a:spcBef>
                        <a:buClr>
                          <a:schemeClr val="dk1"/>
                        </a:buClr>
                        <a:buSzPts val="1100"/>
                        <a:buFont typeface="Arial"/>
                        <a:buNone/>
                      </a:pPr>
                      <a:r>
                        <a:rPr lang="en" sz="800">
                          <a:solidFill>
                            <a:schemeClr val="dk1"/>
                          </a:solidFill>
                        </a:rPr>
                        <a:t>Ajay Raj</a:t>
                      </a:r>
                    </a:p>
                    <a:p>
                      <a:pPr indent="-69850" lvl="0" marL="0" rtl="0">
                        <a:lnSpc>
                          <a:spcPct val="115000"/>
                        </a:lnSpc>
                        <a:spcBef>
                          <a:spcPts val="0"/>
                        </a:spcBef>
                        <a:buClr>
                          <a:schemeClr val="dk1"/>
                        </a:buClr>
                        <a:buSzPts val="1100"/>
                        <a:buFont typeface="Arial"/>
                        <a:buNone/>
                      </a:pPr>
                      <a:r>
                        <a:rPr lang="en" sz="800">
                          <a:solidFill>
                            <a:schemeClr val="dk1"/>
                          </a:solidFill>
                        </a:rPr>
                        <a:t>Alan Rosenthal</a:t>
                      </a:r>
                    </a:p>
                    <a:p>
                      <a:pPr indent="-69850" lvl="0" marL="0" rtl="0">
                        <a:lnSpc>
                          <a:spcPct val="115000"/>
                        </a:lnSpc>
                        <a:spcBef>
                          <a:spcPts val="0"/>
                        </a:spcBef>
                        <a:buClr>
                          <a:schemeClr val="dk1"/>
                        </a:buClr>
                        <a:buSzPts val="1100"/>
                        <a:buFont typeface="Arial"/>
                        <a:buNone/>
                      </a:pPr>
                      <a:r>
                        <a:rPr lang="en" sz="800">
                          <a:solidFill>
                            <a:schemeClr val="dk1"/>
                          </a:solidFill>
                        </a:rPr>
                        <a:t>Alex Le-Tu</a:t>
                      </a:r>
                    </a:p>
                    <a:p>
                      <a:pPr indent="-69850" lvl="0" marL="0" rtl="0">
                        <a:lnSpc>
                          <a:spcPct val="115000"/>
                        </a:lnSpc>
                        <a:spcBef>
                          <a:spcPts val="0"/>
                        </a:spcBef>
                        <a:buClr>
                          <a:schemeClr val="dk1"/>
                        </a:buClr>
                        <a:buSzPts val="1100"/>
                        <a:buFont typeface="Arial"/>
                        <a:buNone/>
                      </a:pPr>
                      <a:r>
                        <a:rPr lang="en" sz="800">
                          <a:solidFill>
                            <a:schemeClr val="dk1"/>
                          </a:solidFill>
                        </a:rPr>
                        <a:t>Alex Mutwiri Mbuturah</a:t>
                      </a:r>
                    </a:p>
                    <a:p>
                      <a:pPr indent="-69850" lvl="0" marL="0" rtl="0">
                        <a:lnSpc>
                          <a:spcPct val="115000"/>
                        </a:lnSpc>
                        <a:spcBef>
                          <a:spcPts val="0"/>
                        </a:spcBef>
                        <a:buClr>
                          <a:schemeClr val="dk1"/>
                        </a:buClr>
                        <a:buSzPts val="1100"/>
                        <a:buFont typeface="Arial"/>
                        <a:buNone/>
                      </a:pPr>
                      <a:r>
                        <a:rPr lang="en" sz="800">
                          <a:solidFill>
                            <a:schemeClr val="dk1"/>
                          </a:solidFill>
                        </a:rPr>
                        <a:t>Alex Yeo</a:t>
                      </a:r>
                    </a:p>
                    <a:p>
                      <a:pPr indent="-69850" lvl="0" marL="0" rtl="0">
                        <a:lnSpc>
                          <a:spcPct val="115000"/>
                        </a:lnSpc>
                        <a:spcBef>
                          <a:spcPts val="0"/>
                        </a:spcBef>
                        <a:buClr>
                          <a:schemeClr val="dk1"/>
                        </a:buClr>
                        <a:buSzPts val="1100"/>
                        <a:buFont typeface="Arial"/>
                        <a:buNone/>
                      </a:pPr>
                      <a:r>
                        <a:rPr lang="en" sz="800">
                          <a:solidFill>
                            <a:schemeClr val="dk1"/>
                          </a:solidFill>
                        </a:rPr>
                        <a:t>Allen Chen</a:t>
                      </a:r>
                    </a:p>
                    <a:p>
                      <a:pPr indent="-69850" lvl="0" marL="0" rtl="0">
                        <a:lnSpc>
                          <a:spcPct val="115000"/>
                        </a:lnSpc>
                        <a:spcBef>
                          <a:spcPts val="0"/>
                        </a:spcBef>
                        <a:buClr>
                          <a:schemeClr val="dk1"/>
                        </a:buClr>
                        <a:buSzPts val="1100"/>
                        <a:buFont typeface="Arial"/>
                        <a:buNone/>
                      </a:pPr>
                      <a:r>
                        <a:rPr lang="en" sz="800">
                          <a:solidFill>
                            <a:schemeClr val="dk1"/>
                          </a:solidFill>
                        </a:rPr>
                        <a:t>Allen Tong</a:t>
                      </a:r>
                    </a:p>
                    <a:p>
                      <a:pPr indent="-69850" lvl="0" marL="0" rtl="0">
                        <a:lnSpc>
                          <a:spcPct val="115000"/>
                        </a:lnSpc>
                        <a:spcBef>
                          <a:spcPts val="0"/>
                        </a:spcBef>
                        <a:buClr>
                          <a:schemeClr val="dk1"/>
                        </a:buClr>
                        <a:buSzPts val="1100"/>
                        <a:buFont typeface="Arial"/>
                        <a:buNone/>
                      </a:pPr>
                      <a:r>
                        <a:rPr lang="en" sz="800">
                          <a:solidFill>
                            <a:schemeClr val="dk1"/>
                          </a:solidFill>
                        </a:rPr>
                        <a:t>Alyssa Huang</a:t>
                      </a:r>
                    </a:p>
                    <a:p>
                      <a:pPr indent="-69850" lvl="0" marL="0" rtl="0">
                        <a:lnSpc>
                          <a:spcPct val="115000"/>
                        </a:lnSpc>
                        <a:spcBef>
                          <a:spcPts val="0"/>
                        </a:spcBef>
                        <a:buClr>
                          <a:schemeClr val="dk1"/>
                        </a:buClr>
                        <a:buSzPts val="1100"/>
                        <a:buFont typeface="Arial"/>
                        <a:buNone/>
                      </a:pPr>
                      <a:r>
                        <a:rPr lang="en" sz="800">
                          <a:solidFill>
                            <a:schemeClr val="dk1"/>
                          </a:solidFill>
                        </a:rPr>
                        <a:t>Amy Mendelsohn</a:t>
                      </a:r>
                    </a:p>
                    <a:p>
                      <a:pPr indent="-69850" lvl="0" marL="0" rtl="0">
                        <a:lnSpc>
                          <a:spcPct val="115000"/>
                        </a:lnSpc>
                        <a:spcBef>
                          <a:spcPts val="0"/>
                        </a:spcBef>
                        <a:buClr>
                          <a:schemeClr val="dk1"/>
                        </a:buClr>
                        <a:buSzPts val="1100"/>
                        <a:buFont typeface="Arial"/>
                        <a:buNone/>
                      </a:pPr>
                      <a:r>
                        <a:rPr lang="en" sz="800">
                          <a:solidFill>
                            <a:schemeClr val="dk1"/>
                          </a:solidFill>
                        </a:rPr>
                        <a:t>Andrew Chen</a:t>
                      </a:r>
                    </a:p>
                    <a:p>
                      <a:pPr indent="-69850" lvl="0" marL="0" rtl="0">
                        <a:lnSpc>
                          <a:spcPct val="115000"/>
                        </a:lnSpc>
                        <a:spcBef>
                          <a:spcPts val="0"/>
                        </a:spcBef>
                        <a:buClr>
                          <a:schemeClr val="dk1"/>
                        </a:buClr>
                        <a:buSzPts val="1100"/>
                        <a:buFont typeface="Arial"/>
                        <a:buNone/>
                      </a:pPr>
                      <a:r>
                        <a:rPr lang="en" sz="800">
                          <a:solidFill>
                            <a:schemeClr val="dk1"/>
                          </a:solidFill>
                        </a:rPr>
                        <a:t>Andrew Cullen</a:t>
                      </a:r>
                    </a:p>
                    <a:p>
                      <a:pPr indent="-69850" lvl="0" marL="0" rtl="0">
                        <a:lnSpc>
                          <a:spcPct val="115000"/>
                        </a:lnSpc>
                        <a:spcBef>
                          <a:spcPts val="0"/>
                        </a:spcBef>
                        <a:buClr>
                          <a:schemeClr val="dk1"/>
                        </a:buClr>
                        <a:buSzPts val="1100"/>
                        <a:buFont typeface="Arial"/>
                        <a:buNone/>
                      </a:pPr>
                      <a:r>
                        <a:rPr lang="en" sz="800">
                          <a:solidFill>
                            <a:schemeClr val="dk1"/>
                          </a:solidFill>
                        </a:rPr>
                        <a:t>Andrew Lee</a:t>
                      </a:r>
                    </a:p>
                    <a:p>
                      <a:pPr indent="-69850" lvl="0" marL="0" rtl="0">
                        <a:lnSpc>
                          <a:spcPct val="115000"/>
                        </a:lnSpc>
                        <a:spcBef>
                          <a:spcPts val="0"/>
                        </a:spcBef>
                        <a:buClr>
                          <a:schemeClr val="dk1"/>
                        </a:buClr>
                        <a:buSzPts val="1100"/>
                        <a:buFont typeface="Arial"/>
                        <a:buNone/>
                      </a:pPr>
                      <a:r>
                        <a:rPr lang="en" sz="800">
                          <a:solidFill>
                            <a:schemeClr val="dk1"/>
                          </a:solidFill>
                        </a:rPr>
                        <a:t>Andrew Lou</a:t>
                      </a:r>
                    </a:p>
                    <a:p>
                      <a:pPr indent="-69850" lvl="0" marL="0" rtl="0">
                        <a:lnSpc>
                          <a:spcPct val="115000"/>
                        </a:lnSpc>
                        <a:spcBef>
                          <a:spcPts val="0"/>
                        </a:spcBef>
                        <a:buClr>
                          <a:schemeClr val="dk1"/>
                        </a:buClr>
                        <a:buSzPts val="1100"/>
                        <a:buFont typeface="Arial"/>
                        <a:buNone/>
                      </a:pPr>
                      <a:r>
                        <a:rPr lang="en" sz="800">
                          <a:solidFill>
                            <a:schemeClr val="dk1"/>
                          </a:solidFill>
                        </a:rPr>
                        <a:t>Andrew Peng</a:t>
                      </a:r>
                    </a:p>
                    <a:p>
                      <a:pPr indent="-69850" lvl="0" marL="0" rtl="0">
                        <a:lnSpc>
                          <a:spcPct val="115000"/>
                        </a:lnSpc>
                        <a:spcBef>
                          <a:spcPts val="0"/>
                        </a:spcBef>
                        <a:buClr>
                          <a:schemeClr val="dk1"/>
                        </a:buClr>
                        <a:buSzPts val="1100"/>
                        <a:buFont typeface="Arial"/>
                        <a:buNone/>
                      </a:pPr>
                      <a:r>
                        <a:rPr lang="en" sz="800">
                          <a:solidFill>
                            <a:schemeClr val="dk1"/>
                          </a:solidFill>
                        </a:rPr>
                        <a:t>Andrew Zhang</a:t>
                      </a: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Angela Hou</a:t>
                      </a:r>
                    </a:p>
                    <a:p>
                      <a:pPr indent="-69850" lvl="0" marL="0" rtl="0">
                        <a:lnSpc>
                          <a:spcPct val="115000"/>
                        </a:lnSpc>
                        <a:spcBef>
                          <a:spcPts val="0"/>
                        </a:spcBef>
                        <a:buClr>
                          <a:schemeClr val="dk1"/>
                        </a:buClr>
                        <a:buSzPts val="1100"/>
                        <a:buFont typeface="Arial"/>
                        <a:buNone/>
                      </a:pPr>
                      <a:r>
                        <a:rPr lang="en" sz="800">
                          <a:solidFill>
                            <a:schemeClr val="dk1"/>
                          </a:solidFill>
                        </a:rPr>
                        <a:t>Arjun Dhindsa</a:t>
                      </a:r>
                    </a:p>
                    <a:p>
                      <a:pPr indent="-69850" lvl="0" marL="0" rtl="0">
                        <a:lnSpc>
                          <a:spcPct val="115000"/>
                        </a:lnSpc>
                        <a:spcBef>
                          <a:spcPts val="0"/>
                        </a:spcBef>
                        <a:buClr>
                          <a:schemeClr val="dk1"/>
                        </a:buClr>
                        <a:buSzPts val="1100"/>
                        <a:buFont typeface="Arial"/>
                        <a:buNone/>
                      </a:pPr>
                      <a:r>
                        <a:rPr lang="en" sz="800">
                          <a:solidFill>
                            <a:schemeClr val="dk1"/>
                          </a:solidFill>
                        </a:rPr>
                        <a:t>Arsh Zahed</a:t>
                      </a:r>
                    </a:p>
                    <a:p>
                      <a:pPr indent="-69850" lvl="0" marL="0" rtl="0">
                        <a:lnSpc>
                          <a:spcPct val="115000"/>
                        </a:lnSpc>
                        <a:spcBef>
                          <a:spcPts val="0"/>
                        </a:spcBef>
                        <a:buClr>
                          <a:schemeClr val="dk1"/>
                        </a:buClr>
                        <a:buSzPts val="1100"/>
                        <a:buFont typeface="Arial"/>
                        <a:buNone/>
                      </a:pPr>
                      <a:r>
                        <a:rPr lang="en" sz="800">
                          <a:solidFill>
                            <a:schemeClr val="dk1"/>
                          </a:solidFill>
                        </a:rPr>
                        <a:t>Austen Zhu</a:t>
                      </a:r>
                    </a:p>
                    <a:p>
                      <a:pPr indent="-69850" lvl="0" marL="0" rtl="0">
                        <a:lnSpc>
                          <a:spcPct val="115000"/>
                        </a:lnSpc>
                        <a:spcBef>
                          <a:spcPts val="0"/>
                        </a:spcBef>
                        <a:buClr>
                          <a:schemeClr val="dk1"/>
                        </a:buClr>
                        <a:buSzPts val="1100"/>
                        <a:buFont typeface="Arial"/>
                        <a:buNone/>
                      </a:pPr>
                      <a:r>
                        <a:rPr lang="en" sz="800">
                          <a:solidFill>
                            <a:schemeClr val="dk1"/>
                          </a:solidFill>
                        </a:rPr>
                        <a:t>Ben Ben-Zour</a:t>
                      </a:r>
                    </a:p>
                    <a:p>
                      <a:pPr indent="-69850" lvl="0" marL="0" rtl="0">
                        <a:lnSpc>
                          <a:spcPct val="115000"/>
                        </a:lnSpc>
                        <a:spcBef>
                          <a:spcPts val="0"/>
                        </a:spcBef>
                        <a:buClr>
                          <a:schemeClr val="dk1"/>
                        </a:buClr>
                        <a:buSzPts val="1100"/>
                        <a:buFont typeface="Arial"/>
                        <a:buNone/>
                      </a:pPr>
                      <a:r>
                        <a:rPr lang="en" sz="800">
                          <a:solidFill>
                            <a:schemeClr val="dk1"/>
                          </a:solidFill>
                        </a:rPr>
                        <a:t>Benjamin Carlson</a:t>
                      </a:r>
                    </a:p>
                    <a:p>
                      <a:pPr indent="-69850" lvl="0" marL="0" rtl="0">
                        <a:lnSpc>
                          <a:spcPct val="115000"/>
                        </a:lnSpc>
                        <a:spcBef>
                          <a:spcPts val="0"/>
                        </a:spcBef>
                        <a:buClr>
                          <a:schemeClr val="dk1"/>
                        </a:buClr>
                        <a:buSzPts val="1100"/>
                        <a:buFont typeface="Arial"/>
                        <a:buNone/>
                      </a:pPr>
                      <a:r>
                        <a:rPr lang="en" sz="800">
                          <a:solidFill>
                            <a:schemeClr val="dk1"/>
                          </a:solidFill>
                        </a:rPr>
                        <a:t>Bikramjit Singh Kukreja</a:t>
                      </a:r>
                    </a:p>
                    <a:p>
                      <a:pPr indent="-69850" lvl="0" marL="0" rtl="0">
                        <a:lnSpc>
                          <a:spcPct val="115000"/>
                        </a:lnSpc>
                        <a:spcBef>
                          <a:spcPts val="0"/>
                        </a:spcBef>
                        <a:buClr>
                          <a:schemeClr val="dk1"/>
                        </a:buClr>
                        <a:buSzPts val="1100"/>
                        <a:buFont typeface="Arial"/>
                        <a:buNone/>
                      </a:pPr>
                      <a:r>
                        <a:rPr lang="en" sz="800">
                          <a:solidFill>
                            <a:schemeClr val="dk1"/>
                          </a:solidFill>
                        </a:rPr>
                        <a:t>Brandon Fong</a:t>
                      </a:r>
                    </a:p>
                    <a:p>
                      <a:pPr indent="-69850" lvl="0" marL="0" rtl="0">
                        <a:lnSpc>
                          <a:spcPct val="115000"/>
                        </a:lnSpc>
                        <a:spcBef>
                          <a:spcPts val="0"/>
                        </a:spcBef>
                        <a:buClr>
                          <a:schemeClr val="dk1"/>
                        </a:buClr>
                        <a:buSzPts val="1100"/>
                        <a:buFont typeface="Arial"/>
                        <a:buNone/>
                      </a:pPr>
                      <a:r>
                        <a:rPr lang="en" sz="800">
                          <a:solidFill>
                            <a:schemeClr val="dk1"/>
                          </a:solidFill>
                        </a:rPr>
                        <a:t>Brian Friedenberg</a:t>
                      </a:r>
                    </a:p>
                    <a:p>
                      <a:pPr indent="-69850" lvl="0" marL="0" rtl="0">
                        <a:lnSpc>
                          <a:spcPct val="115000"/>
                        </a:lnSpc>
                        <a:spcBef>
                          <a:spcPts val="0"/>
                        </a:spcBef>
                        <a:buClr>
                          <a:schemeClr val="dk1"/>
                        </a:buClr>
                        <a:buSzPts val="1100"/>
                        <a:buFont typeface="Arial"/>
                        <a:buNone/>
                      </a:pPr>
                      <a:r>
                        <a:rPr lang="en" sz="800">
                          <a:solidFill>
                            <a:schemeClr val="dk1"/>
                          </a:solidFill>
                        </a:rPr>
                        <a:t>Brian Truong</a:t>
                      </a:r>
                    </a:p>
                    <a:p>
                      <a:pPr indent="-69850" lvl="0" marL="0" rtl="0">
                        <a:lnSpc>
                          <a:spcPct val="115000"/>
                        </a:lnSpc>
                        <a:spcBef>
                          <a:spcPts val="0"/>
                        </a:spcBef>
                        <a:buClr>
                          <a:schemeClr val="dk1"/>
                        </a:buClr>
                        <a:buSzPts val="1100"/>
                        <a:buFont typeface="Arial"/>
                        <a:buNone/>
                      </a:pPr>
                      <a:r>
                        <a:rPr lang="en" sz="800">
                          <a:solidFill>
                            <a:schemeClr val="dk1"/>
                          </a:solidFill>
                        </a:rPr>
                        <a:t>Chuyi Hou</a:t>
                      </a:r>
                    </a:p>
                    <a:p>
                      <a:pPr indent="-69850" lvl="0" marL="0" rtl="0">
                        <a:lnSpc>
                          <a:spcPct val="115000"/>
                        </a:lnSpc>
                        <a:spcBef>
                          <a:spcPts val="0"/>
                        </a:spcBef>
                        <a:buClr>
                          <a:schemeClr val="dk1"/>
                        </a:buClr>
                        <a:buSzPts val="1100"/>
                        <a:buFont typeface="Arial"/>
                        <a:buNone/>
                      </a:pPr>
                      <a:r>
                        <a:rPr lang="en" sz="800">
                          <a:solidFill>
                            <a:schemeClr val="dk1"/>
                          </a:solidFill>
                        </a:rPr>
                        <a:t>Conglin Wang</a:t>
                      </a:r>
                    </a:p>
                    <a:p>
                      <a:pPr indent="-69850" lvl="0" marL="0" rtl="0">
                        <a:lnSpc>
                          <a:spcPct val="115000"/>
                        </a:lnSpc>
                        <a:spcBef>
                          <a:spcPts val="0"/>
                        </a:spcBef>
                        <a:buClr>
                          <a:schemeClr val="dk1"/>
                        </a:buClr>
                        <a:buSzPts val="1100"/>
                        <a:buFont typeface="Arial"/>
                        <a:buNone/>
                      </a:pPr>
                      <a:r>
                        <a:rPr lang="en" sz="800">
                          <a:solidFill>
                            <a:schemeClr val="dk1"/>
                          </a:solidFill>
                        </a:rPr>
                        <a:t>Dalton Do</a:t>
                      </a:r>
                    </a:p>
                    <a:p>
                      <a:pPr indent="-69850" lvl="0" marL="0" rtl="0">
                        <a:lnSpc>
                          <a:spcPct val="115000"/>
                        </a:lnSpc>
                        <a:spcBef>
                          <a:spcPts val="0"/>
                        </a:spcBef>
                        <a:buClr>
                          <a:schemeClr val="dk1"/>
                        </a:buClr>
                        <a:buSzPts val="1100"/>
                        <a:buFont typeface="Arial"/>
                        <a:buNone/>
                      </a:pPr>
                      <a:r>
                        <a:rPr lang="en" sz="800">
                          <a:solidFill>
                            <a:schemeClr val="dk1"/>
                          </a:solidFill>
                        </a:rPr>
                        <a:t>Daniel Blank</a:t>
                      </a:r>
                    </a:p>
                    <a:p>
                      <a:pPr indent="-69850" lvl="0" marL="0" rtl="0">
                        <a:lnSpc>
                          <a:spcPct val="115000"/>
                        </a:lnSpc>
                        <a:spcBef>
                          <a:spcPts val="0"/>
                        </a:spcBef>
                        <a:buClr>
                          <a:schemeClr val="dk1"/>
                        </a:buClr>
                        <a:buSzPts val="1100"/>
                        <a:buFont typeface="Arial"/>
                        <a:buNone/>
                      </a:pPr>
                      <a:r>
                        <a:rPr lang="en" sz="800">
                          <a:solidFill>
                            <a:schemeClr val="dk1"/>
                          </a:solidFill>
                        </a:rPr>
                        <a:t>Daniel Ho</a:t>
                      </a:r>
                    </a:p>
                    <a:p>
                      <a:pPr indent="-69850" lvl="0" marL="0" rtl="0">
                        <a:lnSpc>
                          <a:spcPct val="115000"/>
                        </a:lnSpc>
                        <a:spcBef>
                          <a:spcPts val="0"/>
                        </a:spcBef>
                        <a:buClr>
                          <a:schemeClr val="dk1"/>
                        </a:buClr>
                        <a:buSzPts val="1100"/>
                        <a:buFont typeface="Arial"/>
                        <a:buNone/>
                      </a:pPr>
                      <a:r>
                        <a:rPr lang="en" sz="800">
                          <a:solidFill>
                            <a:schemeClr val="dk1"/>
                          </a:solidFill>
                        </a:rPr>
                        <a:t>Daniel Zhu</a:t>
                      </a:r>
                    </a:p>
                    <a:p>
                      <a:pPr indent="-69850" lvl="0" marL="0" rtl="0">
                        <a:lnSpc>
                          <a:spcPct val="115000"/>
                        </a:lnSpc>
                        <a:spcBef>
                          <a:spcPts val="0"/>
                        </a:spcBef>
                        <a:buClr>
                          <a:schemeClr val="dk1"/>
                        </a:buClr>
                        <a:buSzPts val="1100"/>
                        <a:buFont typeface="Arial"/>
                        <a:buNone/>
                      </a:pPr>
                      <a:r>
                        <a:rPr lang="en" sz="800">
                          <a:solidFill>
                            <a:schemeClr val="dk1"/>
                          </a:solidFill>
                        </a:rPr>
                        <a:t>Danny Chu</a:t>
                      </a:r>
                    </a:p>
                    <a:p>
                      <a:pPr indent="-69850" lvl="0" marL="0" rtl="0">
                        <a:lnSpc>
                          <a:spcPct val="115000"/>
                        </a:lnSpc>
                        <a:spcBef>
                          <a:spcPts val="0"/>
                        </a:spcBef>
                        <a:buClr>
                          <a:schemeClr val="dk1"/>
                        </a:buClr>
                        <a:buSzPts val="1100"/>
                        <a:buFont typeface="Arial"/>
                        <a:buNone/>
                      </a:pPr>
                      <a:r>
                        <a:rPr lang="en" sz="800">
                          <a:solidFill>
                            <a:schemeClr val="dk1"/>
                          </a:solidFill>
                        </a:rPr>
                        <a:t>Dat Vu</a:t>
                      </a:r>
                    </a:p>
                    <a:p>
                      <a:pPr indent="-69850" lvl="0" marL="0" rtl="0">
                        <a:lnSpc>
                          <a:spcPct val="115000"/>
                        </a:lnSpc>
                        <a:spcBef>
                          <a:spcPts val="0"/>
                        </a:spcBef>
                        <a:buClr>
                          <a:schemeClr val="dk1"/>
                        </a:buClr>
                        <a:buSzPts val="1100"/>
                        <a:buFont typeface="Arial"/>
                        <a:buNone/>
                      </a:pPr>
                      <a:r>
                        <a:rPr lang="en" sz="800">
                          <a:solidFill>
                            <a:schemeClr val="dk1"/>
                          </a:solidFill>
                        </a:rPr>
                        <a:t>Deep Mistry</a:t>
                      </a: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Divyashish Kumar</a:t>
                      </a:r>
                    </a:p>
                    <a:p>
                      <a:pPr indent="-69850" lvl="0" marL="0" rtl="0">
                        <a:lnSpc>
                          <a:spcPct val="115000"/>
                        </a:lnSpc>
                        <a:spcBef>
                          <a:spcPts val="0"/>
                        </a:spcBef>
                        <a:buClr>
                          <a:schemeClr val="dk1"/>
                        </a:buClr>
                        <a:buSzPts val="1100"/>
                        <a:buFont typeface="Arial"/>
                        <a:buNone/>
                      </a:pPr>
                      <a:r>
                        <a:rPr lang="en" sz="800">
                          <a:solidFill>
                            <a:schemeClr val="dk1"/>
                          </a:solidFill>
                        </a:rPr>
                        <a:t>Dong Hee Han</a:t>
                      </a:r>
                    </a:p>
                    <a:p>
                      <a:pPr indent="-69850" lvl="0" marL="0" rtl="0">
                        <a:lnSpc>
                          <a:spcPct val="115000"/>
                        </a:lnSpc>
                        <a:spcBef>
                          <a:spcPts val="0"/>
                        </a:spcBef>
                        <a:buClr>
                          <a:schemeClr val="dk1"/>
                        </a:buClr>
                        <a:buSzPts val="1100"/>
                        <a:buFont typeface="Arial"/>
                        <a:buNone/>
                      </a:pPr>
                      <a:r>
                        <a:rPr lang="en" sz="800">
                          <a:solidFill>
                            <a:schemeClr val="dk1"/>
                          </a:solidFill>
                        </a:rPr>
                        <a:t>Dong Sub Kim</a:t>
                      </a:r>
                    </a:p>
                    <a:p>
                      <a:pPr indent="-69850" lvl="0" marL="0" rtl="0">
                        <a:lnSpc>
                          <a:spcPct val="115000"/>
                        </a:lnSpc>
                        <a:spcBef>
                          <a:spcPts val="0"/>
                        </a:spcBef>
                        <a:buClr>
                          <a:schemeClr val="dk1"/>
                        </a:buClr>
                        <a:buSzPts val="1100"/>
                        <a:buFont typeface="Arial"/>
                        <a:buNone/>
                      </a:pPr>
                      <a:r>
                        <a:rPr lang="en" sz="800">
                          <a:solidFill>
                            <a:schemeClr val="dk1"/>
                          </a:solidFill>
                        </a:rPr>
                        <a:t>Elaine Chien</a:t>
                      </a:r>
                    </a:p>
                    <a:p>
                      <a:pPr indent="-69850" lvl="0" marL="0" rtl="0">
                        <a:lnSpc>
                          <a:spcPct val="115000"/>
                        </a:lnSpc>
                        <a:spcBef>
                          <a:spcPts val="0"/>
                        </a:spcBef>
                        <a:buClr>
                          <a:schemeClr val="dk1"/>
                        </a:buClr>
                        <a:buSzPts val="1100"/>
                        <a:buFont typeface="Arial"/>
                        <a:buNone/>
                      </a:pPr>
                      <a:r>
                        <a:rPr lang="en" sz="800">
                          <a:solidFill>
                            <a:schemeClr val="dk1"/>
                          </a:solidFill>
                        </a:rPr>
                        <a:t>Elvis Chau</a:t>
                      </a:r>
                    </a:p>
                    <a:p>
                      <a:pPr indent="-69850" lvl="0" marL="0" rtl="0">
                        <a:lnSpc>
                          <a:spcPct val="115000"/>
                        </a:lnSpc>
                        <a:spcBef>
                          <a:spcPts val="0"/>
                        </a:spcBef>
                        <a:buClr>
                          <a:schemeClr val="dk1"/>
                        </a:buClr>
                        <a:buSzPts val="1100"/>
                        <a:buFont typeface="Arial"/>
                        <a:buNone/>
                      </a:pPr>
                      <a:r>
                        <a:rPr lang="en" sz="800">
                          <a:solidFill>
                            <a:schemeClr val="dk1"/>
                          </a:solidFill>
                        </a:rPr>
                        <a:t>Ervin Baccay</a:t>
                      </a:r>
                    </a:p>
                    <a:p>
                      <a:pPr indent="-69850" lvl="0" marL="0" rtl="0">
                        <a:lnSpc>
                          <a:spcPct val="115000"/>
                        </a:lnSpc>
                        <a:spcBef>
                          <a:spcPts val="0"/>
                        </a:spcBef>
                        <a:buClr>
                          <a:schemeClr val="dk1"/>
                        </a:buClr>
                        <a:buSzPts val="1100"/>
                        <a:buFont typeface="Arial"/>
                        <a:buNone/>
                      </a:pPr>
                      <a:r>
                        <a:rPr lang="en" sz="800">
                          <a:solidFill>
                            <a:schemeClr val="dk1"/>
                          </a:solidFill>
                        </a:rPr>
                        <a:t>Evan Chang</a:t>
                      </a:r>
                    </a:p>
                    <a:p>
                      <a:pPr indent="-69850" lvl="0" marL="0" rtl="0">
                        <a:lnSpc>
                          <a:spcPct val="115000"/>
                        </a:lnSpc>
                        <a:spcBef>
                          <a:spcPts val="0"/>
                        </a:spcBef>
                        <a:buClr>
                          <a:schemeClr val="dk1"/>
                        </a:buClr>
                        <a:buSzPts val="1100"/>
                        <a:buFont typeface="Arial"/>
                        <a:buNone/>
                      </a:pPr>
                      <a:r>
                        <a:rPr lang="en" sz="800">
                          <a:solidFill>
                            <a:schemeClr val="dk1"/>
                          </a:solidFill>
                        </a:rPr>
                        <a:t>Gefen Kohavi</a:t>
                      </a:r>
                    </a:p>
                    <a:p>
                      <a:pPr indent="-69850" lvl="0" marL="0" rtl="0">
                        <a:lnSpc>
                          <a:spcPct val="115000"/>
                        </a:lnSpc>
                        <a:spcBef>
                          <a:spcPts val="0"/>
                        </a:spcBef>
                        <a:buClr>
                          <a:schemeClr val="dk1"/>
                        </a:buClr>
                        <a:buSzPts val="1100"/>
                        <a:buFont typeface="Arial"/>
                        <a:buNone/>
                      </a:pPr>
                      <a:r>
                        <a:rPr lang="en" sz="800">
                          <a:solidFill>
                            <a:schemeClr val="dk1"/>
                          </a:solidFill>
                        </a:rPr>
                        <a:t>George Hutchinson</a:t>
                      </a:r>
                    </a:p>
                    <a:p>
                      <a:pPr indent="-69850" lvl="0" marL="0" rtl="0">
                        <a:lnSpc>
                          <a:spcPct val="115000"/>
                        </a:lnSpc>
                        <a:spcBef>
                          <a:spcPts val="0"/>
                        </a:spcBef>
                        <a:buClr>
                          <a:schemeClr val="dk1"/>
                        </a:buClr>
                        <a:buSzPts val="1100"/>
                        <a:buFont typeface="Arial"/>
                        <a:buNone/>
                      </a:pPr>
                      <a:r>
                        <a:rPr lang="en" sz="800">
                          <a:solidFill>
                            <a:schemeClr val="dk1"/>
                          </a:solidFill>
                        </a:rPr>
                        <a:t>Gilbert Lo</a:t>
                      </a:r>
                    </a:p>
                    <a:p>
                      <a:pPr indent="-69850" lvl="0" marL="0" rtl="0">
                        <a:lnSpc>
                          <a:spcPct val="115000"/>
                        </a:lnSpc>
                        <a:spcBef>
                          <a:spcPts val="0"/>
                        </a:spcBef>
                        <a:buClr>
                          <a:schemeClr val="dk1"/>
                        </a:buClr>
                        <a:buSzPts val="1100"/>
                        <a:buFont typeface="Arial"/>
                        <a:buNone/>
                      </a:pPr>
                      <a:r>
                        <a:rPr lang="en" sz="800">
                          <a:solidFill>
                            <a:schemeClr val="dk1"/>
                          </a:solidFill>
                        </a:rPr>
                        <a:t>Griffin Prechter</a:t>
                      </a:r>
                    </a:p>
                    <a:p>
                      <a:pPr indent="-69850" lvl="0" marL="0" rtl="0">
                        <a:lnSpc>
                          <a:spcPct val="115000"/>
                        </a:lnSpc>
                        <a:spcBef>
                          <a:spcPts val="0"/>
                        </a:spcBef>
                        <a:buClr>
                          <a:schemeClr val="dk1"/>
                        </a:buClr>
                        <a:buSzPts val="1100"/>
                        <a:buFont typeface="Arial"/>
                        <a:buNone/>
                      </a:pPr>
                      <a:r>
                        <a:rPr lang="en" sz="800">
                          <a:solidFill>
                            <a:schemeClr val="dk1"/>
                          </a:solidFill>
                        </a:rPr>
                        <a:t>Haolan Ye</a:t>
                      </a:r>
                    </a:p>
                    <a:p>
                      <a:pPr indent="-69850" lvl="0" marL="0" rtl="0">
                        <a:lnSpc>
                          <a:spcPct val="115000"/>
                        </a:lnSpc>
                        <a:spcBef>
                          <a:spcPts val="0"/>
                        </a:spcBef>
                        <a:buClr>
                          <a:schemeClr val="dk1"/>
                        </a:buClr>
                        <a:buSzPts val="1100"/>
                        <a:buFont typeface="Arial"/>
                        <a:buNone/>
                      </a:pPr>
                      <a:r>
                        <a:rPr lang="en" sz="800">
                          <a:solidFill>
                            <a:schemeClr val="dk1"/>
                          </a:solidFill>
                        </a:rPr>
                        <a:t>Harrison Khoo</a:t>
                      </a:r>
                    </a:p>
                    <a:p>
                      <a:pPr indent="-69850" lvl="0" marL="0" rtl="0">
                        <a:lnSpc>
                          <a:spcPct val="115000"/>
                        </a:lnSpc>
                        <a:spcBef>
                          <a:spcPts val="0"/>
                        </a:spcBef>
                        <a:buClr>
                          <a:schemeClr val="dk1"/>
                        </a:buClr>
                        <a:buSzPts val="1100"/>
                        <a:buFont typeface="Arial"/>
                        <a:buNone/>
                      </a:pPr>
                      <a:r>
                        <a:rPr lang="en" sz="800">
                          <a:solidFill>
                            <a:schemeClr val="dk1"/>
                          </a:solidFill>
                        </a:rPr>
                        <a:t>Hector Aguilar</a:t>
                      </a:r>
                    </a:p>
                    <a:p>
                      <a:pPr indent="-69850" lvl="0" marL="0" rtl="0">
                        <a:lnSpc>
                          <a:spcPct val="115000"/>
                        </a:lnSpc>
                        <a:spcBef>
                          <a:spcPts val="0"/>
                        </a:spcBef>
                        <a:buClr>
                          <a:schemeClr val="dk1"/>
                        </a:buClr>
                        <a:buSzPts val="1100"/>
                        <a:buFont typeface="Arial"/>
                        <a:buNone/>
                      </a:pPr>
                      <a:r>
                        <a:rPr lang="en" sz="800">
                          <a:solidFill>
                            <a:schemeClr val="dk1"/>
                          </a:solidFill>
                        </a:rPr>
                        <a:t>Hideyoshi Takahashi</a:t>
                      </a:r>
                    </a:p>
                    <a:p>
                      <a:pPr indent="-69850" lvl="0" marL="0" rtl="0">
                        <a:lnSpc>
                          <a:spcPct val="115000"/>
                        </a:lnSpc>
                        <a:spcBef>
                          <a:spcPts val="0"/>
                        </a:spcBef>
                        <a:buClr>
                          <a:schemeClr val="dk1"/>
                        </a:buClr>
                        <a:buSzPts val="1100"/>
                        <a:buFont typeface="Arial"/>
                        <a:buNone/>
                      </a:pPr>
                      <a:r>
                        <a:rPr lang="en" sz="800">
                          <a:solidFill>
                            <a:schemeClr val="dk1"/>
                          </a:solidFill>
                        </a:rPr>
                        <a:t>Hiroaki Oshima</a:t>
                      </a:r>
                    </a:p>
                    <a:p>
                      <a:pPr indent="-69850" lvl="0" marL="0" rtl="0">
                        <a:lnSpc>
                          <a:spcPct val="115000"/>
                        </a:lnSpc>
                        <a:spcBef>
                          <a:spcPts val="0"/>
                        </a:spcBef>
                        <a:buClr>
                          <a:schemeClr val="dk1"/>
                        </a:buClr>
                        <a:buSzPts val="1100"/>
                        <a:buFont typeface="Arial"/>
                        <a:buNone/>
                      </a:pPr>
                      <a:r>
                        <a:rPr lang="en" sz="800">
                          <a:solidFill>
                            <a:schemeClr val="dk1"/>
                          </a:solidFill>
                        </a:rPr>
                        <a:t>Huilin Chen</a:t>
                      </a:r>
                    </a:p>
                    <a:p>
                      <a:pPr indent="-69850" lvl="0" marL="0" rtl="0">
                        <a:lnSpc>
                          <a:spcPct val="115000"/>
                        </a:lnSpc>
                        <a:spcBef>
                          <a:spcPts val="0"/>
                        </a:spcBef>
                        <a:buClr>
                          <a:schemeClr val="dk1"/>
                        </a:buClr>
                        <a:buSzPts val="1100"/>
                        <a:buFont typeface="Arial"/>
                        <a:buNone/>
                      </a:pPr>
                      <a:r>
                        <a:rPr lang="en" sz="800">
                          <a:solidFill>
                            <a:schemeClr val="dk1"/>
                          </a:solidFill>
                        </a:rPr>
                        <a:t>Hung Kai Liao</a:t>
                      </a:r>
                    </a:p>
                    <a:p>
                      <a:pPr indent="-69850" lvl="0" marL="0" rtl="0">
                        <a:lnSpc>
                          <a:spcPct val="115000"/>
                        </a:lnSpc>
                        <a:spcBef>
                          <a:spcPts val="0"/>
                        </a:spcBef>
                        <a:buClr>
                          <a:schemeClr val="dk1"/>
                        </a:buClr>
                        <a:buSzPts val="1100"/>
                        <a:buFont typeface="Arial"/>
                        <a:buNone/>
                      </a:pPr>
                      <a:r>
                        <a:rPr lang="en" sz="800">
                          <a:solidFill>
                            <a:schemeClr val="dk1"/>
                          </a:solidFill>
                        </a:rPr>
                        <a:t>Ilian H. Herzi</a:t>
                      </a:r>
                    </a:p>
                    <a:p>
                      <a:pPr indent="-69850" lvl="0" marL="0" rtl="0">
                        <a:lnSpc>
                          <a:spcPct val="115000"/>
                        </a:lnSpc>
                        <a:spcBef>
                          <a:spcPts val="0"/>
                        </a:spcBef>
                        <a:buClr>
                          <a:schemeClr val="dk1"/>
                        </a:buClr>
                        <a:buSzPts val="1100"/>
                        <a:buFont typeface="Arial"/>
                        <a:buNone/>
                      </a:pPr>
                      <a:r>
                        <a:rPr lang="en" sz="800">
                          <a:solidFill>
                            <a:schemeClr val="dk1"/>
                          </a:solidFill>
                        </a:rPr>
                        <a:t>Itai Smith</a:t>
                      </a:r>
                    </a:p>
                    <a:p>
                      <a:pPr indent="-69850" lvl="0" marL="0" rtl="0">
                        <a:lnSpc>
                          <a:spcPct val="115000"/>
                        </a:lnSpc>
                        <a:spcBef>
                          <a:spcPts val="0"/>
                        </a:spcBef>
                        <a:buClr>
                          <a:schemeClr val="dk1"/>
                        </a:buClr>
                        <a:buSzPts val="1100"/>
                        <a:buFont typeface="Arial"/>
                        <a:buNone/>
                      </a:pPr>
                      <a:r>
                        <a:rPr lang="en" sz="800">
                          <a:solidFill>
                            <a:schemeClr val="dk1"/>
                          </a:solidFill>
                        </a:rPr>
                        <a:t>Jack Zhang</a:t>
                      </a: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69850" lvl="0" marL="0" rtl="0">
                        <a:lnSpc>
                          <a:spcPct val="115000"/>
                        </a:lnSpc>
                        <a:spcBef>
                          <a:spcPts val="0"/>
                        </a:spcBef>
                        <a:buClr>
                          <a:schemeClr val="dk1"/>
                        </a:buClr>
                        <a:buSzPts val="1100"/>
                        <a:buFont typeface="Arial"/>
                        <a:buNone/>
                      </a:pPr>
                      <a:r>
                        <a:rPr lang="en" sz="800">
                          <a:solidFill>
                            <a:schemeClr val="dk1"/>
                          </a:solidFill>
                        </a:rPr>
                        <a:t>Jahnavi Singh</a:t>
                      </a:r>
                    </a:p>
                    <a:p>
                      <a:pPr indent="-69850" lvl="0" marL="0" rtl="0">
                        <a:lnSpc>
                          <a:spcPct val="115000"/>
                        </a:lnSpc>
                        <a:spcBef>
                          <a:spcPts val="0"/>
                        </a:spcBef>
                        <a:buClr>
                          <a:schemeClr val="dk1"/>
                        </a:buClr>
                        <a:buSzPts val="1100"/>
                        <a:buFont typeface="Arial"/>
                        <a:buNone/>
                      </a:pPr>
                      <a:r>
                        <a:rPr lang="en" sz="800">
                          <a:solidFill>
                            <a:schemeClr val="dk1"/>
                          </a:solidFill>
                        </a:rPr>
                        <a:t>James Fang</a:t>
                      </a:r>
                    </a:p>
                    <a:p>
                      <a:pPr indent="-69850" lvl="0" marL="0" rtl="0">
                        <a:lnSpc>
                          <a:spcPct val="115000"/>
                        </a:lnSpc>
                        <a:spcBef>
                          <a:spcPts val="0"/>
                        </a:spcBef>
                        <a:buClr>
                          <a:schemeClr val="dk1"/>
                        </a:buClr>
                        <a:buSzPts val="1100"/>
                        <a:buFont typeface="Arial"/>
                        <a:buNone/>
                      </a:pPr>
                      <a:r>
                        <a:rPr lang="en" sz="800">
                          <a:solidFill>
                            <a:schemeClr val="dk1"/>
                          </a:solidFill>
                        </a:rPr>
                        <a:t>James MacFadyen</a:t>
                      </a:r>
                    </a:p>
                    <a:p>
                      <a:pPr indent="-69850" lvl="0" marL="0" rtl="0">
                        <a:lnSpc>
                          <a:spcPct val="115000"/>
                        </a:lnSpc>
                        <a:spcBef>
                          <a:spcPts val="0"/>
                        </a:spcBef>
                        <a:buClr>
                          <a:schemeClr val="dk1"/>
                        </a:buClr>
                        <a:buSzPts val="1100"/>
                        <a:buFont typeface="Arial"/>
                        <a:buNone/>
                      </a:pPr>
                      <a:r>
                        <a:rPr lang="en" sz="800">
                          <a:solidFill>
                            <a:schemeClr val="dk1"/>
                          </a:solidFill>
                        </a:rPr>
                        <a:t>Jason Lan</a:t>
                      </a:r>
                    </a:p>
                    <a:p>
                      <a:pPr indent="-69850" lvl="0" marL="0" rtl="0">
                        <a:lnSpc>
                          <a:spcPct val="115000"/>
                        </a:lnSpc>
                        <a:spcBef>
                          <a:spcPts val="0"/>
                        </a:spcBef>
                        <a:buClr>
                          <a:schemeClr val="dk1"/>
                        </a:buClr>
                        <a:buSzPts val="1100"/>
                        <a:buFont typeface="Arial"/>
                        <a:buNone/>
                      </a:pPr>
                      <a:r>
                        <a:rPr lang="en" sz="800">
                          <a:solidFill>
                            <a:schemeClr val="dk1"/>
                          </a:solidFill>
                        </a:rPr>
                        <a:t>Jason Lum</a:t>
                      </a:r>
                    </a:p>
                    <a:p>
                      <a:pPr indent="-69850" lvl="0" marL="0" rtl="0">
                        <a:lnSpc>
                          <a:spcPct val="115000"/>
                        </a:lnSpc>
                        <a:spcBef>
                          <a:spcPts val="0"/>
                        </a:spcBef>
                        <a:buClr>
                          <a:schemeClr val="dk1"/>
                        </a:buClr>
                        <a:buSzPts val="1100"/>
                        <a:buFont typeface="Arial"/>
                        <a:buNone/>
                      </a:pPr>
                      <a:r>
                        <a:rPr lang="en" sz="800">
                          <a:solidFill>
                            <a:schemeClr val="dk1"/>
                          </a:solidFill>
                        </a:rPr>
                        <a:t>Jason Yeung</a:t>
                      </a:r>
                    </a:p>
                    <a:p>
                      <a:pPr indent="-69850" lvl="0" marL="0" rtl="0">
                        <a:lnSpc>
                          <a:spcPct val="115000"/>
                        </a:lnSpc>
                        <a:spcBef>
                          <a:spcPts val="0"/>
                        </a:spcBef>
                        <a:buClr>
                          <a:schemeClr val="dk1"/>
                        </a:buClr>
                        <a:buSzPts val="1100"/>
                        <a:buFont typeface="Arial"/>
                        <a:buNone/>
                      </a:pPr>
                      <a:r>
                        <a:rPr lang="en" sz="800">
                          <a:solidFill>
                            <a:schemeClr val="dk1"/>
                          </a:solidFill>
                        </a:rPr>
                        <a:t>Jeanelle Wu</a:t>
                      </a:r>
                    </a:p>
                    <a:p>
                      <a:pPr indent="-69850" lvl="0" marL="0" rtl="0">
                        <a:lnSpc>
                          <a:spcPct val="115000"/>
                        </a:lnSpc>
                        <a:spcBef>
                          <a:spcPts val="0"/>
                        </a:spcBef>
                        <a:buClr>
                          <a:schemeClr val="dk1"/>
                        </a:buClr>
                        <a:buSzPts val="1100"/>
                        <a:buFont typeface="Arial"/>
                        <a:buNone/>
                      </a:pPr>
                      <a:r>
                        <a:rPr lang="en" sz="800">
                          <a:solidFill>
                            <a:schemeClr val="dk1"/>
                          </a:solidFill>
                        </a:rPr>
                        <a:t>Jennifer Liu</a:t>
                      </a:r>
                    </a:p>
                    <a:p>
                      <a:pPr indent="-69850" lvl="0" marL="0" rtl="0">
                        <a:lnSpc>
                          <a:spcPct val="115000"/>
                        </a:lnSpc>
                        <a:spcBef>
                          <a:spcPts val="0"/>
                        </a:spcBef>
                        <a:buClr>
                          <a:schemeClr val="dk1"/>
                        </a:buClr>
                        <a:buSzPts val="1100"/>
                        <a:buFont typeface="Arial"/>
                        <a:buNone/>
                      </a:pPr>
                      <a:r>
                        <a:rPr lang="en" sz="800">
                          <a:solidFill>
                            <a:schemeClr val="dk1"/>
                          </a:solidFill>
                        </a:rPr>
                        <a:t>Jessica Kuo</a:t>
                      </a:r>
                    </a:p>
                    <a:p>
                      <a:pPr indent="-69850" lvl="0" marL="0" rtl="0">
                        <a:lnSpc>
                          <a:spcPct val="115000"/>
                        </a:lnSpc>
                        <a:spcBef>
                          <a:spcPts val="0"/>
                        </a:spcBef>
                        <a:buClr>
                          <a:schemeClr val="dk1"/>
                        </a:buClr>
                        <a:buSzPts val="1100"/>
                        <a:buFont typeface="Arial"/>
                        <a:buNone/>
                      </a:pPr>
                      <a:r>
                        <a:rPr lang="en" sz="800">
                          <a:solidFill>
                            <a:schemeClr val="dk1"/>
                          </a:solidFill>
                        </a:rPr>
                        <a:t>Jhinuk Barman</a:t>
                      </a:r>
                    </a:p>
                    <a:p>
                      <a:pPr indent="-69850" lvl="0" marL="0" rtl="0">
                        <a:lnSpc>
                          <a:spcPct val="115000"/>
                        </a:lnSpc>
                        <a:spcBef>
                          <a:spcPts val="0"/>
                        </a:spcBef>
                        <a:buClr>
                          <a:schemeClr val="dk1"/>
                        </a:buClr>
                        <a:buSzPts val="1100"/>
                        <a:buFont typeface="Arial"/>
                        <a:buNone/>
                      </a:pPr>
                      <a:r>
                        <a:rPr lang="en" sz="800">
                          <a:solidFill>
                            <a:schemeClr val="dk1"/>
                          </a:solidFill>
                        </a:rPr>
                        <a:t>Jiazheng Zhao</a:t>
                      </a:r>
                    </a:p>
                    <a:p>
                      <a:pPr indent="-69850" lvl="0" marL="0" rtl="0">
                        <a:lnSpc>
                          <a:spcPct val="115000"/>
                        </a:lnSpc>
                        <a:spcBef>
                          <a:spcPts val="0"/>
                        </a:spcBef>
                        <a:buClr>
                          <a:schemeClr val="dk1"/>
                        </a:buClr>
                        <a:buSzPts val="1100"/>
                        <a:buFont typeface="Arial"/>
                        <a:buNone/>
                      </a:pPr>
                      <a:r>
                        <a:rPr lang="en" sz="800">
                          <a:solidFill>
                            <a:schemeClr val="dk1"/>
                          </a:solidFill>
                        </a:rPr>
                        <a:t>Jimmy Kim</a:t>
                      </a:r>
                    </a:p>
                    <a:p>
                      <a:pPr indent="-69850" lvl="0" marL="0" rtl="0">
                        <a:lnSpc>
                          <a:spcPct val="115000"/>
                        </a:lnSpc>
                        <a:spcBef>
                          <a:spcPts val="0"/>
                        </a:spcBef>
                        <a:buClr>
                          <a:schemeClr val="dk1"/>
                        </a:buClr>
                        <a:buSzPts val="1100"/>
                        <a:buFont typeface="Arial"/>
                        <a:buNone/>
                      </a:pPr>
                      <a:r>
                        <a:rPr lang="en" sz="800">
                          <a:solidFill>
                            <a:schemeClr val="dk1"/>
                          </a:solidFill>
                        </a:rPr>
                        <a:t>Johnny On</a:t>
                      </a:r>
                    </a:p>
                    <a:p>
                      <a:pPr indent="-69850" lvl="0" marL="0" rtl="0">
                        <a:lnSpc>
                          <a:spcPct val="115000"/>
                        </a:lnSpc>
                        <a:spcBef>
                          <a:spcPts val="0"/>
                        </a:spcBef>
                        <a:buClr>
                          <a:schemeClr val="dk1"/>
                        </a:buClr>
                        <a:buSzPts val="1100"/>
                        <a:buFont typeface="Arial"/>
                        <a:buNone/>
                      </a:pPr>
                      <a:r>
                        <a:rPr lang="en" sz="800">
                          <a:solidFill>
                            <a:schemeClr val="dk1"/>
                          </a:solidFill>
                        </a:rPr>
                        <a:t>John Xiang</a:t>
                      </a:r>
                    </a:p>
                    <a:p>
                      <a:pPr indent="-69850" lvl="0" marL="0" rtl="0">
                        <a:lnSpc>
                          <a:spcPct val="115000"/>
                        </a:lnSpc>
                        <a:spcBef>
                          <a:spcPts val="0"/>
                        </a:spcBef>
                        <a:buClr>
                          <a:schemeClr val="dk1"/>
                        </a:buClr>
                        <a:buSzPts val="1100"/>
                        <a:buFont typeface="Arial"/>
                        <a:buNone/>
                      </a:pPr>
                      <a:r>
                        <a:rPr lang="en" sz="800">
                          <a:solidFill>
                            <a:schemeClr val="dk1"/>
                          </a:solidFill>
                        </a:rPr>
                        <a:t>Justin Gourneau</a:t>
                      </a:r>
                    </a:p>
                    <a:p>
                      <a:pPr indent="-69850" lvl="0" marL="0" rtl="0">
                        <a:lnSpc>
                          <a:spcPct val="115000"/>
                        </a:lnSpc>
                        <a:spcBef>
                          <a:spcPts val="0"/>
                        </a:spcBef>
                        <a:buClr>
                          <a:schemeClr val="dk1"/>
                        </a:buClr>
                        <a:buSzPts val="1100"/>
                        <a:buFont typeface="Arial"/>
                        <a:buNone/>
                      </a:pPr>
                      <a:r>
                        <a:rPr lang="en" sz="800">
                          <a:solidFill>
                            <a:schemeClr val="dk1"/>
                          </a:solidFill>
                        </a:rPr>
                        <a:t>Kartik Kapur</a:t>
                      </a:r>
                    </a:p>
                    <a:p>
                      <a:pPr indent="-69850" lvl="0" marL="0" rtl="0">
                        <a:lnSpc>
                          <a:spcPct val="115000"/>
                        </a:lnSpc>
                        <a:spcBef>
                          <a:spcPts val="0"/>
                        </a:spcBef>
                        <a:buClr>
                          <a:schemeClr val="dk1"/>
                        </a:buClr>
                        <a:buSzPts val="1100"/>
                        <a:buFont typeface="Arial"/>
                        <a:buNone/>
                      </a:pPr>
                      <a:r>
                        <a:rPr lang="en" sz="800">
                          <a:solidFill>
                            <a:schemeClr val="dk1"/>
                          </a:solidFill>
                        </a:rPr>
                        <a:t>Kathleen LaMont</a:t>
                      </a:r>
                    </a:p>
                    <a:p>
                      <a:pPr indent="-69850" lvl="0" marL="0" rtl="0">
                        <a:lnSpc>
                          <a:spcPct val="115000"/>
                        </a:lnSpc>
                        <a:spcBef>
                          <a:spcPts val="0"/>
                        </a:spcBef>
                        <a:buClr>
                          <a:schemeClr val="dk1"/>
                        </a:buClr>
                        <a:buSzPts val="1100"/>
                        <a:buFont typeface="Arial"/>
                        <a:buNone/>
                      </a:pPr>
                      <a:r>
                        <a:rPr lang="en" sz="800">
                          <a:solidFill>
                            <a:schemeClr val="dk1"/>
                          </a:solidFill>
                        </a:rPr>
                        <a:t>Katie Gu</a:t>
                      </a:r>
                    </a:p>
                    <a:p>
                      <a:pPr indent="-69850" lvl="0" marL="0" rtl="0">
                        <a:lnSpc>
                          <a:spcPct val="115000"/>
                        </a:lnSpc>
                        <a:spcBef>
                          <a:spcPts val="0"/>
                        </a:spcBef>
                        <a:buClr>
                          <a:schemeClr val="dk1"/>
                        </a:buClr>
                        <a:buSzPts val="1100"/>
                        <a:buFont typeface="Arial"/>
                        <a:buNone/>
                      </a:pPr>
                      <a:r>
                        <a:rPr lang="en" sz="800">
                          <a:solidFill>
                            <a:schemeClr val="dk1"/>
                          </a:solidFill>
                        </a:rPr>
                        <a:t>Kelly Lin</a:t>
                      </a:r>
                    </a:p>
                    <a:p>
                      <a:pPr indent="-69850" lvl="0" marL="0" rtl="0">
                        <a:lnSpc>
                          <a:spcPct val="115000"/>
                        </a:lnSpc>
                        <a:spcBef>
                          <a:spcPts val="0"/>
                        </a:spcBef>
                        <a:buClr>
                          <a:schemeClr val="dk1"/>
                        </a:buClr>
                        <a:buSzPts val="1100"/>
                        <a:buFont typeface="Arial"/>
                        <a:buNone/>
                      </a:pPr>
                      <a:r>
                        <a:rPr lang="en" sz="800">
                          <a:solidFill>
                            <a:schemeClr val="dk1"/>
                          </a:solidFill>
                        </a:rPr>
                        <a:t>Kevin Hu</a:t>
                      </a:r>
                    </a:p>
                    <a:p>
                      <a:pPr indent="-69850" lvl="0" marL="0" rtl="0">
                        <a:lnSpc>
                          <a:spcPct val="115000"/>
                        </a:lnSpc>
                        <a:spcBef>
                          <a:spcPts val="0"/>
                        </a:spcBef>
                        <a:buClr>
                          <a:schemeClr val="dk1"/>
                        </a:buClr>
                        <a:buSzPts val="1100"/>
                        <a:buFont typeface="Arial"/>
                        <a:buNone/>
                      </a:pPr>
                      <a:r>
                        <a:rPr lang="en" sz="800">
                          <a:solidFill>
                            <a:schemeClr val="dk1"/>
                          </a:solidFill>
                        </a:rPr>
                        <a:t>Kevin Ponek</a:t>
                      </a:r>
                    </a:p>
                    <a:p>
                      <a:pPr indent="-69850" lvl="0" marL="0" rtl="0">
                        <a:lnSpc>
                          <a:spcPct val="115000"/>
                        </a:lnSpc>
                        <a:spcBef>
                          <a:spcPts val="0"/>
                        </a:spcBef>
                        <a:buClr>
                          <a:schemeClr val="dk1"/>
                        </a:buClr>
                        <a:buSzPts val="1100"/>
                        <a:buFont typeface="Arial"/>
                        <a:buNone/>
                      </a:pPr>
                      <a:r>
                        <a:rPr lang="en" sz="800">
                          <a:solidFill>
                            <a:schemeClr val="dk1"/>
                          </a:solidFill>
                        </a:rPr>
                        <a:t>Kevin Wang</a:t>
                      </a:r>
                    </a:p>
                    <a:p>
                      <a:pPr indent="-69850" lvl="0" marL="0" rtl="0">
                        <a:lnSpc>
                          <a:spcPct val="115000"/>
                        </a:lnSpc>
                        <a:spcBef>
                          <a:spcPts val="0"/>
                        </a:spcBef>
                        <a:buClr>
                          <a:schemeClr val="dk1"/>
                        </a:buClr>
                        <a:buSzPts val="1100"/>
                        <a:buFont typeface="Arial"/>
                        <a:buNone/>
                      </a:pPr>
                      <a:r>
                        <a:rPr lang="en" sz="800">
                          <a:solidFill>
                            <a:schemeClr val="dk1"/>
                          </a:solidFill>
                        </a:rPr>
                        <a:t>Laura Smith</a:t>
                      </a: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800">
                          <a:solidFill>
                            <a:schemeClr val="dk1"/>
                          </a:solidFill>
                        </a:rPr>
                        <a:t>Lawrence Chen</a:t>
                      </a:r>
                    </a:p>
                    <a:p>
                      <a:pPr indent="-69850" lvl="0" marL="0" rtl="0">
                        <a:lnSpc>
                          <a:spcPct val="115000"/>
                        </a:lnSpc>
                        <a:spcBef>
                          <a:spcPts val="0"/>
                        </a:spcBef>
                        <a:buClr>
                          <a:schemeClr val="dk1"/>
                        </a:buClr>
                        <a:buSzPts val="1100"/>
                        <a:buFont typeface="Arial"/>
                        <a:buNone/>
                      </a:pPr>
                      <a:r>
                        <a:rPr lang="en" sz="800">
                          <a:solidFill>
                            <a:schemeClr val="dk1"/>
                          </a:solidFill>
                        </a:rPr>
                        <a:t>Lillian Du</a:t>
                      </a:r>
                    </a:p>
                    <a:p>
                      <a:pPr indent="-69850" lvl="0" marL="0" rtl="0">
                        <a:lnSpc>
                          <a:spcPct val="115000"/>
                        </a:lnSpc>
                        <a:spcBef>
                          <a:spcPts val="0"/>
                        </a:spcBef>
                        <a:buClr>
                          <a:schemeClr val="dk1"/>
                        </a:buClr>
                        <a:buSzPts val="1100"/>
                        <a:buFont typeface="Arial"/>
                        <a:buNone/>
                      </a:pPr>
                      <a:r>
                        <a:rPr lang="en" sz="800">
                          <a:solidFill>
                            <a:schemeClr val="dk1"/>
                          </a:solidFill>
                        </a:rPr>
                        <a:t>Link Arneson</a:t>
                      </a:r>
                    </a:p>
                    <a:p>
                      <a:pPr indent="-69850" lvl="0" marL="0" rtl="0">
                        <a:lnSpc>
                          <a:spcPct val="115000"/>
                        </a:lnSpc>
                        <a:spcBef>
                          <a:spcPts val="0"/>
                        </a:spcBef>
                        <a:buClr>
                          <a:schemeClr val="dk1"/>
                        </a:buClr>
                        <a:buSzPts val="1100"/>
                        <a:buFont typeface="Arial"/>
                        <a:buNone/>
                      </a:pPr>
                      <a:r>
                        <a:rPr lang="en" sz="800">
                          <a:solidFill>
                            <a:schemeClr val="dk1"/>
                          </a:solidFill>
                        </a:rPr>
                        <a:t>Lucas Pan</a:t>
                      </a:r>
                    </a:p>
                    <a:p>
                      <a:pPr indent="-69850" lvl="0" marL="0" rtl="0">
                        <a:lnSpc>
                          <a:spcPct val="115000"/>
                        </a:lnSpc>
                        <a:spcBef>
                          <a:spcPts val="0"/>
                        </a:spcBef>
                        <a:buClr>
                          <a:schemeClr val="dk1"/>
                        </a:buClr>
                        <a:buSzPts val="1100"/>
                        <a:buFont typeface="Arial"/>
                        <a:buNone/>
                      </a:pPr>
                      <a:r>
                        <a:rPr lang="en" sz="800">
                          <a:solidFill>
                            <a:schemeClr val="dk1"/>
                          </a:solidFill>
                        </a:rPr>
                        <a:t>Luhuan Wu</a:t>
                      </a:r>
                    </a:p>
                    <a:p>
                      <a:pPr indent="-69850" lvl="0" marL="0" rtl="0">
                        <a:lnSpc>
                          <a:spcPct val="115000"/>
                        </a:lnSpc>
                        <a:spcBef>
                          <a:spcPts val="0"/>
                        </a:spcBef>
                        <a:buClr>
                          <a:schemeClr val="dk1"/>
                        </a:buClr>
                        <a:buSzPts val="1100"/>
                        <a:buFont typeface="Arial"/>
                        <a:buNone/>
                      </a:pPr>
                      <a:r>
                        <a:rPr lang="en" sz="800">
                          <a:solidFill>
                            <a:schemeClr val="dk1"/>
                          </a:solidFill>
                        </a:rPr>
                        <a:t>Luis Sanchez</a:t>
                      </a:r>
                    </a:p>
                    <a:p>
                      <a:pPr indent="-69850" lvl="0" marL="0" rtl="0">
                        <a:lnSpc>
                          <a:spcPct val="115000"/>
                        </a:lnSpc>
                        <a:spcBef>
                          <a:spcPts val="0"/>
                        </a:spcBef>
                        <a:buClr>
                          <a:schemeClr val="dk1"/>
                        </a:buClr>
                        <a:buSzPts val="1100"/>
                        <a:buFont typeface="Arial"/>
                        <a:buNone/>
                      </a:pPr>
                      <a:r>
                        <a:rPr lang="en" sz="800">
                          <a:solidFill>
                            <a:schemeClr val="dk1"/>
                          </a:solidFill>
                        </a:rPr>
                        <a:t>Luming Chen</a:t>
                      </a:r>
                    </a:p>
                    <a:p>
                      <a:pPr indent="-69850" lvl="0" marL="0" rtl="0">
                        <a:lnSpc>
                          <a:spcPct val="115000"/>
                        </a:lnSpc>
                        <a:spcBef>
                          <a:spcPts val="0"/>
                        </a:spcBef>
                        <a:buClr>
                          <a:schemeClr val="dk1"/>
                        </a:buClr>
                        <a:buSzPts val="1100"/>
                        <a:buFont typeface="Arial"/>
                        <a:buNone/>
                      </a:pPr>
                      <a:r>
                        <a:rPr lang="en" sz="800">
                          <a:solidFill>
                            <a:schemeClr val="dk1"/>
                          </a:solidFill>
                        </a:rPr>
                        <a:t>Lu Yang</a:t>
                      </a:r>
                    </a:p>
                    <a:p>
                      <a:pPr indent="-69850" lvl="0" marL="0" rtl="0">
                        <a:lnSpc>
                          <a:spcPct val="115000"/>
                        </a:lnSpc>
                        <a:spcBef>
                          <a:spcPts val="0"/>
                        </a:spcBef>
                        <a:buClr>
                          <a:schemeClr val="dk1"/>
                        </a:buClr>
                        <a:buSzPts val="1100"/>
                        <a:buFont typeface="Arial"/>
                        <a:buNone/>
                      </a:pPr>
                      <a:r>
                        <a:rPr lang="en" sz="800">
                          <a:solidFill>
                            <a:schemeClr val="dk1"/>
                          </a:solidFill>
                        </a:rPr>
                        <a:t>Maggie Luo</a:t>
                      </a:r>
                    </a:p>
                    <a:p>
                      <a:pPr indent="-69850" lvl="0" marL="0" rtl="0">
                        <a:lnSpc>
                          <a:spcPct val="115000"/>
                        </a:lnSpc>
                        <a:spcBef>
                          <a:spcPts val="0"/>
                        </a:spcBef>
                        <a:buClr>
                          <a:schemeClr val="dk1"/>
                        </a:buClr>
                        <a:buSzPts val="1100"/>
                        <a:buFont typeface="Arial"/>
                        <a:buNone/>
                      </a:pPr>
                      <a:r>
                        <a:rPr lang="en" sz="800">
                          <a:solidFill>
                            <a:schemeClr val="dk1"/>
                          </a:solidFill>
                        </a:rPr>
                        <a:t>Manoj Adhikari</a:t>
                      </a:r>
                    </a:p>
                    <a:p>
                      <a:pPr indent="-69850" lvl="0" marL="0" rtl="0">
                        <a:lnSpc>
                          <a:spcPct val="115000"/>
                        </a:lnSpc>
                        <a:spcBef>
                          <a:spcPts val="0"/>
                        </a:spcBef>
                        <a:buClr>
                          <a:schemeClr val="dk1"/>
                        </a:buClr>
                        <a:buSzPts val="1100"/>
                        <a:buFont typeface="Arial"/>
                        <a:buNone/>
                      </a:pPr>
                      <a:r>
                        <a:rPr lang="en" sz="800">
                          <a:solidFill>
                            <a:schemeClr val="dk1"/>
                          </a:solidFill>
                        </a:rPr>
                        <a:t>Margo Oka</a:t>
                      </a:r>
                    </a:p>
                    <a:p>
                      <a:pPr indent="-69850" lvl="0" marL="0" rtl="0">
                        <a:lnSpc>
                          <a:spcPct val="115000"/>
                        </a:lnSpc>
                        <a:spcBef>
                          <a:spcPts val="0"/>
                        </a:spcBef>
                        <a:buClr>
                          <a:schemeClr val="dk1"/>
                        </a:buClr>
                        <a:buSzPts val="1100"/>
                        <a:buFont typeface="Arial"/>
                        <a:buNone/>
                      </a:pPr>
                      <a:r>
                        <a:rPr lang="en" sz="800">
                          <a:solidFill>
                            <a:schemeClr val="dk1"/>
                          </a:solidFill>
                        </a:rPr>
                        <a:t>Meharjot Kals</a:t>
                      </a:r>
                    </a:p>
                    <a:p>
                      <a:pPr indent="-69850" lvl="0" marL="0" rtl="0">
                        <a:lnSpc>
                          <a:spcPct val="115000"/>
                        </a:lnSpc>
                        <a:spcBef>
                          <a:spcPts val="0"/>
                        </a:spcBef>
                        <a:buClr>
                          <a:schemeClr val="dk1"/>
                        </a:buClr>
                        <a:buSzPts val="1100"/>
                        <a:buFont typeface="Arial"/>
                        <a:buNone/>
                      </a:pPr>
                      <a:r>
                        <a:rPr lang="en" sz="800">
                          <a:solidFill>
                            <a:schemeClr val="dk1"/>
                          </a:solidFill>
                        </a:rPr>
                        <a:t>Michael Hsiu</a:t>
                      </a:r>
                    </a:p>
                    <a:p>
                      <a:pPr indent="-69850" lvl="0" marL="0" rtl="0">
                        <a:lnSpc>
                          <a:spcPct val="115000"/>
                        </a:lnSpc>
                        <a:spcBef>
                          <a:spcPts val="0"/>
                        </a:spcBef>
                        <a:buClr>
                          <a:schemeClr val="dk1"/>
                        </a:buClr>
                        <a:buSzPts val="1100"/>
                        <a:buFont typeface="Arial"/>
                        <a:buNone/>
                      </a:pPr>
                      <a:r>
                        <a:rPr lang="en" sz="800">
                          <a:solidFill>
                            <a:schemeClr val="dk1"/>
                          </a:solidFill>
                        </a:rPr>
                        <a:t>Michael Luo</a:t>
                      </a:r>
                    </a:p>
                    <a:p>
                      <a:pPr indent="-69850" lvl="0" marL="0" rtl="0">
                        <a:lnSpc>
                          <a:spcPct val="115000"/>
                        </a:lnSpc>
                        <a:spcBef>
                          <a:spcPts val="0"/>
                        </a:spcBef>
                        <a:buClr>
                          <a:schemeClr val="dk1"/>
                        </a:buClr>
                        <a:buSzPts val="1100"/>
                        <a:buFont typeface="Arial"/>
                        <a:buNone/>
                      </a:pPr>
                      <a:r>
                        <a:rPr lang="en" sz="800">
                          <a:solidFill>
                            <a:schemeClr val="dk1"/>
                          </a:solidFill>
                        </a:rPr>
                        <a:t>Michelle Fan</a:t>
                      </a:r>
                    </a:p>
                    <a:p>
                      <a:pPr indent="-69850" lvl="0" marL="0" rtl="0">
                        <a:lnSpc>
                          <a:spcPct val="115000"/>
                        </a:lnSpc>
                        <a:spcBef>
                          <a:spcPts val="0"/>
                        </a:spcBef>
                        <a:buClr>
                          <a:schemeClr val="dk1"/>
                        </a:buClr>
                        <a:buSzPts val="1100"/>
                        <a:buFont typeface="Arial"/>
                        <a:buNone/>
                      </a:pPr>
                      <a:r>
                        <a:rPr lang="en" sz="800">
                          <a:solidFill>
                            <a:schemeClr val="dk1"/>
                          </a:solidFill>
                        </a:rPr>
                        <a:t>Muntadher Inaya</a:t>
                      </a:r>
                    </a:p>
                    <a:p>
                      <a:pPr indent="-69850" lvl="0" marL="0" rtl="0">
                        <a:lnSpc>
                          <a:spcPct val="115000"/>
                        </a:lnSpc>
                        <a:spcBef>
                          <a:spcPts val="0"/>
                        </a:spcBef>
                        <a:buClr>
                          <a:schemeClr val="dk1"/>
                        </a:buClr>
                        <a:buSzPts val="1100"/>
                        <a:buFont typeface="Arial"/>
                        <a:buNone/>
                      </a:pPr>
                      <a:r>
                        <a:rPr lang="en" sz="800">
                          <a:solidFill>
                            <a:schemeClr val="dk1"/>
                          </a:solidFill>
                        </a:rPr>
                        <a:t>Neha Kunjal</a:t>
                      </a:r>
                    </a:p>
                    <a:p>
                      <a:pPr indent="-69850" lvl="0" marL="0" rtl="0">
                        <a:lnSpc>
                          <a:spcPct val="115000"/>
                        </a:lnSpc>
                        <a:spcBef>
                          <a:spcPts val="0"/>
                        </a:spcBef>
                        <a:buClr>
                          <a:schemeClr val="dk1"/>
                        </a:buClr>
                        <a:buSzPts val="1100"/>
                        <a:buFont typeface="Arial"/>
                        <a:buNone/>
                      </a:pPr>
                      <a:r>
                        <a:rPr lang="en" sz="800">
                          <a:solidFill>
                            <a:schemeClr val="dk1"/>
                          </a:solidFill>
                        </a:rPr>
                        <a:t>Nina Orellana</a:t>
                      </a:r>
                    </a:p>
                    <a:p>
                      <a:pPr indent="-69850" lvl="0" marL="0" rtl="0">
                        <a:lnSpc>
                          <a:spcPct val="115000"/>
                        </a:lnSpc>
                        <a:spcBef>
                          <a:spcPts val="0"/>
                        </a:spcBef>
                        <a:buClr>
                          <a:schemeClr val="dk1"/>
                        </a:buClr>
                        <a:buSzPts val="1100"/>
                        <a:buFont typeface="Arial"/>
                        <a:buNone/>
                      </a:pPr>
                      <a:r>
                        <a:rPr lang="en" sz="800">
                          <a:solidFill>
                            <a:schemeClr val="dk1"/>
                          </a:solidFill>
                        </a:rPr>
                        <a:t>Olivia Jain</a:t>
                      </a:r>
                    </a:p>
                    <a:p>
                      <a:pPr indent="-69850" lvl="0" marL="0" rtl="0">
                        <a:lnSpc>
                          <a:spcPct val="115000"/>
                        </a:lnSpc>
                        <a:spcBef>
                          <a:spcPts val="0"/>
                        </a:spcBef>
                        <a:buClr>
                          <a:schemeClr val="dk1"/>
                        </a:buClr>
                        <a:buSzPts val="1100"/>
                        <a:buFont typeface="Arial"/>
                        <a:buNone/>
                      </a:pPr>
                      <a:r>
                        <a:rPr lang="en" sz="800">
                          <a:solidFill>
                            <a:schemeClr val="dk1"/>
                          </a:solidFill>
                        </a:rPr>
                        <a:t>Oscar Ortega</a:t>
                      </a:r>
                    </a:p>
                    <a:p>
                      <a:pPr indent="-69850" lvl="0" marL="0" rtl="0">
                        <a:lnSpc>
                          <a:spcPct val="115000"/>
                        </a:lnSpc>
                        <a:spcBef>
                          <a:spcPts val="0"/>
                        </a:spcBef>
                        <a:buClr>
                          <a:schemeClr val="dk1"/>
                        </a:buClr>
                        <a:buSzPts val="1100"/>
                        <a:buFont typeface="Arial"/>
                        <a:buNone/>
                      </a:pPr>
                      <a:r>
                        <a:rPr lang="en" sz="800">
                          <a:solidFill>
                            <a:schemeClr val="dk1"/>
                          </a:solidFill>
                        </a:rPr>
                        <a:t>Pairode Jaroensri</a:t>
                      </a:r>
                    </a:p>
                    <a:p>
                      <a:pPr indent="-69850" lvl="0" marL="0" rtl="0">
                        <a:lnSpc>
                          <a:spcPct val="115000"/>
                        </a:lnSpc>
                        <a:spcBef>
                          <a:spcPts val="0"/>
                        </a:spcBef>
                        <a:buClr>
                          <a:schemeClr val="dk1"/>
                        </a:buClr>
                        <a:buSzPts val="1100"/>
                        <a:buFont typeface="Arial"/>
                        <a:buNone/>
                      </a:pPr>
                      <a:r>
                        <a:rPr lang="en" sz="800">
                          <a:solidFill>
                            <a:schemeClr val="dk1"/>
                          </a:solidFill>
                        </a:rPr>
                        <a:t>Perla Gamez</a:t>
                      </a:r>
                    </a:p>
                    <a:p>
                      <a:pPr indent="-69850" lvl="0" marL="0" rtl="0">
                        <a:lnSpc>
                          <a:spcPct val="115000"/>
                        </a:lnSpc>
                        <a:spcBef>
                          <a:spcPts val="0"/>
                        </a:spcBef>
                        <a:buClr>
                          <a:schemeClr val="dk1"/>
                        </a:buClr>
                        <a:buSzPts val="1100"/>
                        <a:buFont typeface="Arial"/>
                        <a:buNone/>
                      </a:pPr>
                      <a:r>
                        <a:rPr lang="en" sz="800">
                          <a:solidFill>
                            <a:schemeClr val="dk1"/>
                          </a:solidFill>
                        </a:rPr>
                        <a:t>Peter Wang</a:t>
                      </a: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800">
                          <a:solidFill>
                            <a:schemeClr val="dk1"/>
                          </a:solidFill>
                        </a:rPr>
                        <a:t>Qingwei Zeng</a:t>
                      </a:r>
                    </a:p>
                    <a:p>
                      <a:pPr indent="-69850" lvl="0" marL="0" rtl="0">
                        <a:lnSpc>
                          <a:spcPct val="115000"/>
                        </a:lnSpc>
                        <a:spcBef>
                          <a:spcPts val="0"/>
                        </a:spcBef>
                        <a:buClr>
                          <a:schemeClr val="dk1"/>
                        </a:buClr>
                        <a:buSzPts val="1100"/>
                        <a:buFont typeface="Arial"/>
                        <a:buNone/>
                      </a:pPr>
                      <a:r>
                        <a:rPr lang="en" sz="800">
                          <a:solidFill>
                            <a:schemeClr val="dk1"/>
                          </a:solidFill>
                        </a:rPr>
                        <a:t>Raymond Gi</a:t>
                      </a:r>
                    </a:p>
                    <a:p>
                      <a:pPr indent="-69850" lvl="0" marL="0" rtl="0">
                        <a:lnSpc>
                          <a:spcPct val="115000"/>
                        </a:lnSpc>
                        <a:spcBef>
                          <a:spcPts val="0"/>
                        </a:spcBef>
                        <a:buClr>
                          <a:schemeClr val="dk1"/>
                        </a:buClr>
                        <a:buSzPts val="1100"/>
                        <a:buFont typeface="Arial"/>
                        <a:buNone/>
                      </a:pPr>
                      <a:r>
                        <a:rPr lang="en" sz="800">
                          <a:solidFill>
                            <a:schemeClr val="dk1"/>
                          </a:solidFill>
                        </a:rPr>
                        <a:t>Richard Cai</a:t>
                      </a:r>
                    </a:p>
                    <a:p>
                      <a:pPr indent="-69850" lvl="0" marL="0" rtl="0">
                        <a:lnSpc>
                          <a:spcPct val="115000"/>
                        </a:lnSpc>
                        <a:spcBef>
                          <a:spcPts val="0"/>
                        </a:spcBef>
                        <a:buClr>
                          <a:schemeClr val="dk1"/>
                        </a:buClr>
                        <a:buSzPts val="1100"/>
                        <a:buFont typeface="Arial"/>
                        <a:buNone/>
                      </a:pPr>
                      <a:r>
                        <a:rPr lang="en" sz="800">
                          <a:solidFill>
                            <a:schemeClr val="dk1"/>
                          </a:solidFill>
                        </a:rPr>
                        <a:t>Robert Sweeney</a:t>
                      </a:r>
                    </a:p>
                    <a:p>
                      <a:pPr indent="-69850" lvl="0" marL="0" rtl="0">
                        <a:lnSpc>
                          <a:spcPct val="115000"/>
                        </a:lnSpc>
                        <a:spcBef>
                          <a:spcPts val="0"/>
                        </a:spcBef>
                        <a:buClr>
                          <a:schemeClr val="dk1"/>
                        </a:buClr>
                        <a:buSzPts val="1100"/>
                        <a:buFont typeface="Arial"/>
                        <a:buNone/>
                      </a:pPr>
                      <a:r>
                        <a:rPr lang="en" sz="800">
                          <a:solidFill>
                            <a:schemeClr val="dk1"/>
                          </a:solidFill>
                        </a:rPr>
                        <a:t>Roham Ghotbi</a:t>
                      </a:r>
                    </a:p>
                    <a:p>
                      <a:pPr indent="-69850" lvl="0" marL="0" rtl="0">
                        <a:lnSpc>
                          <a:spcPct val="115000"/>
                        </a:lnSpc>
                        <a:spcBef>
                          <a:spcPts val="0"/>
                        </a:spcBef>
                        <a:buClr>
                          <a:schemeClr val="dk1"/>
                        </a:buClr>
                        <a:buSzPts val="1100"/>
                        <a:buFont typeface="Arial"/>
                        <a:buNone/>
                      </a:pPr>
                      <a:r>
                        <a:rPr lang="en" sz="800">
                          <a:solidFill>
                            <a:schemeClr val="dk1"/>
                          </a:solidFill>
                        </a:rPr>
                        <a:t>Ryan Cheng</a:t>
                      </a:r>
                    </a:p>
                    <a:p>
                      <a:pPr indent="-69850" lvl="0" marL="0" rtl="0">
                        <a:lnSpc>
                          <a:spcPct val="115000"/>
                        </a:lnSpc>
                        <a:spcBef>
                          <a:spcPts val="0"/>
                        </a:spcBef>
                        <a:buClr>
                          <a:schemeClr val="dk1"/>
                        </a:buClr>
                        <a:buSzPts val="1100"/>
                        <a:buFont typeface="Arial"/>
                        <a:buNone/>
                      </a:pPr>
                      <a:r>
                        <a:rPr lang="en" sz="800">
                          <a:solidFill>
                            <a:schemeClr val="dk1"/>
                          </a:solidFill>
                        </a:rPr>
                        <a:t>Ryan Roggenkemper</a:t>
                      </a:r>
                    </a:p>
                    <a:p>
                      <a:pPr indent="-69850" lvl="0" marL="0" rtl="0">
                        <a:lnSpc>
                          <a:spcPct val="115000"/>
                        </a:lnSpc>
                        <a:spcBef>
                          <a:spcPts val="0"/>
                        </a:spcBef>
                        <a:buClr>
                          <a:schemeClr val="dk1"/>
                        </a:buClr>
                        <a:buSzPts val="1100"/>
                        <a:buFont typeface="Arial"/>
                        <a:buNone/>
                      </a:pPr>
                      <a:r>
                        <a:rPr lang="en" sz="800">
                          <a:solidFill>
                            <a:schemeClr val="dk1"/>
                          </a:solidFill>
                        </a:rPr>
                        <a:t>Sarah Young</a:t>
                      </a:r>
                    </a:p>
                    <a:p>
                      <a:pPr indent="-69850" lvl="0" marL="0" rtl="0">
                        <a:lnSpc>
                          <a:spcPct val="115000"/>
                        </a:lnSpc>
                        <a:spcBef>
                          <a:spcPts val="0"/>
                        </a:spcBef>
                        <a:buClr>
                          <a:schemeClr val="dk1"/>
                        </a:buClr>
                        <a:buSzPts val="1100"/>
                        <a:buFont typeface="Arial"/>
                        <a:buNone/>
                      </a:pPr>
                      <a:r>
                        <a:rPr lang="en" sz="800">
                          <a:solidFill>
                            <a:schemeClr val="dk1"/>
                          </a:solidFill>
                        </a:rPr>
                        <a:t>Sean Dooher</a:t>
                      </a:r>
                    </a:p>
                    <a:p>
                      <a:pPr indent="-69850" lvl="0" marL="0" rtl="0">
                        <a:lnSpc>
                          <a:spcPct val="115000"/>
                        </a:lnSpc>
                        <a:spcBef>
                          <a:spcPts val="0"/>
                        </a:spcBef>
                        <a:buClr>
                          <a:schemeClr val="dk1"/>
                        </a:buClr>
                        <a:buSzPts val="1100"/>
                        <a:buFont typeface="Arial"/>
                        <a:buNone/>
                      </a:pPr>
                      <a:r>
                        <a:rPr lang="en" sz="800">
                          <a:solidFill>
                            <a:schemeClr val="dk1"/>
                          </a:solidFill>
                        </a:rPr>
                        <a:t>Sharie Wang</a:t>
                      </a:r>
                    </a:p>
                    <a:p>
                      <a:pPr indent="-69850" lvl="0" marL="0" rtl="0">
                        <a:lnSpc>
                          <a:spcPct val="115000"/>
                        </a:lnSpc>
                        <a:spcBef>
                          <a:spcPts val="0"/>
                        </a:spcBef>
                        <a:buClr>
                          <a:schemeClr val="dk1"/>
                        </a:buClr>
                        <a:buSzPts val="1100"/>
                        <a:buFont typeface="Arial"/>
                        <a:buNone/>
                      </a:pPr>
                      <a:r>
                        <a:rPr lang="en" sz="800">
                          <a:solidFill>
                            <a:schemeClr val="dk1"/>
                          </a:solidFill>
                        </a:rPr>
                        <a:t>Shikhar Bahl</a:t>
                      </a:r>
                    </a:p>
                    <a:p>
                      <a:pPr indent="-69850" lvl="0" marL="0" rtl="0">
                        <a:lnSpc>
                          <a:spcPct val="115000"/>
                        </a:lnSpc>
                        <a:spcBef>
                          <a:spcPts val="0"/>
                        </a:spcBef>
                        <a:buClr>
                          <a:schemeClr val="dk1"/>
                        </a:buClr>
                        <a:buSzPts val="1100"/>
                        <a:buFont typeface="Arial"/>
                        <a:buNone/>
                      </a:pPr>
                      <a:r>
                        <a:rPr lang="en" sz="800">
                          <a:solidFill>
                            <a:schemeClr val="dk1"/>
                          </a:solidFill>
                        </a:rPr>
                        <a:t>Shoumik Jamil</a:t>
                      </a:r>
                    </a:p>
                    <a:p>
                      <a:pPr indent="-69850" lvl="0" marL="0" rtl="0">
                        <a:lnSpc>
                          <a:spcPct val="115000"/>
                        </a:lnSpc>
                        <a:spcBef>
                          <a:spcPts val="0"/>
                        </a:spcBef>
                        <a:buClr>
                          <a:schemeClr val="dk1"/>
                        </a:buClr>
                        <a:buSzPts val="1100"/>
                        <a:buFont typeface="Arial"/>
                        <a:buNone/>
                      </a:pPr>
                      <a:r>
                        <a:rPr lang="en" sz="800">
                          <a:solidFill>
                            <a:schemeClr val="dk1"/>
                          </a:solidFill>
                        </a:rPr>
                        <a:t>Shreya Sahoo</a:t>
                      </a:r>
                    </a:p>
                    <a:p>
                      <a:pPr indent="-69850" lvl="0" marL="0" rtl="0">
                        <a:lnSpc>
                          <a:spcPct val="115000"/>
                        </a:lnSpc>
                        <a:spcBef>
                          <a:spcPts val="0"/>
                        </a:spcBef>
                        <a:buClr>
                          <a:schemeClr val="dk1"/>
                        </a:buClr>
                        <a:buSzPts val="1100"/>
                        <a:buFont typeface="Arial"/>
                        <a:buNone/>
                      </a:pPr>
                      <a:r>
                        <a:rPr lang="en" sz="800">
                          <a:solidFill>
                            <a:schemeClr val="dk1"/>
                          </a:solidFill>
                        </a:rPr>
                        <a:t>Shubham Gupta</a:t>
                      </a:r>
                    </a:p>
                    <a:p>
                      <a:pPr indent="-69850" lvl="0" marL="0" rtl="0">
                        <a:lnSpc>
                          <a:spcPct val="115000"/>
                        </a:lnSpc>
                        <a:spcBef>
                          <a:spcPts val="0"/>
                        </a:spcBef>
                        <a:buClr>
                          <a:schemeClr val="dk1"/>
                        </a:buClr>
                        <a:buSzPts val="1100"/>
                        <a:buFont typeface="Arial"/>
                        <a:buNone/>
                      </a:pPr>
                      <a:r>
                        <a:rPr lang="en" sz="800">
                          <a:solidFill>
                            <a:schemeClr val="dk1"/>
                          </a:solidFill>
                        </a:rPr>
                        <a:t>Simon Mo</a:t>
                      </a:r>
                    </a:p>
                    <a:p>
                      <a:pPr indent="-69850" lvl="0" marL="0" rtl="0">
                        <a:lnSpc>
                          <a:spcPct val="115000"/>
                        </a:lnSpc>
                        <a:spcBef>
                          <a:spcPts val="0"/>
                        </a:spcBef>
                        <a:buClr>
                          <a:schemeClr val="dk1"/>
                        </a:buClr>
                        <a:buSzPts val="1100"/>
                        <a:buFont typeface="Arial"/>
                        <a:buNone/>
                      </a:pPr>
                      <a:r>
                        <a:rPr lang="en" sz="800">
                          <a:solidFill>
                            <a:schemeClr val="dk1"/>
                          </a:solidFill>
                        </a:rPr>
                        <a:t>Soroosh Demooei</a:t>
                      </a:r>
                    </a:p>
                    <a:p>
                      <a:pPr indent="-69850" lvl="0" marL="0" rtl="0">
                        <a:lnSpc>
                          <a:spcPct val="115000"/>
                        </a:lnSpc>
                        <a:spcBef>
                          <a:spcPts val="0"/>
                        </a:spcBef>
                        <a:buClr>
                          <a:schemeClr val="dk1"/>
                        </a:buClr>
                        <a:buSzPts val="1100"/>
                        <a:buFont typeface="Arial"/>
                        <a:buNone/>
                      </a:pPr>
                      <a:r>
                        <a:rPr lang="en" sz="800">
                          <a:solidFill>
                            <a:schemeClr val="dk1"/>
                          </a:solidFill>
                        </a:rPr>
                        <a:t>Sruthi Veeragandham</a:t>
                      </a:r>
                    </a:p>
                    <a:p>
                      <a:pPr indent="-69850" lvl="0" marL="0" rtl="0">
                        <a:lnSpc>
                          <a:spcPct val="115000"/>
                        </a:lnSpc>
                        <a:spcBef>
                          <a:spcPts val="0"/>
                        </a:spcBef>
                        <a:buClr>
                          <a:schemeClr val="dk1"/>
                        </a:buClr>
                        <a:buSzPts val="1100"/>
                        <a:buFont typeface="Arial"/>
                        <a:buNone/>
                      </a:pPr>
                      <a:r>
                        <a:rPr lang="en" sz="800">
                          <a:solidFill>
                            <a:schemeClr val="dk1"/>
                          </a:solidFill>
                        </a:rPr>
                        <a:t>Stephanie Kim</a:t>
                      </a:r>
                    </a:p>
                    <a:p>
                      <a:pPr indent="-69850" lvl="0" marL="0" rtl="0">
                        <a:lnSpc>
                          <a:spcPct val="115000"/>
                        </a:lnSpc>
                        <a:spcBef>
                          <a:spcPts val="0"/>
                        </a:spcBef>
                        <a:buClr>
                          <a:schemeClr val="dk1"/>
                        </a:buClr>
                        <a:buSzPts val="1100"/>
                        <a:buFont typeface="Arial"/>
                        <a:buNone/>
                      </a:pPr>
                      <a:r>
                        <a:rPr lang="en" sz="800">
                          <a:solidFill>
                            <a:schemeClr val="dk1"/>
                          </a:solidFill>
                        </a:rPr>
                        <a:t>Sung Ho Park</a:t>
                      </a:r>
                    </a:p>
                    <a:p>
                      <a:pPr indent="-69850" lvl="0" marL="0" rtl="0">
                        <a:lnSpc>
                          <a:spcPct val="115000"/>
                        </a:lnSpc>
                        <a:spcBef>
                          <a:spcPts val="0"/>
                        </a:spcBef>
                        <a:buClr>
                          <a:schemeClr val="dk1"/>
                        </a:buClr>
                        <a:buSzPts val="1100"/>
                        <a:buFont typeface="Arial"/>
                        <a:buNone/>
                      </a:pPr>
                      <a:r>
                        <a:rPr lang="en" sz="800">
                          <a:solidFill>
                            <a:schemeClr val="dk1"/>
                          </a:solidFill>
                        </a:rPr>
                        <a:t>Taylor Choe</a:t>
                      </a:r>
                    </a:p>
                    <a:p>
                      <a:pPr indent="-69850" lvl="0" marL="0" rtl="0">
                        <a:lnSpc>
                          <a:spcPct val="115000"/>
                        </a:lnSpc>
                        <a:spcBef>
                          <a:spcPts val="0"/>
                        </a:spcBef>
                        <a:buClr>
                          <a:schemeClr val="dk1"/>
                        </a:buClr>
                        <a:buSzPts val="1100"/>
                        <a:buFont typeface="Arial"/>
                        <a:buNone/>
                      </a:pPr>
                      <a:r>
                        <a:rPr lang="en" sz="800">
                          <a:solidFill>
                            <a:schemeClr val="dk1"/>
                          </a:solidFill>
                        </a:rPr>
                        <a:t>Teer Ba</a:t>
                      </a:r>
                    </a:p>
                    <a:p>
                      <a:pPr indent="-69850" lvl="0" marL="0" rtl="0">
                        <a:lnSpc>
                          <a:spcPct val="115000"/>
                        </a:lnSpc>
                        <a:spcBef>
                          <a:spcPts val="0"/>
                        </a:spcBef>
                        <a:buClr>
                          <a:schemeClr val="dk1"/>
                        </a:buClr>
                        <a:buSzPts val="1100"/>
                        <a:buFont typeface="Arial"/>
                        <a:buNone/>
                      </a:pPr>
                      <a:r>
                        <a:rPr lang="en" sz="800">
                          <a:solidFill>
                            <a:schemeClr val="dk1"/>
                          </a:solidFill>
                        </a:rPr>
                        <a:t>Tian Qin</a:t>
                      </a:r>
                    </a:p>
                    <a:p>
                      <a:pPr indent="-69850" lvl="0" marL="0" rtl="0">
                        <a:lnSpc>
                          <a:spcPct val="115000"/>
                        </a:lnSpc>
                        <a:spcBef>
                          <a:spcPts val="0"/>
                        </a:spcBef>
                        <a:buClr>
                          <a:schemeClr val="dk1"/>
                        </a:buClr>
                        <a:buSzPts val="1100"/>
                        <a:buFont typeface="Arial"/>
                        <a:buNone/>
                      </a:pPr>
                      <a:r>
                        <a:rPr lang="en" sz="800">
                          <a:solidFill>
                            <a:schemeClr val="dk1"/>
                          </a:solidFill>
                        </a:rPr>
                        <a:t>Tiffany Ho</a:t>
                      </a: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69850" lvl="0" marL="0" rtl="0">
                        <a:lnSpc>
                          <a:spcPct val="115000"/>
                        </a:lnSpc>
                        <a:spcBef>
                          <a:spcPts val="0"/>
                        </a:spcBef>
                        <a:buClr>
                          <a:schemeClr val="dk1"/>
                        </a:buClr>
                        <a:buSzPts val="1100"/>
                        <a:buFont typeface="Arial"/>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p>
                      <a:pPr indent="0" lvl="0" marL="0" rtl="0">
                        <a:spcBef>
                          <a:spcPts val="0"/>
                        </a:spcBef>
                        <a:buNone/>
                      </a:pPr>
                      <a:r>
                        <a:t/>
                      </a:r>
                      <a:endParaRPr sz="800"/>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rPr lang="en" sz="800">
                          <a:solidFill>
                            <a:schemeClr val="dk1"/>
                          </a:solidFill>
                        </a:rPr>
                        <a:t>Timothy Fan</a:t>
                      </a:r>
                    </a:p>
                    <a:p>
                      <a:pPr indent="0" lvl="0" marL="0" rtl="0">
                        <a:lnSpc>
                          <a:spcPct val="115000"/>
                        </a:lnSpc>
                        <a:spcBef>
                          <a:spcPts val="0"/>
                        </a:spcBef>
                        <a:buNone/>
                      </a:pPr>
                      <a:r>
                        <a:rPr lang="en" sz="800">
                          <a:solidFill>
                            <a:schemeClr val="dk1"/>
                          </a:solidFill>
                        </a:rPr>
                        <a:t>Tinsley Zhu</a:t>
                      </a:r>
                    </a:p>
                    <a:p>
                      <a:pPr indent="-69850" lvl="0" marL="0" rtl="0">
                        <a:lnSpc>
                          <a:spcPct val="115000"/>
                        </a:lnSpc>
                        <a:spcBef>
                          <a:spcPts val="0"/>
                        </a:spcBef>
                        <a:buClr>
                          <a:schemeClr val="dk1"/>
                        </a:buClr>
                        <a:buSzPts val="1100"/>
                        <a:buFont typeface="Arial"/>
                        <a:buNone/>
                      </a:pPr>
                      <a:r>
                        <a:rPr lang="en" sz="800">
                          <a:solidFill>
                            <a:schemeClr val="dk1"/>
                          </a:solidFill>
                        </a:rPr>
                        <a:t>Trent Gomberg</a:t>
                      </a:r>
                    </a:p>
                    <a:p>
                      <a:pPr indent="-69850" lvl="0" marL="0" rtl="0">
                        <a:lnSpc>
                          <a:spcPct val="115000"/>
                        </a:lnSpc>
                        <a:spcBef>
                          <a:spcPts val="0"/>
                        </a:spcBef>
                        <a:buClr>
                          <a:schemeClr val="dk1"/>
                        </a:buClr>
                        <a:buSzPts val="1100"/>
                        <a:buFont typeface="Arial"/>
                        <a:buNone/>
                      </a:pPr>
                      <a:r>
                        <a:rPr lang="en" sz="800">
                          <a:solidFill>
                            <a:schemeClr val="dk1"/>
                          </a:solidFill>
                        </a:rPr>
                        <a:t>Vedran Hadziosmanovic</a:t>
                      </a:r>
                    </a:p>
                    <a:p>
                      <a:pPr indent="-69850" lvl="0" marL="0" rtl="0">
                        <a:lnSpc>
                          <a:spcPct val="115000"/>
                        </a:lnSpc>
                        <a:spcBef>
                          <a:spcPts val="0"/>
                        </a:spcBef>
                        <a:buClr>
                          <a:schemeClr val="dk1"/>
                        </a:buClr>
                        <a:buSzPts val="1100"/>
                        <a:buFont typeface="Arial"/>
                        <a:buNone/>
                      </a:pPr>
                      <a:r>
                        <a:rPr lang="en" sz="800">
                          <a:solidFill>
                            <a:schemeClr val="dk1"/>
                          </a:solidFill>
                        </a:rPr>
                        <a:t>Vera Wang</a:t>
                      </a:r>
                    </a:p>
                    <a:p>
                      <a:pPr indent="-69850" lvl="0" marL="0" rtl="0">
                        <a:lnSpc>
                          <a:spcPct val="115000"/>
                        </a:lnSpc>
                        <a:spcBef>
                          <a:spcPts val="0"/>
                        </a:spcBef>
                        <a:buClr>
                          <a:schemeClr val="dk1"/>
                        </a:buClr>
                        <a:buSzPts val="1100"/>
                        <a:buFont typeface="Arial"/>
                        <a:buNone/>
                      </a:pPr>
                      <a:r>
                        <a:rPr lang="en" sz="800">
                          <a:solidFill>
                            <a:schemeClr val="dk1"/>
                          </a:solidFill>
                        </a:rPr>
                        <a:t>Vibha Vadlamani</a:t>
                      </a:r>
                    </a:p>
                    <a:p>
                      <a:pPr indent="-69850" lvl="0" marL="0" rtl="0">
                        <a:lnSpc>
                          <a:spcPct val="115000"/>
                        </a:lnSpc>
                        <a:spcBef>
                          <a:spcPts val="0"/>
                        </a:spcBef>
                        <a:buClr>
                          <a:schemeClr val="dk1"/>
                        </a:buClr>
                        <a:buSzPts val="1100"/>
                        <a:buFont typeface="Arial"/>
                        <a:buNone/>
                      </a:pPr>
                      <a:r>
                        <a:rPr lang="en" sz="800">
                          <a:solidFill>
                            <a:schemeClr val="dk1"/>
                          </a:solidFill>
                        </a:rPr>
                        <a:t>Victoria Park</a:t>
                      </a:r>
                    </a:p>
                    <a:p>
                      <a:pPr indent="-69850" lvl="0" marL="0" rtl="0">
                        <a:lnSpc>
                          <a:spcPct val="115000"/>
                        </a:lnSpc>
                        <a:spcBef>
                          <a:spcPts val="0"/>
                        </a:spcBef>
                        <a:buClr>
                          <a:schemeClr val="dk1"/>
                        </a:buClr>
                        <a:buSzPts val="1100"/>
                        <a:buFont typeface="Arial"/>
                        <a:buNone/>
                      </a:pPr>
                      <a:r>
                        <a:rPr lang="en" sz="800">
                          <a:solidFill>
                            <a:schemeClr val="dk1"/>
                          </a:solidFill>
                        </a:rPr>
                        <a:t>Victor Li</a:t>
                      </a:r>
                    </a:p>
                    <a:p>
                      <a:pPr indent="-69850" lvl="0" marL="0" rtl="0">
                        <a:lnSpc>
                          <a:spcPct val="115000"/>
                        </a:lnSpc>
                        <a:spcBef>
                          <a:spcPts val="0"/>
                        </a:spcBef>
                        <a:buClr>
                          <a:schemeClr val="dk1"/>
                        </a:buClr>
                        <a:buSzPts val="1100"/>
                        <a:buFont typeface="Arial"/>
                        <a:buNone/>
                      </a:pPr>
                      <a:r>
                        <a:rPr lang="en" sz="800">
                          <a:solidFill>
                            <a:schemeClr val="dk1"/>
                          </a:solidFill>
                        </a:rPr>
                        <a:t>Wayne Li</a:t>
                      </a:r>
                    </a:p>
                    <a:p>
                      <a:pPr indent="-69850" lvl="0" marL="0" rtl="0">
                        <a:lnSpc>
                          <a:spcPct val="115000"/>
                        </a:lnSpc>
                        <a:spcBef>
                          <a:spcPts val="0"/>
                        </a:spcBef>
                        <a:buClr>
                          <a:schemeClr val="dk1"/>
                        </a:buClr>
                        <a:buSzPts val="1100"/>
                        <a:buFont typeface="Arial"/>
                        <a:buNone/>
                      </a:pPr>
                      <a:r>
                        <a:rPr lang="en" sz="800">
                          <a:solidFill>
                            <a:schemeClr val="dk1"/>
                          </a:solidFill>
                        </a:rPr>
                        <a:t>Wen Rui Liau</a:t>
                      </a:r>
                    </a:p>
                    <a:p>
                      <a:pPr indent="-69850" lvl="0" marL="0" rtl="0">
                        <a:lnSpc>
                          <a:spcPct val="115000"/>
                        </a:lnSpc>
                        <a:spcBef>
                          <a:spcPts val="0"/>
                        </a:spcBef>
                        <a:buClr>
                          <a:schemeClr val="dk1"/>
                        </a:buClr>
                        <a:buSzPts val="1100"/>
                        <a:buFont typeface="Arial"/>
                        <a:buNone/>
                      </a:pPr>
                      <a:r>
                        <a:rPr lang="en" sz="800">
                          <a:solidFill>
                            <a:schemeClr val="dk1"/>
                          </a:solidFill>
                        </a:rPr>
                        <a:t>Wonjae Kim</a:t>
                      </a:r>
                    </a:p>
                    <a:p>
                      <a:pPr indent="-69850" lvl="0" marL="0" rtl="0">
                        <a:lnSpc>
                          <a:spcPct val="115000"/>
                        </a:lnSpc>
                        <a:spcBef>
                          <a:spcPts val="0"/>
                        </a:spcBef>
                        <a:buClr>
                          <a:schemeClr val="dk1"/>
                        </a:buClr>
                        <a:buSzPts val="1100"/>
                        <a:buFont typeface="Arial"/>
                        <a:buNone/>
                      </a:pPr>
                      <a:r>
                        <a:rPr lang="en" sz="800">
                          <a:solidFill>
                            <a:schemeClr val="dk1"/>
                          </a:solidFill>
                        </a:rPr>
                        <a:t>Xiling Xia</a:t>
                      </a:r>
                    </a:p>
                    <a:p>
                      <a:pPr indent="-69850" lvl="0" marL="0" rtl="0">
                        <a:lnSpc>
                          <a:spcPct val="115000"/>
                        </a:lnSpc>
                        <a:spcBef>
                          <a:spcPts val="0"/>
                        </a:spcBef>
                        <a:buClr>
                          <a:schemeClr val="dk1"/>
                        </a:buClr>
                        <a:buSzPts val="1100"/>
                        <a:buFont typeface="Arial"/>
                        <a:buNone/>
                      </a:pPr>
                      <a:r>
                        <a:rPr lang="en" sz="800">
                          <a:solidFill>
                            <a:schemeClr val="dk1"/>
                          </a:solidFill>
                        </a:rPr>
                        <a:t>Xin Yu (Dennis) Tan</a:t>
                      </a:r>
                    </a:p>
                    <a:p>
                      <a:pPr indent="-69850" lvl="0" marL="0" rtl="0">
                        <a:lnSpc>
                          <a:spcPct val="115000"/>
                        </a:lnSpc>
                        <a:spcBef>
                          <a:spcPts val="0"/>
                        </a:spcBef>
                        <a:buClr>
                          <a:schemeClr val="dk1"/>
                        </a:buClr>
                        <a:buSzPts val="1100"/>
                        <a:buFont typeface="Arial"/>
                        <a:buNone/>
                      </a:pPr>
                      <a:r>
                        <a:rPr lang="en" sz="800">
                          <a:solidFill>
                            <a:schemeClr val="dk1"/>
                          </a:solidFill>
                        </a:rPr>
                        <a:t>Yannan Tuo</a:t>
                      </a:r>
                    </a:p>
                    <a:p>
                      <a:pPr indent="-69850" lvl="0" marL="0" rtl="0">
                        <a:lnSpc>
                          <a:spcPct val="115000"/>
                        </a:lnSpc>
                        <a:spcBef>
                          <a:spcPts val="0"/>
                        </a:spcBef>
                        <a:buClr>
                          <a:schemeClr val="dk1"/>
                        </a:buClr>
                        <a:buSzPts val="1100"/>
                        <a:buFont typeface="Arial"/>
                        <a:buNone/>
                      </a:pPr>
                      <a:r>
                        <a:rPr lang="en" sz="800">
                          <a:solidFill>
                            <a:schemeClr val="dk1"/>
                          </a:solidFill>
                        </a:rPr>
                        <a:t>Yoon Kim</a:t>
                      </a:r>
                    </a:p>
                    <a:p>
                      <a:pPr indent="-69850" lvl="0" marL="0" rtl="0">
                        <a:lnSpc>
                          <a:spcPct val="115000"/>
                        </a:lnSpc>
                        <a:spcBef>
                          <a:spcPts val="0"/>
                        </a:spcBef>
                        <a:buClr>
                          <a:schemeClr val="dk1"/>
                        </a:buClr>
                        <a:buSzPts val="1100"/>
                        <a:buFont typeface="Arial"/>
                        <a:buNone/>
                      </a:pPr>
                      <a:r>
                        <a:rPr lang="en" sz="800">
                          <a:solidFill>
                            <a:schemeClr val="dk1"/>
                          </a:solidFill>
                        </a:rPr>
                        <a:t>Yu Jia Ze</a:t>
                      </a:r>
                    </a:p>
                    <a:p>
                      <a:pPr indent="-69850" lvl="0" marL="0" rtl="0">
                        <a:lnSpc>
                          <a:spcPct val="115000"/>
                        </a:lnSpc>
                        <a:spcBef>
                          <a:spcPts val="0"/>
                        </a:spcBef>
                        <a:buClr>
                          <a:schemeClr val="dk1"/>
                        </a:buClr>
                        <a:buSzPts val="1100"/>
                        <a:buFont typeface="Arial"/>
                        <a:buNone/>
                      </a:pPr>
                      <a:r>
                        <a:rPr lang="en" sz="800">
                          <a:solidFill>
                            <a:schemeClr val="dk1"/>
                          </a:solidFill>
                        </a:rPr>
                        <a:t>Zachary Stillman</a:t>
                      </a:r>
                    </a:p>
                    <a:p>
                      <a:pPr indent="-69850" lvl="0" marL="0" rtl="0">
                        <a:lnSpc>
                          <a:spcPct val="115000"/>
                        </a:lnSpc>
                        <a:spcBef>
                          <a:spcPts val="0"/>
                        </a:spcBef>
                        <a:buClr>
                          <a:schemeClr val="dk1"/>
                        </a:buClr>
                        <a:buSzPts val="1100"/>
                        <a:buFont typeface="Arial"/>
                        <a:buNone/>
                      </a:pPr>
                      <a:r>
                        <a:rPr lang="en" sz="800">
                          <a:solidFill>
                            <a:schemeClr val="dk1"/>
                          </a:solidFill>
                        </a:rPr>
                        <a:t>Zac Patel</a:t>
                      </a:r>
                    </a:p>
                    <a:p>
                      <a:pPr indent="-69850" lvl="0" marL="0" rtl="0">
                        <a:lnSpc>
                          <a:spcPct val="115000"/>
                        </a:lnSpc>
                        <a:spcBef>
                          <a:spcPts val="0"/>
                        </a:spcBef>
                        <a:buClr>
                          <a:schemeClr val="dk1"/>
                        </a:buClr>
                        <a:buSzPts val="1100"/>
                        <a:buFont typeface="Arial"/>
                        <a:buNone/>
                      </a:pPr>
                      <a:r>
                        <a:rPr lang="en" sz="800">
                          <a:solidFill>
                            <a:schemeClr val="dk1"/>
                          </a:solidFill>
                        </a:rPr>
                        <a:t>Zihao Yang</a:t>
                      </a:r>
                    </a:p>
                    <a:p>
                      <a:pPr indent="-69850" lvl="0" marL="0" rtl="0">
                        <a:lnSpc>
                          <a:spcPct val="115000"/>
                        </a:lnSpc>
                        <a:spcBef>
                          <a:spcPts val="0"/>
                        </a:spcBef>
                        <a:buClr>
                          <a:schemeClr val="dk1"/>
                        </a:buClr>
                        <a:buSzPts val="1100"/>
                        <a:buFont typeface="Arial"/>
                        <a:buNone/>
                      </a:pPr>
                      <a:r>
                        <a:rPr lang="en" sz="800">
                          <a:solidFill>
                            <a:schemeClr val="dk1"/>
                          </a:solidFill>
                        </a:rPr>
                        <a:t>Zongmin Yin</a:t>
                      </a:r>
                    </a:p>
                    <a:p>
                      <a:pPr indent="0" lvl="0" marL="0" rtl="0">
                        <a:lnSpc>
                          <a:spcPct val="115000"/>
                        </a:lnSpc>
                        <a:spcBef>
                          <a:spcPts val="0"/>
                        </a:spcBef>
                        <a:buNone/>
                      </a:pPr>
                      <a:r>
                        <a:t/>
                      </a:r>
                      <a:endParaRPr sz="800">
                        <a:solidFill>
                          <a:schemeClr val="dk1"/>
                        </a:solidFill>
                      </a:endParaRPr>
                    </a:p>
                    <a:p>
                      <a:pPr indent="0" lvl="0" marL="0" rtl="0">
                        <a:lnSpc>
                          <a:spcPct val="115000"/>
                        </a:lnSpc>
                        <a:spcBef>
                          <a:spcPts val="0"/>
                        </a:spcBef>
                        <a:buNone/>
                      </a:pPr>
                      <a:r>
                        <a:t/>
                      </a:r>
                      <a:endParaRPr sz="800">
                        <a:solidFill>
                          <a:schemeClr val="dk1"/>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c>
                  <a:txBody>
                    <a:bodyPr>
                      <a:noAutofit/>
                    </a:bodyPr>
                    <a:lstStyle/>
                    <a:p>
                      <a:pPr indent="0" lvl="0" marL="0" rtl="0">
                        <a:lnSpc>
                          <a:spcPct val="115000"/>
                        </a:lnSpc>
                        <a:spcBef>
                          <a:spcPts val="0"/>
                        </a:spcBef>
                        <a:buNone/>
                      </a:pPr>
                      <a:r>
                        <a:t/>
                      </a:r>
                      <a:endParaRPr sz="800">
                        <a:solidFill>
                          <a:schemeClr val="dk1"/>
                        </a:solidFill>
                      </a:endParaRPr>
                    </a:p>
                  </a:txBody>
                  <a:tcPr marT="91425" marB="91425" marR="91425" marL="91425">
                    <a:lnL cap="flat" cmpd="sng" w="9525">
                      <a:solidFill>
                        <a:srgbClr val="9E9E9E">
                          <a:alpha val="0"/>
                        </a:srgbClr>
                      </a:solidFill>
                      <a:prstDash val="solid"/>
                      <a:round/>
                      <a:headEnd len="med" w="med" type="none"/>
                      <a:tailEnd len="med" w="med" type="none"/>
                    </a:lnL>
                    <a:lnR cap="flat" cmpd="sng" w="9525">
                      <a:solidFill>
                        <a:srgbClr val="9E9E9E">
                          <a:alpha val="0"/>
                        </a:srgbClr>
                      </a:solidFill>
                      <a:prstDash val="solid"/>
                      <a:round/>
                      <a:headEnd len="med" w="med" type="none"/>
                      <a:tailEnd len="med" w="med" type="none"/>
                    </a:lnR>
                    <a:lnT cap="flat" cmpd="sng" w="9525">
                      <a:solidFill>
                        <a:srgbClr val="9E9E9E">
                          <a:alpha val="0"/>
                        </a:srgbClr>
                      </a:solidFill>
                      <a:prstDash val="solid"/>
                      <a:round/>
                      <a:headEnd len="med" w="med" type="none"/>
                      <a:tailEnd len="med" w="med" type="none"/>
                    </a:lnT>
                    <a:lnB cap="flat" cmpd="sng" w="9525">
                      <a:solidFill>
                        <a:srgbClr val="9E9E9E">
                          <a:alpha val="0"/>
                        </a:srgbClr>
                      </a:solidFill>
                      <a:prstDash val="solid"/>
                      <a:round/>
                      <a:headEnd len="med" w="med" type="none"/>
                      <a:tailEnd len="med" w="med" type="none"/>
                    </a:lnB>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16" name="Shape 2616"/>
        <p:cNvGrpSpPr/>
        <p:nvPr/>
      </p:nvGrpSpPr>
      <p:grpSpPr>
        <a:xfrm>
          <a:off x="0" y="0"/>
          <a:ext cx="0" cy="0"/>
          <a:chOff x="0" y="0"/>
          <a:chExt cx="0" cy="0"/>
        </a:xfrm>
      </p:grpSpPr>
      <p:sp>
        <p:nvSpPr>
          <p:cNvPr id="2617" name="Shape 2617"/>
          <p:cNvSpPr txBox="1"/>
          <p:nvPr/>
        </p:nvSpPr>
        <p:spPr>
          <a:xfrm>
            <a:off x="311700" y="1082225"/>
            <a:ext cx="8520600" cy="1984200"/>
          </a:xfrm>
          <a:prstGeom prst="rect">
            <a:avLst/>
          </a:prstGeom>
          <a:noFill/>
          <a:ln>
            <a:noFill/>
          </a:ln>
        </p:spPr>
        <p:txBody>
          <a:bodyPr anchorCtr="0" anchor="t" bIns="91425" lIns="91425" rIns="91425" wrap="square" tIns="91425">
            <a:noAutofit/>
          </a:bodyPr>
          <a:lstStyle/>
          <a:p>
            <a:pPr indent="-368300" lvl="0" marL="457200" rtl="0">
              <a:lnSpc>
                <a:spcPct val="100000"/>
              </a:lnSpc>
              <a:spcBef>
                <a:spcPts val="0"/>
              </a:spcBef>
              <a:spcAft>
                <a:spcPts val="0"/>
              </a:spcAft>
              <a:buSzPts val="2200"/>
              <a:buFont typeface="Consolas"/>
              <a:buChar char="●"/>
            </a:pPr>
            <a:r>
              <a:rPr lang="en" sz="2200"/>
              <a:t>Runtime for </a:t>
            </a:r>
            <a:r>
              <a:rPr lang="en" sz="2200">
                <a:latin typeface="Consolas"/>
                <a:ea typeface="Consolas"/>
                <a:cs typeface="Consolas"/>
                <a:sym typeface="Consolas"/>
              </a:rPr>
              <a:t>QuickUnion</a:t>
            </a:r>
            <a:r>
              <a:rPr lang="en" sz="2200"/>
              <a:t> with union-by-size and path compression provided by </a:t>
            </a:r>
            <a:r>
              <a:rPr lang="en" sz="2200" u="sng">
                <a:solidFill>
                  <a:schemeClr val="hlink"/>
                </a:solidFill>
                <a:hlinkClick r:id="rId3"/>
              </a:rPr>
              <a:t>Professor Shewchuck</a:t>
            </a:r>
          </a:p>
          <a:p>
            <a:pPr indent="-368300" lvl="0" marL="457200" rtl="0">
              <a:lnSpc>
                <a:spcPct val="100000"/>
              </a:lnSpc>
              <a:spcBef>
                <a:spcPts val="0"/>
              </a:spcBef>
              <a:spcAft>
                <a:spcPts val="0"/>
              </a:spcAft>
              <a:buSzPts val="2200"/>
              <a:buFont typeface="Consolas"/>
              <a:buChar char="●"/>
            </a:pPr>
            <a:r>
              <a:rPr lang="en" sz="2200"/>
              <a:t>Sorting, topological sort and disjoint sets slides derived from Josh Hug’s offering of CS 61B</a:t>
            </a:r>
          </a:p>
          <a:p>
            <a:pPr indent="-368300" lvl="0" marL="457200" rtl="0">
              <a:lnSpc>
                <a:spcPct val="100000"/>
              </a:lnSpc>
              <a:spcBef>
                <a:spcPts val="0"/>
              </a:spcBef>
              <a:buSzPts val="2200"/>
              <a:buChar char="●"/>
            </a:pPr>
            <a:r>
              <a:rPr lang="en" sz="2200"/>
              <a:t>Sorting slides also derived from Alan Yao and Sarah Kim’s offering of CS 61BL</a:t>
            </a:r>
          </a:p>
        </p:txBody>
      </p:sp>
      <p:sp>
        <p:nvSpPr>
          <p:cNvPr id="2618" name="Shape 2618"/>
          <p:cNvSpPr txBox="1"/>
          <p:nvPr>
            <p:ph type="title"/>
          </p:nvPr>
        </p:nvSpPr>
        <p:spPr>
          <a:xfrm>
            <a:off x="311700" y="2809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Citations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7">
                                            <p:txEl>
                                              <p:pRg end="0" st="0"/>
                                            </p:txEl>
                                          </p:spTgt>
                                        </p:tgtEl>
                                        <p:attrNameLst>
                                          <p:attrName>style.visibility</p:attrName>
                                        </p:attrNameLst>
                                      </p:cBhvr>
                                      <p:to>
                                        <p:strVal val="visible"/>
                                      </p:to>
                                    </p:set>
                                    <p:animEffect filter="fade" transition="in">
                                      <p:cBhvr>
                                        <p:cTn dur="1"/>
                                        <p:tgtEl>
                                          <p:spTgt spid="26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7">
                                            <p:txEl>
                                              <p:pRg end="1" st="1"/>
                                            </p:txEl>
                                          </p:spTgt>
                                        </p:tgtEl>
                                        <p:attrNameLst>
                                          <p:attrName>style.visibility</p:attrName>
                                        </p:attrNameLst>
                                      </p:cBhvr>
                                      <p:to>
                                        <p:strVal val="visible"/>
                                      </p:to>
                                    </p:set>
                                    <p:animEffect filter="fade" transition="in">
                                      <p:cBhvr>
                                        <p:cTn dur="1"/>
                                        <p:tgtEl>
                                          <p:spTgt spid="26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7">
                                            <p:txEl>
                                              <p:pRg end="2" st="2"/>
                                            </p:txEl>
                                          </p:spTgt>
                                        </p:tgtEl>
                                        <p:attrNameLst>
                                          <p:attrName>style.visibility</p:attrName>
                                        </p:attrNameLst>
                                      </p:cBhvr>
                                      <p:to>
                                        <p:strVal val="visible"/>
                                      </p:to>
                                    </p:set>
                                    <p:animEffect filter="fade" transition="in">
                                      <p:cBhvr>
                                        <p:cTn dur="1"/>
                                        <p:tgtEl>
                                          <p:spTgt spid="26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Merge Sort: Runtime</a:t>
            </a:r>
          </a:p>
        </p:txBody>
      </p:sp>
      <p:sp>
        <p:nvSpPr>
          <p:cNvPr id="140" name="Shape 140"/>
          <p:cNvSpPr txBox="1"/>
          <p:nvPr>
            <p:ph idx="1" type="body"/>
          </p:nvPr>
        </p:nvSpPr>
        <p:spPr>
          <a:xfrm>
            <a:off x="243000" y="708900"/>
            <a:ext cx="8443800" cy="1081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rgbClr val="000000"/>
                </a:solidFill>
              </a:rPr>
              <a:t>Intuitive explanation:</a:t>
            </a:r>
          </a:p>
          <a:p>
            <a:pPr indent="-342900" lvl="0" marL="457200" rtl="0">
              <a:spcBef>
                <a:spcPts val="0"/>
              </a:spcBef>
              <a:spcAft>
                <a:spcPts val="0"/>
              </a:spcAft>
              <a:buClr>
                <a:srgbClr val="000000"/>
              </a:buClr>
              <a:buSzPts val="1800"/>
              <a:buChar char="●"/>
            </a:pPr>
            <a:r>
              <a:rPr lang="en">
                <a:solidFill>
                  <a:srgbClr val="000000"/>
                </a:solidFill>
              </a:rPr>
              <a:t>Every level does N work</a:t>
            </a:r>
          </a:p>
          <a:p>
            <a:pPr indent="-342900" lvl="1" marL="914400" rtl="0">
              <a:spcBef>
                <a:spcPts val="0"/>
              </a:spcBef>
              <a:spcAft>
                <a:spcPts val="0"/>
              </a:spcAft>
              <a:buClr>
                <a:srgbClr val="000000"/>
              </a:buClr>
              <a:buSzPts val="1800"/>
              <a:buChar char="○"/>
            </a:pPr>
            <a:r>
              <a:rPr lang="en" sz="1800">
                <a:solidFill>
                  <a:srgbClr val="000000"/>
                </a:solidFill>
              </a:rPr>
              <a:t>Top level does N work.</a:t>
            </a:r>
          </a:p>
          <a:p>
            <a:pPr indent="-342900" lvl="1" marL="914400" rtl="0">
              <a:spcBef>
                <a:spcPts val="0"/>
              </a:spcBef>
              <a:spcAft>
                <a:spcPts val="0"/>
              </a:spcAft>
              <a:buClr>
                <a:srgbClr val="000000"/>
              </a:buClr>
              <a:buSzPts val="1800"/>
              <a:buChar char="○"/>
            </a:pPr>
            <a:r>
              <a:rPr lang="en" sz="1800">
                <a:solidFill>
                  <a:srgbClr val="000000"/>
                </a:solidFill>
              </a:rPr>
              <a:t>Next level does N/2 + N/2 = N.</a:t>
            </a:r>
          </a:p>
          <a:p>
            <a:pPr indent="-342900" lvl="1" marL="914400" rtl="0">
              <a:spcBef>
                <a:spcPts val="0"/>
              </a:spcBef>
              <a:spcAft>
                <a:spcPts val="0"/>
              </a:spcAft>
              <a:buClr>
                <a:srgbClr val="000000"/>
              </a:buClr>
              <a:buSzPts val="1800"/>
              <a:buChar char="○"/>
            </a:pPr>
            <a:r>
              <a:rPr lang="en" sz="1800">
                <a:solidFill>
                  <a:srgbClr val="000000"/>
                </a:solidFill>
              </a:rPr>
              <a:t>One more level down: N/4 + N/4 + N/4 + N/4 = N.</a:t>
            </a:r>
          </a:p>
          <a:p>
            <a:pPr indent="-342900" lvl="0" marL="457200" rtl="0">
              <a:spcBef>
                <a:spcPts val="0"/>
              </a:spcBef>
              <a:spcAft>
                <a:spcPts val="0"/>
              </a:spcAft>
              <a:buClr>
                <a:srgbClr val="000000"/>
              </a:buClr>
              <a:buSzPts val="1800"/>
              <a:buChar char="●"/>
            </a:pPr>
            <a:r>
              <a:rPr lang="en">
                <a:solidFill>
                  <a:srgbClr val="000000"/>
                </a:solidFill>
              </a:rPr>
              <a:t>Thus work is just Nk, where k is the number of levels.</a:t>
            </a:r>
          </a:p>
          <a:p>
            <a:pPr indent="-342900" lvl="1" marL="914400" rtl="0">
              <a:spcBef>
                <a:spcPts val="0"/>
              </a:spcBef>
              <a:spcAft>
                <a:spcPts val="0"/>
              </a:spcAft>
              <a:buClr>
                <a:srgbClr val="000000"/>
              </a:buClr>
              <a:buSzPts val="1800"/>
              <a:buChar char="○"/>
            </a:pPr>
            <a:r>
              <a:rPr lang="en" sz="1800">
                <a:solidFill>
                  <a:srgbClr val="000000"/>
                </a:solidFill>
              </a:rPr>
              <a:t>How many levels? Goes until we get to size 1.</a:t>
            </a:r>
          </a:p>
          <a:p>
            <a:pPr indent="-342900" lvl="1" marL="914400" rtl="0">
              <a:spcBef>
                <a:spcPts val="0"/>
              </a:spcBef>
              <a:spcAft>
                <a:spcPts val="0"/>
              </a:spcAft>
              <a:buClr>
                <a:srgbClr val="000000"/>
              </a:buClr>
              <a:buSzPts val="1800"/>
              <a:buChar char="○"/>
            </a:pPr>
            <a:r>
              <a:rPr lang="en" sz="1800">
                <a:solidFill>
                  <a:srgbClr val="000000"/>
                </a:solidFill>
              </a:rPr>
              <a:t>k = lg(N)</a:t>
            </a:r>
          </a:p>
          <a:p>
            <a:pPr indent="-342900" lvl="0" marL="457200" rtl="0">
              <a:spcBef>
                <a:spcPts val="0"/>
              </a:spcBef>
              <a:spcAft>
                <a:spcPts val="0"/>
              </a:spcAft>
              <a:buClr>
                <a:srgbClr val="000000"/>
              </a:buClr>
              <a:buSzPts val="1800"/>
              <a:buChar char="●"/>
            </a:pPr>
            <a:r>
              <a:rPr lang="en">
                <a:solidFill>
                  <a:srgbClr val="000000"/>
                </a:solidFill>
              </a:rPr>
              <a:t>Overall runtime is N log N.</a:t>
            </a:r>
          </a:p>
        </p:txBody>
      </p:sp>
      <p:grpSp>
        <p:nvGrpSpPr>
          <p:cNvPr id="141" name="Shape 141"/>
          <p:cNvGrpSpPr/>
          <p:nvPr/>
        </p:nvGrpSpPr>
        <p:grpSpPr>
          <a:xfrm>
            <a:off x="5334000" y="2023850"/>
            <a:ext cx="3886100" cy="2235100"/>
            <a:chOff x="5410200" y="2557250"/>
            <a:chExt cx="3886100" cy="2235100"/>
          </a:xfrm>
        </p:grpSpPr>
        <p:sp>
          <p:nvSpPr>
            <p:cNvPr id="142" name="Shape 142"/>
            <p:cNvSpPr/>
            <p:nvPr/>
          </p:nvSpPr>
          <p:spPr>
            <a:xfrm>
              <a:off x="7020702" y="2557250"/>
              <a:ext cx="4983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N</a:t>
              </a:r>
            </a:p>
          </p:txBody>
        </p:sp>
        <p:sp>
          <p:nvSpPr>
            <p:cNvPr id="143" name="Shape 143"/>
            <p:cNvSpPr/>
            <p:nvPr/>
          </p:nvSpPr>
          <p:spPr>
            <a:xfrm>
              <a:off x="6129867" y="3281150"/>
              <a:ext cx="4983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N/2</a:t>
              </a:r>
            </a:p>
          </p:txBody>
        </p:sp>
        <p:sp>
          <p:nvSpPr>
            <p:cNvPr id="144" name="Shape 144"/>
            <p:cNvSpPr/>
            <p:nvPr/>
          </p:nvSpPr>
          <p:spPr>
            <a:xfrm>
              <a:off x="7941736" y="3281150"/>
              <a:ext cx="4983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N/2</a:t>
              </a:r>
            </a:p>
          </p:txBody>
        </p:sp>
        <p:cxnSp>
          <p:nvCxnSpPr>
            <p:cNvPr id="145" name="Shape 145"/>
            <p:cNvCxnSpPr>
              <a:stCxn id="143" idx="0"/>
              <a:endCxn id="142" idx="2"/>
            </p:cNvCxnSpPr>
            <p:nvPr/>
          </p:nvCxnSpPr>
          <p:spPr>
            <a:xfrm flipH="1" rot="10800000">
              <a:off x="6379017" y="2912750"/>
              <a:ext cx="890700" cy="368400"/>
            </a:xfrm>
            <a:prstGeom prst="straightConnector1">
              <a:avLst/>
            </a:prstGeom>
            <a:noFill/>
            <a:ln cap="flat" cmpd="sng" w="19050">
              <a:solidFill>
                <a:schemeClr val="dk2"/>
              </a:solidFill>
              <a:prstDash val="solid"/>
              <a:round/>
              <a:headEnd len="lg" w="lg" type="none"/>
              <a:tailEnd len="lg" w="lg" type="triangle"/>
            </a:ln>
          </p:spPr>
        </p:cxnSp>
        <p:cxnSp>
          <p:nvCxnSpPr>
            <p:cNvPr id="146" name="Shape 146"/>
            <p:cNvCxnSpPr>
              <a:stCxn id="144" idx="0"/>
              <a:endCxn id="142" idx="2"/>
            </p:cNvCxnSpPr>
            <p:nvPr/>
          </p:nvCxnSpPr>
          <p:spPr>
            <a:xfrm rot="10800000">
              <a:off x="7269886" y="2912750"/>
              <a:ext cx="921000" cy="368400"/>
            </a:xfrm>
            <a:prstGeom prst="straightConnector1">
              <a:avLst/>
            </a:prstGeom>
            <a:noFill/>
            <a:ln cap="flat" cmpd="sng" w="19050">
              <a:solidFill>
                <a:schemeClr val="dk2"/>
              </a:solidFill>
              <a:prstDash val="solid"/>
              <a:round/>
              <a:headEnd len="lg" w="lg" type="none"/>
              <a:tailEnd len="lg" w="lg" type="triangle"/>
            </a:ln>
          </p:spPr>
        </p:cxnSp>
        <p:sp>
          <p:nvSpPr>
            <p:cNvPr id="147" name="Shape 147"/>
            <p:cNvSpPr/>
            <p:nvPr/>
          </p:nvSpPr>
          <p:spPr>
            <a:xfrm>
              <a:off x="5676900" y="3878050"/>
              <a:ext cx="4983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N/4</a:t>
              </a:r>
            </a:p>
          </p:txBody>
        </p:sp>
        <p:sp>
          <p:nvSpPr>
            <p:cNvPr id="148" name="Shape 148"/>
            <p:cNvSpPr/>
            <p:nvPr/>
          </p:nvSpPr>
          <p:spPr>
            <a:xfrm>
              <a:off x="6676469" y="3878050"/>
              <a:ext cx="4887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N/4</a:t>
              </a:r>
            </a:p>
          </p:txBody>
        </p:sp>
        <p:sp>
          <p:nvSpPr>
            <p:cNvPr id="149" name="Shape 149"/>
            <p:cNvSpPr/>
            <p:nvPr/>
          </p:nvSpPr>
          <p:spPr>
            <a:xfrm>
              <a:off x="7557691" y="3878050"/>
              <a:ext cx="4887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N/4</a:t>
              </a:r>
            </a:p>
          </p:txBody>
        </p:sp>
        <p:sp>
          <p:nvSpPr>
            <p:cNvPr id="150" name="Shape 150"/>
            <p:cNvSpPr txBox="1"/>
            <p:nvPr/>
          </p:nvSpPr>
          <p:spPr>
            <a:xfrm>
              <a:off x="8407400" y="3886200"/>
              <a:ext cx="888900" cy="16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cxnSp>
          <p:nvCxnSpPr>
            <p:cNvPr id="151" name="Shape 151"/>
            <p:cNvCxnSpPr>
              <a:stCxn id="149" idx="0"/>
              <a:endCxn id="144" idx="2"/>
            </p:cNvCxnSpPr>
            <p:nvPr/>
          </p:nvCxnSpPr>
          <p:spPr>
            <a:xfrm flipH="1" rot="10800000">
              <a:off x="7802041" y="3636550"/>
              <a:ext cx="388800" cy="241500"/>
            </a:xfrm>
            <a:prstGeom prst="straightConnector1">
              <a:avLst/>
            </a:prstGeom>
            <a:noFill/>
            <a:ln cap="flat" cmpd="sng" w="19050">
              <a:solidFill>
                <a:schemeClr val="dk2"/>
              </a:solidFill>
              <a:prstDash val="solid"/>
              <a:round/>
              <a:headEnd len="lg" w="lg" type="none"/>
              <a:tailEnd len="lg" w="lg" type="triangle"/>
            </a:ln>
          </p:spPr>
        </p:cxnSp>
        <p:cxnSp>
          <p:nvCxnSpPr>
            <p:cNvPr id="152" name="Shape 152"/>
            <p:cNvCxnSpPr>
              <a:stCxn id="147" idx="0"/>
              <a:endCxn id="143" idx="2"/>
            </p:cNvCxnSpPr>
            <p:nvPr/>
          </p:nvCxnSpPr>
          <p:spPr>
            <a:xfrm flipH="1" rot="10800000">
              <a:off x="5926050" y="3636550"/>
              <a:ext cx="453000" cy="241500"/>
            </a:xfrm>
            <a:prstGeom prst="straightConnector1">
              <a:avLst/>
            </a:prstGeom>
            <a:noFill/>
            <a:ln cap="flat" cmpd="sng" w="19050">
              <a:solidFill>
                <a:schemeClr val="dk2"/>
              </a:solidFill>
              <a:prstDash val="solid"/>
              <a:round/>
              <a:headEnd len="lg" w="lg" type="none"/>
              <a:tailEnd len="lg" w="lg" type="triangle"/>
            </a:ln>
          </p:spPr>
        </p:cxnSp>
        <p:cxnSp>
          <p:nvCxnSpPr>
            <p:cNvPr id="153" name="Shape 153"/>
            <p:cNvCxnSpPr>
              <a:stCxn id="148" idx="0"/>
              <a:endCxn id="143" idx="2"/>
            </p:cNvCxnSpPr>
            <p:nvPr/>
          </p:nvCxnSpPr>
          <p:spPr>
            <a:xfrm rot="10800000">
              <a:off x="6379019" y="3636550"/>
              <a:ext cx="541800" cy="241500"/>
            </a:xfrm>
            <a:prstGeom prst="straightConnector1">
              <a:avLst/>
            </a:prstGeom>
            <a:noFill/>
            <a:ln cap="flat" cmpd="sng" w="19050">
              <a:solidFill>
                <a:schemeClr val="dk2"/>
              </a:solidFill>
              <a:prstDash val="solid"/>
              <a:round/>
              <a:headEnd len="lg" w="lg" type="none"/>
              <a:tailEnd len="lg" w="lg" type="triangle"/>
            </a:ln>
          </p:spPr>
        </p:cxnSp>
        <p:sp>
          <p:nvSpPr>
            <p:cNvPr id="154" name="Shape 154"/>
            <p:cNvSpPr/>
            <p:nvPr/>
          </p:nvSpPr>
          <p:spPr>
            <a:xfrm>
              <a:off x="5410200" y="4436850"/>
              <a:ext cx="4887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N/8</a:t>
              </a:r>
            </a:p>
          </p:txBody>
        </p:sp>
        <p:sp>
          <p:nvSpPr>
            <p:cNvPr id="155" name="Shape 155"/>
            <p:cNvSpPr/>
            <p:nvPr/>
          </p:nvSpPr>
          <p:spPr>
            <a:xfrm>
              <a:off x="5968655" y="4436850"/>
              <a:ext cx="488700" cy="355500"/>
            </a:xfrm>
            <a:prstGeom prst="rect">
              <a:avLst/>
            </a:prstGeom>
            <a:solidFill>
              <a:srgbClr val="B6D7A8"/>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N/8</a:t>
              </a:r>
            </a:p>
          </p:txBody>
        </p:sp>
        <p:sp>
          <p:nvSpPr>
            <p:cNvPr id="156" name="Shape 156"/>
            <p:cNvSpPr txBox="1"/>
            <p:nvPr/>
          </p:nvSpPr>
          <p:spPr>
            <a:xfrm>
              <a:off x="6947800" y="4455900"/>
              <a:ext cx="888900" cy="165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cxnSp>
          <p:nvCxnSpPr>
            <p:cNvPr id="157" name="Shape 157"/>
            <p:cNvCxnSpPr>
              <a:stCxn id="154" idx="0"/>
              <a:endCxn id="147" idx="2"/>
            </p:cNvCxnSpPr>
            <p:nvPr/>
          </p:nvCxnSpPr>
          <p:spPr>
            <a:xfrm flipH="1" rot="10800000">
              <a:off x="5654550" y="4233450"/>
              <a:ext cx="271500" cy="203400"/>
            </a:xfrm>
            <a:prstGeom prst="straightConnector1">
              <a:avLst/>
            </a:prstGeom>
            <a:noFill/>
            <a:ln cap="flat" cmpd="sng" w="19050">
              <a:solidFill>
                <a:schemeClr val="dk2"/>
              </a:solidFill>
              <a:prstDash val="solid"/>
              <a:round/>
              <a:headEnd len="lg" w="lg" type="none"/>
              <a:tailEnd len="lg" w="lg" type="triangle"/>
            </a:ln>
          </p:spPr>
        </p:cxnSp>
        <p:cxnSp>
          <p:nvCxnSpPr>
            <p:cNvPr id="158" name="Shape 158"/>
            <p:cNvCxnSpPr>
              <a:stCxn id="155" idx="0"/>
              <a:endCxn id="147" idx="2"/>
            </p:cNvCxnSpPr>
            <p:nvPr/>
          </p:nvCxnSpPr>
          <p:spPr>
            <a:xfrm rot="10800000">
              <a:off x="5925905" y="4233450"/>
              <a:ext cx="287100" cy="203400"/>
            </a:xfrm>
            <a:prstGeom prst="straightConnector1">
              <a:avLst/>
            </a:prstGeom>
            <a:noFill/>
            <a:ln cap="flat" cmpd="sng" w="19050">
              <a:solidFill>
                <a:schemeClr val="dk2"/>
              </a:solidFill>
              <a:prstDash val="solid"/>
              <a:round/>
              <a:headEnd len="lg" w="lg" type="none"/>
              <a:tailEnd len="lg" w="lg" type="triangle"/>
            </a:ln>
          </p:spPr>
        </p:cxnSp>
      </p:grpSp>
      <p:sp>
        <p:nvSpPr>
          <p:cNvPr id="159" name="Shape 159"/>
          <p:cNvSpPr txBox="1"/>
          <p:nvPr/>
        </p:nvSpPr>
        <p:spPr>
          <a:xfrm>
            <a:off x="5148583" y="3335958"/>
            <a:ext cx="690900" cy="241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N/4</a:t>
            </a:r>
          </a:p>
        </p:txBody>
      </p:sp>
      <p:sp>
        <p:nvSpPr>
          <p:cNvPr id="160" name="Shape 160"/>
          <p:cNvSpPr txBox="1"/>
          <p:nvPr/>
        </p:nvSpPr>
        <p:spPr>
          <a:xfrm>
            <a:off x="4903741" y="3896834"/>
            <a:ext cx="690900" cy="241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N/8</a:t>
            </a:r>
          </a:p>
        </p:txBody>
      </p:sp>
      <p:sp>
        <p:nvSpPr>
          <p:cNvPr id="161" name="Shape 161"/>
          <p:cNvSpPr txBox="1"/>
          <p:nvPr/>
        </p:nvSpPr>
        <p:spPr>
          <a:xfrm>
            <a:off x="6355450" y="3901884"/>
            <a:ext cx="690900" cy="241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N/8</a:t>
            </a:r>
          </a:p>
        </p:txBody>
      </p:sp>
      <p:grpSp>
        <p:nvGrpSpPr>
          <p:cNvPr id="162" name="Shape 162"/>
          <p:cNvGrpSpPr/>
          <p:nvPr/>
        </p:nvGrpSpPr>
        <p:grpSpPr>
          <a:xfrm>
            <a:off x="8618050" y="1943130"/>
            <a:ext cx="545850" cy="2773334"/>
            <a:chOff x="8694250" y="2837275"/>
            <a:chExt cx="545850" cy="2031300"/>
          </a:xfrm>
        </p:grpSpPr>
        <p:sp>
          <p:nvSpPr>
            <p:cNvPr id="163" name="Shape 163"/>
            <p:cNvSpPr/>
            <p:nvPr/>
          </p:nvSpPr>
          <p:spPr>
            <a:xfrm>
              <a:off x="8694250" y="2837275"/>
              <a:ext cx="279300" cy="2031300"/>
            </a:xfrm>
            <a:prstGeom prst="rightBrace">
              <a:avLst>
                <a:gd fmla="val 8333"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64" name="Shape 164"/>
            <p:cNvSpPr txBox="1"/>
            <p:nvPr/>
          </p:nvSpPr>
          <p:spPr>
            <a:xfrm>
              <a:off x="8846500" y="3060075"/>
              <a:ext cx="393600" cy="35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k</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10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1000"/>
                                        <p:tgtEl>
                                          <p:spTgt spid="1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1000"/>
                                        <p:tgtEl>
                                          <p:spTgt spid="14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Quicksort</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2000">
                <a:solidFill>
                  <a:srgbClr val="000000"/>
                </a:solidFill>
              </a:rPr>
              <a:t>Core (slightly weird) idea: C</a:t>
            </a:r>
            <a:r>
              <a:rPr lang="en" sz="2000">
                <a:solidFill>
                  <a:srgbClr val="000000"/>
                </a:solidFill>
              </a:rPr>
              <a:t>hoosing a pivot and splitting the array into items less than, equal to, or greater than the pivot.</a:t>
            </a:r>
          </a:p>
          <a:p>
            <a:pPr indent="0" lvl="0" marL="0" rtl="0">
              <a:lnSpc>
                <a:spcPct val="100000"/>
              </a:lnSpc>
              <a:spcBef>
                <a:spcPts val="600"/>
              </a:spcBef>
              <a:spcAft>
                <a:spcPts val="0"/>
              </a:spcAft>
              <a:buNone/>
            </a:pPr>
            <a:r>
              <a:rPr lang="en" sz="2000">
                <a:solidFill>
                  <a:srgbClr val="000000"/>
                </a:solidFill>
              </a:rPr>
              <a:t>Invented by Sir Tony Hoare in 1960, at the time a novice programmer.</a:t>
            </a:r>
          </a:p>
          <a:p>
            <a:pPr indent="0" lvl="0" marL="0">
              <a:spcBef>
                <a:spcPts val="0"/>
              </a:spcBef>
              <a:buNone/>
            </a:pPr>
            <a:r>
              <a:t/>
            </a:r>
            <a:endParaRPr sz="2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Partitioning (</a:t>
            </a:r>
            <a:r>
              <a:rPr lang="en" sz="2400">
                <a:solidFill>
                  <a:srgbClr val="369BD7"/>
                </a:solidFill>
                <a:hlinkClick r:id="rId3"/>
              </a:rPr>
              <a:t>http://shoutkey.com/hot</a:t>
            </a:r>
            <a:r>
              <a:rPr lang="en">
                <a:solidFill>
                  <a:srgbClr val="1155CC"/>
                </a:solidFill>
              </a:rPr>
              <a:t>)</a:t>
            </a:r>
          </a:p>
        </p:txBody>
      </p:sp>
      <p:sp>
        <p:nvSpPr>
          <p:cNvPr id="176" name="Shape 176"/>
          <p:cNvSpPr txBox="1"/>
          <p:nvPr>
            <p:ph idx="1" type="body"/>
          </p:nvPr>
        </p:nvSpPr>
        <p:spPr>
          <a:xfrm>
            <a:off x="243000" y="632700"/>
            <a:ext cx="8770800" cy="18312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To partition an array a[] on element </a:t>
            </a:r>
            <a:r>
              <a:rPr lang="en" sz="2000">
                <a:solidFill>
                  <a:srgbClr val="000000"/>
                </a:solidFill>
                <a:highlight>
                  <a:srgbClr val="B1DD8B"/>
                </a:highlight>
              </a:rPr>
              <a:t>x=a[i]</a:t>
            </a:r>
            <a:r>
              <a:rPr lang="en" sz="2000">
                <a:solidFill>
                  <a:srgbClr val="000000"/>
                </a:solidFill>
              </a:rPr>
              <a:t> is to rearrange a[] so that:</a:t>
            </a:r>
          </a:p>
          <a:p>
            <a:pPr indent="-355600" lvl="0" marL="457200" rtl="0">
              <a:spcBef>
                <a:spcPts val="0"/>
              </a:spcBef>
              <a:spcAft>
                <a:spcPts val="0"/>
              </a:spcAft>
              <a:buClr>
                <a:srgbClr val="000000"/>
              </a:buClr>
              <a:buSzPts val="2000"/>
              <a:buChar char="●"/>
            </a:pPr>
            <a:r>
              <a:rPr lang="en" sz="2000">
                <a:solidFill>
                  <a:srgbClr val="000000"/>
                </a:solidFill>
              </a:rPr>
              <a:t>x moves to position j (may be the same as i)</a:t>
            </a:r>
          </a:p>
          <a:p>
            <a:pPr indent="-355600" lvl="0" marL="457200" rtl="0">
              <a:spcBef>
                <a:spcPts val="0"/>
              </a:spcBef>
              <a:spcAft>
                <a:spcPts val="0"/>
              </a:spcAft>
              <a:buClr>
                <a:srgbClr val="000000"/>
              </a:buClr>
              <a:buSzPts val="2000"/>
              <a:buChar char="●"/>
            </a:pPr>
            <a:r>
              <a:rPr lang="en" sz="2000">
                <a:solidFill>
                  <a:srgbClr val="000000"/>
                </a:solidFill>
              </a:rPr>
              <a:t>All entries to the left of </a:t>
            </a:r>
            <a:r>
              <a:rPr lang="en" sz="2000">
                <a:solidFill>
                  <a:srgbClr val="000000"/>
                </a:solidFill>
                <a:highlight>
                  <a:srgbClr val="B1DD8B"/>
                </a:highlight>
              </a:rPr>
              <a:t>x</a:t>
            </a:r>
            <a:r>
              <a:rPr lang="en" sz="2000">
                <a:solidFill>
                  <a:srgbClr val="000000"/>
                </a:solidFill>
              </a:rPr>
              <a:t> are &lt;= </a:t>
            </a:r>
            <a:r>
              <a:rPr lang="en" sz="2000">
                <a:solidFill>
                  <a:srgbClr val="000000"/>
                </a:solidFill>
                <a:highlight>
                  <a:srgbClr val="B1DD8B"/>
                </a:highlight>
              </a:rPr>
              <a:t>x</a:t>
            </a:r>
            <a:r>
              <a:rPr lang="en" sz="2000">
                <a:solidFill>
                  <a:srgbClr val="000000"/>
                </a:solidFill>
              </a:rPr>
              <a:t>.</a:t>
            </a:r>
          </a:p>
          <a:p>
            <a:pPr indent="-355600" lvl="0" marL="457200" rtl="0">
              <a:spcBef>
                <a:spcPts val="0"/>
              </a:spcBef>
              <a:buClr>
                <a:srgbClr val="000000"/>
              </a:buClr>
              <a:buSzPts val="2000"/>
              <a:buChar char="●"/>
            </a:pPr>
            <a:r>
              <a:rPr lang="en" sz="2000">
                <a:solidFill>
                  <a:srgbClr val="000000"/>
                </a:solidFill>
              </a:rPr>
              <a:t>All entries to the right of </a:t>
            </a:r>
            <a:r>
              <a:rPr lang="en" sz="2000">
                <a:solidFill>
                  <a:srgbClr val="000000"/>
                </a:solidFill>
                <a:highlight>
                  <a:srgbClr val="B1DD8B"/>
                </a:highlight>
              </a:rPr>
              <a:t>x</a:t>
            </a:r>
            <a:r>
              <a:rPr lang="en" sz="2000">
                <a:solidFill>
                  <a:srgbClr val="000000"/>
                </a:solidFill>
              </a:rPr>
              <a:t> are &gt;= </a:t>
            </a:r>
            <a:r>
              <a:rPr lang="en" sz="2000">
                <a:solidFill>
                  <a:srgbClr val="000000"/>
                </a:solidFill>
                <a:highlight>
                  <a:srgbClr val="B1DD8B"/>
                </a:highlight>
              </a:rPr>
              <a:t>x</a:t>
            </a:r>
            <a:r>
              <a:rPr lang="en" sz="2000">
                <a:solidFill>
                  <a:srgbClr val="000000"/>
                </a:solidFill>
              </a:rPr>
              <a:t>.</a:t>
            </a:r>
          </a:p>
        </p:txBody>
      </p:sp>
      <p:sp>
        <p:nvSpPr>
          <p:cNvPr id="177" name="Shape 177"/>
          <p:cNvSpPr/>
          <p:nvPr/>
        </p:nvSpPr>
        <p:spPr>
          <a:xfrm>
            <a:off x="5291050"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178" name="Shape 178"/>
          <p:cNvSpPr/>
          <p:nvPr/>
        </p:nvSpPr>
        <p:spPr>
          <a:xfrm>
            <a:off x="5820105"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179" name="Shape 179"/>
          <p:cNvSpPr/>
          <p:nvPr/>
        </p:nvSpPr>
        <p:spPr>
          <a:xfrm>
            <a:off x="6353686" y="17406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180" name="Shape 180"/>
          <p:cNvSpPr/>
          <p:nvPr/>
        </p:nvSpPr>
        <p:spPr>
          <a:xfrm>
            <a:off x="6882741"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181" name="Shape 181"/>
          <p:cNvSpPr/>
          <p:nvPr/>
        </p:nvSpPr>
        <p:spPr>
          <a:xfrm>
            <a:off x="7411309"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182" name="Shape 182"/>
          <p:cNvSpPr/>
          <p:nvPr/>
        </p:nvSpPr>
        <p:spPr>
          <a:xfrm>
            <a:off x="7940363"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183" name="Shape 183"/>
          <p:cNvSpPr/>
          <p:nvPr/>
        </p:nvSpPr>
        <p:spPr>
          <a:xfrm>
            <a:off x="8473945"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184" name="Shape 184"/>
          <p:cNvSpPr txBox="1"/>
          <p:nvPr>
            <p:ph idx="1" type="body"/>
          </p:nvPr>
        </p:nvSpPr>
        <p:spPr>
          <a:xfrm>
            <a:off x="243000" y="4255650"/>
            <a:ext cx="8618700" cy="8826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Which partitions are valid?</a:t>
            </a:r>
          </a:p>
        </p:txBody>
      </p:sp>
      <p:sp>
        <p:nvSpPr>
          <p:cNvPr id="185" name="Shape 185"/>
          <p:cNvSpPr txBox="1"/>
          <p:nvPr/>
        </p:nvSpPr>
        <p:spPr>
          <a:xfrm>
            <a:off x="6490800" y="1444475"/>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i</a:t>
            </a:r>
          </a:p>
        </p:txBody>
      </p:sp>
      <p:grpSp>
        <p:nvGrpSpPr>
          <p:cNvPr id="186" name="Shape 186"/>
          <p:cNvGrpSpPr/>
          <p:nvPr/>
        </p:nvGrpSpPr>
        <p:grpSpPr>
          <a:xfrm>
            <a:off x="118850" y="2435550"/>
            <a:ext cx="8666745" cy="1666825"/>
            <a:chOff x="118850" y="2435550"/>
            <a:chExt cx="8666745" cy="1666825"/>
          </a:xfrm>
        </p:grpSpPr>
        <p:grpSp>
          <p:nvGrpSpPr>
            <p:cNvPr id="187" name="Shape 187"/>
            <p:cNvGrpSpPr/>
            <p:nvPr/>
          </p:nvGrpSpPr>
          <p:grpSpPr>
            <a:xfrm>
              <a:off x="118850" y="2731650"/>
              <a:ext cx="8666745" cy="1370725"/>
              <a:chOff x="118850" y="2731650"/>
              <a:chExt cx="8666745" cy="1370725"/>
            </a:xfrm>
          </p:grpSpPr>
          <p:sp>
            <p:nvSpPr>
              <p:cNvPr id="188" name="Shape 188"/>
              <p:cNvSpPr/>
              <p:nvPr/>
            </p:nvSpPr>
            <p:spPr>
              <a:xfrm>
                <a:off x="602100"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189" name="Shape 189"/>
              <p:cNvSpPr/>
              <p:nvPr/>
            </p:nvSpPr>
            <p:spPr>
              <a:xfrm>
                <a:off x="113115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190" name="Shape 190"/>
              <p:cNvSpPr/>
              <p:nvPr/>
            </p:nvSpPr>
            <p:spPr>
              <a:xfrm>
                <a:off x="1664737"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191" name="Shape 191"/>
              <p:cNvSpPr/>
              <p:nvPr/>
            </p:nvSpPr>
            <p:spPr>
              <a:xfrm>
                <a:off x="2193791" y="27688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192" name="Shape 192"/>
              <p:cNvSpPr/>
              <p:nvPr/>
            </p:nvSpPr>
            <p:spPr>
              <a:xfrm>
                <a:off x="2722359"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193" name="Shape 193"/>
              <p:cNvSpPr/>
              <p:nvPr/>
            </p:nvSpPr>
            <p:spPr>
              <a:xfrm>
                <a:off x="3251413"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194" name="Shape 194"/>
              <p:cNvSpPr/>
              <p:nvPr/>
            </p:nvSpPr>
            <p:spPr>
              <a:xfrm>
                <a:off x="378499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195" name="Shape 195"/>
              <p:cNvSpPr/>
              <p:nvPr/>
            </p:nvSpPr>
            <p:spPr>
              <a:xfrm>
                <a:off x="602100"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196" name="Shape 196"/>
              <p:cNvSpPr/>
              <p:nvPr/>
            </p:nvSpPr>
            <p:spPr>
              <a:xfrm>
                <a:off x="113115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197" name="Shape 197"/>
              <p:cNvSpPr/>
              <p:nvPr/>
            </p:nvSpPr>
            <p:spPr>
              <a:xfrm>
                <a:off x="1664737"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198" name="Shape 198"/>
              <p:cNvSpPr/>
              <p:nvPr/>
            </p:nvSpPr>
            <p:spPr>
              <a:xfrm>
                <a:off x="2193791"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199" name="Shape 199"/>
              <p:cNvSpPr/>
              <p:nvPr/>
            </p:nvSpPr>
            <p:spPr>
              <a:xfrm>
                <a:off x="2722359" y="36070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00" name="Shape 200"/>
              <p:cNvSpPr/>
              <p:nvPr/>
            </p:nvSpPr>
            <p:spPr>
              <a:xfrm>
                <a:off x="3251413"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01" name="Shape 201"/>
              <p:cNvSpPr/>
              <p:nvPr/>
            </p:nvSpPr>
            <p:spPr>
              <a:xfrm>
                <a:off x="378499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02" name="Shape 202"/>
              <p:cNvSpPr/>
              <p:nvPr/>
            </p:nvSpPr>
            <p:spPr>
              <a:xfrm>
                <a:off x="5062700"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03" name="Shape 203"/>
              <p:cNvSpPr/>
              <p:nvPr/>
            </p:nvSpPr>
            <p:spPr>
              <a:xfrm>
                <a:off x="559175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04" name="Shape 204"/>
              <p:cNvSpPr/>
              <p:nvPr/>
            </p:nvSpPr>
            <p:spPr>
              <a:xfrm>
                <a:off x="6125336"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05" name="Shape 205"/>
              <p:cNvSpPr/>
              <p:nvPr/>
            </p:nvSpPr>
            <p:spPr>
              <a:xfrm>
                <a:off x="6654391" y="27688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06" name="Shape 206"/>
              <p:cNvSpPr/>
              <p:nvPr/>
            </p:nvSpPr>
            <p:spPr>
              <a:xfrm>
                <a:off x="7182959"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07" name="Shape 207"/>
              <p:cNvSpPr/>
              <p:nvPr/>
            </p:nvSpPr>
            <p:spPr>
              <a:xfrm>
                <a:off x="7712013"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08" name="Shape 208"/>
              <p:cNvSpPr/>
              <p:nvPr/>
            </p:nvSpPr>
            <p:spPr>
              <a:xfrm>
                <a:off x="824559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09" name="Shape 209"/>
              <p:cNvSpPr/>
              <p:nvPr/>
            </p:nvSpPr>
            <p:spPr>
              <a:xfrm>
                <a:off x="5062700"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10" name="Shape 210"/>
              <p:cNvSpPr/>
              <p:nvPr/>
            </p:nvSpPr>
            <p:spPr>
              <a:xfrm>
                <a:off x="559175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11" name="Shape 211"/>
              <p:cNvSpPr/>
              <p:nvPr/>
            </p:nvSpPr>
            <p:spPr>
              <a:xfrm>
                <a:off x="6125336" y="36070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12" name="Shape 212"/>
              <p:cNvSpPr/>
              <p:nvPr/>
            </p:nvSpPr>
            <p:spPr>
              <a:xfrm>
                <a:off x="6654391"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13" name="Shape 213"/>
              <p:cNvSpPr/>
              <p:nvPr/>
            </p:nvSpPr>
            <p:spPr>
              <a:xfrm>
                <a:off x="7182959"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14" name="Shape 214"/>
              <p:cNvSpPr/>
              <p:nvPr/>
            </p:nvSpPr>
            <p:spPr>
              <a:xfrm>
                <a:off x="7712013"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15" name="Shape 215"/>
              <p:cNvSpPr/>
              <p:nvPr/>
            </p:nvSpPr>
            <p:spPr>
              <a:xfrm>
                <a:off x="824559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16" name="Shape 216"/>
              <p:cNvSpPr txBox="1"/>
              <p:nvPr/>
            </p:nvSpPr>
            <p:spPr>
              <a:xfrm>
                <a:off x="118850" y="2731650"/>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A.</a:t>
                </a:r>
              </a:p>
            </p:txBody>
          </p:sp>
          <p:sp>
            <p:nvSpPr>
              <p:cNvPr id="217" name="Shape 217"/>
              <p:cNvSpPr txBox="1"/>
              <p:nvPr/>
            </p:nvSpPr>
            <p:spPr>
              <a:xfrm>
                <a:off x="118850" y="3569850"/>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C.</a:t>
                </a:r>
              </a:p>
            </p:txBody>
          </p:sp>
          <p:sp>
            <p:nvSpPr>
              <p:cNvPr id="218" name="Shape 218"/>
              <p:cNvSpPr txBox="1"/>
              <p:nvPr/>
            </p:nvSpPr>
            <p:spPr>
              <a:xfrm>
                <a:off x="4583218" y="2750339"/>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B.</a:t>
                </a:r>
              </a:p>
            </p:txBody>
          </p:sp>
          <p:sp>
            <p:nvSpPr>
              <p:cNvPr id="219" name="Shape 219"/>
              <p:cNvSpPr txBox="1"/>
              <p:nvPr/>
            </p:nvSpPr>
            <p:spPr>
              <a:xfrm>
                <a:off x="4583218" y="3588539"/>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D.</a:t>
                </a:r>
              </a:p>
            </p:txBody>
          </p:sp>
        </p:grpSp>
        <p:sp>
          <p:nvSpPr>
            <p:cNvPr id="220" name="Shape 220"/>
            <p:cNvSpPr txBox="1"/>
            <p:nvPr/>
          </p:nvSpPr>
          <p:spPr>
            <a:xfrm>
              <a:off x="2331225" y="2435550"/>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sp>
          <p:nvSpPr>
            <p:cNvPr id="221" name="Shape 221"/>
            <p:cNvSpPr txBox="1"/>
            <p:nvPr/>
          </p:nvSpPr>
          <p:spPr>
            <a:xfrm>
              <a:off x="6759000" y="2444850"/>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sp>
          <p:nvSpPr>
            <p:cNvPr id="222" name="Shape 222"/>
            <p:cNvSpPr txBox="1"/>
            <p:nvPr/>
          </p:nvSpPr>
          <p:spPr>
            <a:xfrm>
              <a:off x="2837000" y="3281293"/>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sp>
          <p:nvSpPr>
            <p:cNvPr id="223" name="Shape 223"/>
            <p:cNvSpPr txBox="1"/>
            <p:nvPr/>
          </p:nvSpPr>
          <p:spPr>
            <a:xfrm>
              <a:off x="6225600" y="3283050"/>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grpSp>
      <p:cxnSp>
        <p:nvCxnSpPr>
          <p:cNvPr id="224" name="Shape 224"/>
          <p:cNvCxnSpPr/>
          <p:nvPr/>
        </p:nvCxnSpPr>
        <p:spPr>
          <a:xfrm flipH="1">
            <a:off x="6854325" y="1433275"/>
            <a:ext cx="389400" cy="202500"/>
          </a:xfrm>
          <a:prstGeom prst="straightConnector1">
            <a:avLst/>
          </a:prstGeom>
          <a:noFill/>
          <a:ln cap="flat" cmpd="sng" w="19050">
            <a:solidFill>
              <a:schemeClr val="dk2"/>
            </a:solidFill>
            <a:prstDash val="solid"/>
            <a:round/>
            <a:headEnd len="lg" w="lg" type="none"/>
            <a:tailEnd len="lg" w="lg" type="triangle"/>
          </a:ln>
        </p:spPr>
      </p:cxnSp>
      <p:sp>
        <p:nvSpPr>
          <p:cNvPr id="225" name="Shape 225"/>
          <p:cNvSpPr txBox="1"/>
          <p:nvPr/>
        </p:nvSpPr>
        <p:spPr>
          <a:xfrm>
            <a:off x="7181400" y="1137300"/>
            <a:ext cx="1680300" cy="307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Called the ‘pivot’.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9" name="Shape 229"/>
        <p:cNvGrpSpPr/>
        <p:nvPr/>
      </p:nvGrpSpPr>
      <p:grpSpPr>
        <a:xfrm>
          <a:off x="0" y="0"/>
          <a:ext cx="0" cy="0"/>
          <a:chOff x="0" y="0"/>
          <a:chExt cx="0" cy="0"/>
        </a:xfrm>
      </p:grpSpPr>
      <p:sp>
        <p:nvSpPr>
          <p:cNvPr id="230" name="Shape 230"/>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Partitioning</a:t>
            </a:r>
          </a:p>
        </p:txBody>
      </p:sp>
      <p:sp>
        <p:nvSpPr>
          <p:cNvPr id="231" name="Shape 231"/>
          <p:cNvSpPr txBox="1"/>
          <p:nvPr>
            <p:ph idx="1" type="body"/>
          </p:nvPr>
        </p:nvSpPr>
        <p:spPr>
          <a:xfrm>
            <a:off x="243000" y="632700"/>
            <a:ext cx="8770800" cy="18312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To partition an array a[] on element </a:t>
            </a:r>
            <a:r>
              <a:rPr lang="en" sz="2000">
                <a:solidFill>
                  <a:srgbClr val="000000"/>
                </a:solidFill>
                <a:highlight>
                  <a:srgbClr val="B1DD8B"/>
                </a:highlight>
              </a:rPr>
              <a:t>x=a[i]</a:t>
            </a:r>
            <a:r>
              <a:rPr lang="en" sz="2000">
                <a:solidFill>
                  <a:srgbClr val="000000"/>
                </a:solidFill>
              </a:rPr>
              <a:t> is to rearrange a[] so that:</a:t>
            </a:r>
          </a:p>
          <a:p>
            <a:pPr indent="-355600" lvl="0" marL="457200" rtl="0">
              <a:spcBef>
                <a:spcPts val="0"/>
              </a:spcBef>
              <a:spcAft>
                <a:spcPts val="0"/>
              </a:spcAft>
              <a:buClr>
                <a:srgbClr val="000000"/>
              </a:buClr>
              <a:buSzPts val="2000"/>
              <a:buChar char="●"/>
            </a:pPr>
            <a:r>
              <a:rPr lang="en" sz="2000">
                <a:solidFill>
                  <a:srgbClr val="000000"/>
                </a:solidFill>
              </a:rPr>
              <a:t>x moves to position j (may be the same as i)</a:t>
            </a:r>
          </a:p>
          <a:p>
            <a:pPr indent="-355600" lvl="0" marL="457200" rtl="0">
              <a:spcBef>
                <a:spcPts val="0"/>
              </a:spcBef>
              <a:spcAft>
                <a:spcPts val="0"/>
              </a:spcAft>
              <a:buClr>
                <a:srgbClr val="000000"/>
              </a:buClr>
              <a:buSzPts val="2000"/>
              <a:buChar char="●"/>
            </a:pPr>
            <a:r>
              <a:rPr lang="en" sz="2000">
                <a:solidFill>
                  <a:srgbClr val="000000"/>
                </a:solidFill>
              </a:rPr>
              <a:t>All entries to the left of </a:t>
            </a:r>
            <a:r>
              <a:rPr lang="en" sz="2000">
                <a:solidFill>
                  <a:srgbClr val="000000"/>
                </a:solidFill>
                <a:highlight>
                  <a:srgbClr val="B1DD8B"/>
                </a:highlight>
              </a:rPr>
              <a:t>x</a:t>
            </a:r>
            <a:r>
              <a:rPr lang="en" sz="2000">
                <a:solidFill>
                  <a:srgbClr val="000000"/>
                </a:solidFill>
              </a:rPr>
              <a:t> are &lt;= </a:t>
            </a:r>
            <a:r>
              <a:rPr lang="en" sz="2000">
                <a:solidFill>
                  <a:srgbClr val="000000"/>
                </a:solidFill>
                <a:highlight>
                  <a:srgbClr val="B1DD8B"/>
                </a:highlight>
              </a:rPr>
              <a:t>x</a:t>
            </a:r>
            <a:r>
              <a:rPr lang="en" sz="2000">
                <a:solidFill>
                  <a:srgbClr val="000000"/>
                </a:solidFill>
              </a:rPr>
              <a:t>.</a:t>
            </a:r>
          </a:p>
          <a:p>
            <a:pPr indent="-355600" lvl="0" marL="457200" rtl="0">
              <a:spcBef>
                <a:spcPts val="0"/>
              </a:spcBef>
              <a:buClr>
                <a:srgbClr val="000000"/>
              </a:buClr>
              <a:buSzPts val="2000"/>
              <a:buChar char="●"/>
            </a:pPr>
            <a:r>
              <a:rPr lang="en" sz="2000">
                <a:solidFill>
                  <a:srgbClr val="000000"/>
                </a:solidFill>
              </a:rPr>
              <a:t>All entries to the right of </a:t>
            </a:r>
            <a:r>
              <a:rPr lang="en" sz="2000">
                <a:solidFill>
                  <a:srgbClr val="000000"/>
                </a:solidFill>
                <a:highlight>
                  <a:srgbClr val="B1DD8B"/>
                </a:highlight>
              </a:rPr>
              <a:t>x</a:t>
            </a:r>
            <a:r>
              <a:rPr lang="en" sz="2000">
                <a:solidFill>
                  <a:srgbClr val="000000"/>
                </a:solidFill>
              </a:rPr>
              <a:t> are &gt;= </a:t>
            </a:r>
            <a:r>
              <a:rPr lang="en" sz="2000">
                <a:solidFill>
                  <a:srgbClr val="000000"/>
                </a:solidFill>
                <a:highlight>
                  <a:srgbClr val="B1DD8B"/>
                </a:highlight>
              </a:rPr>
              <a:t>x</a:t>
            </a:r>
            <a:r>
              <a:rPr lang="en" sz="2000">
                <a:solidFill>
                  <a:srgbClr val="000000"/>
                </a:solidFill>
              </a:rPr>
              <a:t>.</a:t>
            </a:r>
          </a:p>
        </p:txBody>
      </p:sp>
      <p:sp>
        <p:nvSpPr>
          <p:cNvPr id="232" name="Shape 232"/>
          <p:cNvSpPr/>
          <p:nvPr/>
        </p:nvSpPr>
        <p:spPr>
          <a:xfrm>
            <a:off x="5291050"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33" name="Shape 233"/>
          <p:cNvSpPr/>
          <p:nvPr/>
        </p:nvSpPr>
        <p:spPr>
          <a:xfrm>
            <a:off x="5820105"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34" name="Shape 234"/>
          <p:cNvSpPr/>
          <p:nvPr/>
        </p:nvSpPr>
        <p:spPr>
          <a:xfrm>
            <a:off x="6353686" y="17406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35" name="Shape 235"/>
          <p:cNvSpPr/>
          <p:nvPr/>
        </p:nvSpPr>
        <p:spPr>
          <a:xfrm>
            <a:off x="6882741"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36" name="Shape 236"/>
          <p:cNvSpPr/>
          <p:nvPr/>
        </p:nvSpPr>
        <p:spPr>
          <a:xfrm>
            <a:off x="7411309"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37" name="Shape 237"/>
          <p:cNvSpPr/>
          <p:nvPr/>
        </p:nvSpPr>
        <p:spPr>
          <a:xfrm>
            <a:off x="7940363"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38" name="Shape 238"/>
          <p:cNvSpPr/>
          <p:nvPr/>
        </p:nvSpPr>
        <p:spPr>
          <a:xfrm>
            <a:off x="8473945" y="17406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39" name="Shape 239"/>
          <p:cNvSpPr txBox="1"/>
          <p:nvPr>
            <p:ph idx="1" type="body"/>
          </p:nvPr>
        </p:nvSpPr>
        <p:spPr>
          <a:xfrm>
            <a:off x="243000" y="4255650"/>
            <a:ext cx="8618700" cy="8826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Which partitions are valid?</a:t>
            </a:r>
          </a:p>
        </p:txBody>
      </p:sp>
      <p:sp>
        <p:nvSpPr>
          <p:cNvPr id="240" name="Shape 240"/>
          <p:cNvSpPr txBox="1"/>
          <p:nvPr/>
        </p:nvSpPr>
        <p:spPr>
          <a:xfrm>
            <a:off x="6490800" y="1444475"/>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i</a:t>
            </a:r>
          </a:p>
        </p:txBody>
      </p:sp>
      <p:grpSp>
        <p:nvGrpSpPr>
          <p:cNvPr id="241" name="Shape 241"/>
          <p:cNvGrpSpPr/>
          <p:nvPr/>
        </p:nvGrpSpPr>
        <p:grpSpPr>
          <a:xfrm>
            <a:off x="118850" y="2435550"/>
            <a:ext cx="8666745" cy="1666825"/>
            <a:chOff x="118850" y="2435550"/>
            <a:chExt cx="8666745" cy="1666825"/>
          </a:xfrm>
        </p:grpSpPr>
        <p:grpSp>
          <p:nvGrpSpPr>
            <p:cNvPr id="242" name="Shape 242"/>
            <p:cNvGrpSpPr/>
            <p:nvPr/>
          </p:nvGrpSpPr>
          <p:grpSpPr>
            <a:xfrm>
              <a:off x="118850" y="2731650"/>
              <a:ext cx="8666745" cy="1370725"/>
              <a:chOff x="118850" y="2731650"/>
              <a:chExt cx="8666745" cy="1370725"/>
            </a:xfrm>
          </p:grpSpPr>
          <p:sp>
            <p:nvSpPr>
              <p:cNvPr id="243" name="Shape 243"/>
              <p:cNvSpPr/>
              <p:nvPr/>
            </p:nvSpPr>
            <p:spPr>
              <a:xfrm>
                <a:off x="602100"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44" name="Shape 244"/>
              <p:cNvSpPr/>
              <p:nvPr/>
            </p:nvSpPr>
            <p:spPr>
              <a:xfrm>
                <a:off x="113115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45" name="Shape 245"/>
              <p:cNvSpPr/>
              <p:nvPr/>
            </p:nvSpPr>
            <p:spPr>
              <a:xfrm>
                <a:off x="1664737"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46" name="Shape 246"/>
              <p:cNvSpPr/>
              <p:nvPr/>
            </p:nvSpPr>
            <p:spPr>
              <a:xfrm>
                <a:off x="2193791" y="27688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47" name="Shape 247"/>
              <p:cNvSpPr/>
              <p:nvPr/>
            </p:nvSpPr>
            <p:spPr>
              <a:xfrm>
                <a:off x="2722359"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48" name="Shape 248"/>
              <p:cNvSpPr/>
              <p:nvPr/>
            </p:nvSpPr>
            <p:spPr>
              <a:xfrm>
                <a:off x="3251413"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49" name="Shape 249"/>
              <p:cNvSpPr/>
              <p:nvPr/>
            </p:nvSpPr>
            <p:spPr>
              <a:xfrm>
                <a:off x="378499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50" name="Shape 250"/>
              <p:cNvSpPr/>
              <p:nvPr/>
            </p:nvSpPr>
            <p:spPr>
              <a:xfrm>
                <a:off x="602100"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51" name="Shape 251"/>
              <p:cNvSpPr/>
              <p:nvPr/>
            </p:nvSpPr>
            <p:spPr>
              <a:xfrm>
                <a:off x="113115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52" name="Shape 252"/>
              <p:cNvSpPr/>
              <p:nvPr/>
            </p:nvSpPr>
            <p:spPr>
              <a:xfrm>
                <a:off x="1664737"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53" name="Shape 253"/>
              <p:cNvSpPr/>
              <p:nvPr/>
            </p:nvSpPr>
            <p:spPr>
              <a:xfrm>
                <a:off x="2193791"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54" name="Shape 254"/>
              <p:cNvSpPr/>
              <p:nvPr/>
            </p:nvSpPr>
            <p:spPr>
              <a:xfrm>
                <a:off x="2722359" y="36070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55" name="Shape 255"/>
              <p:cNvSpPr/>
              <p:nvPr/>
            </p:nvSpPr>
            <p:spPr>
              <a:xfrm>
                <a:off x="3251413"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56" name="Shape 256"/>
              <p:cNvSpPr/>
              <p:nvPr/>
            </p:nvSpPr>
            <p:spPr>
              <a:xfrm>
                <a:off x="378499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57" name="Shape 257"/>
              <p:cNvSpPr/>
              <p:nvPr/>
            </p:nvSpPr>
            <p:spPr>
              <a:xfrm>
                <a:off x="5062700"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58" name="Shape 258"/>
              <p:cNvSpPr/>
              <p:nvPr/>
            </p:nvSpPr>
            <p:spPr>
              <a:xfrm>
                <a:off x="559175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59" name="Shape 259"/>
              <p:cNvSpPr/>
              <p:nvPr/>
            </p:nvSpPr>
            <p:spPr>
              <a:xfrm>
                <a:off x="6125336"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60" name="Shape 260"/>
              <p:cNvSpPr/>
              <p:nvPr/>
            </p:nvSpPr>
            <p:spPr>
              <a:xfrm>
                <a:off x="6654391" y="27688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61" name="Shape 261"/>
              <p:cNvSpPr/>
              <p:nvPr/>
            </p:nvSpPr>
            <p:spPr>
              <a:xfrm>
                <a:off x="7182959"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62" name="Shape 262"/>
              <p:cNvSpPr/>
              <p:nvPr/>
            </p:nvSpPr>
            <p:spPr>
              <a:xfrm>
                <a:off x="7712013"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63" name="Shape 263"/>
              <p:cNvSpPr/>
              <p:nvPr/>
            </p:nvSpPr>
            <p:spPr>
              <a:xfrm>
                <a:off x="8245595" y="27688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64" name="Shape 264"/>
              <p:cNvSpPr/>
              <p:nvPr/>
            </p:nvSpPr>
            <p:spPr>
              <a:xfrm>
                <a:off x="5062700"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65" name="Shape 265"/>
              <p:cNvSpPr/>
              <p:nvPr/>
            </p:nvSpPr>
            <p:spPr>
              <a:xfrm>
                <a:off x="559175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9</a:t>
                </a:r>
              </a:p>
            </p:txBody>
          </p:sp>
          <p:sp>
            <p:nvSpPr>
              <p:cNvPr id="266" name="Shape 266"/>
              <p:cNvSpPr/>
              <p:nvPr/>
            </p:nvSpPr>
            <p:spPr>
              <a:xfrm>
                <a:off x="6125336" y="360707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67" name="Shape 267"/>
              <p:cNvSpPr/>
              <p:nvPr/>
            </p:nvSpPr>
            <p:spPr>
              <a:xfrm>
                <a:off x="6654391"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68" name="Shape 268"/>
              <p:cNvSpPr/>
              <p:nvPr/>
            </p:nvSpPr>
            <p:spPr>
              <a:xfrm>
                <a:off x="7182959"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10</a:t>
                </a:r>
              </a:p>
            </p:txBody>
          </p:sp>
          <p:sp>
            <p:nvSpPr>
              <p:cNvPr id="269" name="Shape 269"/>
              <p:cNvSpPr/>
              <p:nvPr/>
            </p:nvSpPr>
            <p:spPr>
              <a:xfrm>
                <a:off x="7712013"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550</a:t>
                </a:r>
              </a:p>
            </p:txBody>
          </p:sp>
          <p:sp>
            <p:nvSpPr>
              <p:cNvPr id="270" name="Shape 270"/>
              <p:cNvSpPr/>
              <p:nvPr/>
            </p:nvSpPr>
            <p:spPr>
              <a:xfrm>
                <a:off x="8245595" y="360707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330</a:t>
                </a:r>
              </a:p>
            </p:txBody>
          </p:sp>
          <p:sp>
            <p:nvSpPr>
              <p:cNvPr id="271" name="Shape 271"/>
              <p:cNvSpPr txBox="1"/>
              <p:nvPr/>
            </p:nvSpPr>
            <p:spPr>
              <a:xfrm>
                <a:off x="118850" y="2731650"/>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A.</a:t>
                </a:r>
              </a:p>
            </p:txBody>
          </p:sp>
          <p:sp>
            <p:nvSpPr>
              <p:cNvPr id="272" name="Shape 272"/>
              <p:cNvSpPr txBox="1"/>
              <p:nvPr/>
            </p:nvSpPr>
            <p:spPr>
              <a:xfrm>
                <a:off x="118850" y="3569850"/>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C.</a:t>
                </a:r>
              </a:p>
            </p:txBody>
          </p:sp>
          <p:sp>
            <p:nvSpPr>
              <p:cNvPr id="273" name="Shape 273"/>
              <p:cNvSpPr txBox="1"/>
              <p:nvPr/>
            </p:nvSpPr>
            <p:spPr>
              <a:xfrm>
                <a:off x="4583218" y="2750339"/>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B.</a:t>
                </a:r>
              </a:p>
            </p:txBody>
          </p:sp>
          <p:sp>
            <p:nvSpPr>
              <p:cNvPr id="274" name="Shape 274"/>
              <p:cNvSpPr txBox="1"/>
              <p:nvPr/>
            </p:nvSpPr>
            <p:spPr>
              <a:xfrm>
                <a:off x="4583218" y="3588539"/>
                <a:ext cx="540000" cy="308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400">
                    <a:latin typeface="Consolas"/>
                    <a:ea typeface="Consolas"/>
                    <a:cs typeface="Consolas"/>
                    <a:sym typeface="Consolas"/>
                  </a:rPr>
                  <a:t>D.</a:t>
                </a:r>
              </a:p>
            </p:txBody>
          </p:sp>
        </p:grpSp>
        <p:sp>
          <p:nvSpPr>
            <p:cNvPr id="275" name="Shape 275"/>
            <p:cNvSpPr txBox="1"/>
            <p:nvPr/>
          </p:nvSpPr>
          <p:spPr>
            <a:xfrm>
              <a:off x="2331225" y="2435550"/>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sp>
          <p:nvSpPr>
            <p:cNvPr id="276" name="Shape 276"/>
            <p:cNvSpPr txBox="1"/>
            <p:nvPr/>
          </p:nvSpPr>
          <p:spPr>
            <a:xfrm>
              <a:off x="6759000" y="2444850"/>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sp>
          <p:nvSpPr>
            <p:cNvPr id="277" name="Shape 277"/>
            <p:cNvSpPr txBox="1"/>
            <p:nvPr/>
          </p:nvSpPr>
          <p:spPr>
            <a:xfrm>
              <a:off x="2837000" y="3281293"/>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sp>
          <p:nvSpPr>
            <p:cNvPr id="278" name="Shape 278"/>
            <p:cNvSpPr txBox="1"/>
            <p:nvPr/>
          </p:nvSpPr>
          <p:spPr>
            <a:xfrm>
              <a:off x="6225600" y="3283050"/>
              <a:ext cx="268200" cy="21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latin typeface="Consolas"/>
                  <a:ea typeface="Consolas"/>
                  <a:cs typeface="Consolas"/>
                  <a:sym typeface="Consolas"/>
                </a:rPr>
                <a:t>j</a:t>
              </a:r>
            </a:p>
          </p:txBody>
        </p:sp>
      </p:grpSp>
      <p:cxnSp>
        <p:nvCxnSpPr>
          <p:cNvPr id="279" name="Shape 279"/>
          <p:cNvCxnSpPr/>
          <p:nvPr/>
        </p:nvCxnSpPr>
        <p:spPr>
          <a:xfrm flipH="1">
            <a:off x="6854325" y="1433275"/>
            <a:ext cx="389400" cy="202500"/>
          </a:xfrm>
          <a:prstGeom prst="straightConnector1">
            <a:avLst/>
          </a:prstGeom>
          <a:noFill/>
          <a:ln cap="flat" cmpd="sng" w="19050">
            <a:solidFill>
              <a:schemeClr val="dk2"/>
            </a:solidFill>
            <a:prstDash val="solid"/>
            <a:round/>
            <a:headEnd len="lg" w="lg" type="none"/>
            <a:tailEnd len="lg" w="lg" type="triangle"/>
          </a:ln>
        </p:spPr>
      </p:cxnSp>
      <p:sp>
        <p:nvSpPr>
          <p:cNvPr id="280" name="Shape 280"/>
          <p:cNvSpPr txBox="1"/>
          <p:nvPr/>
        </p:nvSpPr>
        <p:spPr>
          <a:xfrm>
            <a:off x="7181400" y="1137300"/>
            <a:ext cx="1680300" cy="307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Called the ‘pivot’.</a:t>
            </a:r>
          </a:p>
        </p:txBody>
      </p:sp>
      <p:cxnSp>
        <p:nvCxnSpPr>
          <p:cNvPr id="281" name="Shape 281"/>
          <p:cNvCxnSpPr/>
          <p:nvPr/>
        </p:nvCxnSpPr>
        <p:spPr>
          <a:xfrm flipH="1">
            <a:off x="6668858" y="3457726"/>
            <a:ext cx="510900" cy="843300"/>
          </a:xfrm>
          <a:prstGeom prst="straightConnector1">
            <a:avLst/>
          </a:prstGeom>
          <a:noFill/>
          <a:ln cap="flat" cmpd="sng" w="19050">
            <a:solidFill>
              <a:srgbClr val="FF0000"/>
            </a:solidFill>
            <a:prstDash val="solid"/>
            <a:round/>
            <a:headEnd len="lg" w="lg" type="none"/>
            <a:tailEnd len="lg" w="lg" type="none"/>
          </a:ln>
        </p:spPr>
      </p:cxnSp>
      <p:cxnSp>
        <p:nvCxnSpPr>
          <p:cNvPr id="282" name="Shape 282"/>
          <p:cNvCxnSpPr/>
          <p:nvPr/>
        </p:nvCxnSpPr>
        <p:spPr>
          <a:xfrm>
            <a:off x="6657083" y="3529001"/>
            <a:ext cx="570300" cy="78390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Quicksort</a:t>
            </a:r>
          </a:p>
        </p:txBody>
      </p:sp>
      <p:sp>
        <p:nvSpPr>
          <p:cNvPr id="288" name="Shape 288"/>
          <p:cNvSpPr txBox="1"/>
          <p:nvPr>
            <p:ph idx="1" type="body"/>
          </p:nvPr>
        </p:nvSpPr>
        <p:spPr>
          <a:xfrm>
            <a:off x="243000" y="2169225"/>
            <a:ext cx="8555700" cy="13551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Observations:</a:t>
            </a:r>
          </a:p>
          <a:p>
            <a:pPr indent="-355600" lvl="0" marL="457200" rtl="0">
              <a:spcBef>
                <a:spcPts val="0"/>
              </a:spcBef>
              <a:spcAft>
                <a:spcPts val="0"/>
              </a:spcAft>
              <a:buClr>
                <a:srgbClr val="000000"/>
              </a:buClr>
              <a:buSzPts val="2000"/>
              <a:buChar char="●"/>
            </a:pPr>
            <a:r>
              <a:rPr lang="en" sz="2000">
                <a:solidFill>
                  <a:srgbClr val="000000"/>
                </a:solidFill>
              </a:rPr>
              <a:t>5 is “in its place.” Exactly where it’d be if the array were sorted.</a:t>
            </a:r>
          </a:p>
          <a:p>
            <a:pPr indent="-355600" lvl="0" marL="457200" rtl="0">
              <a:spcBef>
                <a:spcPts val="0"/>
              </a:spcBef>
              <a:buClr>
                <a:srgbClr val="000000"/>
              </a:buClr>
              <a:buSzPts val="2000"/>
              <a:buChar char="●"/>
            </a:pPr>
            <a:r>
              <a:rPr lang="en" sz="2000">
                <a:solidFill>
                  <a:srgbClr val="000000"/>
                </a:solidFill>
              </a:rPr>
              <a:t>Can sort two halves separately, using leftmost item as ‘pivot’.</a:t>
            </a:r>
          </a:p>
        </p:txBody>
      </p:sp>
      <p:sp>
        <p:nvSpPr>
          <p:cNvPr id="289" name="Shape 289"/>
          <p:cNvSpPr/>
          <p:nvPr/>
        </p:nvSpPr>
        <p:spPr>
          <a:xfrm>
            <a:off x="2437900" y="7857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290" name="Shape 290"/>
          <p:cNvSpPr/>
          <p:nvPr/>
        </p:nvSpPr>
        <p:spPr>
          <a:xfrm>
            <a:off x="2970500"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sp>
        <p:nvSpPr>
          <p:cNvPr id="291" name="Shape 291"/>
          <p:cNvSpPr/>
          <p:nvPr/>
        </p:nvSpPr>
        <p:spPr>
          <a:xfrm>
            <a:off x="3503100"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292" name="Shape 292"/>
          <p:cNvSpPr/>
          <p:nvPr/>
        </p:nvSpPr>
        <p:spPr>
          <a:xfrm>
            <a:off x="4035701"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sp>
        <p:nvSpPr>
          <p:cNvPr id="293" name="Shape 293"/>
          <p:cNvSpPr/>
          <p:nvPr/>
        </p:nvSpPr>
        <p:spPr>
          <a:xfrm>
            <a:off x="5100901"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294" name="Shape 294"/>
          <p:cNvSpPr/>
          <p:nvPr/>
        </p:nvSpPr>
        <p:spPr>
          <a:xfrm>
            <a:off x="5633501"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295" name="Shape 295"/>
          <p:cNvSpPr/>
          <p:nvPr/>
        </p:nvSpPr>
        <p:spPr>
          <a:xfrm>
            <a:off x="6166102"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sp>
        <p:nvSpPr>
          <p:cNvPr id="296" name="Shape 296"/>
          <p:cNvSpPr/>
          <p:nvPr/>
        </p:nvSpPr>
        <p:spPr>
          <a:xfrm>
            <a:off x="4568301" y="7857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grpSp>
        <p:nvGrpSpPr>
          <p:cNvPr id="297" name="Shape 297"/>
          <p:cNvGrpSpPr/>
          <p:nvPr/>
        </p:nvGrpSpPr>
        <p:grpSpPr>
          <a:xfrm>
            <a:off x="2437888" y="1583425"/>
            <a:ext cx="4268202" cy="495300"/>
            <a:chOff x="2437888" y="1583425"/>
            <a:chExt cx="4268202" cy="495300"/>
          </a:xfrm>
        </p:grpSpPr>
        <p:sp>
          <p:nvSpPr>
            <p:cNvPr id="298" name="Shape 298"/>
            <p:cNvSpPr/>
            <p:nvPr/>
          </p:nvSpPr>
          <p:spPr>
            <a:xfrm>
              <a:off x="2437888"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sp>
          <p:nvSpPr>
            <p:cNvPr id="299" name="Shape 299"/>
            <p:cNvSpPr/>
            <p:nvPr/>
          </p:nvSpPr>
          <p:spPr>
            <a:xfrm>
              <a:off x="2970488"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300" name="Shape 300"/>
            <p:cNvSpPr/>
            <p:nvPr/>
          </p:nvSpPr>
          <p:spPr>
            <a:xfrm>
              <a:off x="3503088"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sp>
          <p:nvSpPr>
            <p:cNvPr id="301" name="Shape 301"/>
            <p:cNvSpPr/>
            <p:nvPr/>
          </p:nvSpPr>
          <p:spPr>
            <a:xfrm>
              <a:off x="4035688"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302" name="Shape 302"/>
            <p:cNvSpPr/>
            <p:nvPr/>
          </p:nvSpPr>
          <p:spPr>
            <a:xfrm>
              <a:off x="5100889"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sp>
          <p:nvSpPr>
            <p:cNvPr id="303" name="Shape 303"/>
            <p:cNvSpPr/>
            <p:nvPr/>
          </p:nvSpPr>
          <p:spPr>
            <a:xfrm>
              <a:off x="5633489"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304" name="Shape 304"/>
            <p:cNvSpPr/>
            <p:nvPr/>
          </p:nvSpPr>
          <p:spPr>
            <a:xfrm>
              <a:off x="6166089" y="15834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sp>
          <p:nvSpPr>
            <p:cNvPr id="305" name="Shape 305"/>
            <p:cNvSpPr/>
            <p:nvPr/>
          </p:nvSpPr>
          <p:spPr>
            <a:xfrm>
              <a:off x="4568288" y="15834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grpSp>
      <p:grpSp>
        <p:nvGrpSpPr>
          <p:cNvPr id="306" name="Shape 306"/>
          <p:cNvGrpSpPr/>
          <p:nvPr/>
        </p:nvGrpSpPr>
        <p:grpSpPr>
          <a:xfrm>
            <a:off x="411438" y="3669400"/>
            <a:ext cx="7542427" cy="495300"/>
            <a:chOff x="411438" y="3669400"/>
            <a:chExt cx="7542427" cy="495300"/>
          </a:xfrm>
        </p:grpSpPr>
        <p:sp>
          <p:nvSpPr>
            <p:cNvPr id="307" name="Shape 307"/>
            <p:cNvSpPr/>
            <p:nvPr/>
          </p:nvSpPr>
          <p:spPr>
            <a:xfrm>
              <a:off x="411438" y="3669400"/>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sp>
          <p:nvSpPr>
            <p:cNvPr id="308" name="Shape 308"/>
            <p:cNvSpPr/>
            <p:nvPr/>
          </p:nvSpPr>
          <p:spPr>
            <a:xfrm>
              <a:off x="944038" y="3669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309" name="Shape 309"/>
            <p:cNvSpPr/>
            <p:nvPr/>
          </p:nvSpPr>
          <p:spPr>
            <a:xfrm>
              <a:off x="1476638" y="3669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sp>
          <p:nvSpPr>
            <p:cNvPr id="310" name="Shape 310"/>
            <p:cNvSpPr/>
            <p:nvPr/>
          </p:nvSpPr>
          <p:spPr>
            <a:xfrm>
              <a:off x="2009238" y="3669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311" name="Shape 311"/>
            <p:cNvSpPr/>
            <p:nvPr/>
          </p:nvSpPr>
          <p:spPr>
            <a:xfrm>
              <a:off x="2541838" y="3669400"/>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5</a:t>
              </a:r>
            </a:p>
          </p:txBody>
        </p:sp>
        <p:sp>
          <p:nvSpPr>
            <p:cNvPr id="312" name="Shape 312"/>
            <p:cNvSpPr/>
            <p:nvPr/>
          </p:nvSpPr>
          <p:spPr>
            <a:xfrm>
              <a:off x="6348664" y="3669400"/>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sp>
          <p:nvSpPr>
            <p:cNvPr id="313" name="Shape 313"/>
            <p:cNvSpPr/>
            <p:nvPr/>
          </p:nvSpPr>
          <p:spPr>
            <a:xfrm>
              <a:off x="6881264" y="3669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314" name="Shape 314"/>
            <p:cNvSpPr/>
            <p:nvPr/>
          </p:nvSpPr>
          <p:spPr>
            <a:xfrm>
              <a:off x="7413864" y="3669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sp>
          <p:nvSpPr>
            <p:cNvPr id="315" name="Shape 315"/>
            <p:cNvSpPr/>
            <p:nvPr/>
          </p:nvSpPr>
          <p:spPr>
            <a:xfrm>
              <a:off x="5816063" y="3669400"/>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5</a:t>
              </a:r>
            </a:p>
          </p:txBody>
        </p:sp>
      </p:grpSp>
      <p:grpSp>
        <p:nvGrpSpPr>
          <p:cNvPr id="316" name="Shape 316"/>
          <p:cNvGrpSpPr/>
          <p:nvPr/>
        </p:nvGrpSpPr>
        <p:grpSpPr>
          <a:xfrm>
            <a:off x="411438" y="4431400"/>
            <a:ext cx="7542427" cy="495300"/>
            <a:chOff x="411438" y="4431400"/>
            <a:chExt cx="7542427" cy="495300"/>
          </a:xfrm>
        </p:grpSpPr>
        <p:sp>
          <p:nvSpPr>
            <p:cNvPr id="317" name="Shape 317"/>
            <p:cNvSpPr/>
            <p:nvPr/>
          </p:nvSpPr>
          <p:spPr>
            <a:xfrm>
              <a:off x="411438" y="4431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318" name="Shape 318"/>
            <p:cNvSpPr/>
            <p:nvPr/>
          </p:nvSpPr>
          <p:spPr>
            <a:xfrm>
              <a:off x="944038" y="4431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sp>
          <p:nvSpPr>
            <p:cNvPr id="319" name="Shape 319"/>
            <p:cNvSpPr/>
            <p:nvPr/>
          </p:nvSpPr>
          <p:spPr>
            <a:xfrm>
              <a:off x="1476638" y="4431400"/>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sp>
          <p:nvSpPr>
            <p:cNvPr id="320" name="Shape 320"/>
            <p:cNvSpPr/>
            <p:nvPr/>
          </p:nvSpPr>
          <p:spPr>
            <a:xfrm>
              <a:off x="2009238" y="4431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321" name="Shape 321"/>
            <p:cNvSpPr/>
            <p:nvPr/>
          </p:nvSpPr>
          <p:spPr>
            <a:xfrm>
              <a:off x="2541838" y="4431400"/>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5</a:t>
              </a:r>
            </a:p>
          </p:txBody>
        </p:sp>
        <p:sp>
          <p:nvSpPr>
            <p:cNvPr id="322" name="Shape 322"/>
            <p:cNvSpPr/>
            <p:nvPr/>
          </p:nvSpPr>
          <p:spPr>
            <a:xfrm>
              <a:off x="6348664" y="4431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sp>
          <p:nvSpPr>
            <p:cNvPr id="323" name="Shape 323"/>
            <p:cNvSpPr/>
            <p:nvPr/>
          </p:nvSpPr>
          <p:spPr>
            <a:xfrm>
              <a:off x="6881264" y="4431400"/>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sp>
          <p:nvSpPr>
            <p:cNvPr id="324" name="Shape 324"/>
            <p:cNvSpPr/>
            <p:nvPr/>
          </p:nvSpPr>
          <p:spPr>
            <a:xfrm>
              <a:off x="7413864" y="44314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325" name="Shape 325"/>
            <p:cNvSpPr/>
            <p:nvPr/>
          </p:nvSpPr>
          <p:spPr>
            <a:xfrm>
              <a:off x="5816063" y="4431400"/>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5</a:t>
              </a:r>
            </a:p>
          </p:txBody>
        </p:sp>
      </p:grpSp>
      <p:grpSp>
        <p:nvGrpSpPr>
          <p:cNvPr id="326" name="Shape 326"/>
          <p:cNvGrpSpPr/>
          <p:nvPr/>
        </p:nvGrpSpPr>
        <p:grpSpPr>
          <a:xfrm>
            <a:off x="2708000" y="1281025"/>
            <a:ext cx="3728101" cy="302400"/>
            <a:chOff x="2708000" y="1281025"/>
            <a:chExt cx="3728101" cy="302400"/>
          </a:xfrm>
        </p:grpSpPr>
        <p:cxnSp>
          <p:nvCxnSpPr>
            <p:cNvPr id="327" name="Shape 327"/>
            <p:cNvCxnSpPr>
              <a:stCxn id="290" idx="2"/>
              <a:endCxn id="298" idx="0"/>
            </p:cNvCxnSpPr>
            <p:nvPr/>
          </p:nvCxnSpPr>
          <p:spPr>
            <a:xfrm flipH="1">
              <a:off x="2708000" y="1281025"/>
              <a:ext cx="532500" cy="302400"/>
            </a:xfrm>
            <a:prstGeom prst="straightConnector1">
              <a:avLst/>
            </a:prstGeom>
            <a:noFill/>
            <a:ln cap="flat" cmpd="sng" w="19050">
              <a:solidFill>
                <a:schemeClr val="dk2"/>
              </a:solidFill>
              <a:prstDash val="solid"/>
              <a:round/>
              <a:headEnd len="lg" w="lg" type="none"/>
              <a:tailEnd len="lg" w="lg" type="triangle"/>
            </a:ln>
          </p:spPr>
        </p:cxnSp>
        <p:cxnSp>
          <p:nvCxnSpPr>
            <p:cNvPr id="328" name="Shape 328"/>
            <p:cNvCxnSpPr>
              <a:stCxn id="291" idx="2"/>
              <a:endCxn id="299" idx="0"/>
            </p:cNvCxnSpPr>
            <p:nvPr/>
          </p:nvCxnSpPr>
          <p:spPr>
            <a:xfrm flipH="1">
              <a:off x="3240600" y="1281025"/>
              <a:ext cx="532500" cy="302400"/>
            </a:xfrm>
            <a:prstGeom prst="straightConnector1">
              <a:avLst/>
            </a:prstGeom>
            <a:noFill/>
            <a:ln cap="flat" cmpd="sng" w="19050">
              <a:solidFill>
                <a:schemeClr val="dk2"/>
              </a:solidFill>
              <a:prstDash val="solid"/>
              <a:round/>
              <a:headEnd len="lg" w="lg" type="none"/>
              <a:tailEnd len="lg" w="lg" type="triangle"/>
            </a:ln>
          </p:spPr>
        </p:cxnSp>
        <p:cxnSp>
          <p:nvCxnSpPr>
            <p:cNvPr id="329" name="Shape 329"/>
            <p:cNvCxnSpPr>
              <a:stCxn id="292" idx="2"/>
              <a:endCxn id="300" idx="0"/>
            </p:cNvCxnSpPr>
            <p:nvPr/>
          </p:nvCxnSpPr>
          <p:spPr>
            <a:xfrm flipH="1">
              <a:off x="3773201" y="1281025"/>
              <a:ext cx="532500" cy="302400"/>
            </a:xfrm>
            <a:prstGeom prst="straightConnector1">
              <a:avLst/>
            </a:prstGeom>
            <a:noFill/>
            <a:ln cap="flat" cmpd="sng" w="19050">
              <a:solidFill>
                <a:schemeClr val="dk2"/>
              </a:solidFill>
              <a:prstDash val="solid"/>
              <a:round/>
              <a:headEnd len="lg" w="lg" type="none"/>
              <a:tailEnd len="lg" w="lg" type="triangle"/>
            </a:ln>
          </p:spPr>
        </p:cxnSp>
        <p:cxnSp>
          <p:nvCxnSpPr>
            <p:cNvPr id="330" name="Shape 330"/>
            <p:cNvCxnSpPr>
              <a:stCxn id="294" idx="2"/>
              <a:endCxn id="301" idx="0"/>
            </p:cNvCxnSpPr>
            <p:nvPr/>
          </p:nvCxnSpPr>
          <p:spPr>
            <a:xfrm flipH="1">
              <a:off x="4305701" y="1281025"/>
              <a:ext cx="1597800" cy="302400"/>
            </a:xfrm>
            <a:prstGeom prst="straightConnector1">
              <a:avLst/>
            </a:prstGeom>
            <a:noFill/>
            <a:ln cap="flat" cmpd="sng" w="19050">
              <a:solidFill>
                <a:schemeClr val="dk2"/>
              </a:solidFill>
              <a:prstDash val="solid"/>
              <a:round/>
              <a:headEnd len="lg" w="lg" type="none"/>
              <a:tailEnd len="lg" w="lg" type="triangle"/>
            </a:ln>
          </p:spPr>
        </p:cxnSp>
        <p:cxnSp>
          <p:nvCxnSpPr>
            <p:cNvPr id="331" name="Shape 331"/>
            <p:cNvCxnSpPr>
              <a:stCxn id="296" idx="2"/>
              <a:endCxn id="302" idx="0"/>
            </p:cNvCxnSpPr>
            <p:nvPr/>
          </p:nvCxnSpPr>
          <p:spPr>
            <a:xfrm>
              <a:off x="4838301" y="1281025"/>
              <a:ext cx="532500" cy="302400"/>
            </a:xfrm>
            <a:prstGeom prst="straightConnector1">
              <a:avLst/>
            </a:prstGeom>
            <a:noFill/>
            <a:ln cap="flat" cmpd="sng" w="19050">
              <a:solidFill>
                <a:schemeClr val="dk2"/>
              </a:solidFill>
              <a:prstDash val="solid"/>
              <a:round/>
              <a:headEnd len="lg" w="lg" type="none"/>
              <a:tailEnd len="lg" w="lg" type="triangle"/>
            </a:ln>
          </p:spPr>
        </p:cxnSp>
        <p:cxnSp>
          <p:nvCxnSpPr>
            <p:cNvPr id="332" name="Shape 332"/>
            <p:cNvCxnSpPr>
              <a:stCxn id="293" idx="2"/>
              <a:endCxn id="303" idx="0"/>
            </p:cNvCxnSpPr>
            <p:nvPr/>
          </p:nvCxnSpPr>
          <p:spPr>
            <a:xfrm>
              <a:off x="5370901" y="1281025"/>
              <a:ext cx="532500" cy="302400"/>
            </a:xfrm>
            <a:prstGeom prst="straightConnector1">
              <a:avLst/>
            </a:prstGeom>
            <a:noFill/>
            <a:ln cap="flat" cmpd="sng" w="19050">
              <a:solidFill>
                <a:schemeClr val="dk2"/>
              </a:solidFill>
              <a:prstDash val="solid"/>
              <a:round/>
              <a:headEnd len="lg" w="lg" type="none"/>
              <a:tailEnd len="lg" w="lg" type="triangle"/>
            </a:ln>
          </p:spPr>
        </p:cxnSp>
        <p:cxnSp>
          <p:nvCxnSpPr>
            <p:cNvPr id="333" name="Shape 333"/>
            <p:cNvCxnSpPr>
              <a:stCxn id="295" idx="2"/>
              <a:endCxn id="304" idx="0"/>
            </p:cNvCxnSpPr>
            <p:nvPr/>
          </p:nvCxnSpPr>
          <p:spPr>
            <a:xfrm>
              <a:off x="6436102" y="1281025"/>
              <a:ext cx="0" cy="302400"/>
            </a:xfrm>
            <a:prstGeom prst="straightConnector1">
              <a:avLst/>
            </a:prstGeom>
            <a:noFill/>
            <a:ln cap="flat" cmpd="sng" w="19050">
              <a:solidFill>
                <a:schemeClr val="dk2"/>
              </a:solidFill>
              <a:prstDash val="solid"/>
              <a:round/>
              <a:headEnd len="lg" w="lg" type="none"/>
              <a:tailEnd len="lg" w="lg" type="triangle"/>
            </a:ln>
          </p:spPr>
        </p:cxnSp>
      </p:grpSp>
      <p:sp>
        <p:nvSpPr>
          <p:cNvPr id="334" name="Shape 334"/>
          <p:cNvSpPr txBox="1"/>
          <p:nvPr/>
        </p:nvSpPr>
        <p:spPr>
          <a:xfrm>
            <a:off x="6877075" y="1095575"/>
            <a:ext cx="2266800" cy="71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Q: How would we use this operation for sorting?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10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Quicksort</a:t>
            </a:r>
          </a:p>
        </p:txBody>
      </p:sp>
      <p:sp>
        <p:nvSpPr>
          <p:cNvPr id="340" name="Shape 340"/>
          <p:cNvSpPr txBox="1"/>
          <p:nvPr/>
        </p:nvSpPr>
        <p:spPr>
          <a:xfrm>
            <a:off x="243000" y="556500"/>
            <a:ext cx="8443800" cy="1613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solidFill>
                  <a:srgbClr val="000000"/>
                </a:solidFill>
                <a:latin typeface="Calibri"/>
                <a:ea typeface="Calibri"/>
                <a:cs typeface="Calibri"/>
                <a:sym typeface="Calibri"/>
              </a:rPr>
              <a:t>Quic</a:t>
            </a:r>
            <a:r>
              <a:rPr lang="en" sz="2200">
                <a:latin typeface="Calibri"/>
                <a:ea typeface="Calibri"/>
                <a:cs typeface="Calibri"/>
                <a:sym typeface="Calibri"/>
              </a:rPr>
              <a:t>k</a:t>
            </a:r>
            <a:r>
              <a:rPr lang="en" sz="2200">
                <a:solidFill>
                  <a:srgbClr val="000000"/>
                </a:solidFill>
                <a:latin typeface="Calibri"/>
                <a:ea typeface="Calibri"/>
                <a:cs typeface="Calibri"/>
                <a:sym typeface="Calibri"/>
              </a:rPr>
              <a:t>sorting N items:</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Partition on leftmost item. </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Quicksort left half.</a:t>
            </a:r>
          </a:p>
          <a:p>
            <a:pPr indent="-368300" lvl="0" marL="457200" rtl="0">
              <a:spcBef>
                <a:spcPts val="600"/>
              </a:spcBef>
              <a:buClr>
                <a:srgbClr val="000000"/>
              </a:buClr>
              <a:buSzPts val="2200"/>
              <a:buFont typeface="Calibri"/>
              <a:buChar char="●"/>
            </a:pPr>
            <a:r>
              <a:rPr lang="en" sz="2200">
                <a:solidFill>
                  <a:srgbClr val="000000"/>
                </a:solidFill>
                <a:latin typeface="Calibri"/>
                <a:ea typeface="Calibri"/>
                <a:cs typeface="Calibri"/>
                <a:sym typeface="Calibri"/>
              </a:rPr>
              <a:t>Quicksort right half.</a:t>
            </a:r>
          </a:p>
        </p:txBody>
      </p:sp>
      <p:sp>
        <p:nvSpPr>
          <p:cNvPr id="341" name="Shape 341"/>
          <p:cNvSpPr/>
          <p:nvPr/>
        </p:nvSpPr>
        <p:spPr>
          <a:xfrm>
            <a:off x="2453788"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32</a:t>
            </a:r>
          </a:p>
        </p:txBody>
      </p:sp>
      <p:sp>
        <p:nvSpPr>
          <p:cNvPr id="342" name="Shape 342"/>
          <p:cNvSpPr/>
          <p:nvPr/>
        </p:nvSpPr>
        <p:spPr>
          <a:xfrm>
            <a:off x="2938977"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15</a:t>
            </a:r>
          </a:p>
        </p:txBody>
      </p:sp>
      <p:sp>
        <p:nvSpPr>
          <p:cNvPr id="343" name="Shape 343"/>
          <p:cNvSpPr/>
          <p:nvPr/>
        </p:nvSpPr>
        <p:spPr>
          <a:xfrm>
            <a:off x="3428317"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344" name="Shape 344"/>
          <p:cNvSpPr/>
          <p:nvPr/>
        </p:nvSpPr>
        <p:spPr>
          <a:xfrm>
            <a:off x="3913506"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17</a:t>
            </a:r>
          </a:p>
        </p:txBody>
      </p:sp>
      <p:sp>
        <p:nvSpPr>
          <p:cNvPr id="345" name="Shape 345"/>
          <p:cNvSpPr/>
          <p:nvPr/>
        </p:nvSpPr>
        <p:spPr>
          <a:xfrm>
            <a:off x="4398248"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19</a:t>
            </a:r>
          </a:p>
        </p:txBody>
      </p:sp>
      <p:sp>
        <p:nvSpPr>
          <p:cNvPr id="346" name="Shape 346"/>
          <p:cNvSpPr/>
          <p:nvPr/>
        </p:nvSpPr>
        <p:spPr>
          <a:xfrm>
            <a:off x="4883438"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26</a:t>
            </a:r>
          </a:p>
        </p:txBody>
      </p:sp>
      <p:sp>
        <p:nvSpPr>
          <p:cNvPr id="347" name="Shape 347"/>
          <p:cNvSpPr/>
          <p:nvPr/>
        </p:nvSpPr>
        <p:spPr>
          <a:xfrm>
            <a:off x="5372778"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41</a:t>
            </a:r>
          </a:p>
        </p:txBody>
      </p:sp>
      <p:sp>
        <p:nvSpPr>
          <p:cNvPr id="348" name="Shape 348"/>
          <p:cNvSpPr/>
          <p:nvPr/>
        </p:nvSpPr>
        <p:spPr>
          <a:xfrm>
            <a:off x="5857967"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17</a:t>
            </a:r>
          </a:p>
        </p:txBody>
      </p:sp>
      <p:sp>
        <p:nvSpPr>
          <p:cNvPr id="349" name="Shape 349"/>
          <p:cNvSpPr/>
          <p:nvPr/>
        </p:nvSpPr>
        <p:spPr>
          <a:xfrm>
            <a:off x="6347342" y="2350225"/>
            <a:ext cx="4953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17</a:t>
            </a:r>
          </a:p>
        </p:txBody>
      </p:sp>
      <p:sp>
        <p:nvSpPr>
          <p:cNvPr id="350" name="Shape 350"/>
          <p:cNvSpPr txBox="1"/>
          <p:nvPr/>
        </p:nvSpPr>
        <p:spPr>
          <a:xfrm>
            <a:off x="938500" y="3342725"/>
            <a:ext cx="1781400" cy="361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partition(32)</a:t>
            </a:r>
          </a:p>
        </p:txBody>
      </p:sp>
      <p:sp>
        <p:nvSpPr>
          <p:cNvPr id="351" name="Shape 351"/>
          <p:cNvSpPr/>
          <p:nvPr/>
        </p:nvSpPr>
        <p:spPr>
          <a:xfrm>
            <a:off x="2453788"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15</a:t>
            </a:r>
          </a:p>
        </p:txBody>
      </p:sp>
      <p:sp>
        <p:nvSpPr>
          <p:cNvPr id="352" name="Shape 352"/>
          <p:cNvSpPr/>
          <p:nvPr/>
        </p:nvSpPr>
        <p:spPr>
          <a:xfrm>
            <a:off x="2938977"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353" name="Shape 353"/>
          <p:cNvSpPr/>
          <p:nvPr/>
        </p:nvSpPr>
        <p:spPr>
          <a:xfrm>
            <a:off x="3428317"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17</a:t>
            </a:r>
          </a:p>
        </p:txBody>
      </p:sp>
      <p:sp>
        <p:nvSpPr>
          <p:cNvPr id="354" name="Shape 354"/>
          <p:cNvSpPr/>
          <p:nvPr/>
        </p:nvSpPr>
        <p:spPr>
          <a:xfrm>
            <a:off x="3913506"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19</a:t>
            </a:r>
          </a:p>
        </p:txBody>
      </p:sp>
      <p:sp>
        <p:nvSpPr>
          <p:cNvPr id="355" name="Shape 355"/>
          <p:cNvSpPr/>
          <p:nvPr/>
        </p:nvSpPr>
        <p:spPr>
          <a:xfrm>
            <a:off x="4398248"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26</a:t>
            </a:r>
          </a:p>
        </p:txBody>
      </p:sp>
      <p:sp>
        <p:nvSpPr>
          <p:cNvPr id="356" name="Shape 356"/>
          <p:cNvSpPr/>
          <p:nvPr/>
        </p:nvSpPr>
        <p:spPr>
          <a:xfrm>
            <a:off x="4883438"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17</a:t>
            </a:r>
          </a:p>
        </p:txBody>
      </p:sp>
      <p:sp>
        <p:nvSpPr>
          <p:cNvPr id="357" name="Shape 357"/>
          <p:cNvSpPr/>
          <p:nvPr/>
        </p:nvSpPr>
        <p:spPr>
          <a:xfrm>
            <a:off x="5372778" y="4255225"/>
            <a:ext cx="495300" cy="495300"/>
          </a:xfrm>
          <a:prstGeom prst="rect">
            <a:avLst/>
          </a:prstGeom>
          <a:solidFill>
            <a:srgbClr val="EA999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17</a:t>
            </a:r>
          </a:p>
        </p:txBody>
      </p:sp>
      <p:sp>
        <p:nvSpPr>
          <p:cNvPr id="358" name="Shape 358"/>
          <p:cNvSpPr/>
          <p:nvPr/>
        </p:nvSpPr>
        <p:spPr>
          <a:xfrm>
            <a:off x="5857967" y="4255225"/>
            <a:ext cx="495300" cy="4953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32</a:t>
            </a:r>
          </a:p>
        </p:txBody>
      </p:sp>
      <p:sp>
        <p:nvSpPr>
          <p:cNvPr id="359" name="Shape 359"/>
          <p:cNvSpPr/>
          <p:nvPr/>
        </p:nvSpPr>
        <p:spPr>
          <a:xfrm>
            <a:off x="6347342" y="4255225"/>
            <a:ext cx="495300" cy="4953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41</a:t>
            </a:r>
          </a:p>
        </p:txBody>
      </p:sp>
      <p:sp>
        <p:nvSpPr>
          <p:cNvPr id="360" name="Shape 360"/>
          <p:cNvSpPr/>
          <p:nvPr/>
        </p:nvSpPr>
        <p:spPr>
          <a:xfrm rot="-5400000">
            <a:off x="4014977" y="2386125"/>
            <a:ext cx="260700" cy="3380100"/>
          </a:xfrm>
          <a:prstGeom prst="rightBrace">
            <a:avLst>
              <a:gd fmla="val 8333" name="adj1"/>
              <a:gd fmla="val 50000" name="adj2"/>
            </a:avLst>
          </a:prstGeom>
          <a:no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1" name="Shape 361"/>
          <p:cNvSpPr/>
          <p:nvPr/>
        </p:nvSpPr>
        <p:spPr>
          <a:xfrm rot="-5400000">
            <a:off x="6452327" y="3840225"/>
            <a:ext cx="260700" cy="471900"/>
          </a:xfrm>
          <a:prstGeom prst="rightBrace">
            <a:avLst>
              <a:gd fmla="val 8333" name="adj1"/>
              <a:gd fmla="val 50000" name="adj2"/>
            </a:avLst>
          </a:prstGeom>
          <a:no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2" name="Shape 362"/>
          <p:cNvSpPr txBox="1"/>
          <p:nvPr/>
        </p:nvSpPr>
        <p:spPr>
          <a:xfrm>
            <a:off x="4236375" y="3704525"/>
            <a:ext cx="830700" cy="33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&lt;= 32</a:t>
            </a:r>
          </a:p>
        </p:txBody>
      </p:sp>
      <p:sp>
        <p:nvSpPr>
          <p:cNvPr id="363" name="Shape 363"/>
          <p:cNvSpPr txBox="1"/>
          <p:nvPr/>
        </p:nvSpPr>
        <p:spPr>
          <a:xfrm>
            <a:off x="6631725" y="3739250"/>
            <a:ext cx="830700" cy="339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&gt;= 32</a:t>
            </a:r>
          </a:p>
        </p:txBody>
      </p:sp>
      <p:sp>
        <p:nvSpPr>
          <p:cNvPr id="364" name="Shape 364"/>
          <p:cNvSpPr/>
          <p:nvPr/>
        </p:nvSpPr>
        <p:spPr>
          <a:xfrm rot="-5400000">
            <a:off x="5957712" y="3863500"/>
            <a:ext cx="260700" cy="439200"/>
          </a:xfrm>
          <a:prstGeom prst="rightBrace">
            <a:avLst>
              <a:gd fmla="val 8333" name="adj1"/>
              <a:gd fmla="val 50000" name="adj2"/>
            </a:avLst>
          </a:prstGeom>
          <a:no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5" name="Shape 365"/>
          <p:cNvSpPr txBox="1"/>
          <p:nvPr/>
        </p:nvSpPr>
        <p:spPr>
          <a:xfrm>
            <a:off x="5799876" y="3365315"/>
            <a:ext cx="830700" cy="574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in its place</a:t>
            </a:r>
          </a:p>
        </p:txBody>
      </p:sp>
      <p:cxnSp>
        <p:nvCxnSpPr>
          <p:cNvPr id="366" name="Shape 366"/>
          <p:cNvCxnSpPr>
            <a:stCxn id="341" idx="1"/>
            <a:endCxn id="351" idx="1"/>
          </p:cNvCxnSpPr>
          <p:nvPr/>
        </p:nvCxnSpPr>
        <p:spPr>
          <a:xfrm>
            <a:off x="2453788" y="2597875"/>
            <a:ext cx="600" cy="1905000"/>
          </a:xfrm>
          <a:prstGeom prst="bentConnector3">
            <a:avLst>
              <a:gd fmla="val -39687500" name="adj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Quicksort</a:t>
            </a:r>
          </a:p>
        </p:txBody>
      </p:sp>
      <p:sp>
        <p:nvSpPr>
          <p:cNvPr id="372" name="Shape 372"/>
          <p:cNvSpPr txBox="1"/>
          <p:nvPr>
            <p:ph idx="1" type="body"/>
          </p:nvPr>
        </p:nvSpPr>
        <p:spPr>
          <a:xfrm>
            <a:off x="311700" y="9238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Quicksort was the name chosen by Tony Hoare </a:t>
            </a:r>
          </a:p>
          <a:p>
            <a:pPr indent="-355600" lvl="0" marL="457200" rtl="0">
              <a:spcBef>
                <a:spcPts val="0"/>
              </a:spcBef>
              <a:spcAft>
                <a:spcPts val="0"/>
              </a:spcAft>
              <a:buClr>
                <a:srgbClr val="000000"/>
              </a:buClr>
              <a:buSzPts val="2000"/>
              <a:buChar char="●"/>
            </a:pPr>
            <a:r>
              <a:rPr lang="en" sz="2000">
                <a:solidFill>
                  <a:srgbClr val="000000"/>
                </a:solidFill>
              </a:rPr>
              <a:t>For most common situations, it is empirically the fastest sort.</a:t>
            </a:r>
          </a:p>
          <a:p>
            <a:pPr indent="-355600" lvl="1" marL="914400" rtl="0">
              <a:spcBef>
                <a:spcPts val="0"/>
              </a:spcBef>
              <a:buClr>
                <a:srgbClr val="000000"/>
              </a:buClr>
              <a:buSzPts val="2000"/>
              <a:buChar char="○"/>
            </a:pPr>
            <a:r>
              <a:rPr lang="en" sz="2000">
                <a:solidFill>
                  <a:srgbClr val="000000"/>
                </a:solidFill>
              </a:rPr>
              <a:t>Tony was lucky that the name was correct.</a:t>
            </a:r>
          </a:p>
          <a:p>
            <a:pPr indent="0" lvl="0" marL="0" rtl="0">
              <a:spcBef>
                <a:spcPts val="0"/>
              </a:spcBef>
              <a:buNone/>
            </a:pPr>
            <a:r>
              <a:rPr lang="en" sz="2000">
                <a:solidFill>
                  <a:srgbClr val="000000"/>
                </a:solidFill>
              </a:rPr>
              <a:t>How fast is Quicksort? Need to count number and difficulty of partition operations.</a:t>
            </a:r>
          </a:p>
          <a:p>
            <a:pPr indent="0" lvl="0" marL="0" rtl="0">
              <a:spcBef>
                <a:spcPts val="0"/>
              </a:spcBef>
              <a:buNone/>
            </a:pPr>
            <a:r>
              <a:rPr lang="en" sz="2000">
                <a:solidFill>
                  <a:srgbClr val="000000"/>
                </a:solidFill>
              </a:rPr>
              <a:t>Theoretical analysis:</a:t>
            </a:r>
          </a:p>
          <a:p>
            <a:pPr indent="-355600" lvl="0" marL="457200" rtl="0">
              <a:spcBef>
                <a:spcPts val="0"/>
              </a:spcBef>
              <a:buClr>
                <a:srgbClr val="000000"/>
              </a:buClr>
              <a:buSzPts val="2000"/>
              <a:buChar char="●"/>
            </a:pPr>
            <a:r>
              <a:rPr lang="en" sz="2000">
                <a:solidFill>
                  <a:srgbClr val="000000"/>
                </a:solidFill>
              </a:rPr>
              <a:t>The interesting twist: Overall runtime will depend crucially on where pivot ends up.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692875"/>
            <a:ext cx="8520600" cy="2052600"/>
          </a:xfrm>
          <a:prstGeom prst="rect">
            <a:avLst/>
          </a:prstGeom>
        </p:spPr>
        <p:txBody>
          <a:bodyPr anchorCtr="0" anchor="b" bIns="91425" lIns="91425" rIns="91425" wrap="square" tIns="91425">
            <a:noAutofit/>
          </a:bodyPr>
          <a:lstStyle/>
          <a:p>
            <a:pPr indent="0" lvl="0" marL="0">
              <a:spcBef>
                <a:spcPts val="0"/>
              </a:spcBef>
              <a:buNone/>
            </a:pPr>
            <a:r>
              <a:rPr lang="en"/>
              <a:t>CS61BL, Summer 2017</a:t>
            </a:r>
          </a:p>
        </p:txBody>
      </p:sp>
      <p:sp>
        <p:nvSpPr>
          <p:cNvPr id="61" name="Shape 61"/>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a:solidFill>
                  <a:srgbClr val="3D85C6"/>
                </a:solidFill>
              </a:rPr>
              <a:t>Lecture 6 : Topological Sort, Disjoint Sets, and Sorting</a:t>
            </a:r>
          </a:p>
        </p:txBody>
      </p:sp>
      <p:pic>
        <p:nvPicPr>
          <p:cNvPr id="62" name="Shape 62"/>
          <p:cNvPicPr preferRelativeResize="0"/>
          <p:nvPr/>
        </p:nvPicPr>
        <p:blipFill>
          <a:blip r:embed="rId3">
            <a:alphaModFix/>
          </a:blip>
          <a:stretch>
            <a:fillRect/>
          </a:stretch>
        </p:blipFill>
        <p:spPr>
          <a:xfrm>
            <a:off x="7564450" y="3896900"/>
            <a:ext cx="1183175" cy="94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Best Case: Pivot Always Lands in the Middle </a:t>
            </a:r>
          </a:p>
        </p:txBody>
      </p:sp>
      <p:sp>
        <p:nvSpPr>
          <p:cNvPr id="378" name="Shape 378"/>
          <p:cNvSpPr/>
          <p:nvPr/>
        </p:nvSpPr>
        <p:spPr>
          <a:xfrm>
            <a:off x="1779763" y="11667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79" name="Shape 379"/>
          <p:cNvSpPr/>
          <p:nvPr/>
        </p:nvSpPr>
        <p:spPr>
          <a:xfrm>
            <a:off x="2151476"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0" name="Shape 380"/>
          <p:cNvSpPr/>
          <p:nvPr/>
        </p:nvSpPr>
        <p:spPr>
          <a:xfrm>
            <a:off x="2894904"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1" name="Shape 381"/>
          <p:cNvSpPr/>
          <p:nvPr/>
        </p:nvSpPr>
        <p:spPr>
          <a:xfrm>
            <a:off x="3638332"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2" name="Shape 382"/>
          <p:cNvSpPr/>
          <p:nvPr/>
        </p:nvSpPr>
        <p:spPr>
          <a:xfrm>
            <a:off x="4010045"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3" name="Shape 383"/>
          <p:cNvSpPr/>
          <p:nvPr/>
        </p:nvSpPr>
        <p:spPr>
          <a:xfrm>
            <a:off x="3266618"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4" name="Shape 384"/>
          <p:cNvSpPr/>
          <p:nvPr/>
        </p:nvSpPr>
        <p:spPr>
          <a:xfrm>
            <a:off x="2523190"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5" name="Shape 385"/>
          <p:cNvSpPr/>
          <p:nvPr/>
        </p:nvSpPr>
        <p:spPr>
          <a:xfrm>
            <a:off x="4381763"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6" name="Shape 386"/>
          <p:cNvSpPr/>
          <p:nvPr/>
        </p:nvSpPr>
        <p:spPr>
          <a:xfrm>
            <a:off x="4753476"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7" name="Shape 387"/>
          <p:cNvSpPr/>
          <p:nvPr/>
        </p:nvSpPr>
        <p:spPr>
          <a:xfrm>
            <a:off x="5496904"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8" name="Shape 388"/>
          <p:cNvSpPr/>
          <p:nvPr/>
        </p:nvSpPr>
        <p:spPr>
          <a:xfrm>
            <a:off x="6240332"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89" name="Shape 389"/>
          <p:cNvSpPr/>
          <p:nvPr/>
        </p:nvSpPr>
        <p:spPr>
          <a:xfrm>
            <a:off x="6612045"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0" name="Shape 390"/>
          <p:cNvSpPr/>
          <p:nvPr/>
        </p:nvSpPr>
        <p:spPr>
          <a:xfrm>
            <a:off x="6983759"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1" name="Shape 391"/>
          <p:cNvSpPr/>
          <p:nvPr/>
        </p:nvSpPr>
        <p:spPr>
          <a:xfrm>
            <a:off x="5868618"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2" name="Shape 392"/>
          <p:cNvSpPr/>
          <p:nvPr/>
        </p:nvSpPr>
        <p:spPr>
          <a:xfrm>
            <a:off x="5125190" y="1166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nvGrpSpPr>
          <p:cNvPr id="393" name="Shape 393"/>
          <p:cNvGrpSpPr/>
          <p:nvPr/>
        </p:nvGrpSpPr>
        <p:grpSpPr>
          <a:xfrm>
            <a:off x="1779763" y="1512325"/>
            <a:ext cx="5585872" cy="609600"/>
            <a:chOff x="1675900" y="1131325"/>
            <a:chExt cx="5585872" cy="609600"/>
          </a:xfrm>
        </p:grpSpPr>
        <p:sp>
          <p:nvSpPr>
            <p:cNvPr id="394" name="Shape 394"/>
            <p:cNvSpPr/>
            <p:nvPr/>
          </p:nvSpPr>
          <p:spPr>
            <a:xfrm>
              <a:off x="1675900" y="13953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5" name="Shape 395"/>
            <p:cNvSpPr/>
            <p:nvPr/>
          </p:nvSpPr>
          <p:spPr>
            <a:xfrm>
              <a:off x="2047614"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6" name="Shape 396"/>
            <p:cNvSpPr/>
            <p:nvPr/>
          </p:nvSpPr>
          <p:spPr>
            <a:xfrm>
              <a:off x="2791041"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7" name="Shape 397"/>
            <p:cNvSpPr/>
            <p:nvPr/>
          </p:nvSpPr>
          <p:spPr>
            <a:xfrm>
              <a:off x="3534469"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8" name="Shape 398"/>
            <p:cNvSpPr/>
            <p:nvPr/>
          </p:nvSpPr>
          <p:spPr>
            <a:xfrm>
              <a:off x="3906183"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399" name="Shape 399"/>
            <p:cNvSpPr/>
            <p:nvPr/>
          </p:nvSpPr>
          <p:spPr>
            <a:xfrm>
              <a:off x="3162755"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0" name="Shape 400"/>
            <p:cNvSpPr/>
            <p:nvPr/>
          </p:nvSpPr>
          <p:spPr>
            <a:xfrm>
              <a:off x="2419328"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1" name="Shape 401"/>
            <p:cNvSpPr/>
            <p:nvPr/>
          </p:nvSpPr>
          <p:spPr>
            <a:xfrm>
              <a:off x="4282975" y="13953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2" name="Shape 402"/>
            <p:cNvSpPr/>
            <p:nvPr/>
          </p:nvSpPr>
          <p:spPr>
            <a:xfrm>
              <a:off x="4654689" y="13953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3" name="Shape 403"/>
            <p:cNvSpPr/>
            <p:nvPr/>
          </p:nvSpPr>
          <p:spPr>
            <a:xfrm>
              <a:off x="5398116"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4" name="Shape 404"/>
            <p:cNvSpPr/>
            <p:nvPr/>
          </p:nvSpPr>
          <p:spPr>
            <a:xfrm>
              <a:off x="6141544"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5" name="Shape 405"/>
            <p:cNvSpPr/>
            <p:nvPr/>
          </p:nvSpPr>
          <p:spPr>
            <a:xfrm>
              <a:off x="6513258"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6" name="Shape 406"/>
            <p:cNvSpPr/>
            <p:nvPr/>
          </p:nvSpPr>
          <p:spPr>
            <a:xfrm>
              <a:off x="6884972"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7" name="Shape 407"/>
            <p:cNvSpPr/>
            <p:nvPr/>
          </p:nvSpPr>
          <p:spPr>
            <a:xfrm>
              <a:off x="5769830"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08" name="Shape 408"/>
            <p:cNvSpPr/>
            <p:nvPr/>
          </p:nvSpPr>
          <p:spPr>
            <a:xfrm>
              <a:off x="5026403"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409" name="Shape 409"/>
            <p:cNvCxnSpPr>
              <a:stCxn id="378" idx="2"/>
              <a:endCxn id="401"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410" name="Shape 410"/>
          <p:cNvGrpSpPr/>
          <p:nvPr/>
        </p:nvGrpSpPr>
        <p:grpSpPr>
          <a:xfrm>
            <a:off x="1779763" y="2121925"/>
            <a:ext cx="5580797" cy="609600"/>
            <a:chOff x="1675900" y="1740925"/>
            <a:chExt cx="5580797" cy="609600"/>
          </a:xfrm>
        </p:grpSpPr>
        <p:sp>
          <p:nvSpPr>
            <p:cNvPr id="411" name="Shape 411"/>
            <p:cNvSpPr/>
            <p:nvPr/>
          </p:nvSpPr>
          <p:spPr>
            <a:xfrm>
              <a:off x="1675900"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2" name="Shape 412"/>
            <p:cNvSpPr/>
            <p:nvPr/>
          </p:nvSpPr>
          <p:spPr>
            <a:xfrm>
              <a:off x="2047614"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3" name="Shape 413"/>
            <p:cNvSpPr/>
            <p:nvPr/>
          </p:nvSpPr>
          <p:spPr>
            <a:xfrm>
              <a:off x="3162769"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4" name="Shape 414"/>
            <p:cNvSpPr/>
            <p:nvPr/>
          </p:nvSpPr>
          <p:spPr>
            <a:xfrm>
              <a:off x="3534483"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5" name="Shape 415"/>
            <p:cNvSpPr/>
            <p:nvPr/>
          </p:nvSpPr>
          <p:spPr>
            <a:xfrm>
              <a:off x="3906197"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6" name="Shape 416"/>
            <p:cNvSpPr/>
            <p:nvPr/>
          </p:nvSpPr>
          <p:spPr>
            <a:xfrm>
              <a:off x="2791055"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7" name="Shape 417"/>
            <p:cNvSpPr/>
            <p:nvPr/>
          </p:nvSpPr>
          <p:spPr>
            <a:xfrm>
              <a:off x="2419328"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8" name="Shape 418"/>
            <p:cNvSpPr/>
            <p:nvPr/>
          </p:nvSpPr>
          <p:spPr>
            <a:xfrm>
              <a:off x="4277900"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19" name="Shape 419"/>
            <p:cNvSpPr/>
            <p:nvPr/>
          </p:nvSpPr>
          <p:spPr>
            <a:xfrm>
              <a:off x="4649614"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20" name="Shape 420"/>
            <p:cNvSpPr/>
            <p:nvPr/>
          </p:nvSpPr>
          <p:spPr>
            <a:xfrm>
              <a:off x="5393041"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21" name="Shape 421"/>
            <p:cNvSpPr/>
            <p:nvPr/>
          </p:nvSpPr>
          <p:spPr>
            <a:xfrm>
              <a:off x="6136469"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22" name="Shape 422"/>
            <p:cNvSpPr/>
            <p:nvPr/>
          </p:nvSpPr>
          <p:spPr>
            <a:xfrm>
              <a:off x="6508183"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23" name="Shape 423"/>
            <p:cNvSpPr/>
            <p:nvPr/>
          </p:nvSpPr>
          <p:spPr>
            <a:xfrm>
              <a:off x="6879897"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24" name="Shape 424"/>
            <p:cNvSpPr/>
            <p:nvPr/>
          </p:nvSpPr>
          <p:spPr>
            <a:xfrm>
              <a:off x="5764755"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25" name="Shape 425"/>
            <p:cNvSpPr/>
            <p:nvPr/>
          </p:nvSpPr>
          <p:spPr>
            <a:xfrm>
              <a:off x="5021328"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426" name="Shape 426"/>
            <p:cNvCxnSpPr>
              <a:stCxn id="394" idx="2"/>
              <a:endCxn id="416"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427" name="Shape 427"/>
            <p:cNvCxnSpPr>
              <a:stCxn id="402" idx="2"/>
              <a:endCxn id="424"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428" name="Shape 428"/>
          <p:cNvGrpSpPr/>
          <p:nvPr/>
        </p:nvGrpSpPr>
        <p:grpSpPr>
          <a:xfrm>
            <a:off x="1778364" y="2731525"/>
            <a:ext cx="5580796" cy="696300"/>
            <a:chOff x="1674501" y="2350525"/>
            <a:chExt cx="5580796" cy="696300"/>
          </a:xfrm>
        </p:grpSpPr>
        <p:sp>
          <p:nvSpPr>
            <p:cNvPr id="429" name="Shape 429"/>
            <p:cNvSpPr/>
            <p:nvPr/>
          </p:nvSpPr>
          <p:spPr>
            <a:xfrm>
              <a:off x="1674501"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0" name="Shape 430"/>
            <p:cNvSpPr/>
            <p:nvPr/>
          </p:nvSpPr>
          <p:spPr>
            <a:xfrm>
              <a:off x="2046215"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1" name="Shape 431"/>
            <p:cNvSpPr/>
            <p:nvPr/>
          </p:nvSpPr>
          <p:spPr>
            <a:xfrm>
              <a:off x="3161370"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2" name="Shape 432"/>
            <p:cNvSpPr/>
            <p:nvPr/>
          </p:nvSpPr>
          <p:spPr>
            <a:xfrm>
              <a:off x="3533084"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3" name="Shape 433"/>
            <p:cNvSpPr/>
            <p:nvPr/>
          </p:nvSpPr>
          <p:spPr>
            <a:xfrm>
              <a:off x="3904798"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4" name="Shape 434"/>
            <p:cNvSpPr/>
            <p:nvPr/>
          </p:nvSpPr>
          <p:spPr>
            <a:xfrm>
              <a:off x="2789656"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5" name="Shape 435"/>
            <p:cNvSpPr/>
            <p:nvPr/>
          </p:nvSpPr>
          <p:spPr>
            <a:xfrm>
              <a:off x="2417929"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6" name="Shape 436"/>
            <p:cNvSpPr/>
            <p:nvPr/>
          </p:nvSpPr>
          <p:spPr>
            <a:xfrm>
              <a:off x="4276501"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7" name="Shape 437"/>
            <p:cNvSpPr/>
            <p:nvPr/>
          </p:nvSpPr>
          <p:spPr>
            <a:xfrm>
              <a:off x="4648215"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8" name="Shape 438"/>
            <p:cNvSpPr/>
            <p:nvPr/>
          </p:nvSpPr>
          <p:spPr>
            <a:xfrm>
              <a:off x="5391643"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39" name="Shape 439"/>
            <p:cNvSpPr/>
            <p:nvPr/>
          </p:nvSpPr>
          <p:spPr>
            <a:xfrm>
              <a:off x="6135070"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40" name="Shape 440"/>
            <p:cNvSpPr/>
            <p:nvPr/>
          </p:nvSpPr>
          <p:spPr>
            <a:xfrm>
              <a:off x="6506784"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41" name="Shape 441"/>
            <p:cNvSpPr/>
            <p:nvPr/>
          </p:nvSpPr>
          <p:spPr>
            <a:xfrm>
              <a:off x="6878498"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42" name="Shape 442"/>
            <p:cNvSpPr/>
            <p:nvPr/>
          </p:nvSpPr>
          <p:spPr>
            <a:xfrm>
              <a:off x="5763357"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43" name="Shape 443"/>
            <p:cNvSpPr/>
            <p:nvPr/>
          </p:nvSpPr>
          <p:spPr>
            <a:xfrm>
              <a:off x="5019929"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444" name="Shape 444"/>
            <p:cNvCxnSpPr>
              <a:stCxn id="411" idx="2"/>
              <a:endCxn id="430"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445" name="Shape 445"/>
            <p:cNvCxnSpPr>
              <a:stCxn id="413" idx="2"/>
              <a:endCxn id="432"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446" name="Shape 446"/>
            <p:cNvCxnSpPr>
              <a:stCxn id="419" idx="2"/>
              <a:endCxn id="443"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447" name="Shape 447"/>
            <p:cNvCxnSpPr>
              <a:stCxn id="421" idx="2"/>
              <a:endCxn id="440"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448" name="Shape 448"/>
          <p:cNvGrpSpPr/>
          <p:nvPr/>
        </p:nvGrpSpPr>
        <p:grpSpPr>
          <a:xfrm>
            <a:off x="1778364" y="3996625"/>
            <a:ext cx="5580796" cy="345600"/>
            <a:chOff x="1674501" y="3615625"/>
            <a:chExt cx="5580796" cy="345600"/>
          </a:xfrm>
        </p:grpSpPr>
        <p:sp>
          <p:nvSpPr>
            <p:cNvPr id="449" name="Shape 449"/>
            <p:cNvSpPr/>
            <p:nvPr/>
          </p:nvSpPr>
          <p:spPr>
            <a:xfrm>
              <a:off x="1674501"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0" name="Shape 450"/>
            <p:cNvSpPr/>
            <p:nvPr/>
          </p:nvSpPr>
          <p:spPr>
            <a:xfrm>
              <a:off x="2046215"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1" name="Shape 451"/>
            <p:cNvSpPr/>
            <p:nvPr/>
          </p:nvSpPr>
          <p:spPr>
            <a:xfrm>
              <a:off x="3161370"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2" name="Shape 452"/>
            <p:cNvSpPr/>
            <p:nvPr/>
          </p:nvSpPr>
          <p:spPr>
            <a:xfrm>
              <a:off x="3533084"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3" name="Shape 453"/>
            <p:cNvSpPr/>
            <p:nvPr/>
          </p:nvSpPr>
          <p:spPr>
            <a:xfrm>
              <a:off x="3904798"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4" name="Shape 454"/>
            <p:cNvSpPr/>
            <p:nvPr/>
          </p:nvSpPr>
          <p:spPr>
            <a:xfrm>
              <a:off x="2789656"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5" name="Shape 455"/>
            <p:cNvSpPr/>
            <p:nvPr/>
          </p:nvSpPr>
          <p:spPr>
            <a:xfrm>
              <a:off x="2417929"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6" name="Shape 456"/>
            <p:cNvSpPr/>
            <p:nvPr/>
          </p:nvSpPr>
          <p:spPr>
            <a:xfrm>
              <a:off x="4276501"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7" name="Shape 457"/>
            <p:cNvSpPr/>
            <p:nvPr/>
          </p:nvSpPr>
          <p:spPr>
            <a:xfrm>
              <a:off x="4648215"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8" name="Shape 458"/>
            <p:cNvSpPr/>
            <p:nvPr/>
          </p:nvSpPr>
          <p:spPr>
            <a:xfrm>
              <a:off x="5391643"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59" name="Shape 459"/>
            <p:cNvSpPr/>
            <p:nvPr/>
          </p:nvSpPr>
          <p:spPr>
            <a:xfrm>
              <a:off x="6135070"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60" name="Shape 460"/>
            <p:cNvSpPr/>
            <p:nvPr/>
          </p:nvSpPr>
          <p:spPr>
            <a:xfrm>
              <a:off x="6506784"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61" name="Shape 461"/>
            <p:cNvSpPr/>
            <p:nvPr/>
          </p:nvSpPr>
          <p:spPr>
            <a:xfrm>
              <a:off x="6878498"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62" name="Shape 462"/>
            <p:cNvSpPr/>
            <p:nvPr/>
          </p:nvSpPr>
          <p:spPr>
            <a:xfrm>
              <a:off x="5763357"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63" name="Shape 463"/>
            <p:cNvSpPr/>
            <p:nvPr/>
          </p:nvSpPr>
          <p:spPr>
            <a:xfrm>
              <a:off x="5019929"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sp>
        <p:nvSpPr>
          <p:cNvPr id="464" name="Shape 464"/>
          <p:cNvSpPr txBox="1"/>
          <p:nvPr/>
        </p:nvSpPr>
        <p:spPr>
          <a:xfrm>
            <a:off x="3127363" y="3559775"/>
            <a:ext cx="4200300" cy="130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Only size 1 problems remain, so we’re done.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68" name="Shape 468"/>
        <p:cNvGrpSpPr/>
        <p:nvPr/>
      </p:nvGrpSpPr>
      <p:grpSpPr>
        <a:xfrm>
          <a:off x="0" y="0"/>
          <a:ext cx="0" cy="0"/>
          <a:chOff x="0" y="0"/>
          <a:chExt cx="0" cy="0"/>
        </a:xfrm>
      </p:grpSpPr>
      <p:sp>
        <p:nvSpPr>
          <p:cNvPr id="469" name="Shape 469"/>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Best Case Runtime</a:t>
            </a:r>
          </a:p>
        </p:txBody>
      </p:sp>
      <p:sp>
        <p:nvSpPr>
          <p:cNvPr id="470" name="Shape 470"/>
          <p:cNvSpPr/>
          <p:nvPr/>
        </p:nvSpPr>
        <p:spPr>
          <a:xfrm>
            <a:off x="1779763" y="7857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1" name="Shape 471"/>
          <p:cNvSpPr/>
          <p:nvPr/>
        </p:nvSpPr>
        <p:spPr>
          <a:xfrm>
            <a:off x="2151476"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2" name="Shape 472"/>
          <p:cNvSpPr/>
          <p:nvPr/>
        </p:nvSpPr>
        <p:spPr>
          <a:xfrm>
            <a:off x="2894904"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3" name="Shape 473"/>
          <p:cNvSpPr/>
          <p:nvPr/>
        </p:nvSpPr>
        <p:spPr>
          <a:xfrm>
            <a:off x="3638332"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4" name="Shape 474"/>
          <p:cNvSpPr/>
          <p:nvPr/>
        </p:nvSpPr>
        <p:spPr>
          <a:xfrm>
            <a:off x="4010045"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5" name="Shape 475"/>
          <p:cNvSpPr/>
          <p:nvPr/>
        </p:nvSpPr>
        <p:spPr>
          <a:xfrm>
            <a:off x="3266618"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6" name="Shape 476"/>
          <p:cNvSpPr/>
          <p:nvPr/>
        </p:nvSpPr>
        <p:spPr>
          <a:xfrm>
            <a:off x="2523190"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7" name="Shape 477"/>
          <p:cNvSpPr/>
          <p:nvPr/>
        </p:nvSpPr>
        <p:spPr>
          <a:xfrm>
            <a:off x="4381763"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8" name="Shape 478"/>
          <p:cNvSpPr/>
          <p:nvPr/>
        </p:nvSpPr>
        <p:spPr>
          <a:xfrm>
            <a:off x="4753476"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79" name="Shape 479"/>
          <p:cNvSpPr/>
          <p:nvPr/>
        </p:nvSpPr>
        <p:spPr>
          <a:xfrm>
            <a:off x="5496904"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0" name="Shape 480"/>
          <p:cNvSpPr/>
          <p:nvPr/>
        </p:nvSpPr>
        <p:spPr>
          <a:xfrm>
            <a:off x="6240332"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1" name="Shape 481"/>
          <p:cNvSpPr/>
          <p:nvPr/>
        </p:nvSpPr>
        <p:spPr>
          <a:xfrm>
            <a:off x="6612045"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2" name="Shape 482"/>
          <p:cNvSpPr/>
          <p:nvPr/>
        </p:nvSpPr>
        <p:spPr>
          <a:xfrm>
            <a:off x="6983759"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3" name="Shape 483"/>
          <p:cNvSpPr/>
          <p:nvPr/>
        </p:nvSpPr>
        <p:spPr>
          <a:xfrm>
            <a:off x="5868618"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4" name="Shape 484"/>
          <p:cNvSpPr/>
          <p:nvPr/>
        </p:nvSpPr>
        <p:spPr>
          <a:xfrm>
            <a:off x="5125190"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nvGrpSpPr>
          <p:cNvPr id="485" name="Shape 485"/>
          <p:cNvGrpSpPr/>
          <p:nvPr/>
        </p:nvGrpSpPr>
        <p:grpSpPr>
          <a:xfrm>
            <a:off x="1779763" y="1131325"/>
            <a:ext cx="5585872" cy="609600"/>
            <a:chOff x="1675900" y="1131325"/>
            <a:chExt cx="5585872" cy="609600"/>
          </a:xfrm>
        </p:grpSpPr>
        <p:sp>
          <p:nvSpPr>
            <p:cNvPr id="486" name="Shape 486"/>
            <p:cNvSpPr/>
            <p:nvPr/>
          </p:nvSpPr>
          <p:spPr>
            <a:xfrm>
              <a:off x="1675900" y="13953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7" name="Shape 487"/>
            <p:cNvSpPr/>
            <p:nvPr/>
          </p:nvSpPr>
          <p:spPr>
            <a:xfrm>
              <a:off x="2047614"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8" name="Shape 488"/>
            <p:cNvSpPr/>
            <p:nvPr/>
          </p:nvSpPr>
          <p:spPr>
            <a:xfrm>
              <a:off x="2791041"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89" name="Shape 489"/>
            <p:cNvSpPr/>
            <p:nvPr/>
          </p:nvSpPr>
          <p:spPr>
            <a:xfrm>
              <a:off x="3534469"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0" name="Shape 490"/>
            <p:cNvSpPr/>
            <p:nvPr/>
          </p:nvSpPr>
          <p:spPr>
            <a:xfrm>
              <a:off x="3906183"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1" name="Shape 491"/>
            <p:cNvSpPr/>
            <p:nvPr/>
          </p:nvSpPr>
          <p:spPr>
            <a:xfrm>
              <a:off x="3162755"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2" name="Shape 492"/>
            <p:cNvSpPr/>
            <p:nvPr/>
          </p:nvSpPr>
          <p:spPr>
            <a:xfrm>
              <a:off x="2419328"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3" name="Shape 493"/>
            <p:cNvSpPr/>
            <p:nvPr/>
          </p:nvSpPr>
          <p:spPr>
            <a:xfrm>
              <a:off x="4282975" y="13953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4" name="Shape 494"/>
            <p:cNvSpPr/>
            <p:nvPr/>
          </p:nvSpPr>
          <p:spPr>
            <a:xfrm>
              <a:off x="4654689" y="13953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5" name="Shape 495"/>
            <p:cNvSpPr/>
            <p:nvPr/>
          </p:nvSpPr>
          <p:spPr>
            <a:xfrm>
              <a:off x="5398116"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6" name="Shape 496"/>
            <p:cNvSpPr/>
            <p:nvPr/>
          </p:nvSpPr>
          <p:spPr>
            <a:xfrm>
              <a:off x="6141544"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7" name="Shape 497"/>
            <p:cNvSpPr/>
            <p:nvPr/>
          </p:nvSpPr>
          <p:spPr>
            <a:xfrm>
              <a:off x="6513258"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8" name="Shape 498"/>
            <p:cNvSpPr/>
            <p:nvPr/>
          </p:nvSpPr>
          <p:spPr>
            <a:xfrm>
              <a:off x="6884972"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499" name="Shape 499"/>
            <p:cNvSpPr/>
            <p:nvPr/>
          </p:nvSpPr>
          <p:spPr>
            <a:xfrm>
              <a:off x="5769830"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0" name="Shape 500"/>
            <p:cNvSpPr/>
            <p:nvPr/>
          </p:nvSpPr>
          <p:spPr>
            <a:xfrm>
              <a:off x="5026403"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501" name="Shape 501"/>
            <p:cNvCxnSpPr>
              <a:stCxn id="470" idx="2"/>
              <a:endCxn id="493"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502" name="Shape 502"/>
          <p:cNvGrpSpPr/>
          <p:nvPr/>
        </p:nvGrpSpPr>
        <p:grpSpPr>
          <a:xfrm>
            <a:off x="1779763" y="1740925"/>
            <a:ext cx="5580797" cy="609600"/>
            <a:chOff x="1675900" y="1740925"/>
            <a:chExt cx="5580797" cy="609600"/>
          </a:xfrm>
        </p:grpSpPr>
        <p:sp>
          <p:nvSpPr>
            <p:cNvPr id="503" name="Shape 503"/>
            <p:cNvSpPr/>
            <p:nvPr/>
          </p:nvSpPr>
          <p:spPr>
            <a:xfrm>
              <a:off x="1675900"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4" name="Shape 504"/>
            <p:cNvSpPr/>
            <p:nvPr/>
          </p:nvSpPr>
          <p:spPr>
            <a:xfrm>
              <a:off x="2047614"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5" name="Shape 505"/>
            <p:cNvSpPr/>
            <p:nvPr/>
          </p:nvSpPr>
          <p:spPr>
            <a:xfrm>
              <a:off x="3162769"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6" name="Shape 506"/>
            <p:cNvSpPr/>
            <p:nvPr/>
          </p:nvSpPr>
          <p:spPr>
            <a:xfrm>
              <a:off x="3534483"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7" name="Shape 507"/>
            <p:cNvSpPr/>
            <p:nvPr/>
          </p:nvSpPr>
          <p:spPr>
            <a:xfrm>
              <a:off x="3906197"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8" name="Shape 508"/>
            <p:cNvSpPr/>
            <p:nvPr/>
          </p:nvSpPr>
          <p:spPr>
            <a:xfrm>
              <a:off x="2791055"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09" name="Shape 509"/>
            <p:cNvSpPr/>
            <p:nvPr/>
          </p:nvSpPr>
          <p:spPr>
            <a:xfrm>
              <a:off x="2419328"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0" name="Shape 510"/>
            <p:cNvSpPr/>
            <p:nvPr/>
          </p:nvSpPr>
          <p:spPr>
            <a:xfrm>
              <a:off x="4277900"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1" name="Shape 511"/>
            <p:cNvSpPr/>
            <p:nvPr/>
          </p:nvSpPr>
          <p:spPr>
            <a:xfrm>
              <a:off x="4649614"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2" name="Shape 512"/>
            <p:cNvSpPr/>
            <p:nvPr/>
          </p:nvSpPr>
          <p:spPr>
            <a:xfrm>
              <a:off x="5393041"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3" name="Shape 513"/>
            <p:cNvSpPr/>
            <p:nvPr/>
          </p:nvSpPr>
          <p:spPr>
            <a:xfrm>
              <a:off x="6136469"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4" name="Shape 514"/>
            <p:cNvSpPr/>
            <p:nvPr/>
          </p:nvSpPr>
          <p:spPr>
            <a:xfrm>
              <a:off x="6508183"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5" name="Shape 515"/>
            <p:cNvSpPr/>
            <p:nvPr/>
          </p:nvSpPr>
          <p:spPr>
            <a:xfrm>
              <a:off x="6879897"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6" name="Shape 516"/>
            <p:cNvSpPr/>
            <p:nvPr/>
          </p:nvSpPr>
          <p:spPr>
            <a:xfrm>
              <a:off x="5764755"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17" name="Shape 517"/>
            <p:cNvSpPr/>
            <p:nvPr/>
          </p:nvSpPr>
          <p:spPr>
            <a:xfrm>
              <a:off x="5021328"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518" name="Shape 518"/>
            <p:cNvCxnSpPr>
              <a:stCxn id="486" idx="2"/>
              <a:endCxn id="508"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519" name="Shape 519"/>
            <p:cNvCxnSpPr>
              <a:stCxn id="494" idx="2"/>
              <a:endCxn id="516"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520" name="Shape 520"/>
          <p:cNvGrpSpPr/>
          <p:nvPr/>
        </p:nvGrpSpPr>
        <p:grpSpPr>
          <a:xfrm>
            <a:off x="1778364" y="2350525"/>
            <a:ext cx="5580796" cy="696300"/>
            <a:chOff x="1674501" y="2350525"/>
            <a:chExt cx="5580796" cy="696300"/>
          </a:xfrm>
        </p:grpSpPr>
        <p:sp>
          <p:nvSpPr>
            <p:cNvPr id="521" name="Shape 521"/>
            <p:cNvSpPr/>
            <p:nvPr/>
          </p:nvSpPr>
          <p:spPr>
            <a:xfrm>
              <a:off x="1674501"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2" name="Shape 522"/>
            <p:cNvSpPr/>
            <p:nvPr/>
          </p:nvSpPr>
          <p:spPr>
            <a:xfrm>
              <a:off x="2046215"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3" name="Shape 523"/>
            <p:cNvSpPr/>
            <p:nvPr/>
          </p:nvSpPr>
          <p:spPr>
            <a:xfrm>
              <a:off x="3161370"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4" name="Shape 524"/>
            <p:cNvSpPr/>
            <p:nvPr/>
          </p:nvSpPr>
          <p:spPr>
            <a:xfrm>
              <a:off x="3533084"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5" name="Shape 525"/>
            <p:cNvSpPr/>
            <p:nvPr/>
          </p:nvSpPr>
          <p:spPr>
            <a:xfrm>
              <a:off x="3904798"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6" name="Shape 526"/>
            <p:cNvSpPr/>
            <p:nvPr/>
          </p:nvSpPr>
          <p:spPr>
            <a:xfrm>
              <a:off x="2789656"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7" name="Shape 527"/>
            <p:cNvSpPr/>
            <p:nvPr/>
          </p:nvSpPr>
          <p:spPr>
            <a:xfrm>
              <a:off x="2417929"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8" name="Shape 528"/>
            <p:cNvSpPr/>
            <p:nvPr/>
          </p:nvSpPr>
          <p:spPr>
            <a:xfrm>
              <a:off x="4276501"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29" name="Shape 529"/>
            <p:cNvSpPr/>
            <p:nvPr/>
          </p:nvSpPr>
          <p:spPr>
            <a:xfrm>
              <a:off x="4648215"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30" name="Shape 530"/>
            <p:cNvSpPr/>
            <p:nvPr/>
          </p:nvSpPr>
          <p:spPr>
            <a:xfrm>
              <a:off x="5391643"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31" name="Shape 531"/>
            <p:cNvSpPr/>
            <p:nvPr/>
          </p:nvSpPr>
          <p:spPr>
            <a:xfrm>
              <a:off x="6135070"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32" name="Shape 532"/>
            <p:cNvSpPr/>
            <p:nvPr/>
          </p:nvSpPr>
          <p:spPr>
            <a:xfrm>
              <a:off x="6506784"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33" name="Shape 533"/>
            <p:cNvSpPr/>
            <p:nvPr/>
          </p:nvSpPr>
          <p:spPr>
            <a:xfrm>
              <a:off x="6878498"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34" name="Shape 534"/>
            <p:cNvSpPr/>
            <p:nvPr/>
          </p:nvSpPr>
          <p:spPr>
            <a:xfrm>
              <a:off x="5763357"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35" name="Shape 535"/>
            <p:cNvSpPr/>
            <p:nvPr/>
          </p:nvSpPr>
          <p:spPr>
            <a:xfrm>
              <a:off x="5019929"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536" name="Shape 536"/>
            <p:cNvCxnSpPr>
              <a:stCxn id="503" idx="2"/>
              <a:endCxn id="522"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537" name="Shape 537"/>
            <p:cNvCxnSpPr>
              <a:stCxn id="505" idx="2"/>
              <a:endCxn id="524"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538" name="Shape 538"/>
            <p:cNvCxnSpPr>
              <a:stCxn id="511" idx="2"/>
              <a:endCxn id="535"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539" name="Shape 539"/>
            <p:cNvCxnSpPr>
              <a:stCxn id="513" idx="2"/>
              <a:endCxn id="532"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540" name="Shape 540"/>
          <p:cNvGrpSpPr/>
          <p:nvPr/>
        </p:nvGrpSpPr>
        <p:grpSpPr>
          <a:xfrm>
            <a:off x="1778364" y="3615625"/>
            <a:ext cx="5580796" cy="345600"/>
            <a:chOff x="1674501" y="3615625"/>
            <a:chExt cx="5580796" cy="345600"/>
          </a:xfrm>
        </p:grpSpPr>
        <p:sp>
          <p:nvSpPr>
            <p:cNvPr id="541" name="Shape 541"/>
            <p:cNvSpPr/>
            <p:nvPr/>
          </p:nvSpPr>
          <p:spPr>
            <a:xfrm>
              <a:off x="1674501"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2" name="Shape 542"/>
            <p:cNvSpPr/>
            <p:nvPr/>
          </p:nvSpPr>
          <p:spPr>
            <a:xfrm>
              <a:off x="2046215"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3" name="Shape 543"/>
            <p:cNvSpPr/>
            <p:nvPr/>
          </p:nvSpPr>
          <p:spPr>
            <a:xfrm>
              <a:off x="3161370"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4" name="Shape 544"/>
            <p:cNvSpPr/>
            <p:nvPr/>
          </p:nvSpPr>
          <p:spPr>
            <a:xfrm>
              <a:off x="3533084"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5" name="Shape 545"/>
            <p:cNvSpPr/>
            <p:nvPr/>
          </p:nvSpPr>
          <p:spPr>
            <a:xfrm>
              <a:off x="3904798"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6" name="Shape 546"/>
            <p:cNvSpPr/>
            <p:nvPr/>
          </p:nvSpPr>
          <p:spPr>
            <a:xfrm>
              <a:off x="2789656"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7" name="Shape 547"/>
            <p:cNvSpPr/>
            <p:nvPr/>
          </p:nvSpPr>
          <p:spPr>
            <a:xfrm>
              <a:off x="2417929"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8" name="Shape 548"/>
            <p:cNvSpPr/>
            <p:nvPr/>
          </p:nvSpPr>
          <p:spPr>
            <a:xfrm>
              <a:off x="4276501"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49" name="Shape 549"/>
            <p:cNvSpPr/>
            <p:nvPr/>
          </p:nvSpPr>
          <p:spPr>
            <a:xfrm>
              <a:off x="4648215"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50" name="Shape 550"/>
            <p:cNvSpPr/>
            <p:nvPr/>
          </p:nvSpPr>
          <p:spPr>
            <a:xfrm>
              <a:off x="5391643"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51" name="Shape 551"/>
            <p:cNvSpPr/>
            <p:nvPr/>
          </p:nvSpPr>
          <p:spPr>
            <a:xfrm>
              <a:off x="6135070"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52" name="Shape 552"/>
            <p:cNvSpPr/>
            <p:nvPr/>
          </p:nvSpPr>
          <p:spPr>
            <a:xfrm>
              <a:off x="6506784"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53" name="Shape 553"/>
            <p:cNvSpPr/>
            <p:nvPr/>
          </p:nvSpPr>
          <p:spPr>
            <a:xfrm>
              <a:off x="6878498"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54" name="Shape 554"/>
            <p:cNvSpPr/>
            <p:nvPr/>
          </p:nvSpPr>
          <p:spPr>
            <a:xfrm>
              <a:off x="5763357"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55" name="Shape 555"/>
            <p:cNvSpPr/>
            <p:nvPr/>
          </p:nvSpPr>
          <p:spPr>
            <a:xfrm>
              <a:off x="5019929"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sp>
        <p:nvSpPr>
          <p:cNvPr id="556" name="Shape 556"/>
          <p:cNvSpPr txBox="1"/>
          <p:nvPr/>
        </p:nvSpPr>
        <p:spPr>
          <a:xfrm>
            <a:off x="3127363" y="3178775"/>
            <a:ext cx="4200300" cy="130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Only size 1 problems remain, so we’re done.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Best Case Runtime</a:t>
            </a:r>
          </a:p>
        </p:txBody>
      </p:sp>
      <p:sp>
        <p:nvSpPr>
          <p:cNvPr id="562" name="Shape 562"/>
          <p:cNvSpPr/>
          <p:nvPr/>
        </p:nvSpPr>
        <p:spPr>
          <a:xfrm>
            <a:off x="408163" y="13191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3" name="Shape 563"/>
          <p:cNvSpPr/>
          <p:nvPr/>
        </p:nvSpPr>
        <p:spPr>
          <a:xfrm>
            <a:off x="779876"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4" name="Shape 564"/>
          <p:cNvSpPr/>
          <p:nvPr/>
        </p:nvSpPr>
        <p:spPr>
          <a:xfrm>
            <a:off x="1523304"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5" name="Shape 565"/>
          <p:cNvSpPr/>
          <p:nvPr/>
        </p:nvSpPr>
        <p:spPr>
          <a:xfrm>
            <a:off x="2266732"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6" name="Shape 566"/>
          <p:cNvSpPr/>
          <p:nvPr/>
        </p:nvSpPr>
        <p:spPr>
          <a:xfrm>
            <a:off x="2638445"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7" name="Shape 567"/>
          <p:cNvSpPr/>
          <p:nvPr/>
        </p:nvSpPr>
        <p:spPr>
          <a:xfrm>
            <a:off x="1895018"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8" name="Shape 568"/>
          <p:cNvSpPr/>
          <p:nvPr/>
        </p:nvSpPr>
        <p:spPr>
          <a:xfrm>
            <a:off x="1151590"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69" name="Shape 569"/>
          <p:cNvSpPr/>
          <p:nvPr/>
        </p:nvSpPr>
        <p:spPr>
          <a:xfrm>
            <a:off x="3010163"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0" name="Shape 570"/>
          <p:cNvSpPr/>
          <p:nvPr/>
        </p:nvSpPr>
        <p:spPr>
          <a:xfrm>
            <a:off x="3381876"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1" name="Shape 571"/>
          <p:cNvSpPr/>
          <p:nvPr/>
        </p:nvSpPr>
        <p:spPr>
          <a:xfrm>
            <a:off x="4125304"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2" name="Shape 572"/>
          <p:cNvSpPr/>
          <p:nvPr/>
        </p:nvSpPr>
        <p:spPr>
          <a:xfrm>
            <a:off x="4868732"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3" name="Shape 573"/>
          <p:cNvSpPr/>
          <p:nvPr/>
        </p:nvSpPr>
        <p:spPr>
          <a:xfrm>
            <a:off x="5240445"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4" name="Shape 574"/>
          <p:cNvSpPr/>
          <p:nvPr/>
        </p:nvSpPr>
        <p:spPr>
          <a:xfrm>
            <a:off x="5612159"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5" name="Shape 575"/>
          <p:cNvSpPr/>
          <p:nvPr/>
        </p:nvSpPr>
        <p:spPr>
          <a:xfrm>
            <a:off x="4497018"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6" name="Shape 576"/>
          <p:cNvSpPr/>
          <p:nvPr/>
        </p:nvSpPr>
        <p:spPr>
          <a:xfrm>
            <a:off x="3753590" y="13191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nvGrpSpPr>
          <p:cNvPr id="577" name="Shape 577"/>
          <p:cNvGrpSpPr/>
          <p:nvPr/>
        </p:nvGrpSpPr>
        <p:grpSpPr>
          <a:xfrm>
            <a:off x="408163" y="1664725"/>
            <a:ext cx="5585872" cy="609600"/>
            <a:chOff x="1675900" y="1131325"/>
            <a:chExt cx="5585872" cy="609600"/>
          </a:xfrm>
        </p:grpSpPr>
        <p:sp>
          <p:nvSpPr>
            <p:cNvPr id="578" name="Shape 578"/>
            <p:cNvSpPr/>
            <p:nvPr/>
          </p:nvSpPr>
          <p:spPr>
            <a:xfrm>
              <a:off x="1675900" y="13953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79" name="Shape 579"/>
            <p:cNvSpPr/>
            <p:nvPr/>
          </p:nvSpPr>
          <p:spPr>
            <a:xfrm>
              <a:off x="2047614"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0" name="Shape 580"/>
            <p:cNvSpPr/>
            <p:nvPr/>
          </p:nvSpPr>
          <p:spPr>
            <a:xfrm>
              <a:off x="2791041"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1" name="Shape 581"/>
            <p:cNvSpPr/>
            <p:nvPr/>
          </p:nvSpPr>
          <p:spPr>
            <a:xfrm>
              <a:off x="3534469"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2" name="Shape 582"/>
            <p:cNvSpPr/>
            <p:nvPr/>
          </p:nvSpPr>
          <p:spPr>
            <a:xfrm>
              <a:off x="3906183"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3" name="Shape 583"/>
            <p:cNvSpPr/>
            <p:nvPr/>
          </p:nvSpPr>
          <p:spPr>
            <a:xfrm>
              <a:off x="3162755"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4" name="Shape 584"/>
            <p:cNvSpPr/>
            <p:nvPr/>
          </p:nvSpPr>
          <p:spPr>
            <a:xfrm>
              <a:off x="2419328"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5" name="Shape 585"/>
            <p:cNvSpPr/>
            <p:nvPr/>
          </p:nvSpPr>
          <p:spPr>
            <a:xfrm>
              <a:off x="4282975" y="13953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6" name="Shape 586"/>
            <p:cNvSpPr/>
            <p:nvPr/>
          </p:nvSpPr>
          <p:spPr>
            <a:xfrm>
              <a:off x="4654689" y="13953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7" name="Shape 587"/>
            <p:cNvSpPr/>
            <p:nvPr/>
          </p:nvSpPr>
          <p:spPr>
            <a:xfrm>
              <a:off x="5398116"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8" name="Shape 588"/>
            <p:cNvSpPr/>
            <p:nvPr/>
          </p:nvSpPr>
          <p:spPr>
            <a:xfrm>
              <a:off x="6141544"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89" name="Shape 589"/>
            <p:cNvSpPr/>
            <p:nvPr/>
          </p:nvSpPr>
          <p:spPr>
            <a:xfrm>
              <a:off x="6513258"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0" name="Shape 590"/>
            <p:cNvSpPr/>
            <p:nvPr/>
          </p:nvSpPr>
          <p:spPr>
            <a:xfrm>
              <a:off x="6884972"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1" name="Shape 591"/>
            <p:cNvSpPr/>
            <p:nvPr/>
          </p:nvSpPr>
          <p:spPr>
            <a:xfrm>
              <a:off x="5769830"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2" name="Shape 592"/>
            <p:cNvSpPr/>
            <p:nvPr/>
          </p:nvSpPr>
          <p:spPr>
            <a:xfrm>
              <a:off x="5026403" y="13953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593" name="Shape 593"/>
            <p:cNvCxnSpPr>
              <a:stCxn id="562" idx="2"/>
              <a:endCxn id="585" idx="0"/>
            </p:cNvCxnSpPr>
            <p:nvPr/>
          </p:nvCxnSpPr>
          <p:spPr>
            <a:xfrm flipH="1" rot="-5400000">
              <a:off x="3035800" y="-40175"/>
              <a:ext cx="264000" cy="26070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594" name="Shape 594"/>
          <p:cNvGrpSpPr/>
          <p:nvPr/>
        </p:nvGrpSpPr>
        <p:grpSpPr>
          <a:xfrm>
            <a:off x="408163" y="2274325"/>
            <a:ext cx="5580797" cy="609600"/>
            <a:chOff x="1675900" y="1740925"/>
            <a:chExt cx="5580797" cy="609600"/>
          </a:xfrm>
        </p:grpSpPr>
        <p:sp>
          <p:nvSpPr>
            <p:cNvPr id="595" name="Shape 595"/>
            <p:cNvSpPr/>
            <p:nvPr/>
          </p:nvSpPr>
          <p:spPr>
            <a:xfrm>
              <a:off x="1675900"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6" name="Shape 596"/>
            <p:cNvSpPr/>
            <p:nvPr/>
          </p:nvSpPr>
          <p:spPr>
            <a:xfrm>
              <a:off x="2047614"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7" name="Shape 597"/>
            <p:cNvSpPr/>
            <p:nvPr/>
          </p:nvSpPr>
          <p:spPr>
            <a:xfrm>
              <a:off x="3162769"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8" name="Shape 598"/>
            <p:cNvSpPr/>
            <p:nvPr/>
          </p:nvSpPr>
          <p:spPr>
            <a:xfrm>
              <a:off x="3534483"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599" name="Shape 599"/>
            <p:cNvSpPr/>
            <p:nvPr/>
          </p:nvSpPr>
          <p:spPr>
            <a:xfrm>
              <a:off x="3906197"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0" name="Shape 600"/>
            <p:cNvSpPr/>
            <p:nvPr/>
          </p:nvSpPr>
          <p:spPr>
            <a:xfrm>
              <a:off x="2791055"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1" name="Shape 601"/>
            <p:cNvSpPr/>
            <p:nvPr/>
          </p:nvSpPr>
          <p:spPr>
            <a:xfrm>
              <a:off x="2419328"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2" name="Shape 602"/>
            <p:cNvSpPr/>
            <p:nvPr/>
          </p:nvSpPr>
          <p:spPr>
            <a:xfrm>
              <a:off x="4277900"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3" name="Shape 603"/>
            <p:cNvSpPr/>
            <p:nvPr/>
          </p:nvSpPr>
          <p:spPr>
            <a:xfrm>
              <a:off x="4649614"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4" name="Shape 604"/>
            <p:cNvSpPr/>
            <p:nvPr/>
          </p:nvSpPr>
          <p:spPr>
            <a:xfrm>
              <a:off x="5393041"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5" name="Shape 605"/>
            <p:cNvSpPr/>
            <p:nvPr/>
          </p:nvSpPr>
          <p:spPr>
            <a:xfrm>
              <a:off x="6136469" y="20049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6" name="Shape 606"/>
            <p:cNvSpPr/>
            <p:nvPr/>
          </p:nvSpPr>
          <p:spPr>
            <a:xfrm>
              <a:off x="6508183"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7" name="Shape 607"/>
            <p:cNvSpPr/>
            <p:nvPr/>
          </p:nvSpPr>
          <p:spPr>
            <a:xfrm>
              <a:off x="6879897"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8" name="Shape 608"/>
            <p:cNvSpPr/>
            <p:nvPr/>
          </p:nvSpPr>
          <p:spPr>
            <a:xfrm>
              <a:off x="5764755" y="20049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09" name="Shape 609"/>
            <p:cNvSpPr/>
            <p:nvPr/>
          </p:nvSpPr>
          <p:spPr>
            <a:xfrm>
              <a:off x="5021328" y="20049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610" name="Shape 610"/>
            <p:cNvCxnSpPr>
              <a:stCxn id="578" idx="2"/>
              <a:endCxn id="600" idx="0"/>
            </p:cNvCxnSpPr>
            <p:nvPr/>
          </p:nvCxnSpPr>
          <p:spPr>
            <a:xfrm flipH="1" rot="-5400000">
              <a:off x="2289850" y="1315375"/>
              <a:ext cx="264000" cy="11151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611" name="Shape 611"/>
            <p:cNvCxnSpPr>
              <a:stCxn id="586" idx="2"/>
              <a:endCxn id="608" idx="0"/>
            </p:cNvCxnSpPr>
            <p:nvPr/>
          </p:nvCxnSpPr>
          <p:spPr>
            <a:xfrm flipH="1" rot="-5400000">
              <a:off x="5266089" y="1317925"/>
              <a:ext cx="264000" cy="11100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612" name="Shape 612"/>
          <p:cNvGrpSpPr/>
          <p:nvPr/>
        </p:nvGrpSpPr>
        <p:grpSpPr>
          <a:xfrm>
            <a:off x="406764" y="2883925"/>
            <a:ext cx="5580796" cy="696300"/>
            <a:chOff x="1674501" y="2350525"/>
            <a:chExt cx="5580796" cy="696300"/>
          </a:xfrm>
        </p:grpSpPr>
        <p:sp>
          <p:nvSpPr>
            <p:cNvPr id="613" name="Shape 613"/>
            <p:cNvSpPr/>
            <p:nvPr/>
          </p:nvSpPr>
          <p:spPr>
            <a:xfrm>
              <a:off x="1674501"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14" name="Shape 614"/>
            <p:cNvSpPr/>
            <p:nvPr/>
          </p:nvSpPr>
          <p:spPr>
            <a:xfrm>
              <a:off x="2046215"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15" name="Shape 615"/>
            <p:cNvSpPr/>
            <p:nvPr/>
          </p:nvSpPr>
          <p:spPr>
            <a:xfrm>
              <a:off x="3161370"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16" name="Shape 616"/>
            <p:cNvSpPr/>
            <p:nvPr/>
          </p:nvSpPr>
          <p:spPr>
            <a:xfrm>
              <a:off x="3533084"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17" name="Shape 617"/>
            <p:cNvSpPr/>
            <p:nvPr/>
          </p:nvSpPr>
          <p:spPr>
            <a:xfrm>
              <a:off x="3904798"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18" name="Shape 618"/>
            <p:cNvSpPr/>
            <p:nvPr/>
          </p:nvSpPr>
          <p:spPr>
            <a:xfrm>
              <a:off x="2789656"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19" name="Shape 619"/>
            <p:cNvSpPr/>
            <p:nvPr/>
          </p:nvSpPr>
          <p:spPr>
            <a:xfrm>
              <a:off x="2417929"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0" name="Shape 620"/>
            <p:cNvSpPr/>
            <p:nvPr/>
          </p:nvSpPr>
          <p:spPr>
            <a:xfrm>
              <a:off x="4276501"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1" name="Shape 621"/>
            <p:cNvSpPr/>
            <p:nvPr/>
          </p:nvSpPr>
          <p:spPr>
            <a:xfrm>
              <a:off x="4648215"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2" name="Shape 622"/>
            <p:cNvSpPr/>
            <p:nvPr/>
          </p:nvSpPr>
          <p:spPr>
            <a:xfrm>
              <a:off x="5391643"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3" name="Shape 623"/>
            <p:cNvSpPr/>
            <p:nvPr/>
          </p:nvSpPr>
          <p:spPr>
            <a:xfrm>
              <a:off x="6135070"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4" name="Shape 624"/>
            <p:cNvSpPr/>
            <p:nvPr/>
          </p:nvSpPr>
          <p:spPr>
            <a:xfrm>
              <a:off x="6506784"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5" name="Shape 625"/>
            <p:cNvSpPr/>
            <p:nvPr/>
          </p:nvSpPr>
          <p:spPr>
            <a:xfrm>
              <a:off x="6878498" y="27012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6" name="Shape 626"/>
            <p:cNvSpPr/>
            <p:nvPr/>
          </p:nvSpPr>
          <p:spPr>
            <a:xfrm>
              <a:off x="5763357"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27" name="Shape 627"/>
            <p:cNvSpPr/>
            <p:nvPr/>
          </p:nvSpPr>
          <p:spPr>
            <a:xfrm>
              <a:off x="5019929" y="27012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cxnSp>
          <p:nvCxnSpPr>
            <p:cNvPr id="628" name="Shape 628"/>
            <p:cNvCxnSpPr>
              <a:stCxn id="595" idx="2"/>
              <a:endCxn id="614" idx="0"/>
            </p:cNvCxnSpPr>
            <p:nvPr/>
          </p:nvCxnSpPr>
          <p:spPr>
            <a:xfrm flipH="1" rot="-5400000">
              <a:off x="1874050"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629" name="Shape 629"/>
            <p:cNvCxnSpPr>
              <a:stCxn id="597" idx="2"/>
              <a:endCxn id="616" idx="0"/>
            </p:cNvCxnSpPr>
            <p:nvPr/>
          </p:nvCxnSpPr>
          <p:spPr>
            <a:xfrm flipH="1" rot="-5400000">
              <a:off x="3360919"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630" name="Shape 630"/>
            <p:cNvCxnSpPr>
              <a:stCxn id="603" idx="2"/>
              <a:endCxn id="627" idx="0"/>
            </p:cNvCxnSpPr>
            <p:nvPr/>
          </p:nvCxnSpPr>
          <p:spPr>
            <a:xfrm flipH="1" rot="-5400000">
              <a:off x="4847764"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cxnSp>
          <p:nvCxnSpPr>
            <p:cNvPr id="631" name="Shape 631"/>
            <p:cNvCxnSpPr>
              <a:stCxn id="605" idx="2"/>
              <a:endCxn id="624" idx="0"/>
            </p:cNvCxnSpPr>
            <p:nvPr/>
          </p:nvCxnSpPr>
          <p:spPr>
            <a:xfrm flipH="1" rot="-5400000">
              <a:off x="6334619" y="2340775"/>
              <a:ext cx="350700" cy="370200"/>
            </a:xfrm>
            <a:prstGeom prst="curvedConnector3">
              <a:avLst>
                <a:gd fmla="val 50000" name="adj1"/>
              </a:avLst>
            </a:prstGeom>
            <a:noFill/>
            <a:ln cap="flat" cmpd="sng" w="19050">
              <a:solidFill>
                <a:schemeClr val="dk2"/>
              </a:solidFill>
              <a:prstDash val="solid"/>
              <a:round/>
              <a:headEnd len="lg" w="lg" type="none"/>
              <a:tailEnd len="lg" w="lg" type="triangle"/>
            </a:ln>
          </p:spPr>
        </p:cxnSp>
      </p:grpSp>
      <p:grpSp>
        <p:nvGrpSpPr>
          <p:cNvPr id="632" name="Shape 632"/>
          <p:cNvGrpSpPr/>
          <p:nvPr/>
        </p:nvGrpSpPr>
        <p:grpSpPr>
          <a:xfrm>
            <a:off x="406764" y="4149025"/>
            <a:ext cx="5580796" cy="345600"/>
            <a:chOff x="1674501" y="3615625"/>
            <a:chExt cx="5580796" cy="345600"/>
          </a:xfrm>
        </p:grpSpPr>
        <p:sp>
          <p:nvSpPr>
            <p:cNvPr id="633" name="Shape 633"/>
            <p:cNvSpPr/>
            <p:nvPr/>
          </p:nvSpPr>
          <p:spPr>
            <a:xfrm>
              <a:off x="1674501"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34" name="Shape 634"/>
            <p:cNvSpPr/>
            <p:nvPr/>
          </p:nvSpPr>
          <p:spPr>
            <a:xfrm>
              <a:off x="2046215"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35" name="Shape 635"/>
            <p:cNvSpPr/>
            <p:nvPr/>
          </p:nvSpPr>
          <p:spPr>
            <a:xfrm>
              <a:off x="3161370"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36" name="Shape 636"/>
            <p:cNvSpPr/>
            <p:nvPr/>
          </p:nvSpPr>
          <p:spPr>
            <a:xfrm>
              <a:off x="3533084"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37" name="Shape 637"/>
            <p:cNvSpPr/>
            <p:nvPr/>
          </p:nvSpPr>
          <p:spPr>
            <a:xfrm>
              <a:off x="3904798"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38" name="Shape 638"/>
            <p:cNvSpPr/>
            <p:nvPr/>
          </p:nvSpPr>
          <p:spPr>
            <a:xfrm>
              <a:off x="2789656"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39" name="Shape 639"/>
            <p:cNvSpPr/>
            <p:nvPr/>
          </p:nvSpPr>
          <p:spPr>
            <a:xfrm>
              <a:off x="2417929"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0" name="Shape 640"/>
            <p:cNvSpPr/>
            <p:nvPr/>
          </p:nvSpPr>
          <p:spPr>
            <a:xfrm>
              <a:off x="4276501"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1" name="Shape 641"/>
            <p:cNvSpPr/>
            <p:nvPr/>
          </p:nvSpPr>
          <p:spPr>
            <a:xfrm>
              <a:off x="4648215"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2" name="Shape 642"/>
            <p:cNvSpPr/>
            <p:nvPr/>
          </p:nvSpPr>
          <p:spPr>
            <a:xfrm>
              <a:off x="5391643"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3" name="Shape 643"/>
            <p:cNvSpPr/>
            <p:nvPr/>
          </p:nvSpPr>
          <p:spPr>
            <a:xfrm>
              <a:off x="6135070"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4" name="Shape 644"/>
            <p:cNvSpPr/>
            <p:nvPr/>
          </p:nvSpPr>
          <p:spPr>
            <a:xfrm>
              <a:off x="6506784"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5" name="Shape 645"/>
            <p:cNvSpPr/>
            <p:nvPr/>
          </p:nvSpPr>
          <p:spPr>
            <a:xfrm>
              <a:off x="6878498"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6" name="Shape 646"/>
            <p:cNvSpPr/>
            <p:nvPr/>
          </p:nvSpPr>
          <p:spPr>
            <a:xfrm>
              <a:off x="5763357"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47" name="Shape 647"/>
            <p:cNvSpPr/>
            <p:nvPr/>
          </p:nvSpPr>
          <p:spPr>
            <a:xfrm>
              <a:off x="5019929" y="36156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sp>
        <p:nvSpPr>
          <p:cNvPr id="648" name="Shape 648"/>
          <p:cNvSpPr txBox="1"/>
          <p:nvPr/>
        </p:nvSpPr>
        <p:spPr>
          <a:xfrm>
            <a:off x="1755763" y="3712175"/>
            <a:ext cx="4200300" cy="130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Only size 1 problems remain, so we’re done.</a:t>
            </a:r>
          </a:p>
        </p:txBody>
      </p:sp>
      <p:sp>
        <p:nvSpPr>
          <p:cNvPr id="649" name="Shape 649"/>
          <p:cNvSpPr txBox="1"/>
          <p:nvPr/>
        </p:nvSpPr>
        <p:spPr>
          <a:xfrm>
            <a:off x="6324650" y="773950"/>
            <a:ext cx="2535600" cy="34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alibri"/>
                <a:ea typeface="Calibri"/>
                <a:cs typeface="Calibri"/>
                <a:sym typeface="Calibri"/>
              </a:rPr>
              <a:t>Total work at each level:</a:t>
            </a:r>
          </a:p>
        </p:txBody>
      </p:sp>
      <p:sp>
        <p:nvSpPr>
          <p:cNvPr id="650" name="Shape 650"/>
          <p:cNvSpPr txBox="1"/>
          <p:nvPr/>
        </p:nvSpPr>
        <p:spPr>
          <a:xfrm>
            <a:off x="7434425" y="1184025"/>
            <a:ext cx="747600" cy="49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100">
                <a:solidFill>
                  <a:srgbClr val="545454"/>
                </a:solidFill>
                <a:highlight>
                  <a:srgbClr val="FFFFFF"/>
                </a:highlight>
              </a:rPr>
              <a:t>≈ </a:t>
            </a:r>
            <a:r>
              <a:rPr lang="en" sz="1800">
                <a:latin typeface="Calibri"/>
                <a:ea typeface="Calibri"/>
                <a:cs typeface="Calibri"/>
                <a:sym typeface="Calibri"/>
              </a:rPr>
              <a:t>N</a:t>
            </a:r>
          </a:p>
        </p:txBody>
      </p:sp>
      <p:sp>
        <p:nvSpPr>
          <p:cNvPr id="651" name="Shape 651"/>
          <p:cNvSpPr txBox="1"/>
          <p:nvPr/>
        </p:nvSpPr>
        <p:spPr>
          <a:xfrm>
            <a:off x="6824825" y="1869825"/>
            <a:ext cx="1872600" cy="49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a:t>
            </a:r>
          </a:p>
        </p:txBody>
      </p:sp>
      <p:sp>
        <p:nvSpPr>
          <p:cNvPr id="652" name="Shape 652"/>
          <p:cNvSpPr txBox="1"/>
          <p:nvPr/>
        </p:nvSpPr>
        <p:spPr>
          <a:xfrm>
            <a:off x="6977225" y="2479425"/>
            <a:ext cx="1872600" cy="49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100">
                <a:solidFill>
                  <a:srgbClr val="545454"/>
                </a:solidFill>
                <a:highlight>
                  <a:srgbClr val="FFFFFF"/>
                </a:highlight>
              </a:rPr>
              <a:t>≈</a:t>
            </a:r>
            <a:r>
              <a:rPr lang="en" sz="1800">
                <a:latin typeface="Calibri"/>
                <a:ea typeface="Calibri"/>
                <a:cs typeface="Calibri"/>
                <a:sym typeface="Calibri"/>
              </a:rPr>
              <a:t>N/4 * 4 = </a:t>
            </a:r>
            <a:r>
              <a:rPr lang="en" sz="1100">
                <a:solidFill>
                  <a:srgbClr val="545454"/>
                </a:solidFill>
                <a:highlight>
                  <a:srgbClr val="FFFFFF"/>
                </a:highlight>
              </a:rPr>
              <a:t>≈</a:t>
            </a:r>
            <a:r>
              <a:rPr lang="en" sz="1800">
                <a:latin typeface="Calibri"/>
                <a:ea typeface="Calibri"/>
                <a:cs typeface="Calibri"/>
                <a:sym typeface="Calibri"/>
              </a:rPr>
              <a:t>N</a:t>
            </a:r>
          </a:p>
        </p:txBody>
      </p:sp>
      <p:sp>
        <p:nvSpPr>
          <p:cNvPr id="653" name="Shape 653"/>
          <p:cNvSpPr txBox="1"/>
          <p:nvPr/>
        </p:nvSpPr>
        <p:spPr>
          <a:xfrm>
            <a:off x="6284675" y="3749400"/>
            <a:ext cx="2859300" cy="1239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alibri"/>
                <a:ea typeface="Calibri"/>
                <a:cs typeface="Calibri"/>
                <a:sym typeface="Calibri"/>
              </a:rPr>
              <a:t>Overall runtime:</a:t>
            </a:r>
          </a:p>
          <a:p>
            <a:pPr indent="0" lvl="0" marL="0" rtl="0">
              <a:spcBef>
                <a:spcPts val="0"/>
              </a:spcBef>
              <a:buNone/>
            </a:pPr>
            <a:r>
              <a:rPr lang="en" sz="1800">
                <a:latin typeface="Calibri"/>
                <a:ea typeface="Calibri"/>
                <a:cs typeface="Calibri"/>
                <a:sym typeface="Calibri"/>
              </a:rPr>
              <a:t>Θ(NH) where H = lg N</a:t>
            </a:r>
          </a:p>
          <a:p>
            <a:pPr indent="0" lvl="0" marL="0" rtl="0">
              <a:spcBef>
                <a:spcPts val="0"/>
              </a:spcBef>
              <a:buNone/>
            </a:pPr>
            <a:r>
              <a:t/>
            </a:r>
            <a:endParaRPr sz="1800">
              <a:latin typeface="Calibri"/>
              <a:ea typeface="Calibri"/>
              <a:cs typeface="Calibri"/>
              <a:sym typeface="Calibri"/>
            </a:endParaRPr>
          </a:p>
          <a:p>
            <a:pPr indent="0" lvl="0" marL="0" rtl="0">
              <a:spcBef>
                <a:spcPts val="0"/>
              </a:spcBef>
              <a:buNone/>
            </a:pPr>
            <a:r>
              <a:rPr lang="en" sz="1800">
                <a:latin typeface="Calibri"/>
                <a:ea typeface="Calibri"/>
                <a:cs typeface="Calibri"/>
                <a:sym typeface="Calibri"/>
              </a:rPr>
              <a:t>so: Θ(N log 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57" name="Shape 657"/>
        <p:cNvGrpSpPr/>
        <p:nvPr/>
      </p:nvGrpSpPr>
      <p:grpSpPr>
        <a:xfrm>
          <a:off x="0" y="0"/>
          <a:ext cx="0" cy="0"/>
          <a:chOff x="0" y="0"/>
          <a:chExt cx="0" cy="0"/>
        </a:xfrm>
      </p:grpSpPr>
      <p:sp>
        <p:nvSpPr>
          <p:cNvPr id="658" name="Shape 65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600">
                <a:solidFill>
                  <a:srgbClr val="1155CC"/>
                </a:solidFill>
              </a:rPr>
              <a:t>Worst Case: Pivot Always Lands at Beginning of Array</a:t>
            </a:r>
          </a:p>
        </p:txBody>
      </p:sp>
      <p:grpSp>
        <p:nvGrpSpPr>
          <p:cNvPr id="659" name="Shape 659"/>
          <p:cNvGrpSpPr/>
          <p:nvPr/>
        </p:nvGrpSpPr>
        <p:grpSpPr>
          <a:xfrm>
            <a:off x="2999088" y="799625"/>
            <a:ext cx="2235369" cy="345600"/>
            <a:chOff x="1779763" y="785725"/>
            <a:chExt cx="2235369" cy="345600"/>
          </a:xfrm>
        </p:grpSpPr>
        <p:sp>
          <p:nvSpPr>
            <p:cNvPr id="660" name="Shape 660"/>
            <p:cNvSpPr/>
            <p:nvPr/>
          </p:nvSpPr>
          <p:spPr>
            <a:xfrm>
              <a:off x="1779763" y="7857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1" name="Shape 661"/>
            <p:cNvSpPr/>
            <p:nvPr/>
          </p:nvSpPr>
          <p:spPr>
            <a:xfrm>
              <a:off x="2151476"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2" name="Shape 662"/>
            <p:cNvSpPr/>
            <p:nvPr/>
          </p:nvSpPr>
          <p:spPr>
            <a:xfrm>
              <a:off x="2894904"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3" name="Shape 663"/>
            <p:cNvSpPr/>
            <p:nvPr/>
          </p:nvSpPr>
          <p:spPr>
            <a:xfrm>
              <a:off x="3638332"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4" name="Shape 664"/>
            <p:cNvSpPr/>
            <p:nvPr/>
          </p:nvSpPr>
          <p:spPr>
            <a:xfrm>
              <a:off x="3266618"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5" name="Shape 665"/>
            <p:cNvSpPr/>
            <p:nvPr/>
          </p:nvSpPr>
          <p:spPr>
            <a:xfrm>
              <a:off x="2523190"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666" name="Shape 666"/>
          <p:cNvGrpSpPr/>
          <p:nvPr/>
        </p:nvGrpSpPr>
        <p:grpSpPr>
          <a:xfrm>
            <a:off x="2999088" y="1422792"/>
            <a:ext cx="2235369" cy="345600"/>
            <a:chOff x="1779763" y="1344828"/>
            <a:chExt cx="2235369" cy="345600"/>
          </a:xfrm>
        </p:grpSpPr>
        <p:sp>
          <p:nvSpPr>
            <p:cNvPr id="667" name="Shape 667"/>
            <p:cNvSpPr/>
            <p:nvPr/>
          </p:nvSpPr>
          <p:spPr>
            <a:xfrm>
              <a:off x="1779763" y="1344828"/>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8" name="Shape 668"/>
            <p:cNvSpPr/>
            <p:nvPr/>
          </p:nvSpPr>
          <p:spPr>
            <a:xfrm>
              <a:off x="2151476" y="1344828"/>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69" name="Shape 669"/>
            <p:cNvSpPr/>
            <p:nvPr/>
          </p:nvSpPr>
          <p:spPr>
            <a:xfrm>
              <a:off x="2894904"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0" name="Shape 670"/>
            <p:cNvSpPr/>
            <p:nvPr/>
          </p:nvSpPr>
          <p:spPr>
            <a:xfrm>
              <a:off x="3638332"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1" name="Shape 671"/>
            <p:cNvSpPr/>
            <p:nvPr/>
          </p:nvSpPr>
          <p:spPr>
            <a:xfrm>
              <a:off x="3266618"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2" name="Shape 672"/>
            <p:cNvSpPr/>
            <p:nvPr/>
          </p:nvSpPr>
          <p:spPr>
            <a:xfrm>
              <a:off x="2523190"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673" name="Shape 673"/>
          <p:cNvGrpSpPr/>
          <p:nvPr/>
        </p:nvGrpSpPr>
        <p:grpSpPr>
          <a:xfrm>
            <a:off x="2999088" y="2045958"/>
            <a:ext cx="2235369" cy="345600"/>
            <a:chOff x="1779763" y="2089175"/>
            <a:chExt cx="2235369" cy="345600"/>
          </a:xfrm>
        </p:grpSpPr>
        <p:sp>
          <p:nvSpPr>
            <p:cNvPr id="674" name="Shape 674"/>
            <p:cNvSpPr/>
            <p:nvPr/>
          </p:nvSpPr>
          <p:spPr>
            <a:xfrm>
              <a:off x="1779763" y="20891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5" name="Shape 675"/>
            <p:cNvSpPr/>
            <p:nvPr/>
          </p:nvSpPr>
          <p:spPr>
            <a:xfrm>
              <a:off x="2151476" y="20891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6" name="Shape 676"/>
            <p:cNvSpPr/>
            <p:nvPr/>
          </p:nvSpPr>
          <p:spPr>
            <a:xfrm>
              <a:off x="2894904" y="20891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7" name="Shape 677"/>
            <p:cNvSpPr/>
            <p:nvPr/>
          </p:nvSpPr>
          <p:spPr>
            <a:xfrm>
              <a:off x="3638332" y="20891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8" name="Shape 678"/>
            <p:cNvSpPr/>
            <p:nvPr/>
          </p:nvSpPr>
          <p:spPr>
            <a:xfrm>
              <a:off x="3266618" y="20891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79" name="Shape 679"/>
            <p:cNvSpPr/>
            <p:nvPr/>
          </p:nvSpPr>
          <p:spPr>
            <a:xfrm>
              <a:off x="2523190" y="208917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680" name="Shape 680"/>
          <p:cNvGrpSpPr/>
          <p:nvPr/>
        </p:nvGrpSpPr>
        <p:grpSpPr>
          <a:xfrm>
            <a:off x="2999088" y="2669125"/>
            <a:ext cx="2235369" cy="345600"/>
            <a:chOff x="1779763" y="2764075"/>
            <a:chExt cx="2235369" cy="345600"/>
          </a:xfrm>
        </p:grpSpPr>
        <p:sp>
          <p:nvSpPr>
            <p:cNvPr id="681" name="Shape 681"/>
            <p:cNvSpPr/>
            <p:nvPr/>
          </p:nvSpPr>
          <p:spPr>
            <a:xfrm>
              <a:off x="1779763" y="27640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82" name="Shape 682"/>
            <p:cNvSpPr/>
            <p:nvPr/>
          </p:nvSpPr>
          <p:spPr>
            <a:xfrm>
              <a:off x="2151476" y="27640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83" name="Shape 683"/>
            <p:cNvSpPr/>
            <p:nvPr/>
          </p:nvSpPr>
          <p:spPr>
            <a:xfrm>
              <a:off x="2894904" y="276407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84" name="Shape 684"/>
            <p:cNvSpPr/>
            <p:nvPr/>
          </p:nvSpPr>
          <p:spPr>
            <a:xfrm>
              <a:off x="3638332" y="27640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85" name="Shape 685"/>
            <p:cNvSpPr/>
            <p:nvPr/>
          </p:nvSpPr>
          <p:spPr>
            <a:xfrm>
              <a:off x="3266618" y="27640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86" name="Shape 686"/>
            <p:cNvSpPr/>
            <p:nvPr/>
          </p:nvSpPr>
          <p:spPr>
            <a:xfrm>
              <a:off x="2523190" y="27640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687" name="Shape 687"/>
          <p:cNvGrpSpPr/>
          <p:nvPr/>
        </p:nvGrpSpPr>
        <p:grpSpPr>
          <a:xfrm>
            <a:off x="2999088" y="3292292"/>
            <a:ext cx="2235369" cy="345600"/>
            <a:chOff x="1779763" y="3475577"/>
            <a:chExt cx="2235369" cy="345600"/>
          </a:xfrm>
        </p:grpSpPr>
        <p:sp>
          <p:nvSpPr>
            <p:cNvPr id="688" name="Shape 688"/>
            <p:cNvSpPr/>
            <p:nvPr/>
          </p:nvSpPr>
          <p:spPr>
            <a:xfrm>
              <a:off x="1779763"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89" name="Shape 689"/>
            <p:cNvSpPr/>
            <p:nvPr/>
          </p:nvSpPr>
          <p:spPr>
            <a:xfrm>
              <a:off x="2151476"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0" name="Shape 690"/>
            <p:cNvSpPr/>
            <p:nvPr/>
          </p:nvSpPr>
          <p:spPr>
            <a:xfrm>
              <a:off x="2894904"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1" name="Shape 691"/>
            <p:cNvSpPr/>
            <p:nvPr/>
          </p:nvSpPr>
          <p:spPr>
            <a:xfrm>
              <a:off x="3638332" y="3475577"/>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2" name="Shape 692"/>
            <p:cNvSpPr/>
            <p:nvPr/>
          </p:nvSpPr>
          <p:spPr>
            <a:xfrm>
              <a:off x="3266618" y="3475577"/>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3" name="Shape 693"/>
            <p:cNvSpPr/>
            <p:nvPr/>
          </p:nvSpPr>
          <p:spPr>
            <a:xfrm>
              <a:off x="2523190"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694" name="Shape 694"/>
          <p:cNvGrpSpPr/>
          <p:nvPr/>
        </p:nvGrpSpPr>
        <p:grpSpPr>
          <a:xfrm>
            <a:off x="2999088" y="3915458"/>
            <a:ext cx="2235369" cy="345600"/>
            <a:chOff x="1779763" y="4067525"/>
            <a:chExt cx="2235369" cy="345600"/>
          </a:xfrm>
        </p:grpSpPr>
        <p:sp>
          <p:nvSpPr>
            <p:cNvPr id="695" name="Shape 695"/>
            <p:cNvSpPr/>
            <p:nvPr/>
          </p:nvSpPr>
          <p:spPr>
            <a:xfrm>
              <a:off x="1779763"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6" name="Shape 696"/>
            <p:cNvSpPr/>
            <p:nvPr/>
          </p:nvSpPr>
          <p:spPr>
            <a:xfrm>
              <a:off x="2151476"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7" name="Shape 697"/>
            <p:cNvSpPr/>
            <p:nvPr/>
          </p:nvSpPr>
          <p:spPr>
            <a:xfrm>
              <a:off x="2894904"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8" name="Shape 698"/>
            <p:cNvSpPr/>
            <p:nvPr/>
          </p:nvSpPr>
          <p:spPr>
            <a:xfrm>
              <a:off x="3638332" y="40675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699" name="Shape 699"/>
            <p:cNvSpPr/>
            <p:nvPr/>
          </p:nvSpPr>
          <p:spPr>
            <a:xfrm>
              <a:off x="3266618"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00" name="Shape 700"/>
            <p:cNvSpPr/>
            <p:nvPr/>
          </p:nvSpPr>
          <p:spPr>
            <a:xfrm>
              <a:off x="2523190"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01" name="Shape 701"/>
          <p:cNvGrpSpPr/>
          <p:nvPr/>
        </p:nvGrpSpPr>
        <p:grpSpPr>
          <a:xfrm>
            <a:off x="2999088" y="4538625"/>
            <a:ext cx="2235369" cy="345600"/>
            <a:chOff x="1779763" y="4677125"/>
            <a:chExt cx="2235369" cy="345600"/>
          </a:xfrm>
        </p:grpSpPr>
        <p:sp>
          <p:nvSpPr>
            <p:cNvPr id="702" name="Shape 702"/>
            <p:cNvSpPr/>
            <p:nvPr/>
          </p:nvSpPr>
          <p:spPr>
            <a:xfrm>
              <a:off x="1779763"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03" name="Shape 703"/>
            <p:cNvSpPr/>
            <p:nvPr/>
          </p:nvSpPr>
          <p:spPr>
            <a:xfrm>
              <a:off x="2151476"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04" name="Shape 704"/>
            <p:cNvSpPr/>
            <p:nvPr/>
          </p:nvSpPr>
          <p:spPr>
            <a:xfrm>
              <a:off x="2894904"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05" name="Shape 705"/>
            <p:cNvSpPr/>
            <p:nvPr/>
          </p:nvSpPr>
          <p:spPr>
            <a:xfrm>
              <a:off x="3638332"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06" name="Shape 706"/>
            <p:cNvSpPr/>
            <p:nvPr/>
          </p:nvSpPr>
          <p:spPr>
            <a:xfrm>
              <a:off x="3266618"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07" name="Shape 707"/>
            <p:cNvSpPr/>
            <p:nvPr/>
          </p:nvSpPr>
          <p:spPr>
            <a:xfrm>
              <a:off x="2523190"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cxnSp>
        <p:nvCxnSpPr>
          <p:cNvPr id="708" name="Shape 708"/>
          <p:cNvCxnSpPr>
            <a:stCxn id="660" idx="2"/>
            <a:endCxn id="667" idx="0"/>
          </p:cNvCxnSpPr>
          <p:nvPr/>
        </p:nvCxnSpPr>
        <p:spPr>
          <a:xfrm>
            <a:off x="3187488" y="1145225"/>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09" name="Shape 709"/>
          <p:cNvCxnSpPr>
            <a:endCxn id="675" idx="0"/>
          </p:cNvCxnSpPr>
          <p:nvPr/>
        </p:nvCxnSpPr>
        <p:spPr>
          <a:xfrm>
            <a:off x="3559201" y="1768458"/>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10" name="Shape 710"/>
          <p:cNvCxnSpPr>
            <a:stCxn id="679" idx="2"/>
            <a:endCxn id="686" idx="0"/>
          </p:cNvCxnSpPr>
          <p:nvPr/>
        </p:nvCxnSpPr>
        <p:spPr>
          <a:xfrm>
            <a:off x="3930915" y="2391558"/>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11" name="Shape 711"/>
          <p:cNvCxnSpPr>
            <a:endCxn id="690" idx="0"/>
          </p:cNvCxnSpPr>
          <p:nvPr/>
        </p:nvCxnSpPr>
        <p:spPr>
          <a:xfrm>
            <a:off x="4302629" y="3014792"/>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12" name="Shape 712"/>
          <p:cNvCxnSpPr>
            <a:endCxn id="699" idx="0"/>
          </p:cNvCxnSpPr>
          <p:nvPr/>
        </p:nvCxnSpPr>
        <p:spPr>
          <a:xfrm>
            <a:off x="4674343" y="3637958"/>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13" name="Shape 713"/>
          <p:cNvCxnSpPr>
            <a:endCxn id="705" idx="0"/>
          </p:cNvCxnSpPr>
          <p:nvPr/>
        </p:nvCxnSpPr>
        <p:spPr>
          <a:xfrm>
            <a:off x="5046057" y="4261125"/>
            <a:ext cx="0" cy="2775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17" name="Shape 717"/>
        <p:cNvGrpSpPr/>
        <p:nvPr/>
      </p:nvGrpSpPr>
      <p:grpSpPr>
        <a:xfrm>
          <a:off x="0" y="0"/>
          <a:ext cx="0" cy="0"/>
          <a:chOff x="0" y="0"/>
          <a:chExt cx="0" cy="0"/>
        </a:xfrm>
      </p:grpSpPr>
      <p:sp>
        <p:nvSpPr>
          <p:cNvPr id="718" name="Shape 71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sz="2600">
                <a:solidFill>
                  <a:srgbClr val="1155CC"/>
                </a:solidFill>
              </a:rPr>
              <a:t>Worst Case: Pivot Always Lands at Beginning of Array</a:t>
            </a:r>
          </a:p>
        </p:txBody>
      </p:sp>
      <p:grpSp>
        <p:nvGrpSpPr>
          <p:cNvPr id="719" name="Shape 719"/>
          <p:cNvGrpSpPr/>
          <p:nvPr/>
        </p:nvGrpSpPr>
        <p:grpSpPr>
          <a:xfrm>
            <a:off x="2999088" y="799625"/>
            <a:ext cx="2235369" cy="345600"/>
            <a:chOff x="1779763" y="785725"/>
            <a:chExt cx="2235369" cy="345600"/>
          </a:xfrm>
        </p:grpSpPr>
        <p:sp>
          <p:nvSpPr>
            <p:cNvPr id="720" name="Shape 720"/>
            <p:cNvSpPr/>
            <p:nvPr/>
          </p:nvSpPr>
          <p:spPr>
            <a:xfrm>
              <a:off x="1779763" y="7857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1" name="Shape 721"/>
            <p:cNvSpPr/>
            <p:nvPr/>
          </p:nvSpPr>
          <p:spPr>
            <a:xfrm>
              <a:off x="2151476"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2" name="Shape 722"/>
            <p:cNvSpPr/>
            <p:nvPr/>
          </p:nvSpPr>
          <p:spPr>
            <a:xfrm>
              <a:off x="2894904"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3" name="Shape 723"/>
            <p:cNvSpPr/>
            <p:nvPr/>
          </p:nvSpPr>
          <p:spPr>
            <a:xfrm>
              <a:off x="3638332"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4" name="Shape 724"/>
            <p:cNvSpPr/>
            <p:nvPr/>
          </p:nvSpPr>
          <p:spPr>
            <a:xfrm>
              <a:off x="3266618"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5" name="Shape 725"/>
            <p:cNvSpPr/>
            <p:nvPr/>
          </p:nvSpPr>
          <p:spPr>
            <a:xfrm>
              <a:off x="2523190" y="78572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26" name="Shape 726"/>
          <p:cNvGrpSpPr/>
          <p:nvPr/>
        </p:nvGrpSpPr>
        <p:grpSpPr>
          <a:xfrm>
            <a:off x="2999088" y="1422792"/>
            <a:ext cx="2235369" cy="345600"/>
            <a:chOff x="1779763" y="1344828"/>
            <a:chExt cx="2235369" cy="345600"/>
          </a:xfrm>
        </p:grpSpPr>
        <p:sp>
          <p:nvSpPr>
            <p:cNvPr id="727" name="Shape 727"/>
            <p:cNvSpPr/>
            <p:nvPr/>
          </p:nvSpPr>
          <p:spPr>
            <a:xfrm>
              <a:off x="1779763" y="1344828"/>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8" name="Shape 728"/>
            <p:cNvSpPr/>
            <p:nvPr/>
          </p:nvSpPr>
          <p:spPr>
            <a:xfrm>
              <a:off x="2151476" y="1344828"/>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29" name="Shape 729"/>
            <p:cNvSpPr/>
            <p:nvPr/>
          </p:nvSpPr>
          <p:spPr>
            <a:xfrm>
              <a:off x="2894904"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0" name="Shape 730"/>
            <p:cNvSpPr/>
            <p:nvPr/>
          </p:nvSpPr>
          <p:spPr>
            <a:xfrm>
              <a:off x="3638332"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1" name="Shape 731"/>
            <p:cNvSpPr/>
            <p:nvPr/>
          </p:nvSpPr>
          <p:spPr>
            <a:xfrm>
              <a:off x="3266618"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2" name="Shape 732"/>
            <p:cNvSpPr/>
            <p:nvPr/>
          </p:nvSpPr>
          <p:spPr>
            <a:xfrm>
              <a:off x="2523190" y="1344828"/>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33" name="Shape 733"/>
          <p:cNvGrpSpPr/>
          <p:nvPr/>
        </p:nvGrpSpPr>
        <p:grpSpPr>
          <a:xfrm>
            <a:off x="2999088" y="2045958"/>
            <a:ext cx="2235369" cy="345600"/>
            <a:chOff x="1779763" y="2089175"/>
            <a:chExt cx="2235369" cy="345600"/>
          </a:xfrm>
        </p:grpSpPr>
        <p:sp>
          <p:nvSpPr>
            <p:cNvPr id="734" name="Shape 734"/>
            <p:cNvSpPr/>
            <p:nvPr/>
          </p:nvSpPr>
          <p:spPr>
            <a:xfrm>
              <a:off x="1779763" y="20891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5" name="Shape 735"/>
            <p:cNvSpPr/>
            <p:nvPr/>
          </p:nvSpPr>
          <p:spPr>
            <a:xfrm>
              <a:off x="2151476" y="20891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6" name="Shape 736"/>
            <p:cNvSpPr/>
            <p:nvPr/>
          </p:nvSpPr>
          <p:spPr>
            <a:xfrm>
              <a:off x="2894904" y="20891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7" name="Shape 737"/>
            <p:cNvSpPr/>
            <p:nvPr/>
          </p:nvSpPr>
          <p:spPr>
            <a:xfrm>
              <a:off x="3638332" y="20891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8" name="Shape 738"/>
            <p:cNvSpPr/>
            <p:nvPr/>
          </p:nvSpPr>
          <p:spPr>
            <a:xfrm>
              <a:off x="3266618" y="20891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39" name="Shape 739"/>
            <p:cNvSpPr/>
            <p:nvPr/>
          </p:nvSpPr>
          <p:spPr>
            <a:xfrm>
              <a:off x="2523190" y="208917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40" name="Shape 740"/>
          <p:cNvGrpSpPr/>
          <p:nvPr/>
        </p:nvGrpSpPr>
        <p:grpSpPr>
          <a:xfrm>
            <a:off x="2999088" y="2669125"/>
            <a:ext cx="2235369" cy="345600"/>
            <a:chOff x="1779763" y="2764075"/>
            <a:chExt cx="2235369" cy="345600"/>
          </a:xfrm>
        </p:grpSpPr>
        <p:sp>
          <p:nvSpPr>
            <p:cNvPr id="741" name="Shape 741"/>
            <p:cNvSpPr/>
            <p:nvPr/>
          </p:nvSpPr>
          <p:spPr>
            <a:xfrm>
              <a:off x="1779763" y="27640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42" name="Shape 742"/>
            <p:cNvSpPr/>
            <p:nvPr/>
          </p:nvSpPr>
          <p:spPr>
            <a:xfrm>
              <a:off x="2151476" y="27640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43" name="Shape 743"/>
            <p:cNvSpPr/>
            <p:nvPr/>
          </p:nvSpPr>
          <p:spPr>
            <a:xfrm>
              <a:off x="2894904" y="276407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44" name="Shape 744"/>
            <p:cNvSpPr/>
            <p:nvPr/>
          </p:nvSpPr>
          <p:spPr>
            <a:xfrm>
              <a:off x="3638332" y="27640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45" name="Shape 745"/>
            <p:cNvSpPr/>
            <p:nvPr/>
          </p:nvSpPr>
          <p:spPr>
            <a:xfrm>
              <a:off x="3266618" y="2764075"/>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46" name="Shape 746"/>
            <p:cNvSpPr/>
            <p:nvPr/>
          </p:nvSpPr>
          <p:spPr>
            <a:xfrm>
              <a:off x="2523190" y="276407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47" name="Shape 747"/>
          <p:cNvGrpSpPr/>
          <p:nvPr/>
        </p:nvGrpSpPr>
        <p:grpSpPr>
          <a:xfrm>
            <a:off x="2999088" y="3292292"/>
            <a:ext cx="2235369" cy="345600"/>
            <a:chOff x="1779763" y="3475577"/>
            <a:chExt cx="2235369" cy="345600"/>
          </a:xfrm>
        </p:grpSpPr>
        <p:sp>
          <p:nvSpPr>
            <p:cNvPr id="748" name="Shape 748"/>
            <p:cNvSpPr/>
            <p:nvPr/>
          </p:nvSpPr>
          <p:spPr>
            <a:xfrm>
              <a:off x="1779763"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49" name="Shape 749"/>
            <p:cNvSpPr/>
            <p:nvPr/>
          </p:nvSpPr>
          <p:spPr>
            <a:xfrm>
              <a:off x="2151476"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0" name="Shape 750"/>
            <p:cNvSpPr/>
            <p:nvPr/>
          </p:nvSpPr>
          <p:spPr>
            <a:xfrm>
              <a:off x="2894904"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1" name="Shape 751"/>
            <p:cNvSpPr/>
            <p:nvPr/>
          </p:nvSpPr>
          <p:spPr>
            <a:xfrm>
              <a:off x="3638332" y="3475577"/>
              <a:ext cx="376800" cy="3456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2" name="Shape 752"/>
            <p:cNvSpPr/>
            <p:nvPr/>
          </p:nvSpPr>
          <p:spPr>
            <a:xfrm>
              <a:off x="3266618" y="3475577"/>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3" name="Shape 753"/>
            <p:cNvSpPr/>
            <p:nvPr/>
          </p:nvSpPr>
          <p:spPr>
            <a:xfrm>
              <a:off x="2523190" y="3475577"/>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54" name="Shape 754"/>
          <p:cNvGrpSpPr/>
          <p:nvPr/>
        </p:nvGrpSpPr>
        <p:grpSpPr>
          <a:xfrm>
            <a:off x="2999088" y="3915458"/>
            <a:ext cx="2235369" cy="345600"/>
            <a:chOff x="1779763" y="4067525"/>
            <a:chExt cx="2235369" cy="345600"/>
          </a:xfrm>
        </p:grpSpPr>
        <p:sp>
          <p:nvSpPr>
            <p:cNvPr id="755" name="Shape 755"/>
            <p:cNvSpPr/>
            <p:nvPr/>
          </p:nvSpPr>
          <p:spPr>
            <a:xfrm>
              <a:off x="1779763"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6" name="Shape 756"/>
            <p:cNvSpPr/>
            <p:nvPr/>
          </p:nvSpPr>
          <p:spPr>
            <a:xfrm>
              <a:off x="2151476"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7" name="Shape 757"/>
            <p:cNvSpPr/>
            <p:nvPr/>
          </p:nvSpPr>
          <p:spPr>
            <a:xfrm>
              <a:off x="2894904"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8" name="Shape 758"/>
            <p:cNvSpPr/>
            <p:nvPr/>
          </p:nvSpPr>
          <p:spPr>
            <a:xfrm>
              <a:off x="3638332" y="4067525"/>
              <a:ext cx="376800" cy="3456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59" name="Shape 759"/>
            <p:cNvSpPr/>
            <p:nvPr/>
          </p:nvSpPr>
          <p:spPr>
            <a:xfrm>
              <a:off x="3266618"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60" name="Shape 760"/>
            <p:cNvSpPr/>
            <p:nvPr/>
          </p:nvSpPr>
          <p:spPr>
            <a:xfrm>
              <a:off x="2523190" y="40675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grpSp>
        <p:nvGrpSpPr>
          <p:cNvPr id="761" name="Shape 761"/>
          <p:cNvGrpSpPr/>
          <p:nvPr/>
        </p:nvGrpSpPr>
        <p:grpSpPr>
          <a:xfrm>
            <a:off x="2999088" y="4538625"/>
            <a:ext cx="2235369" cy="345600"/>
            <a:chOff x="1779763" y="4677125"/>
            <a:chExt cx="2235369" cy="345600"/>
          </a:xfrm>
        </p:grpSpPr>
        <p:sp>
          <p:nvSpPr>
            <p:cNvPr id="762" name="Shape 762"/>
            <p:cNvSpPr/>
            <p:nvPr/>
          </p:nvSpPr>
          <p:spPr>
            <a:xfrm>
              <a:off x="1779763"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63" name="Shape 763"/>
            <p:cNvSpPr/>
            <p:nvPr/>
          </p:nvSpPr>
          <p:spPr>
            <a:xfrm>
              <a:off x="2151476"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64" name="Shape 764"/>
            <p:cNvSpPr/>
            <p:nvPr/>
          </p:nvSpPr>
          <p:spPr>
            <a:xfrm>
              <a:off x="2894904"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65" name="Shape 765"/>
            <p:cNvSpPr/>
            <p:nvPr/>
          </p:nvSpPr>
          <p:spPr>
            <a:xfrm>
              <a:off x="3638332"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66" name="Shape 766"/>
            <p:cNvSpPr/>
            <p:nvPr/>
          </p:nvSpPr>
          <p:spPr>
            <a:xfrm>
              <a:off x="3266618"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sp>
          <p:nvSpPr>
            <p:cNvPr id="767" name="Shape 767"/>
            <p:cNvSpPr/>
            <p:nvPr/>
          </p:nvSpPr>
          <p:spPr>
            <a:xfrm>
              <a:off x="2523190" y="4677125"/>
              <a:ext cx="376800" cy="3456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t/>
              </a:r>
              <a:endParaRPr sz="1800">
                <a:latin typeface="Calibri"/>
                <a:ea typeface="Calibri"/>
                <a:cs typeface="Calibri"/>
                <a:sym typeface="Calibri"/>
              </a:endParaRPr>
            </a:p>
          </p:txBody>
        </p:sp>
      </p:grpSp>
      <p:cxnSp>
        <p:nvCxnSpPr>
          <p:cNvPr id="768" name="Shape 768"/>
          <p:cNvCxnSpPr>
            <a:stCxn id="720" idx="2"/>
            <a:endCxn id="727" idx="0"/>
          </p:cNvCxnSpPr>
          <p:nvPr/>
        </p:nvCxnSpPr>
        <p:spPr>
          <a:xfrm>
            <a:off x="3187488" y="1145225"/>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69" name="Shape 769"/>
          <p:cNvCxnSpPr>
            <a:endCxn id="735" idx="0"/>
          </p:cNvCxnSpPr>
          <p:nvPr/>
        </p:nvCxnSpPr>
        <p:spPr>
          <a:xfrm>
            <a:off x="3559201" y="1768458"/>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70" name="Shape 770"/>
          <p:cNvCxnSpPr>
            <a:stCxn id="739" idx="2"/>
            <a:endCxn id="746" idx="0"/>
          </p:cNvCxnSpPr>
          <p:nvPr/>
        </p:nvCxnSpPr>
        <p:spPr>
          <a:xfrm>
            <a:off x="3930915" y="2391558"/>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71" name="Shape 771"/>
          <p:cNvCxnSpPr>
            <a:endCxn id="750" idx="0"/>
          </p:cNvCxnSpPr>
          <p:nvPr/>
        </p:nvCxnSpPr>
        <p:spPr>
          <a:xfrm>
            <a:off x="4302629" y="3014792"/>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72" name="Shape 772"/>
          <p:cNvCxnSpPr>
            <a:endCxn id="759" idx="0"/>
          </p:cNvCxnSpPr>
          <p:nvPr/>
        </p:nvCxnSpPr>
        <p:spPr>
          <a:xfrm>
            <a:off x="4674343" y="3637958"/>
            <a:ext cx="0" cy="277500"/>
          </a:xfrm>
          <a:prstGeom prst="straightConnector1">
            <a:avLst/>
          </a:prstGeom>
          <a:noFill/>
          <a:ln cap="flat" cmpd="sng" w="19050">
            <a:solidFill>
              <a:schemeClr val="dk2"/>
            </a:solidFill>
            <a:prstDash val="solid"/>
            <a:round/>
            <a:headEnd len="lg" w="lg" type="none"/>
            <a:tailEnd len="lg" w="lg" type="triangle"/>
          </a:ln>
        </p:spPr>
      </p:cxnSp>
      <p:cxnSp>
        <p:nvCxnSpPr>
          <p:cNvPr id="773" name="Shape 773"/>
          <p:cNvCxnSpPr>
            <a:endCxn id="765" idx="0"/>
          </p:cNvCxnSpPr>
          <p:nvPr/>
        </p:nvCxnSpPr>
        <p:spPr>
          <a:xfrm>
            <a:off x="5046057" y="4261125"/>
            <a:ext cx="0" cy="277500"/>
          </a:xfrm>
          <a:prstGeom prst="straightConnector1">
            <a:avLst/>
          </a:prstGeom>
          <a:noFill/>
          <a:ln cap="flat" cmpd="sng" w="19050">
            <a:solidFill>
              <a:schemeClr val="dk2"/>
            </a:solidFill>
            <a:prstDash val="solid"/>
            <a:round/>
            <a:headEnd len="lg" w="lg" type="none"/>
            <a:tailEnd len="lg" w="lg" type="triangle"/>
          </a:ln>
        </p:spPr>
      </p:cxnSp>
      <p:sp>
        <p:nvSpPr>
          <p:cNvPr id="774" name="Shape 774"/>
          <p:cNvSpPr txBox="1"/>
          <p:nvPr/>
        </p:nvSpPr>
        <p:spPr>
          <a:xfrm>
            <a:off x="152400" y="1447800"/>
            <a:ext cx="3000000" cy="30000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1800"/>
              <a:t>What is the runtime?</a:t>
            </a:r>
          </a:p>
          <a:p>
            <a:pPr indent="-342900" lvl="0" marL="457200" rtl="0">
              <a:lnSpc>
                <a:spcPct val="115000"/>
              </a:lnSpc>
              <a:spcBef>
                <a:spcPts val="0"/>
              </a:spcBef>
              <a:spcAft>
                <a:spcPts val="1600"/>
              </a:spcAft>
              <a:buClr>
                <a:srgbClr val="000000"/>
              </a:buClr>
              <a:buSzPts val="1800"/>
              <a:buChar char="●"/>
            </a:pPr>
            <a:r>
              <a:rPr lang="en" sz="1800"/>
              <a:t>Θ(N</a:t>
            </a:r>
            <a:r>
              <a:rPr baseline="30000" lang="en" sz="1800"/>
              <a:t>2</a:t>
            </a:r>
            <a:r>
              <a:rPr lang="en" sz="1800"/>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Shape 7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Quicksort Performance</a:t>
            </a:r>
          </a:p>
        </p:txBody>
      </p:sp>
      <p:sp>
        <p:nvSpPr>
          <p:cNvPr id="780" name="Shape 7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2000">
                <a:solidFill>
                  <a:schemeClr val="dk1"/>
                </a:solidFill>
              </a:rPr>
              <a:t>Theoretical analysis:</a:t>
            </a:r>
          </a:p>
          <a:p>
            <a:pPr indent="-355600" lvl="0" marL="457200" rtl="0">
              <a:spcBef>
                <a:spcPts val="0"/>
              </a:spcBef>
              <a:spcAft>
                <a:spcPts val="0"/>
              </a:spcAft>
              <a:buClr>
                <a:schemeClr val="dk1"/>
              </a:buClr>
              <a:buSzPts val="2000"/>
              <a:buChar char="●"/>
            </a:pPr>
            <a:r>
              <a:rPr lang="en" sz="2000">
                <a:solidFill>
                  <a:schemeClr val="dk1"/>
                </a:solidFill>
              </a:rPr>
              <a:t>Best case: Θ(N log N)</a:t>
            </a:r>
          </a:p>
          <a:p>
            <a:pPr indent="-355600" lvl="0" marL="457200" rtl="0">
              <a:spcBef>
                <a:spcPts val="0"/>
              </a:spcBef>
              <a:buClr>
                <a:schemeClr val="dk1"/>
              </a:buClr>
              <a:buSzPts val="2000"/>
              <a:buChar char="●"/>
            </a:pPr>
            <a:r>
              <a:rPr lang="en" sz="2000">
                <a:solidFill>
                  <a:schemeClr val="dk1"/>
                </a:solidFill>
              </a:rPr>
              <a:t>Worst case: Θ(N</a:t>
            </a:r>
            <a:r>
              <a:rPr baseline="30000" lang="en" sz="2000">
                <a:solidFill>
                  <a:schemeClr val="dk1"/>
                </a:solidFill>
              </a:rPr>
              <a:t>2</a:t>
            </a:r>
            <a:r>
              <a:rPr lang="en" sz="2000">
                <a:solidFill>
                  <a:schemeClr val="dk1"/>
                </a:solidFill>
              </a:rPr>
              <a:t>)</a:t>
            </a:r>
          </a:p>
          <a:p>
            <a:pPr indent="0" lvl="0" marL="0" rtl="0">
              <a:spcBef>
                <a:spcPts val="0"/>
              </a:spcBef>
              <a:buNone/>
            </a:pPr>
            <a:r>
              <a:rPr lang="en" sz="2000">
                <a:solidFill>
                  <a:schemeClr val="dk1"/>
                </a:solidFill>
              </a:rPr>
              <a:t>Compare this to Mergesort.</a:t>
            </a:r>
          </a:p>
          <a:p>
            <a:pPr indent="-355600" lvl="0" marL="457200" rtl="0">
              <a:spcBef>
                <a:spcPts val="0"/>
              </a:spcBef>
              <a:spcAft>
                <a:spcPts val="0"/>
              </a:spcAft>
              <a:buClr>
                <a:schemeClr val="dk1"/>
              </a:buClr>
              <a:buSzPts val="2000"/>
              <a:buChar char="●"/>
            </a:pPr>
            <a:r>
              <a:rPr lang="en" sz="2000">
                <a:solidFill>
                  <a:schemeClr val="dk1"/>
                </a:solidFill>
              </a:rPr>
              <a:t>Best case: Θ(N log N)</a:t>
            </a:r>
          </a:p>
          <a:p>
            <a:pPr indent="-355600" lvl="0" marL="457200" rtl="0">
              <a:spcBef>
                <a:spcPts val="0"/>
              </a:spcBef>
              <a:buClr>
                <a:schemeClr val="dk1"/>
              </a:buClr>
              <a:buSzPts val="2000"/>
              <a:buChar char="●"/>
            </a:pPr>
            <a:r>
              <a:rPr lang="en" sz="2000">
                <a:solidFill>
                  <a:schemeClr val="dk1"/>
                </a:solidFill>
              </a:rPr>
              <a:t>Worst case: Θ(N log N)</a:t>
            </a:r>
          </a:p>
          <a:p>
            <a:pPr indent="0" lvl="0" marL="0" rtl="0">
              <a:spcBef>
                <a:spcPts val="0"/>
              </a:spcBef>
              <a:buNone/>
            </a:pPr>
            <a:r>
              <a:rPr lang="en" sz="2000">
                <a:solidFill>
                  <a:schemeClr val="dk1"/>
                </a:solidFill>
              </a:rPr>
              <a:t>Θ(N log N) vs. Θ(N</a:t>
            </a:r>
            <a:r>
              <a:rPr baseline="30000" lang="en" sz="2000">
                <a:solidFill>
                  <a:schemeClr val="dk1"/>
                </a:solidFill>
              </a:rPr>
              <a:t>2</a:t>
            </a:r>
            <a:r>
              <a:rPr lang="en" sz="2000">
                <a:solidFill>
                  <a:schemeClr val="dk1"/>
                </a:solidFill>
              </a:rPr>
              <a:t>) is a </a:t>
            </a:r>
            <a:r>
              <a:rPr b="1" lang="en" sz="2000" u="sng">
                <a:solidFill>
                  <a:schemeClr val="dk1"/>
                </a:solidFill>
              </a:rPr>
              <a:t>really big deal</a:t>
            </a:r>
            <a:r>
              <a:rPr lang="en" sz="2000">
                <a:solidFill>
                  <a:schemeClr val="dk1"/>
                </a:solidFill>
              </a:rPr>
              <a:t>. So how can Quicksort be the fastest sort empirically?</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Shape 7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Quicksort Runtime</a:t>
            </a:r>
          </a:p>
        </p:txBody>
      </p:sp>
      <p:sp>
        <p:nvSpPr>
          <p:cNvPr id="786" name="Shape 7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2000">
                <a:solidFill>
                  <a:srgbClr val="000000"/>
                </a:solidFill>
                <a:latin typeface="Arial"/>
                <a:ea typeface="Arial"/>
                <a:cs typeface="Arial"/>
                <a:sym typeface="Arial"/>
              </a:rPr>
              <a:t>Average case: Random pivot.</a:t>
            </a:r>
          </a:p>
          <a:p>
            <a:pPr indent="-355600" lvl="0" marL="457200" rtl="0">
              <a:lnSpc>
                <a:spcPct val="115000"/>
              </a:lnSpc>
              <a:spcBef>
                <a:spcPts val="0"/>
              </a:spcBef>
              <a:spcAft>
                <a:spcPts val="1600"/>
              </a:spcAft>
              <a:buClr>
                <a:srgbClr val="000000"/>
              </a:buClr>
              <a:buSzPts val="2000"/>
              <a:buFont typeface="Arial"/>
              <a:buChar char="●"/>
            </a:pPr>
            <a:r>
              <a:rPr lang="en" sz="2000">
                <a:solidFill>
                  <a:srgbClr val="000000"/>
                </a:solidFill>
                <a:latin typeface="Arial"/>
                <a:ea typeface="Arial"/>
                <a:cs typeface="Arial"/>
                <a:sym typeface="Arial"/>
              </a:rPr>
              <a:t>The worst possible pivot leaves 0% of the keys on the left side </a:t>
            </a:r>
          </a:p>
          <a:p>
            <a:pPr indent="-355600" lvl="0" marL="457200" rtl="0">
              <a:lnSpc>
                <a:spcPct val="115000"/>
              </a:lnSpc>
              <a:spcBef>
                <a:spcPts val="0"/>
              </a:spcBef>
              <a:spcAft>
                <a:spcPts val="1600"/>
              </a:spcAft>
              <a:buClr>
                <a:srgbClr val="000000"/>
              </a:buClr>
              <a:buSzPts val="2000"/>
              <a:buFont typeface="Arial"/>
              <a:buChar char="●"/>
            </a:pPr>
            <a:r>
              <a:rPr lang="en" sz="2000">
                <a:solidFill>
                  <a:srgbClr val="000000"/>
                </a:solidFill>
                <a:latin typeface="Arial"/>
                <a:ea typeface="Arial"/>
                <a:cs typeface="Arial"/>
                <a:sym typeface="Arial"/>
              </a:rPr>
              <a:t>The best possible pivot leaves 50% of the keys on the left side.</a:t>
            </a:r>
          </a:p>
          <a:p>
            <a:pPr indent="-355600" lvl="0" marL="457200" rtl="0">
              <a:lnSpc>
                <a:spcPct val="115000"/>
              </a:lnSpc>
              <a:spcBef>
                <a:spcPts val="0"/>
              </a:spcBef>
              <a:spcAft>
                <a:spcPts val="1600"/>
              </a:spcAft>
              <a:buClr>
                <a:srgbClr val="000000"/>
              </a:buClr>
              <a:buSzPts val="2000"/>
              <a:buFont typeface="Arial"/>
              <a:buChar char="●"/>
            </a:pPr>
            <a:r>
              <a:rPr lang="en" sz="2000">
                <a:solidFill>
                  <a:srgbClr val="000000"/>
                </a:solidFill>
                <a:latin typeface="Arial"/>
                <a:ea typeface="Arial"/>
                <a:cs typeface="Arial"/>
                <a:sym typeface="Arial"/>
              </a:rPr>
              <a:t>The average pivot gives a 25% / 75% split.</a:t>
            </a:r>
          </a:p>
          <a:p>
            <a:pPr indent="-69850" lvl="0" marL="0" rtl="0">
              <a:lnSpc>
                <a:spcPct val="115000"/>
              </a:lnSpc>
              <a:spcBef>
                <a:spcPts val="0"/>
              </a:spcBef>
              <a:spcAft>
                <a:spcPts val="1600"/>
              </a:spcAft>
              <a:buClr>
                <a:schemeClr val="dk1"/>
              </a:buClr>
              <a:buSzPts val="1100"/>
              <a:buFont typeface="Arial"/>
              <a:buNone/>
            </a:pPr>
            <a:r>
              <a:rPr lang="en" sz="2000">
                <a:solidFill>
                  <a:srgbClr val="000000"/>
                </a:solidFill>
                <a:latin typeface="Arial"/>
                <a:ea typeface="Arial"/>
                <a:cs typeface="Arial"/>
                <a:sym typeface="Arial"/>
              </a:rPr>
              <a:t>Height of tree is log</a:t>
            </a:r>
            <a:r>
              <a:rPr baseline="-25000" lang="en" sz="2000">
                <a:solidFill>
                  <a:srgbClr val="000000"/>
                </a:solidFill>
                <a:latin typeface="Arial"/>
                <a:ea typeface="Arial"/>
                <a:cs typeface="Arial"/>
                <a:sym typeface="Arial"/>
              </a:rPr>
              <a:t>4/3</a:t>
            </a:r>
            <a:r>
              <a:rPr lang="en" sz="2000">
                <a:solidFill>
                  <a:srgbClr val="000000"/>
                </a:solidFill>
                <a:latin typeface="Arial"/>
                <a:ea typeface="Arial"/>
                <a:cs typeface="Arial"/>
                <a:sym typeface="Arial"/>
              </a:rPr>
              <a:t>n, with n work done per level, which still gives Θ(n log n).</a:t>
            </a:r>
          </a:p>
          <a:p>
            <a:pPr indent="0" lvl="0" marL="0">
              <a:spcBef>
                <a:spcPts val="0"/>
              </a:spcBef>
              <a:buNone/>
            </a:pPr>
            <a:r>
              <a:t/>
            </a:r>
            <a:endParaRPr sz="20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166800" y="92500"/>
            <a:ext cx="8805900" cy="4953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Quicksort is Really just Insertion into a BST </a:t>
            </a:r>
          </a:p>
        </p:txBody>
      </p:sp>
      <p:sp>
        <p:nvSpPr>
          <p:cNvPr id="792" name="Shape 792"/>
          <p:cNvSpPr/>
          <p:nvPr/>
        </p:nvSpPr>
        <p:spPr>
          <a:xfrm>
            <a:off x="913900" y="14715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sp>
        <p:nvSpPr>
          <p:cNvPr id="793" name="Shape 793"/>
          <p:cNvSpPr/>
          <p:nvPr/>
        </p:nvSpPr>
        <p:spPr>
          <a:xfrm>
            <a:off x="1446500"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sp>
        <p:nvSpPr>
          <p:cNvPr id="794" name="Shape 794"/>
          <p:cNvSpPr/>
          <p:nvPr/>
        </p:nvSpPr>
        <p:spPr>
          <a:xfrm>
            <a:off x="1979100"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795" name="Shape 795"/>
          <p:cNvSpPr/>
          <p:nvPr/>
        </p:nvSpPr>
        <p:spPr>
          <a:xfrm>
            <a:off x="2511701"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sp>
        <p:nvSpPr>
          <p:cNvPr id="796" name="Shape 796"/>
          <p:cNvSpPr/>
          <p:nvPr/>
        </p:nvSpPr>
        <p:spPr>
          <a:xfrm>
            <a:off x="3576901"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797" name="Shape 797"/>
          <p:cNvSpPr/>
          <p:nvPr/>
        </p:nvSpPr>
        <p:spPr>
          <a:xfrm>
            <a:off x="4109501"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798" name="Shape 798"/>
          <p:cNvSpPr/>
          <p:nvPr/>
        </p:nvSpPr>
        <p:spPr>
          <a:xfrm>
            <a:off x="4642102"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sp>
        <p:nvSpPr>
          <p:cNvPr id="799" name="Shape 799"/>
          <p:cNvSpPr/>
          <p:nvPr/>
        </p:nvSpPr>
        <p:spPr>
          <a:xfrm>
            <a:off x="3044301" y="14715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sp>
        <p:nvSpPr>
          <p:cNvPr id="800" name="Shape 800"/>
          <p:cNvSpPr/>
          <p:nvPr/>
        </p:nvSpPr>
        <p:spPr>
          <a:xfrm>
            <a:off x="457475" y="22539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sp>
        <p:nvSpPr>
          <p:cNvPr id="801" name="Shape 801"/>
          <p:cNvSpPr/>
          <p:nvPr/>
        </p:nvSpPr>
        <p:spPr>
          <a:xfrm>
            <a:off x="990075" y="22539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802" name="Shape 802"/>
          <p:cNvSpPr/>
          <p:nvPr/>
        </p:nvSpPr>
        <p:spPr>
          <a:xfrm>
            <a:off x="1522675" y="22539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sp>
        <p:nvSpPr>
          <p:cNvPr id="803" name="Shape 803"/>
          <p:cNvSpPr/>
          <p:nvPr/>
        </p:nvSpPr>
        <p:spPr>
          <a:xfrm>
            <a:off x="2055276" y="22539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804" name="Shape 804"/>
          <p:cNvSpPr/>
          <p:nvPr/>
        </p:nvSpPr>
        <p:spPr>
          <a:xfrm>
            <a:off x="3422901" y="22539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sp>
        <p:nvSpPr>
          <p:cNvPr id="805" name="Shape 805"/>
          <p:cNvSpPr/>
          <p:nvPr/>
        </p:nvSpPr>
        <p:spPr>
          <a:xfrm>
            <a:off x="3955501" y="22539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806" name="Shape 806"/>
          <p:cNvSpPr/>
          <p:nvPr/>
        </p:nvSpPr>
        <p:spPr>
          <a:xfrm>
            <a:off x="4488102" y="2253925"/>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grpSp>
        <p:nvGrpSpPr>
          <p:cNvPr id="807" name="Shape 807"/>
          <p:cNvGrpSpPr/>
          <p:nvPr/>
        </p:nvGrpSpPr>
        <p:grpSpPr>
          <a:xfrm>
            <a:off x="152675" y="3065807"/>
            <a:ext cx="1072600" cy="495300"/>
            <a:chOff x="152675" y="2380007"/>
            <a:chExt cx="1072600" cy="495300"/>
          </a:xfrm>
        </p:grpSpPr>
        <p:sp>
          <p:nvSpPr>
            <p:cNvPr id="808" name="Shape 808"/>
            <p:cNvSpPr/>
            <p:nvPr/>
          </p:nvSpPr>
          <p:spPr>
            <a:xfrm>
              <a:off x="152675" y="2380007"/>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sp>
          <p:nvSpPr>
            <p:cNvPr id="809" name="Shape 809"/>
            <p:cNvSpPr/>
            <p:nvPr/>
          </p:nvSpPr>
          <p:spPr>
            <a:xfrm>
              <a:off x="685275" y="2380007"/>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grpSp>
      <p:sp>
        <p:nvSpPr>
          <p:cNvPr id="810" name="Shape 810"/>
          <p:cNvSpPr/>
          <p:nvPr/>
        </p:nvSpPr>
        <p:spPr>
          <a:xfrm>
            <a:off x="2053692" y="3065807"/>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sp>
        <p:nvSpPr>
          <p:cNvPr id="811" name="Shape 811"/>
          <p:cNvSpPr/>
          <p:nvPr/>
        </p:nvSpPr>
        <p:spPr>
          <a:xfrm>
            <a:off x="3422109" y="3065807"/>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sp>
        <p:nvSpPr>
          <p:cNvPr id="812" name="Shape 812"/>
          <p:cNvSpPr/>
          <p:nvPr/>
        </p:nvSpPr>
        <p:spPr>
          <a:xfrm>
            <a:off x="4790527" y="3065807"/>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sp>
        <p:nvSpPr>
          <p:cNvPr id="813" name="Shape 813"/>
          <p:cNvSpPr/>
          <p:nvPr/>
        </p:nvSpPr>
        <p:spPr>
          <a:xfrm>
            <a:off x="2739076" y="2260160"/>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5</a:t>
            </a:r>
          </a:p>
        </p:txBody>
      </p:sp>
      <p:sp>
        <p:nvSpPr>
          <p:cNvPr id="814" name="Shape 814"/>
          <p:cNvSpPr/>
          <p:nvPr/>
        </p:nvSpPr>
        <p:spPr>
          <a:xfrm>
            <a:off x="1369484" y="3065807"/>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3</a:t>
            </a:r>
          </a:p>
        </p:txBody>
      </p:sp>
      <p:sp>
        <p:nvSpPr>
          <p:cNvPr id="815" name="Shape 815"/>
          <p:cNvSpPr/>
          <p:nvPr/>
        </p:nvSpPr>
        <p:spPr>
          <a:xfrm>
            <a:off x="2737901" y="3065807"/>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5</a:t>
            </a:r>
          </a:p>
        </p:txBody>
      </p:sp>
      <p:sp>
        <p:nvSpPr>
          <p:cNvPr id="816" name="Shape 816"/>
          <p:cNvSpPr/>
          <p:nvPr/>
        </p:nvSpPr>
        <p:spPr>
          <a:xfrm>
            <a:off x="4106318" y="3065807"/>
            <a:ext cx="540000" cy="495300"/>
          </a:xfrm>
          <a:prstGeom prst="rect">
            <a:avLst/>
          </a:prstGeom>
          <a:solidFill>
            <a:srgbClr val="000000"/>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solidFill>
                  <a:srgbClr val="FFFFFF"/>
                </a:solidFill>
                <a:latin typeface="Calibri"/>
                <a:ea typeface="Calibri"/>
                <a:cs typeface="Calibri"/>
                <a:sym typeface="Calibri"/>
              </a:rPr>
              <a:t>7</a:t>
            </a:r>
          </a:p>
        </p:txBody>
      </p:sp>
      <p:sp>
        <p:nvSpPr>
          <p:cNvPr id="817" name="Shape 817"/>
          <p:cNvSpPr/>
          <p:nvPr/>
        </p:nvSpPr>
        <p:spPr>
          <a:xfrm>
            <a:off x="7351175" y="14715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5</a:t>
            </a:r>
          </a:p>
        </p:txBody>
      </p:sp>
      <p:grpSp>
        <p:nvGrpSpPr>
          <p:cNvPr id="818" name="Shape 818"/>
          <p:cNvGrpSpPr/>
          <p:nvPr/>
        </p:nvGrpSpPr>
        <p:grpSpPr>
          <a:xfrm>
            <a:off x="6589175" y="1966825"/>
            <a:ext cx="1032000" cy="762000"/>
            <a:chOff x="6665375" y="1281025"/>
            <a:chExt cx="1032000" cy="762000"/>
          </a:xfrm>
        </p:grpSpPr>
        <p:sp>
          <p:nvSpPr>
            <p:cNvPr id="819" name="Shape 819"/>
            <p:cNvSpPr/>
            <p:nvPr/>
          </p:nvSpPr>
          <p:spPr>
            <a:xfrm>
              <a:off x="6665375" y="15477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3</a:t>
              </a:r>
            </a:p>
          </p:txBody>
        </p:sp>
        <p:cxnSp>
          <p:nvCxnSpPr>
            <p:cNvPr id="820" name="Shape 820"/>
            <p:cNvCxnSpPr>
              <a:stCxn id="817" idx="2"/>
              <a:endCxn id="819" idx="0"/>
            </p:cNvCxnSpPr>
            <p:nvPr/>
          </p:nvCxnSpPr>
          <p:spPr>
            <a:xfrm flipH="1">
              <a:off x="6935375" y="1281025"/>
              <a:ext cx="762000" cy="266700"/>
            </a:xfrm>
            <a:prstGeom prst="straightConnector1">
              <a:avLst/>
            </a:prstGeom>
            <a:noFill/>
            <a:ln cap="flat" cmpd="sng" w="19050">
              <a:solidFill>
                <a:schemeClr val="dk2"/>
              </a:solidFill>
              <a:prstDash val="solid"/>
              <a:round/>
              <a:headEnd len="lg" w="lg" type="none"/>
              <a:tailEnd len="lg" w="lg" type="triangle"/>
            </a:ln>
          </p:spPr>
        </p:cxnSp>
      </p:grpSp>
      <p:grpSp>
        <p:nvGrpSpPr>
          <p:cNvPr id="821" name="Shape 821"/>
          <p:cNvGrpSpPr/>
          <p:nvPr/>
        </p:nvGrpSpPr>
        <p:grpSpPr>
          <a:xfrm>
            <a:off x="7621175" y="1966825"/>
            <a:ext cx="1038601" cy="762000"/>
            <a:chOff x="7697375" y="1281025"/>
            <a:chExt cx="1038601" cy="762000"/>
          </a:xfrm>
        </p:grpSpPr>
        <p:sp>
          <p:nvSpPr>
            <p:cNvPr id="822" name="Shape 822"/>
            <p:cNvSpPr/>
            <p:nvPr/>
          </p:nvSpPr>
          <p:spPr>
            <a:xfrm>
              <a:off x="8195976" y="1547725"/>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7</a:t>
              </a:r>
            </a:p>
          </p:txBody>
        </p:sp>
        <p:cxnSp>
          <p:nvCxnSpPr>
            <p:cNvPr id="823" name="Shape 823"/>
            <p:cNvCxnSpPr>
              <a:stCxn id="817" idx="2"/>
              <a:endCxn id="822" idx="0"/>
            </p:cNvCxnSpPr>
            <p:nvPr/>
          </p:nvCxnSpPr>
          <p:spPr>
            <a:xfrm>
              <a:off x="7697375" y="1281025"/>
              <a:ext cx="768600" cy="266700"/>
            </a:xfrm>
            <a:prstGeom prst="straightConnector1">
              <a:avLst/>
            </a:prstGeom>
            <a:noFill/>
            <a:ln cap="flat" cmpd="sng" w="19050">
              <a:solidFill>
                <a:schemeClr val="dk2"/>
              </a:solidFill>
              <a:prstDash val="solid"/>
              <a:round/>
              <a:headEnd len="lg" w="lg" type="none"/>
              <a:tailEnd len="lg" w="lg" type="triangle"/>
            </a:ln>
          </p:spPr>
        </p:cxnSp>
      </p:grpSp>
      <p:grpSp>
        <p:nvGrpSpPr>
          <p:cNvPr id="824" name="Shape 824"/>
          <p:cNvGrpSpPr/>
          <p:nvPr/>
        </p:nvGrpSpPr>
        <p:grpSpPr>
          <a:xfrm>
            <a:off x="6149625" y="2728825"/>
            <a:ext cx="709550" cy="832275"/>
            <a:chOff x="6225825" y="2043025"/>
            <a:chExt cx="709550" cy="832275"/>
          </a:xfrm>
        </p:grpSpPr>
        <p:sp>
          <p:nvSpPr>
            <p:cNvPr id="825" name="Shape 825"/>
            <p:cNvSpPr/>
            <p:nvPr/>
          </p:nvSpPr>
          <p:spPr>
            <a:xfrm>
              <a:off x="6225825" y="2380000"/>
              <a:ext cx="540000" cy="495300"/>
            </a:xfrm>
            <a:prstGeom prst="rect">
              <a:avLst/>
            </a:prstGeom>
            <a:solidFill>
              <a:srgbClr val="B1DD8B"/>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2</a:t>
              </a:r>
            </a:p>
          </p:txBody>
        </p:sp>
        <p:cxnSp>
          <p:nvCxnSpPr>
            <p:cNvPr id="826" name="Shape 826"/>
            <p:cNvCxnSpPr>
              <a:stCxn id="819" idx="2"/>
              <a:endCxn id="825" idx="0"/>
            </p:cNvCxnSpPr>
            <p:nvPr/>
          </p:nvCxnSpPr>
          <p:spPr>
            <a:xfrm flipH="1">
              <a:off x="6495875" y="2043025"/>
              <a:ext cx="439500" cy="336900"/>
            </a:xfrm>
            <a:prstGeom prst="straightConnector1">
              <a:avLst/>
            </a:prstGeom>
            <a:noFill/>
            <a:ln cap="flat" cmpd="sng" w="19050">
              <a:solidFill>
                <a:schemeClr val="dk2"/>
              </a:solidFill>
              <a:prstDash val="solid"/>
              <a:round/>
              <a:headEnd len="lg" w="lg" type="none"/>
              <a:tailEnd len="lg" w="lg" type="triangle"/>
            </a:ln>
          </p:spPr>
        </p:cxnSp>
      </p:grpSp>
      <p:grpSp>
        <p:nvGrpSpPr>
          <p:cNvPr id="827" name="Shape 827"/>
          <p:cNvGrpSpPr/>
          <p:nvPr/>
        </p:nvGrpSpPr>
        <p:grpSpPr>
          <a:xfrm>
            <a:off x="6859175" y="2728825"/>
            <a:ext cx="600175" cy="832275"/>
            <a:chOff x="6935375" y="2043025"/>
            <a:chExt cx="600175" cy="832275"/>
          </a:xfrm>
        </p:grpSpPr>
        <p:sp>
          <p:nvSpPr>
            <p:cNvPr id="828" name="Shape 828"/>
            <p:cNvSpPr/>
            <p:nvPr/>
          </p:nvSpPr>
          <p:spPr>
            <a:xfrm>
              <a:off x="6995550" y="23800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4</a:t>
              </a:r>
            </a:p>
          </p:txBody>
        </p:sp>
        <p:cxnSp>
          <p:nvCxnSpPr>
            <p:cNvPr id="829" name="Shape 829"/>
            <p:cNvCxnSpPr>
              <a:stCxn id="819" idx="2"/>
              <a:endCxn id="828" idx="0"/>
            </p:cNvCxnSpPr>
            <p:nvPr/>
          </p:nvCxnSpPr>
          <p:spPr>
            <a:xfrm>
              <a:off x="6935375" y="2043025"/>
              <a:ext cx="330300" cy="336900"/>
            </a:xfrm>
            <a:prstGeom prst="straightConnector1">
              <a:avLst/>
            </a:prstGeom>
            <a:noFill/>
            <a:ln cap="flat" cmpd="sng" w="19050">
              <a:solidFill>
                <a:schemeClr val="dk2"/>
              </a:solidFill>
              <a:prstDash val="solid"/>
              <a:round/>
              <a:headEnd len="lg" w="lg" type="none"/>
              <a:tailEnd len="lg" w="lg" type="triangle"/>
            </a:ln>
          </p:spPr>
        </p:cxnSp>
      </p:grpSp>
      <p:grpSp>
        <p:nvGrpSpPr>
          <p:cNvPr id="830" name="Shape 830"/>
          <p:cNvGrpSpPr/>
          <p:nvPr/>
        </p:nvGrpSpPr>
        <p:grpSpPr>
          <a:xfrm>
            <a:off x="7717863" y="2728825"/>
            <a:ext cx="671913" cy="832275"/>
            <a:chOff x="7794063" y="2043025"/>
            <a:chExt cx="671913" cy="832275"/>
          </a:xfrm>
        </p:grpSpPr>
        <p:sp>
          <p:nvSpPr>
            <p:cNvPr id="831" name="Shape 831"/>
            <p:cNvSpPr/>
            <p:nvPr/>
          </p:nvSpPr>
          <p:spPr>
            <a:xfrm>
              <a:off x="7794063" y="23800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6</a:t>
              </a:r>
            </a:p>
          </p:txBody>
        </p:sp>
        <p:cxnSp>
          <p:nvCxnSpPr>
            <p:cNvPr id="832" name="Shape 832"/>
            <p:cNvCxnSpPr>
              <a:stCxn id="822" idx="2"/>
              <a:endCxn id="831" idx="0"/>
            </p:cNvCxnSpPr>
            <p:nvPr/>
          </p:nvCxnSpPr>
          <p:spPr>
            <a:xfrm flipH="1">
              <a:off x="8063976" y="2043025"/>
              <a:ext cx="402000" cy="336900"/>
            </a:xfrm>
            <a:prstGeom prst="straightConnector1">
              <a:avLst/>
            </a:prstGeom>
            <a:noFill/>
            <a:ln cap="flat" cmpd="sng" w="19050">
              <a:solidFill>
                <a:schemeClr val="dk2"/>
              </a:solidFill>
              <a:prstDash val="solid"/>
              <a:round/>
              <a:headEnd len="lg" w="lg" type="none"/>
              <a:tailEnd len="lg" w="lg" type="triangle"/>
            </a:ln>
          </p:spPr>
        </p:cxnSp>
      </p:grpSp>
      <p:grpSp>
        <p:nvGrpSpPr>
          <p:cNvPr id="833" name="Shape 833"/>
          <p:cNvGrpSpPr/>
          <p:nvPr/>
        </p:nvGrpSpPr>
        <p:grpSpPr>
          <a:xfrm>
            <a:off x="8389776" y="2728825"/>
            <a:ext cx="666600" cy="832275"/>
            <a:chOff x="8465976" y="2043025"/>
            <a:chExt cx="666600" cy="832275"/>
          </a:xfrm>
        </p:grpSpPr>
        <p:sp>
          <p:nvSpPr>
            <p:cNvPr id="834" name="Shape 834"/>
            <p:cNvSpPr/>
            <p:nvPr/>
          </p:nvSpPr>
          <p:spPr>
            <a:xfrm>
              <a:off x="8592576" y="23800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8</a:t>
              </a:r>
            </a:p>
          </p:txBody>
        </p:sp>
        <p:cxnSp>
          <p:nvCxnSpPr>
            <p:cNvPr id="835" name="Shape 835"/>
            <p:cNvCxnSpPr>
              <a:stCxn id="822" idx="2"/>
              <a:endCxn id="834" idx="0"/>
            </p:cNvCxnSpPr>
            <p:nvPr/>
          </p:nvCxnSpPr>
          <p:spPr>
            <a:xfrm>
              <a:off x="8465976" y="2043025"/>
              <a:ext cx="396600" cy="336900"/>
            </a:xfrm>
            <a:prstGeom prst="straightConnector1">
              <a:avLst/>
            </a:prstGeom>
            <a:noFill/>
            <a:ln cap="flat" cmpd="sng" w="19050">
              <a:solidFill>
                <a:schemeClr val="dk2"/>
              </a:solidFill>
              <a:prstDash val="solid"/>
              <a:round/>
              <a:headEnd len="lg" w="lg" type="none"/>
              <a:tailEnd len="lg" w="lg" type="triangle"/>
            </a:ln>
          </p:spPr>
        </p:cxnSp>
      </p:grpSp>
      <p:grpSp>
        <p:nvGrpSpPr>
          <p:cNvPr id="836" name="Shape 836"/>
          <p:cNvGrpSpPr/>
          <p:nvPr/>
        </p:nvGrpSpPr>
        <p:grpSpPr>
          <a:xfrm>
            <a:off x="5694500" y="3561000"/>
            <a:ext cx="725100" cy="837900"/>
            <a:chOff x="5770700" y="2875200"/>
            <a:chExt cx="725100" cy="837900"/>
          </a:xfrm>
        </p:grpSpPr>
        <p:sp>
          <p:nvSpPr>
            <p:cNvPr id="837" name="Shape 837"/>
            <p:cNvSpPr/>
            <p:nvPr/>
          </p:nvSpPr>
          <p:spPr>
            <a:xfrm>
              <a:off x="5770700" y="3217800"/>
              <a:ext cx="540000" cy="495300"/>
            </a:xfrm>
            <a:prstGeom prst="rect">
              <a:avLst/>
            </a:prstGeom>
            <a:solidFill>
              <a:srgbClr val="D9D9D9"/>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latin typeface="Calibri"/>
                  <a:ea typeface="Calibri"/>
                  <a:cs typeface="Calibri"/>
                  <a:sym typeface="Calibri"/>
                </a:rPr>
                <a:t>1</a:t>
              </a:r>
            </a:p>
          </p:txBody>
        </p:sp>
        <p:cxnSp>
          <p:nvCxnSpPr>
            <p:cNvPr id="838" name="Shape 838"/>
            <p:cNvCxnSpPr>
              <a:endCxn id="837" idx="0"/>
            </p:cNvCxnSpPr>
            <p:nvPr/>
          </p:nvCxnSpPr>
          <p:spPr>
            <a:xfrm flipH="1">
              <a:off x="6040700" y="2875200"/>
              <a:ext cx="455100" cy="342600"/>
            </a:xfrm>
            <a:prstGeom prst="straightConnector1">
              <a:avLst/>
            </a:prstGeom>
            <a:noFill/>
            <a:ln cap="flat" cmpd="sng" w="19050">
              <a:solidFill>
                <a:schemeClr val="dk2"/>
              </a:solidFill>
              <a:prstDash val="solid"/>
              <a:round/>
              <a:headEnd len="lg" w="lg"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Shape 8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Review: Quick Sort Runtime</a:t>
            </a:r>
          </a:p>
        </p:txBody>
      </p:sp>
      <p:sp>
        <p:nvSpPr>
          <p:cNvPr id="844" name="Shape 844"/>
          <p:cNvSpPr txBox="1"/>
          <p:nvPr>
            <p:ph idx="1" type="body"/>
          </p:nvPr>
        </p:nvSpPr>
        <p:spPr>
          <a:xfrm>
            <a:off x="311700" y="1152475"/>
            <a:ext cx="8520600" cy="38973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chemeClr val="accent5"/>
                </a:solidFill>
              </a:rPr>
              <a:t>Pros: </a:t>
            </a:r>
          </a:p>
          <a:p>
            <a:pPr indent="-355600" lvl="0" marL="457200" rtl="0">
              <a:spcBef>
                <a:spcPts val="0"/>
              </a:spcBef>
              <a:spcAft>
                <a:spcPts val="0"/>
              </a:spcAft>
              <a:buClr>
                <a:schemeClr val="accent5"/>
              </a:buClr>
              <a:buSzPts val="2000"/>
              <a:buChar char="●"/>
            </a:pPr>
            <a:r>
              <a:rPr lang="en" sz="2000">
                <a:solidFill>
                  <a:schemeClr val="accent5"/>
                </a:solidFill>
              </a:rPr>
              <a:t>Very fast, especially on arrays.</a:t>
            </a:r>
          </a:p>
          <a:p>
            <a:pPr indent="-355600" lvl="0" marL="457200" rtl="0">
              <a:spcBef>
                <a:spcPts val="0"/>
              </a:spcBef>
              <a:spcAft>
                <a:spcPts val="0"/>
              </a:spcAft>
              <a:buClr>
                <a:schemeClr val="accent5"/>
              </a:buClr>
              <a:buSzPts val="2000"/>
              <a:buChar char="●"/>
            </a:pPr>
            <a:r>
              <a:rPr lang="en" sz="2000">
                <a:solidFill>
                  <a:schemeClr val="accent5"/>
                </a:solidFill>
              </a:rPr>
              <a:t>Takes only O(log n) space, as it can be done in-place (and is typically implemented in place).</a:t>
            </a:r>
          </a:p>
          <a:p>
            <a:pPr indent="0" lvl="0" marL="0" rtl="0">
              <a:spcBef>
                <a:spcPts val="0"/>
              </a:spcBef>
              <a:spcAft>
                <a:spcPts val="0"/>
              </a:spcAft>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Shape 8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Review: Quick Sort Runtime</a:t>
            </a:r>
          </a:p>
        </p:txBody>
      </p:sp>
      <p:sp>
        <p:nvSpPr>
          <p:cNvPr id="850" name="Shape 850"/>
          <p:cNvSpPr txBox="1"/>
          <p:nvPr>
            <p:ph idx="1" type="body"/>
          </p:nvPr>
        </p:nvSpPr>
        <p:spPr>
          <a:xfrm>
            <a:off x="311700" y="1152475"/>
            <a:ext cx="8520600" cy="38973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chemeClr val="accent5"/>
                </a:solidFill>
              </a:rPr>
              <a:t>Pros: </a:t>
            </a:r>
          </a:p>
          <a:p>
            <a:pPr indent="-355600" lvl="0" marL="457200" rtl="0">
              <a:spcBef>
                <a:spcPts val="0"/>
              </a:spcBef>
              <a:spcAft>
                <a:spcPts val="0"/>
              </a:spcAft>
              <a:buClr>
                <a:schemeClr val="accent5"/>
              </a:buClr>
              <a:buSzPts val="2000"/>
              <a:buChar char="●"/>
            </a:pPr>
            <a:r>
              <a:rPr lang="en" sz="2000">
                <a:solidFill>
                  <a:schemeClr val="accent5"/>
                </a:solidFill>
              </a:rPr>
              <a:t>Very fast, especially on arrays.</a:t>
            </a:r>
          </a:p>
          <a:p>
            <a:pPr indent="-355600" lvl="0" marL="457200" rtl="0">
              <a:spcBef>
                <a:spcPts val="0"/>
              </a:spcBef>
              <a:spcAft>
                <a:spcPts val="0"/>
              </a:spcAft>
              <a:buClr>
                <a:schemeClr val="accent5"/>
              </a:buClr>
              <a:buSzPts val="2000"/>
              <a:buChar char="●"/>
            </a:pPr>
            <a:r>
              <a:rPr lang="en" sz="2000">
                <a:solidFill>
                  <a:schemeClr val="accent5"/>
                </a:solidFill>
              </a:rPr>
              <a:t>Takes only O(log n) space, as it can be done in-place (and is typically implemented in place).</a:t>
            </a:r>
          </a:p>
          <a:p>
            <a:pPr indent="0" lvl="0" marL="0" rtl="0">
              <a:spcBef>
                <a:spcPts val="0"/>
              </a:spcBef>
              <a:spcAft>
                <a:spcPts val="0"/>
              </a:spcAft>
              <a:buNone/>
            </a:pPr>
            <a:r>
              <a:rPr lang="en" sz="2000">
                <a:solidFill>
                  <a:srgbClr val="990000"/>
                </a:solidFill>
              </a:rPr>
              <a:t>Cons: </a:t>
            </a:r>
          </a:p>
          <a:p>
            <a:pPr indent="-355600" lvl="0" marL="457200" rtl="0">
              <a:spcBef>
                <a:spcPts val="0"/>
              </a:spcBef>
              <a:spcAft>
                <a:spcPts val="0"/>
              </a:spcAft>
              <a:buClr>
                <a:srgbClr val="990000"/>
              </a:buClr>
              <a:buSzPts val="2000"/>
              <a:buChar char="●"/>
            </a:pPr>
            <a:r>
              <a:rPr b="1" lang="en" sz="2000">
                <a:solidFill>
                  <a:srgbClr val="990000"/>
                </a:solidFill>
              </a:rPr>
              <a:t>Not stable. </a:t>
            </a:r>
          </a:p>
          <a:p>
            <a:pPr indent="-355600" lvl="0" marL="457200" rtl="0">
              <a:spcBef>
                <a:spcPts val="0"/>
              </a:spcBef>
              <a:spcAft>
                <a:spcPts val="0"/>
              </a:spcAft>
              <a:buClr>
                <a:srgbClr val="990000"/>
              </a:buClr>
              <a:buSzPts val="2000"/>
              <a:buChar char="●"/>
            </a:pPr>
            <a:r>
              <a:rPr lang="en" sz="2000">
                <a:solidFill>
                  <a:srgbClr val="990000"/>
                </a:solidFill>
              </a:rPr>
              <a:t>Could be O(n</a:t>
            </a:r>
            <a:r>
              <a:rPr baseline="30000" lang="en" sz="2000">
                <a:solidFill>
                  <a:srgbClr val="990000"/>
                </a:solidFill>
              </a:rPr>
              <a:t>2</a:t>
            </a:r>
            <a:r>
              <a:rPr lang="en" sz="2000">
                <a:solidFill>
                  <a:srgbClr val="990000"/>
                </a:solidFill>
              </a:rPr>
              <a:t>) in the worst case. Either have to be “extremely unlucky” (random pivot) or have a “pathological” input - especially designed to give a poor runtime.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Sorting</a:t>
            </a:r>
          </a:p>
        </p:txBody>
      </p:sp>
      <p:pic>
        <p:nvPicPr>
          <p:cNvPr id="68" name="Shape 68"/>
          <p:cNvPicPr preferRelativeResize="0"/>
          <p:nvPr/>
        </p:nvPicPr>
        <p:blipFill>
          <a:blip r:embed="rId3">
            <a:alphaModFix/>
          </a:blip>
          <a:stretch>
            <a:fillRect/>
          </a:stretch>
        </p:blipFill>
        <p:spPr>
          <a:xfrm>
            <a:off x="6386550" y="2992650"/>
            <a:ext cx="2445750" cy="1834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Shape 8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Review: Quick Sort Pivot</a:t>
            </a:r>
          </a:p>
        </p:txBody>
      </p:sp>
      <p:sp>
        <p:nvSpPr>
          <p:cNvPr id="856" name="Shape 856"/>
          <p:cNvSpPr txBox="1"/>
          <p:nvPr>
            <p:ph idx="1" type="body"/>
          </p:nvPr>
        </p:nvSpPr>
        <p:spPr>
          <a:xfrm>
            <a:off x="311700" y="1152475"/>
            <a:ext cx="8520600" cy="38973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900">
                <a:solidFill>
                  <a:srgbClr val="000000"/>
                </a:solidFill>
              </a:rPr>
              <a:t>Picking a bad pivot at random often is very unlikely. For an array of 1000 items:</a:t>
            </a:r>
          </a:p>
          <a:p>
            <a:pPr indent="-349250" lvl="0" marL="457200" rtl="0">
              <a:spcBef>
                <a:spcPts val="0"/>
              </a:spcBef>
              <a:spcAft>
                <a:spcPts val="0"/>
              </a:spcAft>
              <a:buClr>
                <a:srgbClr val="000000"/>
              </a:buClr>
              <a:buSzPts val="1900"/>
              <a:buChar char="●"/>
            </a:pPr>
            <a:r>
              <a:rPr lang="en" sz="1900">
                <a:solidFill>
                  <a:srgbClr val="000000"/>
                </a:solidFill>
              </a:rPr>
              <a:t>Probability of picking the worst pivot every time is ~10</a:t>
            </a:r>
            <a:r>
              <a:rPr baseline="30000" lang="en" sz="1900">
                <a:solidFill>
                  <a:srgbClr val="000000"/>
                </a:solidFill>
              </a:rPr>
              <a:t>-2500</a:t>
            </a:r>
            <a:r>
              <a:rPr lang="en" sz="1900">
                <a:solidFill>
                  <a:srgbClr val="000000"/>
                </a:solidFill>
              </a:rPr>
              <a:t>, comparable to winning the lottery 300 times in a row.</a:t>
            </a:r>
          </a:p>
          <a:p>
            <a:pPr indent="-349250" lvl="0" marL="457200" rtl="0">
              <a:spcBef>
                <a:spcPts val="0"/>
              </a:spcBef>
              <a:spcAft>
                <a:spcPts val="0"/>
              </a:spcAft>
              <a:buClr>
                <a:srgbClr val="000000"/>
              </a:buClr>
              <a:buSzPts val="1900"/>
              <a:buChar char="●"/>
            </a:pPr>
            <a:r>
              <a:rPr lang="en" sz="1900">
                <a:solidFill>
                  <a:srgbClr val="000000"/>
                </a:solidFill>
              </a:rPr>
              <a:t>Probability of picking a “bad pivot” (worse than half the pivots) is ~10</a:t>
            </a:r>
            <a:r>
              <a:rPr baseline="30000" lang="en" sz="1900">
                <a:solidFill>
                  <a:srgbClr val="000000"/>
                </a:solidFill>
              </a:rPr>
              <a:t>-300</a:t>
            </a:r>
            <a:r>
              <a:rPr lang="en" sz="1900">
                <a:solidFill>
                  <a:srgbClr val="000000"/>
                </a:solidFill>
              </a:rPr>
              <a:t>, comparable to being struck by lightning 60 times.</a:t>
            </a:r>
          </a:p>
          <a:p>
            <a:pPr indent="0" lvl="0" marL="0">
              <a:spcBef>
                <a:spcPts val="0"/>
              </a:spcBef>
              <a:buNone/>
            </a:pPr>
            <a:r>
              <a:rPr lang="en" sz="1900">
                <a:solidFill>
                  <a:srgbClr val="000000"/>
                </a:solidFill>
              </a:rPr>
              <a:t>Analysis like this leads us to believe that some “worst case” runtimes for randomized situations are useless!</a:t>
            </a:r>
          </a:p>
          <a:p>
            <a:pPr indent="-349250" lvl="0" marL="457200" rtl="0">
              <a:spcBef>
                <a:spcPts val="0"/>
              </a:spcBef>
              <a:buClr>
                <a:srgbClr val="000000"/>
              </a:buClr>
              <a:buSzPts val="1900"/>
              <a:buChar char="●"/>
            </a:pPr>
            <a:r>
              <a:rPr lang="en" sz="1900">
                <a:solidFill>
                  <a:srgbClr val="000000"/>
                </a:solidFill>
              </a:rPr>
              <a:t>Which is why there is a type of analysis called randomized analysis: in order to be formal, you need the idea of Expectation from probability theory. You’ll see more in CS70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0" st="0"/>
                                            </p:txEl>
                                          </p:spTgt>
                                        </p:tgtEl>
                                        <p:attrNameLst>
                                          <p:attrName>style.visibility</p:attrName>
                                        </p:attrNameLst>
                                      </p:cBhvr>
                                      <p:to>
                                        <p:strVal val="visible"/>
                                      </p:to>
                                    </p:set>
                                    <p:animEffect filter="fade" transition="in">
                                      <p:cBhvr>
                                        <p:cTn dur="1000"/>
                                        <p:tgtEl>
                                          <p:spTgt spid="8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1" st="1"/>
                                            </p:txEl>
                                          </p:spTgt>
                                        </p:tgtEl>
                                        <p:attrNameLst>
                                          <p:attrName>style.visibility</p:attrName>
                                        </p:attrNameLst>
                                      </p:cBhvr>
                                      <p:to>
                                        <p:strVal val="visible"/>
                                      </p:to>
                                    </p:set>
                                    <p:animEffect filter="fade" transition="in">
                                      <p:cBhvr>
                                        <p:cTn dur="1000"/>
                                        <p:tgtEl>
                                          <p:spTgt spid="8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2" st="2"/>
                                            </p:txEl>
                                          </p:spTgt>
                                        </p:tgtEl>
                                        <p:attrNameLst>
                                          <p:attrName>style.visibility</p:attrName>
                                        </p:attrNameLst>
                                      </p:cBhvr>
                                      <p:to>
                                        <p:strVal val="visible"/>
                                      </p:to>
                                    </p:set>
                                    <p:animEffect filter="fade" transition="in">
                                      <p:cBhvr>
                                        <p:cTn dur="1000"/>
                                        <p:tgtEl>
                                          <p:spTgt spid="8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3" st="3"/>
                                            </p:txEl>
                                          </p:spTgt>
                                        </p:tgtEl>
                                        <p:attrNameLst>
                                          <p:attrName>style.visibility</p:attrName>
                                        </p:attrNameLst>
                                      </p:cBhvr>
                                      <p:to>
                                        <p:strVal val="visible"/>
                                      </p:to>
                                    </p:set>
                                    <p:animEffect filter="fade" transition="in">
                                      <p:cBhvr>
                                        <p:cTn dur="1000"/>
                                        <p:tgtEl>
                                          <p:spTgt spid="8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xEl>
                                              <p:pRg end="4" st="4"/>
                                            </p:txEl>
                                          </p:spTgt>
                                        </p:tgtEl>
                                        <p:attrNameLst>
                                          <p:attrName>style.visibility</p:attrName>
                                        </p:attrNameLst>
                                      </p:cBhvr>
                                      <p:to>
                                        <p:strVal val="visible"/>
                                      </p:to>
                                    </p:set>
                                    <p:animEffect filter="fade" transition="in">
                                      <p:cBhvr>
                                        <p:cTn dur="1000"/>
                                        <p:tgtEl>
                                          <p:spTgt spid="8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Overview</a:t>
            </a:r>
          </a:p>
        </p:txBody>
      </p:sp>
      <p:sp>
        <p:nvSpPr>
          <p:cNvPr id="862" name="Shape 8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rPr>
              <a:t>Use insertion sort when: </a:t>
            </a:r>
          </a:p>
          <a:p>
            <a:pPr indent="-355600" lvl="0" marL="457200" rtl="0">
              <a:spcBef>
                <a:spcPts val="0"/>
              </a:spcBef>
              <a:spcAft>
                <a:spcPts val="0"/>
              </a:spcAft>
              <a:buClr>
                <a:srgbClr val="000000"/>
              </a:buClr>
              <a:buSzPts val="2000"/>
              <a:buChar char="●"/>
            </a:pPr>
            <a:r>
              <a:rPr lang="en" sz="2000">
                <a:solidFill>
                  <a:srgbClr val="000000"/>
                </a:solidFill>
              </a:rPr>
              <a:t>Almost sorted, inversions k &lt; n log n</a:t>
            </a:r>
          </a:p>
          <a:p>
            <a:pPr indent="-355600" lvl="0" marL="457200" rtl="0">
              <a:spcBef>
                <a:spcPts val="0"/>
              </a:spcBef>
              <a:buClr>
                <a:srgbClr val="000000"/>
              </a:buClr>
              <a:buSzPts val="2000"/>
              <a:buChar char="●"/>
            </a:pPr>
            <a:r>
              <a:rPr lang="en" sz="2000">
                <a:solidFill>
                  <a:srgbClr val="000000"/>
                </a:solidFill>
              </a:rPr>
              <a:t>Short array, less than 47 items long</a:t>
            </a:r>
          </a:p>
          <a:p>
            <a:pPr indent="0" lvl="0" marL="0" rtl="0">
              <a:spcBef>
                <a:spcPts val="0"/>
              </a:spcBef>
              <a:spcAft>
                <a:spcPts val="0"/>
              </a:spcAft>
              <a:buNone/>
            </a:pPr>
            <a:r>
              <a:rPr lang="en" sz="2000">
                <a:solidFill>
                  <a:srgbClr val="000000"/>
                </a:solidFill>
              </a:rPr>
              <a:t>Use merge sort when:</a:t>
            </a:r>
          </a:p>
          <a:p>
            <a:pPr indent="-355600" lvl="0" marL="457200" rtl="0">
              <a:spcBef>
                <a:spcPts val="0"/>
              </a:spcBef>
              <a:spcAft>
                <a:spcPts val="0"/>
              </a:spcAft>
              <a:buClr>
                <a:srgbClr val="000000"/>
              </a:buClr>
              <a:buSzPts val="2000"/>
              <a:buChar char="●"/>
            </a:pPr>
            <a:r>
              <a:rPr lang="en" sz="2000">
                <a:solidFill>
                  <a:srgbClr val="000000"/>
                </a:solidFill>
              </a:rPr>
              <a:t>Care about stability. (Most important)</a:t>
            </a:r>
          </a:p>
          <a:p>
            <a:pPr indent="-355600" lvl="0" marL="457200" rtl="0">
              <a:spcBef>
                <a:spcPts val="0"/>
              </a:spcBef>
              <a:buClr>
                <a:srgbClr val="000000"/>
              </a:buClr>
              <a:buSzPts val="2000"/>
              <a:buChar char="●"/>
            </a:pPr>
            <a:r>
              <a:rPr lang="en" sz="2000">
                <a:solidFill>
                  <a:srgbClr val="000000"/>
                </a:solidFill>
              </a:rPr>
              <a:t>Linked list.</a:t>
            </a:r>
          </a:p>
          <a:p>
            <a:pPr indent="0" lvl="0" marL="0" rtl="0">
              <a:spcBef>
                <a:spcPts val="0"/>
              </a:spcBef>
              <a:spcAft>
                <a:spcPts val="0"/>
              </a:spcAft>
              <a:buNone/>
            </a:pPr>
            <a:r>
              <a:rPr lang="en" sz="2000">
                <a:solidFill>
                  <a:srgbClr val="000000"/>
                </a:solidFill>
              </a:rPr>
              <a:t>Use quicksort when:</a:t>
            </a:r>
          </a:p>
          <a:p>
            <a:pPr indent="-355600" lvl="0" marL="457200" rtl="0">
              <a:spcBef>
                <a:spcPts val="0"/>
              </a:spcBef>
              <a:spcAft>
                <a:spcPts val="0"/>
              </a:spcAft>
              <a:buClr>
                <a:srgbClr val="000000"/>
              </a:buClr>
              <a:buSzPts val="2000"/>
              <a:buChar char="●"/>
            </a:pPr>
            <a:r>
              <a:rPr lang="en" sz="2000">
                <a:solidFill>
                  <a:srgbClr val="000000"/>
                </a:solidFill>
              </a:rPr>
              <a:t>Don’t care about stability (i.e., sorting primitives)</a:t>
            </a:r>
          </a:p>
          <a:p>
            <a:pPr indent="-355600" lvl="0" marL="457200" rtl="0">
              <a:spcBef>
                <a:spcPts val="0"/>
              </a:spcBef>
              <a:buClr>
                <a:srgbClr val="000000"/>
              </a:buClr>
              <a:buSzPts val="2000"/>
              <a:buChar char="●"/>
            </a:pPr>
            <a:r>
              <a:rPr lang="en" sz="2000">
                <a:solidFill>
                  <a:srgbClr val="000000"/>
                </a:solidFill>
              </a:rPr>
              <a:t>Array.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0" st="0"/>
                                            </p:txEl>
                                          </p:spTgt>
                                        </p:tgtEl>
                                        <p:attrNameLst>
                                          <p:attrName>style.visibility</p:attrName>
                                        </p:attrNameLst>
                                      </p:cBhvr>
                                      <p:to>
                                        <p:strVal val="visible"/>
                                      </p:to>
                                    </p:set>
                                    <p:animEffect filter="fade" transition="in">
                                      <p:cBhvr>
                                        <p:cTn dur="1000"/>
                                        <p:tgtEl>
                                          <p:spTgt spid="8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1" st="1"/>
                                            </p:txEl>
                                          </p:spTgt>
                                        </p:tgtEl>
                                        <p:attrNameLst>
                                          <p:attrName>style.visibility</p:attrName>
                                        </p:attrNameLst>
                                      </p:cBhvr>
                                      <p:to>
                                        <p:strVal val="visible"/>
                                      </p:to>
                                    </p:set>
                                    <p:animEffect filter="fade" transition="in">
                                      <p:cBhvr>
                                        <p:cTn dur="1000"/>
                                        <p:tgtEl>
                                          <p:spTgt spid="8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2" st="2"/>
                                            </p:txEl>
                                          </p:spTgt>
                                        </p:tgtEl>
                                        <p:attrNameLst>
                                          <p:attrName>style.visibility</p:attrName>
                                        </p:attrNameLst>
                                      </p:cBhvr>
                                      <p:to>
                                        <p:strVal val="visible"/>
                                      </p:to>
                                    </p:set>
                                    <p:animEffect filter="fade" transition="in">
                                      <p:cBhvr>
                                        <p:cTn dur="1000"/>
                                        <p:tgtEl>
                                          <p:spTgt spid="8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3" st="3"/>
                                            </p:txEl>
                                          </p:spTgt>
                                        </p:tgtEl>
                                        <p:attrNameLst>
                                          <p:attrName>style.visibility</p:attrName>
                                        </p:attrNameLst>
                                      </p:cBhvr>
                                      <p:to>
                                        <p:strVal val="visible"/>
                                      </p:to>
                                    </p:set>
                                    <p:animEffect filter="fade" transition="in">
                                      <p:cBhvr>
                                        <p:cTn dur="1000"/>
                                        <p:tgtEl>
                                          <p:spTgt spid="8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4" st="4"/>
                                            </p:txEl>
                                          </p:spTgt>
                                        </p:tgtEl>
                                        <p:attrNameLst>
                                          <p:attrName>style.visibility</p:attrName>
                                        </p:attrNameLst>
                                      </p:cBhvr>
                                      <p:to>
                                        <p:strVal val="visible"/>
                                      </p:to>
                                    </p:set>
                                    <p:animEffect filter="fade" transition="in">
                                      <p:cBhvr>
                                        <p:cTn dur="1000"/>
                                        <p:tgtEl>
                                          <p:spTgt spid="8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5" st="5"/>
                                            </p:txEl>
                                          </p:spTgt>
                                        </p:tgtEl>
                                        <p:attrNameLst>
                                          <p:attrName>style.visibility</p:attrName>
                                        </p:attrNameLst>
                                      </p:cBhvr>
                                      <p:to>
                                        <p:strVal val="visible"/>
                                      </p:to>
                                    </p:set>
                                    <p:animEffect filter="fade" transition="in">
                                      <p:cBhvr>
                                        <p:cTn dur="1000"/>
                                        <p:tgtEl>
                                          <p:spTgt spid="8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6" st="6"/>
                                            </p:txEl>
                                          </p:spTgt>
                                        </p:tgtEl>
                                        <p:attrNameLst>
                                          <p:attrName>style.visibility</p:attrName>
                                        </p:attrNameLst>
                                      </p:cBhvr>
                                      <p:to>
                                        <p:strVal val="visible"/>
                                      </p:to>
                                    </p:set>
                                    <p:animEffect filter="fade" transition="in">
                                      <p:cBhvr>
                                        <p:cTn dur="1000"/>
                                        <p:tgtEl>
                                          <p:spTgt spid="8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7" st="7"/>
                                            </p:txEl>
                                          </p:spTgt>
                                        </p:tgtEl>
                                        <p:attrNameLst>
                                          <p:attrName>style.visibility</p:attrName>
                                        </p:attrNameLst>
                                      </p:cBhvr>
                                      <p:to>
                                        <p:strVal val="visible"/>
                                      </p:to>
                                    </p:set>
                                    <p:animEffect filter="fade" transition="in">
                                      <p:cBhvr>
                                        <p:cTn dur="1000"/>
                                        <p:tgtEl>
                                          <p:spTgt spid="8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8" st="8"/>
                                            </p:txEl>
                                          </p:spTgt>
                                        </p:tgtEl>
                                        <p:attrNameLst>
                                          <p:attrName>style.visibility</p:attrName>
                                        </p:attrNameLst>
                                      </p:cBhvr>
                                      <p:to>
                                        <p:strVal val="visible"/>
                                      </p:to>
                                    </p:set>
                                    <p:animEffect filter="fade" transition="in">
                                      <p:cBhvr>
                                        <p:cTn dur="1000"/>
                                        <p:tgtEl>
                                          <p:spTgt spid="8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Shape 8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Overview</a:t>
            </a:r>
          </a:p>
        </p:txBody>
      </p:sp>
      <p:sp>
        <p:nvSpPr>
          <p:cNvPr id="868" name="Shape 868"/>
          <p:cNvSpPr txBox="1"/>
          <p:nvPr>
            <p:ph idx="1" type="body"/>
          </p:nvPr>
        </p:nvSpPr>
        <p:spPr>
          <a:xfrm>
            <a:off x="1087350" y="1311600"/>
            <a:ext cx="6969300" cy="25203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solidFill>
                  <a:srgbClr val="000000"/>
                </a:solidFill>
              </a:rPr>
              <a:t>“Stability is a big deal when sorting arbitrary objects. For example, suppose you have objects representing email messages, and you sort them first by date, then by sender. You expect them to be sorted by date within each sender, but that will only be true if the sort is stable. That's why we elected to provide a stable sort (Merge Sort) to sort object references.”</a:t>
            </a:r>
          </a:p>
          <a:p>
            <a:pPr indent="-342900" lvl="0" marL="457200" rtl="0">
              <a:spcBef>
                <a:spcPts val="0"/>
              </a:spcBef>
              <a:buClr>
                <a:srgbClr val="000000"/>
              </a:buClr>
              <a:buSzPts val="1800"/>
              <a:buChar char="-"/>
            </a:pPr>
            <a:r>
              <a:rPr lang="en">
                <a:solidFill>
                  <a:srgbClr val="000000"/>
                </a:solidFill>
              </a:rPr>
              <a:t>Josh Bloch, writer of </a:t>
            </a:r>
            <a:r>
              <a:rPr lang="en">
                <a:solidFill>
                  <a:srgbClr val="000000"/>
                </a:solidFill>
                <a:latin typeface="Consolas"/>
                <a:ea typeface="Consolas"/>
                <a:cs typeface="Consolas"/>
                <a:sym typeface="Consolas"/>
              </a:rPr>
              <a:t>Arrays.sort</a:t>
            </a:r>
            <a:r>
              <a:rPr lang="en">
                <a:solidFill>
                  <a:srgbClr val="000000"/>
                </a:solidFill>
              </a:rPr>
              <a:t> and </a:t>
            </a:r>
            <a:r>
              <a:rPr lang="en">
                <a:solidFill>
                  <a:srgbClr val="000000"/>
                </a:solidFill>
                <a:latin typeface="Consolas"/>
                <a:ea typeface="Consolas"/>
                <a:cs typeface="Consolas"/>
                <a:sym typeface="Consolas"/>
              </a:rPr>
              <a:t>Collections.sort</a:t>
            </a:r>
          </a:p>
          <a:p>
            <a:pPr indent="0" lvl="0" marL="0" rtl="0">
              <a:spcBef>
                <a:spcPts val="0"/>
              </a:spcBef>
              <a:buNone/>
            </a:pPr>
            <a:r>
              <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Shape 8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Can we do better?</a:t>
            </a:r>
          </a:p>
        </p:txBody>
      </p:sp>
      <p:sp>
        <p:nvSpPr>
          <p:cNvPr id="874" name="Shape 8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9250" lvl="0" marL="457200" rtl="0">
              <a:spcBef>
                <a:spcPts val="0"/>
              </a:spcBef>
              <a:spcAft>
                <a:spcPts val="0"/>
              </a:spcAft>
              <a:buClr>
                <a:srgbClr val="000000"/>
              </a:buClr>
              <a:buSzPts val="1900"/>
              <a:buChar char="●"/>
            </a:pPr>
            <a:r>
              <a:rPr lang="en" sz="1900">
                <a:solidFill>
                  <a:srgbClr val="000000"/>
                </a:solidFill>
              </a:rPr>
              <a:t>How many possible orders can a list of N numbers, from 1 to N, be in?</a:t>
            </a:r>
          </a:p>
          <a:p>
            <a:pPr indent="-349250" lvl="1" marL="914400" rtl="0">
              <a:spcBef>
                <a:spcPts val="0"/>
              </a:spcBef>
              <a:spcAft>
                <a:spcPts val="0"/>
              </a:spcAft>
              <a:buClr>
                <a:srgbClr val="000000"/>
              </a:buClr>
              <a:buSzPts val="1900"/>
              <a:buChar char="○"/>
            </a:pPr>
            <a:r>
              <a:rPr lang="en" sz="1900">
                <a:solidFill>
                  <a:srgbClr val="000000"/>
                </a:solidFill>
              </a:rPr>
              <a:t>First number can be anything from 1 to N, second number any of the remaining N-1 numbers, third N-2, and so on.</a:t>
            </a:r>
          </a:p>
          <a:p>
            <a:pPr indent="-349250" lvl="1" marL="914400" rtl="0">
              <a:spcBef>
                <a:spcPts val="0"/>
              </a:spcBef>
              <a:spcAft>
                <a:spcPts val="0"/>
              </a:spcAft>
              <a:buClr>
                <a:srgbClr val="000000"/>
              </a:buClr>
              <a:buSzPts val="1900"/>
              <a:buChar char="○"/>
            </a:pPr>
            <a:r>
              <a:rPr lang="en" sz="1900">
                <a:solidFill>
                  <a:srgbClr val="000000"/>
                </a:solidFill>
              </a:rPr>
              <a:t>N! = 1 * 2 * … * N - 2 * N - 1 * N </a:t>
            </a:r>
            <a:r>
              <a:rPr b="1" lang="en" sz="1900">
                <a:solidFill>
                  <a:srgbClr val="000000"/>
                </a:solidFill>
              </a:rPr>
              <a:t>permutations</a:t>
            </a:r>
            <a:r>
              <a:rPr lang="en" sz="1900">
                <a:solidFill>
                  <a:srgbClr val="000000"/>
                </a:solidFill>
              </a:rPr>
              <a:t> of the list.</a:t>
            </a:r>
          </a:p>
          <a:p>
            <a:pPr indent="-349250" lvl="0" marL="457200" rtl="0">
              <a:spcBef>
                <a:spcPts val="0"/>
              </a:spcBef>
              <a:spcAft>
                <a:spcPts val="0"/>
              </a:spcAft>
              <a:buClr>
                <a:srgbClr val="000000"/>
              </a:buClr>
              <a:buSzPts val="1900"/>
              <a:buChar char="●"/>
            </a:pPr>
            <a:r>
              <a:rPr lang="en" sz="1900">
                <a:solidFill>
                  <a:srgbClr val="000000"/>
                </a:solidFill>
              </a:rPr>
              <a:t>A comparison sort makes all of its decisions on comparing the keys.</a:t>
            </a:r>
          </a:p>
          <a:p>
            <a:pPr indent="-349250" lvl="1" marL="914400" rtl="0">
              <a:spcBef>
                <a:spcPts val="0"/>
              </a:spcBef>
              <a:spcAft>
                <a:spcPts val="0"/>
              </a:spcAft>
              <a:buClr>
                <a:srgbClr val="000000"/>
              </a:buClr>
              <a:buSzPts val="1900"/>
              <a:buChar char="○"/>
            </a:pPr>
            <a:r>
              <a:rPr lang="en" sz="1900">
                <a:solidFill>
                  <a:srgbClr val="000000"/>
                </a:solidFill>
              </a:rPr>
              <a:t>This means it must ask only true or false questions to determine ordering.</a:t>
            </a:r>
          </a:p>
          <a:p>
            <a:pPr indent="-349250" lvl="1" marL="914400" rtl="0">
              <a:spcBef>
                <a:spcPts val="0"/>
              </a:spcBef>
              <a:buClr>
                <a:srgbClr val="000000"/>
              </a:buClr>
              <a:buSzPts val="1900"/>
              <a:buChar char="○"/>
            </a:pPr>
            <a:r>
              <a:rPr lang="en" sz="1900">
                <a:solidFill>
                  <a:srgbClr val="000000"/>
                </a:solidFill>
              </a:rPr>
              <a:t>Thus if running the same algorithm on the two different inputs, the algorithm receives the same answers: it permutes the data the </a:t>
            </a:r>
            <a:r>
              <a:rPr b="1" lang="en" sz="1900">
                <a:solidFill>
                  <a:srgbClr val="000000"/>
                </a:solidFill>
              </a:rPr>
              <a:t>exact </a:t>
            </a:r>
            <a:r>
              <a:rPr lang="en" sz="1900">
                <a:solidFill>
                  <a:srgbClr val="000000"/>
                </a:solidFill>
              </a:rPr>
              <a:t>same way.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0" st="0"/>
                                            </p:txEl>
                                          </p:spTgt>
                                        </p:tgtEl>
                                        <p:attrNameLst>
                                          <p:attrName>style.visibility</p:attrName>
                                        </p:attrNameLst>
                                      </p:cBhvr>
                                      <p:to>
                                        <p:strVal val="visible"/>
                                      </p:to>
                                    </p:set>
                                    <p:animEffect filter="fade" transition="in">
                                      <p:cBhvr>
                                        <p:cTn dur="1000"/>
                                        <p:tgtEl>
                                          <p:spTgt spid="8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1" st="1"/>
                                            </p:txEl>
                                          </p:spTgt>
                                        </p:tgtEl>
                                        <p:attrNameLst>
                                          <p:attrName>style.visibility</p:attrName>
                                        </p:attrNameLst>
                                      </p:cBhvr>
                                      <p:to>
                                        <p:strVal val="visible"/>
                                      </p:to>
                                    </p:set>
                                    <p:animEffect filter="fade" transition="in">
                                      <p:cBhvr>
                                        <p:cTn dur="1000"/>
                                        <p:tgtEl>
                                          <p:spTgt spid="8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2" st="2"/>
                                            </p:txEl>
                                          </p:spTgt>
                                        </p:tgtEl>
                                        <p:attrNameLst>
                                          <p:attrName>style.visibility</p:attrName>
                                        </p:attrNameLst>
                                      </p:cBhvr>
                                      <p:to>
                                        <p:strVal val="visible"/>
                                      </p:to>
                                    </p:set>
                                    <p:animEffect filter="fade" transition="in">
                                      <p:cBhvr>
                                        <p:cTn dur="1000"/>
                                        <p:tgtEl>
                                          <p:spTgt spid="8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3" st="3"/>
                                            </p:txEl>
                                          </p:spTgt>
                                        </p:tgtEl>
                                        <p:attrNameLst>
                                          <p:attrName>style.visibility</p:attrName>
                                        </p:attrNameLst>
                                      </p:cBhvr>
                                      <p:to>
                                        <p:strVal val="visible"/>
                                      </p:to>
                                    </p:set>
                                    <p:animEffect filter="fade" transition="in">
                                      <p:cBhvr>
                                        <p:cTn dur="1000"/>
                                        <p:tgtEl>
                                          <p:spTgt spid="8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4" st="4"/>
                                            </p:txEl>
                                          </p:spTgt>
                                        </p:tgtEl>
                                        <p:attrNameLst>
                                          <p:attrName>style.visibility</p:attrName>
                                        </p:attrNameLst>
                                      </p:cBhvr>
                                      <p:to>
                                        <p:strVal val="visible"/>
                                      </p:to>
                                    </p:set>
                                    <p:animEffect filter="fade" transition="in">
                                      <p:cBhvr>
                                        <p:cTn dur="1000"/>
                                        <p:tgtEl>
                                          <p:spTgt spid="8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5" st="5"/>
                                            </p:txEl>
                                          </p:spTgt>
                                        </p:tgtEl>
                                        <p:attrNameLst>
                                          <p:attrName>style.visibility</p:attrName>
                                        </p:attrNameLst>
                                      </p:cBhvr>
                                      <p:to>
                                        <p:strVal val="visible"/>
                                      </p:to>
                                    </p:set>
                                    <p:animEffect filter="fade" transition="in">
                                      <p:cBhvr>
                                        <p:cTn dur="1000"/>
                                        <p:tgtEl>
                                          <p:spTgt spid="8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878" name="Shape 878"/>
        <p:cNvGrpSpPr/>
        <p:nvPr/>
      </p:nvGrpSpPr>
      <p:grpSpPr>
        <a:xfrm>
          <a:off x="0" y="0"/>
          <a:ext cx="0" cy="0"/>
          <a:chOff x="0" y="0"/>
          <a:chExt cx="0" cy="0"/>
        </a:xfrm>
      </p:grpSpPr>
      <p:sp>
        <p:nvSpPr>
          <p:cNvPr id="879" name="Shape 879"/>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Math Problem out of Nowhere</a:t>
            </a:r>
          </a:p>
        </p:txBody>
      </p:sp>
      <p:sp>
        <p:nvSpPr>
          <p:cNvPr id="880" name="Shape 880"/>
          <p:cNvSpPr txBox="1"/>
          <p:nvPr>
            <p:ph idx="1" type="body"/>
          </p:nvPr>
        </p:nvSpPr>
        <p:spPr>
          <a:xfrm>
            <a:off x="243000" y="937500"/>
            <a:ext cx="8758200" cy="44778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Consider the functions N! and (N/2)</a:t>
            </a:r>
            <a:r>
              <a:rPr baseline="30000" lang="en" sz="2000">
                <a:solidFill>
                  <a:srgbClr val="000000"/>
                </a:solidFill>
              </a:rPr>
              <a:t>N/2</a:t>
            </a:r>
          </a:p>
          <a:p>
            <a:pPr indent="0" lvl="0" marL="0">
              <a:spcBef>
                <a:spcPts val="0"/>
              </a:spcBef>
              <a:buNone/>
            </a:pPr>
            <a:r>
              <a:rPr lang="en" sz="2000">
                <a:solidFill>
                  <a:srgbClr val="000000"/>
                </a:solidFill>
              </a:rPr>
              <a:t>Is N! ∈ Ω((N/2)</a:t>
            </a:r>
            <a:r>
              <a:rPr baseline="30000" lang="en" sz="2000">
                <a:solidFill>
                  <a:srgbClr val="000000"/>
                </a:solidFill>
              </a:rPr>
              <a:t>N/2</a:t>
            </a:r>
            <a:r>
              <a:rPr lang="en" sz="2000">
                <a:solidFill>
                  <a:srgbClr val="000000"/>
                </a:solidFill>
              </a:rPr>
              <a:t>)? </a:t>
            </a:r>
          </a:p>
          <a:p>
            <a:pPr indent="0" lvl="0" marL="0" rtl="0">
              <a:spcBef>
                <a:spcPts val="0"/>
              </a:spcBef>
              <a:buNone/>
            </a:pPr>
            <a:r>
              <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xEl>
                                              <p:pRg end="0" st="0"/>
                                            </p:txEl>
                                          </p:spTgt>
                                        </p:tgtEl>
                                        <p:attrNameLst>
                                          <p:attrName>style.visibility</p:attrName>
                                        </p:attrNameLst>
                                      </p:cBhvr>
                                      <p:to>
                                        <p:strVal val="visible"/>
                                      </p:to>
                                    </p:set>
                                    <p:animEffect filter="fade" transition="in">
                                      <p:cBhvr>
                                        <p:cTn dur="1000"/>
                                        <p:tgtEl>
                                          <p:spTgt spid="8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xEl>
                                              <p:pRg end="1" st="1"/>
                                            </p:txEl>
                                          </p:spTgt>
                                        </p:tgtEl>
                                        <p:attrNameLst>
                                          <p:attrName>style.visibility</p:attrName>
                                        </p:attrNameLst>
                                      </p:cBhvr>
                                      <p:to>
                                        <p:strVal val="visible"/>
                                      </p:to>
                                    </p:set>
                                    <p:animEffect filter="fade" transition="in">
                                      <p:cBhvr>
                                        <p:cTn dur="1000"/>
                                        <p:tgtEl>
                                          <p:spTgt spid="8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xEl>
                                              <p:pRg end="2" st="2"/>
                                            </p:txEl>
                                          </p:spTgt>
                                        </p:tgtEl>
                                        <p:attrNameLst>
                                          <p:attrName>style.visibility</p:attrName>
                                        </p:attrNameLst>
                                      </p:cBhvr>
                                      <p:to>
                                        <p:strVal val="visible"/>
                                      </p:to>
                                    </p:set>
                                    <p:animEffect filter="fade" transition="in">
                                      <p:cBhvr>
                                        <p:cTn dur="1000"/>
                                        <p:tgtEl>
                                          <p:spTgt spid="8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84" name="Shape 884"/>
        <p:cNvGrpSpPr/>
        <p:nvPr/>
      </p:nvGrpSpPr>
      <p:grpSpPr>
        <a:xfrm>
          <a:off x="0" y="0"/>
          <a:ext cx="0" cy="0"/>
          <a:chOff x="0" y="0"/>
          <a:chExt cx="0" cy="0"/>
        </a:xfrm>
      </p:grpSpPr>
      <p:sp>
        <p:nvSpPr>
          <p:cNvPr id="885" name="Shape 885"/>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Math Problem out of Nowhere</a:t>
            </a:r>
          </a:p>
        </p:txBody>
      </p:sp>
      <p:sp>
        <p:nvSpPr>
          <p:cNvPr id="886" name="Shape 886"/>
          <p:cNvSpPr txBox="1"/>
          <p:nvPr>
            <p:ph idx="1" type="body"/>
          </p:nvPr>
        </p:nvSpPr>
        <p:spPr>
          <a:xfrm>
            <a:off x="243000" y="937500"/>
            <a:ext cx="8758200" cy="7641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2000">
                <a:solidFill>
                  <a:schemeClr val="dk1"/>
                </a:solidFill>
              </a:rPr>
              <a:t>Consider the functions N! and (N/2)</a:t>
            </a:r>
            <a:r>
              <a:rPr baseline="30000" lang="en" sz="2000">
                <a:solidFill>
                  <a:schemeClr val="dk1"/>
                </a:solidFill>
              </a:rPr>
              <a:t>N/2</a:t>
            </a:r>
          </a:p>
          <a:p>
            <a:pPr indent="-69850" lvl="0" marL="0" rtl="0">
              <a:spcBef>
                <a:spcPts val="0"/>
              </a:spcBef>
              <a:buClr>
                <a:schemeClr val="dk1"/>
              </a:buClr>
              <a:buSzPts val="1100"/>
              <a:buFont typeface="Arial"/>
              <a:buNone/>
            </a:pPr>
            <a:r>
              <a:rPr lang="en" sz="2000">
                <a:solidFill>
                  <a:schemeClr val="dk1"/>
                </a:solidFill>
              </a:rPr>
              <a:t>Is N! ∈ Ω((N/2)</a:t>
            </a:r>
            <a:r>
              <a:rPr baseline="30000" lang="en" sz="2000">
                <a:solidFill>
                  <a:schemeClr val="dk1"/>
                </a:solidFill>
              </a:rPr>
              <a:t>N/2</a:t>
            </a:r>
            <a:r>
              <a:rPr lang="en" sz="2000">
                <a:solidFill>
                  <a:schemeClr val="dk1"/>
                </a:solidFill>
              </a:rPr>
              <a:t>)? </a:t>
            </a:r>
          </a:p>
        </p:txBody>
      </p:sp>
      <p:sp>
        <p:nvSpPr>
          <p:cNvPr id="887" name="Shape 887"/>
          <p:cNvSpPr txBox="1"/>
          <p:nvPr/>
        </p:nvSpPr>
        <p:spPr>
          <a:xfrm>
            <a:off x="479200" y="2161300"/>
            <a:ext cx="6268800" cy="24255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sz="1800">
                <a:solidFill>
                  <a:schemeClr val="dk1"/>
                </a:solidFill>
              </a:rPr>
              <a:t>10!</a:t>
            </a:r>
          </a:p>
          <a:p>
            <a:pPr indent="-342900" lvl="0" marL="457200" rtl="0">
              <a:lnSpc>
                <a:spcPct val="115000"/>
              </a:lnSpc>
              <a:spcBef>
                <a:spcPts val="0"/>
              </a:spcBef>
              <a:buClr>
                <a:schemeClr val="dk1"/>
              </a:buClr>
              <a:buSzPts val="1800"/>
              <a:buChar char="●"/>
            </a:pPr>
            <a:r>
              <a:rPr b="1" lang="en" sz="1800">
                <a:solidFill>
                  <a:schemeClr val="dk1"/>
                </a:solidFill>
              </a:rPr>
              <a:t>10 * 9 * 8 * 7 * 6</a:t>
            </a:r>
            <a:r>
              <a:rPr lang="en" sz="1800">
                <a:solidFill>
                  <a:schemeClr val="dk1"/>
                </a:solidFill>
              </a:rPr>
              <a:t> * … * 1</a:t>
            </a:r>
          </a:p>
          <a:p>
            <a:pPr indent="-69850" lvl="0" marL="0" rtl="0">
              <a:lnSpc>
                <a:spcPct val="115000"/>
              </a:lnSpc>
              <a:spcBef>
                <a:spcPts val="0"/>
              </a:spcBef>
              <a:buClr>
                <a:schemeClr val="dk1"/>
              </a:buClr>
              <a:buSzPts val="1100"/>
              <a:buFont typeface="Arial"/>
              <a:buNone/>
            </a:pPr>
            <a:r>
              <a:rPr lang="en" sz="1800">
                <a:solidFill>
                  <a:schemeClr val="dk1"/>
                </a:solidFill>
              </a:rPr>
              <a:t>5</a:t>
            </a:r>
            <a:r>
              <a:rPr baseline="30000" lang="en" sz="1800">
                <a:solidFill>
                  <a:schemeClr val="dk1"/>
                </a:solidFill>
              </a:rPr>
              <a:t>5</a:t>
            </a:r>
          </a:p>
          <a:p>
            <a:pPr indent="-342900" lvl="0" marL="457200" rtl="0">
              <a:lnSpc>
                <a:spcPct val="115000"/>
              </a:lnSpc>
              <a:spcBef>
                <a:spcPts val="0"/>
              </a:spcBef>
              <a:buClr>
                <a:schemeClr val="dk1"/>
              </a:buClr>
              <a:buSzPts val="1800"/>
              <a:buChar char="●"/>
            </a:pPr>
            <a:r>
              <a:rPr b="1" lang="en" sz="1800">
                <a:solidFill>
                  <a:schemeClr val="dk1"/>
                </a:solidFill>
              </a:rPr>
              <a:t>5 * 5 * 5 * 5 * 5</a:t>
            </a:r>
          </a:p>
          <a:p>
            <a:pPr indent="-69850" lvl="0" marL="0" rtl="0">
              <a:lnSpc>
                <a:spcPct val="115000"/>
              </a:lnSpc>
              <a:spcBef>
                <a:spcPts val="0"/>
              </a:spcBef>
              <a:buClr>
                <a:schemeClr val="dk1"/>
              </a:buClr>
              <a:buSzPts val="1100"/>
              <a:buFont typeface="Arial"/>
              <a:buNone/>
            </a:pPr>
            <a:r>
              <a:t/>
            </a:r>
            <a:endParaRPr b="1" sz="1800">
              <a:solidFill>
                <a:schemeClr val="dk1"/>
              </a:solidFill>
            </a:endParaRPr>
          </a:p>
          <a:p>
            <a:pPr indent="-69850" lvl="0" marL="0" rtl="0">
              <a:lnSpc>
                <a:spcPct val="115000"/>
              </a:lnSpc>
              <a:spcBef>
                <a:spcPts val="0"/>
              </a:spcBef>
              <a:buClr>
                <a:schemeClr val="dk1"/>
              </a:buClr>
              <a:buSzPts val="1100"/>
              <a:buFont typeface="Arial"/>
              <a:buNone/>
            </a:pPr>
            <a:r>
              <a:rPr lang="en" sz="1800">
                <a:solidFill>
                  <a:schemeClr val="dk1"/>
                </a:solidFill>
              </a:rPr>
              <a:t>N! &gt; (N/2)</a:t>
            </a:r>
            <a:r>
              <a:rPr baseline="30000" lang="en" sz="1800">
                <a:solidFill>
                  <a:schemeClr val="dk1"/>
                </a:solidFill>
              </a:rPr>
              <a:t>N/2</a:t>
            </a:r>
            <a:r>
              <a:rPr lang="en" sz="1800">
                <a:solidFill>
                  <a:schemeClr val="dk1"/>
                </a:solidFill>
              </a:rPr>
              <a:t>, for large N, therefore N! ∈ Ω((N/2)</a:t>
            </a:r>
            <a:r>
              <a:rPr baseline="30000" lang="en" sz="1800">
                <a:solidFill>
                  <a:schemeClr val="dk1"/>
                </a:solidFill>
              </a:rPr>
              <a:t>N/2</a:t>
            </a:r>
            <a:r>
              <a:rPr lang="en" sz="1800">
                <a:solidFill>
                  <a:schemeClr val="dk1"/>
                </a:solidFill>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animEffect filter="fade" transition="in">
                                      <p:cBhvr>
                                        <p:cTn dur="1000"/>
                                        <p:tgtEl>
                                          <p:spTgt spid="8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1" st="1"/>
                                            </p:txEl>
                                          </p:spTgt>
                                        </p:tgtEl>
                                        <p:attrNameLst>
                                          <p:attrName>style.visibility</p:attrName>
                                        </p:attrNameLst>
                                      </p:cBhvr>
                                      <p:to>
                                        <p:strVal val="visible"/>
                                      </p:to>
                                    </p:set>
                                    <p:animEffect filter="fade" transition="in">
                                      <p:cBhvr>
                                        <p:cTn dur="1000"/>
                                        <p:tgtEl>
                                          <p:spTgt spid="8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2" st="2"/>
                                            </p:txEl>
                                          </p:spTgt>
                                        </p:tgtEl>
                                        <p:attrNameLst>
                                          <p:attrName>style.visibility</p:attrName>
                                        </p:attrNameLst>
                                      </p:cBhvr>
                                      <p:to>
                                        <p:strVal val="visible"/>
                                      </p:to>
                                    </p:set>
                                    <p:animEffect filter="fade" transition="in">
                                      <p:cBhvr>
                                        <p:cTn dur="1000"/>
                                        <p:tgtEl>
                                          <p:spTgt spid="8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3" st="3"/>
                                            </p:txEl>
                                          </p:spTgt>
                                        </p:tgtEl>
                                        <p:attrNameLst>
                                          <p:attrName>style.visibility</p:attrName>
                                        </p:attrNameLst>
                                      </p:cBhvr>
                                      <p:to>
                                        <p:strVal val="visible"/>
                                      </p:to>
                                    </p:set>
                                    <p:animEffect filter="fade" transition="in">
                                      <p:cBhvr>
                                        <p:cTn dur="1000"/>
                                        <p:tgtEl>
                                          <p:spTgt spid="8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4" st="4"/>
                                            </p:txEl>
                                          </p:spTgt>
                                        </p:tgtEl>
                                        <p:attrNameLst>
                                          <p:attrName>style.visibility</p:attrName>
                                        </p:attrNameLst>
                                      </p:cBhvr>
                                      <p:to>
                                        <p:strVal val="visible"/>
                                      </p:to>
                                    </p:set>
                                    <p:animEffect filter="fade" transition="in">
                                      <p:cBhvr>
                                        <p:cTn dur="1000"/>
                                        <p:tgtEl>
                                          <p:spTgt spid="8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5" st="5"/>
                                            </p:txEl>
                                          </p:spTgt>
                                        </p:tgtEl>
                                        <p:attrNameLst>
                                          <p:attrName>style.visibility</p:attrName>
                                        </p:attrNameLst>
                                      </p:cBhvr>
                                      <p:to>
                                        <p:strVal val="visible"/>
                                      </p:to>
                                    </p:set>
                                    <p:animEffect filter="fade" transition="in">
                                      <p:cBhvr>
                                        <p:cTn dur="1000"/>
                                        <p:tgtEl>
                                          <p:spTgt spid="88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891" name="Shape 891"/>
        <p:cNvGrpSpPr/>
        <p:nvPr/>
      </p:nvGrpSpPr>
      <p:grpSpPr>
        <a:xfrm>
          <a:off x="0" y="0"/>
          <a:ext cx="0" cy="0"/>
          <a:chOff x="0" y="0"/>
          <a:chExt cx="0" cy="0"/>
        </a:xfrm>
      </p:grpSpPr>
      <p:sp>
        <p:nvSpPr>
          <p:cNvPr id="892" name="Shape 892"/>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Another Math Problem</a:t>
            </a:r>
          </a:p>
        </p:txBody>
      </p:sp>
      <p:sp>
        <p:nvSpPr>
          <p:cNvPr id="893" name="Shape 893"/>
          <p:cNvSpPr txBox="1"/>
          <p:nvPr>
            <p:ph idx="1" type="body"/>
          </p:nvPr>
        </p:nvSpPr>
        <p:spPr>
          <a:xfrm>
            <a:off x="243000" y="861300"/>
            <a:ext cx="8443800" cy="40653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Given that N! &gt; (N/2)</a:t>
            </a:r>
            <a:r>
              <a:rPr baseline="30000" lang="en" sz="2000">
                <a:solidFill>
                  <a:srgbClr val="000000"/>
                </a:solidFill>
              </a:rPr>
              <a:t>N/2</a:t>
            </a:r>
          </a:p>
          <a:p>
            <a:pPr indent="0" lvl="0" marL="0" rtl="0">
              <a:spcBef>
                <a:spcPts val="0"/>
              </a:spcBef>
              <a:buNone/>
            </a:pPr>
            <a:r>
              <a:rPr lang="en" sz="2000">
                <a:solidFill>
                  <a:srgbClr val="000000"/>
                </a:solidFill>
              </a:rPr>
              <a:t>Show that log(N!) ∈ Ω(N log N).</a:t>
            </a:r>
          </a:p>
          <a:p>
            <a:pPr indent="-355600" lvl="0" marL="457200" rtl="0">
              <a:spcBef>
                <a:spcPts val="0"/>
              </a:spcBef>
              <a:buClr>
                <a:srgbClr val="000000"/>
              </a:buClr>
              <a:buSzPts val="2000"/>
              <a:buChar char="●"/>
            </a:pPr>
            <a:r>
              <a:rPr lang="en" sz="2000">
                <a:solidFill>
                  <a:srgbClr val="000000"/>
                </a:solidFill>
              </a:rPr>
              <a:t>log means an unspecified base.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0" st="0"/>
                                            </p:txEl>
                                          </p:spTgt>
                                        </p:tgtEl>
                                        <p:attrNameLst>
                                          <p:attrName>style.visibility</p:attrName>
                                        </p:attrNameLst>
                                      </p:cBhvr>
                                      <p:to>
                                        <p:strVal val="visible"/>
                                      </p:to>
                                    </p:set>
                                    <p:animEffect filter="fade" transition="in">
                                      <p:cBhvr>
                                        <p:cTn dur="1000"/>
                                        <p:tgtEl>
                                          <p:spTgt spid="8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1" st="1"/>
                                            </p:txEl>
                                          </p:spTgt>
                                        </p:tgtEl>
                                        <p:attrNameLst>
                                          <p:attrName>style.visibility</p:attrName>
                                        </p:attrNameLst>
                                      </p:cBhvr>
                                      <p:to>
                                        <p:strVal val="visible"/>
                                      </p:to>
                                    </p:set>
                                    <p:animEffect filter="fade" transition="in">
                                      <p:cBhvr>
                                        <p:cTn dur="1000"/>
                                        <p:tgtEl>
                                          <p:spTgt spid="8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xEl>
                                              <p:pRg end="2" st="2"/>
                                            </p:txEl>
                                          </p:spTgt>
                                        </p:tgtEl>
                                        <p:attrNameLst>
                                          <p:attrName>style.visibility</p:attrName>
                                        </p:attrNameLst>
                                      </p:cBhvr>
                                      <p:to>
                                        <p:strVal val="visible"/>
                                      </p:to>
                                    </p:set>
                                    <p:animEffect filter="fade" transition="in">
                                      <p:cBhvr>
                                        <p:cTn dur="1000"/>
                                        <p:tgtEl>
                                          <p:spTgt spid="8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97" name="Shape 897"/>
        <p:cNvGrpSpPr/>
        <p:nvPr/>
      </p:nvGrpSpPr>
      <p:grpSpPr>
        <a:xfrm>
          <a:off x="0" y="0"/>
          <a:ext cx="0" cy="0"/>
          <a:chOff x="0" y="0"/>
          <a:chExt cx="0" cy="0"/>
        </a:xfrm>
      </p:grpSpPr>
      <p:sp>
        <p:nvSpPr>
          <p:cNvPr id="898" name="Shape 89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Another Math Problem</a:t>
            </a:r>
          </a:p>
        </p:txBody>
      </p:sp>
      <p:sp>
        <p:nvSpPr>
          <p:cNvPr id="899" name="Shape 899"/>
          <p:cNvSpPr txBox="1"/>
          <p:nvPr>
            <p:ph idx="1" type="body"/>
          </p:nvPr>
        </p:nvSpPr>
        <p:spPr>
          <a:xfrm>
            <a:off x="243000" y="861300"/>
            <a:ext cx="8443800" cy="17400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Given that N! &gt; (N/2)</a:t>
            </a:r>
            <a:r>
              <a:rPr baseline="30000" lang="en" sz="2000">
                <a:solidFill>
                  <a:srgbClr val="000000"/>
                </a:solidFill>
              </a:rPr>
              <a:t>N/2</a:t>
            </a:r>
          </a:p>
          <a:p>
            <a:pPr indent="0" lvl="0" marL="0" rtl="0">
              <a:spcBef>
                <a:spcPts val="0"/>
              </a:spcBef>
              <a:buNone/>
            </a:pPr>
            <a:r>
              <a:rPr lang="en" sz="2000">
                <a:solidFill>
                  <a:srgbClr val="000000"/>
                </a:solidFill>
              </a:rPr>
              <a:t>Show that log(N!) ∈ Ω(N log N).</a:t>
            </a:r>
          </a:p>
          <a:p>
            <a:pPr indent="-355600" lvl="0" marL="457200" rtl="0">
              <a:spcBef>
                <a:spcPts val="0"/>
              </a:spcBef>
              <a:buClr>
                <a:srgbClr val="000000"/>
              </a:buClr>
              <a:buSzPts val="2000"/>
              <a:buChar char="●"/>
            </a:pPr>
            <a:r>
              <a:rPr lang="en" sz="2000">
                <a:solidFill>
                  <a:srgbClr val="000000"/>
                </a:solidFill>
              </a:rPr>
              <a:t>log means an unspecified base.</a:t>
            </a:r>
          </a:p>
          <a:p>
            <a:pPr indent="0" lvl="0" marL="0" rtl="0">
              <a:spcBef>
                <a:spcPts val="0"/>
              </a:spcBef>
              <a:buNone/>
            </a:pPr>
            <a:r>
              <a:t/>
            </a:r>
            <a:endParaRPr sz="2000">
              <a:solidFill>
                <a:srgbClr val="000000"/>
              </a:solidFill>
            </a:endParaRPr>
          </a:p>
        </p:txBody>
      </p:sp>
      <p:sp>
        <p:nvSpPr>
          <p:cNvPr id="900" name="Shape 900"/>
          <p:cNvSpPr txBox="1"/>
          <p:nvPr/>
        </p:nvSpPr>
        <p:spPr>
          <a:xfrm>
            <a:off x="350100" y="2513375"/>
            <a:ext cx="8443800" cy="2200500"/>
          </a:xfrm>
          <a:prstGeom prst="rect">
            <a:avLst/>
          </a:prstGeom>
          <a:noFill/>
          <a:ln>
            <a:noFill/>
          </a:ln>
        </p:spPr>
        <p:txBody>
          <a:bodyPr anchorCtr="0" anchor="t" bIns="91425" lIns="91425" rIns="91425" wrap="square" tIns="91425">
            <a:noAutofit/>
          </a:bodyPr>
          <a:lstStyle/>
          <a:p>
            <a:pPr indent="-69850" lvl="0" marL="0" rtl="0">
              <a:spcBef>
                <a:spcPts val="600"/>
              </a:spcBef>
              <a:buClr>
                <a:schemeClr val="dk1"/>
              </a:buClr>
              <a:buSzPts val="1100"/>
              <a:buFont typeface="Arial"/>
              <a:buNone/>
            </a:pPr>
            <a:r>
              <a:rPr lang="en" sz="2000">
                <a:solidFill>
                  <a:schemeClr val="dk1"/>
                </a:solidFill>
                <a:latin typeface="Calibri"/>
                <a:ea typeface="Calibri"/>
                <a:cs typeface="Calibri"/>
                <a:sym typeface="Calibri"/>
              </a:rPr>
              <a:t>We have that N! &gt; (N/2)</a:t>
            </a:r>
            <a:r>
              <a:rPr baseline="30000" lang="en" sz="2000">
                <a:solidFill>
                  <a:schemeClr val="dk1"/>
                </a:solidFill>
                <a:latin typeface="Calibri"/>
                <a:ea typeface="Calibri"/>
                <a:cs typeface="Calibri"/>
                <a:sym typeface="Calibri"/>
              </a:rPr>
              <a:t>N/2</a:t>
            </a:r>
          </a:p>
          <a:p>
            <a:pPr indent="-355600" lvl="0" marL="457200" rtl="0">
              <a:spcBef>
                <a:spcPts val="600"/>
              </a:spcBef>
              <a:buClr>
                <a:schemeClr val="dk1"/>
              </a:buClr>
              <a:buSzPts val="2000"/>
              <a:buFont typeface="Calibri"/>
              <a:buChar char="●"/>
            </a:pPr>
            <a:r>
              <a:rPr lang="en" sz="2000">
                <a:solidFill>
                  <a:schemeClr val="dk1"/>
                </a:solidFill>
                <a:latin typeface="Calibri"/>
                <a:ea typeface="Calibri"/>
                <a:cs typeface="Calibri"/>
                <a:sym typeface="Calibri"/>
              </a:rPr>
              <a:t>Taking the log of both sides, we have that log(N!) &gt; log((N/2)</a:t>
            </a:r>
            <a:r>
              <a:rPr baseline="30000" lang="en" sz="2000">
                <a:solidFill>
                  <a:schemeClr val="dk1"/>
                </a:solidFill>
                <a:latin typeface="Calibri"/>
                <a:ea typeface="Calibri"/>
                <a:cs typeface="Calibri"/>
                <a:sym typeface="Calibri"/>
              </a:rPr>
              <a:t>N/2</a:t>
            </a:r>
            <a:r>
              <a:rPr lang="en" sz="2000">
                <a:solidFill>
                  <a:schemeClr val="dk1"/>
                </a:solidFill>
                <a:latin typeface="Calibri"/>
                <a:ea typeface="Calibri"/>
                <a:cs typeface="Calibri"/>
                <a:sym typeface="Calibri"/>
              </a:rPr>
              <a:t>).</a:t>
            </a:r>
          </a:p>
          <a:p>
            <a:pPr indent="-355600" lvl="0" marL="457200" rtl="0">
              <a:spcBef>
                <a:spcPts val="600"/>
              </a:spcBef>
              <a:buClr>
                <a:schemeClr val="dk1"/>
              </a:buClr>
              <a:buSzPts val="2000"/>
              <a:buFont typeface="Calibri"/>
              <a:buChar char="●"/>
            </a:pPr>
            <a:r>
              <a:rPr lang="en" sz="2000">
                <a:solidFill>
                  <a:schemeClr val="dk1"/>
                </a:solidFill>
                <a:latin typeface="Calibri"/>
                <a:ea typeface="Calibri"/>
                <a:cs typeface="Calibri"/>
                <a:sym typeface="Calibri"/>
              </a:rPr>
              <a:t>Bringing down the exponent we have that log(N!) &gt; N/2 log(N/2).</a:t>
            </a:r>
          </a:p>
          <a:p>
            <a:pPr indent="-355600" lvl="0" marL="457200" rtl="0">
              <a:spcBef>
                <a:spcPts val="600"/>
              </a:spcBef>
              <a:buClr>
                <a:schemeClr val="dk1"/>
              </a:buClr>
              <a:buSzPts val="2000"/>
              <a:buFont typeface="Calibri"/>
              <a:buChar char="●"/>
            </a:pPr>
            <a:r>
              <a:rPr lang="en" sz="2000">
                <a:solidFill>
                  <a:schemeClr val="dk1"/>
                </a:solidFill>
                <a:latin typeface="Calibri"/>
                <a:ea typeface="Calibri"/>
                <a:cs typeface="Calibri"/>
                <a:sym typeface="Calibri"/>
              </a:rPr>
              <a:t>Discarding the unnecessary constant, we have log(N!) ∈ Ω(N log (N/2))</a:t>
            </a:r>
          </a:p>
          <a:p>
            <a:pPr indent="-355600" lvl="0" marL="457200" rtl="0">
              <a:spcBef>
                <a:spcPts val="600"/>
              </a:spcBef>
              <a:buClr>
                <a:schemeClr val="dk1"/>
              </a:buClr>
              <a:buSzPts val="2000"/>
              <a:buFont typeface="Calibri"/>
              <a:buChar char="●"/>
            </a:pPr>
            <a:r>
              <a:rPr lang="en" sz="2000">
                <a:solidFill>
                  <a:schemeClr val="dk1"/>
                </a:solidFill>
                <a:latin typeface="Calibri"/>
                <a:ea typeface="Calibri"/>
                <a:cs typeface="Calibri"/>
                <a:sym typeface="Calibri"/>
              </a:rPr>
              <a:t>From there, we have that log(N!) ∈ Ω(N log N)</a:t>
            </a:r>
          </a:p>
          <a:p>
            <a:pPr indent="-69850" lvl="0" marL="0" rtl="0">
              <a:spcBef>
                <a:spcPts val="600"/>
              </a:spcBef>
              <a:buClr>
                <a:schemeClr val="dk1"/>
              </a:buClr>
              <a:buSzPts val="1100"/>
              <a:buFont typeface="Arial"/>
              <a:buNone/>
            </a:pPr>
            <a:r>
              <a:rPr lang="en" sz="2000">
                <a:solidFill>
                  <a:schemeClr val="dk1"/>
                </a:solidFill>
                <a:latin typeface="Calibri"/>
                <a:ea typeface="Calibri"/>
                <a:cs typeface="Calibri"/>
                <a:sym typeface="Calibri"/>
              </a:rPr>
              <a:t>In other words, log(N!) grows at least as quickly as N log N.</a:t>
            </a:r>
          </a:p>
          <a:p>
            <a:pPr indent="0" lvl="0" marL="0">
              <a:spcBef>
                <a:spcPts val="0"/>
              </a:spcBef>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0" st="0"/>
                                            </p:txEl>
                                          </p:spTgt>
                                        </p:tgtEl>
                                        <p:attrNameLst>
                                          <p:attrName>style.visibility</p:attrName>
                                        </p:attrNameLst>
                                      </p:cBhvr>
                                      <p:to>
                                        <p:strVal val="visible"/>
                                      </p:to>
                                    </p:set>
                                    <p:animEffect filter="fade" transition="in">
                                      <p:cBhvr>
                                        <p:cTn dur="1000"/>
                                        <p:tgtEl>
                                          <p:spTgt spid="9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1" st="1"/>
                                            </p:txEl>
                                          </p:spTgt>
                                        </p:tgtEl>
                                        <p:attrNameLst>
                                          <p:attrName>style.visibility</p:attrName>
                                        </p:attrNameLst>
                                      </p:cBhvr>
                                      <p:to>
                                        <p:strVal val="visible"/>
                                      </p:to>
                                    </p:set>
                                    <p:animEffect filter="fade" transition="in">
                                      <p:cBhvr>
                                        <p:cTn dur="1000"/>
                                        <p:tgtEl>
                                          <p:spTgt spid="9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2" st="2"/>
                                            </p:txEl>
                                          </p:spTgt>
                                        </p:tgtEl>
                                        <p:attrNameLst>
                                          <p:attrName>style.visibility</p:attrName>
                                        </p:attrNameLst>
                                      </p:cBhvr>
                                      <p:to>
                                        <p:strVal val="visible"/>
                                      </p:to>
                                    </p:set>
                                    <p:animEffect filter="fade" transition="in">
                                      <p:cBhvr>
                                        <p:cTn dur="1000"/>
                                        <p:tgtEl>
                                          <p:spTgt spid="9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3" st="3"/>
                                            </p:txEl>
                                          </p:spTgt>
                                        </p:tgtEl>
                                        <p:attrNameLst>
                                          <p:attrName>style.visibility</p:attrName>
                                        </p:attrNameLst>
                                      </p:cBhvr>
                                      <p:to>
                                        <p:strVal val="visible"/>
                                      </p:to>
                                    </p:set>
                                    <p:animEffect filter="fade" transition="in">
                                      <p:cBhvr>
                                        <p:cTn dur="1000"/>
                                        <p:tgtEl>
                                          <p:spTgt spid="9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4" st="4"/>
                                            </p:txEl>
                                          </p:spTgt>
                                        </p:tgtEl>
                                        <p:attrNameLst>
                                          <p:attrName>style.visibility</p:attrName>
                                        </p:attrNameLst>
                                      </p:cBhvr>
                                      <p:to>
                                        <p:strVal val="visible"/>
                                      </p:to>
                                    </p:set>
                                    <p:animEffect filter="fade" transition="in">
                                      <p:cBhvr>
                                        <p:cTn dur="1000"/>
                                        <p:tgtEl>
                                          <p:spTgt spid="9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5" st="5"/>
                                            </p:txEl>
                                          </p:spTgt>
                                        </p:tgtEl>
                                        <p:attrNameLst>
                                          <p:attrName>style.visibility</p:attrName>
                                        </p:attrNameLst>
                                      </p:cBhvr>
                                      <p:to>
                                        <p:strVal val="visible"/>
                                      </p:to>
                                    </p:set>
                                    <p:animEffect filter="fade" transition="in">
                                      <p:cBhvr>
                                        <p:cTn dur="1000"/>
                                        <p:tgtEl>
                                          <p:spTgt spid="9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xEl>
                                              <p:pRg end="6" st="6"/>
                                            </p:txEl>
                                          </p:spTgt>
                                        </p:tgtEl>
                                        <p:attrNameLst>
                                          <p:attrName>style.visibility</p:attrName>
                                        </p:attrNameLst>
                                      </p:cBhvr>
                                      <p:to>
                                        <p:strVal val="visible"/>
                                      </p:to>
                                    </p:set>
                                    <p:animEffect filter="fade" transition="in">
                                      <p:cBhvr>
                                        <p:cTn dur="1000"/>
                                        <p:tgtEl>
                                          <p:spTgt spid="9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904" name="Shape 904"/>
        <p:cNvGrpSpPr/>
        <p:nvPr/>
      </p:nvGrpSpPr>
      <p:grpSpPr>
        <a:xfrm>
          <a:off x="0" y="0"/>
          <a:ext cx="0" cy="0"/>
          <a:chOff x="0" y="0"/>
          <a:chExt cx="0" cy="0"/>
        </a:xfrm>
      </p:grpSpPr>
      <p:sp>
        <p:nvSpPr>
          <p:cNvPr id="905" name="Shape 905"/>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Last Math Problem</a:t>
            </a:r>
          </a:p>
        </p:txBody>
      </p:sp>
      <p:sp>
        <p:nvSpPr>
          <p:cNvPr id="906" name="Shape 906"/>
          <p:cNvSpPr txBox="1"/>
          <p:nvPr>
            <p:ph idx="1" type="body"/>
          </p:nvPr>
        </p:nvSpPr>
        <p:spPr>
          <a:xfrm>
            <a:off x="243000" y="861300"/>
            <a:ext cx="8443800" cy="40653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Show that N log N ∈ Ω(log(N!))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animEffect filter="fade" transition="in">
                                      <p:cBhvr>
                                        <p:cTn dur="1000"/>
                                        <p:tgtEl>
                                          <p:spTgt spid="9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10" name="Shape 910"/>
        <p:cNvGrpSpPr/>
        <p:nvPr/>
      </p:nvGrpSpPr>
      <p:grpSpPr>
        <a:xfrm>
          <a:off x="0" y="0"/>
          <a:ext cx="0" cy="0"/>
          <a:chOff x="0" y="0"/>
          <a:chExt cx="0" cy="0"/>
        </a:xfrm>
      </p:grpSpPr>
      <p:sp>
        <p:nvSpPr>
          <p:cNvPr id="911" name="Shape 911"/>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Last Math Problem</a:t>
            </a:r>
          </a:p>
        </p:txBody>
      </p:sp>
      <p:sp>
        <p:nvSpPr>
          <p:cNvPr id="912" name="Shape 912"/>
          <p:cNvSpPr txBox="1"/>
          <p:nvPr>
            <p:ph idx="1" type="body"/>
          </p:nvPr>
        </p:nvSpPr>
        <p:spPr>
          <a:xfrm>
            <a:off x="243000" y="861300"/>
            <a:ext cx="8443800" cy="696300"/>
          </a:xfrm>
          <a:prstGeom prst="rect">
            <a:avLst/>
          </a:prstGeom>
        </p:spPr>
        <p:txBody>
          <a:bodyPr anchorCtr="0" anchor="t" bIns="91425" lIns="91425" rIns="91425" wrap="square" tIns="91425">
            <a:noAutofit/>
          </a:bodyPr>
          <a:lstStyle/>
          <a:p>
            <a:pPr indent="0" lvl="0" marL="0">
              <a:spcBef>
                <a:spcPts val="0"/>
              </a:spcBef>
              <a:buNone/>
            </a:pPr>
            <a:r>
              <a:rPr lang="en" sz="2000">
                <a:solidFill>
                  <a:srgbClr val="000000"/>
                </a:solidFill>
              </a:rPr>
              <a:t>Show that N log N ∈ Ω(log(N!))</a:t>
            </a:r>
          </a:p>
          <a:p>
            <a:pPr indent="0" lvl="0" marL="0" rtl="0">
              <a:spcBef>
                <a:spcPts val="0"/>
              </a:spcBef>
              <a:buNone/>
            </a:pPr>
            <a:r>
              <a:t/>
            </a:r>
            <a:endParaRPr sz="2000">
              <a:solidFill>
                <a:srgbClr val="000000"/>
              </a:solidFill>
            </a:endParaRPr>
          </a:p>
        </p:txBody>
      </p:sp>
      <p:sp>
        <p:nvSpPr>
          <p:cNvPr id="913" name="Shape 913"/>
          <p:cNvSpPr txBox="1"/>
          <p:nvPr/>
        </p:nvSpPr>
        <p:spPr>
          <a:xfrm>
            <a:off x="326000" y="1838250"/>
            <a:ext cx="8131800" cy="28797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2000">
                <a:solidFill>
                  <a:schemeClr val="dk1"/>
                </a:solidFill>
              </a:rPr>
              <a:t>Proof:</a:t>
            </a:r>
          </a:p>
          <a:p>
            <a:pPr indent="-355600" lvl="0" marL="457200" rtl="0">
              <a:lnSpc>
                <a:spcPct val="115000"/>
              </a:lnSpc>
              <a:spcBef>
                <a:spcPts val="0"/>
              </a:spcBef>
              <a:spcAft>
                <a:spcPts val="1600"/>
              </a:spcAft>
              <a:buClr>
                <a:schemeClr val="dk1"/>
              </a:buClr>
              <a:buSzPts val="2000"/>
              <a:buChar char="●"/>
            </a:pPr>
            <a:r>
              <a:rPr lang="en" sz="2000">
                <a:solidFill>
                  <a:schemeClr val="dk1"/>
                </a:solidFill>
              </a:rPr>
              <a:t>log(N!) = log(N) + log(N-1) + log(N-2) + …. + log(1)</a:t>
            </a:r>
          </a:p>
          <a:p>
            <a:pPr indent="-355600" lvl="0" marL="457200" rtl="0">
              <a:lnSpc>
                <a:spcPct val="115000"/>
              </a:lnSpc>
              <a:spcBef>
                <a:spcPts val="0"/>
              </a:spcBef>
              <a:spcAft>
                <a:spcPts val="1600"/>
              </a:spcAft>
              <a:buClr>
                <a:schemeClr val="dk1"/>
              </a:buClr>
              <a:buSzPts val="2000"/>
              <a:buChar char="●"/>
            </a:pPr>
            <a:r>
              <a:rPr lang="en" sz="2000">
                <a:solidFill>
                  <a:schemeClr val="dk1"/>
                </a:solidFill>
              </a:rPr>
              <a:t>N log N = log(N) + log(N) + log(N) + … log(N)</a:t>
            </a:r>
          </a:p>
          <a:p>
            <a:pPr indent="-355600" lvl="0" marL="457200" rtl="0">
              <a:lnSpc>
                <a:spcPct val="115000"/>
              </a:lnSpc>
              <a:spcBef>
                <a:spcPts val="0"/>
              </a:spcBef>
              <a:spcAft>
                <a:spcPts val="1600"/>
              </a:spcAft>
              <a:buClr>
                <a:schemeClr val="dk1"/>
              </a:buClr>
              <a:buSzPts val="2000"/>
              <a:buChar char="●"/>
            </a:pPr>
            <a:r>
              <a:rPr lang="en" sz="2000">
                <a:solidFill>
                  <a:schemeClr val="dk1"/>
                </a:solidFill>
              </a:rPr>
              <a:t>Therefore N log N ∈ Ω(log(N!))</a:t>
            </a:r>
          </a:p>
          <a:p>
            <a:pPr indent="0" lvl="0" mar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0" st="0"/>
                                            </p:txEl>
                                          </p:spTgt>
                                        </p:tgtEl>
                                        <p:attrNameLst>
                                          <p:attrName>style.visibility</p:attrName>
                                        </p:attrNameLst>
                                      </p:cBhvr>
                                      <p:to>
                                        <p:strVal val="visible"/>
                                      </p:to>
                                    </p:set>
                                    <p:animEffect filter="fade" transition="in">
                                      <p:cBhvr>
                                        <p:cTn dur="1000"/>
                                        <p:tgtEl>
                                          <p:spTgt spid="9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1" st="1"/>
                                            </p:txEl>
                                          </p:spTgt>
                                        </p:tgtEl>
                                        <p:attrNameLst>
                                          <p:attrName>style.visibility</p:attrName>
                                        </p:attrNameLst>
                                      </p:cBhvr>
                                      <p:to>
                                        <p:strVal val="visible"/>
                                      </p:to>
                                    </p:set>
                                    <p:animEffect filter="fade" transition="in">
                                      <p:cBhvr>
                                        <p:cTn dur="1000"/>
                                        <p:tgtEl>
                                          <p:spTgt spid="9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2" st="2"/>
                                            </p:txEl>
                                          </p:spTgt>
                                        </p:tgtEl>
                                        <p:attrNameLst>
                                          <p:attrName>style.visibility</p:attrName>
                                        </p:attrNameLst>
                                      </p:cBhvr>
                                      <p:to>
                                        <p:strVal val="visible"/>
                                      </p:to>
                                    </p:set>
                                    <p:animEffect filter="fade" transition="in">
                                      <p:cBhvr>
                                        <p:cTn dur="1000"/>
                                        <p:tgtEl>
                                          <p:spTgt spid="9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3" st="3"/>
                                            </p:txEl>
                                          </p:spTgt>
                                        </p:tgtEl>
                                        <p:attrNameLst>
                                          <p:attrName>style.visibility</p:attrName>
                                        </p:attrNameLst>
                                      </p:cBhvr>
                                      <p:to>
                                        <p:strVal val="visible"/>
                                      </p:to>
                                    </p:set>
                                    <p:animEffect filter="fade" transition="in">
                                      <p:cBhvr>
                                        <p:cTn dur="1000"/>
                                        <p:tgtEl>
                                          <p:spTgt spid="9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4" st="4"/>
                                            </p:txEl>
                                          </p:spTgt>
                                        </p:tgtEl>
                                        <p:attrNameLst>
                                          <p:attrName>style.visibility</p:attrName>
                                        </p:attrNameLst>
                                      </p:cBhvr>
                                      <p:to>
                                        <p:strVal val="visible"/>
                                      </p:to>
                                    </p:set>
                                    <p:animEffect filter="fade" transition="in">
                                      <p:cBhvr>
                                        <p:cTn dur="1000"/>
                                        <p:tgtEl>
                                          <p:spTgt spid="91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Sorting-Definition</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600"/>
              </a:spcBef>
              <a:spcAft>
                <a:spcPts val="0"/>
              </a:spcAft>
              <a:buClr>
                <a:schemeClr val="dk1"/>
              </a:buClr>
              <a:buSzPts val="1100"/>
              <a:buFont typeface="Arial"/>
              <a:buNone/>
            </a:pPr>
            <a:r>
              <a:rPr lang="en" sz="2200">
                <a:solidFill>
                  <a:schemeClr val="dk1"/>
                </a:solidFill>
                <a:latin typeface="Calibri"/>
                <a:ea typeface="Calibri"/>
                <a:cs typeface="Calibri"/>
                <a:sym typeface="Calibri"/>
              </a:rPr>
              <a:t>A sort is a permutation (re-arrangement) of a sequence of elements that brings them into order according to some </a:t>
            </a:r>
            <a:r>
              <a:rPr b="1" i="1" lang="en" sz="2200">
                <a:solidFill>
                  <a:schemeClr val="dk1"/>
                </a:solidFill>
                <a:latin typeface="Calibri"/>
                <a:ea typeface="Calibri"/>
                <a:cs typeface="Calibri"/>
                <a:sym typeface="Calibri"/>
              </a:rPr>
              <a:t>total order</a:t>
            </a:r>
            <a:r>
              <a:rPr lang="en" sz="2200">
                <a:solidFill>
                  <a:schemeClr val="dk1"/>
                </a:solidFill>
                <a:latin typeface="Calibri"/>
                <a:ea typeface="Calibri"/>
                <a:cs typeface="Calibri"/>
                <a:sym typeface="Calibri"/>
              </a:rPr>
              <a:t>. A total order ≼ is:</a:t>
            </a:r>
          </a:p>
          <a:p>
            <a:pPr indent="-368300" lvl="0" marL="457200" rtl="0">
              <a:lnSpc>
                <a:spcPct val="100000"/>
              </a:lnSpc>
              <a:spcBef>
                <a:spcPts val="6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Total: x ≼ y or y ≼ x for all x, y</a:t>
            </a:r>
          </a:p>
          <a:p>
            <a:pPr indent="-368300" lvl="0" marL="457200" rtl="0">
              <a:lnSpc>
                <a:spcPct val="10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Reflexive: x ≼ x</a:t>
            </a:r>
          </a:p>
          <a:p>
            <a:pPr indent="-368300" lvl="0" marL="457200" rtl="0">
              <a:lnSpc>
                <a:spcPct val="10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Antisymmetric: x ≼ y and y ≼ x iff x = y (x and y are equivalent).</a:t>
            </a:r>
          </a:p>
          <a:p>
            <a:pPr indent="-368300" lvl="0" marL="457200" rtl="0">
              <a:lnSpc>
                <a:spcPct val="10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Transitive: x ≼ y and y ≼ z implies x ≼ z.</a:t>
            </a:r>
          </a:p>
          <a:p>
            <a:pPr indent="0" lvl="0" marL="0" rtl="0">
              <a:lnSpc>
                <a:spcPct val="100000"/>
              </a:lnSpc>
              <a:spcBef>
                <a:spcPts val="600"/>
              </a:spcBef>
              <a:spcAft>
                <a:spcPts val="0"/>
              </a:spcAft>
              <a:buNone/>
            </a:pPr>
            <a:r>
              <a:t/>
            </a:r>
            <a:endParaRPr sz="2200">
              <a:solidFill>
                <a:schemeClr val="dk1"/>
              </a:solidFill>
              <a:latin typeface="Calibri"/>
              <a:ea typeface="Calibri"/>
              <a:cs typeface="Calibri"/>
              <a:sym typeface="Calibri"/>
            </a:endParaRPr>
          </a:p>
          <a:p>
            <a:pPr indent="0" lvl="0" marL="0" rtl="0">
              <a:lnSpc>
                <a:spcPct val="100000"/>
              </a:lnSpc>
              <a:spcBef>
                <a:spcPts val="600"/>
              </a:spcBef>
              <a:spcAft>
                <a:spcPts val="0"/>
              </a:spcAft>
              <a:buNone/>
            </a:pPr>
            <a:r>
              <a:rPr lang="en" sz="2200">
                <a:solidFill>
                  <a:schemeClr val="dk1"/>
                </a:solidFill>
                <a:latin typeface="Calibri"/>
                <a:ea typeface="Calibri"/>
                <a:cs typeface="Calibri"/>
                <a:sym typeface="Calibri"/>
              </a:rPr>
              <a:t>In Java the total ordering of a Comparable is specified by its compareTo method.</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17" name="Shape 917"/>
        <p:cNvGrpSpPr/>
        <p:nvPr/>
      </p:nvGrpSpPr>
      <p:grpSpPr>
        <a:xfrm>
          <a:off x="0" y="0"/>
          <a:ext cx="0" cy="0"/>
          <a:chOff x="0" y="0"/>
          <a:chExt cx="0" cy="0"/>
        </a:xfrm>
      </p:grpSpPr>
      <p:sp>
        <p:nvSpPr>
          <p:cNvPr id="918" name="Shape 91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Omega and Theta</a:t>
            </a:r>
          </a:p>
        </p:txBody>
      </p:sp>
      <p:sp>
        <p:nvSpPr>
          <p:cNvPr id="919" name="Shape 919"/>
          <p:cNvSpPr txBox="1"/>
          <p:nvPr>
            <p:ph idx="1" type="body"/>
          </p:nvPr>
        </p:nvSpPr>
        <p:spPr>
          <a:xfrm>
            <a:off x="243000" y="861300"/>
            <a:ext cx="8443800" cy="40653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Given:</a:t>
            </a:r>
          </a:p>
          <a:p>
            <a:pPr indent="-355600" lvl="0" marL="457200" rtl="0">
              <a:spcBef>
                <a:spcPts val="0"/>
              </a:spcBef>
              <a:spcAft>
                <a:spcPts val="0"/>
              </a:spcAft>
              <a:buClr>
                <a:srgbClr val="000000"/>
              </a:buClr>
              <a:buSzPts val="2000"/>
              <a:buChar char="●"/>
            </a:pPr>
            <a:r>
              <a:rPr lang="en" sz="2000">
                <a:solidFill>
                  <a:srgbClr val="000000"/>
                </a:solidFill>
              </a:rPr>
              <a:t>N log N ∈ Ω(log(N!))</a:t>
            </a:r>
          </a:p>
          <a:p>
            <a:pPr indent="-355600" lvl="0" marL="457200" rtl="0">
              <a:spcBef>
                <a:spcPts val="0"/>
              </a:spcBef>
              <a:buClr>
                <a:srgbClr val="000000"/>
              </a:buClr>
              <a:buSzPts val="2000"/>
              <a:buChar char="●"/>
            </a:pPr>
            <a:r>
              <a:rPr lang="en" sz="2000">
                <a:solidFill>
                  <a:srgbClr val="000000"/>
                </a:solidFill>
              </a:rPr>
              <a:t>log(N!) ∈ Ω(N log N)</a:t>
            </a:r>
          </a:p>
          <a:p>
            <a:pPr indent="0" lvl="0" marL="0" rtl="0">
              <a:spcBef>
                <a:spcPts val="0"/>
              </a:spcBef>
              <a:buNone/>
            </a:pPr>
            <a:r>
              <a:rPr lang="en" sz="2000">
                <a:solidFill>
                  <a:srgbClr val="000000"/>
                </a:solidFill>
              </a:rPr>
              <a:t>Which of the following can we say?</a:t>
            </a:r>
          </a:p>
          <a:p>
            <a:pPr indent="-355600" lvl="0" marL="457200" rtl="0">
              <a:spcBef>
                <a:spcPts val="0"/>
              </a:spcBef>
              <a:spcAft>
                <a:spcPts val="0"/>
              </a:spcAft>
              <a:buClr>
                <a:srgbClr val="000000"/>
              </a:buClr>
              <a:buSzPts val="2000"/>
              <a:buAutoNum type="alphaUcPeriod"/>
            </a:pPr>
            <a:r>
              <a:rPr lang="en" sz="2000">
                <a:solidFill>
                  <a:srgbClr val="000000"/>
                </a:solidFill>
              </a:rPr>
              <a:t>N log N ∈ Θ(log N!)</a:t>
            </a:r>
          </a:p>
          <a:p>
            <a:pPr indent="-355600" lvl="0" marL="457200" rtl="0">
              <a:spcBef>
                <a:spcPts val="0"/>
              </a:spcBef>
              <a:spcAft>
                <a:spcPts val="0"/>
              </a:spcAft>
              <a:buClr>
                <a:srgbClr val="000000"/>
              </a:buClr>
              <a:buSzPts val="2000"/>
              <a:buAutoNum type="alphaUcPeriod"/>
            </a:pPr>
            <a:r>
              <a:rPr lang="en" sz="2000">
                <a:solidFill>
                  <a:srgbClr val="000000"/>
                </a:solidFill>
              </a:rPr>
              <a:t>log N! ∈ Θ(N log N)</a:t>
            </a:r>
          </a:p>
          <a:p>
            <a:pPr indent="-355600" lvl="0" marL="457200" rtl="0">
              <a:spcBef>
                <a:spcPts val="0"/>
              </a:spcBef>
              <a:spcAft>
                <a:spcPts val="0"/>
              </a:spcAft>
              <a:buClr>
                <a:srgbClr val="000000"/>
              </a:buClr>
              <a:buSzPts val="2000"/>
              <a:buAutoNum type="alphaUcPeriod"/>
            </a:pPr>
            <a:r>
              <a:rPr lang="en" sz="2000">
                <a:solidFill>
                  <a:srgbClr val="000000"/>
                </a:solidFill>
              </a:rPr>
              <a:t>Both A and B</a:t>
            </a:r>
          </a:p>
          <a:p>
            <a:pPr indent="-355600" lvl="0" marL="457200" rtl="0">
              <a:spcBef>
                <a:spcPts val="0"/>
              </a:spcBef>
              <a:buClr>
                <a:srgbClr val="000000"/>
              </a:buClr>
              <a:buSzPts val="2000"/>
              <a:buAutoNum type="alphaUcPeriod"/>
            </a:pPr>
            <a:r>
              <a:rPr lang="en" sz="2000">
                <a:solidFill>
                  <a:srgbClr val="000000"/>
                </a:solidFill>
              </a:rPr>
              <a:t>Neither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0" st="0"/>
                                            </p:txEl>
                                          </p:spTgt>
                                        </p:tgtEl>
                                        <p:attrNameLst>
                                          <p:attrName>style.visibility</p:attrName>
                                        </p:attrNameLst>
                                      </p:cBhvr>
                                      <p:to>
                                        <p:strVal val="visible"/>
                                      </p:to>
                                    </p:set>
                                    <p:animEffect filter="fade" transition="in">
                                      <p:cBhvr>
                                        <p:cTn dur="1000"/>
                                        <p:tgtEl>
                                          <p:spTgt spid="9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1" st="1"/>
                                            </p:txEl>
                                          </p:spTgt>
                                        </p:tgtEl>
                                        <p:attrNameLst>
                                          <p:attrName>style.visibility</p:attrName>
                                        </p:attrNameLst>
                                      </p:cBhvr>
                                      <p:to>
                                        <p:strVal val="visible"/>
                                      </p:to>
                                    </p:set>
                                    <p:animEffect filter="fade" transition="in">
                                      <p:cBhvr>
                                        <p:cTn dur="1000"/>
                                        <p:tgtEl>
                                          <p:spTgt spid="9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2" st="2"/>
                                            </p:txEl>
                                          </p:spTgt>
                                        </p:tgtEl>
                                        <p:attrNameLst>
                                          <p:attrName>style.visibility</p:attrName>
                                        </p:attrNameLst>
                                      </p:cBhvr>
                                      <p:to>
                                        <p:strVal val="visible"/>
                                      </p:to>
                                    </p:set>
                                    <p:animEffect filter="fade" transition="in">
                                      <p:cBhvr>
                                        <p:cTn dur="1000"/>
                                        <p:tgtEl>
                                          <p:spTgt spid="9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3" st="3"/>
                                            </p:txEl>
                                          </p:spTgt>
                                        </p:tgtEl>
                                        <p:attrNameLst>
                                          <p:attrName>style.visibility</p:attrName>
                                        </p:attrNameLst>
                                      </p:cBhvr>
                                      <p:to>
                                        <p:strVal val="visible"/>
                                      </p:to>
                                    </p:set>
                                    <p:animEffect filter="fade" transition="in">
                                      <p:cBhvr>
                                        <p:cTn dur="1000"/>
                                        <p:tgtEl>
                                          <p:spTgt spid="9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4" st="4"/>
                                            </p:txEl>
                                          </p:spTgt>
                                        </p:tgtEl>
                                        <p:attrNameLst>
                                          <p:attrName>style.visibility</p:attrName>
                                        </p:attrNameLst>
                                      </p:cBhvr>
                                      <p:to>
                                        <p:strVal val="visible"/>
                                      </p:to>
                                    </p:set>
                                    <p:animEffect filter="fade" transition="in">
                                      <p:cBhvr>
                                        <p:cTn dur="1000"/>
                                        <p:tgtEl>
                                          <p:spTgt spid="9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5" st="5"/>
                                            </p:txEl>
                                          </p:spTgt>
                                        </p:tgtEl>
                                        <p:attrNameLst>
                                          <p:attrName>style.visibility</p:attrName>
                                        </p:attrNameLst>
                                      </p:cBhvr>
                                      <p:to>
                                        <p:strVal val="visible"/>
                                      </p:to>
                                    </p:set>
                                    <p:animEffect filter="fade" transition="in">
                                      <p:cBhvr>
                                        <p:cTn dur="1000"/>
                                        <p:tgtEl>
                                          <p:spTgt spid="9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6" st="6"/>
                                            </p:txEl>
                                          </p:spTgt>
                                        </p:tgtEl>
                                        <p:attrNameLst>
                                          <p:attrName>style.visibility</p:attrName>
                                        </p:attrNameLst>
                                      </p:cBhvr>
                                      <p:to>
                                        <p:strVal val="visible"/>
                                      </p:to>
                                    </p:set>
                                    <p:animEffect filter="fade" transition="in">
                                      <p:cBhvr>
                                        <p:cTn dur="1000"/>
                                        <p:tgtEl>
                                          <p:spTgt spid="9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xEl>
                                              <p:pRg end="7" st="7"/>
                                            </p:txEl>
                                          </p:spTgt>
                                        </p:tgtEl>
                                        <p:attrNameLst>
                                          <p:attrName>style.visibility</p:attrName>
                                        </p:attrNameLst>
                                      </p:cBhvr>
                                      <p:to>
                                        <p:strVal val="visible"/>
                                      </p:to>
                                    </p:set>
                                    <p:animEffect filter="fade" transition="in">
                                      <p:cBhvr>
                                        <p:cTn dur="1000"/>
                                        <p:tgtEl>
                                          <p:spTgt spid="91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23" name="Shape 923"/>
        <p:cNvGrpSpPr/>
        <p:nvPr/>
      </p:nvGrpSpPr>
      <p:grpSpPr>
        <a:xfrm>
          <a:off x="0" y="0"/>
          <a:ext cx="0" cy="0"/>
          <a:chOff x="0" y="0"/>
          <a:chExt cx="0" cy="0"/>
        </a:xfrm>
      </p:grpSpPr>
      <p:sp>
        <p:nvSpPr>
          <p:cNvPr id="924" name="Shape 924"/>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Omega and Theta</a:t>
            </a:r>
          </a:p>
        </p:txBody>
      </p:sp>
      <p:sp>
        <p:nvSpPr>
          <p:cNvPr id="925" name="Shape 925"/>
          <p:cNvSpPr txBox="1"/>
          <p:nvPr>
            <p:ph idx="1" type="body"/>
          </p:nvPr>
        </p:nvSpPr>
        <p:spPr>
          <a:xfrm>
            <a:off x="243000" y="861300"/>
            <a:ext cx="8443800" cy="40653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Given:</a:t>
            </a:r>
          </a:p>
          <a:p>
            <a:pPr indent="-355600" lvl="0" marL="457200" rtl="0">
              <a:spcBef>
                <a:spcPts val="0"/>
              </a:spcBef>
              <a:spcAft>
                <a:spcPts val="0"/>
              </a:spcAft>
              <a:buClr>
                <a:srgbClr val="000000"/>
              </a:buClr>
              <a:buSzPts val="2000"/>
              <a:buChar char="●"/>
            </a:pPr>
            <a:r>
              <a:rPr lang="en" sz="2000">
                <a:solidFill>
                  <a:srgbClr val="000000"/>
                </a:solidFill>
              </a:rPr>
              <a:t>N log N ∈ Ω(log(N!))</a:t>
            </a:r>
          </a:p>
          <a:p>
            <a:pPr indent="-355600" lvl="0" marL="457200" rtl="0">
              <a:spcBef>
                <a:spcPts val="0"/>
              </a:spcBef>
              <a:buClr>
                <a:srgbClr val="000000"/>
              </a:buClr>
              <a:buSzPts val="2000"/>
              <a:buChar char="●"/>
            </a:pPr>
            <a:r>
              <a:rPr lang="en" sz="2000">
                <a:solidFill>
                  <a:srgbClr val="000000"/>
                </a:solidFill>
              </a:rPr>
              <a:t>log(N!) ∈ Ω(N log N)</a:t>
            </a:r>
          </a:p>
          <a:p>
            <a:pPr indent="0" lvl="0" marL="0" rtl="0">
              <a:spcBef>
                <a:spcPts val="0"/>
              </a:spcBef>
              <a:buNone/>
            </a:pPr>
            <a:r>
              <a:rPr lang="en" sz="2000">
                <a:solidFill>
                  <a:srgbClr val="000000"/>
                </a:solidFill>
              </a:rPr>
              <a:t>Which of the following can we say?</a:t>
            </a:r>
          </a:p>
          <a:p>
            <a:pPr indent="-355600" lvl="0" marL="457200" rtl="0">
              <a:spcBef>
                <a:spcPts val="0"/>
              </a:spcBef>
              <a:spcAft>
                <a:spcPts val="0"/>
              </a:spcAft>
              <a:buClr>
                <a:srgbClr val="000000"/>
              </a:buClr>
              <a:buSzPts val="2000"/>
              <a:buAutoNum type="alphaUcPeriod"/>
            </a:pPr>
            <a:r>
              <a:rPr lang="en" sz="2000">
                <a:solidFill>
                  <a:srgbClr val="000000"/>
                </a:solidFill>
              </a:rPr>
              <a:t>N log N ∈ Θ(log N!)</a:t>
            </a:r>
          </a:p>
          <a:p>
            <a:pPr indent="-355600" lvl="0" marL="457200" rtl="0">
              <a:spcBef>
                <a:spcPts val="0"/>
              </a:spcBef>
              <a:spcAft>
                <a:spcPts val="0"/>
              </a:spcAft>
              <a:buClr>
                <a:srgbClr val="000000"/>
              </a:buClr>
              <a:buSzPts val="2000"/>
              <a:buAutoNum type="alphaUcPeriod"/>
            </a:pPr>
            <a:r>
              <a:rPr lang="en" sz="2000">
                <a:solidFill>
                  <a:srgbClr val="000000"/>
                </a:solidFill>
              </a:rPr>
              <a:t>log N! ∈ Θ(N log N)</a:t>
            </a:r>
          </a:p>
          <a:p>
            <a:pPr indent="-355600" lvl="0" marL="457200" rtl="0">
              <a:spcBef>
                <a:spcPts val="0"/>
              </a:spcBef>
              <a:spcAft>
                <a:spcPts val="0"/>
              </a:spcAft>
              <a:buClr>
                <a:srgbClr val="000000"/>
              </a:buClr>
              <a:buSzPts val="2000"/>
              <a:buAutoNum type="alphaUcPeriod"/>
            </a:pPr>
            <a:r>
              <a:rPr b="1" lang="en" sz="2000">
                <a:solidFill>
                  <a:srgbClr val="000000"/>
                </a:solidFill>
              </a:rPr>
              <a:t>Both A and B</a:t>
            </a:r>
          </a:p>
          <a:p>
            <a:pPr indent="-355600" lvl="0" marL="457200" rtl="0">
              <a:spcBef>
                <a:spcPts val="0"/>
              </a:spcBef>
              <a:buClr>
                <a:srgbClr val="000000"/>
              </a:buClr>
              <a:buSzPts val="2000"/>
              <a:buAutoNum type="alphaUcPeriod"/>
            </a:pPr>
            <a:r>
              <a:rPr lang="en" sz="2000">
                <a:solidFill>
                  <a:srgbClr val="000000"/>
                </a:solidFill>
              </a:rPr>
              <a:t>Neither</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29" name="Shape 929"/>
        <p:cNvGrpSpPr/>
        <p:nvPr/>
      </p:nvGrpSpPr>
      <p:grpSpPr>
        <a:xfrm>
          <a:off x="0" y="0"/>
          <a:ext cx="0" cy="0"/>
          <a:chOff x="0" y="0"/>
          <a:chExt cx="0" cy="0"/>
        </a:xfrm>
      </p:grpSpPr>
      <p:sp>
        <p:nvSpPr>
          <p:cNvPr id="930" name="Shape 930"/>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Summary</a:t>
            </a:r>
          </a:p>
        </p:txBody>
      </p:sp>
      <p:sp>
        <p:nvSpPr>
          <p:cNvPr id="931" name="Shape 931"/>
          <p:cNvSpPr txBox="1"/>
          <p:nvPr>
            <p:ph idx="1" type="body"/>
          </p:nvPr>
        </p:nvSpPr>
        <p:spPr>
          <a:xfrm>
            <a:off x="243000" y="1089900"/>
            <a:ext cx="8443800" cy="24522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2000">
                <a:solidFill>
                  <a:schemeClr val="dk1"/>
                </a:solidFill>
              </a:rPr>
              <a:t>We’ve shown that log(N!) ∈ Θ(N log N).</a:t>
            </a:r>
          </a:p>
          <a:p>
            <a:pPr indent="-355600" lvl="0" marL="457200" rtl="0">
              <a:spcBef>
                <a:spcPts val="0"/>
              </a:spcBef>
              <a:buClr>
                <a:schemeClr val="dk1"/>
              </a:buClr>
              <a:buSzPts val="2000"/>
              <a:buChar char="●"/>
            </a:pPr>
            <a:r>
              <a:rPr lang="en" sz="2000">
                <a:solidFill>
                  <a:schemeClr val="dk1"/>
                </a:solidFill>
              </a:rPr>
              <a:t>In other words, these two functions grow at the same rate asymptotically. </a:t>
            </a:r>
          </a:p>
          <a:p>
            <a:pPr indent="0" lvl="0" marL="0" rtl="0">
              <a:spcBef>
                <a:spcPts val="0"/>
              </a:spcBef>
              <a:buNone/>
            </a:pPr>
            <a:r>
              <a:rPr lang="en" sz="2000">
                <a:solidFill>
                  <a:schemeClr val="dk1"/>
                </a:solidFill>
              </a:rPr>
              <a:t>Why do we need this?</a:t>
            </a:r>
          </a:p>
          <a:p>
            <a:pPr indent="0" lvl="0" marL="0" rtl="0">
              <a:spcBef>
                <a:spcPts val="0"/>
              </a:spcBef>
              <a:buNone/>
            </a:pPr>
            <a:r>
              <a:t/>
            </a:r>
            <a:endParaRPr sz="20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5" name="Shape 935"/>
        <p:cNvGrpSpPr/>
        <p:nvPr/>
      </p:nvGrpSpPr>
      <p:grpSpPr>
        <a:xfrm>
          <a:off x="0" y="0"/>
          <a:ext cx="0" cy="0"/>
          <a:chOff x="0" y="0"/>
          <a:chExt cx="0" cy="0"/>
        </a:xfrm>
      </p:grpSpPr>
      <p:sp>
        <p:nvSpPr>
          <p:cNvPr id="936" name="Shape 9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Why we needed the math</a:t>
            </a:r>
          </a:p>
        </p:txBody>
      </p:sp>
      <p:sp>
        <p:nvSpPr>
          <p:cNvPr id="937" name="Shape 93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spcBef>
                <a:spcPts val="0"/>
              </a:spcBef>
              <a:spcAft>
                <a:spcPts val="0"/>
              </a:spcAft>
              <a:buClr>
                <a:schemeClr val="dk1"/>
              </a:buClr>
              <a:buSzPts val="2000"/>
              <a:buChar char="●"/>
            </a:pPr>
            <a:r>
              <a:rPr lang="en" sz="2000">
                <a:solidFill>
                  <a:schemeClr val="dk1"/>
                </a:solidFill>
              </a:rPr>
              <a:t>A correct sorting algorithm generates and receives a different sequence of answers for every one of the N! Permutations of 1 to N.</a:t>
            </a:r>
          </a:p>
          <a:p>
            <a:pPr indent="-355600" lvl="1" marL="914400" rtl="0">
              <a:spcBef>
                <a:spcPts val="0"/>
              </a:spcBef>
              <a:spcAft>
                <a:spcPts val="0"/>
              </a:spcAft>
              <a:buClr>
                <a:schemeClr val="dk1"/>
              </a:buClr>
              <a:buSzPts val="2000"/>
              <a:buChar char="○"/>
            </a:pPr>
            <a:r>
              <a:rPr lang="en" sz="2000">
                <a:solidFill>
                  <a:schemeClr val="dk1"/>
                </a:solidFill>
              </a:rPr>
              <a:t>Must be </a:t>
            </a:r>
            <a:r>
              <a:rPr b="1" lang="en" sz="2000">
                <a:solidFill>
                  <a:schemeClr val="dk1"/>
                </a:solidFill>
              </a:rPr>
              <a:t>N!</a:t>
            </a:r>
            <a:r>
              <a:rPr lang="en" sz="2000">
                <a:solidFill>
                  <a:schemeClr val="dk1"/>
                </a:solidFill>
              </a:rPr>
              <a:t> different sequences of possible answers.</a:t>
            </a:r>
          </a:p>
          <a:p>
            <a:pPr indent="-355600" lvl="0" marL="457200" rtl="0">
              <a:spcBef>
                <a:spcPts val="0"/>
              </a:spcBef>
              <a:buClr>
                <a:schemeClr val="dk1"/>
              </a:buClr>
              <a:buSzPts val="2000"/>
              <a:buChar char="●"/>
            </a:pPr>
            <a:r>
              <a:rPr lang="en" sz="2000">
                <a:solidFill>
                  <a:schemeClr val="dk1"/>
                </a:solidFill>
              </a:rPr>
              <a:t>Suppose a correct sorting algorithm asks Q T/F questions. Then there are 2</a:t>
            </a:r>
            <a:r>
              <a:rPr baseline="30000" lang="en" sz="2000">
                <a:solidFill>
                  <a:schemeClr val="dk1"/>
                </a:solidFill>
              </a:rPr>
              <a:t>Q</a:t>
            </a:r>
            <a:r>
              <a:rPr lang="en" sz="2000">
                <a:solidFill>
                  <a:schemeClr val="dk1"/>
                </a:solidFill>
              </a:rPr>
              <a:t> possible sequences of answers.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Shape 9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Why we needed the math</a:t>
            </a:r>
          </a:p>
          <a:p>
            <a:pPr indent="0" lvl="0" marL="0" rtl="0">
              <a:spcBef>
                <a:spcPts val="0"/>
              </a:spcBef>
              <a:buNone/>
            </a:pPr>
            <a:r>
              <a:t/>
            </a:r>
            <a:endParaRPr>
              <a:solidFill>
                <a:srgbClr val="1155CC"/>
              </a:solidFill>
            </a:endParaRPr>
          </a:p>
        </p:txBody>
      </p:sp>
      <p:sp>
        <p:nvSpPr>
          <p:cNvPr id="943" name="Shape 9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A correct sorting algorithm generates and receives a different sequence of answers for every one of the N! Permutations of 1 to N.</a:t>
            </a:r>
          </a:p>
          <a:p>
            <a:pPr indent="-355600" lvl="1" marL="914400" rtl="0">
              <a:spcBef>
                <a:spcPts val="0"/>
              </a:spcBef>
              <a:spcAft>
                <a:spcPts val="0"/>
              </a:spcAft>
              <a:buClr>
                <a:srgbClr val="000000"/>
              </a:buClr>
              <a:buSzPts val="2000"/>
              <a:buChar char="○"/>
            </a:pPr>
            <a:r>
              <a:rPr lang="en" sz="2000">
                <a:solidFill>
                  <a:srgbClr val="000000"/>
                </a:solidFill>
              </a:rPr>
              <a:t>Must be N! different sequences of possible answers.</a:t>
            </a:r>
          </a:p>
          <a:p>
            <a:pPr indent="-355600" lvl="0" marL="457200" rtl="0">
              <a:spcBef>
                <a:spcPts val="0"/>
              </a:spcBef>
              <a:spcAft>
                <a:spcPts val="0"/>
              </a:spcAft>
              <a:buClr>
                <a:srgbClr val="000000"/>
              </a:buClr>
              <a:buSzPts val="2000"/>
              <a:buChar char="●"/>
            </a:pPr>
            <a:r>
              <a:rPr lang="en" sz="2000">
                <a:solidFill>
                  <a:srgbClr val="000000"/>
                </a:solidFill>
              </a:rPr>
              <a:t>Suppose a correct sorting algorithm asks Q T/F questions. Then there are 2</a:t>
            </a:r>
            <a:r>
              <a:rPr baseline="30000" lang="en" sz="2000">
                <a:solidFill>
                  <a:srgbClr val="000000"/>
                </a:solidFill>
              </a:rPr>
              <a:t>Q</a:t>
            </a:r>
            <a:r>
              <a:rPr lang="en" sz="2000">
                <a:solidFill>
                  <a:srgbClr val="000000"/>
                </a:solidFill>
              </a:rPr>
              <a:t> possible sequences of answers.</a:t>
            </a:r>
          </a:p>
          <a:p>
            <a:pPr indent="-355600" lvl="0" marL="457200" rtl="0">
              <a:spcBef>
                <a:spcPts val="0"/>
              </a:spcBef>
              <a:spcAft>
                <a:spcPts val="0"/>
              </a:spcAft>
              <a:buClr>
                <a:srgbClr val="000000"/>
              </a:buClr>
              <a:buSzPts val="2000"/>
              <a:buChar char="●"/>
            </a:pPr>
            <a:r>
              <a:rPr lang="en" sz="2000">
                <a:solidFill>
                  <a:srgbClr val="000000"/>
                </a:solidFill>
              </a:rPr>
              <a:t>It’s correct, so 2</a:t>
            </a:r>
            <a:r>
              <a:rPr baseline="30000" lang="en" sz="2000">
                <a:solidFill>
                  <a:srgbClr val="000000"/>
                </a:solidFill>
              </a:rPr>
              <a:t>Q</a:t>
            </a:r>
            <a:r>
              <a:rPr lang="en" sz="2000">
                <a:solidFill>
                  <a:srgbClr val="000000"/>
                </a:solidFill>
              </a:rPr>
              <a:t> ≥ N! 		and this gives Q ≥ log</a:t>
            </a:r>
            <a:r>
              <a:rPr baseline="-25000" lang="en" sz="2000">
                <a:solidFill>
                  <a:srgbClr val="000000"/>
                </a:solidFill>
              </a:rPr>
              <a:t>2</a:t>
            </a:r>
            <a:r>
              <a:rPr lang="en" sz="2000">
                <a:solidFill>
                  <a:srgbClr val="000000"/>
                </a:solidFill>
              </a:rPr>
              <a:t>(N!)</a:t>
            </a:r>
          </a:p>
          <a:p>
            <a:pPr indent="-355600" lvl="1" marL="914400" rtl="0">
              <a:spcBef>
                <a:spcPts val="0"/>
              </a:spcBef>
              <a:spcAft>
                <a:spcPts val="0"/>
              </a:spcAft>
              <a:buClr>
                <a:srgbClr val="000000"/>
              </a:buClr>
              <a:buSzPts val="2000"/>
              <a:buChar char="○"/>
            </a:pPr>
            <a:r>
              <a:rPr lang="en" sz="2000">
                <a:solidFill>
                  <a:srgbClr val="000000"/>
                </a:solidFill>
              </a:rPr>
              <a:t>(otherwise it does not receive enough answers to sort correctly)</a:t>
            </a:r>
          </a:p>
          <a:p>
            <a:pPr indent="-355600" lvl="0" marL="457200" rtl="0">
              <a:spcBef>
                <a:spcPts val="0"/>
              </a:spcBef>
              <a:buClr>
                <a:srgbClr val="000000"/>
              </a:buClr>
              <a:buSzPts val="2000"/>
              <a:buChar char="●"/>
            </a:pPr>
            <a:r>
              <a:rPr lang="en" sz="2000">
                <a:solidFill>
                  <a:srgbClr val="000000"/>
                </a:solidFill>
              </a:rPr>
              <a:t>It takes Ω(Q) time to ask Q questions. Thus…</a:t>
            </a:r>
          </a:p>
          <a:p>
            <a:pPr indent="0" lvl="0" marL="0" rtl="0">
              <a:spcBef>
                <a:spcPts val="0"/>
              </a:spcBef>
              <a:buNone/>
            </a:pPr>
            <a:r>
              <a:t/>
            </a:r>
            <a:endParaRPr sz="20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Shape 9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solidFill>
                  <a:srgbClr val="1155CC"/>
                </a:solidFill>
              </a:rPr>
              <a:t>Why we needed the math</a:t>
            </a:r>
          </a:p>
          <a:p>
            <a:pPr indent="0" lvl="0" marL="0" rtl="0">
              <a:spcBef>
                <a:spcPts val="0"/>
              </a:spcBef>
              <a:buNone/>
            </a:pPr>
            <a:r>
              <a:t/>
            </a:r>
            <a:endParaRPr>
              <a:solidFill>
                <a:srgbClr val="1155CC"/>
              </a:solidFill>
            </a:endParaRPr>
          </a:p>
          <a:p>
            <a:pPr indent="0" lvl="0" marL="0" rtl="0">
              <a:spcBef>
                <a:spcPts val="0"/>
              </a:spcBef>
              <a:buNone/>
            </a:pPr>
            <a:r>
              <a:t/>
            </a:r>
            <a:endParaRPr>
              <a:solidFill>
                <a:srgbClr val="1155CC"/>
              </a:solidFill>
            </a:endParaRPr>
          </a:p>
        </p:txBody>
      </p:sp>
      <p:sp>
        <p:nvSpPr>
          <p:cNvPr id="949" name="Shape 9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rtl="0">
              <a:spcBef>
                <a:spcPts val="0"/>
              </a:spcBef>
              <a:spcAft>
                <a:spcPts val="0"/>
              </a:spcAft>
              <a:buClr>
                <a:schemeClr val="accent2"/>
              </a:buClr>
              <a:buSzPts val="2000"/>
              <a:buChar char="●"/>
            </a:pPr>
            <a:r>
              <a:rPr lang="en" sz="2000">
                <a:solidFill>
                  <a:schemeClr val="accent2"/>
                </a:solidFill>
              </a:rPr>
              <a:t>A correct sorting algorithm generates and receives a different sequence of answers for every one of the N! Permutations of 1 to N.</a:t>
            </a:r>
          </a:p>
          <a:p>
            <a:pPr indent="-355600" lvl="1" marL="914400" rtl="0">
              <a:spcBef>
                <a:spcPts val="0"/>
              </a:spcBef>
              <a:spcAft>
                <a:spcPts val="0"/>
              </a:spcAft>
              <a:buClr>
                <a:schemeClr val="accent2"/>
              </a:buClr>
              <a:buSzPts val="2000"/>
              <a:buChar char="○"/>
            </a:pPr>
            <a:r>
              <a:rPr lang="en" sz="2000">
                <a:solidFill>
                  <a:schemeClr val="accent2"/>
                </a:solidFill>
              </a:rPr>
              <a:t>Must be N! different sequences of possible answers.</a:t>
            </a:r>
          </a:p>
          <a:p>
            <a:pPr indent="-355600" lvl="0" marL="457200" rtl="0">
              <a:spcBef>
                <a:spcPts val="0"/>
              </a:spcBef>
              <a:spcAft>
                <a:spcPts val="0"/>
              </a:spcAft>
              <a:buClr>
                <a:schemeClr val="accent2"/>
              </a:buClr>
              <a:buSzPts val="2000"/>
              <a:buChar char="●"/>
            </a:pPr>
            <a:r>
              <a:rPr lang="en" sz="2000">
                <a:solidFill>
                  <a:schemeClr val="accent2"/>
                </a:solidFill>
              </a:rPr>
              <a:t>Suppose a correct sorting algorithm asks Q T/F questions. Then there are 2</a:t>
            </a:r>
            <a:r>
              <a:rPr baseline="30000" lang="en" sz="2000">
                <a:solidFill>
                  <a:schemeClr val="accent2"/>
                </a:solidFill>
              </a:rPr>
              <a:t>Q</a:t>
            </a:r>
            <a:r>
              <a:rPr lang="en" sz="2000">
                <a:solidFill>
                  <a:schemeClr val="accent2"/>
                </a:solidFill>
              </a:rPr>
              <a:t> possible sequences of answers.</a:t>
            </a:r>
          </a:p>
          <a:p>
            <a:pPr indent="-355600" lvl="0" marL="457200" rtl="0">
              <a:spcBef>
                <a:spcPts val="0"/>
              </a:spcBef>
              <a:spcAft>
                <a:spcPts val="0"/>
              </a:spcAft>
              <a:buClr>
                <a:schemeClr val="accent2"/>
              </a:buClr>
              <a:buSzPts val="2000"/>
              <a:buChar char="●"/>
            </a:pPr>
            <a:r>
              <a:rPr lang="en" sz="2000">
                <a:solidFill>
                  <a:schemeClr val="accent2"/>
                </a:solidFill>
              </a:rPr>
              <a:t>It’s correct, so 2</a:t>
            </a:r>
            <a:r>
              <a:rPr baseline="30000" lang="en" sz="2000">
                <a:solidFill>
                  <a:schemeClr val="accent2"/>
                </a:solidFill>
              </a:rPr>
              <a:t>Q</a:t>
            </a:r>
            <a:r>
              <a:rPr lang="en" sz="2000">
                <a:solidFill>
                  <a:schemeClr val="accent2"/>
                </a:solidFill>
              </a:rPr>
              <a:t> ≥ N! 		and this gives Q ≥ log</a:t>
            </a:r>
            <a:r>
              <a:rPr baseline="-25000" lang="en" sz="2000">
                <a:solidFill>
                  <a:schemeClr val="accent2"/>
                </a:solidFill>
              </a:rPr>
              <a:t>2</a:t>
            </a:r>
            <a:r>
              <a:rPr lang="en" sz="2000">
                <a:solidFill>
                  <a:schemeClr val="accent2"/>
                </a:solidFill>
              </a:rPr>
              <a:t>(N!)</a:t>
            </a:r>
          </a:p>
          <a:p>
            <a:pPr indent="-355600" lvl="1" marL="914400" rtl="0">
              <a:spcBef>
                <a:spcPts val="0"/>
              </a:spcBef>
              <a:spcAft>
                <a:spcPts val="0"/>
              </a:spcAft>
              <a:buClr>
                <a:schemeClr val="accent2"/>
              </a:buClr>
              <a:buSzPts val="2000"/>
              <a:buChar char="○"/>
            </a:pPr>
            <a:r>
              <a:rPr lang="en" sz="2000">
                <a:solidFill>
                  <a:schemeClr val="accent2"/>
                </a:solidFill>
              </a:rPr>
              <a:t>(otherwise it does not receive enough answers to sort correctly)</a:t>
            </a:r>
          </a:p>
          <a:p>
            <a:pPr indent="-355600" lvl="0" marL="457200" rtl="0">
              <a:spcBef>
                <a:spcPts val="0"/>
              </a:spcBef>
              <a:spcAft>
                <a:spcPts val="0"/>
              </a:spcAft>
              <a:buClr>
                <a:schemeClr val="accent2"/>
              </a:buClr>
              <a:buSzPts val="2000"/>
              <a:buChar char="●"/>
            </a:pPr>
            <a:r>
              <a:rPr lang="en" sz="2000">
                <a:solidFill>
                  <a:schemeClr val="accent2"/>
                </a:solidFill>
              </a:rPr>
              <a:t>It takes Ω(Q) time to ask Q questions. Thus…</a:t>
            </a:r>
          </a:p>
          <a:p>
            <a:pPr indent="-355600" lvl="0" marL="457200" rtl="0">
              <a:spcBef>
                <a:spcPts val="0"/>
              </a:spcBef>
              <a:buClr>
                <a:schemeClr val="accent2"/>
              </a:buClr>
              <a:buSzPts val="2000"/>
              <a:buChar char="●"/>
            </a:pPr>
            <a:r>
              <a:rPr lang="en" sz="2000">
                <a:solidFill>
                  <a:schemeClr val="accent2"/>
                </a:solidFill>
              </a:rPr>
              <a:t>Ω(Q) = Ω(lg(N!)) = Ω(N log N)</a:t>
            </a:r>
          </a:p>
          <a:p>
            <a:pPr indent="0" lvl="0" marL="0" rtl="0" algn="ctr">
              <a:spcBef>
                <a:spcPts val="0"/>
              </a:spcBef>
              <a:buNone/>
            </a:pPr>
            <a:r>
              <a:rPr b="1" lang="en" sz="2000">
                <a:solidFill>
                  <a:schemeClr val="accent2"/>
                </a:solidFill>
              </a:rPr>
              <a:t>All comparison sorting algorithms take Ω(N log N) worst-case time.</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Shape 9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Overview</a:t>
            </a:r>
          </a:p>
        </p:txBody>
      </p:sp>
      <p:sp>
        <p:nvSpPr>
          <p:cNvPr id="955" name="Shape 9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rgbClr val="000000"/>
                </a:solidFill>
              </a:rPr>
              <a:t>Use insertion sort when: </a:t>
            </a:r>
          </a:p>
          <a:p>
            <a:pPr indent="-342900" lvl="0" marL="457200" rtl="0">
              <a:spcBef>
                <a:spcPts val="0"/>
              </a:spcBef>
              <a:spcAft>
                <a:spcPts val="0"/>
              </a:spcAft>
              <a:buClr>
                <a:srgbClr val="000000"/>
              </a:buClr>
              <a:buSzPts val="1800"/>
              <a:buChar char="●"/>
            </a:pPr>
            <a:r>
              <a:rPr lang="en">
                <a:solidFill>
                  <a:srgbClr val="000000"/>
                </a:solidFill>
              </a:rPr>
              <a:t>Almost sorted, inversions k &lt; n log n</a:t>
            </a:r>
          </a:p>
          <a:p>
            <a:pPr indent="-342900" lvl="0" marL="457200" rtl="0">
              <a:spcBef>
                <a:spcPts val="0"/>
              </a:spcBef>
              <a:buClr>
                <a:srgbClr val="000000"/>
              </a:buClr>
              <a:buSzPts val="1800"/>
              <a:buChar char="●"/>
            </a:pPr>
            <a:r>
              <a:rPr lang="en">
                <a:solidFill>
                  <a:srgbClr val="000000"/>
                </a:solidFill>
              </a:rPr>
              <a:t>Short array, less than 47 items long</a:t>
            </a:r>
          </a:p>
          <a:p>
            <a:pPr indent="0" lvl="0" marL="0" rtl="0">
              <a:spcBef>
                <a:spcPts val="0"/>
              </a:spcBef>
              <a:spcAft>
                <a:spcPts val="0"/>
              </a:spcAft>
              <a:buNone/>
            </a:pPr>
            <a:r>
              <a:rPr lang="en">
                <a:solidFill>
                  <a:srgbClr val="000000"/>
                </a:solidFill>
              </a:rPr>
              <a:t>Use merge sort when:</a:t>
            </a:r>
          </a:p>
          <a:p>
            <a:pPr indent="-342900" lvl="0" marL="457200" rtl="0">
              <a:spcBef>
                <a:spcPts val="0"/>
              </a:spcBef>
              <a:spcAft>
                <a:spcPts val="0"/>
              </a:spcAft>
              <a:buClr>
                <a:srgbClr val="000000"/>
              </a:buClr>
              <a:buSzPts val="1800"/>
              <a:buChar char="●"/>
            </a:pPr>
            <a:r>
              <a:rPr lang="en">
                <a:solidFill>
                  <a:srgbClr val="000000"/>
                </a:solidFill>
              </a:rPr>
              <a:t>Care about stability. (Most important)</a:t>
            </a:r>
          </a:p>
          <a:p>
            <a:pPr indent="-342900" lvl="0" marL="457200" rtl="0">
              <a:spcBef>
                <a:spcPts val="0"/>
              </a:spcBef>
              <a:buClr>
                <a:srgbClr val="000000"/>
              </a:buClr>
              <a:buSzPts val="1800"/>
              <a:buChar char="●"/>
            </a:pPr>
            <a:r>
              <a:rPr lang="en">
                <a:solidFill>
                  <a:srgbClr val="000000"/>
                </a:solidFill>
              </a:rPr>
              <a:t>Linked list.</a:t>
            </a:r>
          </a:p>
          <a:p>
            <a:pPr indent="0" lvl="0" marL="0" rtl="0">
              <a:spcBef>
                <a:spcPts val="0"/>
              </a:spcBef>
              <a:spcAft>
                <a:spcPts val="0"/>
              </a:spcAft>
              <a:buNone/>
            </a:pPr>
            <a:r>
              <a:rPr lang="en">
                <a:solidFill>
                  <a:srgbClr val="000000"/>
                </a:solidFill>
              </a:rPr>
              <a:t>Use quicksort when:</a:t>
            </a:r>
          </a:p>
          <a:p>
            <a:pPr indent="-342900" lvl="0" marL="457200" rtl="0">
              <a:spcBef>
                <a:spcPts val="0"/>
              </a:spcBef>
              <a:spcAft>
                <a:spcPts val="0"/>
              </a:spcAft>
              <a:buClr>
                <a:srgbClr val="000000"/>
              </a:buClr>
              <a:buSzPts val="1800"/>
              <a:buChar char="●"/>
            </a:pPr>
            <a:r>
              <a:rPr lang="en">
                <a:solidFill>
                  <a:srgbClr val="000000"/>
                </a:solidFill>
              </a:rPr>
              <a:t>Don’t care about stability (i.e., sorting primitives)</a:t>
            </a:r>
          </a:p>
          <a:p>
            <a:pPr indent="-342900" lvl="0" marL="457200" rtl="0">
              <a:spcBef>
                <a:spcPts val="0"/>
              </a:spcBef>
              <a:buClr>
                <a:srgbClr val="000000"/>
              </a:buClr>
              <a:buSzPts val="1800"/>
              <a:buChar char="●"/>
            </a:pPr>
            <a:r>
              <a:rPr lang="en">
                <a:solidFill>
                  <a:srgbClr val="000000"/>
                </a:solidFill>
              </a:rPr>
              <a:t>Array.</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Shape 9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Sort Overview</a:t>
            </a:r>
          </a:p>
        </p:txBody>
      </p:sp>
      <p:sp>
        <p:nvSpPr>
          <p:cNvPr id="961" name="Shape 961"/>
          <p:cNvSpPr txBox="1"/>
          <p:nvPr>
            <p:ph idx="1" type="body"/>
          </p:nvPr>
        </p:nvSpPr>
        <p:spPr>
          <a:xfrm>
            <a:off x="1087350" y="1311600"/>
            <a:ext cx="6969300" cy="25203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rPr lang="en"/>
              <a:t>“Stability is a big deal when sorting arbitrary objects. For example, suppose you have objects representing email messages, and you sort them first by date, then by sender. You expect them to be sorted by date within each sender, but that will only be true if the sort is stable. That's why we elected to provide a stable sort (Merge Sort) to sort object references.”</a:t>
            </a:r>
          </a:p>
          <a:p>
            <a:pPr indent="-342900" lvl="0" marL="457200" rtl="0">
              <a:spcBef>
                <a:spcPts val="0"/>
              </a:spcBef>
              <a:buSzPts val="1800"/>
              <a:buChar char="-"/>
            </a:pPr>
            <a:r>
              <a:rPr lang="en"/>
              <a:t>Josh Bloch, writer of </a:t>
            </a:r>
            <a:r>
              <a:rPr lang="en">
                <a:latin typeface="Consolas"/>
                <a:ea typeface="Consolas"/>
                <a:cs typeface="Consolas"/>
                <a:sym typeface="Consolas"/>
              </a:rPr>
              <a:t>Arrays.sort</a:t>
            </a:r>
            <a:r>
              <a:rPr lang="en"/>
              <a:t> and </a:t>
            </a:r>
            <a:r>
              <a:rPr lang="en">
                <a:latin typeface="Consolas"/>
                <a:ea typeface="Consolas"/>
                <a:cs typeface="Consolas"/>
                <a:sym typeface="Consolas"/>
              </a:rPr>
              <a:t>Collections.sort</a:t>
            </a:r>
          </a:p>
          <a:p>
            <a:pPr indent="0" lvl="0" marL="0" rt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sz="4800">
                <a:solidFill>
                  <a:srgbClr val="1155CC"/>
                </a:solidFill>
              </a:rPr>
              <a:t>Sounds of Sorting (Fun)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Shape 971"/>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Sounds of Sorting Algorithms (of 125 items)</a:t>
            </a:r>
          </a:p>
        </p:txBody>
      </p:sp>
      <p:sp>
        <p:nvSpPr>
          <p:cNvPr id="972" name="Shape 972"/>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lang="en" sz="1400"/>
              <a:t>Starts with selection sort: </a:t>
            </a:r>
            <a:r>
              <a:rPr lang="en" sz="1400" u="sng">
                <a:solidFill>
                  <a:schemeClr val="hlink"/>
                </a:solidFill>
                <a:hlinkClick r:id="rId3"/>
              </a:rPr>
              <a:t>https://www.youtube.com/watch?v=kPRA0W1kECg</a:t>
            </a:r>
          </a:p>
          <a:p>
            <a:pPr indent="0" lvl="0" marL="0" rtl="0">
              <a:lnSpc>
                <a:spcPct val="150000"/>
              </a:lnSpc>
              <a:spcBef>
                <a:spcPts val="0"/>
              </a:spcBef>
              <a:spcAft>
                <a:spcPts val="0"/>
              </a:spcAft>
              <a:buNone/>
            </a:pPr>
            <a:r>
              <a:rPr lang="en" sz="1400"/>
              <a:t>Insertion sort: </a:t>
            </a:r>
            <a:r>
              <a:rPr lang="en" sz="1400" u="sng">
                <a:solidFill>
                  <a:schemeClr val="hlink"/>
                </a:solidFill>
                <a:hlinkClick r:id="rId4"/>
              </a:rPr>
              <a:t>https://www.youtube.com/watch?v=kPRA0W1kECg&amp;t=0m9s</a:t>
            </a:r>
          </a:p>
          <a:p>
            <a:pPr indent="0" lvl="0" marL="0" rtl="0">
              <a:lnSpc>
                <a:spcPct val="150000"/>
              </a:lnSpc>
              <a:spcBef>
                <a:spcPts val="0"/>
              </a:spcBef>
              <a:spcAft>
                <a:spcPts val="0"/>
              </a:spcAft>
              <a:buNone/>
            </a:pPr>
            <a:r>
              <a:rPr lang="en" sz="1400"/>
              <a:t>Quicksort: </a:t>
            </a:r>
            <a:r>
              <a:rPr lang="en" sz="1400" u="sng">
                <a:solidFill>
                  <a:schemeClr val="hlink"/>
                </a:solidFill>
                <a:hlinkClick r:id="rId5"/>
              </a:rPr>
              <a:t>https://www.youtube.com/watch?v=kPRA0W1kECg&amp;t=0m38s</a:t>
            </a:r>
          </a:p>
          <a:p>
            <a:pPr indent="0" lvl="0" marL="0" rtl="0">
              <a:lnSpc>
                <a:spcPct val="150000"/>
              </a:lnSpc>
              <a:spcBef>
                <a:spcPts val="0"/>
              </a:spcBef>
              <a:spcAft>
                <a:spcPts val="0"/>
              </a:spcAft>
              <a:buNone/>
            </a:pPr>
            <a:r>
              <a:rPr lang="en" sz="1400"/>
              <a:t>Mergesort: </a:t>
            </a:r>
            <a:r>
              <a:rPr lang="en" sz="1400" u="sng">
                <a:solidFill>
                  <a:schemeClr val="hlink"/>
                </a:solidFill>
                <a:hlinkClick r:id="rId6"/>
              </a:rPr>
              <a:t>https://www.youtube.com/watch?v=kPRA0W1kECg&amp;t=1m05s</a:t>
            </a:r>
          </a:p>
          <a:p>
            <a:pPr indent="0" lvl="0" marL="0" rtl="0">
              <a:lnSpc>
                <a:spcPct val="150000"/>
              </a:lnSpc>
              <a:spcBef>
                <a:spcPts val="0"/>
              </a:spcBef>
              <a:spcAft>
                <a:spcPts val="0"/>
              </a:spcAft>
              <a:buNone/>
            </a:pPr>
            <a:r>
              <a:rPr lang="en" sz="1400"/>
              <a:t>LSD sort: </a:t>
            </a:r>
            <a:r>
              <a:rPr lang="en" sz="1400" u="sng">
                <a:solidFill>
                  <a:schemeClr val="hlink"/>
                </a:solidFill>
                <a:hlinkClick r:id="rId7"/>
              </a:rPr>
              <a:t>https://www.youtube.com/watch?v=kPRA0W1kECg&amp;t=1m54s</a:t>
            </a:r>
          </a:p>
          <a:p>
            <a:pPr indent="0" lvl="0" marL="0" rtl="0">
              <a:lnSpc>
                <a:spcPct val="150000"/>
              </a:lnSpc>
              <a:spcBef>
                <a:spcPts val="0"/>
              </a:spcBef>
              <a:spcAft>
                <a:spcPts val="0"/>
              </a:spcAft>
              <a:buNone/>
            </a:pPr>
            <a:r>
              <a:rPr lang="en" sz="1400"/>
              <a:t>MSD sort: </a:t>
            </a:r>
            <a:r>
              <a:rPr lang="en" sz="1400" u="sng">
                <a:solidFill>
                  <a:schemeClr val="hlink"/>
                </a:solidFill>
                <a:hlinkClick r:id="rId8"/>
              </a:rPr>
              <a:t>https://www.youtube.com/watch?v=kPRA0W1kECg&amp;t=2m10s</a:t>
            </a:r>
          </a:p>
          <a:p>
            <a:pPr indent="0" lvl="0" marL="0" rtl="0">
              <a:lnSpc>
                <a:spcPct val="150000"/>
              </a:lnSpc>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Comparison Based Sorts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Uses T/F questions (is this element smaller than that element) in order to sort</a:t>
            </a:r>
          </a:p>
          <a:p>
            <a:pPr indent="-355600" lvl="0" marL="457200" rtl="0">
              <a:spcBef>
                <a:spcPts val="0"/>
              </a:spcBef>
              <a:spcAft>
                <a:spcPts val="0"/>
              </a:spcAft>
              <a:buClr>
                <a:srgbClr val="000000"/>
              </a:buClr>
              <a:buSzPts val="2000"/>
              <a:buChar char="●"/>
            </a:pPr>
            <a:r>
              <a:rPr lang="en" sz="2000">
                <a:solidFill>
                  <a:srgbClr val="000000"/>
                </a:solidFill>
              </a:rPr>
              <a:t>Insertion</a:t>
            </a:r>
          </a:p>
          <a:p>
            <a:pPr indent="-355600" lvl="0" marL="457200" rtl="0">
              <a:spcBef>
                <a:spcPts val="0"/>
              </a:spcBef>
              <a:spcAft>
                <a:spcPts val="0"/>
              </a:spcAft>
              <a:buClr>
                <a:srgbClr val="000000"/>
              </a:buClr>
              <a:buSzPts val="2000"/>
              <a:buChar char="●"/>
            </a:pPr>
            <a:r>
              <a:rPr lang="en" sz="2000">
                <a:solidFill>
                  <a:srgbClr val="000000"/>
                </a:solidFill>
              </a:rPr>
              <a:t>Selection</a:t>
            </a:r>
          </a:p>
          <a:p>
            <a:pPr indent="-355600" lvl="0" marL="457200" rtl="0">
              <a:spcBef>
                <a:spcPts val="0"/>
              </a:spcBef>
              <a:spcAft>
                <a:spcPts val="0"/>
              </a:spcAft>
              <a:buClr>
                <a:srgbClr val="000000"/>
              </a:buClr>
              <a:buSzPts val="2000"/>
              <a:buChar char="●"/>
            </a:pPr>
            <a:r>
              <a:rPr lang="en" sz="2000">
                <a:solidFill>
                  <a:srgbClr val="000000"/>
                </a:solidFill>
              </a:rPr>
              <a:t>Heap</a:t>
            </a:r>
          </a:p>
          <a:p>
            <a:pPr indent="-355600" lvl="0" marL="457200" rtl="0">
              <a:spcBef>
                <a:spcPts val="0"/>
              </a:spcBef>
              <a:spcAft>
                <a:spcPts val="0"/>
              </a:spcAft>
              <a:buClr>
                <a:srgbClr val="000000"/>
              </a:buClr>
              <a:buSzPts val="2000"/>
              <a:buChar char="●"/>
            </a:pPr>
            <a:r>
              <a:rPr lang="en" sz="2000">
                <a:solidFill>
                  <a:srgbClr val="000000"/>
                </a:solidFill>
              </a:rPr>
              <a:t>Merge</a:t>
            </a:r>
          </a:p>
          <a:p>
            <a:pPr indent="-355600" lvl="0" marL="457200" rtl="0">
              <a:spcBef>
                <a:spcPts val="0"/>
              </a:spcBef>
              <a:buClr>
                <a:srgbClr val="000000"/>
              </a:buClr>
              <a:buSzPts val="2000"/>
              <a:buChar char="●"/>
            </a:pPr>
            <a:r>
              <a:rPr lang="en" sz="2000">
                <a:solidFill>
                  <a:srgbClr val="000000"/>
                </a:solidFill>
              </a:rPr>
              <a:t>Quick</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Shape 97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1155CC"/>
                </a:solidFill>
              </a:rPr>
              <a:t>Topological Sort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1" name="Shape 981"/>
        <p:cNvGrpSpPr/>
        <p:nvPr/>
      </p:nvGrpSpPr>
      <p:grpSpPr>
        <a:xfrm>
          <a:off x="0" y="0"/>
          <a:ext cx="0" cy="0"/>
          <a:chOff x="0" y="0"/>
          <a:chExt cx="0" cy="0"/>
        </a:xfrm>
      </p:grpSpPr>
      <p:sp>
        <p:nvSpPr>
          <p:cNvPr id="982" name="Shape 982"/>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a:t>
            </a:r>
          </a:p>
        </p:txBody>
      </p:sp>
      <p:grpSp>
        <p:nvGrpSpPr>
          <p:cNvPr id="983" name="Shape 983"/>
          <p:cNvGrpSpPr/>
          <p:nvPr/>
        </p:nvGrpSpPr>
        <p:grpSpPr>
          <a:xfrm>
            <a:off x="3071674" y="505272"/>
            <a:ext cx="2915587" cy="2344419"/>
            <a:chOff x="756020" y="683300"/>
            <a:chExt cx="2419775" cy="1945738"/>
          </a:xfrm>
        </p:grpSpPr>
        <p:sp>
          <p:nvSpPr>
            <p:cNvPr id="984" name="Shape 984"/>
            <p:cNvSpPr/>
            <p:nvPr/>
          </p:nvSpPr>
          <p:spPr>
            <a:xfrm>
              <a:off x="932470" y="19381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985" name="Shape 985"/>
            <p:cNvSpPr/>
            <p:nvPr/>
          </p:nvSpPr>
          <p:spPr>
            <a:xfrm>
              <a:off x="1806370" y="683300"/>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986" name="Shape 986"/>
            <p:cNvSpPr/>
            <p:nvPr/>
          </p:nvSpPr>
          <p:spPr>
            <a:xfrm>
              <a:off x="178137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987" name="Shape 987"/>
            <p:cNvSpPr/>
            <p:nvPr/>
          </p:nvSpPr>
          <p:spPr>
            <a:xfrm>
              <a:off x="1868645" y="18655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988" name="Shape 988"/>
            <p:cNvSpPr/>
            <p:nvPr/>
          </p:nvSpPr>
          <p:spPr>
            <a:xfrm>
              <a:off x="2446495" y="118418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sp>
          <p:nvSpPr>
            <p:cNvPr id="989" name="Shape 989"/>
            <p:cNvSpPr/>
            <p:nvPr/>
          </p:nvSpPr>
          <p:spPr>
            <a:xfrm>
              <a:off x="2858395" y="18412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990" name="Shape 990"/>
            <p:cNvSpPr/>
            <p:nvPr/>
          </p:nvSpPr>
          <p:spPr>
            <a:xfrm>
              <a:off x="1944845" y="237613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991" name="Shape 991"/>
            <p:cNvCxnSpPr>
              <a:stCxn id="992" idx="2"/>
              <a:endCxn id="984" idx="0"/>
            </p:cNvCxnSpPr>
            <p:nvPr/>
          </p:nvCxnSpPr>
          <p:spPr>
            <a:xfrm>
              <a:off x="914720" y="1507375"/>
              <a:ext cx="176400" cy="430800"/>
            </a:xfrm>
            <a:prstGeom prst="straightConnector1">
              <a:avLst/>
            </a:prstGeom>
            <a:noFill/>
            <a:ln cap="flat" cmpd="sng" w="28575">
              <a:solidFill>
                <a:srgbClr val="666666"/>
              </a:solidFill>
              <a:prstDash val="solid"/>
              <a:round/>
              <a:headEnd len="lg" w="lg" type="none"/>
              <a:tailEnd len="lg" w="lg" type="triangle"/>
            </a:ln>
          </p:spPr>
        </p:cxnSp>
        <p:cxnSp>
          <p:nvCxnSpPr>
            <p:cNvPr id="993" name="Shape 993"/>
            <p:cNvCxnSpPr>
              <a:stCxn id="992" idx="3"/>
              <a:endCxn id="986" idx="1"/>
            </p:cNvCxnSpPr>
            <p:nvPr/>
          </p:nvCxnSpPr>
          <p:spPr>
            <a:xfrm>
              <a:off x="1073420" y="1380925"/>
              <a:ext cx="708000" cy="0"/>
            </a:xfrm>
            <a:prstGeom prst="straightConnector1">
              <a:avLst/>
            </a:prstGeom>
            <a:noFill/>
            <a:ln cap="flat" cmpd="sng" w="28575">
              <a:solidFill>
                <a:srgbClr val="666666"/>
              </a:solidFill>
              <a:prstDash val="solid"/>
              <a:round/>
              <a:headEnd len="lg" w="lg" type="none"/>
              <a:tailEnd len="lg" w="lg" type="triangle"/>
            </a:ln>
          </p:spPr>
        </p:cxnSp>
        <p:cxnSp>
          <p:nvCxnSpPr>
            <p:cNvPr id="994" name="Shape 994"/>
            <p:cNvCxnSpPr>
              <a:stCxn id="985" idx="2"/>
              <a:endCxn id="986" idx="0"/>
            </p:cNvCxnSpPr>
            <p:nvPr/>
          </p:nvCxnSpPr>
          <p:spPr>
            <a:xfrm flipH="1">
              <a:off x="1940170" y="936200"/>
              <a:ext cx="24900" cy="318300"/>
            </a:xfrm>
            <a:prstGeom prst="straightConnector1">
              <a:avLst/>
            </a:prstGeom>
            <a:noFill/>
            <a:ln cap="flat" cmpd="sng" w="28575">
              <a:solidFill>
                <a:srgbClr val="666666"/>
              </a:solidFill>
              <a:prstDash val="solid"/>
              <a:round/>
              <a:headEnd len="lg" w="lg" type="none"/>
              <a:tailEnd len="lg" w="lg" type="triangle"/>
            </a:ln>
          </p:spPr>
        </p:cxnSp>
        <p:cxnSp>
          <p:nvCxnSpPr>
            <p:cNvPr id="995" name="Shape 995"/>
            <p:cNvCxnSpPr>
              <a:stCxn id="985" idx="3"/>
              <a:endCxn id="988" idx="0"/>
            </p:cNvCxnSpPr>
            <p:nvPr/>
          </p:nvCxnSpPr>
          <p:spPr>
            <a:xfrm>
              <a:off x="2123770" y="809750"/>
              <a:ext cx="481500" cy="374400"/>
            </a:xfrm>
            <a:prstGeom prst="straightConnector1">
              <a:avLst/>
            </a:prstGeom>
            <a:noFill/>
            <a:ln cap="flat" cmpd="sng" w="28575">
              <a:solidFill>
                <a:srgbClr val="666666"/>
              </a:solidFill>
              <a:prstDash val="solid"/>
              <a:round/>
              <a:headEnd len="lg" w="lg" type="none"/>
              <a:tailEnd len="lg" w="lg" type="triangle"/>
            </a:ln>
          </p:spPr>
        </p:cxnSp>
        <p:cxnSp>
          <p:nvCxnSpPr>
            <p:cNvPr id="996" name="Shape 996"/>
            <p:cNvCxnSpPr>
              <a:stCxn id="988" idx="2"/>
              <a:endCxn id="989" idx="0"/>
            </p:cNvCxnSpPr>
            <p:nvPr/>
          </p:nvCxnSpPr>
          <p:spPr>
            <a:xfrm>
              <a:off x="2605195" y="1437088"/>
              <a:ext cx="411900" cy="404100"/>
            </a:xfrm>
            <a:prstGeom prst="straightConnector1">
              <a:avLst/>
            </a:prstGeom>
            <a:noFill/>
            <a:ln cap="flat" cmpd="sng" w="28575">
              <a:solidFill>
                <a:srgbClr val="666666"/>
              </a:solidFill>
              <a:prstDash val="solid"/>
              <a:round/>
              <a:headEnd len="lg" w="lg" type="none"/>
              <a:tailEnd len="lg" w="lg" type="triangle"/>
            </a:ln>
          </p:spPr>
        </p:cxnSp>
        <p:cxnSp>
          <p:nvCxnSpPr>
            <p:cNvPr id="997" name="Shape 997"/>
            <p:cNvCxnSpPr>
              <a:stCxn id="988" idx="2"/>
              <a:endCxn id="987" idx="3"/>
            </p:cNvCxnSpPr>
            <p:nvPr/>
          </p:nvCxnSpPr>
          <p:spPr>
            <a:xfrm flipH="1">
              <a:off x="2186095" y="1437088"/>
              <a:ext cx="419100" cy="555000"/>
            </a:xfrm>
            <a:prstGeom prst="straightConnector1">
              <a:avLst/>
            </a:prstGeom>
            <a:noFill/>
            <a:ln cap="flat" cmpd="sng" w="28575">
              <a:solidFill>
                <a:srgbClr val="666666"/>
              </a:solidFill>
              <a:prstDash val="solid"/>
              <a:round/>
              <a:headEnd len="lg" w="lg" type="none"/>
              <a:tailEnd len="lg" w="lg" type="triangle"/>
            </a:ln>
          </p:spPr>
        </p:cxnSp>
        <p:cxnSp>
          <p:nvCxnSpPr>
            <p:cNvPr id="998" name="Shape 998"/>
            <p:cNvCxnSpPr>
              <a:stCxn id="986" idx="2"/>
              <a:endCxn id="987" idx="0"/>
            </p:cNvCxnSpPr>
            <p:nvPr/>
          </p:nvCxnSpPr>
          <p:spPr>
            <a:xfrm>
              <a:off x="1940070" y="1507375"/>
              <a:ext cx="87300" cy="358200"/>
            </a:xfrm>
            <a:prstGeom prst="straightConnector1">
              <a:avLst/>
            </a:prstGeom>
            <a:noFill/>
            <a:ln cap="flat" cmpd="sng" w="28575">
              <a:solidFill>
                <a:srgbClr val="666666"/>
              </a:solidFill>
              <a:prstDash val="solid"/>
              <a:round/>
              <a:headEnd len="lg" w="lg" type="none"/>
              <a:tailEnd len="lg" w="lg" type="triangle"/>
            </a:ln>
          </p:spPr>
        </p:cxnSp>
        <p:cxnSp>
          <p:nvCxnSpPr>
            <p:cNvPr id="999" name="Shape 999"/>
            <p:cNvCxnSpPr>
              <a:stCxn id="984" idx="3"/>
              <a:endCxn id="987" idx="1"/>
            </p:cNvCxnSpPr>
            <p:nvPr/>
          </p:nvCxnSpPr>
          <p:spPr>
            <a:xfrm flipH="1" rot="10800000">
              <a:off x="1249870" y="1992025"/>
              <a:ext cx="618600" cy="72600"/>
            </a:xfrm>
            <a:prstGeom prst="straightConnector1">
              <a:avLst/>
            </a:prstGeom>
            <a:noFill/>
            <a:ln cap="flat" cmpd="sng" w="28575">
              <a:solidFill>
                <a:srgbClr val="666666"/>
              </a:solidFill>
              <a:prstDash val="solid"/>
              <a:round/>
              <a:headEnd len="lg" w="lg" type="none"/>
              <a:tailEnd len="lg" w="lg" type="triangle"/>
            </a:ln>
          </p:spPr>
        </p:cxnSp>
        <p:cxnSp>
          <p:nvCxnSpPr>
            <p:cNvPr id="1000" name="Shape 1000"/>
            <p:cNvCxnSpPr>
              <a:stCxn id="987" idx="2"/>
              <a:endCxn id="990" idx="0"/>
            </p:cNvCxnSpPr>
            <p:nvPr/>
          </p:nvCxnSpPr>
          <p:spPr>
            <a:xfrm>
              <a:off x="2027345" y="2118463"/>
              <a:ext cx="76200" cy="257700"/>
            </a:xfrm>
            <a:prstGeom prst="straightConnector1">
              <a:avLst/>
            </a:prstGeom>
            <a:noFill/>
            <a:ln cap="flat" cmpd="sng" w="28575">
              <a:solidFill>
                <a:srgbClr val="666666"/>
              </a:solidFill>
              <a:prstDash val="solid"/>
              <a:round/>
              <a:headEnd len="lg" w="lg" type="none"/>
              <a:tailEnd len="lg" w="lg" type="triangle"/>
            </a:ln>
          </p:spPr>
        </p:cxnSp>
        <p:sp>
          <p:nvSpPr>
            <p:cNvPr id="992" name="Shape 992"/>
            <p:cNvSpPr/>
            <p:nvPr/>
          </p:nvSpPr>
          <p:spPr>
            <a:xfrm>
              <a:off x="75602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0</a:t>
              </a:r>
            </a:p>
          </p:txBody>
        </p:sp>
      </p:grpSp>
      <p:sp>
        <p:nvSpPr>
          <p:cNvPr id="1001" name="Shape 1001"/>
          <p:cNvSpPr txBox="1"/>
          <p:nvPr/>
        </p:nvSpPr>
        <p:spPr>
          <a:xfrm>
            <a:off x="311700" y="2970300"/>
            <a:ext cx="8520600" cy="1566600"/>
          </a:xfrm>
          <a:prstGeom prst="rect">
            <a:avLst/>
          </a:prstGeom>
          <a:noFill/>
          <a:ln>
            <a:noFill/>
          </a:ln>
        </p:spPr>
        <p:txBody>
          <a:bodyPr anchorCtr="0" anchor="t" bIns="91425" lIns="91425" rIns="91425" wrap="square" tIns="91425">
            <a:noAutofit/>
          </a:bodyPr>
          <a:lstStyle/>
          <a:p>
            <a:pPr indent="0" lvl="0" marL="0">
              <a:spcBef>
                <a:spcPts val="0"/>
              </a:spcBef>
              <a:buNone/>
            </a:pPr>
            <a:r>
              <a:rPr lang="en" sz="2000"/>
              <a:t>Suppose we have tasks 0 through 7, where an arrow from task v to task w indicates that v must be done before w</a:t>
            </a:r>
          </a:p>
          <a:p>
            <a:pPr indent="-355600" lvl="0" marL="457200" rtl="0">
              <a:spcBef>
                <a:spcPts val="0"/>
              </a:spcBef>
              <a:spcAft>
                <a:spcPts val="0"/>
              </a:spcAft>
              <a:buSzPts val="2000"/>
              <a:buChar char="●"/>
            </a:pPr>
            <a:r>
              <a:rPr lang="en" sz="2000"/>
              <a:t>We want to find a valid ordering for these tasks</a:t>
            </a:r>
          </a:p>
          <a:p>
            <a:pPr indent="-355600" lvl="0" marL="457200" rtl="0">
              <a:spcBef>
                <a:spcPts val="0"/>
              </a:spcBef>
              <a:buSzPts val="2000"/>
              <a:buChar char="●"/>
            </a:pPr>
            <a:r>
              <a:rPr lang="en" sz="2000"/>
              <a:t>Valid orderings include: [0, 2, 1, 3, 5, 4, 7, 6], [2, 0, 3, 5, 1, 4, 6, 7], …</a:t>
            </a:r>
          </a:p>
          <a:p>
            <a:pPr indent="0" lvl="0" marL="0" rtl="0">
              <a:spcBef>
                <a:spcPts val="0"/>
              </a:spcBef>
              <a:buNone/>
            </a:pPr>
            <a:r>
              <a:t/>
            </a:r>
            <a:endParaRPr sz="2000"/>
          </a:p>
          <a:p>
            <a:pPr indent="0" lvl="0" marL="0">
              <a:spcBef>
                <a:spcPts val="0"/>
              </a:spcBef>
              <a:buNone/>
            </a:pPr>
            <a:r>
              <a:rPr lang="en" sz="2000"/>
              <a:t>What’s the algorithm?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05" name="Shape 1005"/>
        <p:cNvGrpSpPr/>
        <p:nvPr/>
      </p:nvGrpSpPr>
      <p:grpSpPr>
        <a:xfrm>
          <a:off x="0" y="0"/>
          <a:ext cx="0" cy="0"/>
          <a:chOff x="0" y="0"/>
          <a:chExt cx="0" cy="0"/>
        </a:xfrm>
      </p:grpSpPr>
      <p:sp>
        <p:nvSpPr>
          <p:cNvPr id="1006" name="Shape 1006"/>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 A Solution</a:t>
            </a:r>
          </a:p>
        </p:txBody>
      </p:sp>
      <p:sp>
        <p:nvSpPr>
          <p:cNvPr id="1007" name="Shape 1007"/>
          <p:cNvSpPr txBox="1"/>
          <p:nvPr/>
        </p:nvSpPr>
        <p:spPr>
          <a:xfrm>
            <a:off x="311700" y="795775"/>
            <a:ext cx="8520600" cy="229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Idea #1: use inDegree of vertices to guide a traversal</a:t>
            </a:r>
          </a:p>
          <a:p>
            <a:pPr indent="-368300" lvl="0" marL="457200" rtl="0">
              <a:spcBef>
                <a:spcPts val="0"/>
              </a:spcBef>
              <a:buSzPts val="2200"/>
              <a:buChar char="●"/>
            </a:pPr>
            <a:r>
              <a:rPr lang="en" sz="2200"/>
              <a:t>Already seen in lab!</a:t>
            </a:r>
          </a:p>
          <a:p>
            <a:pPr indent="0" lvl="0" marL="0" rtl="0">
              <a:spcBef>
                <a:spcPts val="0"/>
              </a:spcBef>
              <a:buNone/>
            </a:pPr>
            <a:r>
              <a:t/>
            </a:r>
            <a:endParaRPr sz="2200"/>
          </a:p>
          <a:p>
            <a:pPr indent="0" lvl="0" marL="0">
              <a:spcBef>
                <a:spcPts val="0"/>
              </a:spcBef>
              <a:buNone/>
            </a:pPr>
            <a:r>
              <a:rPr lang="en" sz="2200"/>
              <a:t>Idea #2: perform a DFS traversal from every vertex with indegree 0, </a:t>
            </a:r>
            <a:r>
              <a:rPr i="1" lang="en" sz="2200"/>
              <a:t>without</a:t>
            </a:r>
            <a:r>
              <a:rPr lang="en" sz="2200"/>
              <a:t> clearing markings in between traversals</a:t>
            </a:r>
          </a:p>
          <a:p>
            <a:pPr indent="-368300" lvl="0" marL="457200" rtl="0">
              <a:spcBef>
                <a:spcPts val="0"/>
              </a:spcBef>
              <a:spcAft>
                <a:spcPts val="0"/>
              </a:spcAft>
              <a:buSzPts val="2200"/>
              <a:buChar char="●"/>
            </a:pPr>
            <a:r>
              <a:rPr lang="en" sz="2200"/>
              <a:t>Record DFS postorder in a list</a:t>
            </a:r>
          </a:p>
          <a:p>
            <a:pPr indent="-368300" lvl="0" marL="457200" rtl="0">
              <a:spcBef>
                <a:spcPts val="0"/>
              </a:spcBef>
              <a:buSzPts val="2200"/>
              <a:buChar char="●"/>
            </a:pPr>
            <a:r>
              <a:rPr lang="en" sz="2200"/>
              <a:t>Topological ordering is given by the reverse of that list</a:t>
            </a:r>
          </a:p>
        </p:txBody>
      </p:sp>
      <p:grpSp>
        <p:nvGrpSpPr>
          <p:cNvPr id="1008" name="Shape 1008"/>
          <p:cNvGrpSpPr/>
          <p:nvPr/>
        </p:nvGrpSpPr>
        <p:grpSpPr>
          <a:xfrm>
            <a:off x="6805459" y="3172262"/>
            <a:ext cx="2220628" cy="1785603"/>
            <a:chOff x="756020" y="683300"/>
            <a:chExt cx="2419775" cy="1945738"/>
          </a:xfrm>
        </p:grpSpPr>
        <p:sp>
          <p:nvSpPr>
            <p:cNvPr id="1009" name="Shape 1009"/>
            <p:cNvSpPr/>
            <p:nvPr/>
          </p:nvSpPr>
          <p:spPr>
            <a:xfrm>
              <a:off x="932470" y="19381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010" name="Shape 1010"/>
            <p:cNvSpPr/>
            <p:nvPr/>
          </p:nvSpPr>
          <p:spPr>
            <a:xfrm>
              <a:off x="1806370" y="683300"/>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011" name="Shape 1011"/>
            <p:cNvSpPr/>
            <p:nvPr/>
          </p:nvSpPr>
          <p:spPr>
            <a:xfrm>
              <a:off x="178137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012" name="Shape 1012"/>
            <p:cNvSpPr/>
            <p:nvPr/>
          </p:nvSpPr>
          <p:spPr>
            <a:xfrm>
              <a:off x="1868645" y="18655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013" name="Shape 1013"/>
            <p:cNvSpPr/>
            <p:nvPr/>
          </p:nvSpPr>
          <p:spPr>
            <a:xfrm>
              <a:off x="2446495" y="118418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sp>
          <p:nvSpPr>
            <p:cNvPr id="1014" name="Shape 1014"/>
            <p:cNvSpPr/>
            <p:nvPr/>
          </p:nvSpPr>
          <p:spPr>
            <a:xfrm>
              <a:off x="2858395" y="18412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015" name="Shape 1015"/>
            <p:cNvSpPr/>
            <p:nvPr/>
          </p:nvSpPr>
          <p:spPr>
            <a:xfrm>
              <a:off x="1944845" y="237613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016" name="Shape 1016"/>
            <p:cNvCxnSpPr>
              <a:stCxn id="1017" idx="2"/>
              <a:endCxn id="1009" idx="0"/>
            </p:cNvCxnSpPr>
            <p:nvPr/>
          </p:nvCxnSpPr>
          <p:spPr>
            <a:xfrm>
              <a:off x="914720" y="1507375"/>
              <a:ext cx="176400" cy="430800"/>
            </a:xfrm>
            <a:prstGeom prst="straightConnector1">
              <a:avLst/>
            </a:prstGeom>
            <a:noFill/>
            <a:ln cap="flat" cmpd="sng" w="28575">
              <a:solidFill>
                <a:srgbClr val="666666"/>
              </a:solidFill>
              <a:prstDash val="solid"/>
              <a:round/>
              <a:headEnd len="lg" w="lg" type="none"/>
              <a:tailEnd len="lg" w="lg" type="triangle"/>
            </a:ln>
          </p:spPr>
        </p:cxnSp>
        <p:cxnSp>
          <p:nvCxnSpPr>
            <p:cNvPr id="1018" name="Shape 1018"/>
            <p:cNvCxnSpPr>
              <a:stCxn id="1017" idx="3"/>
              <a:endCxn id="1011" idx="1"/>
            </p:cNvCxnSpPr>
            <p:nvPr/>
          </p:nvCxnSpPr>
          <p:spPr>
            <a:xfrm>
              <a:off x="1073420" y="1380925"/>
              <a:ext cx="708000" cy="0"/>
            </a:xfrm>
            <a:prstGeom prst="straightConnector1">
              <a:avLst/>
            </a:prstGeom>
            <a:noFill/>
            <a:ln cap="flat" cmpd="sng" w="28575">
              <a:solidFill>
                <a:srgbClr val="666666"/>
              </a:solidFill>
              <a:prstDash val="solid"/>
              <a:round/>
              <a:headEnd len="lg" w="lg" type="none"/>
              <a:tailEnd len="lg" w="lg" type="triangle"/>
            </a:ln>
          </p:spPr>
        </p:cxnSp>
        <p:cxnSp>
          <p:nvCxnSpPr>
            <p:cNvPr id="1019" name="Shape 1019"/>
            <p:cNvCxnSpPr>
              <a:stCxn id="1010" idx="2"/>
              <a:endCxn id="1011" idx="0"/>
            </p:cNvCxnSpPr>
            <p:nvPr/>
          </p:nvCxnSpPr>
          <p:spPr>
            <a:xfrm flipH="1">
              <a:off x="1940170" y="936200"/>
              <a:ext cx="24900" cy="318300"/>
            </a:xfrm>
            <a:prstGeom prst="straightConnector1">
              <a:avLst/>
            </a:prstGeom>
            <a:noFill/>
            <a:ln cap="flat" cmpd="sng" w="28575">
              <a:solidFill>
                <a:srgbClr val="666666"/>
              </a:solidFill>
              <a:prstDash val="solid"/>
              <a:round/>
              <a:headEnd len="lg" w="lg" type="none"/>
              <a:tailEnd len="lg" w="lg" type="triangle"/>
            </a:ln>
          </p:spPr>
        </p:cxnSp>
        <p:cxnSp>
          <p:nvCxnSpPr>
            <p:cNvPr id="1020" name="Shape 1020"/>
            <p:cNvCxnSpPr>
              <a:stCxn id="1010" idx="3"/>
              <a:endCxn id="1013" idx="0"/>
            </p:cNvCxnSpPr>
            <p:nvPr/>
          </p:nvCxnSpPr>
          <p:spPr>
            <a:xfrm>
              <a:off x="2123770" y="809750"/>
              <a:ext cx="481500" cy="374400"/>
            </a:xfrm>
            <a:prstGeom prst="straightConnector1">
              <a:avLst/>
            </a:prstGeom>
            <a:noFill/>
            <a:ln cap="flat" cmpd="sng" w="28575">
              <a:solidFill>
                <a:srgbClr val="666666"/>
              </a:solidFill>
              <a:prstDash val="solid"/>
              <a:round/>
              <a:headEnd len="lg" w="lg" type="none"/>
              <a:tailEnd len="lg" w="lg" type="triangle"/>
            </a:ln>
          </p:spPr>
        </p:cxnSp>
        <p:cxnSp>
          <p:nvCxnSpPr>
            <p:cNvPr id="1021" name="Shape 1021"/>
            <p:cNvCxnSpPr>
              <a:stCxn id="1013" idx="2"/>
              <a:endCxn id="1014" idx="0"/>
            </p:cNvCxnSpPr>
            <p:nvPr/>
          </p:nvCxnSpPr>
          <p:spPr>
            <a:xfrm>
              <a:off x="2605195" y="1437087"/>
              <a:ext cx="411900" cy="404100"/>
            </a:xfrm>
            <a:prstGeom prst="straightConnector1">
              <a:avLst/>
            </a:prstGeom>
            <a:noFill/>
            <a:ln cap="flat" cmpd="sng" w="28575">
              <a:solidFill>
                <a:srgbClr val="666666"/>
              </a:solidFill>
              <a:prstDash val="solid"/>
              <a:round/>
              <a:headEnd len="lg" w="lg" type="none"/>
              <a:tailEnd len="lg" w="lg" type="triangle"/>
            </a:ln>
          </p:spPr>
        </p:cxnSp>
        <p:cxnSp>
          <p:nvCxnSpPr>
            <p:cNvPr id="1022" name="Shape 1022"/>
            <p:cNvCxnSpPr>
              <a:stCxn id="1013" idx="2"/>
              <a:endCxn id="1012" idx="3"/>
            </p:cNvCxnSpPr>
            <p:nvPr/>
          </p:nvCxnSpPr>
          <p:spPr>
            <a:xfrm flipH="1">
              <a:off x="2186095" y="1437087"/>
              <a:ext cx="419100" cy="555000"/>
            </a:xfrm>
            <a:prstGeom prst="straightConnector1">
              <a:avLst/>
            </a:prstGeom>
            <a:noFill/>
            <a:ln cap="flat" cmpd="sng" w="28575">
              <a:solidFill>
                <a:srgbClr val="666666"/>
              </a:solidFill>
              <a:prstDash val="solid"/>
              <a:round/>
              <a:headEnd len="lg" w="lg" type="none"/>
              <a:tailEnd len="lg" w="lg" type="triangle"/>
            </a:ln>
          </p:spPr>
        </p:cxnSp>
        <p:cxnSp>
          <p:nvCxnSpPr>
            <p:cNvPr id="1023" name="Shape 1023"/>
            <p:cNvCxnSpPr>
              <a:stCxn id="1011" idx="2"/>
              <a:endCxn id="1012" idx="0"/>
            </p:cNvCxnSpPr>
            <p:nvPr/>
          </p:nvCxnSpPr>
          <p:spPr>
            <a:xfrm>
              <a:off x="1940070" y="1507375"/>
              <a:ext cx="87300" cy="358200"/>
            </a:xfrm>
            <a:prstGeom prst="straightConnector1">
              <a:avLst/>
            </a:prstGeom>
            <a:noFill/>
            <a:ln cap="flat" cmpd="sng" w="28575">
              <a:solidFill>
                <a:srgbClr val="666666"/>
              </a:solidFill>
              <a:prstDash val="solid"/>
              <a:round/>
              <a:headEnd len="lg" w="lg" type="none"/>
              <a:tailEnd len="lg" w="lg" type="triangle"/>
            </a:ln>
          </p:spPr>
        </p:cxnSp>
        <p:cxnSp>
          <p:nvCxnSpPr>
            <p:cNvPr id="1024" name="Shape 1024"/>
            <p:cNvCxnSpPr>
              <a:stCxn id="1009" idx="3"/>
              <a:endCxn id="1012" idx="1"/>
            </p:cNvCxnSpPr>
            <p:nvPr/>
          </p:nvCxnSpPr>
          <p:spPr>
            <a:xfrm flipH="1" rot="10800000">
              <a:off x="1249870" y="1992025"/>
              <a:ext cx="618900" cy="72600"/>
            </a:xfrm>
            <a:prstGeom prst="straightConnector1">
              <a:avLst/>
            </a:prstGeom>
            <a:noFill/>
            <a:ln cap="flat" cmpd="sng" w="28575">
              <a:solidFill>
                <a:srgbClr val="666666"/>
              </a:solidFill>
              <a:prstDash val="solid"/>
              <a:round/>
              <a:headEnd len="lg" w="lg" type="none"/>
              <a:tailEnd len="lg" w="lg" type="triangle"/>
            </a:ln>
          </p:spPr>
        </p:cxnSp>
        <p:cxnSp>
          <p:nvCxnSpPr>
            <p:cNvPr id="1025" name="Shape 1025"/>
            <p:cNvCxnSpPr>
              <a:stCxn id="1012" idx="2"/>
              <a:endCxn id="1015" idx="0"/>
            </p:cNvCxnSpPr>
            <p:nvPr/>
          </p:nvCxnSpPr>
          <p:spPr>
            <a:xfrm>
              <a:off x="2027345" y="2118463"/>
              <a:ext cx="76200" cy="257700"/>
            </a:xfrm>
            <a:prstGeom prst="straightConnector1">
              <a:avLst/>
            </a:prstGeom>
            <a:noFill/>
            <a:ln cap="flat" cmpd="sng" w="28575">
              <a:solidFill>
                <a:srgbClr val="666666"/>
              </a:solidFill>
              <a:prstDash val="solid"/>
              <a:round/>
              <a:headEnd len="lg" w="lg" type="none"/>
              <a:tailEnd len="lg" w="lg" type="triangle"/>
            </a:ln>
          </p:spPr>
        </p:cxnSp>
        <p:sp>
          <p:nvSpPr>
            <p:cNvPr id="1017" name="Shape 1017"/>
            <p:cNvSpPr/>
            <p:nvPr/>
          </p:nvSpPr>
          <p:spPr>
            <a:xfrm>
              <a:off x="75602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0</a:t>
              </a:r>
            </a:p>
          </p:txBody>
        </p:sp>
      </p:grpSp>
      <p:grpSp>
        <p:nvGrpSpPr>
          <p:cNvPr id="1026" name="Shape 1026"/>
          <p:cNvGrpSpPr/>
          <p:nvPr/>
        </p:nvGrpSpPr>
        <p:grpSpPr>
          <a:xfrm>
            <a:off x="862225" y="2901975"/>
            <a:ext cx="4427400" cy="1927200"/>
            <a:chOff x="2843425" y="1225575"/>
            <a:chExt cx="4427400" cy="1927200"/>
          </a:xfrm>
        </p:grpSpPr>
        <p:sp>
          <p:nvSpPr>
            <p:cNvPr id="1027" name="Shape 1027"/>
            <p:cNvSpPr txBox="1"/>
            <p:nvPr/>
          </p:nvSpPr>
          <p:spPr>
            <a:xfrm>
              <a:off x="2843425" y="2310375"/>
              <a:ext cx="4427400" cy="842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Process a node only after processing all of its descendents</a:t>
              </a:r>
            </a:p>
          </p:txBody>
        </p:sp>
        <p:cxnSp>
          <p:nvCxnSpPr>
            <p:cNvPr id="1028" name="Shape 1028"/>
            <p:cNvCxnSpPr>
              <a:stCxn id="1027" idx="0"/>
            </p:cNvCxnSpPr>
            <p:nvPr/>
          </p:nvCxnSpPr>
          <p:spPr>
            <a:xfrm flipH="1" rot="10800000">
              <a:off x="5057125" y="1225575"/>
              <a:ext cx="127200" cy="1084800"/>
            </a:xfrm>
            <a:prstGeom prst="straightConnector1">
              <a:avLst/>
            </a:prstGeom>
            <a:noFill/>
            <a:ln cap="flat" cmpd="sng" w="19050">
              <a:solidFill>
                <a:srgbClr val="980000"/>
              </a:solidFill>
              <a:prstDash val="solid"/>
              <a:round/>
              <a:headEnd len="lg" w="lg"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2" name="Shape 1032"/>
        <p:cNvGrpSpPr/>
        <p:nvPr/>
      </p:nvGrpSpPr>
      <p:grpSpPr>
        <a:xfrm>
          <a:off x="0" y="0"/>
          <a:ext cx="0" cy="0"/>
          <a:chOff x="0" y="0"/>
          <a:chExt cx="0" cy="0"/>
        </a:xfrm>
      </p:grpSpPr>
      <p:sp>
        <p:nvSpPr>
          <p:cNvPr id="1033" name="Shape 1033"/>
          <p:cNvSpPr txBox="1"/>
          <p:nvPr>
            <p:ph type="title"/>
          </p:nvPr>
        </p:nvSpPr>
        <p:spPr>
          <a:xfrm>
            <a:off x="311700" y="-1217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 (Demo 1/2)</a:t>
            </a:r>
          </a:p>
        </p:txBody>
      </p:sp>
      <p:grpSp>
        <p:nvGrpSpPr>
          <p:cNvPr id="1034" name="Shape 1034"/>
          <p:cNvGrpSpPr/>
          <p:nvPr/>
        </p:nvGrpSpPr>
        <p:grpSpPr>
          <a:xfrm>
            <a:off x="208375" y="683311"/>
            <a:ext cx="2017486" cy="2187550"/>
            <a:chOff x="208375" y="683311"/>
            <a:chExt cx="2017486" cy="2187550"/>
          </a:xfrm>
        </p:grpSpPr>
        <p:grpSp>
          <p:nvGrpSpPr>
            <p:cNvPr id="1035" name="Shape 1035"/>
            <p:cNvGrpSpPr/>
            <p:nvPr/>
          </p:nvGrpSpPr>
          <p:grpSpPr>
            <a:xfrm>
              <a:off x="247226" y="683311"/>
              <a:ext cx="1978635" cy="2187550"/>
              <a:chOff x="247226" y="683311"/>
              <a:chExt cx="1978635" cy="2187550"/>
            </a:xfrm>
          </p:grpSpPr>
          <p:sp>
            <p:nvSpPr>
              <p:cNvPr id="1036" name="Shape 1036"/>
              <p:cNvSpPr/>
              <p:nvPr/>
            </p:nvSpPr>
            <p:spPr>
              <a:xfrm>
                <a:off x="247226" y="119772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037" name="Shape 1037"/>
              <p:cNvSpPr/>
              <p:nvPr/>
            </p:nvSpPr>
            <p:spPr>
              <a:xfrm>
                <a:off x="402615" y="1813474"/>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038" name="Shape 1038"/>
              <p:cNvSpPr/>
              <p:nvPr/>
            </p:nvSpPr>
            <p:spPr>
              <a:xfrm>
                <a:off x="1172206" y="68331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039" name="Shape 1039"/>
              <p:cNvSpPr/>
              <p:nvPr/>
            </p:nvSpPr>
            <p:spPr>
              <a:xfrm>
                <a:off x="1150190" y="1197722"/>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040" name="Shape 1040"/>
              <p:cNvSpPr/>
              <p:nvPr/>
            </p:nvSpPr>
            <p:spPr>
              <a:xfrm>
                <a:off x="1227048" y="174807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041" name="Shape 1041"/>
              <p:cNvSpPr/>
              <p:nvPr/>
            </p:nvSpPr>
            <p:spPr>
              <a:xfrm>
                <a:off x="1583525" y="113441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042" name="Shape 1042"/>
              <p:cNvSpPr/>
              <p:nvPr/>
            </p:nvSpPr>
            <p:spPr>
              <a:xfrm>
                <a:off x="1946261" y="1726193"/>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043" name="Shape 1043"/>
              <p:cNvSpPr/>
              <p:nvPr/>
            </p:nvSpPr>
            <p:spPr>
              <a:xfrm>
                <a:off x="1294152" y="2207912"/>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044" name="Shape 1044"/>
              <p:cNvCxnSpPr>
                <a:stCxn id="1036" idx="2"/>
                <a:endCxn id="1037" idx="0"/>
              </p:cNvCxnSpPr>
              <p:nvPr/>
            </p:nvCxnSpPr>
            <p:spPr>
              <a:xfrm>
                <a:off x="387026" y="1425422"/>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045" name="Shape 1045"/>
              <p:cNvCxnSpPr>
                <a:stCxn id="1036" idx="3"/>
                <a:endCxn id="1039" idx="1"/>
              </p:cNvCxnSpPr>
              <p:nvPr/>
            </p:nvCxnSpPr>
            <p:spPr>
              <a:xfrm>
                <a:off x="526826" y="1311572"/>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046" name="Shape 1046"/>
              <p:cNvCxnSpPr>
                <a:stCxn id="1038" idx="2"/>
                <a:endCxn id="1039" idx="0"/>
              </p:cNvCxnSpPr>
              <p:nvPr/>
            </p:nvCxnSpPr>
            <p:spPr>
              <a:xfrm flipH="1">
                <a:off x="1290106" y="911011"/>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047" name="Shape 1047"/>
              <p:cNvCxnSpPr>
                <a:stCxn id="1038" idx="3"/>
                <a:endCxn id="1041" idx="0"/>
              </p:cNvCxnSpPr>
              <p:nvPr/>
            </p:nvCxnSpPr>
            <p:spPr>
              <a:xfrm>
                <a:off x="1451806" y="797161"/>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048" name="Shape 1048"/>
              <p:cNvCxnSpPr>
                <a:stCxn id="1041" idx="2"/>
                <a:endCxn id="1042" idx="0"/>
              </p:cNvCxnSpPr>
              <p:nvPr/>
            </p:nvCxnSpPr>
            <p:spPr>
              <a:xfrm>
                <a:off x="1723325" y="1362119"/>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049" name="Shape 1049"/>
              <p:cNvCxnSpPr>
                <a:stCxn id="1041" idx="2"/>
                <a:endCxn id="1040" idx="3"/>
              </p:cNvCxnSpPr>
              <p:nvPr/>
            </p:nvCxnSpPr>
            <p:spPr>
              <a:xfrm flipH="1">
                <a:off x="1506725" y="1362119"/>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050" name="Shape 1050"/>
              <p:cNvCxnSpPr>
                <a:stCxn id="1039" idx="2"/>
                <a:endCxn id="1040" idx="0"/>
              </p:cNvCxnSpPr>
              <p:nvPr/>
            </p:nvCxnSpPr>
            <p:spPr>
              <a:xfrm>
                <a:off x="1289990" y="1425422"/>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051" name="Shape 1051"/>
              <p:cNvCxnSpPr>
                <a:stCxn id="1037" idx="3"/>
                <a:endCxn id="1040" idx="1"/>
              </p:cNvCxnSpPr>
              <p:nvPr/>
            </p:nvCxnSpPr>
            <p:spPr>
              <a:xfrm flipH="1" rot="10800000">
                <a:off x="682215" y="1861924"/>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052" name="Shape 1052"/>
              <p:cNvCxnSpPr>
                <a:stCxn id="1040" idx="2"/>
                <a:endCxn id="1043" idx="0"/>
              </p:cNvCxnSpPr>
              <p:nvPr/>
            </p:nvCxnSpPr>
            <p:spPr>
              <a:xfrm>
                <a:off x="1366848" y="1975778"/>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053" name="Shape 1053"/>
              <p:cNvSpPr txBox="1"/>
              <p:nvPr/>
            </p:nvSpPr>
            <p:spPr>
              <a:xfrm>
                <a:off x="682123" y="2482961"/>
                <a:ext cx="13089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Postorder: []</a:t>
                </a:r>
              </a:p>
            </p:txBody>
          </p:sp>
        </p:grpSp>
        <p:sp>
          <p:nvSpPr>
            <p:cNvPr id="1054" name="Shape 1054"/>
            <p:cNvSpPr txBox="1"/>
            <p:nvPr/>
          </p:nvSpPr>
          <p:spPr>
            <a:xfrm>
              <a:off x="208375" y="915050"/>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055" name="Shape 1055"/>
          <p:cNvGrpSpPr/>
          <p:nvPr/>
        </p:nvGrpSpPr>
        <p:grpSpPr>
          <a:xfrm>
            <a:off x="2385539" y="683298"/>
            <a:ext cx="1978635" cy="2187550"/>
            <a:chOff x="2385539" y="683298"/>
            <a:chExt cx="1978635" cy="2187550"/>
          </a:xfrm>
        </p:grpSpPr>
        <p:grpSp>
          <p:nvGrpSpPr>
            <p:cNvPr id="1056" name="Shape 1056"/>
            <p:cNvGrpSpPr/>
            <p:nvPr/>
          </p:nvGrpSpPr>
          <p:grpSpPr>
            <a:xfrm>
              <a:off x="2385539" y="683298"/>
              <a:ext cx="1978635" cy="2187550"/>
              <a:chOff x="2385539" y="683298"/>
              <a:chExt cx="1978635" cy="2187550"/>
            </a:xfrm>
          </p:grpSpPr>
          <p:sp>
            <p:nvSpPr>
              <p:cNvPr id="1057" name="Shape 1057"/>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058" name="Shape 1058"/>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059" name="Shape 1059"/>
              <p:cNvSpPr/>
              <p:nvPr/>
            </p:nvSpPr>
            <p:spPr>
              <a:xfrm>
                <a:off x="3310519" y="6832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060" name="Shape 1060"/>
              <p:cNvSpPr/>
              <p:nvPr/>
            </p:nvSpPr>
            <p:spPr>
              <a:xfrm>
                <a:off x="3288503" y="119770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061" name="Shape 1061"/>
              <p:cNvSpPr/>
              <p:nvPr/>
            </p:nvSpPr>
            <p:spPr>
              <a:xfrm>
                <a:off x="3365361" y="1748066"/>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062" name="Shape 1062"/>
              <p:cNvSpPr/>
              <p:nvPr/>
            </p:nvSpPr>
            <p:spPr>
              <a:xfrm>
                <a:off x="3721839" y="11344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063" name="Shape 1063"/>
              <p:cNvSpPr/>
              <p:nvPr/>
            </p:nvSpPr>
            <p:spPr>
              <a:xfrm>
                <a:off x="4084574" y="17261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064" name="Shape 1064"/>
              <p:cNvSpPr/>
              <p:nvPr/>
            </p:nvSpPr>
            <p:spPr>
              <a:xfrm>
                <a:off x="3432466" y="220789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065" name="Shape 1065"/>
              <p:cNvCxnSpPr>
                <a:stCxn id="1057" idx="2"/>
                <a:endCxn id="1058"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066" name="Shape 1066"/>
              <p:cNvCxnSpPr>
                <a:stCxn id="1057" idx="3"/>
                <a:endCxn id="1060"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067" name="Shape 1067"/>
              <p:cNvCxnSpPr>
                <a:stCxn id="1059" idx="2"/>
                <a:endCxn id="1060"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068" name="Shape 1068"/>
              <p:cNvCxnSpPr>
                <a:stCxn id="1059" idx="3"/>
                <a:endCxn id="1062"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069" name="Shape 1069"/>
              <p:cNvCxnSpPr>
                <a:stCxn id="1062" idx="2"/>
                <a:endCxn id="1063"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070" name="Shape 1070"/>
              <p:cNvCxnSpPr>
                <a:stCxn id="1062" idx="2"/>
                <a:endCxn id="1061"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071" name="Shape 1071"/>
              <p:cNvCxnSpPr>
                <a:stCxn id="1060" idx="2"/>
                <a:endCxn id="1061"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072" name="Shape 1072"/>
              <p:cNvCxnSpPr>
                <a:stCxn id="1058" idx="3"/>
                <a:endCxn id="1061"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073" name="Shape 1073"/>
              <p:cNvCxnSpPr>
                <a:stCxn id="1061" idx="2"/>
                <a:endCxn id="1064"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074" name="Shape 1074"/>
              <p:cNvSpPr txBox="1"/>
              <p:nvPr/>
            </p:nvSpPr>
            <p:spPr>
              <a:xfrm>
                <a:off x="2820436" y="2482948"/>
                <a:ext cx="13089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a:t>
                </a:r>
              </a:p>
            </p:txBody>
          </p:sp>
        </p:grpSp>
        <p:sp>
          <p:nvSpPr>
            <p:cNvPr id="1075" name="Shape 1075"/>
            <p:cNvSpPr txBox="1"/>
            <p:nvPr/>
          </p:nvSpPr>
          <p:spPr>
            <a:xfrm>
              <a:off x="2390936" y="1588686"/>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076" name="Shape 1076"/>
          <p:cNvGrpSpPr/>
          <p:nvPr/>
        </p:nvGrpSpPr>
        <p:grpSpPr>
          <a:xfrm>
            <a:off x="4587089" y="683298"/>
            <a:ext cx="1978635" cy="2187552"/>
            <a:chOff x="4587089" y="683298"/>
            <a:chExt cx="1978635" cy="2187552"/>
          </a:xfrm>
        </p:grpSpPr>
        <p:grpSp>
          <p:nvGrpSpPr>
            <p:cNvPr id="1077" name="Shape 1077"/>
            <p:cNvGrpSpPr/>
            <p:nvPr/>
          </p:nvGrpSpPr>
          <p:grpSpPr>
            <a:xfrm>
              <a:off x="4587089" y="683298"/>
              <a:ext cx="1978635" cy="2187552"/>
              <a:chOff x="4587089" y="683298"/>
              <a:chExt cx="1978635" cy="2187552"/>
            </a:xfrm>
          </p:grpSpPr>
          <p:sp>
            <p:nvSpPr>
              <p:cNvPr id="1078" name="Shape 1078"/>
              <p:cNvSpPr/>
              <p:nvPr/>
            </p:nvSpPr>
            <p:spPr>
              <a:xfrm>
                <a:off x="458708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079" name="Shape 1079"/>
              <p:cNvSpPr/>
              <p:nvPr/>
            </p:nvSpPr>
            <p:spPr>
              <a:xfrm>
                <a:off x="474247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080" name="Shape 1080"/>
              <p:cNvSpPr/>
              <p:nvPr/>
            </p:nvSpPr>
            <p:spPr>
              <a:xfrm>
                <a:off x="5512069" y="6832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081" name="Shape 1081"/>
              <p:cNvSpPr/>
              <p:nvPr/>
            </p:nvSpPr>
            <p:spPr>
              <a:xfrm>
                <a:off x="5490053" y="119770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082" name="Shape 1082"/>
              <p:cNvSpPr/>
              <p:nvPr/>
            </p:nvSpPr>
            <p:spPr>
              <a:xfrm>
                <a:off x="556691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083" name="Shape 1083"/>
              <p:cNvSpPr/>
              <p:nvPr/>
            </p:nvSpPr>
            <p:spPr>
              <a:xfrm>
                <a:off x="5923389" y="11344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084" name="Shape 1084"/>
              <p:cNvSpPr/>
              <p:nvPr/>
            </p:nvSpPr>
            <p:spPr>
              <a:xfrm>
                <a:off x="6286124" y="17261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085" name="Shape 1085"/>
              <p:cNvSpPr/>
              <p:nvPr/>
            </p:nvSpPr>
            <p:spPr>
              <a:xfrm>
                <a:off x="5634016" y="220789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086" name="Shape 1086"/>
              <p:cNvCxnSpPr>
                <a:stCxn id="1078" idx="2"/>
                <a:endCxn id="1079" idx="0"/>
              </p:cNvCxnSpPr>
              <p:nvPr/>
            </p:nvCxnSpPr>
            <p:spPr>
              <a:xfrm>
                <a:off x="472688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087" name="Shape 1087"/>
              <p:cNvCxnSpPr>
                <a:stCxn id="1078" idx="3"/>
                <a:endCxn id="1081" idx="1"/>
              </p:cNvCxnSpPr>
              <p:nvPr/>
            </p:nvCxnSpPr>
            <p:spPr>
              <a:xfrm>
                <a:off x="486668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088" name="Shape 1088"/>
              <p:cNvCxnSpPr>
                <a:stCxn id="1080" idx="2"/>
                <a:endCxn id="1081" idx="0"/>
              </p:cNvCxnSpPr>
              <p:nvPr/>
            </p:nvCxnSpPr>
            <p:spPr>
              <a:xfrm flipH="1">
                <a:off x="562996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089" name="Shape 1089"/>
              <p:cNvCxnSpPr>
                <a:stCxn id="1080" idx="3"/>
                <a:endCxn id="1083" idx="0"/>
              </p:cNvCxnSpPr>
              <p:nvPr/>
            </p:nvCxnSpPr>
            <p:spPr>
              <a:xfrm>
                <a:off x="579166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090" name="Shape 1090"/>
              <p:cNvCxnSpPr>
                <a:stCxn id="1083" idx="2"/>
                <a:endCxn id="1084" idx="0"/>
              </p:cNvCxnSpPr>
              <p:nvPr/>
            </p:nvCxnSpPr>
            <p:spPr>
              <a:xfrm>
                <a:off x="606318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091" name="Shape 1091"/>
              <p:cNvCxnSpPr>
                <a:stCxn id="1083" idx="2"/>
                <a:endCxn id="1082" idx="3"/>
              </p:cNvCxnSpPr>
              <p:nvPr/>
            </p:nvCxnSpPr>
            <p:spPr>
              <a:xfrm flipH="1">
                <a:off x="584658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092" name="Shape 1092"/>
              <p:cNvCxnSpPr>
                <a:stCxn id="1081" idx="2"/>
                <a:endCxn id="1082" idx="0"/>
              </p:cNvCxnSpPr>
              <p:nvPr/>
            </p:nvCxnSpPr>
            <p:spPr>
              <a:xfrm>
                <a:off x="562985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093" name="Shape 1093"/>
              <p:cNvCxnSpPr>
                <a:stCxn id="1079" idx="3"/>
                <a:endCxn id="1082" idx="1"/>
              </p:cNvCxnSpPr>
              <p:nvPr/>
            </p:nvCxnSpPr>
            <p:spPr>
              <a:xfrm flipH="1" rot="10800000">
                <a:off x="502207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094" name="Shape 1094"/>
              <p:cNvCxnSpPr>
                <a:stCxn id="1082" idx="2"/>
                <a:endCxn id="1085" idx="0"/>
              </p:cNvCxnSpPr>
              <p:nvPr/>
            </p:nvCxnSpPr>
            <p:spPr>
              <a:xfrm>
                <a:off x="570671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095" name="Shape 1095"/>
              <p:cNvSpPr txBox="1"/>
              <p:nvPr/>
            </p:nvSpPr>
            <p:spPr>
              <a:xfrm>
                <a:off x="5021974" y="2482950"/>
                <a:ext cx="14667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a:t>
                </a:r>
              </a:p>
            </p:txBody>
          </p:sp>
        </p:grpSp>
        <p:sp>
          <p:nvSpPr>
            <p:cNvPr id="1096" name="Shape 1096"/>
            <p:cNvSpPr txBox="1"/>
            <p:nvPr/>
          </p:nvSpPr>
          <p:spPr>
            <a:xfrm>
              <a:off x="5410788" y="1547586"/>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097" name="Shape 1097"/>
          <p:cNvGrpSpPr/>
          <p:nvPr/>
        </p:nvGrpSpPr>
        <p:grpSpPr>
          <a:xfrm>
            <a:off x="6929139" y="683298"/>
            <a:ext cx="2126286" cy="2187552"/>
            <a:chOff x="6929139" y="683298"/>
            <a:chExt cx="2126286" cy="2187552"/>
          </a:xfrm>
        </p:grpSpPr>
        <p:grpSp>
          <p:nvGrpSpPr>
            <p:cNvPr id="1098" name="Shape 1098"/>
            <p:cNvGrpSpPr/>
            <p:nvPr/>
          </p:nvGrpSpPr>
          <p:grpSpPr>
            <a:xfrm>
              <a:off x="6929139" y="683298"/>
              <a:ext cx="1978635" cy="1752301"/>
              <a:chOff x="6929139" y="683298"/>
              <a:chExt cx="1978635" cy="1752301"/>
            </a:xfrm>
          </p:grpSpPr>
          <p:sp>
            <p:nvSpPr>
              <p:cNvPr id="1099" name="Shape 1099"/>
              <p:cNvSpPr/>
              <p:nvPr/>
            </p:nvSpPr>
            <p:spPr>
              <a:xfrm>
                <a:off x="69291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100" name="Shape 1100"/>
              <p:cNvSpPr/>
              <p:nvPr/>
            </p:nvSpPr>
            <p:spPr>
              <a:xfrm>
                <a:off x="70845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101" name="Shape 1101"/>
              <p:cNvSpPr/>
              <p:nvPr/>
            </p:nvSpPr>
            <p:spPr>
              <a:xfrm>
                <a:off x="7854120" y="6832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102" name="Shape 1102"/>
              <p:cNvSpPr/>
              <p:nvPr/>
            </p:nvSpPr>
            <p:spPr>
              <a:xfrm>
                <a:off x="7832103" y="119770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103" name="Shape 1103"/>
              <p:cNvSpPr/>
              <p:nvPr/>
            </p:nvSpPr>
            <p:spPr>
              <a:xfrm>
                <a:off x="79089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104" name="Shape 1104"/>
              <p:cNvSpPr/>
              <p:nvPr/>
            </p:nvSpPr>
            <p:spPr>
              <a:xfrm>
                <a:off x="8265439" y="11344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105" name="Shape 1105"/>
              <p:cNvSpPr/>
              <p:nvPr/>
            </p:nvSpPr>
            <p:spPr>
              <a:xfrm>
                <a:off x="8628174" y="17261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106" name="Shape 1106"/>
              <p:cNvSpPr/>
              <p:nvPr/>
            </p:nvSpPr>
            <p:spPr>
              <a:xfrm>
                <a:off x="79760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107" name="Shape 1107"/>
              <p:cNvCxnSpPr>
                <a:stCxn id="1099" idx="2"/>
                <a:endCxn id="1100" idx="0"/>
              </p:cNvCxnSpPr>
              <p:nvPr/>
            </p:nvCxnSpPr>
            <p:spPr>
              <a:xfrm>
                <a:off x="70689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108" name="Shape 1108"/>
              <p:cNvCxnSpPr>
                <a:stCxn id="1099" idx="3"/>
                <a:endCxn id="1102" idx="1"/>
              </p:cNvCxnSpPr>
              <p:nvPr/>
            </p:nvCxnSpPr>
            <p:spPr>
              <a:xfrm>
                <a:off x="72087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109" name="Shape 1109"/>
              <p:cNvCxnSpPr>
                <a:stCxn id="1101" idx="2"/>
                <a:endCxn id="1102" idx="0"/>
              </p:cNvCxnSpPr>
              <p:nvPr/>
            </p:nvCxnSpPr>
            <p:spPr>
              <a:xfrm flipH="1">
                <a:off x="7972020"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110" name="Shape 1110"/>
              <p:cNvCxnSpPr>
                <a:stCxn id="1101" idx="3"/>
                <a:endCxn id="1104" idx="0"/>
              </p:cNvCxnSpPr>
              <p:nvPr/>
            </p:nvCxnSpPr>
            <p:spPr>
              <a:xfrm>
                <a:off x="8133720"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111" name="Shape 1111"/>
              <p:cNvCxnSpPr>
                <a:stCxn id="1104" idx="2"/>
                <a:endCxn id="1105" idx="0"/>
              </p:cNvCxnSpPr>
              <p:nvPr/>
            </p:nvCxnSpPr>
            <p:spPr>
              <a:xfrm>
                <a:off x="84052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112" name="Shape 1112"/>
              <p:cNvCxnSpPr>
                <a:stCxn id="1104" idx="2"/>
                <a:endCxn id="1103" idx="3"/>
              </p:cNvCxnSpPr>
              <p:nvPr/>
            </p:nvCxnSpPr>
            <p:spPr>
              <a:xfrm flipH="1">
                <a:off x="81886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113" name="Shape 1113"/>
              <p:cNvCxnSpPr>
                <a:stCxn id="1102" idx="2"/>
                <a:endCxn id="1103" idx="0"/>
              </p:cNvCxnSpPr>
              <p:nvPr/>
            </p:nvCxnSpPr>
            <p:spPr>
              <a:xfrm>
                <a:off x="79719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114" name="Shape 1114"/>
              <p:cNvCxnSpPr>
                <a:stCxn id="1100" idx="3"/>
                <a:endCxn id="1103" idx="1"/>
              </p:cNvCxnSpPr>
              <p:nvPr/>
            </p:nvCxnSpPr>
            <p:spPr>
              <a:xfrm flipH="1" rot="10800000">
                <a:off x="73641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115" name="Shape 1115"/>
              <p:cNvCxnSpPr>
                <a:stCxn id="1103" idx="2"/>
                <a:endCxn id="1106" idx="0"/>
              </p:cNvCxnSpPr>
              <p:nvPr/>
            </p:nvCxnSpPr>
            <p:spPr>
              <a:xfrm>
                <a:off x="8048761" y="1975766"/>
                <a:ext cx="67200" cy="232200"/>
              </a:xfrm>
              <a:prstGeom prst="straightConnector1">
                <a:avLst/>
              </a:prstGeom>
              <a:noFill/>
              <a:ln cap="flat" cmpd="sng" w="19050">
                <a:solidFill>
                  <a:srgbClr val="666666"/>
                </a:solidFill>
                <a:prstDash val="solid"/>
                <a:round/>
                <a:headEnd len="lg" w="lg" type="none"/>
                <a:tailEnd len="lg" w="lg" type="triangle"/>
              </a:ln>
            </p:spPr>
          </p:cxnSp>
        </p:grpSp>
        <p:sp>
          <p:nvSpPr>
            <p:cNvPr id="1116" name="Shape 1116"/>
            <p:cNvSpPr txBox="1"/>
            <p:nvPr/>
          </p:nvSpPr>
          <p:spPr>
            <a:xfrm>
              <a:off x="7364025" y="2482950"/>
              <a:ext cx="16914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a:t>
              </a:r>
              <a:r>
                <a:rPr b="1" lang="en"/>
                <a:t>7</a:t>
              </a:r>
              <a:r>
                <a:rPr lang="en"/>
                <a:t>]</a:t>
              </a:r>
            </a:p>
          </p:txBody>
        </p:sp>
        <p:sp>
          <p:nvSpPr>
            <p:cNvPr id="1117" name="Shape 1117"/>
            <p:cNvSpPr txBox="1"/>
            <p:nvPr/>
          </p:nvSpPr>
          <p:spPr>
            <a:xfrm>
              <a:off x="7849188" y="1972642"/>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118" name="Shape 1118"/>
          <p:cNvGrpSpPr/>
          <p:nvPr/>
        </p:nvGrpSpPr>
        <p:grpSpPr>
          <a:xfrm>
            <a:off x="226852" y="2895498"/>
            <a:ext cx="2057298" cy="2187552"/>
            <a:chOff x="226852" y="2895498"/>
            <a:chExt cx="2057298" cy="2187552"/>
          </a:xfrm>
        </p:grpSpPr>
        <p:grpSp>
          <p:nvGrpSpPr>
            <p:cNvPr id="1119" name="Shape 1119"/>
            <p:cNvGrpSpPr/>
            <p:nvPr/>
          </p:nvGrpSpPr>
          <p:grpSpPr>
            <a:xfrm>
              <a:off x="226852" y="2895498"/>
              <a:ext cx="1978635" cy="1752301"/>
              <a:chOff x="226852" y="2895498"/>
              <a:chExt cx="1978635" cy="1752301"/>
            </a:xfrm>
          </p:grpSpPr>
          <p:sp>
            <p:nvSpPr>
              <p:cNvPr id="1120" name="Shape 1120"/>
              <p:cNvSpPr/>
              <p:nvPr/>
            </p:nvSpPr>
            <p:spPr>
              <a:xfrm>
                <a:off x="226852" y="34099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121" name="Shape 1121"/>
              <p:cNvSpPr/>
              <p:nvPr/>
            </p:nvSpPr>
            <p:spPr>
              <a:xfrm>
                <a:off x="382241" y="40256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122" name="Shape 1122"/>
              <p:cNvSpPr/>
              <p:nvPr/>
            </p:nvSpPr>
            <p:spPr>
              <a:xfrm>
                <a:off x="1151832" y="28954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123" name="Shape 1123"/>
              <p:cNvSpPr/>
              <p:nvPr/>
            </p:nvSpPr>
            <p:spPr>
              <a:xfrm>
                <a:off x="1129816" y="340990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124" name="Shape 1124"/>
              <p:cNvSpPr/>
              <p:nvPr/>
            </p:nvSpPr>
            <p:spPr>
              <a:xfrm>
                <a:off x="1206674" y="39602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125" name="Shape 1125"/>
              <p:cNvSpPr/>
              <p:nvPr/>
            </p:nvSpPr>
            <p:spPr>
              <a:xfrm>
                <a:off x="1563151" y="33466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126" name="Shape 1126"/>
              <p:cNvSpPr/>
              <p:nvPr/>
            </p:nvSpPr>
            <p:spPr>
              <a:xfrm>
                <a:off x="1925887" y="39383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127" name="Shape 1127"/>
              <p:cNvSpPr/>
              <p:nvPr/>
            </p:nvSpPr>
            <p:spPr>
              <a:xfrm>
                <a:off x="1273778" y="44200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128" name="Shape 1128"/>
              <p:cNvCxnSpPr>
                <a:stCxn id="1120" idx="2"/>
                <a:endCxn id="1121" idx="0"/>
              </p:cNvCxnSpPr>
              <p:nvPr/>
            </p:nvCxnSpPr>
            <p:spPr>
              <a:xfrm>
                <a:off x="366652" y="36376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129" name="Shape 1129"/>
              <p:cNvCxnSpPr>
                <a:stCxn id="1120" idx="3"/>
                <a:endCxn id="1123" idx="1"/>
              </p:cNvCxnSpPr>
              <p:nvPr/>
            </p:nvCxnSpPr>
            <p:spPr>
              <a:xfrm>
                <a:off x="506452" y="35237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130" name="Shape 1130"/>
              <p:cNvCxnSpPr>
                <a:stCxn id="1122" idx="2"/>
                <a:endCxn id="1123" idx="0"/>
              </p:cNvCxnSpPr>
              <p:nvPr/>
            </p:nvCxnSpPr>
            <p:spPr>
              <a:xfrm flipH="1">
                <a:off x="1269732" y="31231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131" name="Shape 1131"/>
              <p:cNvCxnSpPr>
                <a:stCxn id="1122" idx="3"/>
                <a:endCxn id="1125" idx="0"/>
              </p:cNvCxnSpPr>
              <p:nvPr/>
            </p:nvCxnSpPr>
            <p:spPr>
              <a:xfrm>
                <a:off x="1431432" y="30093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132" name="Shape 1132"/>
              <p:cNvCxnSpPr>
                <a:stCxn id="1125" idx="2"/>
                <a:endCxn id="1126" idx="0"/>
              </p:cNvCxnSpPr>
              <p:nvPr/>
            </p:nvCxnSpPr>
            <p:spPr>
              <a:xfrm>
                <a:off x="1702951" y="35743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133" name="Shape 1133"/>
              <p:cNvCxnSpPr>
                <a:stCxn id="1125" idx="2"/>
                <a:endCxn id="1124" idx="3"/>
              </p:cNvCxnSpPr>
              <p:nvPr/>
            </p:nvCxnSpPr>
            <p:spPr>
              <a:xfrm flipH="1">
                <a:off x="1486351" y="35743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134" name="Shape 1134"/>
              <p:cNvCxnSpPr>
                <a:stCxn id="1123" idx="2"/>
                <a:endCxn id="1124" idx="0"/>
              </p:cNvCxnSpPr>
              <p:nvPr/>
            </p:nvCxnSpPr>
            <p:spPr>
              <a:xfrm>
                <a:off x="1269616" y="36376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135" name="Shape 1135"/>
              <p:cNvCxnSpPr>
                <a:stCxn id="1121" idx="3"/>
                <a:endCxn id="1124" idx="1"/>
              </p:cNvCxnSpPr>
              <p:nvPr/>
            </p:nvCxnSpPr>
            <p:spPr>
              <a:xfrm flipH="1" rot="10800000">
                <a:off x="661841" y="40741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136" name="Shape 1136"/>
              <p:cNvCxnSpPr>
                <a:stCxn id="1124" idx="2"/>
                <a:endCxn id="1127" idx="0"/>
              </p:cNvCxnSpPr>
              <p:nvPr/>
            </p:nvCxnSpPr>
            <p:spPr>
              <a:xfrm>
                <a:off x="1346474" y="4187966"/>
                <a:ext cx="67200" cy="232200"/>
              </a:xfrm>
              <a:prstGeom prst="straightConnector1">
                <a:avLst/>
              </a:prstGeom>
              <a:noFill/>
              <a:ln cap="flat" cmpd="sng" w="19050">
                <a:solidFill>
                  <a:srgbClr val="666666"/>
                </a:solidFill>
                <a:prstDash val="solid"/>
                <a:round/>
                <a:headEnd len="lg" w="lg" type="none"/>
                <a:tailEnd len="lg" w="lg" type="triangle"/>
              </a:ln>
            </p:spPr>
          </p:cxnSp>
        </p:grpSp>
        <p:sp>
          <p:nvSpPr>
            <p:cNvPr id="1137" name="Shape 1137"/>
            <p:cNvSpPr txBox="1"/>
            <p:nvPr/>
          </p:nvSpPr>
          <p:spPr>
            <a:xfrm>
              <a:off x="280750" y="4695150"/>
              <a:ext cx="20034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Postorder: [7, </a:t>
              </a:r>
              <a:r>
                <a:rPr b="1" lang="en"/>
                <a:t>4</a:t>
              </a:r>
              <a:r>
                <a:rPr lang="en"/>
                <a:t>]</a:t>
              </a:r>
            </a:p>
          </p:txBody>
        </p:sp>
        <p:sp>
          <p:nvSpPr>
            <p:cNvPr id="1138" name="Shape 1138"/>
            <p:cNvSpPr txBox="1"/>
            <p:nvPr/>
          </p:nvSpPr>
          <p:spPr>
            <a:xfrm>
              <a:off x="1065825" y="3733984"/>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139" name="Shape 1139"/>
          <p:cNvGrpSpPr/>
          <p:nvPr/>
        </p:nvGrpSpPr>
        <p:grpSpPr>
          <a:xfrm>
            <a:off x="2467427" y="2918198"/>
            <a:ext cx="2057298" cy="2187552"/>
            <a:chOff x="2467427" y="2918198"/>
            <a:chExt cx="2057298" cy="2187552"/>
          </a:xfrm>
        </p:grpSpPr>
        <p:grpSp>
          <p:nvGrpSpPr>
            <p:cNvPr id="1140" name="Shape 1140"/>
            <p:cNvGrpSpPr/>
            <p:nvPr/>
          </p:nvGrpSpPr>
          <p:grpSpPr>
            <a:xfrm>
              <a:off x="2467427" y="2918198"/>
              <a:ext cx="1978635" cy="1752301"/>
              <a:chOff x="2543627" y="2918198"/>
              <a:chExt cx="1978635" cy="1752301"/>
            </a:xfrm>
          </p:grpSpPr>
          <p:sp>
            <p:nvSpPr>
              <p:cNvPr id="1141" name="Shape 1141"/>
              <p:cNvSpPr/>
              <p:nvPr/>
            </p:nvSpPr>
            <p:spPr>
              <a:xfrm>
                <a:off x="2543627" y="34326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142" name="Shape 1142"/>
              <p:cNvSpPr/>
              <p:nvPr/>
            </p:nvSpPr>
            <p:spPr>
              <a:xfrm>
                <a:off x="2699016" y="40483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143" name="Shape 1143"/>
              <p:cNvSpPr/>
              <p:nvPr/>
            </p:nvSpPr>
            <p:spPr>
              <a:xfrm>
                <a:off x="3468607" y="29181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144" name="Shape 1144"/>
              <p:cNvSpPr/>
              <p:nvPr/>
            </p:nvSpPr>
            <p:spPr>
              <a:xfrm>
                <a:off x="3446591" y="343260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145" name="Shape 1145"/>
              <p:cNvSpPr/>
              <p:nvPr/>
            </p:nvSpPr>
            <p:spPr>
              <a:xfrm>
                <a:off x="3523448" y="39829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146" name="Shape 1146"/>
              <p:cNvSpPr/>
              <p:nvPr/>
            </p:nvSpPr>
            <p:spPr>
              <a:xfrm>
                <a:off x="3879926" y="33693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147" name="Shape 1147"/>
              <p:cNvSpPr/>
              <p:nvPr/>
            </p:nvSpPr>
            <p:spPr>
              <a:xfrm>
                <a:off x="4242662" y="39610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148" name="Shape 1148"/>
              <p:cNvSpPr/>
              <p:nvPr/>
            </p:nvSpPr>
            <p:spPr>
              <a:xfrm>
                <a:off x="3590554" y="44427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149" name="Shape 1149"/>
              <p:cNvCxnSpPr>
                <a:stCxn id="1141" idx="2"/>
                <a:endCxn id="1142" idx="0"/>
              </p:cNvCxnSpPr>
              <p:nvPr/>
            </p:nvCxnSpPr>
            <p:spPr>
              <a:xfrm>
                <a:off x="2683427" y="36603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150" name="Shape 1150"/>
              <p:cNvCxnSpPr>
                <a:stCxn id="1141" idx="3"/>
                <a:endCxn id="1144" idx="1"/>
              </p:cNvCxnSpPr>
              <p:nvPr/>
            </p:nvCxnSpPr>
            <p:spPr>
              <a:xfrm>
                <a:off x="2823227" y="35464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151" name="Shape 1151"/>
              <p:cNvCxnSpPr>
                <a:stCxn id="1143" idx="2"/>
                <a:endCxn id="1144" idx="0"/>
              </p:cNvCxnSpPr>
              <p:nvPr/>
            </p:nvCxnSpPr>
            <p:spPr>
              <a:xfrm flipH="1">
                <a:off x="3586507" y="31458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152" name="Shape 1152"/>
              <p:cNvCxnSpPr>
                <a:stCxn id="1143" idx="3"/>
                <a:endCxn id="1146" idx="0"/>
              </p:cNvCxnSpPr>
              <p:nvPr/>
            </p:nvCxnSpPr>
            <p:spPr>
              <a:xfrm>
                <a:off x="3748207" y="30320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153" name="Shape 1153"/>
              <p:cNvCxnSpPr>
                <a:stCxn id="1146" idx="2"/>
                <a:endCxn id="1147" idx="0"/>
              </p:cNvCxnSpPr>
              <p:nvPr/>
            </p:nvCxnSpPr>
            <p:spPr>
              <a:xfrm>
                <a:off x="4019726" y="35970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154" name="Shape 1154"/>
              <p:cNvCxnSpPr>
                <a:stCxn id="1146" idx="2"/>
                <a:endCxn id="1145" idx="3"/>
              </p:cNvCxnSpPr>
              <p:nvPr/>
            </p:nvCxnSpPr>
            <p:spPr>
              <a:xfrm flipH="1">
                <a:off x="3803126" y="35970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155" name="Shape 1155"/>
              <p:cNvCxnSpPr>
                <a:stCxn id="1144" idx="2"/>
                <a:endCxn id="1145" idx="0"/>
              </p:cNvCxnSpPr>
              <p:nvPr/>
            </p:nvCxnSpPr>
            <p:spPr>
              <a:xfrm>
                <a:off x="3586391" y="36603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156" name="Shape 1156"/>
              <p:cNvCxnSpPr>
                <a:stCxn id="1142" idx="3"/>
                <a:endCxn id="1145" idx="1"/>
              </p:cNvCxnSpPr>
              <p:nvPr/>
            </p:nvCxnSpPr>
            <p:spPr>
              <a:xfrm flipH="1" rot="10800000">
                <a:off x="2978616" y="40968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157" name="Shape 1157"/>
              <p:cNvCxnSpPr>
                <a:stCxn id="1145" idx="2"/>
                <a:endCxn id="1148" idx="0"/>
              </p:cNvCxnSpPr>
              <p:nvPr/>
            </p:nvCxnSpPr>
            <p:spPr>
              <a:xfrm>
                <a:off x="3663248" y="4210666"/>
                <a:ext cx="67200" cy="232200"/>
              </a:xfrm>
              <a:prstGeom prst="straightConnector1">
                <a:avLst/>
              </a:prstGeom>
              <a:noFill/>
              <a:ln cap="flat" cmpd="sng" w="19050">
                <a:solidFill>
                  <a:srgbClr val="666666"/>
                </a:solidFill>
                <a:prstDash val="solid"/>
                <a:round/>
                <a:headEnd len="lg" w="lg" type="none"/>
                <a:tailEnd len="lg" w="lg" type="triangle"/>
              </a:ln>
            </p:spPr>
          </p:cxnSp>
        </p:grpSp>
        <p:sp>
          <p:nvSpPr>
            <p:cNvPr id="1158" name="Shape 1158"/>
            <p:cNvSpPr txBox="1"/>
            <p:nvPr/>
          </p:nvSpPr>
          <p:spPr>
            <a:xfrm>
              <a:off x="2521325" y="4717850"/>
              <a:ext cx="20034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Postorder: [7, 4, </a:t>
              </a:r>
              <a:r>
                <a:rPr b="1" lang="en"/>
                <a:t>1</a:t>
              </a:r>
              <a:r>
                <a:rPr lang="en"/>
                <a:t>]</a:t>
              </a:r>
            </a:p>
          </p:txBody>
        </p:sp>
        <p:sp>
          <p:nvSpPr>
            <p:cNvPr id="1159" name="Shape 1159"/>
            <p:cNvSpPr txBox="1"/>
            <p:nvPr/>
          </p:nvSpPr>
          <p:spPr>
            <a:xfrm>
              <a:off x="2473811" y="3833114"/>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160" name="Shape 1160"/>
          <p:cNvGrpSpPr/>
          <p:nvPr/>
        </p:nvGrpSpPr>
        <p:grpSpPr>
          <a:xfrm>
            <a:off x="4587111" y="2911279"/>
            <a:ext cx="2072327" cy="2180621"/>
            <a:chOff x="4587111" y="2911279"/>
            <a:chExt cx="2072327" cy="2180621"/>
          </a:xfrm>
        </p:grpSpPr>
        <p:grpSp>
          <p:nvGrpSpPr>
            <p:cNvPr id="1161" name="Shape 1161"/>
            <p:cNvGrpSpPr/>
            <p:nvPr/>
          </p:nvGrpSpPr>
          <p:grpSpPr>
            <a:xfrm>
              <a:off x="4668427" y="2911279"/>
              <a:ext cx="1978635" cy="1752301"/>
              <a:chOff x="2543627" y="2918198"/>
              <a:chExt cx="1978635" cy="1752301"/>
            </a:xfrm>
          </p:grpSpPr>
          <p:sp>
            <p:nvSpPr>
              <p:cNvPr id="1162" name="Shape 1162"/>
              <p:cNvSpPr/>
              <p:nvPr/>
            </p:nvSpPr>
            <p:spPr>
              <a:xfrm>
                <a:off x="2543627" y="34326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163" name="Shape 1163"/>
              <p:cNvSpPr/>
              <p:nvPr/>
            </p:nvSpPr>
            <p:spPr>
              <a:xfrm>
                <a:off x="2699016" y="40483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164" name="Shape 1164"/>
              <p:cNvSpPr/>
              <p:nvPr/>
            </p:nvSpPr>
            <p:spPr>
              <a:xfrm>
                <a:off x="3468607" y="29181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165" name="Shape 1165"/>
              <p:cNvSpPr/>
              <p:nvPr/>
            </p:nvSpPr>
            <p:spPr>
              <a:xfrm>
                <a:off x="3446591" y="343260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166" name="Shape 1166"/>
              <p:cNvSpPr/>
              <p:nvPr/>
            </p:nvSpPr>
            <p:spPr>
              <a:xfrm>
                <a:off x="3523448" y="39829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167" name="Shape 1167"/>
              <p:cNvSpPr/>
              <p:nvPr/>
            </p:nvSpPr>
            <p:spPr>
              <a:xfrm>
                <a:off x="3879926" y="33693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168" name="Shape 1168"/>
              <p:cNvSpPr/>
              <p:nvPr/>
            </p:nvSpPr>
            <p:spPr>
              <a:xfrm>
                <a:off x="4242662" y="39610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169" name="Shape 1169"/>
              <p:cNvSpPr/>
              <p:nvPr/>
            </p:nvSpPr>
            <p:spPr>
              <a:xfrm>
                <a:off x="3590554" y="44427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170" name="Shape 1170"/>
              <p:cNvCxnSpPr>
                <a:stCxn id="1162" idx="2"/>
                <a:endCxn id="1163" idx="0"/>
              </p:cNvCxnSpPr>
              <p:nvPr/>
            </p:nvCxnSpPr>
            <p:spPr>
              <a:xfrm>
                <a:off x="2683427" y="36603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171" name="Shape 1171"/>
              <p:cNvCxnSpPr>
                <a:stCxn id="1162" idx="3"/>
                <a:endCxn id="1165" idx="1"/>
              </p:cNvCxnSpPr>
              <p:nvPr/>
            </p:nvCxnSpPr>
            <p:spPr>
              <a:xfrm>
                <a:off x="2823227" y="35464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172" name="Shape 1172"/>
              <p:cNvCxnSpPr>
                <a:stCxn id="1164" idx="2"/>
                <a:endCxn id="1165" idx="0"/>
              </p:cNvCxnSpPr>
              <p:nvPr/>
            </p:nvCxnSpPr>
            <p:spPr>
              <a:xfrm flipH="1">
                <a:off x="3586507" y="31458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173" name="Shape 1173"/>
              <p:cNvCxnSpPr>
                <a:stCxn id="1164" idx="3"/>
                <a:endCxn id="1167" idx="0"/>
              </p:cNvCxnSpPr>
              <p:nvPr/>
            </p:nvCxnSpPr>
            <p:spPr>
              <a:xfrm>
                <a:off x="3748207" y="30320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174" name="Shape 1174"/>
              <p:cNvCxnSpPr>
                <a:stCxn id="1167" idx="2"/>
                <a:endCxn id="1168" idx="0"/>
              </p:cNvCxnSpPr>
              <p:nvPr/>
            </p:nvCxnSpPr>
            <p:spPr>
              <a:xfrm>
                <a:off x="4019726" y="35970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175" name="Shape 1175"/>
              <p:cNvCxnSpPr>
                <a:stCxn id="1167" idx="2"/>
                <a:endCxn id="1166" idx="3"/>
              </p:cNvCxnSpPr>
              <p:nvPr/>
            </p:nvCxnSpPr>
            <p:spPr>
              <a:xfrm flipH="1">
                <a:off x="3803126" y="35970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176" name="Shape 1176"/>
              <p:cNvCxnSpPr>
                <a:stCxn id="1165" idx="2"/>
                <a:endCxn id="1166" idx="0"/>
              </p:cNvCxnSpPr>
              <p:nvPr/>
            </p:nvCxnSpPr>
            <p:spPr>
              <a:xfrm>
                <a:off x="3586391" y="36603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177" name="Shape 1177"/>
              <p:cNvCxnSpPr>
                <a:stCxn id="1163" idx="3"/>
                <a:endCxn id="1166" idx="1"/>
              </p:cNvCxnSpPr>
              <p:nvPr/>
            </p:nvCxnSpPr>
            <p:spPr>
              <a:xfrm flipH="1" rot="10800000">
                <a:off x="2978616" y="40968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178" name="Shape 1178"/>
              <p:cNvCxnSpPr>
                <a:stCxn id="1166" idx="2"/>
                <a:endCxn id="1169" idx="0"/>
              </p:cNvCxnSpPr>
              <p:nvPr/>
            </p:nvCxnSpPr>
            <p:spPr>
              <a:xfrm>
                <a:off x="3663248" y="4210666"/>
                <a:ext cx="67200" cy="232200"/>
              </a:xfrm>
              <a:prstGeom prst="straightConnector1">
                <a:avLst/>
              </a:prstGeom>
              <a:noFill/>
              <a:ln cap="flat" cmpd="sng" w="19050">
                <a:solidFill>
                  <a:srgbClr val="666666"/>
                </a:solidFill>
                <a:prstDash val="solid"/>
                <a:round/>
                <a:headEnd len="lg" w="lg" type="none"/>
                <a:tailEnd len="lg" w="lg" type="triangle"/>
              </a:ln>
            </p:spPr>
          </p:cxnSp>
        </p:grpSp>
        <p:sp>
          <p:nvSpPr>
            <p:cNvPr id="1179" name="Shape 1179"/>
            <p:cNvSpPr txBox="1"/>
            <p:nvPr/>
          </p:nvSpPr>
          <p:spPr>
            <a:xfrm>
              <a:off x="4587111" y="3198380"/>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180" name="Shape 1180"/>
            <p:cNvSpPr txBox="1"/>
            <p:nvPr/>
          </p:nvSpPr>
          <p:spPr>
            <a:xfrm>
              <a:off x="4656038" y="4704000"/>
              <a:ext cx="20034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Postorder: [7, 4, 1]</a:t>
              </a:r>
            </a:p>
          </p:txBody>
        </p:sp>
      </p:grpSp>
      <p:grpSp>
        <p:nvGrpSpPr>
          <p:cNvPr id="1181" name="Shape 1181"/>
          <p:cNvGrpSpPr/>
          <p:nvPr/>
        </p:nvGrpSpPr>
        <p:grpSpPr>
          <a:xfrm>
            <a:off x="7052663" y="2907809"/>
            <a:ext cx="2003400" cy="2180621"/>
            <a:chOff x="7052663" y="2907809"/>
            <a:chExt cx="2003400" cy="2180621"/>
          </a:xfrm>
        </p:grpSpPr>
        <p:grpSp>
          <p:nvGrpSpPr>
            <p:cNvPr id="1182" name="Shape 1182"/>
            <p:cNvGrpSpPr/>
            <p:nvPr/>
          </p:nvGrpSpPr>
          <p:grpSpPr>
            <a:xfrm>
              <a:off x="7065052" y="2907809"/>
              <a:ext cx="1978635" cy="1752301"/>
              <a:chOff x="2543627" y="2918198"/>
              <a:chExt cx="1978635" cy="1752301"/>
            </a:xfrm>
          </p:grpSpPr>
          <p:sp>
            <p:nvSpPr>
              <p:cNvPr id="1183" name="Shape 1183"/>
              <p:cNvSpPr/>
              <p:nvPr/>
            </p:nvSpPr>
            <p:spPr>
              <a:xfrm>
                <a:off x="2543627" y="34326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184" name="Shape 1184"/>
              <p:cNvSpPr/>
              <p:nvPr/>
            </p:nvSpPr>
            <p:spPr>
              <a:xfrm>
                <a:off x="2699016" y="40483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185" name="Shape 1185"/>
              <p:cNvSpPr/>
              <p:nvPr/>
            </p:nvSpPr>
            <p:spPr>
              <a:xfrm>
                <a:off x="3468607" y="29181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186" name="Shape 1186"/>
              <p:cNvSpPr/>
              <p:nvPr/>
            </p:nvSpPr>
            <p:spPr>
              <a:xfrm>
                <a:off x="3446591" y="34326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187" name="Shape 1187"/>
              <p:cNvSpPr/>
              <p:nvPr/>
            </p:nvSpPr>
            <p:spPr>
              <a:xfrm>
                <a:off x="3523448" y="39829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188" name="Shape 1188"/>
              <p:cNvSpPr/>
              <p:nvPr/>
            </p:nvSpPr>
            <p:spPr>
              <a:xfrm>
                <a:off x="3879926" y="33693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189" name="Shape 1189"/>
              <p:cNvSpPr/>
              <p:nvPr/>
            </p:nvSpPr>
            <p:spPr>
              <a:xfrm>
                <a:off x="4242662" y="39610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190" name="Shape 1190"/>
              <p:cNvSpPr/>
              <p:nvPr/>
            </p:nvSpPr>
            <p:spPr>
              <a:xfrm>
                <a:off x="3590554" y="44427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191" name="Shape 1191"/>
              <p:cNvCxnSpPr>
                <a:stCxn id="1183" idx="2"/>
                <a:endCxn id="1184" idx="0"/>
              </p:cNvCxnSpPr>
              <p:nvPr/>
            </p:nvCxnSpPr>
            <p:spPr>
              <a:xfrm>
                <a:off x="2683427" y="36603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192" name="Shape 1192"/>
              <p:cNvCxnSpPr>
                <a:stCxn id="1183" idx="3"/>
                <a:endCxn id="1186" idx="1"/>
              </p:cNvCxnSpPr>
              <p:nvPr/>
            </p:nvCxnSpPr>
            <p:spPr>
              <a:xfrm>
                <a:off x="2823227" y="35464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193" name="Shape 1193"/>
              <p:cNvCxnSpPr>
                <a:stCxn id="1185" idx="2"/>
                <a:endCxn id="1186" idx="0"/>
              </p:cNvCxnSpPr>
              <p:nvPr/>
            </p:nvCxnSpPr>
            <p:spPr>
              <a:xfrm flipH="1">
                <a:off x="3586507" y="31458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194" name="Shape 1194"/>
              <p:cNvCxnSpPr>
                <a:stCxn id="1185" idx="3"/>
                <a:endCxn id="1188" idx="0"/>
              </p:cNvCxnSpPr>
              <p:nvPr/>
            </p:nvCxnSpPr>
            <p:spPr>
              <a:xfrm>
                <a:off x="3748207" y="30320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195" name="Shape 1195"/>
              <p:cNvCxnSpPr>
                <a:stCxn id="1188" idx="2"/>
                <a:endCxn id="1189" idx="0"/>
              </p:cNvCxnSpPr>
              <p:nvPr/>
            </p:nvCxnSpPr>
            <p:spPr>
              <a:xfrm>
                <a:off x="4019726" y="35970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196" name="Shape 1196"/>
              <p:cNvCxnSpPr>
                <a:stCxn id="1188" idx="2"/>
                <a:endCxn id="1187" idx="3"/>
              </p:cNvCxnSpPr>
              <p:nvPr/>
            </p:nvCxnSpPr>
            <p:spPr>
              <a:xfrm flipH="1">
                <a:off x="3803126" y="35970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197" name="Shape 1197"/>
              <p:cNvCxnSpPr>
                <a:stCxn id="1186" idx="2"/>
                <a:endCxn id="1187" idx="0"/>
              </p:cNvCxnSpPr>
              <p:nvPr/>
            </p:nvCxnSpPr>
            <p:spPr>
              <a:xfrm>
                <a:off x="3586391" y="36603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198" name="Shape 1198"/>
              <p:cNvCxnSpPr>
                <a:stCxn id="1184" idx="3"/>
                <a:endCxn id="1187" idx="1"/>
              </p:cNvCxnSpPr>
              <p:nvPr/>
            </p:nvCxnSpPr>
            <p:spPr>
              <a:xfrm flipH="1" rot="10800000">
                <a:off x="2978616" y="40968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199" name="Shape 1199"/>
              <p:cNvCxnSpPr>
                <a:stCxn id="1187" idx="2"/>
                <a:endCxn id="1190" idx="0"/>
              </p:cNvCxnSpPr>
              <p:nvPr/>
            </p:nvCxnSpPr>
            <p:spPr>
              <a:xfrm>
                <a:off x="3663248" y="4210666"/>
                <a:ext cx="67200" cy="232200"/>
              </a:xfrm>
              <a:prstGeom prst="straightConnector1">
                <a:avLst/>
              </a:prstGeom>
              <a:noFill/>
              <a:ln cap="flat" cmpd="sng" w="19050">
                <a:solidFill>
                  <a:srgbClr val="666666"/>
                </a:solidFill>
                <a:prstDash val="solid"/>
                <a:round/>
                <a:headEnd len="lg" w="lg" type="none"/>
                <a:tailEnd len="lg" w="lg" type="triangle"/>
              </a:ln>
            </p:spPr>
          </p:cxnSp>
        </p:grpSp>
        <p:sp>
          <p:nvSpPr>
            <p:cNvPr id="1200" name="Shape 1200"/>
            <p:cNvSpPr txBox="1"/>
            <p:nvPr/>
          </p:nvSpPr>
          <p:spPr>
            <a:xfrm>
              <a:off x="7839630" y="3193919"/>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sp>
          <p:nvSpPr>
            <p:cNvPr id="1201" name="Shape 1201"/>
            <p:cNvSpPr txBox="1"/>
            <p:nvPr/>
          </p:nvSpPr>
          <p:spPr>
            <a:xfrm>
              <a:off x="7052663" y="4700530"/>
              <a:ext cx="20034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Postorder: [7, 4, 1, </a:t>
              </a:r>
              <a:r>
                <a:rPr b="1" lang="en"/>
                <a:t>3</a:t>
              </a:r>
              <a:r>
                <a:rPr lang="en"/>
                <a:t>]</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05" name="Shape 1205"/>
        <p:cNvGrpSpPr/>
        <p:nvPr/>
      </p:nvGrpSpPr>
      <p:grpSpPr>
        <a:xfrm>
          <a:off x="0" y="0"/>
          <a:ext cx="0" cy="0"/>
          <a:chOff x="0" y="0"/>
          <a:chExt cx="0" cy="0"/>
        </a:xfrm>
      </p:grpSpPr>
      <p:sp>
        <p:nvSpPr>
          <p:cNvPr id="1206" name="Shape 1206"/>
          <p:cNvSpPr txBox="1"/>
          <p:nvPr>
            <p:ph type="title"/>
          </p:nvPr>
        </p:nvSpPr>
        <p:spPr>
          <a:xfrm>
            <a:off x="311700" y="-1217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 (Demo 2</a:t>
            </a:r>
            <a:r>
              <a:rPr lang="en">
                <a:solidFill>
                  <a:srgbClr val="1155CC"/>
                </a:solidFill>
              </a:rPr>
              <a:t>/2</a:t>
            </a:r>
            <a:r>
              <a:rPr lang="en">
                <a:solidFill>
                  <a:srgbClr val="1155CC"/>
                </a:solidFill>
              </a:rPr>
              <a:t>)</a:t>
            </a:r>
          </a:p>
        </p:txBody>
      </p:sp>
      <p:grpSp>
        <p:nvGrpSpPr>
          <p:cNvPr id="1207" name="Shape 1207"/>
          <p:cNvGrpSpPr/>
          <p:nvPr/>
        </p:nvGrpSpPr>
        <p:grpSpPr>
          <a:xfrm>
            <a:off x="247226" y="683311"/>
            <a:ext cx="2407199" cy="2187539"/>
            <a:chOff x="247226" y="683311"/>
            <a:chExt cx="2407199" cy="2187539"/>
          </a:xfrm>
        </p:grpSpPr>
        <p:grpSp>
          <p:nvGrpSpPr>
            <p:cNvPr id="1208" name="Shape 1208"/>
            <p:cNvGrpSpPr/>
            <p:nvPr/>
          </p:nvGrpSpPr>
          <p:grpSpPr>
            <a:xfrm>
              <a:off x="247226" y="683311"/>
              <a:ext cx="2407199" cy="2187539"/>
              <a:chOff x="247226" y="683311"/>
              <a:chExt cx="2407199" cy="2187539"/>
            </a:xfrm>
          </p:grpSpPr>
          <p:sp>
            <p:nvSpPr>
              <p:cNvPr id="1209" name="Shape 1209"/>
              <p:cNvSpPr/>
              <p:nvPr/>
            </p:nvSpPr>
            <p:spPr>
              <a:xfrm>
                <a:off x="247226" y="119772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210" name="Shape 1210"/>
              <p:cNvSpPr/>
              <p:nvPr/>
            </p:nvSpPr>
            <p:spPr>
              <a:xfrm>
                <a:off x="402615" y="1813474"/>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211" name="Shape 1211"/>
              <p:cNvSpPr/>
              <p:nvPr/>
            </p:nvSpPr>
            <p:spPr>
              <a:xfrm>
                <a:off x="1172206" y="68331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212" name="Shape 1212"/>
              <p:cNvSpPr/>
              <p:nvPr/>
            </p:nvSpPr>
            <p:spPr>
              <a:xfrm>
                <a:off x="1150190" y="119772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213" name="Shape 1213"/>
              <p:cNvSpPr/>
              <p:nvPr/>
            </p:nvSpPr>
            <p:spPr>
              <a:xfrm>
                <a:off x="1227048" y="1748078"/>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214" name="Shape 1214"/>
              <p:cNvSpPr/>
              <p:nvPr/>
            </p:nvSpPr>
            <p:spPr>
              <a:xfrm>
                <a:off x="1583525" y="1134419"/>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215" name="Shape 1215"/>
              <p:cNvSpPr/>
              <p:nvPr/>
            </p:nvSpPr>
            <p:spPr>
              <a:xfrm>
                <a:off x="1946261" y="1726193"/>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216" name="Shape 1216"/>
              <p:cNvSpPr/>
              <p:nvPr/>
            </p:nvSpPr>
            <p:spPr>
              <a:xfrm>
                <a:off x="1294152" y="220791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217" name="Shape 1217"/>
              <p:cNvCxnSpPr>
                <a:stCxn id="1209" idx="2"/>
                <a:endCxn id="1210" idx="0"/>
              </p:cNvCxnSpPr>
              <p:nvPr/>
            </p:nvCxnSpPr>
            <p:spPr>
              <a:xfrm>
                <a:off x="387026" y="1425422"/>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218" name="Shape 1218"/>
              <p:cNvCxnSpPr>
                <a:stCxn id="1209" idx="3"/>
                <a:endCxn id="1212" idx="1"/>
              </p:cNvCxnSpPr>
              <p:nvPr/>
            </p:nvCxnSpPr>
            <p:spPr>
              <a:xfrm>
                <a:off x="526826" y="1311572"/>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219" name="Shape 1219"/>
              <p:cNvCxnSpPr>
                <a:stCxn id="1211" idx="2"/>
                <a:endCxn id="1212" idx="0"/>
              </p:cNvCxnSpPr>
              <p:nvPr/>
            </p:nvCxnSpPr>
            <p:spPr>
              <a:xfrm flipH="1">
                <a:off x="1290106" y="911011"/>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220" name="Shape 1220"/>
              <p:cNvCxnSpPr>
                <a:stCxn id="1211" idx="3"/>
                <a:endCxn id="1214" idx="0"/>
              </p:cNvCxnSpPr>
              <p:nvPr/>
            </p:nvCxnSpPr>
            <p:spPr>
              <a:xfrm>
                <a:off x="1451806" y="797161"/>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221" name="Shape 1221"/>
              <p:cNvCxnSpPr>
                <a:stCxn id="1214" idx="2"/>
                <a:endCxn id="1215" idx="0"/>
              </p:cNvCxnSpPr>
              <p:nvPr/>
            </p:nvCxnSpPr>
            <p:spPr>
              <a:xfrm>
                <a:off x="1723325" y="1362119"/>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222" name="Shape 1222"/>
              <p:cNvCxnSpPr>
                <a:stCxn id="1214" idx="2"/>
                <a:endCxn id="1213" idx="3"/>
              </p:cNvCxnSpPr>
              <p:nvPr/>
            </p:nvCxnSpPr>
            <p:spPr>
              <a:xfrm flipH="1">
                <a:off x="1506725" y="1362119"/>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223" name="Shape 1223"/>
              <p:cNvCxnSpPr>
                <a:stCxn id="1212" idx="2"/>
                <a:endCxn id="1213" idx="0"/>
              </p:cNvCxnSpPr>
              <p:nvPr/>
            </p:nvCxnSpPr>
            <p:spPr>
              <a:xfrm>
                <a:off x="1289990" y="1425422"/>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224" name="Shape 1224"/>
              <p:cNvCxnSpPr>
                <a:stCxn id="1210" idx="3"/>
                <a:endCxn id="1213" idx="1"/>
              </p:cNvCxnSpPr>
              <p:nvPr/>
            </p:nvCxnSpPr>
            <p:spPr>
              <a:xfrm flipH="1" rot="10800000">
                <a:off x="682215" y="1861924"/>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225" name="Shape 1225"/>
              <p:cNvCxnSpPr>
                <a:stCxn id="1213" idx="2"/>
                <a:endCxn id="1216" idx="0"/>
              </p:cNvCxnSpPr>
              <p:nvPr/>
            </p:nvCxnSpPr>
            <p:spPr>
              <a:xfrm>
                <a:off x="1366848" y="1975778"/>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226" name="Shape 1226"/>
              <p:cNvSpPr txBox="1"/>
              <p:nvPr/>
            </p:nvSpPr>
            <p:spPr>
              <a:xfrm>
                <a:off x="402625" y="2482950"/>
                <a:ext cx="22518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Postorder: [7, 4, 1, 3]</a:t>
                </a:r>
              </a:p>
            </p:txBody>
          </p:sp>
        </p:grpSp>
        <p:sp>
          <p:nvSpPr>
            <p:cNvPr id="1227" name="Shape 1227"/>
            <p:cNvSpPr txBox="1"/>
            <p:nvPr/>
          </p:nvSpPr>
          <p:spPr>
            <a:xfrm>
              <a:off x="1065838" y="971039"/>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228" name="Shape 1228"/>
          <p:cNvGrpSpPr/>
          <p:nvPr/>
        </p:nvGrpSpPr>
        <p:grpSpPr>
          <a:xfrm>
            <a:off x="2423075" y="683298"/>
            <a:ext cx="2444975" cy="2187552"/>
            <a:chOff x="2423075" y="683298"/>
            <a:chExt cx="2444975" cy="2187552"/>
          </a:xfrm>
        </p:grpSpPr>
        <p:grpSp>
          <p:nvGrpSpPr>
            <p:cNvPr id="1229" name="Shape 1229"/>
            <p:cNvGrpSpPr/>
            <p:nvPr/>
          </p:nvGrpSpPr>
          <p:grpSpPr>
            <a:xfrm>
              <a:off x="2537939" y="683298"/>
              <a:ext cx="2330111" cy="2187552"/>
              <a:chOff x="2385539" y="683298"/>
              <a:chExt cx="2330111" cy="2187552"/>
            </a:xfrm>
          </p:grpSpPr>
          <p:sp>
            <p:nvSpPr>
              <p:cNvPr id="1230" name="Shape 1230"/>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231" name="Shape 1231"/>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232" name="Shape 1232"/>
              <p:cNvSpPr/>
              <p:nvPr/>
            </p:nvSpPr>
            <p:spPr>
              <a:xfrm>
                <a:off x="3310519" y="683298"/>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233" name="Shape 1233"/>
              <p:cNvSpPr/>
              <p:nvPr/>
            </p:nvSpPr>
            <p:spPr>
              <a:xfrm>
                <a:off x="3288503"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234" name="Shape 1234"/>
              <p:cNvSpPr/>
              <p:nvPr/>
            </p:nvSpPr>
            <p:spPr>
              <a:xfrm>
                <a:off x="33653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235" name="Shape 1235"/>
              <p:cNvSpPr/>
              <p:nvPr/>
            </p:nvSpPr>
            <p:spPr>
              <a:xfrm>
                <a:off x="3721839" y="11344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236" name="Shape 1236"/>
              <p:cNvSpPr/>
              <p:nvPr/>
            </p:nvSpPr>
            <p:spPr>
              <a:xfrm>
                <a:off x="4084574" y="17261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237" name="Shape 1237"/>
              <p:cNvSpPr/>
              <p:nvPr/>
            </p:nvSpPr>
            <p:spPr>
              <a:xfrm>
                <a:off x="34324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238" name="Shape 1238"/>
              <p:cNvCxnSpPr>
                <a:stCxn id="1230" idx="2"/>
                <a:endCxn id="1231"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239" name="Shape 1239"/>
              <p:cNvCxnSpPr>
                <a:stCxn id="1230" idx="3"/>
                <a:endCxn id="1233"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240" name="Shape 1240"/>
              <p:cNvCxnSpPr>
                <a:stCxn id="1232" idx="2"/>
                <a:endCxn id="1233"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241" name="Shape 1241"/>
              <p:cNvCxnSpPr>
                <a:stCxn id="1232" idx="3"/>
                <a:endCxn id="1235"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242" name="Shape 1242"/>
              <p:cNvCxnSpPr>
                <a:stCxn id="1235" idx="2"/>
                <a:endCxn id="1236"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243" name="Shape 1243"/>
              <p:cNvCxnSpPr>
                <a:stCxn id="1235" idx="2"/>
                <a:endCxn id="1234"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244" name="Shape 1244"/>
              <p:cNvCxnSpPr>
                <a:stCxn id="1233" idx="2"/>
                <a:endCxn id="1234"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245" name="Shape 1245"/>
              <p:cNvCxnSpPr>
                <a:stCxn id="1231" idx="3"/>
                <a:endCxn id="1234"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246" name="Shape 1246"/>
              <p:cNvCxnSpPr>
                <a:stCxn id="1234" idx="2"/>
                <a:endCxn id="1237"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247" name="Shape 1247"/>
              <p:cNvSpPr txBox="1"/>
              <p:nvPr/>
            </p:nvSpPr>
            <p:spPr>
              <a:xfrm>
                <a:off x="2385550" y="2482950"/>
                <a:ext cx="23301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[7, 4, 1, 3, </a:t>
                </a:r>
                <a:r>
                  <a:rPr b="1" lang="en"/>
                  <a:t>0</a:t>
                </a:r>
                <a:r>
                  <a:rPr lang="en"/>
                  <a:t>]</a:t>
                </a:r>
              </a:p>
            </p:txBody>
          </p:sp>
        </p:grpSp>
        <p:sp>
          <p:nvSpPr>
            <p:cNvPr id="1248" name="Shape 1248"/>
            <p:cNvSpPr txBox="1"/>
            <p:nvPr/>
          </p:nvSpPr>
          <p:spPr>
            <a:xfrm>
              <a:off x="2423075" y="960047"/>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249" name="Shape 1249"/>
          <p:cNvGrpSpPr/>
          <p:nvPr/>
        </p:nvGrpSpPr>
        <p:grpSpPr>
          <a:xfrm>
            <a:off x="4781839" y="641544"/>
            <a:ext cx="2330111" cy="2229306"/>
            <a:chOff x="4781839" y="641544"/>
            <a:chExt cx="2330111" cy="2229306"/>
          </a:xfrm>
        </p:grpSpPr>
        <p:grpSp>
          <p:nvGrpSpPr>
            <p:cNvPr id="1250" name="Shape 1250"/>
            <p:cNvGrpSpPr/>
            <p:nvPr/>
          </p:nvGrpSpPr>
          <p:grpSpPr>
            <a:xfrm>
              <a:off x="4781839" y="683298"/>
              <a:ext cx="2330111" cy="2187552"/>
              <a:chOff x="2385539" y="683298"/>
              <a:chExt cx="2330111" cy="2187552"/>
            </a:xfrm>
          </p:grpSpPr>
          <p:sp>
            <p:nvSpPr>
              <p:cNvPr id="1251" name="Shape 1251"/>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252" name="Shape 1252"/>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253" name="Shape 1253"/>
              <p:cNvSpPr/>
              <p:nvPr/>
            </p:nvSpPr>
            <p:spPr>
              <a:xfrm>
                <a:off x="3310519" y="683298"/>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254" name="Shape 1254"/>
              <p:cNvSpPr/>
              <p:nvPr/>
            </p:nvSpPr>
            <p:spPr>
              <a:xfrm>
                <a:off x="3288503"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255" name="Shape 1255"/>
              <p:cNvSpPr/>
              <p:nvPr/>
            </p:nvSpPr>
            <p:spPr>
              <a:xfrm>
                <a:off x="33653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256" name="Shape 1256"/>
              <p:cNvSpPr/>
              <p:nvPr/>
            </p:nvSpPr>
            <p:spPr>
              <a:xfrm>
                <a:off x="3721839" y="1134407"/>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257" name="Shape 1257"/>
              <p:cNvSpPr/>
              <p:nvPr/>
            </p:nvSpPr>
            <p:spPr>
              <a:xfrm>
                <a:off x="4084574" y="17261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258" name="Shape 1258"/>
              <p:cNvSpPr/>
              <p:nvPr/>
            </p:nvSpPr>
            <p:spPr>
              <a:xfrm>
                <a:off x="34324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259" name="Shape 1259"/>
              <p:cNvCxnSpPr>
                <a:stCxn id="1251" idx="2"/>
                <a:endCxn id="1252"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260" name="Shape 1260"/>
              <p:cNvCxnSpPr>
                <a:stCxn id="1251" idx="3"/>
                <a:endCxn id="1254"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261" name="Shape 1261"/>
              <p:cNvCxnSpPr>
                <a:stCxn id="1253" idx="2"/>
                <a:endCxn id="1254"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262" name="Shape 1262"/>
              <p:cNvCxnSpPr>
                <a:stCxn id="1253" idx="3"/>
                <a:endCxn id="1256"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263" name="Shape 1263"/>
              <p:cNvCxnSpPr>
                <a:stCxn id="1256" idx="2"/>
                <a:endCxn id="1257"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264" name="Shape 1264"/>
              <p:cNvCxnSpPr>
                <a:stCxn id="1256" idx="2"/>
                <a:endCxn id="1255"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265" name="Shape 1265"/>
              <p:cNvCxnSpPr>
                <a:stCxn id="1254" idx="2"/>
                <a:endCxn id="1255"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266" name="Shape 1266"/>
              <p:cNvCxnSpPr>
                <a:stCxn id="1252" idx="3"/>
                <a:endCxn id="1255"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267" name="Shape 1267"/>
              <p:cNvCxnSpPr>
                <a:stCxn id="1255" idx="2"/>
                <a:endCxn id="1258"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268" name="Shape 1268"/>
              <p:cNvSpPr txBox="1"/>
              <p:nvPr/>
            </p:nvSpPr>
            <p:spPr>
              <a:xfrm>
                <a:off x="2385550" y="2482950"/>
                <a:ext cx="23301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[7, 4, 1, 3, 0]</a:t>
                </a:r>
              </a:p>
            </p:txBody>
          </p:sp>
        </p:grpSp>
        <p:sp>
          <p:nvSpPr>
            <p:cNvPr id="1269" name="Shape 1269"/>
            <p:cNvSpPr txBox="1"/>
            <p:nvPr/>
          </p:nvSpPr>
          <p:spPr>
            <a:xfrm>
              <a:off x="5481994" y="641544"/>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grpSp>
        <p:nvGrpSpPr>
          <p:cNvPr id="1270" name="Shape 1270"/>
          <p:cNvGrpSpPr/>
          <p:nvPr/>
        </p:nvGrpSpPr>
        <p:grpSpPr>
          <a:xfrm>
            <a:off x="7009764" y="663998"/>
            <a:ext cx="2330111" cy="2187552"/>
            <a:chOff x="7009764" y="663998"/>
            <a:chExt cx="2330111" cy="2187552"/>
          </a:xfrm>
        </p:grpSpPr>
        <p:sp>
          <p:nvSpPr>
            <p:cNvPr id="1271" name="Shape 1271"/>
            <p:cNvSpPr txBox="1"/>
            <p:nvPr/>
          </p:nvSpPr>
          <p:spPr>
            <a:xfrm>
              <a:off x="8570820" y="1048158"/>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nvGrpSpPr>
            <p:cNvPr id="1272" name="Shape 1272"/>
            <p:cNvGrpSpPr/>
            <p:nvPr/>
          </p:nvGrpSpPr>
          <p:grpSpPr>
            <a:xfrm>
              <a:off x="7009764" y="663998"/>
              <a:ext cx="2330111" cy="2187552"/>
              <a:chOff x="2385539" y="683298"/>
              <a:chExt cx="2330111" cy="2187552"/>
            </a:xfrm>
          </p:grpSpPr>
          <p:sp>
            <p:nvSpPr>
              <p:cNvPr id="1273" name="Shape 1273"/>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274" name="Shape 1274"/>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275" name="Shape 1275"/>
              <p:cNvSpPr/>
              <p:nvPr/>
            </p:nvSpPr>
            <p:spPr>
              <a:xfrm>
                <a:off x="3310519" y="683298"/>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276" name="Shape 1276"/>
              <p:cNvSpPr/>
              <p:nvPr/>
            </p:nvSpPr>
            <p:spPr>
              <a:xfrm>
                <a:off x="3288503"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277" name="Shape 1277"/>
              <p:cNvSpPr/>
              <p:nvPr/>
            </p:nvSpPr>
            <p:spPr>
              <a:xfrm>
                <a:off x="33653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278" name="Shape 1278"/>
              <p:cNvSpPr/>
              <p:nvPr/>
            </p:nvSpPr>
            <p:spPr>
              <a:xfrm>
                <a:off x="3721839" y="1134407"/>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279" name="Shape 1279"/>
              <p:cNvSpPr/>
              <p:nvPr/>
            </p:nvSpPr>
            <p:spPr>
              <a:xfrm>
                <a:off x="4084574" y="1726181"/>
                <a:ext cx="279600" cy="227700"/>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280" name="Shape 1280"/>
              <p:cNvSpPr/>
              <p:nvPr/>
            </p:nvSpPr>
            <p:spPr>
              <a:xfrm>
                <a:off x="34324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281" name="Shape 1281"/>
              <p:cNvCxnSpPr>
                <a:stCxn id="1273" idx="2"/>
                <a:endCxn id="1274"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282" name="Shape 1282"/>
              <p:cNvCxnSpPr>
                <a:stCxn id="1273" idx="3"/>
                <a:endCxn id="1276"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283" name="Shape 1283"/>
              <p:cNvCxnSpPr>
                <a:stCxn id="1275" idx="2"/>
                <a:endCxn id="1276"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284" name="Shape 1284"/>
              <p:cNvCxnSpPr>
                <a:stCxn id="1275" idx="3"/>
                <a:endCxn id="1278"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285" name="Shape 1285"/>
              <p:cNvCxnSpPr>
                <a:stCxn id="1278" idx="2"/>
                <a:endCxn id="1279"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286" name="Shape 1286"/>
              <p:cNvCxnSpPr>
                <a:stCxn id="1278" idx="2"/>
                <a:endCxn id="1277"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287" name="Shape 1287"/>
              <p:cNvCxnSpPr>
                <a:stCxn id="1276" idx="2"/>
                <a:endCxn id="1277"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288" name="Shape 1288"/>
              <p:cNvCxnSpPr>
                <a:stCxn id="1274" idx="3"/>
                <a:endCxn id="1277"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289" name="Shape 1289"/>
              <p:cNvCxnSpPr>
                <a:stCxn id="1277" idx="2"/>
                <a:endCxn id="1280"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290" name="Shape 1290"/>
              <p:cNvSpPr txBox="1"/>
              <p:nvPr/>
            </p:nvSpPr>
            <p:spPr>
              <a:xfrm>
                <a:off x="2385550" y="2482950"/>
                <a:ext cx="23301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[7, 4, 1, 3, 0]</a:t>
                </a:r>
              </a:p>
            </p:txBody>
          </p:sp>
        </p:grpSp>
      </p:grpSp>
      <p:grpSp>
        <p:nvGrpSpPr>
          <p:cNvPr id="1291" name="Shape 1291"/>
          <p:cNvGrpSpPr/>
          <p:nvPr/>
        </p:nvGrpSpPr>
        <p:grpSpPr>
          <a:xfrm>
            <a:off x="71489" y="2901162"/>
            <a:ext cx="2330111" cy="2187552"/>
            <a:chOff x="71489" y="2901162"/>
            <a:chExt cx="2330111" cy="2187552"/>
          </a:xfrm>
        </p:grpSpPr>
        <p:sp>
          <p:nvSpPr>
            <p:cNvPr id="1292" name="Shape 1292"/>
            <p:cNvSpPr txBox="1"/>
            <p:nvPr/>
          </p:nvSpPr>
          <p:spPr>
            <a:xfrm>
              <a:off x="2029047" y="3917845"/>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nvGrpSpPr>
            <p:cNvPr id="1293" name="Shape 1293"/>
            <p:cNvGrpSpPr/>
            <p:nvPr/>
          </p:nvGrpSpPr>
          <p:grpSpPr>
            <a:xfrm>
              <a:off x="71489" y="2901162"/>
              <a:ext cx="2330111" cy="2187552"/>
              <a:chOff x="2385539" y="683298"/>
              <a:chExt cx="2330111" cy="2187552"/>
            </a:xfrm>
          </p:grpSpPr>
          <p:sp>
            <p:nvSpPr>
              <p:cNvPr id="1294" name="Shape 1294"/>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295" name="Shape 1295"/>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296" name="Shape 1296"/>
              <p:cNvSpPr/>
              <p:nvPr/>
            </p:nvSpPr>
            <p:spPr>
              <a:xfrm>
                <a:off x="3310519" y="683298"/>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297" name="Shape 1297"/>
              <p:cNvSpPr/>
              <p:nvPr/>
            </p:nvSpPr>
            <p:spPr>
              <a:xfrm>
                <a:off x="3288503"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298" name="Shape 1298"/>
              <p:cNvSpPr/>
              <p:nvPr/>
            </p:nvSpPr>
            <p:spPr>
              <a:xfrm>
                <a:off x="33653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299" name="Shape 1299"/>
              <p:cNvSpPr/>
              <p:nvPr/>
            </p:nvSpPr>
            <p:spPr>
              <a:xfrm>
                <a:off x="3721839" y="1134407"/>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300" name="Shape 1300"/>
              <p:cNvSpPr/>
              <p:nvPr/>
            </p:nvSpPr>
            <p:spPr>
              <a:xfrm>
                <a:off x="4084574" y="1726181"/>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301" name="Shape 1301"/>
              <p:cNvSpPr/>
              <p:nvPr/>
            </p:nvSpPr>
            <p:spPr>
              <a:xfrm>
                <a:off x="34324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302" name="Shape 1302"/>
              <p:cNvCxnSpPr>
                <a:stCxn id="1294" idx="2"/>
                <a:endCxn id="1295"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303" name="Shape 1303"/>
              <p:cNvCxnSpPr>
                <a:stCxn id="1294" idx="3"/>
                <a:endCxn id="1297"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304" name="Shape 1304"/>
              <p:cNvCxnSpPr>
                <a:stCxn id="1296" idx="2"/>
                <a:endCxn id="1297"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305" name="Shape 1305"/>
              <p:cNvCxnSpPr>
                <a:stCxn id="1296" idx="3"/>
                <a:endCxn id="1299"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306" name="Shape 1306"/>
              <p:cNvCxnSpPr>
                <a:stCxn id="1299" idx="2"/>
                <a:endCxn id="1300"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307" name="Shape 1307"/>
              <p:cNvCxnSpPr>
                <a:stCxn id="1299" idx="2"/>
                <a:endCxn id="1298"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308" name="Shape 1308"/>
              <p:cNvCxnSpPr>
                <a:stCxn id="1297" idx="2"/>
                <a:endCxn id="1298"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309" name="Shape 1309"/>
              <p:cNvCxnSpPr>
                <a:stCxn id="1295" idx="3"/>
                <a:endCxn id="1298"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310" name="Shape 1310"/>
              <p:cNvCxnSpPr>
                <a:stCxn id="1298" idx="2"/>
                <a:endCxn id="1301"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311" name="Shape 1311"/>
              <p:cNvSpPr txBox="1"/>
              <p:nvPr/>
            </p:nvSpPr>
            <p:spPr>
              <a:xfrm>
                <a:off x="2385550" y="2482950"/>
                <a:ext cx="23301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[7, 4, 1, 3, 0, </a:t>
                </a:r>
                <a:r>
                  <a:rPr b="1" lang="en"/>
                  <a:t>6</a:t>
                </a:r>
                <a:r>
                  <a:rPr lang="en"/>
                  <a:t>]</a:t>
                </a:r>
              </a:p>
            </p:txBody>
          </p:sp>
        </p:grpSp>
      </p:grpSp>
      <p:grpSp>
        <p:nvGrpSpPr>
          <p:cNvPr id="1312" name="Shape 1312"/>
          <p:cNvGrpSpPr/>
          <p:nvPr/>
        </p:nvGrpSpPr>
        <p:grpSpPr>
          <a:xfrm>
            <a:off x="3386020" y="2890148"/>
            <a:ext cx="2496611" cy="2187563"/>
            <a:chOff x="3386020" y="2890148"/>
            <a:chExt cx="2496611" cy="2187563"/>
          </a:xfrm>
        </p:grpSpPr>
        <p:sp>
          <p:nvSpPr>
            <p:cNvPr id="1313" name="Shape 1313"/>
            <p:cNvSpPr txBox="1"/>
            <p:nvPr/>
          </p:nvSpPr>
          <p:spPr>
            <a:xfrm>
              <a:off x="5036311" y="3312973"/>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nvGrpSpPr>
            <p:cNvPr id="1314" name="Shape 1314"/>
            <p:cNvGrpSpPr/>
            <p:nvPr/>
          </p:nvGrpSpPr>
          <p:grpSpPr>
            <a:xfrm>
              <a:off x="3386020" y="2890148"/>
              <a:ext cx="2496611" cy="2187563"/>
              <a:chOff x="2385539" y="683298"/>
              <a:chExt cx="2496611" cy="2187563"/>
            </a:xfrm>
          </p:grpSpPr>
          <p:sp>
            <p:nvSpPr>
              <p:cNvPr id="1315" name="Shape 1315"/>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316" name="Shape 1316"/>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317" name="Shape 1317"/>
              <p:cNvSpPr/>
              <p:nvPr/>
            </p:nvSpPr>
            <p:spPr>
              <a:xfrm>
                <a:off x="3310519" y="683298"/>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318" name="Shape 1318"/>
              <p:cNvSpPr/>
              <p:nvPr/>
            </p:nvSpPr>
            <p:spPr>
              <a:xfrm>
                <a:off x="3288503"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319" name="Shape 1319"/>
              <p:cNvSpPr/>
              <p:nvPr/>
            </p:nvSpPr>
            <p:spPr>
              <a:xfrm>
                <a:off x="33653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320" name="Shape 1320"/>
              <p:cNvSpPr/>
              <p:nvPr/>
            </p:nvSpPr>
            <p:spPr>
              <a:xfrm>
                <a:off x="3721839" y="1134407"/>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321" name="Shape 1321"/>
              <p:cNvSpPr/>
              <p:nvPr/>
            </p:nvSpPr>
            <p:spPr>
              <a:xfrm>
                <a:off x="4084574" y="1726181"/>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322" name="Shape 1322"/>
              <p:cNvSpPr/>
              <p:nvPr/>
            </p:nvSpPr>
            <p:spPr>
              <a:xfrm>
                <a:off x="34324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323" name="Shape 1323"/>
              <p:cNvCxnSpPr>
                <a:stCxn id="1315" idx="2"/>
                <a:endCxn id="1316"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324" name="Shape 1324"/>
              <p:cNvCxnSpPr>
                <a:stCxn id="1315" idx="3"/>
                <a:endCxn id="1318"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325" name="Shape 1325"/>
              <p:cNvCxnSpPr>
                <a:stCxn id="1317" idx="2"/>
                <a:endCxn id="1318"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326" name="Shape 1326"/>
              <p:cNvCxnSpPr>
                <a:stCxn id="1317" idx="3"/>
                <a:endCxn id="1320"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327" name="Shape 1327"/>
              <p:cNvCxnSpPr>
                <a:stCxn id="1320" idx="2"/>
                <a:endCxn id="1321"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328" name="Shape 1328"/>
              <p:cNvCxnSpPr>
                <a:stCxn id="1320" idx="2"/>
                <a:endCxn id="1319"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329" name="Shape 1329"/>
              <p:cNvCxnSpPr>
                <a:stCxn id="1318" idx="2"/>
                <a:endCxn id="1319"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330" name="Shape 1330"/>
              <p:cNvCxnSpPr>
                <a:stCxn id="1316" idx="3"/>
                <a:endCxn id="1319"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331" name="Shape 1331"/>
              <p:cNvCxnSpPr>
                <a:stCxn id="1319" idx="2"/>
                <a:endCxn id="1322"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332" name="Shape 1332"/>
              <p:cNvSpPr txBox="1"/>
              <p:nvPr/>
            </p:nvSpPr>
            <p:spPr>
              <a:xfrm>
                <a:off x="2385550" y="2482961"/>
                <a:ext cx="24966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[7, 4, 1, 3, 0, 6, </a:t>
                </a:r>
                <a:r>
                  <a:rPr b="1" lang="en"/>
                  <a:t>5</a:t>
                </a:r>
                <a:r>
                  <a:rPr lang="en"/>
                  <a:t>]</a:t>
                </a:r>
              </a:p>
            </p:txBody>
          </p:sp>
        </p:grpSp>
      </p:grpSp>
      <p:grpSp>
        <p:nvGrpSpPr>
          <p:cNvPr id="1333" name="Shape 1333"/>
          <p:cNvGrpSpPr/>
          <p:nvPr/>
        </p:nvGrpSpPr>
        <p:grpSpPr>
          <a:xfrm>
            <a:off x="6355025" y="2851548"/>
            <a:ext cx="2789100" cy="2231632"/>
            <a:chOff x="6355025" y="2851548"/>
            <a:chExt cx="2789100" cy="2231632"/>
          </a:xfrm>
        </p:grpSpPr>
        <p:sp>
          <p:nvSpPr>
            <p:cNvPr id="1334" name="Shape 1334"/>
            <p:cNvSpPr txBox="1"/>
            <p:nvPr/>
          </p:nvSpPr>
          <p:spPr>
            <a:xfrm>
              <a:off x="7710886" y="2851548"/>
              <a:ext cx="341400" cy="154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a:t>
              </a:r>
            </a:p>
          </p:txBody>
        </p:sp>
        <p:grpSp>
          <p:nvGrpSpPr>
            <p:cNvPr id="1335" name="Shape 1335"/>
            <p:cNvGrpSpPr/>
            <p:nvPr/>
          </p:nvGrpSpPr>
          <p:grpSpPr>
            <a:xfrm>
              <a:off x="6355025" y="2895618"/>
              <a:ext cx="2789100" cy="2187563"/>
              <a:chOff x="2261450" y="683298"/>
              <a:chExt cx="2789100" cy="2187563"/>
            </a:xfrm>
          </p:grpSpPr>
          <p:sp>
            <p:nvSpPr>
              <p:cNvPr id="1336" name="Shape 1336"/>
              <p:cNvSpPr/>
              <p:nvPr/>
            </p:nvSpPr>
            <p:spPr>
              <a:xfrm>
                <a:off x="2385539"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337" name="Shape 1337"/>
              <p:cNvSpPr/>
              <p:nvPr/>
            </p:nvSpPr>
            <p:spPr>
              <a:xfrm>
                <a:off x="2540928" y="1813462"/>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338" name="Shape 1338"/>
              <p:cNvSpPr/>
              <p:nvPr/>
            </p:nvSpPr>
            <p:spPr>
              <a:xfrm>
                <a:off x="3310519" y="683298"/>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sp>
            <p:nvSpPr>
              <p:cNvPr id="1339" name="Shape 1339"/>
              <p:cNvSpPr/>
              <p:nvPr/>
            </p:nvSpPr>
            <p:spPr>
              <a:xfrm>
                <a:off x="3288503" y="119770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340" name="Shape 1340"/>
              <p:cNvSpPr/>
              <p:nvPr/>
            </p:nvSpPr>
            <p:spPr>
              <a:xfrm>
                <a:off x="3365361" y="1748066"/>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341" name="Shape 1341"/>
              <p:cNvSpPr/>
              <p:nvPr/>
            </p:nvSpPr>
            <p:spPr>
              <a:xfrm>
                <a:off x="3721839" y="1134407"/>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sp>
            <p:nvSpPr>
              <p:cNvPr id="1342" name="Shape 1342"/>
              <p:cNvSpPr/>
              <p:nvPr/>
            </p:nvSpPr>
            <p:spPr>
              <a:xfrm>
                <a:off x="4084574" y="1726181"/>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sp>
            <p:nvSpPr>
              <p:cNvPr id="1343" name="Shape 1343"/>
              <p:cNvSpPr/>
              <p:nvPr/>
            </p:nvSpPr>
            <p:spPr>
              <a:xfrm>
                <a:off x="3432466" y="2207899"/>
                <a:ext cx="279600" cy="227700"/>
              </a:xfrm>
              <a:prstGeom prst="rect">
                <a:avLst/>
              </a:prstGeom>
              <a:solidFill>
                <a:srgbClr val="FFFFFF"/>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7</a:t>
                </a:r>
              </a:p>
            </p:txBody>
          </p:sp>
          <p:cxnSp>
            <p:nvCxnSpPr>
              <p:cNvPr id="1344" name="Shape 1344"/>
              <p:cNvCxnSpPr>
                <a:stCxn id="1336" idx="2"/>
                <a:endCxn id="1337" idx="0"/>
              </p:cNvCxnSpPr>
              <p:nvPr/>
            </p:nvCxnSpPr>
            <p:spPr>
              <a:xfrm>
                <a:off x="2525339" y="1425409"/>
                <a:ext cx="155400" cy="388200"/>
              </a:xfrm>
              <a:prstGeom prst="straightConnector1">
                <a:avLst/>
              </a:prstGeom>
              <a:noFill/>
              <a:ln cap="flat" cmpd="sng" w="19050">
                <a:solidFill>
                  <a:srgbClr val="666666"/>
                </a:solidFill>
                <a:prstDash val="solid"/>
                <a:round/>
                <a:headEnd len="lg" w="lg" type="none"/>
                <a:tailEnd len="lg" w="lg" type="triangle"/>
              </a:ln>
            </p:spPr>
          </p:cxnSp>
          <p:cxnSp>
            <p:nvCxnSpPr>
              <p:cNvPr id="1345" name="Shape 1345"/>
              <p:cNvCxnSpPr>
                <a:stCxn id="1336" idx="3"/>
                <a:endCxn id="1339" idx="1"/>
              </p:cNvCxnSpPr>
              <p:nvPr/>
            </p:nvCxnSpPr>
            <p:spPr>
              <a:xfrm>
                <a:off x="2665139" y="1311559"/>
                <a:ext cx="623400" cy="0"/>
              </a:xfrm>
              <a:prstGeom prst="straightConnector1">
                <a:avLst/>
              </a:prstGeom>
              <a:noFill/>
              <a:ln cap="flat" cmpd="sng" w="19050">
                <a:solidFill>
                  <a:srgbClr val="666666"/>
                </a:solidFill>
                <a:prstDash val="solid"/>
                <a:round/>
                <a:headEnd len="lg" w="lg" type="none"/>
                <a:tailEnd len="lg" w="lg" type="triangle"/>
              </a:ln>
            </p:spPr>
          </p:cxnSp>
          <p:cxnSp>
            <p:nvCxnSpPr>
              <p:cNvPr id="1346" name="Shape 1346"/>
              <p:cNvCxnSpPr>
                <a:stCxn id="1338" idx="2"/>
                <a:endCxn id="1339" idx="0"/>
              </p:cNvCxnSpPr>
              <p:nvPr/>
            </p:nvCxnSpPr>
            <p:spPr>
              <a:xfrm flipH="1">
                <a:off x="3428419" y="910998"/>
                <a:ext cx="21900" cy="286800"/>
              </a:xfrm>
              <a:prstGeom prst="straightConnector1">
                <a:avLst/>
              </a:prstGeom>
              <a:noFill/>
              <a:ln cap="flat" cmpd="sng" w="19050">
                <a:solidFill>
                  <a:srgbClr val="666666"/>
                </a:solidFill>
                <a:prstDash val="solid"/>
                <a:round/>
                <a:headEnd len="lg" w="lg" type="none"/>
                <a:tailEnd len="lg" w="lg" type="triangle"/>
              </a:ln>
            </p:spPr>
          </p:cxnSp>
          <p:cxnSp>
            <p:nvCxnSpPr>
              <p:cNvPr id="1347" name="Shape 1347"/>
              <p:cNvCxnSpPr>
                <a:stCxn id="1338" idx="3"/>
                <a:endCxn id="1341" idx="0"/>
              </p:cNvCxnSpPr>
              <p:nvPr/>
            </p:nvCxnSpPr>
            <p:spPr>
              <a:xfrm>
                <a:off x="3590119" y="797148"/>
                <a:ext cx="271500" cy="337200"/>
              </a:xfrm>
              <a:prstGeom prst="straightConnector1">
                <a:avLst/>
              </a:prstGeom>
              <a:noFill/>
              <a:ln cap="flat" cmpd="sng" w="19050">
                <a:solidFill>
                  <a:srgbClr val="666666"/>
                </a:solidFill>
                <a:prstDash val="solid"/>
                <a:round/>
                <a:headEnd len="lg" w="lg" type="none"/>
                <a:tailEnd len="lg" w="lg" type="triangle"/>
              </a:ln>
            </p:spPr>
          </p:cxnSp>
          <p:cxnSp>
            <p:nvCxnSpPr>
              <p:cNvPr id="1348" name="Shape 1348"/>
              <p:cNvCxnSpPr>
                <a:stCxn id="1341" idx="2"/>
                <a:endCxn id="1342" idx="0"/>
              </p:cNvCxnSpPr>
              <p:nvPr/>
            </p:nvCxnSpPr>
            <p:spPr>
              <a:xfrm>
                <a:off x="3861639" y="1362107"/>
                <a:ext cx="362700" cy="364200"/>
              </a:xfrm>
              <a:prstGeom prst="straightConnector1">
                <a:avLst/>
              </a:prstGeom>
              <a:noFill/>
              <a:ln cap="flat" cmpd="sng" w="19050">
                <a:solidFill>
                  <a:srgbClr val="666666"/>
                </a:solidFill>
                <a:prstDash val="solid"/>
                <a:round/>
                <a:headEnd len="lg" w="lg" type="none"/>
                <a:tailEnd len="lg" w="lg" type="triangle"/>
              </a:ln>
            </p:spPr>
          </p:cxnSp>
          <p:cxnSp>
            <p:nvCxnSpPr>
              <p:cNvPr id="1349" name="Shape 1349"/>
              <p:cNvCxnSpPr>
                <a:stCxn id="1341" idx="2"/>
                <a:endCxn id="1340" idx="3"/>
              </p:cNvCxnSpPr>
              <p:nvPr/>
            </p:nvCxnSpPr>
            <p:spPr>
              <a:xfrm flipH="1">
                <a:off x="3645039" y="1362107"/>
                <a:ext cx="216600" cy="499800"/>
              </a:xfrm>
              <a:prstGeom prst="straightConnector1">
                <a:avLst/>
              </a:prstGeom>
              <a:noFill/>
              <a:ln cap="flat" cmpd="sng" w="19050">
                <a:solidFill>
                  <a:srgbClr val="666666"/>
                </a:solidFill>
                <a:prstDash val="solid"/>
                <a:round/>
                <a:headEnd len="lg" w="lg" type="none"/>
                <a:tailEnd len="lg" w="lg" type="triangle"/>
              </a:ln>
            </p:spPr>
          </p:cxnSp>
          <p:cxnSp>
            <p:nvCxnSpPr>
              <p:cNvPr id="1350" name="Shape 1350"/>
              <p:cNvCxnSpPr>
                <a:stCxn id="1339" idx="2"/>
                <a:endCxn id="1340" idx="0"/>
              </p:cNvCxnSpPr>
              <p:nvPr/>
            </p:nvCxnSpPr>
            <p:spPr>
              <a:xfrm>
                <a:off x="3428303" y="1425409"/>
                <a:ext cx="76800" cy="322800"/>
              </a:xfrm>
              <a:prstGeom prst="straightConnector1">
                <a:avLst/>
              </a:prstGeom>
              <a:noFill/>
              <a:ln cap="flat" cmpd="sng" w="19050">
                <a:solidFill>
                  <a:srgbClr val="666666"/>
                </a:solidFill>
                <a:prstDash val="solid"/>
                <a:round/>
                <a:headEnd len="lg" w="lg" type="none"/>
                <a:tailEnd len="lg" w="lg" type="triangle"/>
              </a:ln>
            </p:spPr>
          </p:cxnSp>
          <p:cxnSp>
            <p:nvCxnSpPr>
              <p:cNvPr id="1351" name="Shape 1351"/>
              <p:cNvCxnSpPr>
                <a:stCxn id="1337" idx="3"/>
                <a:endCxn id="1340" idx="1"/>
              </p:cNvCxnSpPr>
              <p:nvPr/>
            </p:nvCxnSpPr>
            <p:spPr>
              <a:xfrm flipH="1" rot="10800000">
                <a:off x="2820528" y="1861912"/>
                <a:ext cx="544800" cy="65400"/>
              </a:xfrm>
              <a:prstGeom prst="straightConnector1">
                <a:avLst/>
              </a:prstGeom>
              <a:noFill/>
              <a:ln cap="flat" cmpd="sng" w="19050">
                <a:solidFill>
                  <a:srgbClr val="666666"/>
                </a:solidFill>
                <a:prstDash val="solid"/>
                <a:round/>
                <a:headEnd len="lg" w="lg" type="none"/>
                <a:tailEnd len="lg" w="lg" type="triangle"/>
              </a:ln>
            </p:spPr>
          </p:cxnSp>
          <p:cxnSp>
            <p:nvCxnSpPr>
              <p:cNvPr id="1352" name="Shape 1352"/>
              <p:cNvCxnSpPr>
                <a:stCxn id="1340" idx="2"/>
                <a:endCxn id="1343" idx="0"/>
              </p:cNvCxnSpPr>
              <p:nvPr/>
            </p:nvCxnSpPr>
            <p:spPr>
              <a:xfrm>
                <a:off x="3505161" y="1975766"/>
                <a:ext cx="67200" cy="232200"/>
              </a:xfrm>
              <a:prstGeom prst="straightConnector1">
                <a:avLst/>
              </a:prstGeom>
              <a:noFill/>
              <a:ln cap="flat" cmpd="sng" w="19050">
                <a:solidFill>
                  <a:srgbClr val="666666"/>
                </a:solidFill>
                <a:prstDash val="solid"/>
                <a:round/>
                <a:headEnd len="lg" w="lg" type="none"/>
                <a:tailEnd len="lg" w="lg" type="triangle"/>
              </a:ln>
            </p:spPr>
          </p:cxnSp>
          <p:sp>
            <p:nvSpPr>
              <p:cNvPr id="1353" name="Shape 1353"/>
              <p:cNvSpPr txBox="1"/>
              <p:nvPr/>
            </p:nvSpPr>
            <p:spPr>
              <a:xfrm>
                <a:off x="2261450" y="2482961"/>
                <a:ext cx="2789100" cy="387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000000"/>
                    </a:solidFill>
                  </a:rPr>
                  <a:t>Postorder</a:t>
                </a:r>
                <a:r>
                  <a:rPr lang="en"/>
                  <a:t>: [7, 4, 1, 3, 0, 6, 5, </a:t>
                </a:r>
                <a:r>
                  <a:rPr b="1" lang="en"/>
                  <a:t>2</a:t>
                </a:r>
                <a:r>
                  <a:rPr lang="en"/>
                  <a:t>]</a:t>
                </a: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7" name="Shape 1357"/>
        <p:cNvGrpSpPr/>
        <p:nvPr/>
      </p:nvGrpSpPr>
      <p:grpSpPr>
        <a:xfrm>
          <a:off x="0" y="0"/>
          <a:ext cx="0" cy="0"/>
          <a:chOff x="0" y="0"/>
          <a:chExt cx="0" cy="0"/>
        </a:xfrm>
      </p:grpSpPr>
      <p:sp>
        <p:nvSpPr>
          <p:cNvPr id="1358" name="Shape 135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a:t>
            </a:r>
          </a:p>
        </p:txBody>
      </p:sp>
      <p:grpSp>
        <p:nvGrpSpPr>
          <p:cNvPr id="1359" name="Shape 1359"/>
          <p:cNvGrpSpPr/>
          <p:nvPr/>
        </p:nvGrpSpPr>
        <p:grpSpPr>
          <a:xfrm>
            <a:off x="3071674" y="505272"/>
            <a:ext cx="2915587" cy="2344419"/>
            <a:chOff x="756020" y="683300"/>
            <a:chExt cx="2419775" cy="1945738"/>
          </a:xfrm>
        </p:grpSpPr>
        <p:sp>
          <p:nvSpPr>
            <p:cNvPr id="1360" name="Shape 1360"/>
            <p:cNvSpPr/>
            <p:nvPr/>
          </p:nvSpPr>
          <p:spPr>
            <a:xfrm>
              <a:off x="932470" y="19381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361" name="Shape 1361"/>
            <p:cNvSpPr/>
            <p:nvPr/>
          </p:nvSpPr>
          <p:spPr>
            <a:xfrm>
              <a:off x="1806370" y="683300"/>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362" name="Shape 1362"/>
            <p:cNvSpPr/>
            <p:nvPr/>
          </p:nvSpPr>
          <p:spPr>
            <a:xfrm>
              <a:off x="178137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363" name="Shape 1363"/>
            <p:cNvSpPr/>
            <p:nvPr/>
          </p:nvSpPr>
          <p:spPr>
            <a:xfrm>
              <a:off x="1868645" y="18655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364" name="Shape 1364"/>
            <p:cNvSpPr/>
            <p:nvPr/>
          </p:nvSpPr>
          <p:spPr>
            <a:xfrm>
              <a:off x="2446495" y="118418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sp>
          <p:nvSpPr>
            <p:cNvPr id="1365" name="Shape 1365"/>
            <p:cNvSpPr/>
            <p:nvPr/>
          </p:nvSpPr>
          <p:spPr>
            <a:xfrm>
              <a:off x="2858395" y="18412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366" name="Shape 1366"/>
            <p:cNvSpPr/>
            <p:nvPr/>
          </p:nvSpPr>
          <p:spPr>
            <a:xfrm>
              <a:off x="1944845" y="237613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367" name="Shape 1367"/>
            <p:cNvCxnSpPr>
              <a:stCxn id="1368" idx="2"/>
              <a:endCxn id="1360" idx="0"/>
            </p:cNvCxnSpPr>
            <p:nvPr/>
          </p:nvCxnSpPr>
          <p:spPr>
            <a:xfrm>
              <a:off x="914720" y="1507375"/>
              <a:ext cx="176400" cy="430800"/>
            </a:xfrm>
            <a:prstGeom prst="straightConnector1">
              <a:avLst/>
            </a:prstGeom>
            <a:noFill/>
            <a:ln cap="flat" cmpd="sng" w="28575">
              <a:solidFill>
                <a:srgbClr val="666666"/>
              </a:solidFill>
              <a:prstDash val="solid"/>
              <a:round/>
              <a:headEnd len="lg" w="lg" type="none"/>
              <a:tailEnd len="lg" w="lg" type="triangle"/>
            </a:ln>
          </p:spPr>
        </p:cxnSp>
        <p:cxnSp>
          <p:nvCxnSpPr>
            <p:cNvPr id="1369" name="Shape 1369"/>
            <p:cNvCxnSpPr>
              <a:stCxn id="1368" idx="3"/>
              <a:endCxn id="1362" idx="1"/>
            </p:cNvCxnSpPr>
            <p:nvPr/>
          </p:nvCxnSpPr>
          <p:spPr>
            <a:xfrm>
              <a:off x="1073420" y="1380925"/>
              <a:ext cx="708000" cy="0"/>
            </a:xfrm>
            <a:prstGeom prst="straightConnector1">
              <a:avLst/>
            </a:prstGeom>
            <a:noFill/>
            <a:ln cap="flat" cmpd="sng" w="28575">
              <a:solidFill>
                <a:srgbClr val="666666"/>
              </a:solidFill>
              <a:prstDash val="solid"/>
              <a:round/>
              <a:headEnd len="lg" w="lg" type="none"/>
              <a:tailEnd len="lg" w="lg" type="triangle"/>
            </a:ln>
          </p:spPr>
        </p:cxnSp>
        <p:cxnSp>
          <p:nvCxnSpPr>
            <p:cNvPr id="1370" name="Shape 1370"/>
            <p:cNvCxnSpPr>
              <a:stCxn id="1361" idx="2"/>
              <a:endCxn id="1362" idx="0"/>
            </p:cNvCxnSpPr>
            <p:nvPr/>
          </p:nvCxnSpPr>
          <p:spPr>
            <a:xfrm flipH="1">
              <a:off x="1940170" y="936200"/>
              <a:ext cx="24900" cy="318300"/>
            </a:xfrm>
            <a:prstGeom prst="straightConnector1">
              <a:avLst/>
            </a:prstGeom>
            <a:noFill/>
            <a:ln cap="flat" cmpd="sng" w="28575">
              <a:solidFill>
                <a:srgbClr val="666666"/>
              </a:solidFill>
              <a:prstDash val="solid"/>
              <a:round/>
              <a:headEnd len="lg" w="lg" type="none"/>
              <a:tailEnd len="lg" w="lg" type="triangle"/>
            </a:ln>
          </p:spPr>
        </p:cxnSp>
        <p:cxnSp>
          <p:nvCxnSpPr>
            <p:cNvPr id="1371" name="Shape 1371"/>
            <p:cNvCxnSpPr>
              <a:stCxn id="1361" idx="3"/>
              <a:endCxn id="1364" idx="0"/>
            </p:cNvCxnSpPr>
            <p:nvPr/>
          </p:nvCxnSpPr>
          <p:spPr>
            <a:xfrm>
              <a:off x="2123770" y="809750"/>
              <a:ext cx="481500" cy="374400"/>
            </a:xfrm>
            <a:prstGeom prst="straightConnector1">
              <a:avLst/>
            </a:prstGeom>
            <a:noFill/>
            <a:ln cap="flat" cmpd="sng" w="28575">
              <a:solidFill>
                <a:srgbClr val="666666"/>
              </a:solidFill>
              <a:prstDash val="solid"/>
              <a:round/>
              <a:headEnd len="lg" w="lg" type="none"/>
              <a:tailEnd len="lg" w="lg" type="triangle"/>
            </a:ln>
          </p:spPr>
        </p:cxnSp>
        <p:cxnSp>
          <p:nvCxnSpPr>
            <p:cNvPr id="1372" name="Shape 1372"/>
            <p:cNvCxnSpPr>
              <a:stCxn id="1364" idx="2"/>
              <a:endCxn id="1365" idx="0"/>
            </p:cNvCxnSpPr>
            <p:nvPr/>
          </p:nvCxnSpPr>
          <p:spPr>
            <a:xfrm>
              <a:off x="2605195" y="1437088"/>
              <a:ext cx="411900" cy="404100"/>
            </a:xfrm>
            <a:prstGeom prst="straightConnector1">
              <a:avLst/>
            </a:prstGeom>
            <a:noFill/>
            <a:ln cap="flat" cmpd="sng" w="28575">
              <a:solidFill>
                <a:srgbClr val="666666"/>
              </a:solidFill>
              <a:prstDash val="solid"/>
              <a:round/>
              <a:headEnd len="lg" w="lg" type="none"/>
              <a:tailEnd len="lg" w="lg" type="triangle"/>
            </a:ln>
          </p:spPr>
        </p:cxnSp>
        <p:cxnSp>
          <p:nvCxnSpPr>
            <p:cNvPr id="1373" name="Shape 1373"/>
            <p:cNvCxnSpPr>
              <a:stCxn id="1364" idx="2"/>
              <a:endCxn id="1363" idx="3"/>
            </p:cNvCxnSpPr>
            <p:nvPr/>
          </p:nvCxnSpPr>
          <p:spPr>
            <a:xfrm flipH="1">
              <a:off x="2186095" y="1437088"/>
              <a:ext cx="419100" cy="555000"/>
            </a:xfrm>
            <a:prstGeom prst="straightConnector1">
              <a:avLst/>
            </a:prstGeom>
            <a:noFill/>
            <a:ln cap="flat" cmpd="sng" w="28575">
              <a:solidFill>
                <a:srgbClr val="666666"/>
              </a:solidFill>
              <a:prstDash val="solid"/>
              <a:round/>
              <a:headEnd len="lg" w="lg" type="none"/>
              <a:tailEnd len="lg" w="lg" type="triangle"/>
            </a:ln>
          </p:spPr>
        </p:cxnSp>
        <p:cxnSp>
          <p:nvCxnSpPr>
            <p:cNvPr id="1374" name="Shape 1374"/>
            <p:cNvCxnSpPr>
              <a:stCxn id="1362" idx="2"/>
              <a:endCxn id="1363" idx="0"/>
            </p:cNvCxnSpPr>
            <p:nvPr/>
          </p:nvCxnSpPr>
          <p:spPr>
            <a:xfrm>
              <a:off x="1940070" y="1507375"/>
              <a:ext cx="87300" cy="358200"/>
            </a:xfrm>
            <a:prstGeom prst="straightConnector1">
              <a:avLst/>
            </a:prstGeom>
            <a:noFill/>
            <a:ln cap="flat" cmpd="sng" w="28575">
              <a:solidFill>
                <a:srgbClr val="666666"/>
              </a:solidFill>
              <a:prstDash val="solid"/>
              <a:round/>
              <a:headEnd len="lg" w="lg" type="none"/>
              <a:tailEnd len="lg" w="lg" type="triangle"/>
            </a:ln>
          </p:spPr>
        </p:cxnSp>
        <p:cxnSp>
          <p:nvCxnSpPr>
            <p:cNvPr id="1375" name="Shape 1375"/>
            <p:cNvCxnSpPr>
              <a:stCxn id="1360" idx="3"/>
              <a:endCxn id="1363" idx="1"/>
            </p:cNvCxnSpPr>
            <p:nvPr/>
          </p:nvCxnSpPr>
          <p:spPr>
            <a:xfrm flipH="1" rot="10800000">
              <a:off x="1249870" y="1992025"/>
              <a:ext cx="618600" cy="72600"/>
            </a:xfrm>
            <a:prstGeom prst="straightConnector1">
              <a:avLst/>
            </a:prstGeom>
            <a:noFill/>
            <a:ln cap="flat" cmpd="sng" w="28575">
              <a:solidFill>
                <a:srgbClr val="666666"/>
              </a:solidFill>
              <a:prstDash val="solid"/>
              <a:round/>
              <a:headEnd len="lg" w="lg" type="none"/>
              <a:tailEnd len="lg" w="lg" type="triangle"/>
            </a:ln>
          </p:spPr>
        </p:cxnSp>
        <p:cxnSp>
          <p:nvCxnSpPr>
            <p:cNvPr id="1376" name="Shape 1376"/>
            <p:cNvCxnSpPr>
              <a:stCxn id="1363" idx="2"/>
              <a:endCxn id="1366" idx="0"/>
            </p:cNvCxnSpPr>
            <p:nvPr/>
          </p:nvCxnSpPr>
          <p:spPr>
            <a:xfrm>
              <a:off x="2027345" y="2118463"/>
              <a:ext cx="76200" cy="257700"/>
            </a:xfrm>
            <a:prstGeom prst="straightConnector1">
              <a:avLst/>
            </a:prstGeom>
            <a:noFill/>
            <a:ln cap="flat" cmpd="sng" w="28575">
              <a:solidFill>
                <a:srgbClr val="666666"/>
              </a:solidFill>
              <a:prstDash val="solid"/>
              <a:round/>
              <a:headEnd len="lg" w="lg" type="none"/>
              <a:tailEnd len="lg" w="lg" type="triangle"/>
            </a:ln>
          </p:spPr>
        </p:cxnSp>
        <p:sp>
          <p:nvSpPr>
            <p:cNvPr id="1368" name="Shape 1368"/>
            <p:cNvSpPr/>
            <p:nvPr/>
          </p:nvSpPr>
          <p:spPr>
            <a:xfrm>
              <a:off x="75602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0</a:t>
              </a:r>
            </a:p>
          </p:txBody>
        </p:sp>
      </p:grpSp>
      <p:sp>
        <p:nvSpPr>
          <p:cNvPr id="1377" name="Shape 1377"/>
          <p:cNvSpPr txBox="1"/>
          <p:nvPr/>
        </p:nvSpPr>
        <p:spPr>
          <a:xfrm>
            <a:off x="311700" y="2970300"/>
            <a:ext cx="8520600" cy="18588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2200">
                <a:solidFill>
                  <a:schemeClr val="dk1"/>
                </a:solidFill>
              </a:rPr>
              <a:t>Perform a DFS traversal from every vertex with indegree 0, </a:t>
            </a:r>
            <a:r>
              <a:rPr i="1" lang="en" sz="2200">
                <a:solidFill>
                  <a:schemeClr val="dk1"/>
                </a:solidFill>
              </a:rPr>
              <a:t>without</a:t>
            </a:r>
            <a:r>
              <a:rPr lang="en" sz="2200">
                <a:solidFill>
                  <a:schemeClr val="dk1"/>
                </a:solidFill>
              </a:rPr>
              <a:t> clearing markings in between traversals</a:t>
            </a:r>
          </a:p>
          <a:p>
            <a:pPr indent="-368300" lvl="0" marL="457200" rtl="0">
              <a:spcBef>
                <a:spcPts val="0"/>
              </a:spcBef>
              <a:spcAft>
                <a:spcPts val="0"/>
              </a:spcAft>
              <a:buSzPts val="2200"/>
              <a:buChar char="●"/>
            </a:pPr>
            <a:r>
              <a:rPr lang="en" sz="2200"/>
              <a:t>Record DFS postorder in a list: [7, 4, 1, 3, 0, 6, 5, 2]</a:t>
            </a:r>
          </a:p>
          <a:p>
            <a:pPr indent="-368300" lvl="0" marL="457200" rtl="0">
              <a:spcBef>
                <a:spcPts val="0"/>
              </a:spcBef>
              <a:buSzPts val="2200"/>
              <a:buChar char="●"/>
            </a:pPr>
            <a:r>
              <a:rPr lang="en" sz="2200">
                <a:solidFill>
                  <a:schemeClr val="dk1"/>
                </a:solidFill>
              </a:rPr>
              <a:t>Topological ordering is given by the reverse of that list: 			[2, 5, 6, 0, 3, 1, 4, 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81" name="Shape 1381"/>
        <p:cNvGrpSpPr/>
        <p:nvPr/>
      </p:nvGrpSpPr>
      <p:grpSpPr>
        <a:xfrm>
          <a:off x="0" y="0"/>
          <a:ext cx="0" cy="0"/>
          <a:chOff x="0" y="0"/>
          <a:chExt cx="0" cy="0"/>
        </a:xfrm>
      </p:grpSpPr>
      <p:sp>
        <p:nvSpPr>
          <p:cNvPr id="1382" name="Shape 1382"/>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a:t>
            </a:r>
          </a:p>
        </p:txBody>
      </p:sp>
      <p:grpSp>
        <p:nvGrpSpPr>
          <p:cNvPr id="1383" name="Shape 1383"/>
          <p:cNvGrpSpPr/>
          <p:nvPr/>
        </p:nvGrpSpPr>
        <p:grpSpPr>
          <a:xfrm>
            <a:off x="311699" y="972397"/>
            <a:ext cx="2915587" cy="2344419"/>
            <a:chOff x="756020" y="683300"/>
            <a:chExt cx="2419775" cy="1945738"/>
          </a:xfrm>
        </p:grpSpPr>
        <p:sp>
          <p:nvSpPr>
            <p:cNvPr id="1384" name="Shape 1384"/>
            <p:cNvSpPr/>
            <p:nvPr/>
          </p:nvSpPr>
          <p:spPr>
            <a:xfrm>
              <a:off x="932470" y="19381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385" name="Shape 1385"/>
            <p:cNvSpPr/>
            <p:nvPr/>
          </p:nvSpPr>
          <p:spPr>
            <a:xfrm>
              <a:off x="1806370" y="683300"/>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386" name="Shape 1386"/>
            <p:cNvSpPr/>
            <p:nvPr/>
          </p:nvSpPr>
          <p:spPr>
            <a:xfrm>
              <a:off x="178137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387" name="Shape 1387"/>
            <p:cNvSpPr/>
            <p:nvPr/>
          </p:nvSpPr>
          <p:spPr>
            <a:xfrm>
              <a:off x="1868645" y="18655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388" name="Shape 1388"/>
            <p:cNvSpPr/>
            <p:nvPr/>
          </p:nvSpPr>
          <p:spPr>
            <a:xfrm>
              <a:off x="2446495" y="118418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sp>
          <p:nvSpPr>
            <p:cNvPr id="1389" name="Shape 1389"/>
            <p:cNvSpPr/>
            <p:nvPr/>
          </p:nvSpPr>
          <p:spPr>
            <a:xfrm>
              <a:off x="2858395" y="18412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390" name="Shape 1390"/>
            <p:cNvSpPr/>
            <p:nvPr/>
          </p:nvSpPr>
          <p:spPr>
            <a:xfrm>
              <a:off x="1944845" y="237613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391" name="Shape 1391"/>
            <p:cNvCxnSpPr>
              <a:stCxn id="1392" idx="2"/>
              <a:endCxn id="1384" idx="0"/>
            </p:cNvCxnSpPr>
            <p:nvPr/>
          </p:nvCxnSpPr>
          <p:spPr>
            <a:xfrm>
              <a:off x="914720" y="1507375"/>
              <a:ext cx="176400" cy="430800"/>
            </a:xfrm>
            <a:prstGeom prst="straightConnector1">
              <a:avLst/>
            </a:prstGeom>
            <a:noFill/>
            <a:ln cap="flat" cmpd="sng" w="28575">
              <a:solidFill>
                <a:srgbClr val="666666"/>
              </a:solidFill>
              <a:prstDash val="solid"/>
              <a:round/>
              <a:headEnd len="lg" w="lg" type="none"/>
              <a:tailEnd len="lg" w="lg" type="triangle"/>
            </a:ln>
          </p:spPr>
        </p:cxnSp>
        <p:cxnSp>
          <p:nvCxnSpPr>
            <p:cNvPr id="1393" name="Shape 1393"/>
            <p:cNvCxnSpPr>
              <a:stCxn id="1392" idx="3"/>
              <a:endCxn id="1386" idx="1"/>
            </p:cNvCxnSpPr>
            <p:nvPr/>
          </p:nvCxnSpPr>
          <p:spPr>
            <a:xfrm>
              <a:off x="1073420" y="1380925"/>
              <a:ext cx="708000" cy="0"/>
            </a:xfrm>
            <a:prstGeom prst="straightConnector1">
              <a:avLst/>
            </a:prstGeom>
            <a:noFill/>
            <a:ln cap="flat" cmpd="sng" w="28575">
              <a:solidFill>
                <a:srgbClr val="666666"/>
              </a:solidFill>
              <a:prstDash val="solid"/>
              <a:round/>
              <a:headEnd len="lg" w="lg" type="none"/>
              <a:tailEnd len="lg" w="lg" type="triangle"/>
            </a:ln>
          </p:spPr>
        </p:cxnSp>
        <p:cxnSp>
          <p:nvCxnSpPr>
            <p:cNvPr id="1394" name="Shape 1394"/>
            <p:cNvCxnSpPr>
              <a:stCxn id="1385" idx="2"/>
              <a:endCxn id="1386" idx="0"/>
            </p:cNvCxnSpPr>
            <p:nvPr/>
          </p:nvCxnSpPr>
          <p:spPr>
            <a:xfrm flipH="1">
              <a:off x="1940170" y="936200"/>
              <a:ext cx="24900" cy="318300"/>
            </a:xfrm>
            <a:prstGeom prst="straightConnector1">
              <a:avLst/>
            </a:prstGeom>
            <a:noFill/>
            <a:ln cap="flat" cmpd="sng" w="28575">
              <a:solidFill>
                <a:srgbClr val="666666"/>
              </a:solidFill>
              <a:prstDash val="solid"/>
              <a:round/>
              <a:headEnd len="lg" w="lg" type="none"/>
              <a:tailEnd len="lg" w="lg" type="triangle"/>
            </a:ln>
          </p:spPr>
        </p:cxnSp>
        <p:cxnSp>
          <p:nvCxnSpPr>
            <p:cNvPr id="1395" name="Shape 1395"/>
            <p:cNvCxnSpPr>
              <a:stCxn id="1385" idx="3"/>
              <a:endCxn id="1388" idx="0"/>
            </p:cNvCxnSpPr>
            <p:nvPr/>
          </p:nvCxnSpPr>
          <p:spPr>
            <a:xfrm>
              <a:off x="2123770" y="809750"/>
              <a:ext cx="481500" cy="374400"/>
            </a:xfrm>
            <a:prstGeom prst="straightConnector1">
              <a:avLst/>
            </a:prstGeom>
            <a:noFill/>
            <a:ln cap="flat" cmpd="sng" w="28575">
              <a:solidFill>
                <a:srgbClr val="666666"/>
              </a:solidFill>
              <a:prstDash val="solid"/>
              <a:round/>
              <a:headEnd len="lg" w="lg" type="none"/>
              <a:tailEnd len="lg" w="lg" type="triangle"/>
            </a:ln>
          </p:spPr>
        </p:cxnSp>
        <p:cxnSp>
          <p:nvCxnSpPr>
            <p:cNvPr id="1396" name="Shape 1396"/>
            <p:cNvCxnSpPr>
              <a:stCxn id="1388" idx="2"/>
              <a:endCxn id="1389" idx="0"/>
            </p:cNvCxnSpPr>
            <p:nvPr/>
          </p:nvCxnSpPr>
          <p:spPr>
            <a:xfrm>
              <a:off x="2605195" y="1437088"/>
              <a:ext cx="411900" cy="404100"/>
            </a:xfrm>
            <a:prstGeom prst="straightConnector1">
              <a:avLst/>
            </a:prstGeom>
            <a:noFill/>
            <a:ln cap="flat" cmpd="sng" w="28575">
              <a:solidFill>
                <a:srgbClr val="666666"/>
              </a:solidFill>
              <a:prstDash val="solid"/>
              <a:round/>
              <a:headEnd len="lg" w="lg" type="none"/>
              <a:tailEnd len="lg" w="lg" type="triangle"/>
            </a:ln>
          </p:spPr>
        </p:cxnSp>
        <p:cxnSp>
          <p:nvCxnSpPr>
            <p:cNvPr id="1397" name="Shape 1397"/>
            <p:cNvCxnSpPr>
              <a:stCxn id="1388" idx="2"/>
              <a:endCxn id="1387" idx="3"/>
            </p:cNvCxnSpPr>
            <p:nvPr/>
          </p:nvCxnSpPr>
          <p:spPr>
            <a:xfrm flipH="1">
              <a:off x="2186095" y="1437088"/>
              <a:ext cx="419100" cy="555000"/>
            </a:xfrm>
            <a:prstGeom prst="straightConnector1">
              <a:avLst/>
            </a:prstGeom>
            <a:noFill/>
            <a:ln cap="flat" cmpd="sng" w="28575">
              <a:solidFill>
                <a:srgbClr val="666666"/>
              </a:solidFill>
              <a:prstDash val="solid"/>
              <a:round/>
              <a:headEnd len="lg" w="lg" type="none"/>
              <a:tailEnd len="lg" w="lg" type="triangle"/>
            </a:ln>
          </p:spPr>
        </p:cxnSp>
        <p:cxnSp>
          <p:nvCxnSpPr>
            <p:cNvPr id="1398" name="Shape 1398"/>
            <p:cNvCxnSpPr>
              <a:stCxn id="1386" idx="2"/>
              <a:endCxn id="1387" idx="0"/>
            </p:cNvCxnSpPr>
            <p:nvPr/>
          </p:nvCxnSpPr>
          <p:spPr>
            <a:xfrm>
              <a:off x="1940070" y="1507375"/>
              <a:ext cx="87300" cy="358200"/>
            </a:xfrm>
            <a:prstGeom prst="straightConnector1">
              <a:avLst/>
            </a:prstGeom>
            <a:noFill/>
            <a:ln cap="flat" cmpd="sng" w="28575">
              <a:solidFill>
                <a:srgbClr val="666666"/>
              </a:solidFill>
              <a:prstDash val="solid"/>
              <a:round/>
              <a:headEnd len="lg" w="lg" type="none"/>
              <a:tailEnd len="lg" w="lg" type="triangle"/>
            </a:ln>
          </p:spPr>
        </p:cxnSp>
        <p:cxnSp>
          <p:nvCxnSpPr>
            <p:cNvPr id="1399" name="Shape 1399"/>
            <p:cNvCxnSpPr>
              <a:stCxn id="1384" idx="3"/>
              <a:endCxn id="1387" idx="1"/>
            </p:cNvCxnSpPr>
            <p:nvPr/>
          </p:nvCxnSpPr>
          <p:spPr>
            <a:xfrm flipH="1" rot="10800000">
              <a:off x="1249870" y="1992025"/>
              <a:ext cx="618600" cy="72600"/>
            </a:xfrm>
            <a:prstGeom prst="straightConnector1">
              <a:avLst/>
            </a:prstGeom>
            <a:noFill/>
            <a:ln cap="flat" cmpd="sng" w="28575">
              <a:solidFill>
                <a:srgbClr val="666666"/>
              </a:solidFill>
              <a:prstDash val="solid"/>
              <a:round/>
              <a:headEnd len="lg" w="lg" type="none"/>
              <a:tailEnd len="lg" w="lg" type="triangle"/>
            </a:ln>
          </p:spPr>
        </p:cxnSp>
        <p:cxnSp>
          <p:nvCxnSpPr>
            <p:cNvPr id="1400" name="Shape 1400"/>
            <p:cNvCxnSpPr>
              <a:stCxn id="1387" idx="2"/>
              <a:endCxn id="1390" idx="0"/>
            </p:cNvCxnSpPr>
            <p:nvPr/>
          </p:nvCxnSpPr>
          <p:spPr>
            <a:xfrm>
              <a:off x="2027345" y="2118463"/>
              <a:ext cx="76200" cy="257700"/>
            </a:xfrm>
            <a:prstGeom prst="straightConnector1">
              <a:avLst/>
            </a:prstGeom>
            <a:noFill/>
            <a:ln cap="flat" cmpd="sng" w="28575">
              <a:solidFill>
                <a:srgbClr val="666666"/>
              </a:solidFill>
              <a:prstDash val="solid"/>
              <a:round/>
              <a:headEnd len="lg" w="lg" type="none"/>
              <a:tailEnd len="lg" w="lg" type="triangle"/>
            </a:ln>
          </p:spPr>
        </p:cxnSp>
        <p:sp>
          <p:nvSpPr>
            <p:cNvPr id="1392" name="Shape 1392"/>
            <p:cNvSpPr/>
            <p:nvPr/>
          </p:nvSpPr>
          <p:spPr>
            <a:xfrm>
              <a:off x="75602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0</a:t>
              </a:r>
            </a:p>
          </p:txBody>
        </p:sp>
      </p:grpSp>
      <p:sp>
        <p:nvSpPr>
          <p:cNvPr id="1401" name="Shape 1401"/>
          <p:cNvSpPr txBox="1"/>
          <p:nvPr/>
        </p:nvSpPr>
        <p:spPr>
          <a:xfrm>
            <a:off x="311700" y="3576300"/>
            <a:ext cx="8520600" cy="1252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Can think of this process as sorting our nodes so they appear in an order consistent with edges, e.g. [2, 5, 6, 0, 3, 1, 4, 7]</a:t>
            </a:r>
          </a:p>
          <a:p>
            <a:pPr indent="-368300" lvl="0" marL="457200" rtl="0">
              <a:spcBef>
                <a:spcPts val="0"/>
              </a:spcBef>
              <a:buSzPts val="2200"/>
              <a:buChar char="●"/>
            </a:pPr>
            <a:r>
              <a:rPr lang="en" sz="2200"/>
              <a:t>When nodes are lined up in order, all arrows point rightward</a:t>
            </a:r>
          </a:p>
        </p:txBody>
      </p:sp>
      <p:sp>
        <p:nvSpPr>
          <p:cNvPr id="1402" name="Shape 1402"/>
          <p:cNvSpPr/>
          <p:nvPr/>
        </p:nvSpPr>
        <p:spPr>
          <a:xfrm>
            <a:off x="5831302"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0</a:t>
            </a:r>
          </a:p>
        </p:txBody>
      </p:sp>
      <p:sp>
        <p:nvSpPr>
          <p:cNvPr id="1403" name="Shape 1403"/>
          <p:cNvSpPr/>
          <p:nvPr/>
        </p:nvSpPr>
        <p:spPr>
          <a:xfrm>
            <a:off x="7141186"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1</a:t>
            </a:r>
          </a:p>
        </p:txBody>
      </p:sp>
      <p:sp>
        <p:nvSpPr>
          <p:cNvPr id="1404" name="Shape 1404"/>
          <p:cNvSpPr/>
          <p:nvPr/>
        </p:nvSpPr>
        <p:spPr>
          <a:xfrm>
            <a:off x="3866507"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2</a:t>
            </a:r>
          </a:p>
        </p:txBody>
      </p:sp>
      <p:sp>
        <p:nvSpPr>
          <p:cNvPr id="1405" name="Shape 1405"/>
          <p:cNvSpPr/>
          <p:nvPr/>
        </p:nvSpPr>
        <p:spPr>
          <a:xfrm>
            <a:off x="6486250"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3</a:t>
            </a:r>
          </a:p>
        </p:txBody>
      </p:sp>
      <p:sp>
        <p:nvSpPr>
          <p:cNvPr id="1406" name="Shape 1406"/>
          <p:cNvSpPr/>
          <p:nvPr/>
        </p:nvSpPr>
        <p:spPr>
          <a:xfrm>
            <a:off x="7796122"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4</a:t>
            </a:r>
          </a:p>
        </p:txBody>
      </p:sp>
      <p:sp>
        <p:nvSpPr>
          <p:cNvPr id="1407" name="Shape 1407"/>
          <p:cNvSpPr/>
          <p:nvPr/>
        </p:nvSpPr>
        <p:spPr>
          <a:xfrm>
            <a:off x="4521443"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5</a:t>
            </a:r>
          </a:p>
        </p:txBody>
      </p:sp>
      <p:sp>
        <p:nvSpPr>
          <p:cNvPr id="1408" name="Shape 1408"/>
          <p:cNvSpPr/>
          <p:nvPr/>
        </p:nvSpPr>
        <p:spPr>
          <a:xfrm>
            <a:off x="5176379"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6</a:t>
            </a:r>
          </a:p>
        </p:txBody>
      </p:sp>
      <p:sp>
        <p:nvSpPr>
          <p:cNvPr id="1409" name="Shape 1409"/>
          <p:cNvSpPr/>
          <p:nvPr/>
        </p:nvSpPr>
        <p:spPr>
          <a:xfrm>
            <a:off x="8506132" y="203582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a:t>7</a:t>
            </a:r>
          </a:p>
        </p:txBody>
      </p:sp>
      <p:cxnSp>
        <p:nvCxnSpPr>
          <p:cNvPr id="1410" name="Shape 1410"/>
          <p:cNvCxnSpPr>
            <a:stCxn id="1404" idx="3"/>
            <a:endCxn id="1407" idx="1"/>
          </p:cNvCxnSpPr>
          <p:nvPr/>
        </p:nvCxnSpPr>
        <p:spPr>
          <a:xfrm>
            <a:off x="4183907" y="2162275"/>
            <a:ext cx="337500" cy="0"/>
          </a:xfrm>
          <a:prstGeom prst="straightConnector1">
            <a:avLst/>
          </a:prstGeom>
          <a:noFill/>
          <a:ln cap="flat" cmpd="sng" w="28575">
            <a:solidFill>
              <a:srgbClr val="666666"/>
            </a:solidFill>
            <a:prstDash val="solid"/>
            <a:round/>
            <a:headEnd len="lg" w="lg" type="none"/>
            <a:tailEnd len="lg" w="lg" type="triangle"/>
          </a:ln>
        </p:spPr>
      </p:cxnSp>
      <p:cxnSp>
        <p:nvCxnSpPr>
          <p:cNvPr id="1411" name="Shape 1411"/>
          <p:cNvCxnSpPr>
            <a:stCxn id="1404" idx="0"/>
            <a:endCxn id="1405" idx="0"/>
          </p:cNvCxnSpPr>
          <p:nvPr/>
        </p:nvCxnSpPr>
        <p:spPr>
          <a:xfrm flipH="1" rot="-5400000">
            <a:off x="5334707" y="726325"/>
            <a:ext cx="600" cy="2619600"/>
          </a:xfrm>
          <a:prstGeom prst="curvedConnector3">
            <a:avLst>
              <a:gd fmla="val -39687500" name="adj1"/>
            </a:avLst>
          </a:prstGeom>
          <a:noFill/>
          <a:ln cap="flat" cmpd="sng" w="28575">
            <a:solidFill>
              <a:srgbClr val="666666"/>
            </a:solidFill>
            <a:prstDash val="solid"/>
            <a:round/>
            <a:headEnd len="lg" w="lg" type="none"/>
            <a:tailEnd len="lg" w="lg" type="triangle"/>
          </a:ln>
        </p:spPr>
      </p:cxnSp>
      <p:cxnSp>
        <p:nvCxnSpPr>
          <p:cNvPr id="1412" name="Shape 1412"/>
          <p:cNvCxnSpPr>
            <a:stCxn id="1407" idx="3"/>
            <a:endCxn id="1408" idx="1"/>
          </p:cNvCxnSpPr>
          <p:nvPr/>
        </p:nvCxnSpPr>
        <p:spPr>
          <a:xfrm>
            <a:off x="4838843" y="2162275"/>
            <a:ext cx="337500" cy="0"/>
          </a:xfrm>
          <a:prstGeom prst="straightConnector1">
            <a:avLst/>
          </a:prstGeom>
          <a:noFill/>
          <a:ln cap="flat" cmpd="sng" w="28575">
            <a:solidFill>
              <a:srgbClr val="666666"/>
            </a:solidFill>
            <a:prstDash val="solid"/>
            <a:round/>
            <a:headEnd len="lg" w="lg" type="none"/>
            <a:tailEnd len="lg" w="lg" type="triangle"/>
          </a:ln>
        </p:spPr>
      </p:cxnSp>
      <p:cxnSp>
        <p:nvCxnSpPr>
          <p:cNvPr id="1413" name="Shape 1413"/>
          <p:cNvCxnSpPr>
            <a:stCxn id="1407" idx="2"/>
            <a:endCxn id="1406" idx="2"/>
          </p:cNvCxnSpPr>
          <p:nvPr/>
        </p:nvCxnSpPr>
        <p:spPr>
          <a:xfrm flipH="1" rot="-5400000">
            <a:off x="6317243" y="651625"/>
            <a:ext cx="600" cy="3274800"/>
          </a:xfrm>
          <a:prstGeom prst="curvedConnector3">
            <a:avLst>
              <a:gd fmla="val 58604167" name="adj1"/>
            </a:avLst>
          </a:prstGeom>
          <a:noFill/>
          <a:ln cap="flat" cmpd="sng" w="28575">
            <a:solidFill>
              <a:srgbClr val="666666"/>
            </a:solidFill>
            <a:prstDash val="solid"/>
            <a:round/>
            <a:headEnd len="lg" w="lg" type="none"/>
            <a:tailEnd len="lg" w="lg" type="triangle"/>
          </a:ln>
        </p:spPr>
      </p:cxnSp>
      <p:cxnSp>
        <p:nvCxnSpPr>
          <p:cNvPr id="1414" name="Shape 1414"/>
          <p:cNvCxnSpPr>
            <a:stCxn id="1402" idx="3"/>
            <a:endCxn id="1405" idx="1"/>
          </p:cNvCxnSpPr>
          <p:nvPr/>
        </p:nvCxnSpPr>
        <p:spPr>
          <a:xfrm>
            <a:off x="6148702" y="2162275"/>
            <a:ext cx="337500" cy="0"/>
          </a:xfrm>
          <a:prstGeom prst="straightConnector1">
            <a:avLst/>
          </a:prstGeom>
          <a:noFill/>
          <a:ln cap="flat" cmpd="sng" w="28575">
            <a:solidFill>
              <a:srgbClr val="666666"/>
            </a:solidFill>
            <a:prstDash val="solid"/>
            <a:round/>
            <a:headEnd len="lg" w="lg" type="none"/>
            <a:tailEnd len="lg" w="lg" type="triangle"/>
          </a:ln>
        </p:spPr>
      </p:cxnSp>
      <p:cxnSp>
        <p:nvCxnSpPr>
          <p:cNvPr id="1415" name="Shape 1415"/>
          <p:cNvCxnSpPr>
            <a:stCxn id="1402" idx="2"/>
            <a:endCxn id="1403" idx="2"/>
          </p:cNvCxnSpPr>
          <p:nvPr/>
        </p:nvCxnSpPr>
        <p:spPr>
          <a:xfrm flipH="1" rot="-5400000">
            <a:off x="6644602" y="1634125"/>
            <a:ext cx="600" cy="1309800"/>
          </a:xfrm>
          <a:prstGeom prst="curvedConnector3">
            <a:avLst>
              <a:gd fmla="val 25404167" name="adj1"/>
            </a:avLst>
          </a:prstGeom>
          <a:noFill/>
          <a:ln cap="flat" cmpd="sng" w="28575">
            <a:solidFill>
              <a:srgbClr val="666666"/>
            </a:solidFill>
            <a:prstDash val="solid"/>
            <a:round/>
            <a:headEnd len="lg" w="lg" type="none"/>
            <a:tailEnd len="lg" w="lg" type="triangle"/>
          </a:ln>
        </p:spPr>
      </p:cxnSp>
      <p:cxnSp>
        <p:nvCxnSpPr>
          <p:cNvPr id="1416" name="Shape 1416"/>
          <p:cNvCxnSpPr>
            <a:stCxn id="1403" idx="3"/>
            <a:endCxn id="1406" idx="1"/>
          </p:cNvCxnSpPr>
          <p:nvPr/>
        </p:nvCxnSpPr>
        <p:spPr>
          <a:xfrm>
            <a:off x="7458586" y="2162275"/>
            <a:ext cx="337500" cy="0"/>
          </a:xfrm>
          <a:prstGeom prst="straightConnector1">
            <a:avLst/>
          </a:prstGeom>
          <a:noFill/>
          <a:ln cap="flat" cmpd="sng" w="28575">
            <a:solidFill>
              <a:srgbClr val="666666"/>
            </a:solidFill>
            <a:prstDash val="solid"/>
            <a:round/>
            <a:headEnd len="lg" w="lg" type="none"/>
            <a:tailEnd len="lg" w="lg" type="triangle"/>
          </a:ln>
        </p:spPr>
      </p:cxnSp>
      <p:cxnSp>
        <p:nvCxnSpPr>
          <p:cNvPr id="1417" name="Shape 1417"/>
          <p:cNvCxnSpPr>
            <a:stCxn id="1405" idx="0"/>
            <a:endCxn id="1406" idx="0"/>
          </p:cNvCxnSpPr>
          <p:nvPr/>
        </p:nvCxnSpPr>
        <p:spPr>
          <a:xfrm flipH="1" rot="-5400000">
            <a:off x="7299550" y="1381225"/>
            <a:ext cx="600" cy="1309800"/>
          </a:xfrm>
          <a:prstGeom prst="curvedConnector3">
            <a:avLst>
              <a:gd fmla="val -39687500" name="adj1"/>
            </a:avLst>
          </a:prstGeom>
          <a:noFill/>
          <a:ln cap="flat" cmpd="sng" w="28575">
            <a:solidFill>
              <a:srgbClr val="666666"/>
            </a:solidFill>
            <a:prstDash val="solid"/>
            <a:round/>
            <a:headEnd len="lg" w="lg" type="none"/>
            <a:tailEnd len="lg" w="lg" type="triangle"/>
          </a:ln>
        </p:spPr>
      </p:cxnSp>
      <p:cxnSp>
        <p:nvCxnSpPr>
          <p:cNvPr id="1418" name="Shape 1418"/>
          <p:cNvCxnSpPr>
            <a:stCxn id="1406" idx="3"/>
            <a:endCxn id="1409" idx="1"/>
          </p:cNvCxnSpPr>
          <p:nvPr/>
        </p:nvCxnSpPr>
        <p:spPr>
          <a:xfrm>
            <a:off x="8113522" y="2162275"/>
            <a:ext cx="392700" cy="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2" name="Shape 1422"/>
        <p:cNvGrpSpPr/>
        <p:nvPr/>
      </p:nvGrpSpPr>
      <p:grpSpPr>
        <a:xfrm>
          <a:off x="0" y="0"/>
          <a:ext cx="0" cy="0"/>
          <a:chOff x="0" y="0"/>
          <a:chExt cx="0" cy="0"/>
        </a:xfrm>
      </p:grpSpPr>
      <p:sp>
        <p:nvSpPr>
          <p:cNvPr id="1423" name="Shape 1423"/>
          <p:cNvSpPr txBox="1"/>
          <p:nvPr>
            <p:ph type="title"/>
          </p:nvPr>
        </p:nvSpPr>
        <p:spPr>
          <a:xfrm>
            <a:off x="311700" y="1402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Topological Sort: Summary</a:t>
            </a:r>
          </a:p>
        </p:txBody>
      </p:sp>
      <p:sp>
        <p:nvSpPr>
          <p:cNvPr id="1424" name="Shape 1424"/>
          <p:cNvSpPr txBox="1"/>
          <p:nvPr/>
        </p:nvSpPr>
        <p:spPr>
          <a:xfrm>
            <a:off x="311700" y="795775"/>
            <a:ext cx="8520600" cy="2295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Topological sorting is great for ordering tasks with dependencies</a:t>
            </a:r>
          </a:p>
          <a:p>
            <a:pPr indent="-368300" lvl="0" marL="457200" rtl="0">
              <a:spcBef>
                <a:spcPts val="0"/>
              </a:spcBef>
              <a:buSzPts val="2200"/>
              <a:buChar char="●"/>
            </a:pPr>
            <a:r>
              <a:rPr lang="en" sz="2200"/>
              <a:t>Applications in program compilation</a:t>
            </a:r>
          </a:p>
          <a:p>
            <a:pPr indent="0" lvl="0" marL="0">
              <a:spcBef>
                <a:spcPts val="0"/>
              </a:spcBef>
              <a:buNone/>
            </a:pPr>
            <a:r>
              <a:t/>
            </a:r>
            <a:endParaRPr sz="2200"/>
          </a:p>
          <a:p>
            <a:pPr indent="0" lvl="0" marL="0" rtl="0">
              <a:spcBef>
                <a:spcPts val="0"/>
              </a:spcBef>
              <a:buNone/>
            </a:pPr>
            <a:r>
              <a:rPr lang="en" sz="2200"/>
              <a:t>A topological sort can be obtained reasonably quickly</a:t>
            </a:r>
          </a:p>
          <a:p>
            <a:pPr indent="-368300" lvl="0" marL="457200" rtl="0">
              <a:spcBef>
                <a:spcPts val="0"/>
              </a:spcBef>
              <a:buSzPts val="2200"/>
              <a:buChar char="●"/>
            </a:pPr>
            <a:r>
              <a:rPr lang="en" sz="2200"/>
              <a:t>Reverse DFS postorder algorithm runs in </a:t>
            </a:r>
            <a:r>
              <a:rPr lang="en" sz="2200">
                <a:solidFill>
                  <a:schemeClr val="dk1"/>
                </a:solidFill>
              </a:rPr>
              <a:t>Θ(V + E), like any other DFS</a:t>
            </a:r>
          </a:p>
        </p:txBody>
      </p:sp>
      <p:grpSp>
        <p:nvGrpSpPr>
          <p:cNvPr id="1425" name="Shape 1425"/>
          <p:cNvGrpSpPr/>
          <p:nvPr/>
        </p:nvGrpSpPr>
        <p:grpSpPr>
          <a:xfrm>
            <a:off x="6500659" y="2943662"/>
            <a:ext cx="2220628" cy="1785603"/>
            <a:chOff x="756020" y="683300"/>
            <a:chExt cx="2419775" cy="1945738"/>
          </a:xfrm>
        </p:grpSpPr>
        <p:sp>
          <p:nvSpPr>
            <p:cNvPr id="1426" name="Shape 1426"/>
            <p:cNvSpPr/>
            <p:nvPr/>
          </p:nvSpPr>
          <p:spPr>
            <a:xfrm>
              <a:off x="932470" y="19381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1</a:t>
              </a:r>
            </a:p>
          </p:txBody>
        </p:sp>
        <p:sp>
          <p:nvSpPr>
            <p:cNvPr id="1427" name="Shape 1427"/>
            <p:cNvSpPr/>
            <p:nvPr/>
          </p:nvSpPr>
          <p:spPr>
            <a:xfrm>
              <a:off x="1806370" y="683300"/>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2</a:t>
              </a:r>
            </a:p>
          </p:txBody>
        </p:sp>
        <p:sp>
          <p:nvSpPr>
            <p:cNvPr id="1428" name="Shape 1428"/>
            <p:cNvSpPr/>
            <p:nvPr/>
          </p:nvSpPr>
          <p:spPr>
            <a:xfrm>
              <a:off x="178137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3</a:t>
              </a:r>
            </a:p>
          </p:txBody>
        </p:sp>
        <p:sp>
          <p:nvSpPr>
            <p:cNvPr id="1429" name="Shape 1429"/>
            <p:cNvSpPr/>
            <p:nvPr/>
          </p:nvSpPr>
          <p:spPr>
            <a:xfrm>
              <a:off x="1868645" y="18655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4</a:t>
              </a:r>
            </a:p>
          </p:txBody>
        </p:sp>
        <p:sp>
          <p:nvSpPr>
            <p:cNvPr id="1430" name="Shape 1430"/>
            <p:cNvSpPr/>
            <p:nvPr/>
          </p:nvSpPr>
          <p:spPr>
            <a:xfrm>
              <a:off x="2446495" y="118418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5</a:t>
              </a:r>
            </a:p>
          </p:txBody>
        </p:sp>
        <p:sp>
          <p:nvSpPr>
            <p:cNvPr id="1431" name="Shape 1431"/>
            <p:cNvSpPr/>
            <p:nvPr/>
          </p:nvSpPr>
          <p:spPr>
            <a:xfrm>
              <a:off x="2858395" y="1841263"/>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6</a:t>
              </a:r>
            </a:p>
          </p:txBody>
        </p:sp>
        <p:sp>
          <p:nvSpPr>
            <p:cNvPr id="1432" name="Shape 1432"/>
            <p:cNvSpPr/>
            <p:nvPr/>
          </p:nvSpPr>
          <p:spPr>
            <a:xfrm>
              <a:off x="1944845" y="2376138"/>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7</a:t>
              </a:r>
            </a:p>
          </p:txBody>
        </p:sp>
        <p:cxnSp>
          <p:nvCxnSpPr>
            <p:cNvPr id="1433" name="Shape 1433"/>
            <p:cNvCxnSpPr>
              <a:stCxn id="1434" idx="2"/>
              <a:endCxn id="1426" idx="0"/>
            </p:cNvCxnSpPr>
            <p:nvPr/>
          </p:nvCxnSpPr>
          <p:spPr>
            <a:xfrm>
              <a:off x="914720" y="1507375"/>
              <a:ext cx="176400" cy="430800"/>
            </a:xfrm>
            <a:prstGeom prst="straightConnector1">
              <a:avLst/>
            </a:prstGeom>
            <a:noFill/>
            <a:ln cap="flat" cmpd="sng" w="28575">
              <a:solidFill>
                <a:srgbClr val="666666"/>
              </a:solidFill>
              <a:prstDash val="solid"/>
              <a:round/>
              <a:headEnd len="lg" w="lg" type="none"/>
              <a:tailEnd len="lg" w="lg" type="triangle"/>
            </a:ln>
          </p:spPr>
        </p:cxnSp>
        <p:cxnSp>
          <p:nvCxnSpPr>
            <p:cNvPr id="1435" name="Shape 1435"/>
            <p:cNvCxnSpPr>
              <a:stCxn id="1434" idx="3"/>
              <a:endCxn id="1428" idx="1"/>
            </p:cNvCxnSpPr>
            <p:nvPr/>
          </p:nvCxnSpPr>
          <p:spPr>
            <a:xfrm>
              <a:off x="1073420" y="1380925"/>
              <a:ext cx="708000" cy="0"/>
            </a:xfrm>
            <a:prstGeom prst="straightConnector1">
              <a:avLst/>
            </a:prstGeom>
            <a:noFill/>
            <a:ln cap="flat" cmpd="sng" w="28575">
              <a:solidFill>
                <a:srgbClr val="666666"/>
              </a:solidFill>
              <a:prstDash val="solid"/>
              <a:round/>
              <a:headEnd len="lg" w="lg" type="none"/>
              <a:tailEnd len="lg" w="lg" type="triangle"/>
            </a:ln>
          </p:spPr>
        </p:cxnSp>
        <p:cxnSp>
          <p:nvCxnSpPr>
            <p:cNvPr id="1436" name="Shape 1436"/>
            <p:cNvCxnSpPr>
              <a:stCxn id="1427" idx="2"/>
              <a:endCxn id="1428" idx="0"/>
            </p:cNvCxnSpPr>
            <p:nvPr/>
          </p:nvCxnSpPr>
          <p:spPr>
            <a:xfrm flipH="1">
              <a:off x="1940170" y="936200"/>
              <a:ext cx="24900" cy="318300"/>
            </a:xfrm>
            <a:prstGeom prst="straightConnector1">
              <a:avLst/>
            </a:prstGeom>
            <a:noFill/>
            <a:ln cap="flat" cmpd="sng" w="28575">
              <a:solidFill>
                <a:srgbClr val="666666"/>
              </a:solidFill>
              <a:prstDash val="solid"/>
              <a:round/>
              <a:headEnd len="lg" w="lg" type="none"/>
              <a:tailEnd len="lg" w="lg" type="triangle"/>
            </a:ln>
          </p:spPr>
        </p:cxnSp>
        <p:cxnSp>
          <p:nvCxnSpPr>
            <p:cNvPr id="1437" name="Shape 1437"/>
            <p:cNvCxnSpPr>
              <a:stCxn id="1427" idx="3"/>
              <a:endCxn id="1430" idx="0"/>
            </p:cNvCxnSpPr>
            <p:nvPr/>
          </p:nvCxnSpPr>
          <p:spPr>
            <a:xfrm>
              <a:off x="2123770" y="809750"/>
              <a:ext cx="481500" cy="374400"/>
            </a:xfrm>
            <a:prstGeom prst="straightConnector1">
              <a:avLst/>
            </a:prstGeom>
            <a:noFill/>
            <a:ln cap="flat" cmpd="sng" w="28575">
              <a:solidFill>
                <a:srgbClr val="666666"/>
              </a:solidFill>
              <a:prstDash val="solid"/>
              <a:round/>
              <a:headEnd len="lg" w="lg" type="none"/>
              <a:tailEnd len="lg" w="lg" type="triangle"/>
            </a:ln>
          </p:spPr>
        </p:cxnSp>
        <p:cxnSp>
          <p:nvCxnSpPr>
            <p:cNvPr id="1438" name="Shape 1438"/>
            <p:cNvCxnSpPr>
              <a:stCxn id="1430" idx="2"/>
              <a:endCxn id="1431" idx="0"/>
            </p:cNvCxnSpPr>
            <p:nvPr/>
          </p:nvCxnSpPr>
          <p:spPr>
            <a:xfrm>
              <a:off x="2605195" y="1437087"/>
              <a:ext cx="411900" cy="404100"/>
            </a:xfrm>
            <a:prstGeom prst="straightConnector1">
              <a:avLst/>
            </a:prstGeom>
            <a:noFill/>
            <a:ln cap="flat" cmpd="sng" w="28575">
              <a:solidFill>
                <a:srgbClr val="666666"/>
              </a:solidFill>
              <a:prstDash val="solid"/>
              <a:round/>
              <a:headEnd len="lg" w="lg" type="none"/>
              <a:tailEnd len="lg" w="lg" type="triangle"/>
            </a:ln>
          </p:spPr>
        </p:cxnSp>
        <p:cxnSp>
          <p:nvCxnSpPr>
            <p:cNvPr id="1439" name="Shape 1439"/>
            <p:cNvCxnSpPr>
              <a:stCxn id="1430" idx="2"/>
              <a:endCxn id="1429" idx="3"/>
            </p:cNvCxnSpPr>
            <p:nvPr/>
          </p:nvCxnSpPr>
          <p:spPr>
            <a:xfrm flipH="1">
              <a:off x="2186095" y="1437087"/>
              <a:ext cx="419100" cy="555000"/>
            </a:xfrm>
            <a:prstGeom prst="straightConnector1">
              <a:avLst/>
            </a:prstGeom>
            <a:noFill/>
            <a:ln cap="flat" cmpd="sng" w="28575">
              <a:solidFill>
                <a:srgbClr val="666666"/>
              </a:solidFill>
              <a:prstDash val="solid"/>
              <a:round/>
              <a:headEnd len="lg" w="lg" type="none"/>
              <a:tailEnd len="lg" w="lg" type="triangle"/>
            </a:ln>
          </p:spPr>
        </p:cxnSp>
        <p:cxnSp>
          <p:nvCxnSpPr>
            <p:cNvPr id="1440" name="Shape 1440"/>
            <p:cNvCxnSpPr>
              <a:stCxn id="1428" idx="2"/>
              <a:endCxn id="1429" idx="0"/>
            </p:cNvCxnSpPr>
            <p:nvPr/>
          </p:nvCxnSpPr>
          <p:spPr>
            <a:xfrm>
              <a:off x="1940070" y="1507375"/>
              <a:ext cx="87300" cy="358200"/>
            </a:xfrm>
            <a:prstGeom prst="straightConnector1">
              <a:avLst/>
            </a:prstGeom>
            <a:noFill/>
            <a:ln cap="flat" cmpd="sng" w="28575">
              <a:solidFill>
                <a:srgbClr val="666666"/>
              </a:solidFill>
              <a:prstDash val="solid"/>
              <a:round/>
              <a:headEnd len="lg" w="lg" type="none"/>
              <a:tailEnd len="lg" w="lg" type="triangle"/>
            </a:ln>
          </p:spPr>
        </p:cxnSp>
        <p:cxnSp>
          <p:nvCxnSpPr>
            <p:cNvPr id="1441" name="Shape 1441"/>
            <p:cNvCxnSpPr>
              <a:stCxn id="1426" idx="3"/>
              <a:endCxn id="1429" idx="1"/>
            </p:cNvCxnSpPr>
            <p:nvPr/>
          </p:nvCxnSpPr>
          <p:spPr>
            <a:xfrm flipH="1" rot="10800000">
              <a:off x="1249870" y="1992025"/>
              <a:ext cx="618900" cy="72600"/>
            </a:xfrm>
            <a:prstGeom prst="straightConnector1">
              <a:avLst/>
            </a:prstGeom>
            <a:noFill/>
            <a:ln cap="flat" cmpd="sng" w="28575">
              <a:solidFill>
                <a:srgbClr val="666666"/>
              </a:solidFill>
              <a:prstDash val="solid"/>
              <a:round/>
              <a:headEnd len="lg" w="lg" type="none"/>
              <a:tailEnd len="lg" w="lg" type="triangle"/>
            </a:ln>
          </p:spPr>
        </p:cxnSp>
        <p:cxnSp>
          <p:nvCxnSpPr>
            <p:cNvPr id="1442" name="Shape 1442"/>
            <p:cNvCxnSpPr>
              <a:stCxn id="1429" idx="2"/>
              <a:endCxn id="1432" idx="0"/>
            </p:cNvCxnSpPr>
            <p:nvPr/>
          </p:nvCxnSpPr>
          <p:spPr>
            <a:xfrm>
              <a:off x="2027345" y="2118463"/>
              <a:ext cx="76200" cy="257700"/>
            </a:xfrm>
            <a:prstGeom prst="straightConnector1">
              <a:avLst/>
            </a:prstGeom>
            <a:noFill/>
            <a:ln cap="flat" cmpd="sng" w="28575">
              <a:solidFill>
                <a:srgbClr val="666666"/>
              </a:solidFill>
              <a:prstDash val="solid"/>
              <a:round/>
              <a:headEnd len="lg" w="lg" type="none"/>
              <a:tailEnd len="lg" w="lg" type="triangle"/>
            </a:ln>
          </p:spPr>
        </p:cxnSp>
        <p:sp>
          <p:nvSpPr>
            <p:cNvPr id="1434" name="Shape 1434"/>
            <p:cNvSpPr/>
            <p:nvPr/>
          </p:nvSpPr>
          <p:spPr>
            <a:xfrm>
              <a:off x="756020" y="1254475"/>
              <a:ext cx="317400" cy="252900"/>
            </a:xfrm>
            <a:prstGeom prst="rect">
              <a:avLst/>
            </a:prstGeom>
            <a:solidFill>
              <a:srgbClr val="FCE5CD"/>
            </a:solidFill>
            <a:ln cap="flat" cmpd="sng" w="28575">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0</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6" name="Shape 1446"/>
        <p:cNvGrpSpPr/>
        <p:nvPr/>
      </p:nvGrpSpPr>
      <p:grpSpPr>
        <a:xfrm>
          <a:off x="0" y="0"/>
          <a:ext cx="0" cy="0"/>
          <a:chOff x="0" y="0"/>
          <a:chExt cx="0" cy="0"/>
        </a:xfrm>
      </p:grpSpPr>
      <p:sp>
        <p:nvSpPr>
          <p:cNvPr id="1447" name="Shape 1447"/>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Disjoint Sets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1" name="Shape 1451"/>
        <p:cNvGrpSpPr/>
        <p:nvPr/>
      </p:nvGrpSpPr>
      <p:grpSpPr>
        <a:xfrm>
          <a:off x="0" y="0"/>
          <a:ext cx="0" cy="0"/>
          <a:chOff x="0" y="0"/>
          <a:chExt cx="0" cy="0"/>
        </a:xfrm>
      </p:grpSpPr>
      <p:sp>
        <p:nvSpPr>
          <p:cNvPr id="1452" name="Shape 1452"/>
          <p:cNvSpPr txBox="1"/>
          <p:nvPr/>
        </p:nvSpPr>
        <p:spPr>
          <a:xfrm>
            <a:off x="311700" y="863750"/>
            <a:ext cx="8132400" cy="3978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Goal: given a series of pairwise connectedness declarations, determine if two items are connected, directly or otherwise</a:t>
            </a:r>
          </a:p>
          <a:p>
            <a:pPr indent="-368300" lvl="0" marL="457200" rtl="0">
              <a:spcBef>
                <a:spcPts val="0"/>
              </a:spcBef>
              <a:spcAft>
                <a:spcPts val="0"/>
              </a:spcAft>
              <a:buSzPts val="2200"/>
              <a:buChar char="●"/>
            </a:pPr>
            <a:r>
              <a:rPr lang="en" sz="2200"/>
              <a:t>Example: we have A. Hamilton, G. Washington, J. Madison, T. Jefferson, J. Monroe</a:t>
            </a:r>
          </a:p>
          <a:p>
            <a:pPr indent="-368300" lvl="1" marL="914400" rtl="0">
              <a:spcBef>
                <a:spcPts val="0"/>
              </a:spcBef>
              <a:spcAft>
                <a:spcPts val="0"/>
              </a:spcAft>
              <a:buSzPts val="2200"/>
              <a:buChar char="○"/>
            </a:pPr>
            <a:r>
              <a:rPr lang="en" sz="2200"/>
              <a:t>Hamilton is connected to Washington</a:t>
            </a:r>
          </a:p>
          <a:p>
            <a:pPr indent="-368300" lvl="1" marL="914400" rtl="0">
              <a:spcBef>
                <a:spcPts val="0"/>
              </a:spcBef>
              <a:spcAft>
                <a:spcPts val="0"/>
              </a:spcAft>
              <a:buSzPts val="2200"/>
              <a:buChar char="○"/>
            </a:pPr>
            <a:r>
              <a:rPr lang="en" sz="2200"/>
              <a:t>Madison is connected to Jefferson</a:t>
            </a:r>
          </a:p>
          <a:p>
            <a:pPr indent="-368300" lvl="1" marL="914400" rtl="0">
              <a:spcBef>
                <a:spcPts val="0"/>
              </a:spcBef>
              <a:spcAft>
                <a:spcPts val="0"/>
              </a:spcAft>
              <a:buSzPts val="2200"/>
              <a:buChar char="○"/>
            </a:pPr>
            <a:r>
              <a:rPr lang="en" sz="2200"/>
              <a:t>Jefferson is connected to Monroe</a:t>
            </a:r>
          </a:p>
          <a:p>
            <a:pPr indent="-368300" lvl="1" marL="914400" rtl="0">
              <a:spcBef>
                <a:spcPts val="0"/>
              </a:spcBef>
              <a:spcAft>
                <a:spcPts val="0"/>
              </a:spcAft>
              <a:buSzPts val="2200"/>
              <a:buChar char="○"/>
            </a:pPr>
            <a:r>
              <a:rPr lang="en" sz="2200"/>
              <a:t>Is Madison connected to Monroe? </a:t>
            </a:r>
            <a:r>
              <a:rPr b="1" lang="en" sz="2200"/>
              <a:t>Yes!</a:t>
            </a:r>
          </a:p>
          <a:p>
            <a:pPr indent="-368300" lvl="1" marL="914400" rtl="0">
              <a:spcBef>
                <a:spcPts val="0"/>
              </a:spcBef>
              <a:buSzPts val="2200"/>
              <a:buChar char="○"/>
            </a:pPr>
            <a:r>
              <a:rPr lang="en" sz="2200"/>
              <a:t>Is Jefferson connected to Hamilton? </a:t>
            </a:r>
            <a:r>
              <a:rPr b="1" lang="en" sz="2200"/>
              <a:t>No.</a:t>
            </a:r>
          </a:p>
          <a:p>
            <a:pPr indent="0" lvl="0" marL="0" rtl="0">
              <a:spcBef>
                <a:spcPts val="0"/>
              </a:spcBef>
              <a:buNone/>
            </a:pPr>
            <a:r>
              <a:t/>
            </a:r>
            <a:endParaRPr sz="2200"/>
          </a:p>
          <a:p>
            <a:pPr indent="0" lvl="0" marL="0" rtl="0">
              <a:spcBef>
                <a:spcPts val="0"/>
              </a:spcBef>
              <a:buNone/>
            </a:pPr>
            <a:r>
              <a:rPr lang="en" sz="2200"/>
              <a:t>Solvable using a simple ADT with a cool implementation</a:t>
            </a:r>
          </a:p>
        </p:txBody>
      </p:sp>
      <p:sp>
        <p:nvSpPr>
          <p:cNvPr id="1453" name="Shape 1453"/>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Tracking Dynamic Connectivity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Comparison Based Sorts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Uses T/F questions (is this element smaller than that element) in order to sort</a:t>
            </a:r>
          </a:p>
          <a:p>
            <a:pPr indent="-355600" lvl="0" marL="457200" rtl="0">
              <a:spcBef>
                <a:spcPts val="0"/>
              </a:spcBef>
              <a:spcAft>
                <a:spcPts val="0"/>
              </a:spcAft>
              <a:buClr>
                <a:srgbClr val="000000"/>
              </a:buClr>
              <a:buSzPts val="2000"/>
              <a:buChar char="●"/>
            </a:pPr>
            <a:r>
              <a:rPr lang="en" sz="2000">
                <a:solidFill>
                  <a:srgbClr val="000000"/>
                </a:solidFill>
              </a:rPr>
              <a:t>Insertion</a:t>
            </a:r>
          </a:p>
          <a:p>
            <a:pPr indent="-355600" lvl="0" marL="457200" rtl="0">
              <a:spcBef>
                <a:spcPts val="0"/>
              </a:spcBef>
              <a:spcAft>
                <a:spcPts val="0"/>
              </a:spcAft>
              <a:buClr>
                <a:srgbClr val="000000"/>
              </a:buClr>
              <a:buSzPts val="2000"/>
              <a:buChar char="●"/>
            </a:pPr>
            <a:r>
              <a:rPr lang="en" sz="2000">
                <a:solidFill>
                  <a:srgbClr val="000000"/>
                </a:solidFill>
              </a:rPr>
              <a:t>Selection</a:t>
            </a:r>
          </a:p>
          <a:p>
            <a:pPr indent="-355600" lvl="0" marL="457200" rtl="0">
              <a:spcBef>
                <a:spcPts val="0"/>
              </a:spcBef>
              <a:spcAft>
                <a:spcPts val="0"/>
              </a:spcAft>
              <a:buClr>
                <a:srgbClr val="000000"/>
              </a:buClr>
              <a:buSzPts val="2000"/>
              <a:buChar char="●"/>
            </a:pPr>
            <a:r>
              <a:rPr lang="en" sz="2000">
                <a:solidFill>
                  <a:srgbClr val="000000"/>
                </a:solidFill>
              </a:rPr>
              <a:t>Heap</a:t>
            </a:r>
          </a:p>
          <a:p>
            <a:pPr indent="-355600" lvl="0" marL="457200" rtl="0">
              <a:spcBef>
                <a:spcPts val="0"/>
              </a:spcBef>
              <a:spcAft>
                <a:spcPts val="0"/>
              </a:spcAft>
              <a:buClr>
                <a:srgbClr val="000000"/>
              </a:buClr>
              <a:buSzPts val="2000"/>
              <a:buChar char="●"/>
            </a:pPr>
            <a:r>
              <a:rPr lang="en" sz="2000">
                <a:solidFill>
                  <a:srgbClr val="000000"/>
                </a:solidFill>
              </a:rPr>
              <a:t>Merge</a:t>
            </a:r>
          </a:p>
          <a:p>
            <a:pPr indent="-355600" lvl="0" marL="457200" rtl="0">
              <a:spcBef>
                <a:spcPts val="0"/>
              </a:spcBef>
              <a:buClr>
                <a:srgbClr val="000000"/>
              </a:buClr>
              <a:buSzPts val="2000"/>
              <a:buChar char="●"/>
            </a:pPr>
            <a:r>
              <a:rPr lang="en" sz="2000">
                <a:solidFill>
                  <a:srgbClr val="000000"/>
                </a:solidFill>
              </a:rPr>
              <a:t>Quick</a:t>
            </a:r>
          </a:p>
        </p:txBody>
      </p:sp>
      <p:sp>
        <p:nvSpPr>
          <p:cNvPr id="87" name="Shape 87"/>
          <p:cNvSpPr txBox="1"/>
          <p:nvPr/>
        </p:nvSpPr>
        <p:spPr>
          <a:xfrm>
            <a:off x="4319450" y="2525575"/>
            <a:ext cx="4219800" cy="670200"/>
          </a:xfrm>
          <a:prstGeom prst="rect">
            <a:avLst/>
          </a:prstGeom>
          <a:noFill/>
          <a:ln>
            <a:noFill/>
          </a:ln>
        </p:spPr>
        <p:txBody>
          <a:bodyPr anchorCtr="0" anchor="t" bIns="91425" lIns="91425" rIns="91425" wrap="square" tIns="91425">
            <a:noAutofit/>
          </a:bodyPr>
          <a:lstStyle/>
          <a:p>
            <a:pPr indent="0" lvl="0" marL="0">
              <a:spcBef>
                <a:spcPts val="0"/>
              </a:spcBef>
              <a:buNone/>
            </a:pPr>
            <a:r>
              <a:rPr lang="en" sz="2000"/>
              <a:t>Will focus on these ones in lecture</a:t>
            </a:r>
          </a:p>
        </p:txBody>
      </p:sp>
      <p:cxnSp>
        <p:nvCxnSpPr>
          <p:cNvPr id="88" name="Shape 88"/>
          <p:cNvCxnSpPr>
            <a:stCxn id="87" idx="1"/>
          </p:cNvCxnSpPr>
          <p:nvPr/>
        </p:nvCxnSpPr>
        <p:spPr>
          <a:xfrm rot="10800000">
            <a:off x="1992050" y="2345275"/>
            <a:ext cx="2327400" cy="515400"/>
          </a:xfrm>
          <a:prstGeom prst="straightConnector1">
            <a:avLst/>
          </a:prstGeom>
          <a:noFill/>
          <a:ln cap="flat" cmpd="sng" w="19050">
            <a:solidFill>
              <a:schemeClr val="dk2"/>
            </a:solidFill>
            <a:prstDash val="solid"/>
            <a:round/>
            <a:headEnd len="lg" w="lg" type="none"/>
            <a:tailEnd len="lg" w="lg" type="triangle"/>
          </a:ln>
        </p:spPr>
      </p:cxnSp>
      <p:cxnSp>
        <p:nvCxnSpPr>
          <p:cNvPr id="89" name="Shape 89"/>
          <p:cNvCxnSpPr>
            <a:stCxn id="87" idx="1"/>
          </p:cNvCxnSpPr>
          <p:nvPr/>
        </p:nvCxnSpPr>
        <p:spPr>
          <a:xfrm flipH="1">
            <a:off x="1802150" y="2860675"/>
            <a:ext cx="2517300" cy="480900"/>
          </a:xfrm>
          <a:prstGeom prst="straightConnector1">
            <a:avLst/>
          </a:prstGeom>
          <a:noFill/>
          <a:ln cap="flat" cmpd="sng" w="19050">
            <a:solidFill>
              <a:schemeClr val="dk2"/>
            </a:solidFill>
            <a:prstDash val="solid"/>
            <a:round/>
            <a:headEnd len="lg" w="lg" type="none"/>
            <a:tailEnd len="lg" w="lg" type="triangle"/>
          </a:ln>
        </p:spPr>
      </p:cxnSp>
      <p:cxnSp>
        <p:nvCxnSpPr>
          <p:cNvPr id="90" name="Shape 90"/>
          <p:cNvCxnSpPr>
            <a:stCxn id="87" idx="1"/>
          </p:cNvCxnSpPr>
          <p:nvPr/>
        </p:nvCxnSpPr>
        <p:spPr>
          <a:xfrm flipH="1">
            <a:off x="1647950" y="2860675"/>
            <a:ext cx="2671500" cy="861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7" name="Shape 1457"/>
        <p:cNvGrpSpPr/>
        <p:nvPr/>
      </p:nvGrpSpPr>
      <p:grpSpPr>
        <a:xfrm>
          <a:off x="0" y="0"/>
          <a:ext cx="0" cy="0"/>
          <a:chOff x="0" y="0"/>
          <a:chExt cx="0" cy="0"/>
        </a:xfrm>
      </p:grpSpPr>
      <p:sp>
        <p:nvSpPr>
          <p:cNvPr id="1458" name="Shape 1458"/>
          <p:cNvSpPr txBox="1"/>
          <p:nvPr/>
        </p:nvSpPr>
        <p:spPr>
          <a:xfrm>
            <a:off x="311700" y="863750"/>
            <a:ext cx="8132400" cy="145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Goal: given a series of pairwise integer connectedness declarations, determine if two integers are connected. Two ops:</a:t>
            </a:r>
          </a:p>
          <a:p>
            <a:pPr indent="-368300" lvl="0" marL="457200" rtl="0">
              <a:spcBef>
                <a:spcPts val="0"/>
              </a:spcBef>
              <a:spcAft>
                <a:spcPts val="0"/>
              </a:spcAft>
              <a:buSzPts val="2200"/>
              <a:buChar char="●"/>
            </a:pPr>
            <a:r>
              <a:rPr lang="en" sz="2200">
                <a:latin typeface="Consolas"/>
                <a:ea typeface="Consolas"/>
                <a:cs typeface="Consolas"/>
                <a:sym typeface="Consolas"/>
              </a:rPr>
              <a:t>union(p, q)</a:t>
            </a:r>
            <a:r>
              <a:rPr lang="en" sz="2200"/>
              <a:t>: connect items p and q</a:t>
            </a:r>
          </a:p>
          <a:p>
            <a:pPr indent="-368300" lvl="0" marL="457200" rtl="0">
              <a:spcBef>
                <a:spcPts val="0"/>
              </a:spcBef>
              <a:buSzPts val="2200"/>
              <a:buChar char="●"/>
            </a:pPr>
            <a:r>
              <a:rPr lang="en" sz="2200">
                <a:latin typeface="Consolas"/>
                <a:ea typeface="Consolas"/>
                <a:cs typeface="Consolas"/>
                <a:sym typeface="Consolas"/>
              </a:rPr>
              <a:t>isConnected(p, q)</a:t>
            </a:r>
            <a:r>
              <a:rPr lang="en" sz="2200"/>
              <a:t>: are p and q connected?</a:t>
            </a:r>
          </a:p>
        </p:txBody>
      </p:sp>
      <p:sp>
        <p:nvSpPr>
          <p:cNvPr id="1459" name="Shape 145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Tracking Dynamic Connectivity</a:t>
            </a:r>
          </a:p>
        </p:txBody>
      </p:sp>
      <p:grpSp>
        <p:nvGrpSpPr>
          <p:cNvPr id="1460" name="Shape 1460"/>
          <p:cNvGrpSpPr/>
          <p:nvPr/>
        </p:nvGrpSpPr>
        <p:grpSpPr>
          <a:xfrm>
            <a:off x="768900" y="2319350"/>
            <a:ext cx="7902486" cy="2365800"/>
            <a:chOff x="768900" y="2319350"/>
            <a:chExt cx="7902486" cy="2365800"/>
          </a:xfrm>
        </p:grpSpPr>
        <p:sp>
          <p:nvSpPr>
            <p:cNvPr id="1461" name="Shape 1461"/>
            <p:cNvSpPr txBox="1"/>
            <p:nvPr/>
          </p:nvSpPr>
          <p:spPr>
            <a:xfrm>
              <a:off x="768900" y="2319350"/>
              <a:ext cx="3331800" cy="2365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union(0, 1)</a:t>
              </a:r>
            </a:p>
            <a:p>
              <a:pPr indent="0" lvl="0" marL="0" rtl="0">
                <a:spcBef>
                  <a:spcPts val="0"/>
                </a:spcBef>
                <a:buNone/>
              </a:pPr>
              <a:r>
                <a:rPr lang="en" sz="1800">
                  <a:latin typeface="Consolas"/>
                  <a:ea typeface="Consolas"/>
                  <a:cs typeface="Consolas"/>
                  <a:sym typeface="Consolas"/>
                </a:rPr>
                <a:t>union(1, 2)</a:t>
              </a:r>
            </a:p>
            <a:p>
              <a:pPr indent="0" lvl="0" marL="0" rtl="0">
                <a:spcBef>
                  <a:spcPts val="0"/>
                </a:spcBef>
                <a:buNone/>
              </a:pPr>
              <a:r>
                <a:rPr lang="en" sz="1800">
                  <a:latin typeface="Consolas"/>
                  <a:ea typeface="Consolas"/>
                  <a:cs typeface="Consolas"/>
                  <a:sym typeface="Consolas"/>
                </a:rPr>
                <a:t>union(0, 4)</a:t>
              </a:r>
            </a:p>
            <a:p>
              <a:pPr indent="0" lvl="0" marL="0" rtl="0">
                <a:spcBef>
                  <a:spcPts val="0"/>
                </a:spcBef>
                <a:buNone/>
              </a:pPr>
              <a:r>
                <a:rPr lang="en" sz="1800">
                  <a:latin typeface="Consolas"/>
                  <a:ea typeface="Consolas"/>
                  <a:cs typeface="Consolas"/>
                  <a:sym typeface="Consolas"/>
                </a:rPr>
                <a:t>union(3, 5)</a:t>
              </a:r>
            </a:p>
            <a:p>
              <a:pPr indent="0" lvl="0" marL="0" rtl="0">
                <a:spcBef>
                  <a:spcPts val="0"/>
                </a:spcBef>
                <a:buNone/>
              </a:pPr>
              <a:r>
                <a:rPr lang="en" sz="1800">
                  <a:latin typeface="Consolas"/>
                  <a:ea typeface="Consolas"/>
                  <a:cs typeface="Consolas"/>
                  <a:sym typeface="Consolas"/>
                </a:rPr>
                <a:t>isConnected(2, 4): </a:t>
              </a:r>
              <a:r>
                <a:rPr b="1" lang="en" sz="1800">
                  <a:solidFill>
                    <a:srgbClr val="38761D"/>
                  </a:solidFill>
                  <a:latin typeface="Consolas"/>
                  <a:ea typeface="Consolas"/>
                  <a:cs typeface="Consolas"/>
                  <a:sym typeface="Consolas"/>
                </a:rPr>
                <a:t>true</a:t>
              </a:r>
            </a:p>
            <a:p>
              <a:pPr indent="0" lvl="0" marL="0" rtl="0">
                <a:spcBef>
                  <a:spcPts val="0"/>
                </a:spcBef>
                <a:buNone/>
              </a:pPr>
              <a:r>
                <a:rPr lang="en" sz="1800">
                  <a:latin typeface="Consolas"/>
                  <a:ea typeface="Consolas"/>
                  <a:cs typeface="Consolas"/>
                  <a:sym typeface="Consolas"/>
                </a:rPr>
                <a:t>isConnected(3, 0): </a:t>
              </a:r>
              <a:r>
                <a:rPr b="1" lang="en" sz="1800">
                  <a:solidFill>
                    <a:srgbClr val="980000"/>
                  </a:solidFill>
                  <a:latin typeface="Consolas"/>
                  <a:ea typeface="Consolas"/>
                  <a:cs typeface="Consolas"/>
                  <a:sym typeface="Consolas"/>
                </a:rPr>
                <a:t>false</a:t>
              </a:r>
            </a:p>
          </p:txBody>
        </p:sp>
        <p:sp>
          <p:nvSpPr>
            <p:cNvPr id="1462" name="Shape 1462"/>
            <p:cNvSpPr/>
            <p:nvPr/>
          </p:nvSpPr>
          <p:spPr>
            <a:xfrm>
              <a:off x="4494000"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463" name="Shape 1463"/>
            <p:cNvSpPr/>
            <p:nvPr/>
          </p:nvSpPr>
          <p:spPr>
            <a:xfrm>
              <a:off x="4494000"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464" name="Shape 1464"/>
            <p:cNvSpPr/>
            <p:nvPr/>
          </p:nvSpPr>
          <p:spPr>
            <a:xfrm>
              <a:off x="744663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465" name="Shape 1465"/>
            <p:cNvSpPr/>
            <p:nvPr/>
          </p:nvSpPr>
          <p:spPr>
            <a:xfrm>
              <a:off x="5290846"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466" name="Shape 1466"/>
            <p:cNvSpPr/>
            <p:nvPr/>
          </p:nvSpPr>
          <p:spPr>
            <a:xfrm>
              <a:off x="608769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467" name="Shape 1467"/>
            <p:cNvSpPr/>
            <p:nvPr/>
          </p:nvSpPr>
          <p:spPr>
            <a:xfrm>
              <a:off x="7446633"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468" name="Shape 1468"/>
            <p:cNvCxnSpPr>
              <a:stCxn id="1462" idx="2"/>
              <a:endCxn id="1463" idx="0"/>
            </p:cNvCxnSpPr>
            <p:nvPr/>
          </p:nvCxnSpPr>
          <p:spPr>
            <a:xfrm>
              <a:off x="4695750" y="2914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469" name="Shape 1469"/>
            <p:cNvCxnSpPr>
              <a:stCxn id="1464" idx="2"/>
              <a:endCxn id="1467" idx="0"/>
            </p:cNvCxnSpPr>
            <p:nvPr/>
          </p:nvCxnSpPr>
          <p:spPr>
            <a:xfrm>
              <a:off x="7648383" y="2914725"/>
              <a:ext cx="0" cy="313500"/>
            </a:xfrm>
            <a:prstGeom prst="straightConnector1">
              <a:avLst/>
            </a:prstGeom>
            <a:noFill/>
            <a:ln cap="flat" cmpd="sng" w="19050">
              <a:solidFill>
                <a:srgbClr val="666666"/>
              </a:solidFill>
              <a:prstDash val="solid"/>
              <a:round/>
              <a:headEnd len="lg" w="lg" type="none"/>
              <a:tailEnd len="lg" w="lg" type="none"/>
            </a:ln>
          </p:spPr>
        </p:cxnSp>
        <p:sp>
          <p:nvSpPr>
            <p:cNvPr id="1470" name="Shape 1470"/>
            <p:cNvSpPr/>
            <p:nvPr/>
          </p:nvSpPr>
          <p:spPr>
            <a:xfrm>
              <a:off x="8267886"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471" name="Shape 1471"/>
            <p:cNvCxnSpPr>
              <a:stCxn id="1462" idx="3"/>
              <a:endCxn id="1465" idx="1"/>
            </p:cNvCxnSpPr>
            <p:nvPr/>
          </p:nvCxnSpPr>
          <p:spPr>
            <a:xfrm>
              <a:off x="4897500"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472" name="Shape 1472"/>
            <p:cNvCxnSpPr>
              <a:stCxn id="1465" idx="3"/>
              <a:endCxn id="1466" idx="1"/>
            </p:cNvCxnSpPr>
            <p:nvPr/>
          </p:nvCxnSpPr>
          <p:spPr>
            <a:xfrm>
              <a:off x="5694346" y="2691375"/>
              <a:ext cx="393300" cy="0"/>
            </a:xfrm>
            <a:prstGeom prst="straightConnector1">
              <a:avLst/>
            </a:prstGeom>
            <a:noFill/>
            <a:ln cap="flat" cmpd="sng" w="19050">
              <a:solidFill>
                <a:schemeClr val="dk2"/>
              </a:solidFill>
              <a:prstDash val="solid"/>
              <a:round/>
              <a:headEnd len="lg" w="lg" type="none"/>
              <a:tailEnd len="lg" w="lg"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6" name="Shape 1476"/>
        <p:cNvGrpSpPr/>
        <p:nvPr/>
      </p:nvGrpSpPr>
      <p:grpSpPr>
        <a:xfrm>
          <a:off x="0" y="0"/>
          <a:ext cx="0" cy="0"/>
          <a:chOff x="0" y="0"/>
          <a:chExt cx="0" cy="0"/>
        </a:xfrm>
      </p:grpSpPr>
      <p:sp>
        <p:nvSpPr>
          <p:cNvPr id="1477" name="Shape 1477"/>
          <p:cNvSpPr txBox="1"/>
          <p:nvPr/>
        </p:nvSpPr>
        <p:spPr>
          <a:xfrm>
            <a:off x="311700" y="863750"/>
            <a:ext cx="8132400" cy="145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Goal: given a series of pairwise integer connectedness declarations, determine if two integers are connected. Two ops:</a:t>
            </a:r>
          </a:p>
          <a:p>
            <a:pPr indent="-368300" lvl="0" marL="457200" rtl="0">
              <a:spcBef>
                <a:spcPts val="0"/>
              </a:spcBef>
              <a:spcAft>
                <a:spcPts val="0"/>
              </a:spcAft>
              <a:buSzPts val="2200"/>
              <a:buChar char="●"/>
            </a:pPr>
            <a:r>
              <a:rPr lang="en" sz="2200">
                <a:latin typeface="Consolas"/>
                <a:ea typeface="Consolas"/>
                <a:cs typeface="Consolas"/>
                <a:sym typeface="Consolas"/>
              </a:rPr>
              <a:t>union(p, q)</a:t>
            </a:r>
            <a:r>
              <a:rPr lang="en" sz="2200"/>
              <a:t>: connect items p and q</a:t>
            </a:r>
          </a:p>
          <a:p>
            <a:pPr indent="-368300" lvl="0" marL="457200" rtl="0">
              <a:spcBef>
                <a:spcPts val="0"/>
              </a:spcBef>
              <a:buSzPts val="2200"/>
              <a:buChar char="●"/>
            </a:pPr>
            <a:r>
              <a:rPr lang="en" sz="2200">
                <a:latin typeface="Consolas"/>
                <a:ea typeface="Consolas"/>
                <a:cs typeface="Consolas"/>
                <a:sym typeface="Consolas"/>
              </a:rPr>
              <a:t>isConnected(p, q)</a:t>
            </a:r>
            <a:r>
              <a:rPr lang="en" sz="2200"/>
              <a:t>: are p and q connected?</a:t>
            </a:r>
          </a:p>
        </p:txBody>
      </p:sp>
      <p:sp>
        <p:nvSpPr>
          <p:cNvPr id="1478" name="Shape 147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Tracking Dynamic Connectivity</a:t>
            </a:r>
          </a:p>
        </p:txBody>
      </p:sp>
      <p:sp>
        <p:nvSpPr>
          <p:cNvPr id="1479" name="Shape 1479"/>
          <p:cNvSpPr txBox="1"/>
          <p:nvPr/>
        </p:nvSpPr>
        <p:spPr>
          <a:xfrm>
            <a:off x="768900" y="2319350"/>
            <a:ext cx="3331800" cy="2365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union(0, 1)</a:t>
            </a:r>
          </a:p>
          <a:p>
            <a:pPr indent="0" lvl="0" marL="0" rtl="0">
              <a:spcBef>
                <a:spcPts val="0"/>
              </a:spcBef>
              <a:buNone/>
            </a:pPr>
            <a:r>
              <a:rPr lang="en" sz="1800">
                <a:latin typeface="Consolas"/>
                <a:ea typeface="Consolas"/>
                <a:cs typeface="Consolas"/>
                <a:sym typeface="Consolas"/>
              </a:rPr>
              <a:t>union(1, 2)</a:t>
            </a:r>
          </a:p>
          <a:p>
            <a:pPr indent="0" lvl="0" marL="0" rtl="0">
              <a:spcBef>
                <a:spcPts val="0"/>
              </a:spcBef>
              <a:buNone/>
            </a:pPr>
            <a:r>
              <a:rPr lang="en" sz="1800">
                <a:latin typeface="Consolas"/>
                <a:ea typeface="Consolas"/>
                <a:cs typeface="Consolas"/>
                <a:sym typeface="Consolas"/>
              </a:rPr>
              <a:t>union(0, 4)</a:t>
            </a:r>
          </a:p>
          <a:p>
            <a:pPr indent="0" lvl="0" marL="0" rtl="0">
              <a:spcBef>
                <a:spcPts val="0"/>
              </a:spcBef>
              <a:buNone/>
            </a:pPr>
            <a:r>
              <a:rPr lang="en" sz="1800">
                <a:latin typeface="Consolas"/>
                <a:ea typeface="Consolas"/>
                <a:cs typeface="Consolas"/>
                <a:sym typeface="Consolas"/>
              </a:rPr>
              <a:t>union(3, 5)</a:t>
            </a:r>
          </a:p>
          <a:p>
            <a:pPr indent="0" lvl="0" marL="0" rtl="0">
              <a:spcBef>
                <a:spcPts val="0"/>
              </a:spcBef>
              <a:buNone/>
            </a:pPr>
            <a:r>
              <a:rPr lang="en" sz="1800">
                <a:latin typeface="Consolas"/>
                <a:ea typeface="Consolas"/>
                <a:cs typeface="Consolas"/>
                <a:sym typeface="Consolas"/>
              </a:rPr>
              <a:t>isConnected(2, 4): </a:t>
            </a:r>
            <a:r>
              <a:rPr b="1" lang="en" sz="1800">
                <a:solidFill>
                  <a:srgbClr val="38761D"/>
                </a:solidFill>
                <a:latin typeface="Consolas"/>
                <a:ea typeface="Consolas"/>
                <a:cs typeface="Consolas"/>
                <a:sym typeface="Consolas"/>
              </a:rPr>
              <a:t>true</a:t>
            </a:r>
          </a:p>
          <a:p>
            <a:pPr indent="0" lvl="0" marL="0">
              <a:spcBef>
                <a:spcPts val="0"/>
              </a:spcBef>
              <a:buNone/>
            </a:pPr>
            <a:r>
              <a:rPr lang="en" sz="1800">
                <a:latin typeface="Consolas"/>
                <a:ea typeface="Consolas"/>
                <a:cs typeface="Consolas"/>
                <a:sym typeface="Consolas"/>
              </a:rPr>
              <a:t>isConnected(3, 0): </a:t>
            </a:r>
            <a:r>
              <a:rPr b="1" lang="en" sz="1800">
                <a:solidFill>
                  <a:srgbClr val="980000"/>
                </a:solidFill>
                <a:latin typeface="Consolas"/>
                <a:ea typeface="Consolas"/>
                <a:cs typeface="Consolas"/>
                <a:sym typeface="Consolas"/>
              </a:rPr>
              <a:t>false</a:t>
            </a:r>
          </a:p>
          <a:p>
            <a:pPr indent="0" lvl="0" marL="0" rtl="0">
              <a:spcBef>
                <a:spcPts val="0"/>
              </a:spcBef>
              <a:buNone/>
            </a:pPr>
            <a:r>
              <a:rPr lang="en" sz="1800">
                <a:latin typeface="Consolas"/>
                <a:ea typeface="Consolas"/>
                <a:cs typeface="Consolas"/>
                <a:sym typeface="Consolas"/>
              </a:rPr>
              <a:t>union(4, 2)</a:t>
            </a:r>
          </a:p>
        </p:txBody>
      </p:sp>
      <p:sp>
        <p:nvSpPr>
          <p:cNvPr id="1480" name="Shape 1480"/>
          <p:cNvSpPr/>
          <p:nvPr/>
        </p:nvSpPr>
        <p:spPr>
          <a:xfrm>
            <a:off x="4494000"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481" name="Shape 1481"/>
          <p:cNvSpPr/>
          <p:nvPr/>
        </p:nvSpPr>
        <p:spPr>
          <a:xfrm>
            <a:off x="4494000"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482" name="Shape 1482"/>
          <p:cNvSpPr/>
          <p:nvPr/>
        </p:nvSpPr>
        <p:spPr>
          <a:xfrm>
            <a:off x="744663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483" name="Shape 1483"/>
          <p:cNvSpPr/>
          <p:nvPr/>
        </p:nvSpPr>
        <p:spPr>
          <a:xfrm>
            <a:off x="5290846"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484" name="Shape 1484"/>
          <p:cNvSpPr/>
          <p:nvPr/>
        </p:nvSpPr>
        <p:spPr>
          <a:xfrm>
            <a:off x="608769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485" name="Shape 1485"/>
          <p:cNvSpPr/>
          <p:nvPr/>
        </p:nvSpPr>
        <p:spPr>
          <a:xfrm>
            <a:off x="7446633"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486" name="Shape 1486"/>
          <p:cNvCxnSpPr>
            <a:stCxn id="1480" idx="2"/>
            <a:endCxn id="1481" idx="0"/>
          </p:cNvCxnSpPr>
          <p:nvPr/>
        </p:nvCxnSpPr>
        <p:spPr>
          <a:xfrm>
            <a:off x="4695750" y="2914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487" name="Shape 1487"/>
          <p:cNvCxnSpPr>
            <a:stCxn id="1482" idx="2"/>
            <a:endCxn id="1485" idx="0"/>
          </p:cNvCxnSpPr>
          <p:nvPr/>
        </p:nvCxnSpPr>
        <p:spPr>
          <a:xfrm>
            <a:off x="7648383" y="2914725"/>
            <a:ext cx="0" cy="313500"/>
          </a:xfrm>
          <a:prstGeom prst="straightConnector1">
            <a:avLst/>
          </a:prstGeom>
          <a:noFill/>
          <a:ln cap="flat" cmpd="sng" w="19050">
            <a:solidFill>
              <a:srgbClr val="666666"/>
            </a:solidFill>
            <a:prstDash val="solid"/>
            <a:round/>
            <a:headEnd len="lg" w="lg" type="none"/>
            <a:tailEnd len="lg" w="lg" type="none"/>
          </a:ln>
        </p:spPr>
      </p:cxnSp>
      <p:sp>
        <p:nvSpPr>
          <p:cNvPr id="1488" name="Shape 1488"/>
          <p:cNvSpPr/>
          <p:nvPr/>
        </p:nvSpPr>
        <p:spPr>
          <a:xfrm>
            <a:off x="8267886"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489" name="Shape 1489"/>
          <p:cNvCxnSpPr>
            <a:stCxn id="1480" idx="3"/>
            <a:endCxn id="1483" idx="1"/>
          </p:cNvCxnSpPr>
          <p:nvPr/>
        </p:nvCxnSpPr>
        <p:spPr>
          <a:xfrm>
            <a:off x="4897500"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490" name="Shape 1490"/>
          <p:cNvCxnSpPr>
            <a:stCxn id="1483" idx="3"/>
            <a:endCxn id="1484" idx="1"/>
          </p:cNvCxnSpPr>
          <p:nvPr/>
        </p:nvCxnSpPr>
        <p:spPr>
          <a:xfrm>
            <a:off x="5694346"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491" name="Shape 1491"/>
          <p:cNvCxnSpPr>
            <a:stCxn id="1481" idx="3"/>
            <a:endCxn id="1484" idx="2"/>
          </p:cNvCxnSpPr>
          <p:nvPr/>
        </p:nvCxnSpPr>
        <p:spPr>
          <a:xfrm flipH="1" rot="10800000">
            <a:off x="4897500" y="2914640"/>
            <a:ext cx="1392000" cy="5370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95" name="Shape 1495"/>
        <p:cNvGrpSpPr/>
        <p:nvPr/>
      </p:nvGrpSpPr>
      <p:grpSpPr>
        <a:xfrm>
          <a:off x="0" y="0"/>
          <a:ext cx="0" cy="0"/>
          <a:chOff x="0" y="0"/>
          <a:chExt cx="0" cy="0"/>
        </a:xfrm>
      </p:grpSpPr>
      <p:sp>
        <p:nvSpPr>
          <p:cNvPr id="1496" name="Shape 1496"/>
          <p:cNvSpPr txBox="1"/>
          <p:nvPr/>
        </p:nvSpPr>
        <p:spPr>
          <a:xfrm>
            <a:off x="311700" y="863750"/>
            <a:ext cx="8132400" cy="145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Goal: given a series of pairwise integer connectedness declarations, determine if two integers are connected. Two ops:</a:t>
            </a:r>
          </a:p>
          <a:p>
            <a:pPr indent="-368300" lvl="0" marL="457200" rtl="0">
              <a:spcBef>
                <a:spcPts val="0"/>
              </a:spcBef>
              <a:spcAft>
                <a:spcPts val="0"/>
              </a:spcAft>
              <a:buSzPts val="2200"/>
              <a:buChar char="●"/>
            </a:pPr>
            <a:r>
              <a:rPr lang="en" sz="2200">
                <a:latin typeface="Consolas"/>
                <a:ea typeface="Consolas"/>
                <a:cs typeface="Consolas"/>
                <a:sym typeface="Consolas"/>
              </a:rPr>
              <a:t>union(p, q)</a:t>
            </a:r>
            <a:r>
              <a:rPr lang="en" sz="2200"/>
              <a:t>: connect items p and q</a:t>
            </a:r>
          </a:p>
          <a:p>
            <a:pPr indent="-368300" lvl="0" marL="457200" rtl="0">
              <a:spcBef>
                <a:spcPts val="0"/>
              </a:spcBef>
              <a:buSzPts val="2200"/>
              <a:buChar char="●"/>
            </a:pPr>
            <a:r>
              <a:rPr lang="en" sz="2200">
                <a:latin typeface="Consolas"/>
                <a:ea typeface="Consolas"/>
                <a:cs typeface="Consolas"/>
                <a:sym typeface="Consolas"/>
              </a:rPr>
              <a:t>isConnected(p, q)</a:t>
            </a:r>
            <a:r>
              <a:rPr lang="en" sz="2200"/>
              <a:t>: are p and q connected?</a:t>
            </a:r>
          </a:p>
        </p:txBody>
      </p:sp>
      <p:sp>
        <p:nvSpPr>
          <p:cNvPr id="1497" name="Shape 1497"/>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Tracking Dynamic Connectivity</a:t>
            </a:r>
          </a:p>
        </p:txBody>
      </p:sp>
      <p:sp>
        <p:nvSpPr>
          <p:cNvPr id="1498" name="Shape 1498"/>
          <p:cNvSpPr txBox="1"/>
          <p:nvPr/>
        </p:nvSpPr>
        <p:spPr>
          <a:xfrm>
            <a:off x="768900" y="2319350"/>
            <a:ext cx="3331800" cy="268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union(0, 1)</a:t>
            </a:r>
          </a:p>
          <a:p>
            <a:pPr indent="0" lvl="0" marL="0" rtl="0">
              <a:spcBef>
                <a:spcPts val="0"/>
              </a:spcBef>
              <a:buNone/>
            </a:pPr>
            <a:r>
              <a:rPr lang="en" sz="1800">
                <a:latin typeface="Consolas"/>
                <a:ea typeface="Consolas"/>
                <a:cs typeface="Consolas"/>
                <a:sym typeface="Consolas"/>
              </a:rPr>
              <a:t>union(1, 2)</a:t>
            </a:r>
          </a:p>
          <a:p>
            <a:pPr indent="0" lvl="0" marL="0" rtl="0">
              <a:spcBef>
                <a:spcPts val="0"/>
              </a:spcBef>
              <a:buNone/>
            </a:pPr>
            <a:r>
              <a:rPr lang="en" sz="1800">
                <a:latin typeface="Consolas"/>
                <a:ea typeface="Consolas"/>
                <a:cs typeface="Consolas"/>
                <a:sym typeface="Consolas"/>
              </a:rPr>
              <a:t>union(0, 4)</a:t>
            </a:r>
          </a:p>
          <a:p>
            <a:pPr indent="0" lvl="0" marL="0" rtl="0">
              <a:spcBef>
                <a:spcPts val="0"/>
              </a:spcBef>
              <a:buNone/>
            </a:pPr>
            <a:r>
              <a:rPr lang="en" sz="1800">
                <a:latin typeface="Consolas"/>
                <a:ea typeface="Consolas"/>
                <a:cs typeface="Consolas"/>
                <a:sym typeface="Consolas"/>
              </a:rPr>
              <a:t>union(3, 5)</a:t>
            </a:r>
          </a:p>
          <a:p>
            <a:pPr indent="0" lvl="0" marL="0" rtl="0">
              <a:spcBef>
                <a:spcPts val="0"/>
              </a:spcBef>
              <a:buNone/>
            </a:pPr>
            <a:r>
              <a:rPr lang="en" sz="1800">
                <a:latin typeface="Consolas"/>
                <a:ea typeface="Consolas"/>
                <a:cs typeface="Consolas"/>
                <a:sym typeface="Consolas"/>
              </a:rPr>
              <a:t>isConnected(2, 4): </a:t>
            </a:r>
            <a:r>
              <a:rPr b="1" lang="en" sz="1800">
                <a:solidFill>
                  <a:srgbClr val="38761D"/>
                </a:solidFill>
                <a:latin typeface="Consolas"/>
                <a:ea typeface="Consolas"/>
                <a:cs typeface="Consolas"/>
                <a:sym typeface="Consolas"/>
              </a:rPr>
              <a:t>true</a:t>
            </a:r>
          </a:p>
          <a:p>
            <a:pPr indent="0" lvl="0" marL="0" rtl="0">
              <a:spcBef>
                <a:spcPts val="0"/>
              </a:spcBef>
              <a:buNone/>
            </a:pPr>
            <a:r>
              <a:rPr lang="en" sz="1800">
                <a:latin typeface="Consolas"/>
                <a:ea typeface="Consolas"/>
                <a:cs typeface="Consolas"/>
                <a:sym typeface="Consolas"/>
              </a:rPr>
              <a:t>isConnected(3, 0): </a:t>
            </a:r>
            <a:r>
              <a:rPr b="1" lang="en" sz="1800">
                <a:solidFill>
                  <a:srgbClr val="980000"/>
                </a:solidFill>
                <a:latin typeface="Consolas"/>
                <a:ea typeface="Consolas"/>
                <a:cs typeface="Consolas"/>
                <a:sym typeface="Consolas"/>
              </a:rPr>
              <a:t>false</a:t>
            </a:r>
          </a:p>
          <a:p>
            <a:pPr indent="0" lvl="0" marL="0">
              <a:spcBef>
                <a:spcPts val="0"/>
              </a:spcBef>
              <a:buNone/>
            </a:pPr>
            <a:r>
              <a:rPr lang="en" sz="1800">
                <a:latin typeface="Consolas"/>
                <a:ea typeface="Consolas"/>
                <a:cs typeface="Consolas"/>
                <a:sym typeface="Consolas"/>
              </a:rPr>
              <a:t>union(4, 2)</a:t>
            </a:r>
          </a:p>
          <a:p>
            <a:pPr indent="0" lvl="0" marL="0" rtl="0">
              <a:spcBef>
                <a:spcPts val="0"/>
              </a:spcBef>
              <a:buNone/>
            </a:pPr>
            <a:r>
              <a:rPr lang="en" sz="1800">
                <a:latin typeface="Consolas"/>
                <a:ea typeface="Consolas"/>
                <a:cs typeface="Consolas"/>
                <a:sym typeface="Consolas"/>
              </a:rPr>
              <a:t>union(4, 5)</a:t>
            </a:r>
          </a:p>
        </p:txBody>
      </p:sp>
      <p:sp>
        <p:nvSpPr>
          <p:cNvPr id="1499" name="Shape 1499"/>
          <p:cNvSpPr/>
          <p:nvPr/>
        </p:nvSpPr>
        <p:spPr>
          <a:xfrm>
            <a:off x="4494000"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500" name="Shape 1500"/>
          <p:cNvSpPr/>
          <p:nvPr/>
        </p:nvSpPr>
        <p:spPr>
          <a:xfrm>
            <a:off x="4494000"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501" name="Shape 1501"/>
          <p:cNvSpPr/>
          <p:nvPr/>
        </p:nvSpPr>
        <p:spPr>
          <a:xfrm>
            <a:off x="744663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502" name="Shape 1502"/>
          <p:cNvSpPr/>
          <p:nvPr/>
        </p:nvSpPr>
        <p:spPr>
          <a:xfrm>
            <a:off x="5290846"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503" name="Shape 1503"/>
          <p:cNvSpPr/>
          <p:nvPr/>
        </p:nvSpPr>
        <p:spPr>
          <a:xfrm>
            <a:off x="608769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504" name="Shape 1504"/>
          <p:cNvSpPr/>
          <p:nvPr/>
        </p:nvSpPr>
        <p:spPr>
          <a:xfrm>
            <a:off x="7446633"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505" name="Shape 1505"/>
          <p:cNvCxnSpPr>
            <a:stCxn id="1499" idx="2"/>
            <a:endCxn id="1500" idx="0"/>
          </p:cNvCxnSpPr>
          <p:nvPr/>
        </p:nvCxnSpPr>
        <p:spPr>
          <a:xfrm>
            <a:off x="4695750" y="2914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506" name="Shape 1506"/>
          <p:cNvCxnSpPr>
            <a:stCxn id="1501" idx="2"/>
            <a:endCxn id="1504" idx="0"/>
          </p:cNvCxnSpPr>
          <p:nvPr/>
        </p:nvCxnSpPr>
        <p:spPr>
          <a:xfrm>
            <a:off x="7648383" y="2914725"/>
            <a:ext cx="0" cy="313500"/>
          </a:xfrm>
          <a:prstGeom prst="straightConnector1">
            <a:avLst/>
          </a:prstGeom>
          <a:noFill/>
          <a:ln cap="flat" cmpd="sng" w="19050">
            <a:solidFill>
              <a:srgbClr val="666666"/>
            </a:solidFill>
            <a:prstDash val="solid"/>
            <a:round/>
            <a:headEnd len="lg" w="lg" type="none"/>
            <a:tailEnd len="lg" w="lg" type="none"/>
          </a:ln>
        </p:spPr>
      </p:cxnSp>
      <p:sp>
        <p:nvSpPr>
          <p:cNvPr id="1507" name="Shape 1507"/>
          <p:cNvSpPr/>
          <p:nvPr/>
        </p:nvSpPr>
        <p:spPr>
          <a:xfrm>
            <a:off x="8267886"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508" name="Shape 1508"/>
          <p:cNvCxnSpPr>
            <a:stCxn id="1499" idx="3"/>
            <a:endCxn id="1502" idx="1"/>
          </p:cNvCxnSpPr>
          <p:nvPr/>
        </p:nvCxnSpPr>
        <p:spPr>
          <a:xfrm>
            <a:off x="4897500"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509" name="Shape 1509"/>
          <p:cNvCxnSpPr>
            <a:stCxn id="1502" idx="3"/>
            <a:endCxn id="1503" idx="1"/>
          </p:cNvCxnSpPr>
          <p:nvPr/>
        </p:nvCxnSpPr>
        <p:spPr>
          <a:xfrm>
            <a:off x="5694346"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510" name="Shape 1510"/>
          <p:cNvCxnSpPr>
            <a:stCxn id="1500" idx="3"/>
            <a:endCxn id="1503" idx="2"/>
          </p:cNvCxnSpPr>
          <p:nvPr/>
        </p:nvCxnSpPr>
        <p:spPr>
          <a:xfrm flipH="1" rot="10800000">
            <a:off x="4897500" y="2914640"/>
            <a:ext cx="1392000" cy="537000"/>
          </a:xfrm>
          <a:prstGeom prst="straightConnector1">
            <a:avLst/>
          </a:prstGeom>
          <a:noFill/>
          <a:ln cap="flat" cmpd="sng" w="19050">
            <a:solidFill>
              <a:schemeClr val="dk2"/>
            </a:solidFill>
            <a:prstDash val="solid"/>
            <a:round/>
            <a:headEnd len="lg" w="lg" type="none"/>
            <a:tailEnd len="lg" w="lg" type="none"/>
          </a:ln>
        </p:spPr>
      </p:cxnSp>
      <p:cxnSp>
        <p:nvCxnSpPr>
          <p:cNvPr id="1511" name="Shape 1511"/>
          <p:cNvCxnSpPr>
            <a:stCxn id="1500" idx="2"/>
            <a:endCxn id="1504" idx="2"/>
          </p:cNvCxnSpPr>
          <p:nvPr/>
        </p:nvCxnSpPr>
        <p:spPr>
          <a:xfrm flipH="1" rot="-5400000">
            <a:off x="6171750" y="2198990"/>
            <a:ext cx="600" cy="2952600"/>
          </a:xfrm>
          <a:prstGeom prst="curvedConnector3">
            <a:avLst>
              <a:gd fmla="val 39687500" name="adj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15" name="Shape 1515"/>
        <p:cNvGrpSpPr/>
        <p:nvPr/>
      </p:nvGrpSpPr>
      <p:grpSpPr>
        <a:xfrm>
          <a:off x="0" y="0"/>
          <a:ext cx="0" cy="0"/>
          <a:chOff x="0" y="0"/>
          <a:chExt cx="0" cy="0"/>
        </a:xfrm>
      </p:grpSpPr>
      <p:sp>
        <p:nvSpPr>
          <p:cNvPr id="1516" name="Shape 1516"/>
          <p:cNvSpPr txBox="1"/>
          <p:nvPr/>
        </p:nvSpPr>
        <p:spPr>
          <a:xfrm>
            <a:off x="311700" y="863750"/>
            <a:ext cx="8132400" cy="145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Goal: given a series of pairwise integer connectedness declarations, determine if two integers are connected. Two ops:</a:t>
            </a:r>
          </a:p>
          <a:p>
            <a:pPr indent="-368300" lvl="0" marL="457200" rtl="0">
              <a:spcBef>
                <a:spcPts val="0"/>
              </a:spcBef>
              <a:spcAft>
                <a:spcPts val="0"/>
              </a:spcAft>
              <a:buSzPts val="2200"/>
              <a:buChar char="●"/>
            </a:pPr>
            <a:r>
              <a:rPr lang="en" sz="2200">
                <a:latin typeface="Consolas"/>
                <a:ea typeface="Consolas"/>
                <a:cs typeface="Consolas"/>
                <a:sym typeface="Consolas"/>
              </a:rPr>
              <a:t>union(p, q)</a:t>
            </a:r>
            <a:r>
              <a:rPr lang="en" sz="2200"/>
              <a:t>: connect items p and q</a:t>
            </a:r>
          </a:p>
          <a:p>
            <a:pPr indent="-368300" lvl="0" marL="457200" rtl="0">
              <a:spcBef>
                <a:spcPts val="0"/>
              </a:spcBef>
              <a:buSzPts val="2200"/>
              <a:buChar char="●"/>
            </a:pPr>
            <a:r>
              <a:rPr lang="en" sz="2200">
                <a:latin typeface="Consolas"/>
                <a:ea typeface="Consolas"/>
                <a:cs typeface="Consolas"/>
                <a:sym typeface="Consolas"/>
              </a:rPr>
              <a:t>isConnected(p, q)</a:t>
            </a:r>
            <a:r>
              <a:rPr lang="en" sz="2200"/>
              <a:t>: are p and q connected?</a:t>
            </a:r>
          </a:p>
        </p:txBody>
      </p:sp>
      <p:sp>
        <p:nvSpPr>
          <p:cNvPr id="1517" name="Shape 1517"/>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Disjoint Sets ADT</a:t>
            </a:r>
          </a:p>
        </p:txBody>
      </p:sp>
      <p:sp>
        <p:nvSpPr>
          <p:cNvPr id="1518" name="Shape 1518"/>
          <p:cNvSpPr txBox="1"/>
          <p:nvPr/>
        </p:nvSpPr>
        <p:spPr>
          <a:xfrm>
            <a:off x="768900" y="2319350"/>
            <a:ext cx="3331800" cy="2685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union(0, 1)</a:t>
            </a:r>
          </a:p>
          <a:p>
            <a:pPr indent="0" lvl="0" marL="0" rtl="0">
              <a:spcBef>
                <a:spcPts val="0"/>
              </a:spcBef>
              <a:buNone/>
            </a:pPr>
            <a:r>
              <a:rPr lang="en" sz="1800">
                <a:latin typeface="Consolas"/>
                <a:ea typeface="Consolas"/>
                <a:cs typeface="Consolas"/>
                <a:sym typeface="Consolas"/>
              </a:rPr>
              <a:t>union(1, 2)</a:t>
            </a:r>
          </a:p>
          <a:p>
            <a:pPr indent="0" lvl="0" marL="0" rtl="0">
              <a:spcBef>
                <a:spcPts val="0"/>
              </a:spcBef>
              <a:buNone/>
            </a:pPr>
            <a:r>
              <a:rPr lang="en" sz="1800">
                <a:latin typeface="Consolas"/>
                <a:ea typeface="Consolas"/>
                <a:cs typeface="Consolas"/>
                <a:sym typeface="Consolas"/>
              </a:rPr>
              <a:t>union(0, 4)</a:t>
            </a:r>
          </a:p>
          <a:p>
            <a:pPr indent="0" lvl="0" marL="0" rtl="0">
              <a:spcBef>
                <a:spcPts val="0"/>
              </a:spcBef>
              <a:buNone/>
            </a:pPr>
            <a:r>
              <a:rPr lang="en" sz="1800">
                <a:latin typeface="Consolas"/>
                <a:ea typeface="Consolas"/>
                <a:cs typeface="Consolas"/>
                <a:sym typeface="Consolas"/>
              </a:rPr>
              <a:t>union(3, 5)</a:t>
            </a:r>
          </a:p>
          <a:p>
            <a:pPr indent="0" lvl="0" marL="0" rtl="0">
              <a:spcBef>
                <a:spcPts val="0"/>
              </a:spcBef>
              <a:buNone/>
            </a:pPr>
            <a:r>
              <a:rPr lang="en" sz="1800">
                <a:latin typeface="Consolas"/>
                <a:ea typeface="Consolas"/>
                <a:cs typeface="Consolas"/>
                <a:sym typeface="Consolas"/>
              </a:rPr>
              <a:t>isConnected(2, 4): </a:t>
            </a:r>
            <a:r>
              <a:rPr b="1" lang="en" sz="1800">
                <a:solidFill>
                  <a:srgbClr val="38761D"/>
                </a:solidFill>
                <a:latin typeface="Consolas"/>
                <a:ea typeface="Consolas"/>
                <a:cs typeface="Consolas"/>
                <a:sym typeface="Consolas"/>
              </a:rPr>
              <a:t>true</a:t>
            </a:r>
          </a:p>
          <a:p>
            <a:pPr indent="0" lvl="0" marL="0" rtl="0">
              <a:spcBef>
                <a:spcPts val="0"/>
              </a:spcBef>
              <a:buNone/>
            </a:pPr>
            <a:r>
              <a:rPr lang="en" sz="1800">
                <a:latin typeface="Consolas"/>
                <a:ea typeface="Consolas"/>
                <a:cs typeface="Consolas"/>
                <a:sym typeface="Consolas"/>
              </a:rPr>
              <a:t>isConnected(3, 0): </a:t>
            </a:r>
            <a:r>
              <a:rPr b="1" lang="en" sz="1800">
                <a:solidFill>
                  <a:srgbClr val="980000"/>
                </a:solidFill>
                <a:latin typeface="Consolas"/>
                <a:ea typeface="Consolas"/>
                <a:cs typeface="Consolas"/>
                <a:sym typeface="Consolas"/>
              </a:rPr>
              <a:t>false</a:t>
            </a:r>
          </a:p>
          <a:p>
            <a:pPr indent="0" lvl="0" marL="0" rtl="0">
              <a:spcBef>
                <a:spcPts val="0"/>
              </a:spcBef>
              <a:buNone/>
            </a:pPr>
            <a:r>
              <a:rPr lang="en" sz="1800">
                <a:latin typeface="Consolas"/>
                <a:ea typeface="Consolas"/>
                <a:cs typeface="Consolas"/>
                <a:sym typeface="Consolas"/>
              </a:rPr>
              <a:t>union(4, 2)</a:t>
            </a:r>
          </a:p>
          <a:p>
            <a:pPr indent="0" lvl="0" marL="0">
              <a:spcBef>
                <a:spcPts val="0"/>
              </a:spcBef>
              <a:buNone/>
            </a:pPr>
            <a:r>
              <a:rPr lang="en" sz="1800">
                <a:latin typeface="Consolas"/>
                <a:ea typeface="Consolas"/>
                <a:cs typeface="Consolas"/>
                <a:sym typeface="Consolas"/>
              </a:rPr>
              <a:t>union(4, 5)</a:t>
            </a:r>
          </a:p>
          <a:p>
            <a:pPr indent="-69850" lvl="0" marL="0" rtl="0">
              <a:spcBef>
                <a:spcPts val="0"/>
              </a:spcBef>
              <a:buClr>
                <a:schemeClr val="dk1"/>
              </a:buClr>
              <a:buSzPts val="1100"/>
              <a:buFont typeface="Arial"/>
              <a:buNone/>
            </a:pPr>
            <a:r>
              <a:rPr lang="en" sz="1800">
                <a:solidFill>
                  <a:schemeClr val="dk1"/>
                </a:solidFill>
                <a:latin typeface="Consolas"/>
                <a:ea typeface="Consolas"/>
                <a:cs typeface="Consolas"/>
                <a:sym typeface="Consolas"/>
              </a:rPr>
              <a:t>isConnected(1, 3): </a:t>
            </a:r>
            <a:r>
              <a:rPr b="1" lang="en" sz="1800">
                <a:solidFill>
                  <a:srgbClr val="38761D"/>
                </a:solidFill>
                <a:latin typeface="Consolas"/>
                <a:ea typeface="Consolas"/>
                <a:cs typeface="Consolas"/>
                <a:sym typeface="Consolas"/>
              </a:rPr>
              <a:t>true</a:t>
            </a:r>
          </a:p>
        </p:txBody>
      </p:sp>
      <p:sp>
        <p:nvSpPr>
          <p:cNvPr id="1519" name="Shape 1519"/>
          <p:cNvSpPr/>
          <p:nvPr/>
        </p:nvSpPr>
        <p:spPr>
          <a:xfrm>
            <a:off x="4494000"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520" name="Shape 1520"/>
          <p:cNvSpPr/>
          <p:nvPr/>
        </p:nvSpPr>
        <p:spPr>
          <a:xfrm>
            <a:off x="4494000"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521" name="Shape 1521"/>
          <p:cNvSpPr/>
          <p:nvPr/>
        </p:nvSpPr>
        <p:spPr>
          <a:xfrm>
            <a:off x="744663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522" name="Shape 1522"/>
          <p:cNvSpPr/>
          <p:nvPr/>
        </p:nvSpPr>
        <p:spPr>
          <a:xfrm>
            <a:off x="5290846"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523" name="Shape 1523"/>
          <p:cNvSpPr/>
          <p:nvPr/>
        </p:nvSpPr>
        <p:spPr>
          <a:xfrm>
            <a:off x="6087693" y="2468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524" name="Shape 1524"/>
          <p:cNvSpPr/>
          <p:nvPr/>
        </p:nvSpPr>
        <p:spPr>
          <a:xfrm>
            <a:off x="7446633"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525" name="Shape 1525"/>
          <p:cNvCxnSpPr>
            <a:stCxn id="1519" idx="2"/>
            <a:endCxn id="1520" idx="0"/>
          </p:cNvCxnSpPr>
          <p:nvPr/>
        </p:nvCxnSpPr>
        <p:spPr>
          <a:xfrm>
            <a:off x="4695750" y="2914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526" name="Shape 1526"/>
          <p:cNvCxnSpPr>
            <a:stCxn id="1521" idx="2"/>
            <a:endCxn id="1524" idx="0"/>
          </p:cNvCxnSpPr>
          <p:nvPr/>
        </p:nvCxnSpPr>
        <p:spPr>
          <a:xfrm>
            <a:off x="7648383" y="2914725"/>
            <a:ext cx="0" cy="313500"/>
          </a:xfrm>
          <a:prstGeom prst="straightConnector1">
            <a:avLst/>
          </a:prstGeom>
          <a:noFill/>
          <a:ln cap="flat" cmpd="sng" w="19050">
            <a:solidFill>
              <a:srgbClr val="666666"/>
            </a:solidFill>
            <a:prstDash val="solid"/>
            <a:round/>
            <a:headEnd len="lg" w="lg" type="none"/>
            <a:tailEnd len="lg" w="lg" type="none"/>
          </a:ln>
        </p:spPr>
      </p:cxnSp>
      <p:sp>
        <p:nvSpPr>
          <p:cNvPr id="1527" name="Shape 1527"/>
          <p:cNvSpPr/>
          <p:nvPr/>
        </p:nvSpPr>
        <p:spPr>
          <a:xfrm>
            <a:off x="8267886" y="3228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528" name="Shape 1528"/>
          <p:cNvCxnSpPr>
            <a:stCxn id="1519" idx="3"/>
            <a:endCxn id="1522" idx="1"/>
          </p:cNvCxnSpPr>
          <p:nvPr/>
        </p:nvCxnSpPr>
        <p:spPr>
          <a:xfrm>
            <a:off x="4897500"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529" name="Shape 1529"/>
          <p:cNvCxnSpPr>
            <a:stCxn id="1522" idx="3"/>
            <a:endCxn id="1523" idx="1"/>
          </p:cNvCxnSpPr>
          <p:nvPr/>
        </p:nvCxnSpPr>
        <p:spPr>
          <a:xfrm>
            <a:off x="5694346" y="2691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530" name="Shape 1530"/>
          <p:cNvCxnSpPr>
            <a:stCxn id="1520" idx="3"/>
            <a:endCxn id="1523" idx="2"/>
          </p:cNvCxnSpPr>
          <p:nvPr/>
        </p:nvCxnSpPr>
        <p:spPr>
          <a:xfrm flipH="1" rot="10800000">
            <a:off x="4897500" y="2914640"/>
            <a:ext cx="1392000" cy="537000"/>
          </a:xfrm>
          <a:prstGeom prst="straightConnector1">
            <a:avLst/>
          </a:prstGeom>
          <a:noFill/>
          <a:ln cap="flat" cmpd="sng" w="19050">
            <a:solidFill>
              <a:schemeClr val="dk2"/>
            </a:solidFill>
            <a:prstDash val="solid"/>
            <a:round/>
            <a:headEnd len="lg" w="lg" type="none"/>
            <a:tailEnd len="lg" w="lg" type="none"/>
          </a:ln>
        </p:spPr>
      </p:cxnSp>
      <p:cxnSp>
        <p:nvCxnSpPr>
          <p:cNvPr id="1531" name="Shape 1531"/>
          <p:cNvCxnSpPr>
            <a:stCxn id="1520" idx="2"/>
            <a:endCxn id="1524" idx="2"/>
          </p:cNvCxnSpPr>
          <p:nvPr/>
        </p:nvCxnSpPr>
        <p:spPr>
          <a:xfrm flipH="1" rot="-5400000">
            <a:off x="6171750" y="2198990"/>
            <a:ext cx="600" cy="2952600"/>
          </a:xfrm>
          <a:prstGeom prst="curvedConnector3">
            <a:avLst>
              <a:gd fmla="val 39687500" name="adj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5" name="Shape 1535"/>
        <p:cNvGrpSpPr/>
        <p:nvPr/>
      </p:nvGrpSpPr>
      <p:grpSpPr>
        <a:xfrm>
          <a:off x="0" y="0"/>
          <a:ext cx="0" cy="0"/>
          <a:chOff x="0" y="0"/>
          <a:chExt cx="0" cy="0"/>
        </a:xfrm>
      </p:grpSpPr>
      <p:sp>
        <p:nvSpPr>
          <p:cNvPr id="1536" name="Shape 1536"/>
          <p:cNvSpPr txBox="1"/>
          <p:nvPr/>
        </p:nvSpPr>
        <p:spPr>
          <a:xfrm>
            <a:off x="311700" y="3220850"/>
            <a:ext cx="8132400" cy="1644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Goal: design an efficient </a:t>
            </a:r>
            <a:r>
              <a:rPr lang="en" sz="2200">
                <a:latin typeface="Consolas"/>
                <a:ea typeface="Consolas"/>
                <a:cs typeface="Consolas"/>
                <a:sym typeface="Consolas"/>
              </a:rPr>
              <a:t>DisjointSets</a:t>
            </a:r>
            <a:r>
              <a:rPr lang="en" sz="2200"/>
              <a:t> implementation:</a:t>
            </a:r>
          </a:p>
          <a:p>
            <a:pPr indent="-368300" lvl="0" marL="457200" rtl="0">
              <a:spcBef>
                <a:spcPts val="0"/>
              </a:spcBef>
              <a:spcAft>
                <a:spcPts val="0"/>
              </a:spcAft>
              <a:buSzPts val="2200"/>
              <a:buChar char="●"/>
            </a:pPr>
            <a:r>
              <a:rPr lang="en" sz="2200"/>
              <a:t>Number of elements </a:t>
            </a:r>
            <a:r>
              <a:rPr b="1" lang="en" sz="2200"/>
              <a:t>N</a:t>
            </a:r>
            <a:r>
              <a:rPr lang="en" sz="2200"/>
              <a:t> can be huge</a:t>
            </a:r>
          </a:p>
          <a:p>
            <a:pPr indent="-368300" lvl="0" marL="457200" rtl="0">
              <a:spcBef>
                <a:spcPts val="0"/>
              </a:spcBef>
              <a:spcAft>
                <a:spcPts val="0"/>
              </a:spcAft>
              <a:buSzPts val="2200"/>
              <a:buChar char="●"/>
            </a:pPr>
            <a:r>
              <a:rPr lang="en" sz="2200"/>
              <a:t>Number of API calls </a:t>
            </a:r>
            <a:r>
              <a:rPr b="1" lang="en" sz="2200"/>
              <a:t>M</a:t>
            </a:r>
            <a:r>
              <a:rPr lang="en" sz="2200"/>
              <a:t> can be huge</a:t>
            </a:r>
          </a:p>
          <a:p>
            <a:pPr indent="-368300" lvl="0" marL="457200" rtl="0">
              <a:spcBef>
                <a:spcPts val="0"/>
              </a:spcBef>
              <a:buSzPts val="2200"/>
              <a:buChar char="●"/>
            </a:pPr>
            <a:r>
              <a:rPr lang="en" sz="2200"/>
              <a:t>Calls to methods may be interleaved (e.g. can never assume we’re done unioning)</a:t>
            </a:r>
          </a:p>
        </p:txBody>
      </p:sp>
      <p:sp>
        <p:nvSpPr>
          <p:cNvPr id="1537" name="Shape 1537"/>
          <p:cNvSpPr txBox="1"/>
          <p:nvPr>
            <p:ph type="title"/>
          </p:nvPr>
        </p:nvSpPr>
        <p:spPr>
          <a:xfrm>
            <a:off x="311700" y="68100"/>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Disjoint Sets ADT</a:t>
            </a:r>
          </a:p>
        </p:txBody>
      </p:sp>
      <p:sp>
        <p:nvSpPr>
          <p:cNvPr id="1538" name="Shape 1538"/>
          <p:cNvSpPr txBox="1"/>
          <p:nvPr/>
        </p:nvSpPr>
        <p:spPr>
          <a:xfrm>
            <a:off x="311700" y="704713"/>
            <a:ext cx="8359200" cy="2452200"/>
          </a:xfrm>
          <a:prstGeom prst="rect">
            <a:avLst/>
          </a:prstGeom>
          <a:solidFill>
            <a:schemeClr val="lt1"/>
          </a:solidFill>
          <a:ln cap="flat" cmpd="sng" w="19050">
            <a:solidFill>
              <a:srgbClr val="6D9EEB"/>
            </a:solidFill>
            <a:prstDash val="solid"/>
            <a:round/>
            <a:headEnd len="med" w="med" type="none"/>
            <a:tailEnd len="med" w="med" type="none"/>
          </a:ln>
        </p:spPr>
        <p:txBody>
          <a:bodyPr anchorCtr="0" anchor="t" bIns="91425" lIns="91425" rIns="91425" wrap="square" tIns="91425">
            <a:noAutofit/>
          </a:bodyPr>
          <a:lstStyle/>
          <a:p>
            <a:pPr indent="-69850" lvl="0" marL="38100" marR="38100" rtl="0">
              <a:lnSpc>
                <a:spcPct val="115000"/>
              </a:lnSpc>
              <a:spcBef>
                <a:spcPts val="0"/>
              </a:spcBef>
              <a:buClr>
                <a:schemeClr val="dk1"/>
              </a:buClr>
              <a:buSzPts val="1100"/>
              <a:buFont typeface="Arial"/>
              <a:buNone/>
            </a:pPr>
            <a:r>
              <a:rPr lang="en" sz="2200">
                <a:solidFill>
                  <a:srgbClr val="FF5600"/>
                </a:solidFill>
                <a:highlight>
                  <a:srgbClr val="FFFFFF"/>
                </a:highlight>
                <a:latin typeface="Consolas"/>
                <a:ea typeface="Consolas"/>
                <a:cs typeface="Consolas"/>
                <a:sym typeface="Consolas"/>
              </a:rPr>
              <a:t>public</a:t>
            </a: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interface</a:t>
            </a:r>
            <a:r>
              <a:rPr lang="en" sz="2200">
                <a:solidFill>
                  <a:srgbClr val="3B3B3B"/>
                </a:solidFill>
                <a:highlight>
                  <a:srgbClr val="FFFFFF"/>
                </a:highlight>
                <a:latin typeface="Consolas"/>
                <a:ea typeface="Consolas"/>
                <a:cs typeface="Consolas"/>
                <a:sym typeface="Consolas"/>
              </a:rPr>
              <a:t> </a:t>
            </a:r>
            <a:r>
              <a:rPr lang="en" sz="2200">
                <a:solidFill>
                  <a:srgbClr val="21439C"/>
                </a:solidFill>
                <a:highlight>
                  <a:srgbClr val="FFFFFF"/>
                </a:highlight>
                <a:latin typeface="Consolas"/>
                <a:ea typeface="Consolas"/>
                <a:cs typeface="Consolas"/>
                <a:sym typeface="Consolas"/>
              </a:rPr>
              <a:t>DisjointSets</a:t>
            </a:r>
            <a:r>
              <a:rPr lang="en" sz="2200">
                <a:solidFill>
                  <a:srgbClr val="3B3B3B"/>
                </a:solidFill>
                <a:highlight>
                  <a:srgbClr val="FFFFFF"/>
                </a:highlight>
                <a:latin typeface="Consolas"/>
                <a:ea typeface="Consolas"/>
                <a:cs typeface="Consolas"/>
                <a:sym typeface="Consolas"/>
              </a:rPr>
              <a:t>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AF82D4"/>
                </a:solidFill>
                <a:highlight>
                  <a:srgbClr val="FFFFFF"/>
                </a:highlight>
                <a:latin typeface="Consolas"/>
                <a:ea typeface="Consolas"/>
                <a:cs typeface="Consolas"/>
                <a:sym typeface="Consolas"/>
              </a:rPr>
              <a:t>/* Connects two items P and Q.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void</a:t>
            </a:r>
            <a:r>
              <a:rPr lang="en" sz="2200">
                <a:solidFill>
                  <a:srgbClr val="3B3B3B"/>
                </a:solidFill>
                <a:highlight>
                  <a:srgbClr val="FFFFFF"/>
                </a:highlight>
                <a:latin typeface="Consolas"/>
                <a:ea typeface="Consolas"/>
                <a:cs typeface="Consolas"/>
                <a:sym typeface="Consolas"/>
              </a:rPr>
              <a:t> </a:t>
            </a:r>
            <a:r>
              <a:rPr lang="en" sz="2200">
                <a:solidFill>
                  <a:srgbClr val="21439C"/>
                </a:solidFill>
                <a:highlight>
                  <a:srgbClr val="FFFFFF"/>
                </a:highlight>
                <a:latin typeface="Consolas"/>
                <a:ea typeface="Consolas"/>
                <a:cs typeface="Consolas"/>
                <a:sym typeface="Consolas"/>
              </a:rPr>
              <a:t>union</a:t>
            </a:r>
            <a:r>
              <a:rPr lang="en" sz="2200">
                <a:solidFill>
                  <a:srgbClr val="3B3B3B"/>
                </a:solidFill>
                <a:highlight>
                  <a:srgbClr val="FFFFFF"/>
                </a:highlight>
                <a:latin typeface="Consolas"/>
                <a:ea typeface="Consolas"/>
                <a:cs typeface="Consolas"/>
                <a:sym typeface="Consolas"/>
              </a:rPr>
              <a:t>(</a:t>
            </a:r>
            <a:r>
              <a:rPr lang="en" sz="2200">
                <a:solidFill>
                  <a:srgbClr val="FF5600"/>
                </a:solidFill>
                <a:highlight>
                  <a:srgbClr val="FFFFFF"/>
                </a:highlight>
                <a:latin typeface="Consolas"/>
                <a:ea typeface="Consolas"/>
                <a:cs typeface="Consolas"/>
                <a:sym typeface="Consolas"/>
              </a:rPr>
              <a:t>int</a:t>
            </a:r>
            <a:r>
              <a:rPr lang="en" sz="2200">
                <a:solidFill>
                  <a:srgbClr val="3B3B3B"/>
                </a:solidFill>
                <a:highlight>
                  <a:srgbClr val="FFFFFF"/>
                </a:highlight>
                <a:latin typeface="Consolas"/>
                <a:ea typeface="Consolas"/>
                <a:cs typeface="Consolas"/>
                <a:sym typeface="Consolas"/>
              </a:rPr>
              <a:t> </a:t>
            </a:r>
            <a:r>
              <a:rPr lang="en" sz="2200">
                <a:solidFill>
                  <a:srgbClr val="0053FF"/>
                </a:solidFill>
                <a:highlight>
                  <a:srgbClr val="FFFFFF"/>
                </a:highlight>
                <a:latin typeface="Consolas"/>
                <a:ea typeface="Consolas"/>
                <a:cs typeface="Consolas"/>
                <a:sym typeface="Consolas"/>
              </a:rPr>
              <a:t>p</a:t>
            </a: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int</a:t>
            </a:r>
            <a:r>
              <a:rPr lang="en" sz="2200">
                <a:solidFill>
                  <a:srgbClr val="3B3B3B"/>
                </a:solidFill>
                <a:highlight>
                  <a:srgbClr val="FFFFFF"/>
                </a:highlight>
                <a:latin typeface="Consolas"/>
                <a:ea typeface="Consolas"/>
                <a:cs typeface="Consolas"/>
                <a:sym typeface="Consolas"/>
              </a:rPr>
              <a:t> </a:t>
            </a:r>
            <a:r>
              <a:rPr lang="en" sz="2200">
                <a:solidFill>
                  <a:srgbClr val="0053FF"/>
                </a:solidFill>
                <a:highlight>
                  <a:srgbClr val="FFFFFF"/>
                </a:highlight>
                <a:latin typeface="Consolas"/>
                <a:ea typeface="Consolas"/>
                <a:cs typeface="Consolas"/>
                <a:sym typeface="Consolas"/>
              </a:rPr>
              <a:t>q</a:t>
            </a:r>
            <a:r>
              <a:rPr lang="en" sz="2200">
                <a:solidFill>
                  <a:srgbClr val="3B3B3B"/>
                </a:solidFill>
                <a:highlight>
                  <a:srgbClr val="FFFFFF"/>
                </a:highlight>
                <a:latin typeface="Consolas"/>
                <a:ea typeface="Consolas"/>
                <a:cs typeface="Consolas"/>
                <a:sym typeface="Consolas"/>
              </a:rPr>
              <a:t>);</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AF82D4"/>
                </a:solidFill>
                <a:highlight>
                  <a:srgbClr val="FFFFFF"/>
                </a:highlight>
                <a:latin typeface="Consolas"/>
                <a:ea typeface="Consolas"/>
                <a:cs typeface="Consolas"/>
                <a:sym typeface="Consolas"/>
              </a:rPr>
              <a:t>/* Checks to see if two items are connected. */</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boolean</a:t>
            </a:r>
            <a:r>
              <a:rPr lang="en" sz="2200">
                <a:solidFill>
                  <a:srgbClr val="3B3B3B"/>
                </a:solidFill>
                <a:highlight>
                  <a:srgbClr val="FFFFFF"/>
                </a:highlight>
                <a:latin typeface="Consolas"/>
                <a:ea typeface="Consolas"/>
                <a:cs typeface="Consolas"/>
                <a:sym typeface="Consolas"/>
              </a:rPr>
              <a:t> </a:t>
            </a:r>
            <a:r>
              <a:rPr lang="en" sz="2200">
                <a:solidFill>
                  <a:srgbClr val="21439C"/>
                </a:solidFill>
                <a:highlight>
                  <a:srgbClr val="FFFFFF"/>
                </a:highlight>
                <a:latin typeface="Consolas"/>
                <a:ea typeface="Consolas"/>
                <a:cs typeface="Consolas"/>
                <a:sym typeface="Consolas"/>
              </a:rPr>
              <a:t>isConnected</a:t>
            </a:r>
            <a:r>
              <a:rPr lang="en" sz="2200">
                <a:solidFill>
                  <a:srgbClr val="3B3B3B"/>
                </a:solidFill>
                <a:highlight>
                  <a:srgbClr val="FFFFFF"/>
                </a:highlight>
                <a:latin typeface="Consolas"/>
                <a:ea typeface="Consolas"/>
                <a:cs typeface="Consolas"/>
                <a:sym typeface="Consolas"/>
              </a:rPr>
              <a:t>(</a:t>
            </a:r>
            <a:r>
              <a:rPr lang="en" sz="2200">
                <a:solidFill>
                  <a:srgbClr val="FF5600"/>
                </a:solidFill>
                <a:highlight>
                  <a:srgbClr val="FFFFFF"/>
                </a:highlight>
                <a:latin typeface="Consolas"/>
                <a:ea typeface="Consolas"/>
                <a:cs typeface="Consolas"/>
                <a:sym typeface="Consolas"/>
              </a:rPr>
              <a:t>int</a:t>
            </a:r>
            <a:r>
              <a:rPr lang="en" sz="2200">
                <a:solidFill>
                  <a:srgbClr val="3B3B3B"/>
                </a:solidFill>
                <a:highlight>
                  <a:srgbClr val="FFFFFF"/>
                </a:highlight>
                <a:latin typeface="Consolas"/>
                <a:ea typeface="Consolas"/>
                <a:cs typeface="Consolas"/>
                <a:sym typeface="Consolas"/>
              </a:rPr>
              <a:t> </a:t>
            </a:r>
            <a:r>
              <a:rPr lang="en" sz="2200">
                <a:solidFill>
                  <a:srgbClr val="0053FF"/>
                </a:solidFill>
                <a:highlight>
                  <a:srgbClr val="FFFFFF"/>
                </a:highlight>
                <a:latin typeface="Consolas"/>
                <a:ea typeface="Consolas"/>
                <a:cs typeface="Consolas"/>
                <a:sym typeface="Consolas"/>
              </a:rPr>
              <a:t>p</a:t>
            </a:r>
            <a:r>
              <a:rPr lang="en" sz="2200">
                <a:solidFill>
                  <a:srgbClr val="3B3B3B"/>
                </a:solidFill>
                <a:highlight>
                  <a:srgbClr val="FFFFFF"/>
                </a:highlight>
                <a:latin typeface="Consolas"/>
                <a:ea typeface="Consolas"/>
                <a:cs typeface="Consolas"/>
                <a:sym typeface="Consolas"/>
              </a:rPr>
              <a:t>, </a:t>
            </a:r>
            <a:r>
              <a:rPr lang="en" sz="2200">
                <a:solidFill>
                  <a:srgbClr val="FF5600"/>
                </a:solidFill>
                <a:highlight>
                  <a:srgbClr val="FFFFFF"/>
                </a:highlight>
                <a:latin typeface="Consolas"/>
                <a:ea typeface="Consolas"/>
                <a:cs typeface="Consolas"/>
                <a:sym typeface="Consolas"/>
              </a:rPr>
              <a:t>int</a:t>
            </a:r>
            <a:r>
              <a:rPr lang="en" sz="2200">
                <a:solidFill>
                  <a:srgbClr val="3B3B3B"/>
                </a:solidFill>
                <a:highlight>
                  <a:srgbClr val="FFFFFF"/>
                </a:highlight>
                <a:latin typeface="Consolas"/>
                <a:ea typeface="Consolas"/>
                <a:cs typeface="Consolas"/>
                <a:sym typeface="Consolas"/>
              </a:rPr>
              <a:t> </a:t>
            </a:r>
            <a:r>
              <a:rPr lang="en" sz="2200">
                <a:solidFill>
                  <a:srgbClr val="0053FF"/>
                </a:solidFill>
                <a:highlight>
                  <a:srgbClr val="FFFFFF"/>
                </a:highlight>
                <a:latin typeface="Consolas"/>
                <a:ea typeface="Consolas"/>
                <a:cs typeface="Consolas"/>
                <a:sym typeface="Consolas"/>
              </a:rPr>
              <a:t>q</a:t>
            </a:r>
            <a:r>
              <a:rPr lang="en" sz="2200">
                <a:solidFill>
                  <a:srgbClr val="3B3B3B"/>
                </a:solidFill>
                <a:highlight>
                  <a:srgbClr val="FFFFFF"/>
                </a:highlight>
                <a:latin typeface="Consolas"/>
                <a:ea typeface="Consolas"/>
                <a:cs typeface="Consolas"/>
                <a:sym typeface="Consolas"/>
              </a:rPr>
              <a:t>);</a:t>
            </a:r>
            <a:br>
              <a:rPr lang="en" sz="2200">
                <a:solidFill>
                  <a:srgbClr val="3B3B3B"/>
                </a:solidFill>
                <a:highlight>
                  <a:srgbClr val="FFFFFF"/>
                </a:highlight>
                <a:latin typeface="Consolas"/>
                <a:ea typeface="Consolas"/>
                <a:cs typeface="Consolas"/>
                <a:sym typeface="Consolas"/>
              </a:rPr>
            </a:br>
            <a:r>
              <a:rPr lang="en" sz="2200">
                <a:solidFill>
                  <a:srgbClr val="3B3B3B"/>
                </a:solidFill>
                <a:highlight>
                  <a:srgbClr val="FFFFFF"/>
                </a:highlight>
                <a:latin typeface="Consolas"/>
                <a:ea typeface="Consolas"/>
                <a:cs typeface="Consolas"/>
                <a:sym typeface="Consolas"/>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2" name="Shape 1542"/>
        <p:cNvGrpSpPr/>
        <p:nvPr/>
      </p:nvGrpSpPr>
      <p:grpSpPr>
        <a:xfrm>
          <a:off x="0" y="0"/>
          <a:ext cx="0" cy="0"/>
          <a:chOff x="0" y="0"/>
          <a:chExt cx="0" cy="0"/>
        </a:xfrm>
      </p:grpSpPr>
      <p:sp>
        <p:nvSpPr>
          <p:cNvPr id="1543" name="Shape 1543"/>
          <p:cNvSpPr txBox="1"/>
          <p:nvPr/>
        </p:nvSpPr>
        <p:spPr>
          <a:xfrm>
            <a:off x="311700" y="863750"/>
            <a:ext cx="8307900" cy="1238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Track sets using an undirected graph</a:t>
            </a:r>
          </a:p>
          <a:p>
            <a:pPr indent="-368300" lvl="0" marL="457200" rtl="0">
              <a:spcBef>
                <a:spcPts val="0"/>
              </a:spcBef>
              <a:spcAft>
                <a:spcPts val="0"/>
              </a:spcAft>
              <a:buSzPts val="2200"/>
              <a:buChar char="●"/>
            </a:pPr>
            <a:r>
              <a:rPr lang="en" sz="2200"/>
              <a:t>Connecting two things: add an edge between the elements</a:t>
            </a:r>
          </a:p>
          <a:p>
            <a:pPr indent="-368300" lvl="0" marL="457200" rtl="0">
              <a:spcBef>
                <a:spcPts val="0"/>
              </a:spcBef>
              <a:buSzPts val="2200"/>
              <a:buChar char="●"/>
            </a:pPr>
            <a:r>
              <a:rPr lang="en" sz="2200"/>
              <a:t>Checking connectedness: do some sort of traversal (perhaps DFS) to see if one node is reachable from the other</a:t>
            </a:r>
          </a:p>
        </p:txBody>
      </p:sp>
      <p:sp>
        <p:nvSpPr>
          <p:cNvPr id="1544" name="Shape 154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Naive Approach</a:t>
            </a:r>
          </a:p>
        </p:txBody>
      </p:sp>
      <p:sp>
        <p:nvSpPr>
          <p:cNvPr id="1545" name="Shape 1545"/>
          <p:cNvSpPr/>
          <p:nvPr/>
        </p:nvSpPr>
        <p:spPr>
          <a:xfrm>
            <a:off x="2289213" y="29028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546" name="Shape 1546"/>
          <p:cNvSpPr/>
          <p:nvPr/>
        </p:nvSpPr>
        <p:spPr>
          <a:xfrm>
            <a:off x="2289213" y="36631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547" name="Shape 1547"/>
          <p:cNvSpPr/>
          <p:nvPr/>
        </p:nvSpPr>
        <p:spPr>
          <a:xfrm>
            <a:off x="5241846" y="29028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548" name="Shape 1548"/>
          <p:cNvSpPr/>
          <p:nvPr/>
        </p:nvSpPr>
        <p:spPr>
          <a:xfrm>
            <a:off x="3086059" y="29028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549" name="Shape 1549"/>
          <p:cNvSpPr/>
          <p:nvPr/>
        </p:nvSpPr>
        <p:spPr>
          <a:xfrm>
            <a:off x="3882905" y="29028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550" name="Shape 1550"/>
          <p:cNvSpPr/>
          <p:nvPr/>
        </p:nvSpPr>
        <p:spPr>
          <a:xfrm>
            <a:off x="5241846" y="36631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551" name="Shape 1551"/>
          <p:cNvCxnSpPr>
            <a:stCxn id="1545" idx="2"/>
            <a:endCxn id="1546" idx="0"/>
          </p:cNvCxnSpPr>
          <p:nvPr/>
        </p:nvCxnSpPr>
        <p:spPr>
          <a:xfrm>
            <a:off x="2490963" y="3349550"/>
            <a:ext cx="0" cy="313500"/>
          </a:xfrm>
          <a:prstGeom prst="straightConnector1">
            <a:avLst/>
          </a:prstGeom>
          <a:noFill/>
          <a:ln cap="flat" cmpd="sng" w="19050">
            <a:solidFill>
              <a:srgbClr val="666666"/>
            </a:solidFill>
            <a:prstDash val="solid"/>
            <a:round/>
            <a:headEnd len="lg" w="lg" type="none"/>
            <a:tailEnd len="lg" w="lg" type="none"/>
          </a:ln>
        </p:spPr>
      </p:cxnSp>
      <p:cxnSp>
        <p:nvCxnSpPr>
          <p:cNvPr id="1552" name="Shape 1552"/>
          <p:cNvCxnSpPr>
            <a:stCxn id="1547" idx="2"/>
            <a:endCxn id="1550" idx="0"/>
          </p:cNvCxnSpPr>
          <p:nvPr/>
        </p:nvCxnSpPr>
        <p:spPr>
          <a:xfrm>
            <a:off x="5443596" y="3349550"/>
            <a:ext cx="0" cy="313500"/>
          </a:xfrm>
          <a:prstGeom prst="straightConnector1">
            <a:avLst/>
          </a:prstGeom>
          <a:noFill/>
          <a:ln cap="flat" cmpd="sng" w="19050">
            <a:solidFill>
              <a:srgbClr val="666666"/>
            </a:solidFill>
            <a:prstDash val="solid"/>
            <a:round/>
            <a:headEnd len="lg" w="lg" type="none"/>
            <a:tailEnd len="lg" w="lg" type="none"/>
          </a:ln>
        </p:spPr>
      </p:cxnSp>
      <p:sp>
        <p:nvSpPr>
          <p:cNvPr id="1553" name="Shape 1553"/>
          <p:cNvSpPr/>
          <p:nvPr/>
        </p:nvSpPr>
        <p:spPr>
          <a:xfrm>
            <a:off x="6063098" y="36631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554" name="Shape 1554"/>
          <p:cNvCxnSpPr>
            <a:stCxn id="1545" idx="3"/>
            <a:endCxn id="1548" idx="1"/>
          </p:cNvCxnSpPr>
          <p:nvPr/>
        </p:nvCxnSpPr>
        <p:spPr>
          <a:xfrm>
            <a:off x="2692713" y="3126200"/>
            <a:ext cx="393300" cy="0"/>
          </a:xfrm>
          <a:prstGeom prst="straightConnector1">
            <a:avLst/>
          </a:prstGeom>
          <a:noFill/>
          <a:ln cap="flat" cmpd="sng" w="19050">
            <a:solidFill>
              <a:schemeClr val="dk2"/>
            </a:solidFill>
            <a:prstDash val="solid"/>
            <a:round/>
            <a:headEnd len="lg" w="lg" type="none"/>
            <a:tailEnd len="lg" w="lg" type="none"/>
          </a:ln>
        </p:spPr>
      </p:cxnSp>
      <p:cxnSp>
        <p:nvCxnSpPr>
          <p:cNvPr id="1555" name="Shape 1555"/>
          <p:cNvCxnSpPr>
            <a:stCxn id="1548" idx="3"/>
            <a:endCxn id="1549" idx="1"/>
          </p:cNvCxnSpPr>
          <p:nvPr/>
        </p:nvCxnSpPr>
        <p:spPr>
          <a:xfrm>
            <a:off x="3489559" y="3126200"/>
            <a:ext cx="393300" cy="0"/>
          </a:xfrm>
          <a:prstGeom prst="straightConnector1">
            <a:avLst/>
          </a:prstGeom>
          <a:noFill/>
          <a:ln cap="flat" cmpd="sng" w="19050">
            <a:solidFill>
              <a:schemeClr val="dk2"/>
            </a:solidFill>
            <a:prstDash val="solid"/>
            <a:round/>
            <a:headEnd len="lg" w="lg" type="none"/>
            <a:tailEnd len="lg" w="lg" type="none"/>
          </a:ln>
        </p:spPr>
      </p:cxnSp>
      <p:cxnSp>
        <p:nvCxnSpPr>
          <p:cNvPr id="1556" name="Shape 1556"/>
          <p:cNvCxnSpPr>
            <a:stCxn id="1546" idx="3"/>
            <a:endCxn id="1549" idx="2"/>
          </p:cNvCxnSpPr>
          <p:nvPr/>
        </p:nvCxnSpPr>
        <p:spPr>
          <a:xfrm flipH="1" rot="10800000">
            <a:off x="2692713" y="3349465"/>
            <a:ext cx="1392000" cy="5370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0" name="Shape 1560"/>
        <p:cNvGrpSpPr/>
        <p:nvPr/>
      </p:nvGrpSpPr>
      <p:grpSpPr>
        <a:xfrm>
          <a:off x="0" y="0"/>
          <a:ext cx="0" cy="0"/>
          <a:chOff x="0" y="0"/>
          <a:chExt cx="0" cy="0"/>
        </a:xfrm>
      </p:grpSpPr>
      <p:sp>
        <p:nvSpPr>
          <p:cNvPr id="1561" name="Shape 1561"/>
          <p:cNvSpPr txBox="1"/>
          <p:nvPr/>
        </p:nvSpPr>
        <p:spPr>
          <a:xfrm>
            <a:off x="311700" y="863750"/>
            <a:ext cx="8132400" cy="867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Rather than manually writing out every single edge, simply record the set that each element belongs to</a:t>
            </a:r>
          </a:p>
        </p:txBody>
      </p:sp>
      <p:sp>
        <p:nvSpPr>
          <p:cNvPr id="1562" name="Shape 1562"/>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Better Approach: Disjoint Subsets</a:t>
            </a:r>
          </a:p>
        </p:txBody>
      </p:sp>
      <p:sp>
        <p:nvSpPr>
          <p:cNvPr id="1563" name="Shape 1563"/>
          <p:cNvSpPr txBox="1"/>
          <p:nvPr/>
        </p:nvSpPr>
        <p:spPr>
          <a:xfrm>
            <a:off x="1043100" y="1731050"/>
            <a:ext cx="7057800" cy="3082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union(0, 1)		// {0, 1} {2} {3} {4} {5} {6}</a:t>
            </a:r>
          </a:p>
          <a:p>
            <a:pPr indent="0" lvl="0" marL="0" rtl="0">
              <a:spcBef>
                <a:spcPts val="0"/>
              </a:spcBef>
              <a:buNone/>
            </a:pPr>
            <a:r>
              <a:rPr lang="en" sz="2200">
                <a:latin typeface="Consolas"/>
                <a:ea typeface="Consolas"/>
                <a:cs typeface="Consolas"/>
                <a:sym typeface="Consolas"/>
              </a:rPr>
              <a:t>union(1, 2)		// {0, 1, 2} {3} {4} {5} {6}</a:t>
            </a:r>
          </a:p>
          <a:p>
            <a:pPr indent="0" lvl="0" marL="0" rtl="0">
              <a:spcBef>
                <a:spcPts val="0"/>
              </a:spcBef>
              <a:buNone/>
            </a:pPr>
            <a:r>
              <a:rPr lang="en" sz="2200">
                <a:latin typeface="Consolas"/>
                <a:ea typeface="Consolas"/>
                <a:cs typeface="Consolas"/>
                <a:sym typeface="Consolas"/>
              </a:rPr>
              <a:t>union(0, 4)		// {0, 1, 2, 4} {3} {5} {6}</a:t>
            </a:r>
          </a:p>
          <a:p>
            <a:pPr indent="0" lvl="0" marL="0" rtl="0">
              <a:spcBef>
                <a:spcPts val="0"/>
              </a:spcBef>
              <a:buNone/>
            </a:pPr>
            <a:r>
              <a:rPr lang="en" sz="2200">
                <a:latin typeface="Consolas"/>
                <a:ea typeface="Consolas"/>
                <a:cs typeface="Consolas"/>
                <a:sym typeface="Consolas"/>
              </a:rPr>
              <a:t>union(3, 5)		// {0, 1, 2, 4} {3, 5} {6}</a:t>
            </a:r>
          </a:p>
          <a:p>
            <a:pPr indent="0" lvl="0" marL="0" rtl="0">
              <a:spcBef>
                <a:spcPts val="0"/>
              </a:spcBef>
              <a:buNone/>
            </a:pPr>
            <a:r>
              <a:rPr lang="en" sz="2200">
                <a:latin typeface="Consolas"/>
                <a:ea typeface="Consolas"/>
                <a:cs typeface="Consolas"/>
                <a:sym typeface="Consolas"/>
              </a:rPr>
              <a:t>isConnected(2, 4): </a:t>
            </a:r>
            <a:r>
              <a:rPr b="1" lang="en" sz="2200">
                <a:solidFill>
                  <a:srgbClr val="38761D"/>
                </a:solidFill>
                <a:latin typeface="Consolas"/>
                <a:ea typeface="Consolas"/>
                <a:cs typeface="Consolas"/>
                <a:sym typeface="Consolas"/>
              </a:rPr>
              <a:t>true</a:t>
            </a:r>
          </a:p>
          <a:p>
            <a:pPr indent="0" lvl="0" marL="0" rtl="0">
              <a:spcBef>
                <a:spcPts val="0"/>
              </a:spcBef>
              <a:buNone/>
            </a:pPr>
            <a:r>
              <a:rPr lang="en" sz="2200">
                <a:latin typeface="Consolas"/>
                <a:ea typeface="Consolas"/>
                <a:cs typeface="Consolas"/>
                <a:sym typeface="Consolas"/>
              </a:rPr>
              <a:t>isConnected(3, 0): </a:t>
            </a:r>
            <a:r>
              <a:rPr b="1" lang="en" sz="2200">
                <a:solidFill>
                  <a:srgbClr val="980000"/>
                </a:solidFill>
                <a:latin typeface="Consolas"/>
                <a:ea typeface="Consolas"/>
                <a:cs typeface="Consolas"/>
                <a:sym typeface="Consolas"/>
              </a:rPr>
              <a:t>false</a:t>
            </a:r>
          </a:p>
          <a:p>
            <a:pPr indent="0" lvl="0" marL="0" rtl="0">
              <a:spcBef>
                <a:spcPts val="0"/>
              </a:spcBef>
              <a:buNone/>
            </a:pPr>
            <a:r>
              <a:rPr lang="en" sz="2200">
                <a:latin typeface="Consolas"/>
                <a:ea typeface="Consolas"/>
                <a:cs typeface="Consolas"/>
                <a:sym typeface="Consolas"/>
              </a:rPr>
              <a:t>union(4, 2)		// {0, 1, 2, 4} {3, 5} {6}</a:t>
            </a:r>
          </a:p>
          <a:p>
            <a:pPr indent="0" lvl="0" marL="0" rtl="0">
              <a:spcBef>
                <a:spcPts val="0"/>
              </a:spcBef>
              <a:buNone/>
            </a:pPr>
            <a:r>
              <a:rPr lang="en" sz="2200">
                <a:latin typeface="Consolas"/>
                <a:ea typeface="Consolas"/>
                <a:cs typeface="Consolas"/>
                <a:sym typeface="Consolas"/>
              </a:rPr>
              <a:t>union(4, 5)		// {0, 1, 2, 3, 4, 5} {6}</a:t>
            </a:r>
          </a:p>
          <a:p>
            <a:pPr indent="0" lvl="0" marL="0" rtl="0">
              <a:spcBef>
                <a:spcPts val="0"/>
              </a:spcBef>
              <a:buNone/>
            </a:pPr>
            <a:r>
              <a:rPr lang="en" sz="2200">
                <a:solidFill>
                  <a:schemeClr val="dk1"/>
                </a:solidFill>
                <a:latin typeface="Consolas"/>
                <a:ea typeface="Consolas"/>
                <a:cs typeface="Consolas"/>
                <a:sym typeface="Consolas"/>
              </a:rPr>
              <a:t>isConnected(1, 3): </a:t>
            </a:r>
            <a:r>
              <a:rPr b="1" lang="en" sz="2200">
                <a:solidFill>
                  <a:srgbClr val="38761D"/>
                </a:solidFill>
                <a:latin typeface="Consolas"/>
                <a:ea typeface="Consolas"/>
                <a:cs typeface="Consolas"/>
                <a:sym typeface="Consolas"/>
              </a:rPr>
              <a:t>true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7" name="Shape 1567"/>
        <p:cNvGrpSpPr/>
        <p:nvPr/>
      </p:nvGrpSpPr>
      <p:grpSpPr>
        <a:xfrm>
          <a:off x="0" y="0"/>
          <a:ext cx="0" cy="0"/>
          <a:chOff x="0" y="0"/>
          <a:chExt cx="0" cy="0"/>
        </a:xfrm>
      </p:grpSpPr>
      <p:sp>
        <p:nvSpPr>
          <p:cNvPr id="1568" name="Shape 1568"/>
          <p:cNvSpPr txBox="1"/>
          <p:nvPr/>
        </p:nvSpPr>
        <p:spPr>
          <a:xfrm>
            <a:off x="311700" y="863750"/>
            <a:ext cx="8307900" cy="2159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 </a:t>
            </a:r>
            <a:r>
              <a:rPr b="1" lang="en" sz="2200"/>
              <a:t>connected component (a.k.a. disjoint subset)</a:t>
            </a:r>
            <a:r>
              <a:rPr lang="en" sz="2200"/>
              <a:t> is a set of items that are mutually connected</a:t>
            </a:r>
          </a:p>
          <a:p>
            <a:pPr indent="-368300" lvl="0" marL="457200" rtl="0">
              <a:spcBef>
                <a:spcPts val="0"/>
              </a:spcBef>
              <a:spcAft>
                <a:spcPts val="0"/>
              </a:spcAft>
              <a:buSzPts val="2200"/>
              <a:buChar char="●"/>
            </a:pPr>
            <a:r>
              <a:rPr lang="en" sz="2200"/>
              <a:t>Naive approach: record connecting edges in an undirected graph</a:t>
            </a:r>
          </a:p>
          <a:p>
            <a:pPr indent="-368300" lvl="0" marL="457200" rtl="0">
              <a:spcBef>
                <a:spcPts val="0"/>
              </a:spcBef>
              <a:spcAft>
                <a:spcPts val="0"/>
              </a:spcAft>
              <a:buSzPts val="2200"/>
              <a:buChar char="●"/>
            </a:pPr>
            <a:r>
              <a:rPr lang="en" sz="2200"/>
              <a:t>Better approach: model connectedness in terms of sets</a:t>
            </a:r>
          </a:p>
          <a:p>
            <a:pPr indent="-368300" lvl="1" marL="914400" rtl="0">
              <a:spcBef>
                <a:spcPts val="0"/>
              </a:spcBef>
              <a:buSzPts val="2200"/>
              <a:buChar char="○"/>
            </a:pPr>
            <a:r>
              <a:rPr lang="en" sz="2200"/>
              <a:t>How things are connected is unimportant</a:t>
            </a:r>
          </a:p>
        </p:txBody>
      </p:sp>
      <p:sp>
        <p:nvSpPr>
          <p:cNvPr id="1569" name="Shape 1569"/>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A Better Approach</a:t>
            </a:r>
          </a:p>
        </p:txBody>
      </p:sp>
      <p:sp>
        <p:nvSpPr>
          <p:cNvPr id="1570" name="Shape 1570"/>
          <p:cNvSpPr/>
          <p:nvPr/>
        </p:nvSpPr>
        <p:spPr>
          <a:xfrm>
            <a:off x="1755813" y="35124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571" name="Shape 1571"/>
          <p:cNvSpPr/>
          <p:nvPr/>
        </p:nvSpPr>
        <p:spPr>
          <a:xfrm>
            <a:off x="1755813" y="42727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572" name="Shape 1572"/>
          <p:cNvSpPr/>
          <p:nvPr/>
        </p:nvSpPr>
        <p:spPr>
          <a:xfrm>
            <a:off x="4602421" y="313231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573" name="Shape 1573"/>
          <p:cNvSpPr/>
          <p:nvPr/>
        </p:nvSpPr>
        <p:spPr>
          <a:xfrm>
            <a:off x="2552659" y="35124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574" name="Shape 1574"/>
          <p:cNvSpPr/>
          <p:nvPr/>
        </p:nvSpPr>
        <p:spPr>
          <a:xfrm>
            <a:off x="3349505" y="35124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575" name="Shape 1575"/>
          <p:cNvSpPr/>
          <p:nvPr/>
        </p:nvSpPr>
        <p:spPr>
          <a:xfrm>
            <a:off x="4602421" y="389257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576" name="Shape 1576"/>
          <p:cNvCxnSpPr>
            <a:stCxn id="1570" idx="2"/>
            <a:endCxn id="1571" idx="0"/>
          </p:cNvCxnSpPr>
          <p:nvPr/>
        </p:nvCxnSpPr>
        <p:spPr>
          <a:xfrm>
            <a:off x="1957563" y="3959150"/>
            <a:ext cx="0" cy="313500"/>
          </a:xfrm>
          <a:prstGeom prst="straightConnector1">
            <a:avLst/>
          </a:prstGeom>
          <a:noFill/>
          <a:ln cap="flat" cmpd="sng" w="19050">
            <a:solidFill>
              <a:srgbClr val="666666"/>
            </a:solidFill>
            <a:prstDash val="solid"/>
            <a:round/>
            <a:headEnd len="lg" w="lg" type="none"/>
            <a:tailEnd len="lg" w="lg" type="none"/>
          </a:ln>
        </p:spPr>
      </p:cxnSp>
      <p:cxnSp>
        <p:nvCxnSpPr>
          <p:cNvPr id="1577" name="Shape 1577"/>
          <p:cNvCxnSpPr>
            <a:stCxn id="1572" idx="2"/>
            <a:endCxn id="1575" idx="0"/>
          </p:cNvCxnSpPr>
          <p:nvPr/>
        </p:nvCxnSpPr>
        <p:spPr>
          <a:xfrm>
            <a:off x="4804171" y="3579013"/>
            <a:ext cx="0" cy="313500"/>
          </a:xfrm>
          <a:prstGeom prst="straightConnector1">
            <a:avLst/>
          </a:prstGeom>
          <a:noFill/>
          <a:ln cap="flat" cmpd="sng" w="19050">
            <a:solidFill>
              <a:srgbClr val="666666"/>
            </a:solidFill>
            <a:prstDash val="solid"/>
            <a:round/>
            <a:headEnd len="lg" w="lg" type="none"/>
            <a:tailEnd len="lg" w="lg" type="none"/>
          </a:ln>
        </p:spPr>
      </p:cxnSp>
      <p:sp>
        <p:nvSpPr>
          <p:cNvPr id="1578" name="Shape 1578"/>
          <p:cNvSpPr/>
          <p:nvPr/>
        </p:nvSpPr>
        <p:spPr>
          <a:xfrm>
            <a:off x="5423673" y="389257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579" name="Shape 1579"/>
          <p:cNvCxnSpPr>
            <a:stCxn id="1570" idx="3"/>
            <a:endCxn id="1573" idx="1"/>
          </p:cNvCxnSpPr>
          <p:nvPr/>
        </p:nvCxnSpPr>
        <p:spPr>
          <a:xfrm>
            <a:off x="2159313" y="3735800"/>
            <a:ext cx="393300" cy="0"/>
          </a:xfrm>
          <a:prstGeom prst="straightConnector1">
            <a:avLst/>
          </a:prstGeom>
          <a:noFill/>
          <a:ln cap="flat" cmpd="sng" w="19050">
            <a:solidFill>
              <a:schemeClr val="dk2"/>
            </a:solidFill>
            <a:prstDash val="solid"/>
            <a:round/>
            <a:headEnd len="lg" w="lg" type="none"/>
            <a:tailEnd len="lg" w="lg" type="none"/>
          </a:ln>
        </p:spPr>
      </p:cxnSp>
      <p:cxnSp>
        <p:nvCxnSpPr>
          <p:cNvPr id="1580" name="Shape 1580"/>
          <p:cNvCxnSpPr>
            <a:stCxn id="1573" idx="3"/>
            <a:endCxn id="1574" idx="1"/>
          </p:cNvCxnSpPr>
          <p:nvPr/>
        </p:nvCxnSpPr>
        <p:spPr>
          <a:xfrm>
            <a:off x="2956159" y="3735800"/>
            <a:ext cx="393300" cy="0"/>
          </a:xfrm>
          <a:prstGeom prst="straightConnector1">
            <a:avLst/>
          </a:prstGeom>
          <a:noFill/>
          <a:ln cap="flat" cmpd="sng" w="19050">
            <a:solidFill>
              <a:schemeClr val="dk2"/>
            </a:solidFill>
            <a:prstDash val="solid"/>
            <a:round/>
            <a:headEnd len="lg" w="lg" type="none"/>
            <a:tailEnd len="lg" w="lg" type="none"/>
          </a:ln>
        </p:spPr>
      </p:cxnSp>
      <p:sp>
        <p:nvSpPr>
          <p:cNvPr id="1581" name="Shape 1581"/>
          <p:cNvSpPr txBox="1"/>
          <p:nvPr/>
        </p:nvSpPr>
        <p:spPr>
          <a:xfrm>
            <a:off x="2795700" y="4474250"/>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4} {3, 5} {6}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Shape 1586"/>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1155CC"/>
                </a:solidFill>
              </a:rPr>
              <a:t>QuickFind</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0" name="Shape 1590"/>
        <p:cNvGrpSpPr/>
        <p:nvPr/>
      </p:nvGrpSpPr>
      <p:grpSpPr>
        <a:xfrm>
          <a:off x="0" y="0"/>
          <a:ext cx="0" cy="0"/>
          <a:chOff x="0" y="0"/>
          <a:chExt cx="0" cy="0"/>
        </a:xfrm>
      </p:grpSpPr>
      <p:sp>
        <p:nvSpPr>
          <p:cNvPr id="1591" name="Shape 1591"/>
          <p:cNvSpPr txBox="1"/>
          <p:nvPr/>
        </p:nvSpPr>
        <p:spPr>
          <a:xfrm>
            <a:off x="311700" y="3168375"/>
            <a:ext cx="8307900" cy="15132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One idea: </a:t>
            </a:r>
            <a:r>
              <a:rPr lang="en" sz="2200">
                <a:latin typeface="Consolas"/>
                <a:ea typeface="Consolas"/>
                <a:cs typeface="Consolas"/>
                <a:sym typeface="Consolas"/>
              </a:rPr>
              <a:t>ArrayList&lt;ArrayList&lt;Integer&gt;&gt;</a:t>
            </a:r>
          </a:p>
          <a:p>
            <a:pPr indent="-368300" lvl="0" marL="457200" rtl="0">
              <a:spcBef>
                <a:spcPts val="0"/>
              </a:spcBef>
              <a:spcAft>
                <a:spcPts val="0"/>
              </a:spcAft>
              <a:buSzPts val="2200"/>
              <a:buChar char="●"/>
            </a:pPr>
            <a:r>
              <a:rPr lang="en" sz="2200"/>
              <a:t>0</a:t>
            </a:r>
            <a:r>
              <a:rPr baseline="30000" lang="en" sz="2200"/>
              <a:t>th</a:t>
            </a:r>
            <a:r>
              <a:rPr lang="en" sz="2200"/>
              <a:t> list is {0, 1, 2, 4}, next is {3, 5}, then {6}</a:t>
            </a:r>
          </a:p>
          <a:p>
            <a:pPr indent="-368300" lvl="0" marL="457200" rtl="0">
              <a:spcBef>
                <a:spcPts val="0"/>
              </a:spcBef>
              <a:spcAft>
                <a:spcPts val="0"/>
              </a:spcAft>
              <a:buSzPts val="2200"/>
              <a:buChar char="●"/>
            </a:pPr>
            <a:r>
              <a:rPr lang="en" sz="2200"/>
              <a:t>After </a:t>
            </a:r>
            <a:r>
              <a:rPr lang="en" sz="2200">
                <a:latin typeface="Consolas"/>
                <a:ea typeface="Consolas"/>
                <a:cs typeface="Consolas"/>
                <a:sym typeface="Consolas"/>
              </a:rPr>
              <a:t>union</a:t>
            </a:r>
            <a:r>
              <a:rPr lang="en" sz="2200"/>
              <a:t>: 0</a:t>
            </a:r>
            <a:r>
              <a:rPr baseline="30000" lang="en" sz="2200"/>
              <a:t>th</a:t>
            </a:r>
            <a:r>
              <a:rPr lang="en" sz="2200"/>
              <a:t> list is {0, 1, 2, 3, 4, 5}, then {6}</a:t>
            </a:r>
          </a:p>
          <a:p>
            <a:pPr indent="-368300" lvl="0" marL="457200" rtl="0">
              <a:spcBef>
                <a:spcPts val="0"/>
              </a:spcBef>
              <a:buSzPts val="2200"/>
              <a:buChar char="●"/>
            </a:pPr>
            <a:r>
              <a:rPr lang="en" sz="2200"/>
              <a:t>Problem: </a:t>
            </a:r>
            <a:r>
              <a:rPr lang="en" sz="2200">
                <a:latin typeface="Consolas"/>
                <a:ea typeface="Consolas"/>
                <a:cs typeface="Consolas"/>
                <a:sym typeface="Consolas"/>
              </a:rPr>
              <a:t>isConnected</a:t>
            </a:r>
            <a:r>
              <a:rPr lang="en" sz="2200"/>
              <a:t> requires you to iterate over a potentially long list</a:t>
            </a:r>
          </a:p>
        </p:txBody>
      </p:sp>
      <p:sp>
        <p:nvSpPr>
          <p:cNvPr id="1592" name="Shape 1592"/>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Challenge: Optimizing isConnected</a:t>
            </a:r>
          </a:p>
        </p:txBody>
      </p:sp>
      <p:sp>
        <p:nvSpPr>
          <p:cNvPr id="1593" name="Shape 1593"/>
          <p:cNvSpPr/>
          <p:nvPr/>
        </p:nvSpPr>
        <p:spPr>
          <a:xfrm>
            <a:off x="233938" y="15824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594" name="Shape 1594"/>
          <p:cNvSpPr/>
          <p:nvPr/>
        </p:nvSpPr>
        <p:spPr>
          <a:xfrm>
            <a:off x="233938" y="23426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595" name="Shape 1595"/>
          <p:cNvSpPr/>
          <p:nvPr/>
        </p:nvSpPr>
        <p:spPr>
          <a:xfrm>
            <a:off x="2470946" y="1202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596" name="Shape 1596"/>
          <p:cNvSpPr/>
          <p:nvPr/>
        </p:nvSpPr>
        <p:spPr>
          <a:xfrm>
            <a:off x="1030784" y="15824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597" name="Shape 1597"/>
          <p:cNvSpPr/>
          <p:nvPr/>
        </p:nvSpPr>
        <p:spPr>
          <a:xfrm>
            <a:off x="1827630" y="15824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598" name="Shape 1598"/>
          <p:cNvSpPr/>
          <p:nvPr/>
        </p:nvSpPr>
        <p:spPr>
          <a:xfrm>
            <a:off x="2470946" y="19625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599" name="Shape 1599"/>
          <p:cNvCxnSpPr>
            <a:stCxn id="1593" idx="2"/>
            <a:endCxn id="1594" idx="0"/>
          </p:cNvCxnSpPr>
          <p:nvPr/>
        </p:nvCxnSpPr>
        <p:spPr>
          <a:xfrm>
            <a:off x="435688" y="20291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600" name="Shape 1600"/>
          <p:cNvCxnSpPr>
            <a:stCxn id="1595" idx="2"/>
            <a:endCxn id="1598" idx="0"/>
          </p:cNvCxnSpPr>
          <p:nvPr/>
        </p:nvCxnSpPr>
        <p:spPr>
          <a:xfrm>
            <a:off x="2672696" y="1648988"/>
            <a:ext cx="0" cy="313500"/>
          </a:xfrm>
          <a:prstGeom prst="straightConnector1">
            <a:avLst/>
          </a:prstGeom>
          <a:noFill/>
          <a:ln cap="flat" cmpd="sng" w="19050">
            <a:solidFill>
              <a:srgbClr val="666666"/>
            </a:solidFill>
            <a:prstDash val="solid"/>
            <a:round/>
            <a:headEnd len="lg" w="lg" type="none"/>
            <a:tailEnd len="lg" w="lg" type="none"/>
          </a:ln>
        </p:spPr>
      </p:cxnSp>
      <p:sp>
        <p:nvSpPr>
          <p:cNvPr id="1601" name="Shape 1601"/>
          <p:cNvSpPr/>
          <p:nvPr/>
        </p:nvSpPr>
        <p:spPr>
          <a:xfrm>
            <a:off x="3292198" y="19625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602" name="Shape 1602"/>
          <p:cNvCxnSpPr>
            <a:stCxn id="1593" idx="3"/>
            <a:endCxn id="1596" idx="1"/>
          </p:cNvCxnSpPr>
          <p:nvPr/>
        </p:nvCxnSpPr>
        <p:spPr>
          <a:xfrm>
            <a:off x="637438" y="1805775"/>
            <a:ext cx="393300" cy="0"/>
          </a:xfrm>
          <a:prstGeom prst="straightConnector1">
            <a:avLst/>
          </a:prstGeom>
          <a:noFill/>
          <a:ln cap="flat" cmpd="sng" w="19050">
            <a:solidFill>
              <a:schemeClr val="dk2"/>
            </a:solidFill>
            <a:prstDash val="solid"/>
            <a:round/>
            <a:headEnd len="lg" w="lg" type="none"/>
            <a:tailEnd len="lg" w="lg" type="none"/>
          </a:ln>
        </p:spPr>
      </p:cxnSp>
      <p:cxnSp>
        <p:nvCxnSpPr>
          <p:cNvPr id="1603" name="Shape 1603"/>
          <p:cNvCxnSpPr>
            <a:stCxn id="1596" idx="3"/>
            <a:endCxn id="1597" idx="1"/>
          </p:cNvCxnSpPr>
          <p:nvPr/>
        </p:nvCxnSpPr>
        <p:spPr>
          <a:xfrm>
            <a:off x="1434284" y="1805775"/>
            <a:ext cx="393300" cy="0"/>
          </a:xfrm>
          <a:prstGeom prst="straightConnector1">
            <a:avLst/>
          </a:prstGeom>
          <a:noFill/>
          <a:ln cap="flat" cmpd="sng" w="19050">
            <a:solidFill>
              <a:schemeClr val="dk2"/>
            </a:solidFill>
            <a:prstDash val="solid"/>
            <a:round/>
            <a:headEnd len="lg" w="lg" type="none"/>
            <a:tailEnd len="lg" w="lg" type="none"/>
          </a:ln>
        </p:spPr>
      </p:cxnSp>
      <p:sp>
        <p:nvSpPr>
          <p:cNvPr id="1604" name="Shape 1604"/>
          <p:cNvSpPr txBox="1"/>
          <p:nvPr/>
        </p:nvSpPr>
        <p:spPr>
          <a:xfrm>
            <a:off x="664225" y="2544225"/>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4} {3, 5} {6}</a:t>
            </a:r>
          </a:p>
        </p:txBody>
      </p:sp>
      <p:sp>
        <p:nvSpPr>
          <p:cNvPr id="1605" name="Shape 1605"/>
          <p:cNvSpPr txBox="1"/>
          <p:nvPr/>
        </p:nvSpPr>
        <p:spPr>
          <a:xfrm>
            <a:off x="311700" y="63672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Before </a:t>
            </a:r>
            <a:r>
              <a:rPr lang="en" sz="2200">
                <a:latin typeface="Consolas"/>
                <a:ea typeface="Consolas"/>
                <a:cs typeface="Consolas"/>
                <a:sym typeface="Consolas"/>
              </a:rPr>
              <a:t>union(4, 5)</a:t>
            </a:r>
            <a:r>
              <a:rPr lang="en" sz="2200"/>
              <a:t>:</a:t>
            </a:r>
          </a:p>
        </p:txBody>
      </p:sp>
      <p:sp>
        <p:nvSpPr>
          <p:cNvPr id="1606" name="Shape 1606"/>
          <p:cNvSpPr txBox="1"/>
          <p:nvPr/>
        </p:nvSpPr>
        <p:spPr>
          <a:xfrm>
            <a:off x="5468675" y="65957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After</a:t>
            </a:r>
            <a:r>
              <a:rPr lang="en" sz="2200"/>
              <a:t> </a:t>
            </a:r>
            <a:r>
              <a:rPr lang="en" sz="2200">
                <a:latin typeface="Consolas"/>
                <a:ea typeface="Consolas"/>
                <a:cs typeface="Consolas"/>
                <a:sym typeface="Consolas"/>
              </a:rPr>
              <a:t>union(4, 5):</a:t>
            </a:r>
          </a:p>
        </p:txBody>
      </p:sp>
      <p:sp>
        <p:nvSpPr>
          <p:cNvPr id="1607" name="Shape 1607"/>
          <p:cNvSpPr/>
          <p:nvPr/>
        </p:nvSpPr>
        <p:spPr>
          <a:xfrm>
            <a:off x="4784138" y="16086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608" name="Shape 1608"/>
          <p:cNvSpPr/>
          <p:nvPr/>
        </p:nvSpPr>
        <p:spPr>
          <a:xfrm>
            <a:off x="4784138" y="23689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609" name="Shape 1609"/>
          <p:cNvSpPr/>
          <p:nvPr/>
        </p:nvSpPr>
        <p:spPr>
          <a:xfrm>
            <a:off x="7021146" y="12285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610" name="Shape 1610"/>
          <p:cNvSpPr/>
          <p:nvPr/>
        </p:nvSpPr>
        <p:spPr>
          <a:xfrm>
            <a:off x="5580984" y="16086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611" name="Shape 1611"/>
          <p:cNvSpPr/>
          <p:nvPr/>
        </p:nvSpPr>
        <p:spPr>
          <a:xfrm>
            <a:off x="6377830" y="16086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612" name="Shape 1612"/>
          <p:cNvSpPr/>
          <p:nvPr/>
        </p:nvSpPr>
        <p:spPr>
          <a:xfrm>
            <a:off x="7021146" y="19888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613" name="Shape 1613"/>
          <p:cNvCxnSpPr>
            <a:stCxn id="1607" idx="2"/>
            <a:endCxn id="1608" idx="0"/>
          </p:cNvCxnSpPr>
          <p:nvPr/>
        </p:nvCxnSpPr>
        <p:spPr>
          <a:xfrm>
            <a:off x="4985888" y="2055388"/>
            <a:ext cx="0" cy="313500"/>
          </a:xfrm>
          <a:prstGeom prst="straightConnector1">
            <a:avLst/>
          </a:prstGeom>
          <a:noFill/>
          <a:ln cap="flat" cmpd="sng" w="19050">
            <a:solidFill>
              <a:srgbClr val="666666"/>
            </a:solidFill>
            <a:prstDash val="solid"/>
            <a:round/>
            <a:headEnd len="lg" w="lg" type="none"/>
            <a:tailEnd len="lg" w="lg" type="none"/>
          </a:ln>
        </p:spPr>
      </p:cxnSp>
      <p:cxnSp>
        <p:nvCxnSpPr>
          <p:cNvPr id="1614" name="Shape 1614"/>
          <p:cNvCxnSpPr>
            <a:stCxn id="1609" idx="2"/>
            <a:endCxn id="1612" idx="0"/>
          </p:cNvCxnSpPr>
          <p:nvPr/>
        </p:nvCxnSpPr>
        <p:spPr>
          <a:xfrm>
            <a:off x="7222896" y="1675250"/>
            <a:ext cx="0" cy="313500"/>
          </a:xfrm>
          <a:prstGeom prst="straightConnector1">
            <a:avLst/>
          </a:prstGeom>
          <a:noFill/>
          <a:ln cap="flat" cmpd="sng" w="19050">
            <a:solidFill>
              <a:srgbClr val="666666"/>
            </a:solidFill>
            <a:prstDash val="solid"/>
            <a:round/>
            <a:headEnd len="lg" w="lg" type="none"/>
            <a:tailEnd len="lg" w="lg" type="none"/>
          </a:ln>
        </p:spPr>
      </p:cxnSp>
      <p:sp>
        <p:nvSpPr>
          <p:cNvPr id="1615" name="Shape 1615"/>
          <p:cNvSpPr/>
          <p:nvPr/>
        </p:nvSpPr>
        <p:spPr>
          <a:xfrm>
            <a:off x="7842398" y="19888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616" name="Shape 1616"/>
          <p:cNvCxnSpPr>
            <a:stCxn id="1607" idx="3"/>
            <a:endCxn id="1610" idx="1"/>
          </p:cNvCxnSpPr>
          <p:nvPr/>
        </p:nvCxnSpPr>
        <p:spPr>
          <a:xfrm>
            <a:off x="5187638" y="1832038"/>
            <a:ext cx="393300" cy="0"/>
          </a:xfrm>
          <a:prstGeom prst="straightConnector1">
            <a:avLst/>
          </a:prstGeom>
          <a:noFill/>
          <a:ln cap="flat" cmpd="sng" w="19050">
            <a:solidFill>
              <a:schemeClr val="dk2"/>
            </a:solidFill>
            <a:prstDash val="solid"/>
            <a:round/>
            <a:headEnd len="lg" w="lg" type="none"/>
            <a:tailEnd len="lg" w="lg" type="none"/>
          </a:ln>
        </p:spPr>
      </p:cxnSp>
      <p:cxnSp>
        <p:nvCxnSpPr>
          <p:cNvPr id="1617" name="Shape 1617"/>
          <p:cNvCxnSpPr>
            <a:stCxn id="1610" idx="3"/>
            <a:endCxn id="1611" idx="1"/>
          </p:cNvCxnSpPr>
          <p:nvPr/>
        </p:nvCxnSpPr>
        <p:spPr>
          <a:xfrm>
            <a:off x="5984484" y="1832038"/>
            <a:ext cx="393300" cy="0"/>
          </a:xfrm>
          <a:prstGeom prst="straightConnector1">
            <a:avLst/>
          </a:prstGeom>
          <a:noFill/>
          <a:ln cap="flat" cmpd="sng" w="19050">
            <a:solidFill>
              <a:schemeClr val="dk2"/>
            </a:solidFill>
            <a:prstDash val="solid"/>
            <a:round/>
            <a:headEnd len="lg" w="lg" type="none"/>
            <a:tailEnd len="lg" w="lg" type="none"/>
          </a:ln>
        </p:spPr>
      </p:cxnSp>
      <p:sp>
        <p:nvSpPr>
          <p:cNvPr id="1618" name="Shape 1618"/>
          <p:cNvSpPr txBox="1"/>
          <p:nvPr/>
        </p:nvSpPr>
        <p:spPr>
          <a:xfrm>
            <a:off x="5214425" y="2570488"/>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3, 4, 5} {6}</a:t>
            </a:r>
          </a:p>
        </p:txBody>
      </p:sp>
      <p:cxnSp>
        <p:nvCxnSpPr>
          <p:cNvPr id="1619" name="Shape 1619"/>
          <p:cNvCxnSpPr>
            <a:stCxn id="1612" idx="1"/>
            <a:endCxn id="1608" idx="3"/>
          </p:cNvCxnSpPr>
          <p:nvPr/>
        </p:nvCxnSpPr>
        <p:spPr>
          <a:xfrm flipH="1">
            <a:off x="5187546" y="2212165"/>
            <a:ext cx="1833600" cy="3801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solidFill>
                  <a:srgbClr val="1155CC"/>
                </a:solidFill>
              </a:rPr>
              <a:t>Insertion Sort</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00000"/>
              </a:lnSpc>
              <a:spcBef>
                <a:spcPts val="600"/>
              </a:spcBef>
              <a:spcAft>
                <a:spcPts val="0"/>
              </a:spcAft>
              <a:buClr>
                <a:schemeClr val="dk1"/>
              </a:buClr>
              <a:buSzPts val="1100"/>
              <a:buFont typeface="Arial"/>
              <a:buNone/>
            </a:pPr>
            <a:r>
              <a:rPr lang="en" sz="2200">
                <a:solidFill>
                  <a:srgbClr val="000000"/>
                </a:solidFill>
                <a:latin typeface="Calibri"/>
                <a:ea typeface="Calibri"/>
                <a:cs typeface="Calibri"/>
                <a:sym typeface="Calibri"/>
              </a:rPr>
              <a:t>General strategy: </a:t>
            </a:r>
          </a:p>
          <a:p>
            <a:pPr indent="-368300" lvl="0" marL="457200" rtl="0">
              <a:spcBef>
                <a:spcPts val="0"/>
              </a:spcBef>
              <a:spcAft>
                <a:spcPts val="0"/>
              </a:spcAft>
              <a:buClr>
                <a:srgbClr val="000000"/>
              </a:buClr>
              <a:buSzPts val="2200"/>
              <a:buFont typeface="Calibri"/>
              <a:buChar char="●"/>
            </a:pPr>
            <a:r>
              <a:rPr lang="en" sz="2200">
                <a:solidFill>
                  <a:srgbClr val="000000"/>
                </a:solidFill>
                <a:latin typeface="Calibri"/>
                <a:ea typeface="Calibri"/>
                <a:cs typeface="Calibri"/>
                <a:sym typeface="Calibri"/>
              </a:rPr>
              <a:t>For each item x in list:</a:t>
            </a:r>
          </a:p>
          <a:p>
            <a:pPr indent="-368300" lvl="1" marL="914400" rtl="0">
              <a:spcBef>
                <a:spcPts val="0"/>
              </a:spcBef>
              <a:spcAft>
                <a:spcPts val="0"/>
              </a:spcAft>
              <a:buClr>
                <a:srgbClr val="000000"/>
              </a:buClr>
              <a:buSzPts val="2200"/>
              <a:buFont typeface="Calibri"/>
              <a:buChar char="○"/>
            </a:pPr>
            <a:r>
              <a:rPr lang="en" sz="2200">
                <a:solidFill>
                  <a:srgbClr val="000000"/>
                </a:solidFill>
                <a:latin typeface="Calibri"/>
                <a:ea typeface="Calibri"/>
                <a:cs typeface="Calibri"/>
                <a:sym typeface="Calibri"/>
              </a:rPr>
              <a:t>Swap x backwards until in correct place.</a:t>
            </a:r>
          </a:p>
          <a:p>
            <a:pPr indent="-368300" lvl="1" marL="914400" rtl="0">
              <a:spcBef>
                <a:spcPts val="0"/>
              </a:spcBef>
              <a:spcAft>
                <a:spcPts val="0"/>
              </a:spcAft>
              <a:buClr>
                <a:srgbClr val="000000"/>
              </a:buClr>
              <a:buSzPts val="2200"/>
              <a:buFont typeface="Calibri"/>
              <a:buChar char="○"/>
            </a:pPr>
            <a:r>
              <a:rPr lang="en" sz="2200">
                <a:solidFill>
                  <a:srgbClr val="000000"/>
                </a:solidFill>
                <a:latin typeface="Calibri"/>
                <a:ea typeface="Calibri"/>
                <a:cs typeface="Calibri"/>
                <a:sym typeface="Calibri"/>
              </a:rPr>
              <a:t>Each one of these steps is an iteration of Insertion Sort</a:t>
            </a:r>
          </a:p>
          <a:p>
            <a:pPr indent="-368300" lvl="0" marL="457200" rtl="0">
              <a:spcBef>
                <a:spcPts val="0"/>
              </a:spcBef>
              <a:buClr>
                <a:srgbClr val="000000"/>
              </a:buClr>
              <a:buSzPts val="2200"/>
              <a:buFont typeface="Calibri"/>
              <a:buChar char="●"/>
            </a:pPr>
            <a:r>
              <a:rPr lang="en" sz="2200">
                <a:solidFill>
                  <a:srgbClr val="000000"/>
                </a:solidFill>
                <a:latin typeface="Calibri"/>
                <a:ea typeface="Calibri"/>
                <a:cs typeface="Calibri"/>
                <a:sym typeface="Calibri"/>
              </a:rPr>
              <a:t>This is possible because the left side of the array is sorted</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3" name="Shape 1623"/>
        <p:cNvGrpSpPr/>
        <p:nvPr/>
      </p:nvGrpSpPr>
      <p:grpSpPr>
        <a:xfrm>
          <a:off x="0" y="0"/>
          <a:ext cx="0" cy="0"/>
          <a:chOff x="0" y="0"/>
          <a:chExt cx="0" cy="0"/>
        </a:xfrm>
      </p:grpSpPr>
      <p:sp>
        <p:nvSpPr>
          <p:cNvPr id="1624" name="Shape 1624"/>
          <p:cNvSpPr txBox="1"/>
          <p:nvPr/>
        </p:nvSpPr>
        <p:spPr>
          <a:xfrm>
            <a:off x="311700" y="729975"/>
            <a:ext cx="8520600" cy="881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 potentially better idea: </a:t>
            </a:r>
            <a:r>
              <a:rPr lang="en" sz="2200">
                <a:latin typeface="Consolas"/>
                <a:ea typeface="Consolas"/>
                <a:cs typeface="Consolas"/>
                <a:sym typeface="Consolas"/>
              </a:rPr>
              <a:t>int[]</a:t>
            </a:r>
            <a:r>
              <a:rPr lang="en" sz="2200"/>
              <a:t> where i</a:t>
            </a:r>
            <a:r>
              <a:rPr baseline="30000" lang="en" sz="2200"/>
              <a:t>th</a:t>
            </a:r>
            <a:r>
              <a:rPr lang="en" sz="2200"/>
              <a:t> entry gives set id of item i</a:t>
            </a:r>
          </a:p>
          <a:p>
            <a:pPr indent="-368300" lvl="0" marL="457200" rtl="0">
              <a:spcBef>
                <a:spcPts val="0"/>
              </a:spcBef>
              <a:buSzPts val="2200"/>
              <a:buChar char="●"/>
            </a:pPr>
            <a:r>
              <a:rPr lang="en" sz="2200">
                <a:latin typeface="Consolas"/>
                <a:ea typeface="Consolas"/>
                <a:cs typeface="Consolas"/>
                <a:sym typeface="Consolas"/>
              </a:rPr>
              <a:t>union(p, q)</a:t>
            </a:r>
            <a:r>
              <a:rPr lang="en" sz="2200"/>
              <a:t>: change entries that equal </a:t>
            </a:r>
            <a:r>
              <a:rPr lang="en" sz="2200">
                <a:latin typeface="Consolas"/>
                <a:ea typeface="Consolas"/>
                <a:cs typeface="Consolas"/>
                <a:sym typeface="Consolas"/>
              </a:rPr>
              <a:t>id[p]</a:t>
            </a:r>
            <a:r>
              <a:rPr lang="en" sz="2200"/>
              <a:t> to </a:t>
            </a:r>
            <a:r>
              <a:rPr lang="en" sz="2200">
                <a:latin typeface="Consolas"/>
                <a:ea typeface="Consolas"/>
                <a:cs typeface="Consolas"/>
                <a:sym typeface="Consolas"/>
              </a:rPr>
              <a:t>id[q]</a:t>
            </a:r>
          </a:p>
        </p:txBody>
      </p:sp>
      <p:sp>
        <p:nvSpPr>
          <p:cNvPr id="1625" name="Shape 1625"/>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Challenge: Optimizing isConnected</a:t>
            </a:r>
          </a:p>
        </p:txBody>
      </p:sp>
      <p:grpSp>
        <p:nvGrpSpPr>
          <p:cNvPr id="1626" name="Shape 1626"/>
          <p:cNvGrpSpPr/>
          <p:nvPr/>
        </p:nvGrpSpPr>
        <p:grpSpPr>
          <a:xfrm>
            <a:off x="233938" y="1627325"/>
            <a:ext cx="8741588" cy="2506463"/>
            <a:chOff x="233938" y="1627325"/>
            <a:chExt cx="8741588" cy="2506463"/>
          </a:xfrm>
        </p:grpSpPr>
        <p:sp>
          <p:nvSpPr>
            <p:cNvPr id="1627" name="Shape 1627"/>
            <p:cNvSpPr/>
            <p:nvPr/>
          </p:nvSpPr>
          <p:spPr>
            <a:xfrm>
              <a:off x="233938"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628" name="Shape 1628"/>
            <p:cNvSpPr/>
            <p:nvPr/>
          </p:nvSpPr>
          <p:spPr>
            <a:xfrm>
              <a:off x="233938" y="3333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629" name="Shape 1629"/>
            <p:cNvSpPr/>
            <p:nvPr/>
          </p:nvSpPr>
          <p:spPr>
            <a:xfrm>
              <a:off x="2470946" y="21928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630" name="Shape 1630"/>
            <p:cNvSpPr/>
            <p:nvPr/>
          </p:nvSpPr>
          <p:spPr>
            <a:xfrm>
              <a:off x="1030784"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631" name="Shape 1631"/>
            <p:cNvSpPr/>
            <p:nvPr/>
          </p:nvSpPr>
          <p:spPr>
            <a:xfrm>
              <a:off x="1827630"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632" name="Shape 1632"/>
            <p:cNvSpPr/>
            <p:nvPr/>
          </p:nvSpPr>
          <p:spPr>
            <a:xfrm>
              <a:off x="2470946" y="29531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633" name="Shape 1633"/>
            <p:cNvCxnSpPr>
              <a:stCxn id="1627" idx="2"/>
              <a:endCxn id="1628" idx="0"/>
            </p:cNvCxnSpPr>
            <p:nvPr/>
          </p:nvCxnSpPr>
          <p:spPr>
            <a:xfrm>
              <a:off x="435688" y="3019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634" name="Shape 1634"/>
            <p:cNvCxnSpPr>
              <a:stCxn id="1629" idx="2"/>
              <a:endCxn id="1632" idx="0"/>
            </p:cNvCxnSpPr>
            <p:nvPr/>
          </p:nvCxnSpPr>
          <p:spPr>
            <a:xfrm>
              <a:off x="2672696" y="2639588"/>
              <a:ext cx="0" cy="313500"/>
            </a:xfrm>
            <a:prstGeom prst="straightConnector1">
              <a:avLst/>
            </a:prstGeom>
            <a:noFill/>
            <a:ln cap="flat" cmpd="sng" w="19050">
              <a:solidFill>
                <a:srgbClr val="666666"/>
              </a:solidFill>
              <a:prstDash val="solid"/>
              <a:round/>
              <a:headEnd len="lg" w="lg" type="none"/>
              <a:tailEnd len="lg" w="lg" type="none"/>
            </a:ln>
          </p:spPr>
        </p:cxnSp>
        <p:sp>
          <p:nvSpPr>
            <p:cNvPr id="1635" name="Shape 1635"/>
            <p:cNvSpPr/>
            <p:nvPr/>
          </p:nvSpPr>
          <p:spPr>
            <a:xfrm>
              <a:off x="3292198" y="29531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636" name="Shape 1636"/>
            <p:cNvCxnSpPr>
              <a:stCxn id="1627" idx="3"/>
              <a:endCxn id="1630" idx="1"/>
            </p:cNvCxnSpPr>
            <p:nvPr/>
          </p:nvCxnSpPr>
          <p:spPr>
            <a:xfrm>
              <a:off x="637438" y="2796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637" name="Shape 1637"/>
            <p:cNvCxnSpPr>
              <a:stCxn id="1630" idx="3"/>
              <a:endCxn id="1631" idx="1"/>
            </p:cNvCxnSpPr>
            <p:nvPr/>
          </p:nvCxnSpPr>
          <p:spPr>
            <a:xfrm>
              <a:off x="1434284" y="2796375"/>
              <a:ext cx="393300" cy="0"/>
            </a:xfrm>
            <a:prstGeom prst="straightConnector1">
              <a:avLst/>
            </a:prstGeom>
            <a:noFill/>
            <a:ln cap="flat" cmpd="sng" w="19050">
              <a:solidFill>
                <a:schemeClr val="dk2"/>
              </a:solidFill>
              <a:prstDash val="solid"/>
              <a:round/>
              <a:headEnd len="lg" w="lg" type="none"/>
              <a:tailEnd len="lg" w="lg" type="none"/>
            </a:ln>
          </p:spPr>
        </p:cxnSp>
        <p:sp>
          <p:nvSpPr>
            <p:cNvPr id="1638" name="Shape 1638"/>
            <p:cNvSpPr txBox="1"/>
            <p:nvPr/>
          </p:nvSpPr>
          <p:spPr>
            <a:xfrm>
              <a:off x="664225" y="3534825"/>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4} {3, 5} {6}</a:t>
              </a:r>
            </a:p>
          </p:txBody>
        </p:sp>
        <p:sp>
          <p:nvSpPr>
            <p:cNvPr id="1639" name="Shape 1639"/>
            <p:cNvSpPr txBox="1"/>
            <p:nvPr/>
          </p:nvSpPr>
          <p:spPr>
            <a:xfrm>
              <a:off x="311700" y="162732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Before </a:t>
              </a:r>
              <a:r>
                <a:rPr lang="en" sz="2200">
                  <a:latin typeface="Consolas"/>
                  <a:ea typeface="Consolas"/>
                  <a:cs typeface="Consolas"/>
                  <a:sym typeface="Consolas"/>
                </a:rPr>
                <a:t>union(4, 5)</a:t>
              </a:r>
              <a:r>
                <a:rPr lang="en" sz="2200"/>
                <a:t>:</a:t>
              </a:r>
            </a:p>
          </p:txBody>
        </p:sp>
        <p:sp>
          <p:nvSpPr>
            <p:cNvPr id="1640" name="Shape 1640"/>
            <p:cNvSpPr txBox="1"/>
            <p:nvPr/>
          </p:nvSpPr>
          <p:spPr>
            <a:xfrm>
              <a:off x="5468675" y="165017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After </a:t>
              </a:r>
              <a:r>
                <a:rPr lang="en" sz="2200">
                  <a:latin typeface="Consolas"/>
                  <a:ea typeface="Consolas"/>
                  <a:cs typeface="Consolas"/>
                  <a:sym typeface="Consolas"/>
                </a:rPr>
                <a:t>union(4, 5):</a:t>
              </a:r>
            </a:p>
          </p:txBody>
        </p:sp>
        <p:sp>
          <p:nvSpPr>
            <p:cNvPr id="1641" name="Shape 1641"/>
            <p:cNvSpPr/>
            <p:nvPr/>
          </p:nvSpPr>
          <p:spPr>
            <a:xfrm>
              <a:off x="4784138"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642" name="Shape 1642"/>
            <p:cNvSpPr/>
            <p:nvPr/>
          </p:nvSpPr>
          <p:spPr>
            <a:xfrm>
              <a:off x="4784138" y="33595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643" name="Shape 1643"/>
            <p:cNvSpPr/>
            <p:nvPr/>
          </p:nvSpPr>
          <p:spPr>
            <a:xfrm>
              <a:off x="7021146" y="22191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644" name="Shape 1644"/>
            <p:cNvSpPr/>
            <p:nvPr/>
          </p:nvSpPr>
          <p:spPr>
            <a:xfrm>
              <a:off x="5580984"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645" name="Shape 1645"/>
            <p:cNvSpPr/>
            <p:nvPr/>
          </p:nvSpPr>
          <p:spPr>
            <a:xfrm>
              <a:off x="6377830"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646" name="Shape 1646"/>
            <p:cNvSpPr/>
            <p:nvPr/>
          </p:nvSpPr>
          <p:spPr>
            <a:xfrm>
              <a:off x="7021146" y="29794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647" name="Shape 1647"/>
            <p:cNvCxnSpPr>
              <a:stCxn id="1641" idx="2"/>
              <a:endCxn id="1642" idx="0"/>
            </p:cNvCxnSpPr>
            <p:nvPr/>
          </p:nvCxnSpPr>
          <p:spPr>
            <a:xfrm>
              <a:off x="4985888" y="3045988"/>
              <a:ext cx="0" cy="313500"/>
            </a:xfrm>
            <a:prstGeom prst="straightConnector1">
              <a:avLst/>
            </a:prstGeom>
            <a:noFill/>
            <a:ln cap="flat" cmpd="sng" w="19050">
              <a:solidFill>
                <a:srgbClr val="666666"/>
              </a:solidFill>
              <a:prstDash val="solid"/>
              <a:round/>
              <a:headEnd len="lg" w="lg" type="none"/>
              <a:tailEnd len="lg" w="lg" type="none"/>
            </a:ln>
          </p:spPr>
        </p:cxnSp>
        <p:cxnSp>
          <p:nvCxnSpPr>
            <p:cNvPr id="1648" name="Shape 1648"/>
            <p:cNvCxnSpPr>
              <a:stCxn id="1643" idx="2"/>
              <a:endCxn id="1646" idx="0"/>
            </p:cNvCxnSpPr>
            <p:nvPr/>
          </p:nvCxnSpPr>
          <p:spPr>
            <a:xfrm>
              <a:off x="7222896" y="2665850"/>
              <a:ext cx="0" cy="313500"/>
            </a:xfrm>
            <a:prstGeom prst="straightConnector1">
              <a:avLst/>
            </a:prstGeom>
            <a:noFill/>
            <a:ln cap="flat" cmpd="sng" w="19050">
              <a:solidFill>
                <a:srgbClr val="666666"/>
              </a:solidFill>
              <a:prstDash val="solid"/>
              <a:round/>
              <a:headEnd len="lg" w="lg" type="none"/>
              <a:tailEnd len="lg" w="lg" type="none"/>
            </a:ln>
          </p:spPr>
        </p:cxnSp>
        <p:sp>
          <p:nvSpPr>
            <p:cNvPr id="1649" name="Shape 1649"/>
            <p:cNvSpPr/>
            <p:nvPr/>
          </p:nvSpPr>
          <p:spPr>
            <a:xfrm>
              <a:off x="7842398" y="29794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650" name="Shape 1650"/>
            <p:cNvCxnSpPr>
              <a:stCxn id="1641" idx="3"/>
              <a:endCxn id="1644" idx="1"/>
            </p:cNvCxnSpPr>
            <p:nvPr/>
          </p:nvCxnSpPr>
          <p:spPr>
            <a:xfrm>
              <a:off x="5187638" y="2822638"/>
              <a:ext cx="393300" cy="0"/>
            </a:xfrm>
            <a:prstGeom prst="straightConnector1">
              <a:avLst/>
            </a:prstGeom>
            <a:noFill/>
            <a:ln cap="flat" cmpd="sng" w="19050">
              <a:solidFill>
                <a:schemeClr val="dk2"/>
              </a:solidFill>
              <a:prstDash val="solid"/>
              <a:round/>
              <a:headEnd len="lg" w="lg" type="none"/>
              <a:tailEnd len="lg" w="lg" type="none"/>
            </a:ln>
          </p:spPr>
        </p:cxnSp>
        <p:cxnSp>
          <p:nvCxnSpPr>
            <p:cNvPr id="1651" name="Shape 1651"/>
            <p:cNvCxnSpPr>
              <a:stCxn id="1644" idx="3"/>
              <a:endCxn id="1645" idx="1"/>
            </p:cNvCxnSpPr>
            <p:nvPr/>
          </p:nvCxnSpPr>
          <p:spPr>
            <a:xfrm>
              <a:off x="5984484" y="2822638"/>
              <a:ext cx="393300" cy="0"/>
            </a:xfrm>
            <a:prstGeom prst="straightConnector1">
              <a:avLst/>
            </a:prstGeom>
            <a:noFill/>
            <a:ln cap="flat" cmpd="sng" w="19050">
              <a:solidFill>
                <a:schemeClr val="dk2"/>
              </a:solidFill>
              <a:prstDash val="solid"/>
              <a:round/>
              <a:headEnd len="lg" w="lg" type="none"/>
              <a:tailEnd len="lg" w="lg" type="none"/>
            </a:ln>
          </p:spPr>
        </p:cxnSp>
        <p:sp>
          <p:nvSpPr>
            <p:cNvPr id="1652" name="Shape 1652"/>
            <p:cNvSpPr txBox="1"/>
            <p:nvPr/>
          </p:nvSpPr>
          <p:spPr>
            <a:xfrm>
              <a:off x="5214425" y="3561088"/>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3, 4, 5} {6}</a:t>
              </a:r>
            </a:p>
          </p:txBody>
        </p:sp>
        <p:cxnSp>
          <p:nvCxnSpPr>
            <p:cNvPr id="1653" name="Shape 1653"/>
            <p:cNvCxnSpPr>
              <a:stCxn id="1646" idx="1"/>
              <a:endCxn id="1642" idx="3"/>
            </p:cNvCxnSpPr>
            <p:nvPr/>
          </p:nvCxnSpPr>
          <p:spPr>
            <a:xfrm flipH="1">
              <a:off x="5187546" y="3202765"/>
              <a:ext cx="1833600" cy="380100"/>
            </a:xfrm>
            <a:prstGeom prst="straightConnector1">
              <a:avLst/>
            </a:prstGeom>
            <a:noFill/>
            <a:ln cap="flat" cmpd="sng" w="19050">
              <a:solidFill>
                <a:srgbClr val="666666"/>
              </a:solidFill>
              <a:prstDash val="solid"/>
              <a:round/>
              <a:headEnd len="lg" w="lg" type="none"/>
              <a:tailEnd len="lg" w="lg" type="none"/>
            </a:ln>
          </p:spPr>
        </p:cxnSp>
      </p:grpSp>
      <p:grpSp>
        <p:nvGrpSpPr>
          <p:cNvPr id="1654" name="Shape 1654"/>
          <p:cNvGrpSpPr/>
          <p:nvPr/>
        </p:nvGrpSpPr>
        <p:grpSpPr>
          <a:xfrm>
            <a:off x="656000" y="2935488"/>
            <a:ext cx="1222800" cy="650700"/>
            <a:chOff x="656000" y="2935488"/>
            <a:chExt cx="1222800" cy="650700"/>
          </a:xfrm>
        </p:grpSpPr>
        <p:sp>
          <p:nvSpPr>
            <p:cNvPr id="1655" name="Shape 1655"/>
            <p:cNvSpPr txBox="1"/>
            <p:nvPr/>
          </p:nvSpPr>
          <p:spPr>
            <a:xfrm>
              <a:off x="656000" y="2935488"/>
              <a:ext cx="1222800" cy="406800"/>
            </a:xfrm>
            <a:prstGeom prst="rect">
              <a:avLst/>
            </a:prstGeom>
            <a:noFill/>
            <a:ln>
              <a:noFill/>
            </a:ln>
          </p:spPr>
          <p:txBody>
            <a:bodyPr anchorCtr="0" anchor="t" bIns="91425" lIns="91425" rIns="91425" wrap="square" tIns="91425">
              <a:noAutofit/>
            </a:bodyPr>
            <a:lstStyle/>
            <a:p>
              <a:pPr indent="0" lvl="0" marL="0">
                <a:spcBef>
                  <a:spcPts val="0"/>
                </a:spcBef>
                <a:buNone/>
              </a:pPr>
              <a:r>
                <a:rPr lang="en" sz="2200">
                  <a:solidFill>
                    <a:srgbClr val="980000"/>
                  </a:solidFill>
                </a:rPr>
                <a:t>Set id 0</a:t>
              </a:r>
            </a:p>
          </p:txBody>
        </p:sp>
        <p:cxnSp>
          <p:nvCxnSpPr>
            <p:cNvPr id="1656" name="Shape 1656"/>
            <p:cNvCxnSpPr>
              <a:stCxn id="1655" idx="2"/>
            </p:cNvCxnSpPr>
            <p:nvPr/>
          </p:nvCxnSpPr>
          <p:spPr>
            <a:xfrm>
              <a:off x="1267400" y="3342288"/>
              <a:ext cx="215100" cy="243900"/>
            </a:xfrm>
            <a:prstGeom prst="straightConnector1">
              <a:avLst/>
            </a:prstGeom>
            <a:noFill/>
            <a:ln cap="flat" cmpd="sng" w="19050">
              <a:solidFill>
                <a:srgbClr val="980000"/>
              </a:solidFill>
              <a:prstDash val="solid"/>
              <a:round/>
              <a:headEnd len="lg" w="lg" type="none"/>
              <a:tailEnd len="lg" w="lg" type="triangle"/>
            </a:ln>
          </p:spPr>
        </p:cxnSp>
      </p:grpSp>
      <p:grpSp>
        <p:nvGrpSpPr>
          <p:cNvPr id="1657" name="Shape 1657"/>
          <p:cNvGrpSpPr/>
          <p:nvPr/>
        </p:nvGrpSpPr>
        <p:grpSpPr>
          <a:xfrm>
            <a:off x="3627575" y="2390125"/>
            <a:ext cx="1222800" cy="1219800"/>
            <a:chOff x="3627575" y="2390125"/>
            <a:chExt cx="1222800" cy="1219800"/>
          </a:xfrm>
        </p:grpSpPr>
        <p:sp>
          <p:nvSpPr>
            <p:cNvPr id="1658" name="Shape 1658"/>
            <p:cNvSpPr txBox="1"/>
            <p:nvPr/>
          </p:nvSpPr>
          <p:spPr>
            <a:xfrm>
              <a:off x="3627575" y="2390125"/>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6</a:t>
              </a:r>
            </a:p>
          </p:txBody>
        </p:sp>
        <p:cxnSp>
          <p:nvCxnSpPr>
            <p:cNvPr id="1659" name="Shape 1659"/>
            <p:cNvCxnSpPr>
              <a:stCxn id="1658" idx="2"/>
            </p:cNvCxnSpPr>
            <p:nvPr/>
          </p:nvCxnSpPr>
          <p:spPr>
            <a:xfrm flipH="1">
              <a:off x="4067075" y="2796925"/>
              <a:ext cx="171900" cy="813000"/>
            </a:xfrm>
            <a:prstGeom prst="straightConnector1">
              <a:avLst/>
            </a:prstGeom>
            <a:noFill/>
            <a:ln cap="flat" cmpd="sng" w="19050">
              <a:solidFill>
                <a:srgbClr val="980000"/>
              </a:solidFill>
              <a:prstDash val="solid"/>
              <a:round/>
              <a:headEnd len="lg" w="lg" type="none"/>
              <a:tailEnd len="lg" w="lg" type="triangle"/>
            </a:ln>
          </p:spPr>
        </p:cxnSp>
      </p:grpSp>
      <p:grpSp>
        <p:nvGrpSpPr>
          <p:cNvPr id="1660" name="Shape 1660"/>
          <p:cNvGrpSpPr/>
          <p:nvPr/>
        </p:nvGrpSpPr>
        <p:grpSpPr>
          <a:xfrm>
            <a:off x="3094175" y="1856725"/>
            <a:ext cx="1222800" cy="1690200"/>
            <a:chOff x="3094175" y="1856725"/>
            <a:chExt cx="1222800" cy="1690200"/>
          </a:xfrm>
        </p:grpSpPr>
        <p:sp>
          <p:nvSpPr>
            <p:cNvPr id="1661" name="Shape 1661"/>
            <p:cNvSpPr txBox="1"/>
            <p:nvPr/>
          </p:nvSpPr>
          <p:spPr>
            <a:xfrm>
              <a:off x="3094175" y="1856725"/>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3</a:t>
              </a:r>
            </a:p>
          </p:txBody>
        </p:sp>
        <p:cxnSp>
          <p:nvCxnSpPr>
            <p:cNvPr id="1662" name="Shape 1662"/>
            <p:cNvCxnSpPr>
              <a:stCxn id="1661" idx="2"/>
            </p:cNvCxnSpPr>
            <p:nvPr/>
          </p:nvCxnSpPr>
          <p:spPr>
            <a:xfrm flipH="1">
              <a:off x="3227375" y="2263525"/>
              <a:ext cx="478200" cy="1283400"/>
            </a:xfrm>
            <a:prstGeom prst="straightConnector1">
              <a:avLst/>
            </a:prstGeom>
            <a:noFill/>
            <a:ln cap="flat" cmpd="sng" w="19050">
              <a:solidFill>
                <a:srgbClr val="980000"/>
              </a:solidFill>
              <a:prstDash val="solid"/>
              <a:round/>
              <a:headEnd len="lg" w="lg" type="none"/>
              <a:tailEnd len="lg" w="lg"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66" name="Shape 1666"/>
        <p:cNvGrpSpPr/>
        <p:nvPr/>
      </p:nvGrpSpPr>
      <p:grpSpPr>
        <a:xfrm>
          <a:off x="0" y="0"/>
          <a:ext cx="0" cy="0"/>
          <a:chOff x="0" y="0"/>
          <a:chExt cx="0" cy="0"/>
        </a:xfrm>
      </p:grpSpPr>
      <p:sp>
        <p:nvSpPr>
          <p:cNvPr id="1667" name="Shape 1667"/>
          <p:cNvSpPr txBox="1"/>
          <p:nvPr/>
        </p:nvSpPr>
        <p:spPr>
          <a:xfrm>
            <a:off x="311700" y="729975"/>
            <a:ext cx="8520600" cy="881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 potentially better idea: </a:t>
            </a:r>
            <a:r>
              <a:rPr lang="en" sz="2200">
                <a:latin typeface="Consolas"/>
                <a:ea typeface="Consolas"/>
                <a:cs typeface="Consolas"/>
                <a:sym typeface="Consolas"/>
              </a:rPr>
              <a:t>int[]</a:t>
            </a:r>
            <a:r>
              <a:rPr lang="en" sz="2200"/>
              <a:t> where i</a:t>
            </a:r>
            <a:r>
              <a:rPr baseline="30000" lang="en" sz="2200"/>
              <a:t>th</a:t>
            </a:r>
            <a:r>
              <a:rPr lang="en" sz="2200"/>
              <a:t> entry gives set id of item i</a:t>
            </a:r>
          </a:p>
          <a:p>
            <a:pPr indent="-368300" lvl="0" marL="457200" rtl="0">
              <a:spcBef>
                <a:spcPts val="0"/>
              </a:spcBef>
              <a:buSzPts val="2200"/>
              <a:buChar char="●"/>
            </a:pPr>
            <a:r>
              <a:rPr lang="en" sz="2200">
                <a:latin typeface="Consolas"/>
                <a:ea typeface="Consolas"/>
                <a:cs typeface="Consolas"/>
                <a:sym typeface="Consolas"/>
              </a:rPr>
              <a:t>union</a:t>
            </a:r>
            <a:r>
              <a:rPr lang="en" sz="2200">
                <a:latin typeface="Consolas"/>
                <a:ea typeface="Consolas"/>
                <a:cs typeface="Consolas"/>
                <a:sym typeface="Consolas"/>
              </a:rPr>
              <a:t>(p, q)</a:t>
            </a:r>
            <a:r>
              <a:rPr lang="en" sz="2200"/>
              <a:t>: change entries that equal </a:t>
            </a:r>
            <a:r>
              <a:rPr lang="en" sz="2200">
                <a:latin typeface="Consolas"/>
                <a:ea typeface="Consolas"/>
                <a:cs typeface="Consolas"/>
                <a:sym typeface="Consolas"/>
              </a:rPr>
              <a:t>id[p]</a:t>
            </a:r>
            <a:r>
              <a:rPr lang="en" sz="2200"/>
              <a:t> to </a:t>
            </a:r>
            <a:r>
              <a:rPr lang="en" sz="2200">
                <a:latin typeface="Consolas"/>
                <a:ea typeface="Consolas"/>
                <a:cs typeface="Consolas"/>
                <a:sym typeface="Consolas"/>
              </a:rPr>
              <a:t>id[q]</a:t>
            </a:r>
          </a:p>
        </p:txBody>
      </p:sp>
      <p:sp>
        <p:nvSpPr>
          <p:cNvPr id="1668" name="Shape 1668"/>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Challenge: Optimizing isConnected</a:t>
            </a:r>
          </a:p>
        </p:txBody>
      </p:sp>
      <p:grpSp>
        <p:nvGrpSpPr>
          <p:cNvPr id="1669" name="Shape 1669"/>
          <p:cNvGrpSpPr/>
          <p:nvPr/>
        </p:nvGrpSpPr>
        <p:grpSpPr>
          <a:xfrm>
            <a:off x="233938" y="1627325"/>
            <a:ext cx="8741588" cy="2506463"/>
            <a:chOff x="233938" y="1627325"/>
            <a:chExt cx="8741588" cy="2506463"/>
          </a:xfrm>
        </p:grpSpPr>
        <p:sp>
          <p:nvSpPr>
            <p:cNvPr id="1670" name="Shape 1670"/>
            <p:cNvSpPr/>
            <p:nvPr/>
          </p:nvSpPr>
          <p:spPr>
            <a:xfrm>
              <a:off x="233938"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671" name="Shape 1671"/>
            <p:cNvSpPr/>
            <p:nvPr/>
          </p:nvSpPr>
          <p:spPr>
            <a:xfrm>
              <a:off x="233938" y="3333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672" name="Shape 1672"/>
            <p:cNvSpPr/>
            <p:nvPr/>
          </p:nvSpPr>
          <p:spPr>
            <a:xfrm>
              <a:off x="2470946" y="21928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673" name="Shape 1673"/>
            <p:cNvSpPr/>
            <p:nvPr/>
          </p:nvSpPr>
          <p:spPr>
            <a:xfrm>
              <a:off x="1030784"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674" name="Shape 1674"/>
            <p:cNvSpPr/>
            <p:nvPr/>
          </p:nvSpPr>
          <p:spPr>
            <a:xfrm>
              <a:off x="1827630"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675" name="Shape 1675"/>
            <p:cNvSpPr/>
            <p:nvPr/>
          </p:nvSpPr>
          <p:spPr>
            <a:xfrm>
              <a:off x="2470946" y="29531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676" name="Shape 1676"/>
            <p:cNvCxnSpPr>
              <a:stCxn id="1670" idx="2"/>
              <a:endCxn id="1671" idx="0"/>
            </p:cNvCxnSpPr>
            <p:nvPr/>
          </p:nvCxnSpPr>
          <p:spPr>
            <a:xfrm>
              <a:off x="435688" y="3019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677" name="Shape 1677"/>
            <p:cNvCxnSpPr>
              <a:stCxn id="1672" idx="2"/>
              <a:endCxn id="1675" idx="0"/>
            </p:cNvCxnSpPr>
            <p:nvPr/>
          </p:nvCxnSpPr>
          <p:spPr>
            <a:xfrm>
              <a:off x="2672696" y="2639588"/>
              <a:ext cx="0" cy="313500"/>
            </a:xfrm>
            <a:prstGeom prst="straightConnector1">
              <a:avLst/>
            </a:prstGeom>
            <a:noFill/>
            <a:ln cap="flat" cmpd="sng" w="19050">
              <a:solidFill>
                <a:srgbClr val="666666"/>
              </a:solidFill>
              <a:prstDash val="solid"/>
              <a:round/>
              <a:headEnd len="lg" w="lg" type="none"/>
              <a:tailEnd len="lg" w="lg" type="none"/>
            </a:ln>
          </p:spPr>
        </p:cxnSp>
        <p:sp>
          <p:nvSpPr>
            <p:cNvPr id="1678" name="Shape 1678"/>
            <p:cNvSpPr/>
            <p:nvPr/>
          </p:nvSpPr>
          <p:spPr>
            <a:xfrm>
              <a:off x="3292198" y="29531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679" name="Shape 1679"/>
            <p:cNvCxnSpPr>
              <a:stCxn id="1670" idx="3"/>
              <a:endCxn id="1673" idx="1"/>
            </p:cNvCxnSpPr>
            <p:nvPr/>
          </p:nvCxnSpPr>
          <p:spPr>
            <a:xfrm>
              <a:off x="637438" y="2796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680" name="Shape 1680"/>
            <p:cNvCxnSpPr>
              <a:stCxn id="1673" idx="3"/>
              <a:endCxn id="1674" idx="1"/>
            </p:cNvCxnSpPr>
            <p:nvPr/>
          </p:nvCxnSpPr>
          <p:spPr>
            <a:xfrm>
              <a:off x="1434284" y="2796375"/>
              <a:ext cx="393300" cy="0"/>
            </a:xfrm>
            <a:prstGeom prst="straightConnector1">
              <a:avLst/>
            </a:prstGeom>
            <a:noFill/>
            <a:ln cap="flat" cmpd="sng" w="19050">
              <a:solidFill>
                <a:schemeClr val="dk2"/>
              </a:solidFill>
              <a:prstDash val="solid"/>
              <a:round/>
              <a:headEnd len="lg" w="lg" type="none"/>
              <a:tailEnd len="lg" w="lg" type="none"/>
            </a:ln>
          </p:spPr>
        </p:cxnSp>
        <p:sp>
          <p:nvSpPr>
            <p:cNvPr id="1681" name="Shape 1681"/>
            <p:cNvSpPr txBox="1"/>
            <p:nvPr/>
          </p:nvSpPr>
          <p:spPr>
            <a:xfrm>
              <a:off x="664225" y="3534825"/>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4} {3, 5} {6}</a:t>
              </a:r>
            </a:p>
          </p:txBody>
        </p:sp>
        <p:sp>
          <p:nvSpPr>
            <p:cNvPr id="1682" name="Shape 1682"/>
            <p:cNvSpPr txBox="1"/>
            <p:nvPr/>
          </p:nvSpPr>
          <p:spPr>
            <a:xfrm>
              <a:off x="311700" y="162732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Before </a:t>
              </a:r>
              <a:r>
                <a:rPr lang="en" sz="2200">
                  <a:latin typeface="Consolas"/>
                  <a:ea typeface="Consolas"/>
                  <a:cs typeface="Consolas"/>
                  <a:sym typeface="Consolas"/>
                </a:rPr>
                <a:t>union(4, 5)</a:t>
              </a:r>
              <a:r>
                <a:rPr lang="en" sz="2200"/>
                <a:t>:</a:t>
              </a:r>
            </a:p>
          </p:txBody>
        </p:sp>
        <p:sp>
          <p:nvSpPr>
            <p:cNvPr id="1683" name="Shape 1683"/>
            <p:cNvSpPr txBox="1"/>
            <p:nvPr/>
          </p:nvSpPr>
          <p:spPr>
            <a:xfrm>
              <a:off x="5468675" y="165017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After </a:t>
              </a:r>
              <a:r>
                <a:rPr lang="en" sz="2200">
                  <a:latin typeface="Consolas"/>
                  <a:ea typeface="Consolas"/>
                  <a:cs typeface="Consolas"/>
                  <a:sym typeface="Consolas"/>
                </a:rPr>
                <a:t>union(4, 5):</a:t>
              </a:r>
            </a:p>
          </p:txBody>
        </p:sp>
        <p:sp>
          <p:nvSpPr>
            <p:cNvPr id="1684" name="Shape 1684"/>
            <p:cNvSpPr/>
            <p:nvPr/>
          </p:nvSpPr>
          <p:spPr>
            <a:xfrm>
              <a:off x="4784138"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685" name="Shape 1685"/>
            <p:cNvSpPr/>
            <p:nvPr/>
          </p:nvSpPr>
          <p:spPr>
            <a:xfrm>
              <a:off x="4784138" y="33595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686" name="Shape 1686"/>
            <p:cNvSpPr/>
            <p:nvPr/>
          </p:nvSpPr>
          <p:spPr>
            <a:xfrm>
              <a:off x="7021146" y="22191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687" name="Shape 1687"/>
            <p:cNvSpPr/>
            <p:nvPr/>
          </p:nvSpPr>
          <p:spPr>
            <a:xfrm>
              <a:off x="5580984"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688" name="Shape 1688"/>
            <p:cNvSpPr/>
            <p:nvPr/>
          </p:nvSpPr>
          <p:spPr>
            <a:xfrm>
              <a:off x="6377830"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689" name="Shape 1689"/>
            <p:cNvSpPr/>
            <p:nvPr/>
          </p:nvSpPr>
          <p:spPr>
            <a:xfrm>
              <a:off x="7021146" y="29794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690" name="Shape 1690"/>
            <p:cNvCxnSpPr>
              <a:stCxn id="1684" idx="2"/>
              <a:endCxn id="1685" idx="0"/>
            </p:cNvCxnSpPr>
            <p:nvPr/>
          </p:nvCxnSpPr>
          <p:spPr>
            <a:xfrm>
              <a:off x="4985888" y="3045988"/>
              <a:ext cx="0" cy="313500"/>
            </a:xfrm>
            <a:prstGeom prst="straightConnector1">
              <a:avLst/>
            </a:prstGeom>
            <a:noFill/>
            <a:ln cap="flat" cmpd="sng" w="19050">
              <a:solidFill>
                <a:srgbClr val="666666"/>
              </a:solidFill>
              <a:prstDash val="solid"/>
              <a:round/>
              <a:headEnd len="lg" w="lg" type="none"/>
              <a:tailEnd len="lg" w="lg" type="none"/>
            </a:ln>
          </p:spPr>
        </p:cxnSp>
        <p:cxnSp>
          <p:nvCxnSpPr>
            <p:cNvPr id="1691" name="Shape 1691"/>
            <p:cNvCxnSpPr>
              <a:stCxn id="1686" idx="2"/>
              <a:endCxn id="1689" idx="0"/>
            </p:cNvCxnSpPr>
            <p:nvPr/>
          </p:nvCxnSpPr>
          <p:spPr>
            <a:xfrm>
              <a:off x="7222896" y="2665850"/>
              <a:ext cx="0" cy="313500"/>
            </a:xfrm>
            <a:prstGeom prst="straightConnector1">
              <a:avLst/>
            </a:prstGeom>
            <a:noFill/>
            <a:ln cap="flat" cmpd="sng" w="19050">
              <a:solidFill>
                <a:srgbClr val="666666"/>
              </a:solidFill>
              <a:prstDash val="solid"/>
              <a:round/>
              <a:headEnd len="lg" w="lg" type="none"/>
              <a:tailEnd len="lg" w="lg" type="none"/>
            </a:ln>
          </p:spPr>
        </p:cxnSp>
        <p:sp>
          <p:nvSpPr>
            <p:cNvPr id="1692" name="Shape 1692"/>
            <p:cNvSpPr/>
            <p:nvPr/>
          </p:nvSpPr>
          <p:spPr>
            <a:xfrm>
              <a:off x="7842398" y="29794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693" name="Shape 1693"/>
            <p:cNvCxnSpPr>
              <a:stCxn id="1684" idx="3"/>
              <a:endCxn id="1687" idx="1"/>
            </p:cNvCxnSpPr>
            <p:nvPr/>
          </p:nvCxnSpPr>
          <p:spPr>
            <a:xfrm>
              <a:off x="5187638" y="2822638"/>
              <a:ext cx="393300" cy="0"/>
            </a:xfrm>
            <a:prstGeom prst="straightConnector1">
              <a:avLst/>
            </a:prstGeom>
            <a:noFill/>
            <a:ln cap="flat" cmpd="sng" w="19050">
              <a:solidFill>
                <a:schemeClr val="dk2"/>
              </a:solidFill>
              <a:prstDash val="solid"/>
              <a:round/>
              <a:headEnd len="lg" w="lg" type="none"/>
              <a:tailEnd len="lg" w="lg" type="none"/>
            </a:ln>
          </p:spPr>
        </p:cxnSp>
        <p:cxnSp>
          <p:nvCxnSpPr>
            <p:cNvPr id="1694" name="Shape 1694"/>
            <p:cNvCxnSpPr>
              <a:stCxn id="1687" idx="3"/>
              <a:endCxn id="1688" idx="1"/>
            </p:cNvCxnSpPr>
            <p:nvPr/>
          </p:nvCxnSpPr>
          <p:spPr>
            <a:xfrm>
              <a:off x="5984484" y="2822638"/>
              <a:ext cx="393300" cy="0"/>
            </a:xfrm>
            <a:prstGeom prst="straightConnector1">
              <a:avLst/>
            </a:prstGeom>
            <a:noFill/>
            <a:ln cap="flat" cmpd="sng" w="19050">
              <a:solidFill>
                <a:schemeClr val="dk2"/>
              </a:solidFill>
              <a:prstDash val="solid"/>
              <a:round/>
              <a:headEnd len="lg" w="lg" type="none"/>
              <a:tailEnd len="lg" w="lg" type="none"/>
            </a:ln>
          </p:spPr>
        </p:cxnSp>
        <p:sp>
          <p:nvSpPr>
            <p:cNvPr id="1695" name="Shape 1695"/>
            <p:cNvSpPr txBox="1"/>
            <p:nvPr/>
          </p:nvSpPr>
          <p:spPr>
            <a:xfrm>
              <a:off x="5214425" y="3561088"/>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3, 4, 5} {6}</a:t>
              </a:r>
            </a:p>
          </p:txBody>
        </p:sp>
        <p:cxnSp>
          <p:nvCxnSpPr>
            <p:cNvPr id="1696" name="Shape 1696"/>
            <p:cNvCxnSpPr>
              <a:stCxn id="1689" idx="1"/>
              <a:endCxn id="1685" idx="3"/>
            </p:cNvCxnSpPr>
            <p:nvPr/>
          </p:nvCxnSpPr>
          <p:spPr>
            <a:xfrm flipH="1">
              <a:off x="5187546" y="3202765"/>
              <a:ext cx="1833600" cy="380100"/>
            </a:xfrm>
            <a:prstGeom prst="straightConnector1">
              <a:avLst/>
            </a:prstGeom>
            <a:noFill/>
            <a:ln cap="flat" cmpd="sng" w="19050">
              <a:solidFill>
                <a:srgbClr val="666666"/>
              </a:solidFill>
              <a:prstDash val="solid"/>
              <a:round/>
              <a:headEnd len="lg" w="lg" type="none"/>
              <a:tailEnd len="lg" w="lg" type="none"/>
            </a:ln>
          </p:spPr>
        </p:cxnSp>
      </p:grpSp>
      <p:graphicFrame>
        <p:nvGraphicFramePr>
          <p:cNvPr id="1697" name="Shape 1697"/>
          <p:cNvGraphicFramePr/>
          <p:nvPr/>
        </p:nvGraphicFramePr>
        <p:xfrm>
          <a:off x="1328038" y="4265425"/>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698" name="Shape 1698"/>
          <p:cNvSpPr txBox="1"/>
          <p:nvPr/>
        </p:nvSpPr>
        <p:spPr>
          <a:xfrm>
            <a:off x="1384113" y="4666700"/>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699" name="Shape 1699"/>
          <p:cNvSpPr txBox="1"/>
          <p:nvPr/>
        </p:nvSpPr>
        <p:spPr>
          <a:xfrm>
            <a:off x="105125" y="4329675"/>
            <a:ext cx="12228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grpSp>
        <p:nvGrpSpPr>
          <p:cNvPr id="1700" name="Shape 1700"/>
          <p:cNvGrpSpPr/>
          <p:nvPr/>
        </p:nvGrpSpPr>
        <p:grpSpPr>
          <a:xfrm>
            <a:off x="656000" y="2935488"/>
            <a:ext cx="1222800" cy="650700"/>
            <a:chOff x="656000" y="2935488"/>
            <a:chExt cx="1222800" cy="650700"/>
          </a:xfrm>
        </p:grpSpPr>
        <p:sp>
          <p:nvSpPr>
            <p:cNvPr id="1701" name="Shape 1701"/>
            <p:cNvSpPr txBox="1"/>
            <p:nvPr/>
          </p:nvSpPr>
          <p:spPr>
            <a:xfrm>
              <a:off x="656000" y="2935488"/>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0</a:t>
              </a:r>
            </a:p>
          </p:txBody>
        </p:sp>
        <p:cxnSp>
          <p:nvCxnSpPr>
            <p:cNvPr id="1702" name="Shape 1702"/>
            <p:cNvCxnSpPr>
              <a:stCxn id="1701" idx="2"/>
            </p:cNvCxnSpPr>
            <p:nvPr/>
          </p:nvCxnSpPr>
          <p:spPr>
            <a:xfrm>
              <a:off x="1267400" y="3342288"/>
              <a:ext cx="215100" cy="243900"/>
            </a:xfrm>
            <a:prstGeom prst="straightConnector1">
              <a:avLst/>
            </a:prstGeom>
            <a:noFill/>
            <a:ln cap="flat" cmpd="sng" w="19050">
              <a:solidFill>
                <a:srgbClr val="980000"/>
              </a:solidFill>
              <a:prstDash val="solid"/>
              <a:round/>
              <a:headEnd len="lg" w="lg" type="none"/>
              <a:tailEnd len="lg" w="lg" type="triangle"/>
            </a:ln>
          </p:spPr>
        </p:cxnSp>
      </p:grpSp>
      <p:grpSp>
        <p:nvGrpSpPr>
          <p:cNvPr id="1703" name="Shape 1703"/>
          <p:cNvGrpSpPr/>
          <p:nvPr/>
        </p:nvGrpSpPr>
        <p:grpSpPr>
          <a:xfrm>
            <a:off x="3627575" y="2390125"/>
            <a:ext cx="1222800" cy="1219800"/>
            <a:chOff x="3627575" y="2390125"/>
            <a:chExt cx="1222800" cy="1219800"/>
          </a:xfrm>
        </p:grpSpPr>
        <p:sp>
          <p:nvSpPr>
            <p:cNvPr id="1704" name="Shape 1704"/>
            <p:cNvSpPr txBox="1"/>
            <p:nvPr/>
          </p:nvSpPr>
          <p:spPr>
            <a:xfrm>
              <a:off x="3627575" y="2390125"/>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6</a:t>
              </a:r>
            </a:p>
          </p:txBody>
        </p:sp>
        <p:cxnSp>
          <p:nvCxnSpPr>
            <p:cNvPr id="1705" name="Shape 1705"/>
            <p:cNvCxnSpPr>
              <a:stCxn id="1704" idx="2"/>
            </p:cNvCxnSpPr>
            <p:nvPr/>
          </p:nvCxnSpPr>
          <p:spPr>
            <a:xfrm flipH="1">
              <a:off x="4067075" y="2796925"/>
              <a:ext cx="171900" cy="813000"/>
            </a:xfrm>
            <a:prstGeom prst="straightConnector1">
              <a:avLst/>
            </a:prstGeom>
            <a:noFill/>
            <a:ln cap="flat" cmpd="sng" w="19050">
              <a:solidFill>
                <a:srgbClr val="980000"/>
              </a:solidFill>
              <a:prstDash val="solid"/>
              <a:round/>
              <a:headEnd len="lg" w="lg" type="none"/>
              <a:tailEnd len="lg" w="lg" type="triangle"/>
            </a:ln>
          </p:spPr>
        </p:cxnSp>
      </p:grpSp>
      <p:grpSp>
        <p:nvGrpSpPr>
          <p:cNvPr id="1706" name="Shape 1706"/>
          <p:cNvGrpSpPr/>
          <p:nvPr/>
        </p:nvGrpSpPr>
        <p:grpSpPr>
          <a:xfrm>
            <a:off x="3094175" y="1856725"/>
            <a:ext cx="1222800" cy="1690200"/>
            <a:chOff x="3094175" y="1856725"/>
            <a:chExt cx="1222800" cy="1690200"/>
          </a:xfrm>
        </p:grpSpPr>
        <p:sp>
          <p:nvSpPr>
            <p:cNvPr id="1707" name="Shape 1707"/>
            <p:cNvSpPr txBox="1"/>
            <p:nvPr/>
          </p:nvSpPr>
          <p:spPr>
            <a:xfrm>
              <a:off x="3094175" y="1856725"/>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3</a:t>
              </a:r>
            </a:p>
          </p:txBody>
        </p:sp>
        <p:cxnSp>
          <p:nvCxnSpPr>
            <p:cNvPr id="1708" name="Shape 1708"/>
            <p:cNvCxnSpPr>
              <a:stCxn id="1707" idx="2"/>
            </p:cNvCxnSpPr>
            <p:nvPr/>
          </p:nvCxnSpPr>
          <p:spPr>
            <a:xfrm flipH="1">
              <a:off x="3227375" y="2263525"/>
              <a:ext cx="478200" cy="1283400"/>
            </a:xfrm>
            <a:prstGeom prst="straightConnector1">
              <a:avLst/>
            </a:prstGeom>
            <a:noFill/>
            <a:ln cap="flat" cmpd="sng" w="19050">
              <a:solidFill>
                <a:srgbClr val="980000"/>
              </a:solidFill>
              <a:prstDash val="solid"/>
              <a:round/>
              <a:headEnd len="lg" w="lg" type="none"/>
              <a:tailEnd len="lg" w="lg" type="triangle"/>
            </a:ln>
          </p:spPr>
        </p:cxn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12" name="Shape 1712"/>
        <p:cNvGrpSpPr/>
        <p:nvPr/>
      </p:nvGrpSpPr>
      <p:grpSpPr>
        <a:xfrm>
          <a:off x="0" y="0"/>
          <a:ext cx="0" cy="0"/>
          <a:chOff x="0" y="0"/>
          <a:chExt cx="0" cy="0"/>
        </a:xfrm>
      </p:grpSpPr>
      <p:sp>
        <p:nvSpPr>
          <p:cNvPr id="1713" name="Shape 1713"/>
          <p:cNvSpPr txBox="1"/>
          <p:nvPr/>
        </p:nvSpPr>
        <p:spPr>
          <a:xfrm>
            <a:off x="311700" y="729975"/>
            <a:ext cx="8520600" cy="881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 potentially better idea: </a:t>
            </a:r>
            <a:r>
              <a:rPr lang="en" sz="2200">
                <a:latin typeface="Consolas"/>
                <a:ea typeface="Consolas"/>
                <a:cs typeface="Consolas"/>
                <a:sym typeface="Consolas"/>
              </a:rPr>
              <a:t>int[]</a:t>
            </a:r>
            <a:r>
              <a:rPr lang="en" sz="2200"/>
              <a:t> where i</a:t>
            </a:r>
            <a:r>
              <a:rPr baseline="30000" lang="en" sz="2200"/>
              <a:t>th</a:t>
            </a:r>
            <a:r>
              <a:rPr lang="en" sz="2200"/>
              <a:t> entry gives set id of item i</a:t>
            </a:r>
          </a:p>
          <a:p>
            <a:pPr indent="-368300" lvl="0" marL="457200" rtl="0">
              <a:spcBef>
                <a:spcPts val="0"/>
              </a:spcBef>
              <a:buSzPts val="2200"/>
              <a:buChar char="●"/>
            </a:pPr>
            <a:r>
              <a:rPr lang="en" sz="2200">
                <a:latin typeface="Consolas"/>
                <a:ea typeface="Consolas"/>
                <a:cs typeface="Consolas"/>
                <a:sym typeface="Consolas"/>
              </a:rPr>
              <a:t>union</a:t>
            </a:r>
            <a:r>
              <a:rPr lang="en" sz="2200">
                <a:latin typeface="Consolas"/>
                <a:ea typeface="Consolas"/>
                <a:cs typeface="Consolas"/>
                <a:sym typeface="Consolas"/>
              </a:rPr>
              <a:t>(p, q)</a:t>
            </a:r>
            <a:r>
              <a:rPr lang="en" sz="2200"/>
              <a:t>: change entries that equal </a:t>
            </a:r>
            <a:r>
              <a:rPr lang="en" sz="2200">
                <a:latin typeface="Consolas"/>
                <a:ea typeface="Consolas"/>
                <a:cs typeface="Consolas"/>
                <a:sym typeface="Consolas"/>
              </a:rPr>
              <a:t>id[p]</a:t>
            </a:r>
            <a:r>
              <a:rPr lang="en" sz="2200"/>
              <a:t> to </a:t>
            </a:r>
            <a:r>
              <a:rPr lang="en" sz="2200">
                <a:latin typeface="Consolas"/>
                <a:ea typeface="Consolas"/>
                <a:cs typeface="Consolas"/>
                <a:sym typeface="Consolas"/>
              </a:rPr>
              <a:t>id[q]</a:t>
            </a:r>
          </a:p>
        </p:txBody>
      </p:sp>
      <p:sp>
        <p:nvSpPr>
          <p:cNvPr id="1714" name="Shape 1714"/>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Challenge: Optimizing isConnected</a:t>
            </a:r>
          </a:p>
        </p:txBody>
      </p:sp>
      <p:grpSp>
        <p:nvGrpSpPr>
          <p:cNvPr id="1715" name="Shape 1715"/>
          <p:cNvGrpSpPr/>
          <p:nvPr/>
        </p:nvGrpSpPr>
        <p:grpSpPr>
          <a:xfrm>
            <a:off x="233938" y="1627325"/>
            <a:ext cx="8741588" cy="2506463"/>
            <a:chOff x="233938" y="1627325"/>
            <a:chExt cx="8741588" cy="2506463"/>
          </a:xfrm>
        </p:grpSpPr>
        <p:sp>
          <p:nvSpPr>
            <p:cNvPr id="1716" name="Shape 1716"/>
            <p:cNvSpPr/>
            <p:nvPr/>
          </p:nvSpPr>
          <p:spPr>
            <a:xfrm>
              <a:off x="233938"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717" name="Shape 1717"/>
            <p:cNvSpPr/>
            <p:nvPr/>
          </p:nvSpPr>
          <p:spPr>
            <a:xfrm>
              <a:off x="233938" y="333329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718" name="Shape 1718"/>
            <p:cNvSpPr/>
            <p:nvPr/>
          </p:nvSpPr>
          <p:spPr>
            <a:xfrm>
              <a:off x="2470946" y="21928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719" name="Shape 1719"/>
            <p:cNvSpPr/>
            <p:nvPr/>
          </p:nvSpPr>
          <p:spPr>
            <a:xfrm>
              <a:off x="1030784"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720" name="Shape 1720"/>
            <p:cNvSpPr/>
            <p:nvPr/>
          </p:nvSpPr>
          <p:spPr>
            <a:xfrm>
              <a:off x="1827630" y="257302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721" name="Shape 1721"/>
            <p:cNvSpPr/>
            <p:nvPr/>
          </p:nvSpPr>
          <p:spPr>
            <a:xfrm>
              <a:off x="2470946" y="29531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722" name="Shape 1722"/>
            <p:cNvCxnSpPr>
              <a:stCxn id="1716" idx="2"/>
              <a:endCxn id="1717" idx="0"/>
            </p:cNvCxnSpPr>
            <p:nvPr/>
          </p:nvCxnSpPr>
          <p:spPr>
            <a:xfrm>
              <a:off x="435688" y="3019725"/>
              <a:ext cx="0" cy="313500"/>
            </a:xfrm>
            <a:prstGeom prst="straightConnector1">
              <a:avLst/>
            </a:prstGeom>
            <a:noFill/>
            <a:ln cap="flat" cmpd="sng" w="19050">
              <a:solidFill>
                <a:srgbClr val="666666"/>
              </a:solidFill>
              <a:prstDash val="solid"/>
              <a:round/>
              <a:headEnd len="lg" w="lg" type="none"/>
              <a:tailEnd len="lg" w="lg" type="none"/>
            </a:ln>
          </p:spPr>
        </p:cxnSp>
        <p:cxnSp>
          <p:nvCxnSpPr>
            <p:cNvPr id="1723" name="Shape 1723"/>
            <p:cNvCxnSpPr>
              <a:stCxn id="1718" idx="2"/>
              <a:endCxn id="1721" idx="0"/>
            </p:cNvCxnSpPr>
            <p:nvPr/>
          </p:nvCxnSpPr>
          <p:spPr>
            <a:xfrm>
              <a:off x="2672696" y="2639588"/>
              <a:ext cx="0" cy="313500"/>
            </a:xfrm>
            <a:prstGeom prst="straightConnector1">
              <a:avLst/>
            </a:prstGeom>
            <a:noFill/>
            <a:ln cap="flat" cmpd="sng" w="19050">
              <a:solidFill>
                <a:srgbClr val="666666"/>
              </a:solidFill>
              <a:prstDash val="solid"/>
              <a:round/>
              <a:headEnd len="lg" w="lg" type="none"/>
              <a:tailEnd len="lg" w="lg" type="none"/>
            </a:ln>
          </p:spPr>
        </p:cxnSp>
        <p:sp>
          <p:nvSpPr>
            <p:cNvPr id="1724" name="Shape 1724"/>
            <p:cNvSpPr/>
            <p:nvPr/>
          </p:nvSpPr>
          <p:spPr>
            <a:xfrm>
              <a:off x="3292198" y="29531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725" name="Shape 1725"/>
            <p:cNvCxnSpPr>
              <a:stCxn id="1716" idx="3"/>
              <a:endCxn id="1719" idx="1"/>
            </p:cNvCxnSpPr>
            <p:nvPr/>
          </p:nvCxnSpPr>
          <p:spPr>
            <a:xfrm>
              <a:off x="637438" y="2796375"/>
              <a:ext cx="393300" cy="0"/>
            </a:xfrm>
            <a:prstGeom prst="straightConnector1">
              <a:avLst/>
            </a:prstGeom>
            <a:noFill/>
            <a:ln cap="flat" cmpd="sng" w="19050">
              <a:solidFill>
                <a:schemeClr val="dk2"/>
              </a:solidFill>
              <a:prstDash val="solid"/>
              <a:round/>
              <a:headEnd len="lg" w="lg" type="none"/>
              <a:tailEnd len="lg" w="lg" type="none"/>
            </a:ln>
          </p:spPr>
        </p:cxnSp>
        <p:cxnSp>
          <p:nvCxnSpPr>
            <p:cNvPr id="1726" name="Shape 1726"/>
            <p:cNvCxnSpPr>
              <a:stCxn id="1719" idx="3"/>
              <a:endCxn id="1720" idx="1"/>
            </p:cNvCxnSpPr>
            <p:nvPr/>
          </p:nvCxnSpPr>
          <p:spPr>
            <a:xfrm>
              <a:off x="1434284" y="2796375"/>
              <a:ext cx="393300" cy="0"/>
            </a:xfrm>
            <a:prstGeom prst="straightConnector1">
              <a:avLst/>
            </a:prstGeom>
            <a:noFill/>
            <a:ln cap="flat" cmpd="sng" w="19050">
              <a:solidFill>
                <a:schemeClr val="dk2"/>
              </a:solidFill>
              <a:prstDash val="solid"/>
              <a:round/>
              <a:headEnd len="lg" w="lg" type="none"/>
              <a:tailEnd len="lg" w="lg" type="none"/>
            </a:ln>
          </p:spPr>
        </p:cxnSp>
        <p:sp>
          <p:nvSpPr>
            <p:cNvPr id="1727" name="Shape 1727"/>
            <p:cNvSpPr txBox="1"/>
            <p:nvPr/>
          </p:nvSpPr>
          <p:spPr>
            <a:xfrm>
              <a:off x="664225" y="3534825"/>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4} {3, 5} {6}</a:t>
              </a:r>
            </a:p>
          </p:txBody>
        </p:sp>
        <p:sp>
          <p:nvSpPr>
            <p:cNvPr id="1728" name="Shape 1728"/>
            <p:cNvSpPr txBox="1"/>
            <p:nvPr/>
          </p:nvSpPr>
          <p:spPr>
            <a:xfrm>
              <a:off x="311700" y="162732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Before </a:t>
              </a:r>
              <a:r>
                <a:rPr lang="en" sz="2200">
                  <a:latin typeface="Consolas"/>
                  <a:ea typeface="Consolas"/>
                  <a:cs typeface="Consolas"/>
                  <a:sym typeface="Consolas"/>
                </a:rPr>
                <a:t>union(4, 5)</a:t>
              </a:r>
              <a:r>
                <a:rPr lang="en" sz="2200"/>
                <a:t>:</a:t>
              </a:r>
            </a:p>
          </p:txBody>
        </p:sp>
        <p:sp>
          <p:nvSpPr>
            <p:cNvPr id="1729" name="Shape 1729"/>
            <p:cNvSpPr txBox="1"/>
            <p:nvPr/>
          </p:nvSpPr>
          <p:spPr>
            <a:xfrm>
              <a:off x="5468675" y="165017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After </a:t>
              </a:r>
              <a:r>
                <a:rPr lang="en" sz="2200">
                  <a:latin typeface="Consolas"/>
                  <a:ea typeface="Consolas"/>
                  <a:cs typeface="Consolas"/>
                  <a:sym typeface="Consolas"/>
                </a:rPr>
                <a:t>union(4, 5):</a:t>
              </a:r>
            </a:p>
          </p:txBody>
        </p:sp>
        <p:sp>
          <p:nvSpPr>
            <p:cNvPr id="1730" name="Shape 1730"/>
            <p:cNvSpPr/>
            <p:nvPr/>
          </p:nvSpPr>
          <p:spPr>
            <a:xfrm>
              <a:off x="4784138"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731" name="Shape 1731"/>
            <p:cNvSpPr/>
            <p:nvPr/>
          </p:nvSpPr>
          <p:spPr>
            <a:xfrm>
              <a:off x="4784138" y="33595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732" name="Shape 1732"/>
            <p:cNvSpPr/>
            <p:nvPr/>
          </p:nvSpPr>
          <p:spPr>
            <a:xfrm>
              <a:off x="7021146" y="22191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733" name="Shape 1733"/>
            <p:cNvSpPr/>
            <p:nvPr/>
          </p:nvSpPr>
          <p:spPr>
            <a:xfrm>
              <a:off x="5580984"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734" name="Shape 1734"/>
            <p:cNvSpPr/>
            <p:nvPr/>
          </p:nvSpPr>
          <p:spPr>
            <a:xfrm>
              <a:off x="6377830" y="25992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735" name="Shape 1735"/>
            <p:cNvSpPr/>
            <p:nvPr/>
          </p:nvSpPr>
          <p:spPr>
            <a:xfrm>
              <a:off x="7021146" y="29794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736" name="Shape 1736"/>
            <p:cNvCxnSpPr>
              <a:stCxn id="1730" idx="2"/>
              <a:endCxn id="1731" idx="0"/>
            </p:cNvCxnSpPr>
            <p:nvPr/>
          </p:nvCxnSpPr>
          <p:spPr>
            <a:xfrm>
              <a:off x="4985888" y="3045988"/>
              <a:ext cx="0" cy="313500"/>
            </a:xfrm>
            <a:prstGeom prst="straightConnector1">
              <a:avLst/>
            </a:prstGeom>
            <a:noFill/>
            <a:ln cap="flat" cmpd="sng" w="19050">
              <a:solidFill>
                <a:srgbClr val="666666"/>
              </a:solidFill>
              <a:prstDash val="solid"/>
              <a:round/>
              <a:headEnd len="lg" w="lg" type="none"/>
              <a:tailEnd len="lg" w="lg" type="none"/>
            </a:ln>
          </p:spPr>
        </p:cxnSp>
        <p:cxnSp>
          <p:nvCxnSpPr>
            <p:cNvPr id="1737" name="Shape 1737"/>
            <p:cNvCxnSpPr>
              <a:stCxn id="1732" idx="2"/>
              <a:endCxn id="1735" idx="0"/>
            </p:cNvCxnSpPr>
            <p:nvPr/>
          </p:nvCxnSpPr>
          <p:spPr>
            <a:xfrm>
              <a:off x="7222896" y="2665850"/>
              <a:ext cx="0" cy="313500"/>
            </a:xfrm>
            <a:prstGeom prst="straightConnector1">
              <a:avLst/>
            </a:prstGeom>
            <a:noFill/>
            <a:ln cap="flat" cmpd="sng" w="19050">
              <a:solidFill>
                <a:srgbClr val="666666"/>
              </a:solidFill>
              <a:prstDash val="solid"/>
              <a:round/>
              <a:headEnd len="lg" w="lg" type="none"/>
              <a:tailEnd len="lg" w="lg" type="none"/>
            </a:ln>
          </p:spPr>
        </p:cxnSp>
        <p:sp>
          <p:nvSpPr>
            <p:cNvPr id="1738" name="Shape 1738"/>
            <p:cNvSpPr/>
            <p:nvPr/>
          </p:nvSpPr>
          <p:spPr>
            <a:xfrm>
              <a:off x="7842398" y="29794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739" name="Shape 1739"/>
            <p:cNvCxnSpPr>
              <a:stCxn id="1730" idx="3"/>
              <a:endCxn id="1733" idx="1"/>
            </p:cNvCxnSpPr>
            <p:nvPr/>
          </p:nvCxnSpPr>
          <p:spPr>
            <a:xfrm>
              <a:off x="5187638" y="2822638"/>
              <a:ext cx="393300" cy="0"/>
            </a:xfrm>
            <a:prstGeom prst="straightConnector1">
              <a:avLst/>
            </a:prstGeom>
            <a:noFill/>
            <a:ln cap="flat" cmpd="sng" w="19050">
              <a:solidFill>
                <a:schemeClr val="dk2"/>
              </a:solidFill>
              <a:prstDash val="solid"/>
              <a:round/>
              <a:headEnd len="lg" w="lg" type="none"/>
              <a:tailEnd len="lg" w="lg" type="none"/>
            </a:ln>
          </p:spPr>
        </p:cxnSp>
        <p:cxnSp>
          <p:nvCxnSpPr>
            <p:cNvPr id="1740" name="Shape 1740"/>
            <p:cNvCxnSpPr>
              <a:stCxn id="1733" idx="3"/>
              <a:endCxn id="1734" idx="1"/>
            </p:cNvCxnSpPr>
            <p:nvPr/>
          </p:nvCxnSpPr>
          <p:spPr>
            <a:xfrm>
              <a:off x="5984484" y="2822638"/>
              <a:ext cx="393300" cy="0"/>
            </a:xfrm>
            <a:prstGeom prst="straightConnector1">
              <a:avLst/>
            </a:prstGeom>
            <a:noFill/>
            <a:ln cap="flat" cmpd="sng" w="19050">
              <a:solidFill>
                <a:schemeClr val="dk2"/>
              </a:solidFill>
              <a:prstDash val="solid"/>
              <a:round/>
              <a:headEnd len="lg" w="lg" type="none"/>
              <a:tailEnd len="lg" w="lg" type="none"/>
            </a:ln>
          </p:spPr>
        </p:cxnSp>
        <p:sp>
          <p:nvSpPr>
            <p:cNvPr id="1741" name="Shape 1741"/>
            <p:cNvSpPr txBox="1"/>
            <p:nvPr/>
          </p:nvSpPr>
          <p:spPr>
            <a:xfrm>
              <a:off x="5214425" y="3561088"/>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3, 4, 5} {6}</a:t>
              </a:r>
            </a:p>
          </p:txBody>
        </p:sp>
        <p:cxnSp>
          <p:nvCxnSpPr>
            <p:cNvPr id="1742" name="Shape 1742"/>
            <p:cNvCxnSpPr>
              <a:stCxn id="1735" idx="1"/>
              <a:endCxn id="1731" idx="3"/>
            </p:cNvCxnSpPr>
            <p:nvPr/>
          </p:nvCxnSpPr>
          <p:spPr>
            <a:xfrm flipH="1">
              <a:off x="5187546" y="3202765"/>
              <a:ext cx="1833600" cy="380100"/>
            </a:xfrm>
            <a:prstGeom prst="straightConnector1">
              <a:avLst/>
            </a:prstGeom>
            <a:noFill/>
            <a:ln cap="flat" cmpd="sng" w="19050">
              <a:solidFill>
                <a:srgbClr val="666666"/>
              </a:solidFill>
              <a:prstDash val="solid"/>
              <a:round/>
              <a:headEnd len="lg" w="lg" type="none"/>
              <a:tailEnd len="lg" w="lg" type="none"/>
            </a:ln>
          </p:spPr>
        </p:cxnSp>
      </p:grpSp>
      <p:graphicFrame>
        <p:nvGraphicFramePr>
          <p:cNvPr id="1743" name="Shape 1743"/>
          <p:cNvGraphicFramePr/>
          <p:nvPr/>
        </p:nvGraphicFramePr>
        <p:xfrm>
          <a:off x="1328038" y="4265425"/>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744" name="Shape 1744"/>
          <p:cNvSpPr txBox="1"/>
          <p:nvPr/>
        </p:nvSpPr>
        <p:spPr>
          <a:xfrm>
            <a:off x="1384113" y="4666700"/>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graphicFrame>
        <p:nvGraphicFramePr>
          <p:cNvPr id="1745" name="Shape 1745"/>
          <p:cNvGraphicFramePr/>
          <p:nvPr/>
        </p:nvGraphicFramePr>
        <p:xfrm>
          <a:off x="5833375" y="4265425"/>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746" name="Shape 1746"/>
          <p:cNvSpPr txBox="1"/>
          <p:nvPr/>
        </p:nvSpPr>
        <p:spPr>
          <a:xfrm>
            <a:off x="5889450" y="4666700"/>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747" name="Shape 1747"/>
          <p:cNvSpPr txBox="1"/>
          <p:nvPr/>
        </p:nvSpPr>
        <p:spPr>
          <a:xfrm>
            <a:off x="105125" y="4329675"/>
            <a:ext cx="12228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sp>
        <p:nvSpPr>
          <p:cNvPr id="1748" name="Shape 1748"/>
          <p:cNvSpPr txBox="1"/>
          <p:nvPr/>
        </p:nvSpPr>
        <p:spPr>
          <a:xfrm>
            <a:off x="4610575" y="4329675"/>
            <a:ext cx="12228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grpSp>
        <p:nvGrpSpPr>
          <p:cNvPr id="1749" name="Shape 1749"/>
          <p:cNvGrpSpPr/>
          <p:nvPr/>
        </p:nvGrpSpPr>
        <p:grpSpPr>
          <a:xfrm>
            <a:off x="656000" y="2935488"/>
            <a:ext cx="1222800" cy="650700"/>
            <a:chOff x="656000" y="2935488"/>
            <a:chExt cx="1222800" cy="650700"/>
          </a:xfrm>
        </p:grpSpPr>
        <p:sp>
          <p:nvSpPr>
            <p:cNvPr id="1750" name="Shape 1750"/>
            <p:cNvSpPr txBox="1"/>
            <p:nvPr/>
          </p:nvSpPr>
          <p:spPr>
            <a:xfrm>
              <a:off x="656000" y="2935488"/>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0</a:t>
              </a:r>
            </a:p>
          </p:txBody>
        </p:sp>
        <p:cxnSp>
          <p:nvCxnSpPr>
            <p:cNvPr id="1751" name="Shape 1751"/>
            <p:cNvCxnSpPr>
              <a:stCxn id="1750" idx="2"/>
            </p:cNvCxnSpPr>
            <p:nvPr/>
          </p:nvCxnSpPr>
          <p:spPr>
            <a:xfrm>
              <a:off x="1267400" y="3342288"/>
              <a:ext cx="215100" cy="243900"/>
            </a:xfrm>
            <a:prstGeom prst="straightConnector1">
              <a:avLst/>
            </a:prstGeom>
            <a:noFill/>
            <a:ln cap="flat" cmpd="sng" w="19050">
              <a:solidFill>
                <a:srgbClr val="980000"/>
              </a:solidFill>
              <a:prstDash val="solid"/>
              <a:round/>
              <a:headEnd len="lg" w="lg" type="none"/>
              <a:tailEnd len="lg" w="lg" type="triangle"/>
            </a:ln>
          </p:spPr>
        </p:cxnSp>
      </p:grpSp>
      <p:grpSp>
        <p:nvGrpSpPr>
          <p:cNvPr id="1752" name="Shape 1752"/>
          <p:cNvGrpSpPr/>
          <p:nvPr/>
        </p:nvGrpSpPr>
        <p:grpSpPr>
          <a:xfrm>
            <a:off x="3627575" y="2390125"/>
            <a:ext cx="1222800" cy="1219800"/>
            <a:chOff x="3627575" y="2390125"/>
            <a:chExt cx="1222800" cy="1219800"/>
          </a:xfrm>
        </p:grpSpPr>
        <p:sp>
          <p:nvSpPr>
            <p:cNvPr id="1753" name="Shape 1753"/>
            <p:cNvSpPr txBox="1"/>
            <p:nvPr/>
          </p:nvSpPr>
          <p:spPr>
            <a:xfrm>
              <a:off x="3627575" y="2390125"/>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6</a:t>
              </a:r>
            </a:p>
          </p:txBody>
        </p:sp>
        <p:cxnSp>
          <p:nvCxnSpPr>
            <p:cNvPr id="1754" name="Shape 1754"/>
            <p:cNvCxnSpPr>
              <a:stCxn id="1753" idx="2"/>
            </p:cNvCxnSpPr>
            <p:nvPr/>
          </p:nvCxnSpPr>
          <p:spPr>
            <a:xfrm flipH="1">
              <a:off x="4067075" y="2796925"/>
              <a:ext cx="171900" cy="813000"/>
            </a:xfrm>
            <a:prstGeom prst="straightConnector1">
              <a:avLst/>
            </a:prstGeom>
            <a:noFill/>
            <a:ln cap="flat" cmpd="sng" w="19050">
              <a:solidFill>
                <a:srgbClr val="980000"/>
              </a:solidFill>
              <a:prstDash val="solid"/>
              <a:round/>
              <a:headEnd len="lg" w="lg" type="none"/>
              <a:tailEnd len="lg" w="lg" type="triangle"/>
            </a:ln>
          </p:spPr>
        </p:cxnSp>
      </p:grpSp>
      <p:grpSp>
        <p:nvGrpSpPr>
          <p:cNvPr id="1755" name="Shape 1755"/>
          <p:cNvGrpSpPr/>
          <p:nvPr/>
        </p:nvGrpSpPr>
        <p:grpSpPr>
          <a:xfrm>
            <a:off x="3094175" y="1856725"/>
            <a:ext cx="1222800" cy="1690200"/>
            <a:chOff x="3094175" y="1856725"/>
            <a:chExt cx="1222800" cy="1690200"/>
          </a:xfrm>
        </p:grpSpPr>
        <p:sp>
          <p:nvSpPr>
            <p:cNvPr id="1756" name="Shape 1756"/>
            <p:cNvSpPr txBox="1"/>
            <p:nvPr/>
          </p:nvSpPr>
          <p:spPr>
            <a:xfrm>
              <a:off x="3094175" y="1856725"/>
              <a:ext cx="1222800" cy="406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Set id 3</a:t>
              </a:r>
            </a:p>
          </p:txBody>
        </p:sp>
        <p:cxnSp>
          <p:nvCxnSpPr>
            <p:cNvPr id="1757" name="Shape 1757"/>
            <p:cNvCxnSpPr>
              <a:stCxn id="1756" idx="2"/>
            </p:cNvCxnSpPr>
            <p:nvPr/>
          </p:nvCxnSpPr>
          <p:spPr>
            <a:xfrm flipH="1">
              <a:off x="3227375" y="2263525"/>
              <a:ext cx="478200" cy="1283400"/>
            </a:xfrm>
            <a:prstGeom prst="straightConnector1">
              <a:avLst/>
            </a:prstGeom>
            <a:noFill/>
            <a:ln cap="flat" cmpd="sng" w="19050">
              <a:solidFill>
                <a:srgbClr val="980000"/>
              </a:solidFill>
              <a:prstDash val="solid"/>
              <a:round/>
              <a:headEnd len="lg" w="lg" type="none"/>
              <a:tailEnd len="lg" w="lg" type="triangle"/>
            </a:ln>
          </p:spPr>
        </p:cxn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761" name="Shape 1761"/>
        <p:cNvGrpSpPr/>
        <p:nvPr/>
      </p:nvGrpSpPr>
      <p:grpSpPr>
        <a:xfrm>
          <a:off x="0" y="0"/>
          <a:ext cx="0" cy="0"/>
          <a:chOff x="0" y="0"/>
          <a:chExt cx="0" cy="0"/>
        </a:xfrm>
      </p:grpSpPr>
      <p:sp>
        <p:nvSpPr>
          <p:cNvPr id="1762" name="Shape 1762"/>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1763" name="Shape 1763"/>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QuickFind </a:t>
            </a:r>
            <a:r>
              <a:rPr lang="en">
                <a:solidFill>
                  <a:srgbClr val="1155CC"/>
                </a:solidFill>
                <a:latin typeface="Consolas"/>
                <a:ea typeface="Consolas"/>
                <a:cs typeface="Consolas"/>
                <a:sym typeface="Consolas"/>
              </a:rPr>
              <a:t>union</a:t>
            </a:r>
            <a:r>
              <a:rPr lang="en">
                <a:solidFill>
                  <a:srgbClr val="1155CC"/>
                </a:solidFill>
              </a:rPr>
              <a:t> Runtime </a:t>
            </a:r>
            <a:r>
              <a:rPr lang="en" u="sng">
                <a:solidFill>
                  <a:schemeClr val="hlink"/>
                </a:solidFill>
                <a:hlinkClick r:id="rId3"/>
              </a:rPr>
              <a:t>shoutkey.com/release</a:t>
            </a:r>
          </a:p>
        </p:txBody>
      </p:sp>
      <p:sp>
        <p:nvSpPr>
          <p:cNvPr id="1764" name="Shape 1764"/>
          <p:cNvSpPr txBox="1"/>
          <p:nvPr/>
        </p:nvSpPr>
        <p:spPr>
          <a:xfrm>
            <a:off x="5544875" y="119297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After </a:t>
            </a:r>
            <a:r>
              <a:rPr lang="en" sz="2200">
                <a:latin typeface="Consolas"/>
                <a:ea typeface="Consolas"/>
                <a:cs typeface="Consolas"/>
                <a:sym typeface="Consolas"/>
              </a:rPr>
              <a:t>union(4, 5):</a:t>
            </a:r>
          </a:p>
        </p:txBody>
      </p:sp>
      <p:sp>
        <p:nvSpPr>
          <p:cNvPr id="1765" name="Shape 1765"/>
          <p:cNvSpPr/>
          <p:nvPr/>
        </p:nvSpPr>
        <p:spPr>
          <a:xfrm>
            <a:off x="4860338" y="21420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766" name="Shape 1766"/>
          <p:cNvSpPr/>
          <p:nvPr/>
        </p:nvSpPr>
        <p:spPr>
          <a:xfrm>
            <a:off x="4860338" y="29023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767" name="Shape 1767"/>
          <p:cNvSpPr/>
          <p:nvPr/>
        </p:nvSpPr>
        <p:spPr>
          <a:xfrm>
            <a:off x="7097346" y="17619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768" name="Shape 1768"/>
          <p:cNvSpPr/>
          <p:nvPr/>
        </p:nvSpPr>
        <p:spPr>
          <a:xfrm>
            <a:off x="5657184" y="21420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769" name="Shape 1769"/>
          <p:cNvSpPr/>
          <p:nvPr/>
        </p:nvSpPr>
        <p:spPr>
          <a:xfrm>
            <a:off x="6454030" y="21420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770" name="Shape 1770"/>
          <p:cNvSpPr/>
          <p:nvPr/>
        </p:nvSpPr>
        <p:spPr>
          <a:xfrm>
            <a:off x="7097346" y="25222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771" name="Shape 1771"/>
          <p:cNvCxnSpPr>
            <a:stCxn id="1765" idx="2"/>
            <a:endCxn id="1766" idx="0"/>
          </p:cNvCxnSpPr>
          <p:nvPr/>
        </p:nvCxnSpPr>
        <p:spPr>
          <a:xfrm>
            <a:off x="5062088" y="2588788"/>
            <a:ext cx="0" cy="313500"/>
          </a:xfrm>
          <a:prstGeom prst="straightConnector1">
            <a:avLst/>
          </a:prstGeom>
          <a:noFill/>
          <a:ln cap="flat" cmpd="sng" w="19050">
            <a:solidFill>
              <a:srgbClr val="666666"/>
            </a:solidFill>
            <a:prstDash val="solid"/>
            <a:round/>
            <a:headEnd len="lg" w="lg" type="none"/>
            <a:tailEnd len="lg" w="lg" type="none"/>
          </a:ln>
        </p:spPr>
      </p:cxnSp>
      <p:cxnSp>
        <p:nvCxnSpPr>
          <p:cNvPr id="1772" name="Shape 1772"/>
          <p:cNvCxnSpPr>
            <a:stCxn id="1767" idx="2"/>
            <a:endCxn id="1770" idx="0"/>
          </p:cNvCxnSpPr>
          <p:nvPr/>
        </p:nvCxnSpPr>
        <p:spPr>
          <a:xfrm>
            <a:off x="7299096" y="2208650"/>
            <a:ext cx="0" cy="313500"/>
          </a:xfrm>
          <a:prstGeom prst="straightConnector1">
            <a:avLst/>
          </a:prstGeom>
          <a:noFill/>
          <a:ln cap="flat" cmpd="sng" w="19050">
            <a:solidFill>
              <a:srgbClr val="666666"/>
            </a:solidFill>
            <a:prstDash val="solid"/>
            <a:round/>
            <a:headEnd len="lg" w="lg" type="none"/>
            <a:tailEnd len="lg" w="lg" type="none"/>
          </a:ln>
        </p:spPr>
      </p:cxnSp>
      <p:sp>
        <p:nvSpPr>
          <p:cNvPr id="1773" name="Shape 1773"/>
          <p:cNvSpPr/>
          <p:nvPr/>
        </p:nvSpPr>
        <p:spPr>
          <a:xfrm>
            <a:off x="7918598" y="25222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774" name="Shape 1774"/>
          <p:cNvCxnSpPr>
            <a:stCxn id="1765" idx="3"/>
            <a:endCxn id="1768" idx="1"/>
          </p:cNvCxnSpPr>
          <p:nvPr/>
        </p:nvCxnSpPr>
        <p:spPr>
          <a:xfrm>
            <a:off x="5263838" y="2365438"/>
            <a:ext cx="393300" cy="0"/>
          </a:xfrm>
          <a:prstGeom prst="straightConnector1">
            <a:avLst/>
          </a:prstGeom>
          <a:noFill/>
          <a:ln cap="flat" cmpd="sng" w="19050">
            <a:solidFill>
              <a:schemeClr val="dk2"/>
            </a:solidFill>
            <a:prstDash val="solid"/>
            <a:round/>
            <a:headEnd len="lg" w="lg" type="none"/>
            <a:tailEnd len="lg" w="lg" type="none"/>
          </a:ln>
        </p:spPr>
      </p:cxnSp>
      <p:cxnSp>
        <p:nvCxnSpPr>
          <p:cNvPr id="1775" name="Shape 1775"/>
          <p:cNvCxnSpPr>
            <a:stCxn id="1768" idx="3"/>
            <a:endCxn id="1769" idx="1"/>
          </p:cNvCxnSpPr>
          <p:nvPr/>
        </p:nvCxnSpPr>
        <p:spPr>
          <a:xfrm>
            <a:off x="6060684" y="2365438"/>
            <a:ext cx="393300" cy="0"/>
          </a:xfrm>
          <a:prstGeom prst="straightConnector1">
            <a:avLst/>
          </a:prstGeom>
          <a:noFill/>
          <a:ln cap="flat" cmpd="sng" w="19050">
            <a:solidFill>
              <a:schemeClr val="dk2"/>
            </a:solidFill>
            <a:prstDash val="solid"/>
            <a:round/>
            <a:headEnd len="lg" w="lg" type="none"/>
            <a:tailEnd len="lg" w="lg" type="none"/>
          </a:ln>
        </p:spPr>
      </p:cxnSp>
      <p:sp>
        <p:nvSpPr>
          <p:cNvPr id="1776" name="Shape 1776"/>
          <p:cNvSpPr txBox="1"/>
          <p:nvPr/>
        </p:nvSpPr>
        <p:spPr>
          <a:xfrm>
            <a:off x="5290625" y="3103888"/>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3, 4, 5} {6}</a:t>
            </a:r>
          </a:p>
        </p:txBody>
      </p:sp>
      <p:cxnSp>
        <p:nvCxnSpPr>
          <p:cNvPr id="1777" name="Shape 1777"/>
          <p:cNvCxnSpPr>
            <a:stCxn id="1770" idx="1"/>
            <a:endCxn id="1766" idx="3"/>
          </p:cNvCxnSpPr>
          <p:nvPr/>
        </p:nvCxnSpPr>
        <p:spPr>
          <a:xfrm flipH="1">
            <a:off x="5263746" y="2745565"/>
            <a:ext cx="1833600" cy="380100"/>
          </a:xfrm>
          <a:prstGeom prst="straightConnector1">
            <a:avLst/>
          </a:prstGeom>
          <a:noFill/>
          <a:ln cap="flat" cmpd="sng" w="19050">
            <a:solidFill>
              <a:srgbClr val="666666"/>
            </a:solidFill>
            <a:prstDash val="solid"/>
            <a:round/>
            <a:headEnd len="lg" w="lg" type="none"/>
            <a:tailEnd len="lg" w="lg" type="none"/>
          </a:ln>
        </p:spPr>
      </p:cxnSp>
      <p:graphicFrame>
        <p:nvGraphicFramePr>
          <p:cNvPr id="1778" name="Shape 1778"/>
          <p:cNvGraphicFramePr/>
          <p:nvPr/>
        </p:nvGraphicFramePr>
        <p:xfrm>
          <a:off x="5909575" y="3808225"/>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r>
            </a:tbl>
          </a:graphicData>
        </a:graphic>
      </p:graphicFrame>
      <p:sp>
        <p:nvSpPr>
          <p:cNvPr id="1779" name="Shape 1779"/>
          <p:cNvSpPr txBox="1"/>
          <p:nvPr/>
        </p:nvSpPr>
        <p:spPr>
          <a:xfrm>
            <a:off x="5965650" y="4209500"/>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780" name="Shape 1780"/>
          <p:cNvSpPr txBox="1"/>
          <p:nvPr/>
        </p:nvSpPr>
        <p:spPr>
          <a:xfrm>
            <a:off x="4686775" y="3872475"/>
            <a:ext cx="12228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sp>
        <p:nvSpPr>
          <p:cNvPr id="1781" name="Shape 1781"/>
          <p:cNvSpPr txBox="1"/>
          <p:nvPr/>
        </p:nvSpPr>
        <p:spPr>
          <a:xfrm>
            <a:off x="311700" y="863750"/>
            <a:ext cx="4375200" cy="3981900"/>
          </a:xfrm>
          <a:prstGeom prst="rect">
            <a:avLst/>
          </a:prstGeom>
          <a:noFill/>
          <a:ln>
            <a:noFill/>
          </a:ln>
        </p:spPr>
        <p:txBody>
          <a:bodyPr anchorCtr="0" anchor="t" bIns="91425" lIns="91425" rIns="91425" wrap="square" tIns="91425">
            <a:noAutofit/>
          </a:bodyPr>
          <a:lstStyle/>
          <a:p>
            <a:pPr indent="0" lvl="0" marL="0">
              <a:spcBef>
                <a:spcPts val="0"/>
              </a:spcBef>
              <a:buNone/>
            </a:pPr>
            <a:r>
              <a:rPr lang="en" sz="2200">
                <a:solidFill>
                  <a:schemeClr val="dk1"/>
                </a:solidFill>
              </a:rPr>
              <a:t>In the worst case, how long does a </a:t>
            </a:r>
            <a:r>
              <a:rPr lang="en" sz="2200">
                <a:solidFill>
                  <a:schemeClr val="dk1"/>
                </a:solidFill>
                <a:latin typeface="Consolas"/>
                <a:ea typeface="Consolas"/>
                <a:cs typeface="Consolas"/>
                <a:sym typeface="Consolas"/>
              </a:rPr>
              <a:t>union</a:t>
            </a:r>
            <a:r>
              <a:rPr lang="en" sz="2200">
                <a:solidFill>
                  <a:schemeClr val="dk1"/>
                </a:solidFill>
              </a:rPr>
              <a:t> operation take?</a:t>
            </a:r>
          </a:p>
          <a:p>
            <a:pPr indent="0" lvl="0" marL="0">
              <a:spcBef>
                <a:spcPts val="0"/>
              </a:spcBef>
              <a:buNone/>
            </a:pPr>
            <a:r>
              <a:t/>
            </a:r>
            <a:endParaRPr sz="2200">
              <a:solidFill>
                <a:schemeClr val="dk1"/>
              </a:solidFill>
            </a:endParaRPr>
          </a:p>
          <a:p>
            <a:pPr indent="-368300" lvl="0" marL="457200" rtl="0" algn="l">
              <a:spcBef>
                <a:spcPts val="0"/>
              </a:spcBef>
              <a:spcAft>
                <a:spcPts val="0"/>
              </a:spcAft>
              <a:buClr>
                <a:schemeClr val="dk1"/>
              </a:buClr>
              <a:buSzPts val="2200"/>
              <a:buAutoNum type="alphaUcPeriod"/>
            </a:pPr>
            <a:r>
              <a:rPr lang="en" sz="2200">
                <a:solidFill>
                  <a:schemeClr val="dk1"/>
                </a:solidFill>
              </a:rPr>
              <a:t>Θ(N)</a:t>
            </a:r>
          </a:p>
          <a:p>
            <a:pPr indent="-368300" lvl="0" marL="457200" rtl="0">
              <a:spcBef>
                <a:spcPts val="0"/>
              </a:spcBef>
              <a:buClr>
                <a:schemeClr val="dk1"/>
              </a:buClr>
              <a:buSzPts val="2200"/>
              <a:buAutoNum type="alphaUcPeriod"/>
            </a:pPr>
            <a:r>
              <a:rPr lang="en" sz="2200">
                <a:solidFill>
                  <a:schemeClr val="dk1"/>
                </a:solidFill>
              </a:rPr>
              <a:t>Θ(log N)</a:t>
            </a:r>
          </a:p>
          <a:p>
            <a:pPr indent="-368300" lvl="0" marL="457200" rtl="0">
              <a:spcBef>
                <a:spcPts val="0"/>
              </a:spcBef>
              <a:buClr>
                <a:schemeClr val="dk1"/>
              </a:buClr>
              <a:buSzPts val="2200"/>
              <a:buAutoNum type="alphaUcPeriod"/>
            </a:pPr>
            <a:r>
              <a:rPr lang="en" sz="2200">
                <a:solidFill>
                  <a:schemeClr val="dk1"/>
                </a:solidFill>
              </a:rPr>
              <a:t>Θ(1)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5" name="Shape 1785"/>
        <p:cNvGrpSpPr/>
        <p:nvPr/>
      </p:nvGrpSpPr>
      <p:grpSpPr>
        <a:xfrm>
          <a:off x="0" y="0"/>
          <a:ext cx="0" cy="0"/>
          <a:chOff x="0" y="0"/>
          <a:chExt cx="0" cy="0"/>
        </a:xfrm>
      </p:grpSpPr>
      <p:sp>
        <p:nvSpPr>
          <p:cNvPr id="1786" name="Shape 1786"/>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1787" name="Shape 1787"/>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QuickFind </a:t>
            </a:r>
            <a:r>
              <a:rPr lang="en">
                <a:solidFill>
                  <a:srgbClr val="1155CC"/>
                </a:solidFill>
                <a:latin typeface="Consolas"/>
                <a:ea typeface="Consolas"/>
                <a:cs typeface="Consolas"/>
                <a:sym typeface="Consolas"/>
              </a:rPr>
              <a:t>union</a:t>
            </a:r>
            <a:r>
              <a:rPr lang="en">
                <a:solidFill>
                  <a:srgbClr val="1155CC"/>
                </a:solidFill>
              </a:rPr>
              <a:t> Runtime</a:t>
            </a:r>
          </a:p>
        </p:txBody>
      </p:sp>
      <p:sp>
        <p:nvSpPr>
          <p:cNvPr id="1788" name="Shape 1788"/>
          <p:cNvSpPr txBox="1"/>
          <p:nvPr/>
        </p:nvSpPr>
        <p:spPr>
          <a:xfrm>
            <a:off x="5544875" y="1192975"/>
            <a:ext cx="2980500" cy="446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After </a:t>
            </a:r>
            <a:r>
              <a:rPr lang="en" sz="2200">
                <a:latin typeface="Consolas"/>
                <a:ea typeface="Consolas"/>
                <a:cs typeface="Consolas"/>
                <a:sym typeface="Consolas"/>
              </a:rPr>
              <a:t>union(4, 5):</a:t>
            </a:r>
          </a:p>
        </p:txBody>
      </p:sp>
      <p:sp>
        <p:nvSpPr>
          <p:cNvPr id="1789" name="Shape 1789"/>
          <p:cNvSpPr/>
          <p:nvPr/>
        </p:nvSpPr>
        <p:spPr>
          <a:xfrm>
            <a:off x="4860338" y="21420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sp>
        <p:nvSpPr>
          <p:cNvPr id="1790" name="Shape 1790"/>
          <p:cNvSpPr/>
          <p:nvPr/>
        </p:nvSpPr>
        <p:spPr>
          <a:xfrm>
            <a:off x="4860338" y="2902353"/>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791" name="Shape 1791"/>
          <p:cNvSpPr/>
          <p:nvPr/>
        </p:nvSpPr>
        <p:spPr>
          <a:xfrm>
            <a:off x="7097346" y="1761950"/>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sp>
        <p:nvSpPr>
          <p:cNvPr id="1792" name="Shape 1792"/>
          <p:cNvSpPr/>
          <p:nvPr/>
        </p:nvSpPr>
        <p:spPr>
          <a:xfrm>
            <a:off x="5657184" y="21420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793" name="Shape 1793"/>
          <p:cNvSpPr/>
          <p:nvPr/>
        </p:nvSpPr>
        <p:spPr>
          <a:xfrm>
            <a:off x="6454030" y="2142088"/>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794" name="Shape 1794"/>
          <p:cNvSpPr/>
          <p:nvPr/>
        </p:nvSpPr>
        <p:spPr>
          <a:xfrm>
            <a:off x="7097346" y="25222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cxnSp>
        <p:nvCxnSpPr>
          <p:cNvPr id="1795" name="Shape 1795"/>
          <p:cNvCxnSpPr>
            <a:stCxn id="1789" idx="2"/>
            <a:endCxn id="1790" idx="0"/>
          </p:cNvCxnSpPr>
          <p:nvPr/>
        </p:nvCxnSpPr>
        <p:spPr>
          <a:xfrm>
            <a:off x="5062088" y="2588788"/>
            <a:ext cx="0" cy="313500"/>
          </a:xfrm>
          <a:prstGeom prst="straightConnector1">
            <a:avLst/>
          </a:prstGeom>
          <a:noFill/>
          <a:ln cap="flat" cmpd="sng" w="19050">
            <a:solidFill>
              <a:srgbClr val="666666"/>
            </a:solidFill>
            <a:prstDash val="solid"/>
            <a:round/>
            <a:headEnd len="lg" w="lg" type="none"/>
            <a:tailEnd len="lg" w="lg" type="none"/>
          </a:ln>
        </p:spPr>
      </p:cxnSp>
      <p:cxnSp>
        <p:nvCxnSpPr>
          <p:cNvPr id="1796" name="Shape 1796"/>
          <p:cNvCxnSpPr>
            <a:stCxn id="1791" idx="2"/>
            <a:endCxn id="1794" idx="0"/>
          </p:cNvCxnSpPr>
          <p:nvPr/>
        </p:nvCxnSpPr>
        <p:spPr>
          <a:xfrm>
            <a:off x="7299096" y="2208650"/>
            <a:ext cx="0" cy="313500"/>
          </a:xfrm>
          <a:prstGeom prst="straightConnector1">
            <a:avLst/>
          </a:prstGeom>
          <a:noFill/>
          <a:ln cap="flat" cmpd="sng" w="19050">
            <a:solidFill>
              <a:srgbClr val="666666"/>
            </a:solidFill>
            <a:prstDash val="solid"/>
            <a:round/>
            <a:headEnd len="lg" w="lg" type="none"/>
            <a:tailEnd len="lg" w="lg" type="none"/>
          </a:ln>
        </p:spPr>
      </p:cxnSp>
      <p:sp>
        <p:nvSpPr>
          <p:cNvPr id="1797" name="Shape 1797"/>
          <p:cNvSpPr/>
          <p:nvPr/>
        </p:nvSpPr>
        <p:spPr>
          <a:xfrm>
            <a:off x="7918598" y="2522215"/>
            <a:ext cx="403500" cy="446700"/>
          </a:xfrm>
          <a:prstGeom prst="rect">
            <a:avLst/>
          </a:prstGeom>
          <a:solidFill>
            <a:srgbClr val="EAD1D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1798" name="Shape 1798"/>
          <p:cNvCxnSpPr>
            <a:stCxn id="1789" idx="3"/>
            <a:endCxn id="1792" idx="1"/>
          </p:cNvCxnSpPr>
          <p:nvPr/>
        </p:nvCxnSpPr>
        <p:spPr>
          <a:xfrm>
            <a:off x="5263838" y="2365438"/>
            <a:ext cx="393300" cy="0"/>
          </a:xfrm>
          <a:prstGeom prst="straightConnector1">
            <a:avLst/>
          </a:prstGeom>
          <a:noFill/>
          <a:ln cap="flat" cmpd="sng" w="19050">
            <a:solidFill>
              <a:schemeClr val="dk2"/>
            </a:solidFill>
            <a:prstDash val="solid"/>
            <a:round/>
            <a:headEnd len="lg" w="lg" type="none"/>
            <a:tailEnd len="lg" w="lg" type="none"/>
          </a:ln>
        </p:spPr>
      </p:cxnSp>
      <p:cxnSp>
        <p:nvCxnSpPr>
          <p:cNvPr id="1799" name="Shape 1799"/>
          <p:cNvCxnSpPr>
            <a:stCxn id="1792" idx="3"/>
            <a:endCxn id="1793" idx="1"/>
          </p:cNvCxnSpPr>
          <p:nvPr/>
        </p:nvCxnSpPr>
        <p:spPr>
          <a:xfrm>
            <a:off x="6060684" y="2365438"/>
            <a:ext cx="393300" cy="0"/>
          </a:xfrm>
          <a:prstGeom prst="straightConnector1">
            <a:avLst/>
          </a:prstGeom>
          <a:noFill/>
          <a:ln cap="flat" cmpd="sng" w="19050">
            <a:solidFill>
              <a:schemeClr val="dk2"/>
            </a:solidFill>
            <a:prstDash val="solid"/>
            <a:round/>
            <a:headEnd len="lg" w="lg" type="none"/>
            <a:tailEnd len="lg" w="lg" type="none"/>
          </a:ln>
        </p:spPr>
      </p:cxnSp>
      <p:sp>
        <p:nvSpPr>
          <p:cNvPr id="1800" name="Shape 1800"/>
          <p:cNvSpPr txBox="1"/>
          <p:nvPr/>
        </p:nvSpPr>
        <p:spPr>
          <a:xfrm>
            <a:off x="5290625" y="3103888"/>
            <a:ext cx="37611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onsolas"/>
                <a:ea typeface="Consolas"/>
                <a:cs typeface="Consolas"/>
                <a:sym typeface="Consolas"/>
              </a:rPr>
              <a:t>{0, 1, 2, 3, 4, 5} {6}</a:t>
            </a:r>
          </a:p>
        </p:txBody>
      </p:sp>
      <p:cxnSp>
        <p:nvCxnSpPr>
          <p:cNvPr id="1801" name="Shape 1801"/>
          <p:cNvCxnSpPr>
            <a:stCxn id="1794" idx="1"/>
            <a:endCxn id="1790" idx="3"/>
          </p:cNvCxnSpPr>
          <p:nvPr/>
        </p:nvCxnSpPr>
        <p:spPr>
          <a:xfrm flipH="1">
            <a:off x="5263746" y="2745565"/>
            <a:ext cx="1833600" cy="380100"/>
          </a:xfrm>
          <a:prstGeom prst="straightConnector1">
            <a:avLst/>
          </a:prstGeom>
          <a:noFill/>
          <a:ln cap="flat" cmpd="sng" w="19050">
            <a:solidFill>
              <a:srgbClr val="666666"/>
            </a:solidFill>
            <a:prstDash val="solid"/>
            <a:round/>
            <a:headEnd len="lg" w="lg" type="none"/>
            <a:tailEnd len="lg" w="lg" type="none"/>
          </a:ln>
        </p:spPr>
      </p:cxnSp>
      <p:graphicFrame>
        <p:nvGraphicFramePr>
          <p:cNvPr id="1802" name="Shape 1802"/>
          <p:cNvGraphicFramePr/>
          <p:nvPr/>
        </p:nvGraphicFramePr>
        <p:xfrm>
          <a:off x="5909575" y="3808225"/>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C9DAF8"/>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FFF"/>
                    </a:solidFill>
                  </a:tcPr>
                </a:tc>
              </a:tr>
            </a:tbl>
          </a:graphicData>
        </a:graphic>
      </p:graphicFrame>
      <p:sp>
        <p:nvSpPr>
          <p:cNvPr id="1803" name="Shape 1803"/>
          <p:cNvSpPr txBox="1"/>
          <p:nvPr/>
        </p:nvSpPr>
        <p:spPr>
          <a:xfrm>
            <a:off x="5965650" y="4209500"/>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804" name="Shape 1804"/>
          <p:cNvSpPr txBox="1"/>
          <p:nvPr/>
        </p:nvSpPr>
        <p:spPr>
          <a:xfrm>
            <a:off x="4686775" y="3872475"/>
            <a:ext cx="12228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sp>
        <p:nvSpPr>
          <p:cNvPr id="1805" name="Shape 1805"/>
          <p:cNvSpPr txBox="1"/>
          <p:nvPr/>
        </p:nvSpPr>
        <p:spPr>
          <a:xfrm>
            <a:off x="311700" y="863750"/>
            <a:ext cx="4375200" cy="3981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In the worst case, how long does a </a:t>
            </a:r>
            <a:r>
              <a:rPr lang="en" sz="2200">
                <a:solidFill>
                  <a:schemeClr val="dk1"/>
                </a:solidFill>
                <a:latin typeface="Consolas"/>
                <a:ea typeface="Consolas"/>
                <a:cs typeface="Consolas"/>
                <a:sym typeface="Consolas"/>
              </a:rPr>
              <a:t>union</a:t>
            </a:r>
            <a:r>
              <a:rPr lang="en" sz="2200">
                <a:solidFill>
                  <a:schemeClr val="dk1"/>
                </a:solidFill>
              </a:rPr>
              <a:t> operation take?</a:t>
            </a:r>
          </a:p>
          <a:p>
            <a:pPr indent="0" lvl="0" marL="0" rtl="0">
              <a:spcBef>
                <a:spcPts val="0"/>
              </a:spcBef>
              <a:buNone/>
            </a:pPr>
            <a:r>
              <a:t/>
            </a:r>
            <a:endParaRPr sz="2200">
              <a:solidFill>
                <a:schemeClr val="dk1"/>
              </a:solidFill>
            </a:endParaRPr>
          </a:p>
          <a:p>
            <a:pPr indent="-368300" lvl="0" marL="457200" rtl="0" algn="l">
              <a:spcBef>
                <a:spcPts val="0"/>
              </a:spcBef>
              <a:spcAft>
                <a:spcPts val="0"/>
              </a:spcAft>
              <a:buClr>
                <a:schemeClr val="dk1"/>
              </a:buClr>
              <a:buSzPts val="2200"/>
              <a:buAutoNum type="alphaUcPeriod"/>
            </a:pPr>
            <a:r>
              <a:rPr b="1" lang="en" sz="2200">
                <a:solidFill>
                  <a:schemeClr val="dk1"/>
                </a:solidFill>
              </a:rPr>
              <a:t>Θ(N)</a:t>
            </a:r>
          </a:p>
          <a:p>
            <a:pPr indent="-368300" lvl="0" marL="457200" rtl="0">
              <a:spcBef>
                <a:spcPts val="0"/>
              </a:spcBef>
              <a:buClr>
                <a:schemeClr val="dk1"/>
              </a:buClr>
              <a:buSzPts val="2200"/>
              <a:buAutoNum type="alphaUcPeriod"/>
            </a:pPr>
            <a:r>
              <a:rPr lang="en" sz="2200">
                <a:solidFill>
                  <a:schemeClr val="dk1"/>
                </a:solidFill>
              </a:rPr>
              <a:t>Θ(log N)</a:t>
            </a:r>
          </a:p>
          <a:p>
            <a:pPr indent="-368300" lvl="0" marL="457200" rtl="0">
              <a:spcBef>
                <a:spcPts val="0"/>
              </a:spcBef>
              <a:buClr>
                <a:schemeClr val="dk1"/>
              </a:buClr>
              <a:buSzPts val="2200"/>
              <a:buAutoNum type="alphaUcPeriod"/>
            </a:pPr>
            <a:r>
              <a:rPr lang="en" sz="2200">
                <a:solidFill>
                  <a:schemeClr val="dk1"/>
                </a:solidFill>
              </a:rPr>
              <a:t>Θ(1)</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09" name="Shape 1809"/>
        <p:cNvGrpSpPr/>
        <p:nvPr/>
      </p:nvGrpSpPr>
      <p:grpSpPr>
        <a:xfrm>
          <a:off x="0" y="0"/>
          <a:ext cx="0" cy="0"/>
          <a:chOff x="0" y="0"/>
          <a:chExt cx="0" cy="0"/>
        </a:xfrm>
      </p:grpSpPr>
      <p:sp>
        <p:nvSpPr>
          <p:cNvPr id="1810" name="Shape 1810"/>
          <p:cNvSpPr txBox="1"/>
          <p:nvPr/>
        </p:nvSpPr>
        <p:spPr>
          <a:xfrm>
            <a:off x="311700" y="3302150"/>
            <a:ext cx="83079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Problem: QuickFind’s union operation is too slow!</a:t>
            </a:r>
          </a:p>
        </p:txBody>
      </p:sp>
      <p:sp>
        <p:nvSpPr>
          <p:cNvPr id="1811" name="Shape 1811"/>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Performance Summary</a:t>
            </a:r>
          </a:p>
        </p:txBody>
      </p:sp>
      <p:graphicFrame>
        <p:nvGraphicFramePr>
          <p:cNvPr id="1812" name="Shape 1812"/>
          <p:cNvGraphicFramePr/>
          <p:nvPr/>
        </p:nvGraphicFramePr>
        <p:xfrm>
          <a:off x="624300" y="1565250"/>
          <a:ext cx="3000000" cy="3000000"/>
        </p:xfrm>
        <a:graphic>
          <a:graphicData uri="http://schemas.openxmlformats.org/drawingml/2006/table">
            <a:tbl>
              <a:tblPr>
                <a:noFill/>
                <a:tableStyleId>{C8B8A159-9C46-4524-BECB-347F85B2A59D}</a:tableStyleId>
              </a:tblPr>
              <a:tblGrid>
                <a:gridCol w="2137700"/>
                <a:gridCol w="1925500"/>
                <a:gridCol w="1703650"/>
                <a:gridCol w="1915850"/>
              </a:tblGrid>
              <a:tr h="381000">
                <a:tc>
                  <a:txBody>
                    <a:bodyPr>
                      <a:noAutofit/>
                    </a:bodyPr>
                    <a:lstStyle/>
                    <a:p>
                      <a:pPr indent="0" lvl="0" marL="0" rtl="0" algn="ctr">
                        <a:spcBef>
                          <a:spcPts val="0"/>
                        </a:spcBef>
                        <a:buNone/>
                      </a:pPr>
                      <a:r>
                        <a:rPr lang="en" sz="2200">
                          <a:latin typeface="Calibri"/>
                          <a:ea typeface="Calibri"/>
                          <a:cs typeface="Calibri"/>
                          <a:sym typeface="Calibri"/>
                        </a:rPr>
                        <a:t>Implementation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constructor</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union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isConnected</a:t>
                      </a:r>
                    </a:p>
                  </a:txBody>
                  <a:tcPr marT="91425" marB="91425" marR="91425" marL="91425">
                    <a:solidFill>
                      <a:srgbClr val="C9DAF8"/>
                    </a:solidFill>
                  </a:tcPr>
                </a:tc>
              </a:tr>
              <a:tr h="381000">
                <a:tc>
                  <a:txBody>
                    <a:bodyPr>
                      <a:noAutofit/>
                    </a:bodyPr>
                    <a:lstStyle/>
                    <a:p>
                      <a:pPr indent="0" lvl="0" marL="0" rtl="0" algn="ctr">
                        <a:spcBef>
                          <a:spcPts val="0"/>
                        </a:spcBef>
                        <a:buNone/>
                      </a:pPr>
                      <a:r>
                        <a:rPr lang="en" sz="2200">
                          <a:latin typeface="Calibri"/>
                          <a:ea typeface="Calibri"/>
                          <a:cs typeface="Calibri"/>
                          <a:sym typeface="Calibri"/>
                        </a:rPr>
                        <a:t>QuickFind</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Θ(1)</a:t>
                      </a:r>
                    </a:p>
                  </a:txBody>
                  <a:tcPr marT="91425" marB="91425" marR="91425" marL="91425"/>
                </a:tc>
              </a:tr>
            </a:tbl>
          </a:graphicData>
        </a:graphic>
      </p:graphicFrame>
      <p:sp>
        <p:nvSpPr>
          <p:cNvPr id="1813" name="Shape 1813"/>
          <p:cNvSpPr txBox="1"/>
          <p:nvPr/>
        </p:nvSpPr>
        <p:spPr>
          <a:xfrm>
            <a:off x="4584900" y="1064550"/>
            <a:ext cx="3722100" cy="500700"/>
          </a:xfrm>
          <a:prstGeom prst="rect">
            <a:avLst/>
          </a:prstGeom>
          <a:noFill/>
          <a:ln>
            <a:noFill/>
          </a:ln>
        </p:spPr>
        <p:txBody>
          <a:bodyPr anchorCtr="0" anchor="b" bIns="91425" lIns="91425" rIns="91425" wrap="square" tIns="91425">
            <a:noAutofit/>
          </a:bodyPr>
          <a:lstStyle/>
          <a:p>
            <a:pPr indent="0" lvl="0" marL="0" rtl="0" algn="r">
              <a:spcBef>
                <a:spcPts val="0"/>
              </a:spcBef>
              <a:buNone/>
            </a:pPr>
            <a:r>
              <a:rPr lang="en" sz="2200"/>
              <a:t>Worst-case runtimes: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7" name="Shape 1817"/>
        <p:cNvGrpSpPr/>
        <p:nvPr/>
      </p:nvGrpSpPr>
      <p:grpSpPr>
        <a:xfrm>
          <a:off x="0" y="0"/>
          <a:ext cx="0" cy="0"/>
          <a:chOff x="0" y="0"/>
          <a:chExt cx="0" cy="0"/>
        </a:xfrm>
      </p:grpSpPr>
      <p:sp>
        <p:nvSpPr>
          <p:cNvPr id="1818" name="Shape 181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1155CC"/>
                </a:solidFill>
              </a:rPr>
              <a:t>QuickUnion</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2" name="Shape 1822"/>
        <p:cNvGrpSpPr/>
        <p:nvPr/>
      </p:nvGrpSpPr>
      <p:grpSpPr>
        <a:xfrm>
          <a:off x="0" y="0"/>
          <a:ext cx="0" cy="0"/>
          <a:chOff x="0" y="0"/>
          <a:chExt cx="0" cy="0"/>
        </a:xfrm>
      </p:grpSpPr>
      <p:sp>
        <p:nvSpPr>
          <p:cNvPr id="1823" name="Shape 1823"/>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824" name="Shape 1824"/>
          <p:cNvSpPr txBox="1"/>
          <p:nvPr/>
        </p:nvSpPr>
        <p:spPr>
          <a:xfrm>
            <a:off x="243000" y="556500"/>
            <a:ext cx="8901000" cy="323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solidFill>
                  <a:srgbClr val="000000"/>
                </a:solidFill>
              </a:rPr>
              <a:t>Approach zero: </a:t>
            </a:r>
            <a:r>
              <a:rPr lang="en" sz="2000"/>
              <a:t>r</a:t>
            </a:r>
            <a:r>
              <a:rPr lang="en" sz="2000">
                <a:solidFill>
                  <a:srgbClr val="000000"/>
                </a:solidFill>
              </a:rPr>
              <a:t>epresent everything as boxes and lines</a:t>
            </a:r>
            <a:r>
              <a:rPr lang="en" sz="2000"/>
              <a:t>...</a:t>
            </a:r>
            <a:r>
              <a:rPr lang="en" sz="2000">
                <a:solidFill>
                  <a:srgbClr val="000000"/>
                </a:solidFill>
              </a:rPr>
              <a:t> </a:t>
            </a:r>
            <a:r>
              <a:rPr lang="en" sz="2000"/>
              <a:t>t</a:t>
            </a:r>
            <a:r>
              <a:rPr lang="en" sz="2000">
                <a:solidFill>
                  <a:srgbClr val="000000"/>
                </a:solidFill>
              </a:rPr>
              <a:t>his was overkill</a:t>
            </a:r>
            <a:r>
              <a:rPr lang="en" sz="2000"/>
              <a:t>!</a:t>
            </a:r>
          </a:p>
          <a:p>
            <a:pPr indent="0" lvl="0" marL="0" rtl="0">
              <a:spcBef>
                <a:spcPts val="600"/>
              </a:spcBef>
              <a:buNone/>
            </a:pPr>
            <a:r>
              <a:t/>
            </a:r>
            <a:endParaRPr sz="2000">
              <a:solidFill>
                <a:srgbClr val="000000"/>
              </a:solidFill>
            </a:endParaRPr>
          </a:p>
        </p:txBody>
      </p:sp>
      <p:sp>
        <p:nvSpPr>
          <p:cNvPr id="1825" name="Shape 1825"/>
          <p:cNvSpPr/>
          <p:nvPr/>
        </p:nvSpPr>
        <p:spPr>
          <a:xfrm>
            <a:off x="1416600"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826" name="Shape 1826"/>
          <p:cNvSpPr/>
          <p:nvPr/>
        </p:nvSpPr>
        <p:spPr>
          <a:xfrm>
            <a:off x="1416600" y="174961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827" name="Shape 1827"/>
          <p:cNvSpPr/>
          <p:nvPr/>
        </p:nvSpPr>
        <p:spPr>
          <a:xfrm>
            <a:off x="2055239"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828" name="Shape 1828"/>
          <p:cNvSpPr/>
          <p:nvPr/>
        </p:nvSpPr>
        <p:spPr>
          <a:xfrm>
            <a:off x="2693879"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cxnSp>
        <p:nvCxnSpPr>
          <p:cNvPr id="1829" name="Shape 1829"/>
          <p:cNvCxnSpPr>
            <a:stCxn id="1825" idx="2"/>
            <a:endCxn id="1826" idx="0"/>
          </p:cNvCxnSpPr>
          <p:nvPr/>
        </p:nvCxnSpPr>
        <p:spPr>
          <a:xfrm>
            <a:off x="1578300" y="1522550"/>
            <a:ext cx="0" cy="227100"/>
          </a:xfrm>
          <a:prstGeom prst="straightConnector1">
            <a:avLst/>
          </a:prstGeom>
          <a:noFill/>
          <a:ln cap="flat" cmpd="sng" w="19050">
            <a:solidFill>
              <a:srgbClr val="666666"/>
            </a:solidFill>
            <a:prstDash val="solid"/>
            <a:round/>
            <a:headEnd len="lg" w="lg" type="none"/>
            <a:tailEnd len="lg" w="lg" type="none"/>
          </a:ln>
        </p:spPr>
      </p:cxnSp>
      <p:cxnSp>
        <p:nvCxnSpPr>
          <p:cNvPr id="1830" name="Shape 1830"/>
          <p:cNvCxnSpPr>
            <a:stCxn id="1825" idx="3"/>
            <a:endCxn id="1827" idx="1"/>
          </p:cNvCxnSpPr>
          <p:nvPr/>
        </p:nvCxnSpPr>
        <p:spPr>
          <a:xfrm>
            <a:off x="1740000" y="1360850"/>
            <a:ext cx="315300" cy="0"/>
          </a:xfrm>
          <a:prstGeom prst="straightConnector1">
            <a:avLst/>
          </a:prstGeom>
          <a:noFill/>
          <a:ln cap="flat" cmpd="sng" w="19050">
            <a:solidFill>
              <a:srgbClr val="666666"/>
            </a:solidFill>
            <a:prstDash val="solid"/>
            <a:round/>
            <a:headEnd len="lg" w="lg" type="none"/>
            <a:tailEnd len="lg" w="lg" type="none"/>
          </a:ln>
        </p:spPr>
      </p:cxnSp>
      <p:cxnSp>
        <p:nvCxnSpPr>
          <p:cNvPr id="1831" name="Shape 1831"/>
          <p:cNvCxnSpPr>
            <a:stCxn id="1827" idx="3"/>
            <a:endCxn id="1828" idx="1"/>
          </p:cNvCxnSpPr>
          <p:nvPr/>
        </p:nvCxnSpPr>
        <p:spPr>
          <a:xfrm>
            <a:off x="2378639" y="1360850"/>
            <a:ext cx="315300" cy="0"/>
          </a:xfrm>
          <a:prstGeom prst="straightConnector1">
            <a:avLst/>
          </a:prstGeom>
          <a:noFill/>
          <a:ln cap="flat" cmpd="sng" w="19050">
            <a:solidFill>
              <a:srgbClr val="666666"/>
            </a:solidFill>
            <a:prstDash val="solid"/>
            <a:round/>
            <a:headEnd len="lg" w="lg" type="none"/>
            <a:tailEnd len="lg" w="lg" type="none"/>
          </a:ln>
        </p:spPr>
      </p:cxnSp>
      <p:sp>
        <p:nvSpPr>
          <p:cNvPr id="1832" name="Shape 1832"/>
          <p:cNvSpPr/>
          <p:nvPr/>
        </p:nvSpPr>
        <p:spPr>
          <a:xfrm>
            <a:off x="3510901" y="119916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833" name="Shape 1833"/>
          <p:cNvSpPr/>
          <p:nvPr/>
        </p:nvSpPr>
        <p:spPr>
          <a:xfrm>
            <a:off x="3510901" y="1749625"/>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cxnSp>
        <p:nvCxnSpPr>
          <p:cNvPr id="1834" name="Shape 1834"/>
          <p:cNvCxnSpPr>
            <a:stCxn id="1832" idx="2"/>
            <a:endCxn id="1833" idx="0"/>
          </p:cNvCxnSpPr>
          <p:nvPr/>
        </p:nvCxnSpPr>
        <p:spPr>
          <a:xfrm>
            <a:off x="3672601" y="1522563"/>
            <a:ext cx="0" cy="227100"/>
          </a:xfrm>
          <a:prstGeom prst="straightConnector1">
            <a:avLst/>
          </a:prstGeom>
          <a:noFill/>
          <a:ln cap="flat" cmpd="sng" w="19050">
            <a:solidFill>
              <a:srgbClr val="666666"/>
            </a:solidFill>
            <a:prstDash val="solid"/>
            <a:round/>
            <a:headEnd len="lg" w="lg" type="none"/>
            <a:tailEnd len="lg" w="lg" type="none"/>
          </a:ln>
        </p:spPr>
      </p:cxnSp>
      <p:sp>
        <p:nvSpPr>
          <p:cNvPr id="1835" name="Shape 1835"/>
          <p:cNvSpPr/>
          <p:nvPr/>
        </p:nvSpPr>
        <p:spPr>
          <a:xfrm>
            <a:off x="4270251" y="119916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cxnSp>
        <p:nvCxnSpPr>
          <p:cNvPr id="1836" name="Shape 1836"/>
          <p:cNvCxnSpPr/>
          <p:nvPr/>
        </p:nvCxnSpPr>
        <p:spPr>
          <a:xfrm>
            <a:off x="4980400" y="1636100"/>
            <a:ext cx="616200" cy="0"/>
          </a:xfrm>
          <a:prstGeom prst="straightConnector1">
            <a:avLst/>
          </a:prstGeom>
          <a:noFill/>
          <a:ln cap="flat" cmpd="sng" w="19050">
            <a:solidFill>
              <a:srgbClr val="666666"/>
            </a:solidFill>
            <a:prstDash val="solid"/>
            <a:round/>
            <a:headEnd len="lg" w="lg" type="none"/>
            <a:tailEnd len="lg" w="lg" type="triangle"/>
          </a:ln>
        </p:spPr>
      </p:cxnSp>
      <p:sp>
        <p:nvSpPr>
          <p:cNvPr id="1837" name="Shape 1837"/>
          <p:cNvSpPr txBox="1"/>
          <p:nvPr/>
        </p:nvSpPr>
        <p:spPr>
          <a:xfrm>
            <a:off x="5968000" y="1199175"/>
            <a:ext cx="1487400" cy="63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alibri"/>
                <a:ea typeface="Calibri"/>
                <a:cs typeface="Calibri"/>
                <a:sym typeface="Calibri"/>
              </a:rPr>
              <a:t>A Java Graph</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41" name="Shape 1841"/>
        <p:cNvGrpSpPr/>
        <p:nvPr/>
      </p:nvGrpSpPr>
      <p:grpSpPr>
        <a:xfrm>
          <a:off x="0" y="0"/>
          <a:ext cx="0" cy="0"/>
          <a:chOff x="0" y="0"/>
          <a:chExt cx="0" cy="0"/>
        </a:xfrm>
      </p:grpSpPr>
      <p:sp>
        <p:nvSpPr>
          <p:cNvPr id="1842" name="Shape 1842"/>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843" name="Shape 1843"/>
          <p:cNvSpPr txBox="1"/>
          <p:nvPr/>
        </p:nvSpPr>
        <p:spPr>
          <a:xfrm>
            <a:off x="243000" y="556500"/>
            <a:ext cx="8901000" cy="323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solidFill>
                  <a:srgbClr val="000000"/>
                </a:solidFill>
              </a:rPr>
              <a:t>Approach zero: </a:t>
            </a:r>
            <a:r>
              <a:rPr lang="en" sz="2000"/>
              <a:t>r</a:t>
            </a:r>
            <a:r>
              <a:rPr lang="en" sz="2000">
                <a:solidFill>
                  <a:srgbClr val="000000"/>
                </a:solidFill>
              </a:rPr>
              <a:t>epresent everything as boxes and lines</a:t>
            </a:r>
            <a:r>
              <a:rPr lang="en" sz="2000"/>
              <a:t>...</a:t>
            </a:r>
            <a:r>
              <a:rPr lang="en" sz="2000">
                <a:solidFill>
                  <a:srgbClr val="000000"/>
                </a:solidFill>
              </a:rPr>
              <a:t> </a:t>
            </a:r>
            <a:r>
              <a:rPr lang="en" sz="2000"/>
              <a:t>t</a:t>
            </a:r>
            <a:r>
              <a:rPr lang="en" sz="2000">
                <a:solidFill>
                  <a:srgbClr val="000000"/>
                </a:solidFill>
              </a:rPr>
              <a:t>his was overkill</a:t>
            </a:r>
            <a:r>
              <a:rPr lang="en" sz="2000"/>
              <a:t>!</a:t>
            </a:r>
          </a:p>
          <a:p>
            <a:pPr indent="0" lvl="0" marL="0" rtl="0">
              <a:spcBef>
                <a:spcPts val="600"/>
              </a:spcBef>
              <a:buNone/>
            </a:pPr>
            <a:r>
              <a:t/>
            </a:r>
            <a:endParaRPr sz="2000">
              <a:solidFill>
                <a:srgbClr val="000000"/>
              </a:solidFill>
            </a:endParaRPr>
          </a:p>
          <a:p>
            <a:pPr indent="0" lvl="0" marL="0" rtl="0">
              <a:spcBef>
                <a:spcPts val="600"/>
              </a:spcBef>
              <a:buNone/>
            </a:pPr>
            <a:r>
              <a:t/>
            </a:r>
            <a:endParaRPr sz="2000">
              <a:solidFill>
                <a:srgbClr val="000000"/>
              </a:solidFill>
            </a:endParaRPr>
          </a:p>
          <a:p>
            <a:pPr indent="0" lvl="0" marL="0" rtl="0">
              <a:spcBef>
                <a:spcPts val="600"/>
              </a:spcBef>
              <a:buNone/>
            </a:pPr>
            <a:r>
              <a:t/>
            </a:r>
            <a:endParaRPr sz="2000">
              <a:solidFill>
                <a:srgbClr val="000000"/>
              </a:solidFill>
            </a:endParaRPr>
          </a:p>
          <a:p>
            <a:pPr indent="0" lvl="0" marL="0" rtl="0">
              <a:spcBef>
                <a:spcPts val="600"/>
              </a:spcBef>
              <a:buNone/>
            </a:pPr>
            <a:r>
              <a:rPr lang="en" sz="2000">
                <a:solidFill>
                  <a:srgbClr val="000000"/>
                </a:solidFill>
              </a:rPr>
              <a:t>Approach one: </a:t>
            </a:r>
            <a:r>
              <a:rPr lang="en" sz="2000"/>
              <a:t>r</a:t>
            </a:r>
            <a:r>
              <a:rPr lang="en" sz="2000">
                <a:solidFill>
                  <a:srgbClr val="000000"/>
                </a:solidFill>
              </a:rPr>
              <a:t>epresent everything as connected components</a:t>
            </a:r>
            <a:r>
              <a:rPr lang="en" sz="2000"/>
              <a:t>, which are in turn</a:t>
            </a:r>
            <a:r>
              <a:rPr lang="en" sz="2000">
                <a:solidFill>
                  <a:srgbClr val="000000"/>
                </a:solidFill>
              </a:rPr>
              <a:t> </a:t>
            </a:r>
            <a:r>
              <a:rPr lang="en" sz="2000"/>
              <a:t>r</a:t>
            </a:r>
            <a:r>
              <a:rPr lang="en" sz="2000">
                <a:solidFill>
                  <a:srgbClr val="000000"/>
                </a:solidFill>
              </a:rPr>
              <a:t>epresented as an array</a:t>
            </a:r>
          </a:p>
        </p:txBody>
      </p:sp>
      <p:sp>
        <p:nvSpPr>
          <p:cNvPr id="1844" name="Shape 1844"/>
          <p:cNvSpPr/>
          <p:nvPr/>
        </p:nvSpPr>
        <p:spPr>
          <a:xfrm>
            <a:off x="1416600"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845" name="Shape 1845"/>
          <p:cNvSpPr/>
          <p:nvPr/>
        </p:nvSpPr>
        <p:spPr>
          <a:xfrm>
            <a:off x="1416600" y="174961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846" name="Shape 1846"/>
          <p:cNvSpPr/>
          <p:nvPr/>
        </p:nvSpPr>
        <p:spPr>
          <a:xfrm>
            <a:off x="2055239"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847" name="Shape 1847"/>
          <p:cNvSpPr/>
          <p:nvPr/>
        </p:nvSpPr>
        <p:spPr>
          <a:xfrm>
            <a:off x="2693879"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cxnSp>
        <p:nvCxnSpPr>
          <p:cNvPr id="1848" name="Shape 1848"/>
          <p:cNvCxnSpPr>
            <a:stCxn id="1844" idx="2"/>
            <a:endCxn id="1845" idx="0"/>
          </p:cNvCxnSpPr>
          <p:nvPr/>
        </p:nvCxnSpPr>
        <p:spPr>
          <a:xfrm>
            <a:off x="1578300" y="1522550"/>
            <a:ext cx="0" cy="227100"/>
          </a:xfrm>
          <a:prstGeom prst="straightConnector1">
            <a:avLst/>
          </a:prstGeom>
          <a:noFill/>
          <a:ln cap="flat" cmpd="sng" w="19050">
            <a:solidFill>
              <a:srgbClr val="666666"/>
            </a:solidFill>
            <a:prstDash val="solid"/>
            <a:round/>
            <a:headEnd len="lg" w="lg" type="none"/>
            <a:tailEnd len="lg" w="lg" type="none"/>
          </a:ln>
        </p:spPr>
      </p:cxnSp>
      <p:cxnSp>
        <p:nvCxnSpPr>
          <p:cNvPr id="1849" name="Shape 1849"/>
          <p:cNvCxnSpPr>
            <a:stCxn id="1844" idx="3"/>
            <a:endCxn id="1846" idx="1"/>
          </p:cNvCxnSpPr>
          <p:nvPr/>
        </p:nvCxnSpPr>
        <p:spPr>
          <a:xfrm>
            <a:off x="1740000" y="1360850"/>
            <a:ext cx="315300" cy="0"/>
          </a:xfrm>
          <a:prstGeom prst="straightConnector1">
            <a:avLst/>
          </a:prstGeom>
          <a:noFill/>
          <a:ln cap="flat" cmpd="sng" w="19050">
            <a:solidFill>
              <a:srgbClr val="666666"/>
            </a:solidFill>
            <a:prstDash val="solid"/>
            <a:round/>
            <a:headEnd len="lg" w="lg" type="none"/>
            <a:tailEnd len="lg" w="lg" type="none"/>
          </a:ln>
        </p:spPr>
      </p:cxnSp>
      <p:cxnSp>
        <p:nvCxnSpPr>
          <p:cNvPr id="1850" name="Shape 1850"/>
          <p:cNvCxnSpPr>
            <a:stCxn id="1846" idx="3"/>
            <a:endCxn id="1847" idx="1"/>
          </p:cNvCxnSpPr>
          <p:nvPr/>
        </p:nvCxnSpPr>
        <p:spPr>
          <a:xfrm>
            <a:off x="2378639" y="1360850"/>
            <a:ext cx="315300" cy="0"/>
          </a:xfrm>
          <a:prstGeom prst="straightConnector1">
            <a:avLst/>
          </a:prstGeom>
          <a:noFill/>
          <a:ln cap="flat" cmpd="sng" w="19050">
            <a:solidFill>
              <a:srgbClr val="666666"/>
            </a:solidFill>
            <a:prstDash val="solid"/>
            <a:round/>
            <a:headEnd len="lg" w="lg" type="none"/>
            <a:tailEnd len="lg" w="lg" type="none"/>
          </a:ln>
        </p:spPr>
      </p:cxnSp>
      <p:sp>
        <p:nvSpPr>
          <p:cNvPr id="1851" name="Shape 1851"/>
          <p:cNvSpPr/>
          <p:nvPr/>
        </p:nvSpPr>
        <p:spPr>
          <a:xfrm>
            <a:off x="3510901" y="119916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852" name="Shape 1852"/>
          <p:cNvSpPr/>
          <p:nvPr/>
        </p:nvSpPr>
        <p:spPr>
          <a:xfrm>
            <a:off x="3510901" y="1749625"/>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cxnSp>
        <p:nvCxnSpPr>
          <p:cNvPr id="1853" name="Shape 1853"/>
          <p:cNvCxnSpPr>
            <a:stCxn id="1851" idx="2"/>
            <a:endCxn id="1852" idx="0"/>
          </p:cNvCxnSpPr>
          <p:nvPr/>
        </p:nvCxnSpPr>
        <p:spPr>
          <a:xfrm>
            <a:off x="3672601" y="1522563"/>
            <a:ext cx="0" cy="227100"/>
          </a:xfrm>
          <a:prstGeom prst="straightConnector1">
            <a:avLst/>
          </a:prstGeom>
          <a:noFill/>
          <a:ln cap="flat" cmpd="sng" w="19050">
            <a:solidFill>
              <a:srgbClr val="666666"/>
            </a:solidFill>
            <a:prstDash val="solid"/>
            <a:round/>
            <a:headEnd len="lg" w="lg" type="none"/>
            <a:tailEnd len="lg" w="lg" type="none"/>
          </a:ln>
        </p:spPr>
      </p:cxnSp>
      <p:sp>
        <p:nvSpPr>
          <p:cNvPr id="1854" name="Shape 1854"/>
          <p:cNvSpPr/>
          <p:nvPr/>
        </p:nvSpPr>
        <p:spPr>
          <a:xfrm>
            <a:off x="4270251" y="119916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cxnSp>
        <p:nvCxnSpPr>
          <p:cNvPr id="1855" name="Shape 1855"/>
          <p:cNvCxnSpPr/>
          <p:nvPr/>
        </p:nvCxnSpPr>
        <p:spPr>
          <a:xfrm>
            <a:off x="4980400" y="1636100"/>
            <a:ext cx="616200" cy="0"/>
          </a:xfrm>
          <a:prstGeom prst="straightConnector1">
            <a:avLst/>
          </a:prstGeom>
          <a:noFill/>
          <a:ln cap="flat" cmpd="sng" w="19050">
            <a:solidFill>
              <a:srgbClr val="666666"/>
            </a:solidFill>
            <a:prstDash val="solid"/>
            <a:round/>
            <a:headEnd len="lg" w="lg" type="none"/>
            <a:tailEnd len="lg" w="lg" type="triangle"/>
          </a:ln>
        </p:spPr>
      </p:cxnSp>
      <p:sp>
        <p:nvSpPr>
          <p:cNvPr id="1856" name="Shape 1856"/>
          <p:cNvSpPr txBox="1"/>
          <p:nvPr/>
        </p:nvSpPr>
        <p:spPr>
          <a:xfrm>
            <a:off x="5968000" y="1199175"/>
            <a:ext cx="1487400" cy="63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alibri"/>
                <a:ea typeface="Calibri"/>
                <a:cs typeface="Calibri"/>
                <a:sym typeface="Calibri"/>
              </a:rPr>
              <a:t>A Java Graph</a:t>
            </a:r>
          </a:p>
        </p:txBody>
      </p:sp>
      <p:sp>
        <p:nvSpPr>
          <p:cNvPr id="1857" name="Shape 1857"/>
          <p:cNvSpPr txBox="1"/>
          <p:nvPr/>
        </p:nvSpPr>
        <p:spPr>
          <a:xfrm>
            <a:off x="400250" y="2894150"/>
            <a:ext cx="37413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 {3, 5}, {6}</a:t>
            </a:r>
          </a:p>
        </p:txBody>
      </p:sp>
      <p:graphicFrame>
        <p:nvGraphicFramePr>
          <p:cNvPr id="1858" name="Shape 1858"/>
          <p:cNvGraphicFramePr/>
          <p:nvPr/>
        </p:nvGraphicFramePr>
        <p:xfrm>
          <a:off x="6221454" y="27998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859" name="Shape 1859"/>
          <p:cNvSpPr txBox="1"/>
          <p:nvPr/>
        </p:nvSpPr>
        <p:spPr>
          <a:xfrm>
            <a:off x="6277529" y="3201126"/>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860" name="Shape 1860"/>
          <p:cNvSpPr txBox="1"/>
          <p:nvPr/>
        </p:nvSpPr>
        <p:spPr>
          <a:xfrm>
            <a:off x="4960956" y="2881989"/>
            <a:ext cx="12993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cxnSp>
        <p:nvCxnSpPr>
          <p:cNvPr id="1861" name="Shape 1861"/>
          <p:cNvCxnSpPr/>
          <p:nvPr/>
        </p:nvCxnSpPr>
        <p:spPr>
          <a:xfrm>
            <a:off x="4326100" y="3138050"/>
            <a:ext cx="381900" cy="0"/>
          </a:xfrm>
          <a:prstGeom prst="straightConnector1">
            <a:avLst/>
          </a:prstGeom>
          <a:noFill/>
          <a:ln cap="flat" cmpd="sng" w="19050">
            <a:solidFill>
              <a:srgbClr val="666666"/>
            </a:solidFill>
            <a:prstDash val="solid"/>
            <a:round/>
            <a:headEnd len="lg" w="lg" type="none"/>
            <a:tailEnd len="lg" w="lg"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5" name="Shape 1865"/>
        <p:cNvGrpSpPr/>
        <p:nvPr/>
      </p:nvGrpSpPr>
      <p:grpSpPr>
        <a:xfrm>
          <a:off x="0" y="0"/>
          <a:ext cx="0" cy="0"/>
          <a:chOff x="0" y="0"/>
          <a:chExt cx="0" cy="0"/>
        </a:xfrm>
      </p:grpSpPr>
      <p:sp>
        <p:nvSpPr>
          <p:cNvPr id="1866" name="Shape 1866"/>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867" name="Shape 1867"/>
          <p:cNvSpPr txBox="1"/>
          <p:nvPr/>
        </p:nvSpPr>
        <p:spPr>
          <a:xfrm>
            <a:off x="243000" y="556500"/>
            <a:ext cx="8901000" cy="3234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solidFill>
                  <a:srgbClr val="000000"/>
                </a:solidFill>
              </a:rPr>
              <a:t>Approach zero: </a:t>
            </a:r>
            <a:r>
              <a:rPr lang="en" sz="2000"/>
              <a:t>r</a:t>
            </a:r>
            <a:r>
              <a:rPr lang="en" sz="2000">
                <a:solidFill>
                  <a:srgbClr val="000000"/>
                </a:solidFill>
              </a:rPr>
              <a:t>epresent everything as boxes and lines</a:t>
            </a:r>
            <a:r>
              <a:rPr lang="en" sz="2000"/>
              <a:t>...</a:t>
            </a:r>
            <a:r>
              <a:rPr lang="en" sz="2000">
                <a:solidFill>
                  <a:srgbClr val="000000"/>
                </a:solidFill>
              </a:rPr>
              <a:t> </a:t>
            </a:r>
            <a:r>
              <a:rPr lang="en" sz="2000"/>
              <a:t>t</a:t>
            </a:r>
            <a:r>
              <a:rPr lang="en" sz="2000">
                <a:solidFill>
                  <a:srgbClr val="000000"/>
                </a:solidFill>
              </a:rPr>
              <a:t>his was overkill</a:t>
            </a:r>
            <a:r>
              <a:rPr lang="en" sz="2000"/>
              <a:t>!</a:t>
            </a:r>
          </a:p>
          <a:p>
            <a:pPr indent="0" lvl="0" marL="0" rtl="0">
              <a:spcBef>
                <a:spcPts val="600"/>
              </a:spcBef>
              <a:buNone/>
            </a:pPr>
            <a:r>
              <a:t/>
            </a:r>
            <a:endParaRPr sz="2000">
              <a:solidFill>
                <a:srgbClr val="000000"/>
              </a:solidFill>
            </a:endParaRPr>
          </a:p>
          <a:p>
            <a:pPr indent="0" lvl="0" marL="0" rtl="0">
              <a:spcBef>
                <a:spcPts val="600"/>
              </a:spcBef>
              <a:buNone/>
            </a:pPr>
            <a:r>
              <a:t/>
            </a:r>
            <a:endParaRPr sz="2000">
              <a:solidFill>
                <a:srgbClr val="000000"/>
              </a:solidFill>
            </a:endParaRPr>
          </a:p>
          <a:p>
            <a:pPr indent="0" lvl="0" marL="0" rtl="0">
              <a:spcBef>
                <a:spcPts val="600"/>
              </a:spcBef>
              <a:buNone/>
            </a:pPr>
            <a:r>
              <a:t/>
            </a:r>
            <a:endParaRPr sz="2000">
              <a:solidFill>
                <a:srgbClr val="000000"/>
              </a:solidFill>
            </a:endParaRPr>
          </a:p>
          <a:p>
            <a:pPr indent="0" lvl="0" marL="0" rtl="0">
              <a:spcBef>
                <a:spcPts val="600"/>
              </a:spcBef>
              <a:buNone/>
            </a:pPr>
            <a:r>
              <a:rPr lang="en" sz="2000">
                <a:solidFill>
                  <a:srgbClr val="000000"/>
                </a:solidFill>
              </a:rPr>
              <a:t>Approach one: </a:t>
            </a:r>
            <a:r>
              <a:rPr lang="en" sz="2000"/>
              <a:t>r</a:t>
            </a:r>
            <a:r>
              <a:rPr lang="en" sz="2000">
                <a:solidFill>
                  <a:srgbClr val="000000"/>
                </a:solidFill>
              </a:rPr>
              <a:t>epresent everything as connected components</a:t>
            </a:r>
            <a:r>
              <a:rPr lang="en" sz="2000"/>
              <a:t>, which are in turn</a:t>
            </a:r>
            <a:r>
              <a:rPr lang="en" sz="2000">
                <a:solidFill>
                  <a:srgbClr val="000000"/>
                </a:solidFill>
              </a:rPr>
              <a:t> </a:t>
            </a:r>
            <a:r>
              <a:rPr lang="en" sz="2000"/>
              <a:t>r</a:t>
            </a:r>
            <a:r>
              <a:rPr lang="en" sz="2000">
                <a:solidFill>
                  <a:srgbClr val="000000"/>
                </a:solidFill>
              </a:rPr>
              <a:t>epresented as an array</a:t>
            </a:r>
          </a:p>
          <a:p>
            <a:pPr indent="0" lvl="0" marL="0" rtl="0">
              <a:spcBef>
                <a:spcPts val="600"/>
              </a:spcBef>
              <a:buNone/>
            </a:pPr>
            <a:r>
              <a:t/>
            </a:r>
            <a:endParaRPr sz="2000">
              <a:solidFill>
                <a:srgbClr val="000000"/>
              </a:solidFill>
            </a:endParaRPr>
          </a:p>
          <a:p>
            <a:pPr indent="0" lvl="0" marL="0" rtl="0">
              <a:spcBef>
                <a:spcPts val="600"/>
              </a:spcBef>
              <a:buNone/>
            </a:pPr>
            <a:r>
              <a:t/>
            </a:r>
            <a:endParaRPr sz="2000">
              <a:solidFill>
                <a:srgbClr val="000000"/>
              </a:solidFill>
            </a:endParaRPr>
          </a:p>
          <a:p>
            <a:pPr indent="0" lvl="0" marL="0" rtl="0">
              <a:spcBef>
                <a:spcPts val="600"/>
              </a:spcBef>
              <a:buNone/>
            </a:pPr>
            <a:r>
              <a:rPr lang="en" sz="2000">
                <a:solidFill>
                  <a:srgbClr val="000000"/>
                </a:solidFill>
              </a:rPr>
              <a:t>Approach two: </a:t>
            </a:r>
            <a:r>
              <a:rPr lang="en" sz="2000"/>
              <a:t>w</a:t>
            </a:r>
            <a:r>
              <a:rPr lang="en" sz="2000">
                <a:solidFill>
                  <a:srgbClr val="000000"/>
                </a:solidFill>
              </a:rPr>
              <a:t>e’re still going to stick with connected components, but w</a:t>
            </a:r>
            <a:r>
              <a:rPr lang="en" sz="2000"/>
              <a:t>e’ll</a:t>
            </a:r>
            <a:r>
              <a:rPr lang="en" sz="2000">
                <a:solidFill>
                  <a:srgbClr val="000000"/>
                </a:solidFill>
              </a:rPr>
              <a:t> represent connected components differently</a:t>
            </a:r>
          </a:p>
        </p:txBody>
      </p:sp>
      <p:sp>
        <p:nvSpPr>
          <p:cNvPr id="1868" name="Shape 1868"/>
          <p:cNvSpPr/>
          <p:nvPr/>
        </p:nvSpPr>
        <p:spPr>
          <a:xfrm>
            <a:off x="1416600"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0</a:t>
            </a:r>
          </a:p>
        </p:txBody>
      </p:sp>
      <p:sp>
        <p:nvSpPr>
          <p:cNvPr id="1869" name="Shape 1869"/>
          <p:cNvSpPr/>
          <p:nvPr/>
        </p:nvSpPr>
        <p:spPr>
          <a:xfrm>
            <a:off x="1416600" y="174961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4</a:t>
            </a:r>
          </a:p>
        </p:txBody>
      </p:sp>
      <p:sp>
        <p:nvSpPr>
          <p:cNvPr id="1870" name="Shape 1870"/>
          <p:cNvSpPr/>
          <p:nvPr/>
        </p:nvSpPr>
        <p:spPr>
          <a:xfrm>
            <a:off x="2055239"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1</a:t>
            </a:r>
          </a:p>
        </p:txBody>
      </p:sp>
      <p:sp>
        <p:nvSpPr>
          <p:cNvPr id="1871" name="Shape 1871"/>
          <p:cNvSpPr/>
          <p:nvPr/>
        </p:nvSpPr>
        <p:spPr>
          <a:xfrm>
            <a:off x="2693879" y="1199150"/>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2</a:t>
            </a:r>
          </a:p>
        </p:txBody>
      </p:sp>
      <p:cxnSp>
        <p:nvCxnSpPr>
          <p:cNvPr id="1872" name="Shape 1872"/>
          <p:cNvCxnSpPr>
            <a:stCxn id="1868" idx="2"/>
            <a:endCxn id="1869" idx="0"/>
          </p:cNvCxnSpPr>
          <p:nvPr/>
        </p:nvCxnSpPr>
        <p:spPr>
          <a:xfrm>
            <a:off x="1578300" y="1522550"/>
            <a:ext cx="0" cy="227100"/>
          </a:xfrm>
          <a:prstGeom prst="straightConnector1">
            <a:avLst/>
          </a:prstGeom>
          <a:noFill/>
          <a:ln cap="flat" cmpd="sng" w="19050">
            <a:solidFill>
              <a:srgbClr val="666666"/>
            </a:solidFill>
            <a:prstDash val="solid"/>
            <a:round/>
            <a:headEnd len="lg" w="lg" type="none"/>
            <a:tailEnd len="lg" w="lg" type="none"/>
          </a:ln>
        </p:spPr>
      </p:cxnSp>
      <p:cxnSp>
        <p:nvCxnSpPr>
          <p:cNvPr id="1873" name="Shape 1873"/>
          <p:cNvCxnSpPr>
            <a:stCxn id="1868" idx="3"/>
            <a:endCxn id="1870" idx="1"/>
          </p:cNvCxnSpPr>
          <p:nvPr/>
        </p:nvCxnSpPr>
        <p:spPr>
          <a:xfrm>
            <a:off x="1740000" y="1360850"/>
            <a:ext cx="315300" cy="0"/>
          </a:xfrm>
          <a:prstGeom prst="straightConnector1">
            <a:avLst/>
          </a:prstGeom>
          <a:noFill/>
          <a:ln cap="flat" cmpd="sng" w="19050">
            <a:solidFill>
              <a:srgbClr val="666666"/>
            </a:solidFill>
            <a:prstDash val="solid"/>
            <a:round/>
            <a:headEnd len="lg" w="lg" type="none"/>
            <a:tailEnd len="lg" w="lg" type="none"/>
          </a:ln>
        </p:spPr>
      </p:cxnSp>
      <p:cxnSp>
        <p:nvCxnSpPr>
          <p:cNvPr id="1874" name="Shape 1874"/>
          <p:cNvCxnSpPr>
            <a:stCxn id="1870" idx="3"/>
            <a:endCxn id="1871" idx="1"/>
          </p:cNvCxnSpPr>
          <p:nvPr/>
        </p:nvCxnSpPr>
        <p:spPr>
          <a:xfrm>
            <a:off x="2378639" y="1360850"/>
            <a:ext cx="315300" cy="0"/>
          </a:xfrm>
          <a:prstGeom prst="straightConnector1">
            <a:avLst/>
          </a:prstGeom>
          <a:noFill/>
          <a:ln cap="flat" cmpd="sng" w="19050">
            <a:solidFill>
              <a:srgbClr val="666666"/>
            </a:solidFill>
            <a:prstDash val="solid"/>
            <a:round/>
            <a:headEnd len="lg" w="lg" type="none"/>
            <a:tailEnd len="lg" w="lg" type="none"/>
          </a:ln>
        </p:spPr>
      </p:cxnSp>
      <p:sp>
        <p:nvSpPr>
          <p:cNvPr id="1875" name="Shape 1875"/>
          <p:cNvSpPr/>
          <p:nvPr/>
        </p:nvSpPr>
        <p:spPr>
          <a:xfrm>
            <a:off x="3510901" y="119916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3</a:t>
            </a:r>
          </a:p>
        </p:txBody>
      </p:sp>
      <p:sp>
        <p:nvSpPr>
          <p:cNvPr id="1876" name="Shape 1876"/>
          <p:cNvSpPr/>
          <p:nvPr/>
        </p:nvSpPr>
        <p:spPr>
          <a:xfrm>
            <a:off x="3510901" y="1749625"/>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5</a:t>
            </a:r>
          </a:p>
        </p:txBody>
      </p:sp>
      <p:cxnSp>
        <p:nvCxnSpPr>
          <p:cNvPr id="1877" name="Shape 1877"/>
          <p:cNvCxnSpPr>
            <a:stCxn id="1875" idx="2"/>
            <a:endCxn id="1876" idx="0"/>
          </p:cNvCxnSpPr>
          <p:nvPr/>
        </p:nvCxnSpPr>
        <p:spPr>
          <a:xfrm>
            <a:off x="3672601" y="1522563"/>
            <a:ext cx="0" cy="227100"/>
          </a:xfrm>
          <a:prstGeom prst="straightConnector1">
            <a:avLst/>
          </a:prstGeom>
          <a:noFill/>
          <a:ln cap="flat" cmpd="sng" w="19050">
            <a:solidFill>
              <a:srgbClr val="666666"/>
            </a:solidFill>
            <a:prstDash val="solid"/>
            <a:round/>
            <a:headEnd len="lg" w="lg" type="none"/>
            <a:tailEnd len="lg" w="lg" type="none"/>
          </a:ln>
        </p:spPr>
      </p:cxnSp>
      <p:sp>
        <p:nvSpPr>
          <p:cNvPr id="1878" name="Shape 1878"/>
          <p:cNvSpPr/>
          <p:nvPr/>
        </p:nvSpPr>
        <p:spPr>
          <a:xfrm>
            <a:off x="4270251" y="1199163"/>
            <a:ext cx="323400" cy="3234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6</a:t>
            </a:r>
          </a:p>
        </p:txBody>
      </p:sp>
      <p:cxnSp>
        <p:nvCxnSpPr>
          <p:cNvPr id="1879" name="Shape 1879"/>
          <p:cNvCxnSpPr/>
          <p:nvPr/>
        </p:nvCxnSpPr>
        <p:spPr>
          <a:xfrm>
            <a:off x="4980400" y="1636100"/>
            <a:ext cx="616200" cy="0"/>
          </a:xfrm>
          <a:prstGeom prst="straightConnector1">
            <a:avLst/>
          </a:prstGeom>
          <a:noFill/>
          <a:ln cap="flat" cmpd="sng" w="19050">
            <a:solidFill>
              <a:srgbClr val="666666"/>
            </a:solidFill>
            <a:prstDash val="solid"/>
            <a:round/>
            <a:headEnd len="lg" w="lg" type="none"/>
            <a:tailEnd len="lg" w="lg" type="triangle"/>
          </a:ln>
        </p:spPr>
      </p:cxnSp>
      <p:sp>
        <p:nvSpPr>
          <p:cNvPr id="1880" name="Shape 1880"/>
          <p:cNvSpPr txBox="1"/>
          <p:nvPr/>
        </p:nvSpPr>
        <p:spPr>
          <a:xfrm>
            <a:off x="5968000" y="1199175"/>
            <a:ext cx="1487400" cy="6306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latin typeface="Calibri"/>
                <a:ea typeface="Calibri"/>
                <a:cs typeface="Calibri"/>
                <a:sym typeface="Calibri"/>
              </a:rPr>
              <a:t>A Java Graph</a:t>
            </a:r>
          </a:p>
        </p:txBody>
      </p:sp>
      <p:sp>
        <p:nvSpPr>
          <p:cNvPr id="1881" name="Shape 1881"/>
          <p:cNvSpPr txBox="1"/>
          <p:nvPr/>
        </p:nvSpPr>
        <p:spPr>
          <a:xfrm>
            <a:off x="400250" y="2894150"/>
            <a:ext cx="37413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 {3, 5}, {6}</a:t>
            </a:r>
          </a:p>
        </p:txBody>
      </p:sp>
      <p:graphicFrame>
        <p:nvGraphicFramePr>
          <p:cNvPr id="1882" name="Shape 1882"/>
          <p:cNvGraphicFramePr/>
          <p:nvPr/>
        </p:nvGraphicFramePr>
        <p:xfrm>
          <a:off x="6221454" y="27998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883" name="Shape 1883"/>
          <p:cNvSpPr txBox="1"/>
          <p:nvPr/>
        </p:nvSpPr>
        <p:spPr>
          <a:xfrm>
            <a:off x="6277529" y="3201126"/>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884" name="Shape 1884"/>
          <p:cNvSpPr txBox="1"/>
          <p:nvPr/>
        </p:nvSpPr>
        <p:spPr>
          <a:xfrm>
            <a:off x="4960956" y="2881989"/>
            <a:ext cx="1299300" cy="323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int[] id</a:t>
            </a:r>
          </a:p>
        </p:txBody>
      </p:sp>
      <p:cxnSp>
        <p:nvCxnSpPr>
          <p:cNvPr id="1885" name="Shape 1885"/>
          <p:cNvCxnSpPr/>
          <p:nvPr/>
        </p:nvCxnSpPr>
        <p:spPr>
          <a:xfrm>
            <a:off x="4326100" y="3138050"/>
            <a:ext cx="381900" cy="0"/>
          </a:xfrm>
          <a:prstGeom prst="straightConnector1">
            <a:avLst/>
          </a:prstGeom>
          <a:noFill/>
          <a:ln cap="flat" cmpd="sng" w="19050">
            <a:solidFill>
              <a:srgbClr val="666666"/>
            </a:solidFill>
            <a:prstDash val="solid"/>
            <a:round/>
            <a:headEnd len="lg" w="lg" type="none"/>
            <a:tailEnd len="lg" w="lg" type="triangle"/>
          </a:ln>
        </p:spPr>
      </p:cxnSp>
      <p:sp>
        <p:nvSpPr>
          <p:cNvPr id="1886" name="Shape 1886"/>
          <p:cNvSpPr txBox="1"/>
          <p:nvPr/>
        </p:nvSpPr>
        <p:spPr>
          <a:xfrm>
            <a:off x="1582613" y="4375100"/>
            <a:ext cx="3849900" cy="612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 }, {3, 5}, {6}</a:t>
            </a:r>
          </a:p>
        </p:txBody>
      </p:sp>
      <p:cxnSp>
        <p:nvCxnSpPr>
          <p:cNvPr id="1887" name="Shape 1887"/>
          <p:cNvCxnSpPr/>
          <p:nvPr/>
        </p:nvCxnSpPr>
        <p:spPr>
          <a:xfrm>
            <a:off x="5645913" y="4695550"/>
            <a:ext cx="603900" cy="0"/>
          </a:xfrm>
          <a:prstGeom prst="straightConnector1">
            <a:avLst/>
          </a:prstGeom>
          <a:noFill/>
          <a:ln cap="flat" cmpd="sng" w="19050">
            <a:solidFill>
              <a:srgbClr val="666666"/>
            </a:solidFill>
            <a:prstDash val="solid"/>
            <a:round/>
            <a:headEnd len="lg" w="lg" type="none"/>
            <a:tailEnd len="lg" w="lg" type="triangle"/>
          </a:ln>
        </p:spPr>
      </p:cxnSp>
      <p:sp>
        <p:nvSpPr>
          <p:cNvPr id="1888" name="Shape 1888"/>
          <p:cNvSpPr txBox="1"/>
          <p:nvPr/>
        </p:nvSpPr>
        <p:spPr>
          <a:xfrm>
            <a:off x="6539388" y="4414600"/>
            <a:ext cx="741900" cy="561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Insertion Sort</a:t>
            </a:r>
          </a:p>
        </p:txBody>
      </p:sp>
      <p:sp>
        <p:nvSpPr>
          <p:cNvPr id="102" name="Shape 102"/>
          <p:cNvSpPr txBox="1"/>
          <p:nvPr>
            <p:ph idx="1" type="body"/>
          </p:nvPr>
        </p:nvSpPr>
        <p:spPr>
          <a:xfrm>
            <a:off x="243000" y="1013700"/>
            <a:ext cx="8443800" cy="899100"/>
          </a:xfrm>
          <a:prstGeom prst="rect">
            <a:avLst/>
          </a:prstGeom>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lang="en" sz="2000">
                <a:solidFill>
                  <a:srgbClr val="000000"/>
                </a:solidFill>
              </a:rPr>
              <a:t>Optimization: Start the first iteration at index 1</a:t>
            </a:r>
          </a:p>
        </p:txBody>
      </p:sp>
      <p:sp>
        <p:nvSpPr>
          <p:cNvPr id="103" name="Shape 103"/>
          <p:cNvSpPr txBox="1"/>
          <p:nvPr/>
        </p:nvSpPr>
        <p:spPr>
          <a:xfrm>
            <a:off x="381000" y="1905000"/>
            <a:ext cx="2749200" cy="1407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a:solidFill>
                  <a:srgbClr val="999999"/>
                </a:solidFill>
                <a:latin typeface="Consolas"/>
                <a:ea typeface="Consolas"/>
                <a:cs typeface="Consolas"/>
                <a:sym typeface="Consolas"/>
              </a:rPr>
              <a:t>P O T A T O</a:t>
            </a:r>
          </a:p>
          <a:p>
            <a:pPr indent="0" lvl="0" marL="0" rtl="0">
              <a:spcBef>
                <a:spcPts val="0"/>
              </a:spcBef>
              <a:buNone/>
            </a:pPr>
            <a:r>
              <a:rPr lang="en">
                <a:solidFill>
                  <a:srgbClr val="9900FF"/>
                </a:solidFill>
                <a:latin typeface="Consolas"/>
                <a:ea typeface="Consolas"/>
                <a:cs typeface="Consolas"/>
                <a:sym typeface="Consolas"/>
              </a:rPr>
              <a:t>O</a:t>
            </a:r>
            <a:r>
              <a:rPr lang="en">
                <a:solidFill>
                  <a:srgbClr val="CCCCCC"/>
                </a:solidFill>
                <a:latin typeface="Consolas"/>
                <a:ea typeface="Consolas"/>
                <a:cs typeface="Consolas"/>
                <a:sym typeface="Consolas"/>
              </a:rPr>
              <a:t> </a:t>
            </a:r>
            <a:r>
              <a:rPr lang="en">
                <a:latin typeface="Consolas"/>
                <a:ea typeface="Consolas"/>
                <a:cs typeface="Consolas"/>
                <a:sym typeface="Consolas"/>
              </a:rPr>
              <a:t>P</a:t>
            </a:r>
            <a:r>
              <a:rPr lang="en">
                <a:solidFill>
                  <a:srgbClr val="CCCCCC"/>
                </a:solidFill>
                <a:latin typeface="Consolas"/>
                <a:ea typeface="Consolas"/>
                <a:cs typeface="Consolas"/>
                <a:sym typeface="Consolas"/>
              </a:rPr>
              <a:t> T A T O </a:t>
            </a:r>
            <a:r>
              <a:rPr lang="en">
                <a:solidFill>
                  <a:schemeClr val="dk1"/>
                </a:solidFill>
                <a:latin typeface="Consolas"/>
                <a:ea typeface="Consolas"/>
                <a:cs typeface="Consolas"/>
                <a:sym typeface="Consolas"/>
              </a:rPr>
              <a:t> (1 swap )</a:t>
            </a:r>
          </a:p>
          <a:p>
            <a:pPr indent="0" lvl="0" marL="0" rtl="0">
              <a:spcBef>
                <a:spcPts val="0"/>
              </a:spcBef>
              <a:buNone/>
            </a:pPr>
            <a:r>
              <a:rPr lang="en">
                <a:solidFill>
                  <a:srgbClr val="CCCCCC"/>
                </a:solidFill>
                <a:latin typeface="Consolas"/>
                <a:ea typeface="Consolas"/>
                <a:cs typeface="Consolas"/>
                <a:sym typeface="Consolas"/>
              </a:rPr>
              <a:t>O P </a:t>
            </a:r>
            <a:r>
              <a:rPr lang="en">
                <a:solidFill>
                  <a:srgbClr val="9900FF"/>
                </a:solidFill>
                <a:latin typeface="Consolas"/>
                <a:ea typeface="Consolas"/>
                <a:cs typeface="Consolas"/>
                <a:sym typeface="Consolas"/>
              </a:rPr>
              <a:t>T</a:t>
            </a:r>
            <a:r>
              <a:rPr lang="en">
                <a:solidFill>
                  <a:srgbClr val="CCCCCC"/>
                </a:solidFill>
                <a:latin typeface="Consolas"/>
                <a:ea typeface="Consolas"/>
                <a:cs typeface="Consolas"/>
                <a:sym typeface="Consolas"/>
              </a:rPr>
              <a:t> A T O  </a:t>
            </a:r>
            <a:r>
              <a:rPr lang="en">
                <a:solidFill>
                  <a:schemeClr val="dk1"/>
                </a:solidFill>
                <a:latin typeface="Consolas"/>
                <a:ea typeface="Consolas"/>
                <a:cs typeface="Consolas"/>
                <a:sym typeface="Consolas"/>
              </a:rPr>
              <a:t>(0 swaps)</a:t>
            </a:r>
          </a:p>
          <a:p>
            <a:pPr indent="0" lvl="0" marL="0" rtl="0">
              <a:spcBef>
                <a:spcPts val="0"/>
              </a:spcBef>
              <a:buNone/>
            </a:pPr>
            <a:r>
              <a:rPr lang="en">
                <a:solidFill>
                  <a:srgbClr val="9900FF"/>
                </a:solidFill>
                <a:latin typeface="Consolas"/>
                <a:ea typeface="Consolas"/>
                <a:cs typeface="Consolas"/>
                <a:sym typeface="Consolas"/>
              </a:rPr>
              <a:t>A</a:t>
            </a:r>
            <a:r>
              <a:rPr lang="en">
                <a:latin typeface="Consolas"/>
                <a:ea typeface="Consolas"/>
                <a:cs typeface="Consolas"/>
                <a:sym typeface="Consolas"/>
              </a:rPr>
              <a:t> O P</a:t>
            </a:r>
            <a:r>
              <a:rPr lang="en">
                <a:solidFill>
                  <a:srgbClr val="CCCCCC"/>
                </a:solidFill>
                <a:latin typeface="Consolas"/>
                <a:ea typeface="Consolas"/>
                <a:cs typeface="Consolas"/>
                <a:sym typeface="Consolas"/>
              </a:rPr>
              <a:t> </a:t>
            </a:r>
            <a:r>
              <a:rPr lang="en">
                <a:latin typeface="Consolas"/>
                <a:ea typeface="Consolas"/>
                <a:cs typeface="Consolas"/>
                <a:sym typeface="Consolas"/>
              </a:rPr>
              <a:t>T</a:t>
            </a:r>
            <a:r>
              <a:rPr lang="en">
                <a:solidFill>
                  <a:srgbClr val="CCCCCC"/>
                </a:solidFill>
                <a:latin typeface="Consolas"/>
                <a:ea typeface="Consolas"/>
                <a:cs typeface="Consolas"/>
                <a:sym typeface="Consolas"/>
              </a:rPr>
              <a:t> T O </a:t>
            </a:r>
            <a:r>
              <a:rPr lang="en">
                <a:solidFill>
                  <a:schemeClr val="dk1"/>
                </a:solidFill>
                <a:latin typeface="Consolas"/>
                <a:ea typeface="Consolas"/>
                <a:cs typeface="Consolas"/>
                <a:sym typeface="Consolas"/>
              </a:rPr>
              <a:t> (3 swaps)</a:t>
            </a:r>
          </a:p>
          <a:p>
            <a:pPr indent="0" lvl="0" marL="0" rtl="0">
              <a:spcBef>
                <a:spcPts val="0"/>
              </a:spcBef>
              <a:buNone/>
            </a:pPr>
            <a:r>
              <a:rPr lang="en">
                <a:solidFill>
                  <a:srgbClr val="CCCCCC"/>
                </a:solidFill>
                <a:latin typeface="Consolas"/>
                <a:ea typeface="Consolas"/>
                <a:cs typeface="Consolas"/>
                <a:sym typeface="Consolas"/>
              </a:rPr>
              <a:t>A O P T </a:t>
            </a:r>
            <a:r>
              <a:rPr lang="en">
                <a:solidFill>
                  <a:srgbClr val="9900FF"/>
                </a:solidFill>
                <a:latin typeface="Consolas"/>
                <a:ea typeface="Consolas"/>
                <a:cs typeface="Consolas"/>
                <a:sym typeface="Consolas"/>
              </a:rPr>
              <a:t>T</a:t>
            </a:r>
            <a:r>
              <a:rPr lang="en">
                <a:solidFill>
                  <a:srgbClr val="CCCCCC"/>
                </a:solidFill>
                <a:latin typeface="Consolas"/>
                <a:ea typeface="Consolas"/>
                <a:cs typeface="Consolas"/>
                <a:sym typeface="Consolas"/>
              </a:rPr>
              <a:t> O </a:t>
            </a:r>
            <a:r>
              <a:rPr lang="en">
                <a:solidFill>
                  <a:schemeClr val="dk1"/>
                </a:solidFill>
                <a:latin typeface="Consolas"/>
                <a:ea typeface="Consolas"/>
                <a:cs typeface="Consolas"/>
                <a:sym typeface="Consolas"/>
              </a:rPr>
              <a:t> (0 swaps)</a:t>
            </a:r>
          </a:p>
          <a:p>
            <a:pPr indent="0" lvl="0" marL="0" rtl="0">
              <a:spcBef>
                <a:spcPts val="0"/>
              </a:spcBef>
              <a:buNone/>
            </a:pPr>
            <a:r>
              <a:rPr lang="en">
                <a:solidFill>
                  <a:srgbClr val="CCCCCC"/>
                </a:solidFill>
                <a:latin typeface="Consolas"/>
                <a:ea typeface="Consolas"/>
                <a:cs typeface="Consolas"/>
                <a:sym typeface="Consolas"/>
              </a:rPr>
              <a:t>A O </a:t>
            </a:r>
            <a:r>
              <a:rPr lang="en">
                <a:solidFill>
                  <a:srgbClr val="9900FF"/>
                </a:solidFill>
                <a:latin typeface="Consolas"/>
                <a:ea typeface="Consolas"/>
                <a:cs typeface="Consolas"/>
                <a:sym typeface="Consolas"/>
              </a:rPr>
              <a:t>O</a:t>
            </a:r>
            <a:r>
              <a:rPr lang="en">
                <a:solidFill>
                  <a:srgbClr val="CCCCCC"/>
                </a:solidFill>
                <a:latin typeface="Consolas"/>
                <a:ea typeface="Consolas"/>
                <a:cs typeface="Consolas"/>
                <a:sym typeface="Consolas"/>
              </a:rPr>
              <a:t> </a:t>
            </a:r>
            <a:r>
              <a:rPr lang="en">
                <a:latin typeface="Consolas"/>
                <a:ea typeface="Consolas"/>
                <a:cs typeface="Consolas"/>
                <a:sym typeface="Consolas"/>
              </a:rPr>
              <a:t>P T T </a:t>
            </a:r>
            <a:r>
              <a:rPr lang="en">
                <a:solidFill>
                  <a:schemeClr val="dk1"/>
                </a:solidFill>
                <a:latin typeface="Consolas"/>
                <a:ea typeface="Consolas"/>
                <a:cs typeface="Consolas"/>
                <a:sym typeface="Consolas"/>
              </a:rPr>
              <a:t> (3 swaps)</a:t>
            </a:r>
          </a:p>
        </p:txBody>
      </p:sp>
      <p:sp>
        <p:nvSpPr>
          <p:cNvPr id="104" name="Shape 104"/>
          <p:cNvSpPr txBox="1"/>
          <p:nvPr/>
        </p:nvSpPr>
        <p:spPr>
          <a:xfrm>
            <a:off x="4523225" y="1946075"/>
            <a:ext cx="3738300" cy="24552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a:solidFill>
                  <a:srgbClr val="999999"/>
                </a:solidFill>
                <a:latin typeface="Consolas"/>
                <a:ea typeface="Consolas"/>
                <a:cs typeface="Consolas"/>
                <a:sym typeface="Consolas"/>
              </a:rPr>
              <a:t>S O R T E X A M P L E</a:t>
            </a:r>
          </a:p>
          <a:p>
            <a:pPr indent="0" lvl="0" marL="0" rtl="0">
              <a:spcBef>
                <a:spcPts val="0"/>
              </a:spcBef>
              <a:buNone/>
            </a:pPr>
            <a:r>
              <a:rPr lang="en">
                <a:solidFill>
                  <a:srgbClr val="9900FF"/>
                </a:solidFill>
                <a:latin typeface="Consolas"/>
                <a:ea typeface="Consolas"/>
                <a:cs typeface="Consolas"/>
                <a:sym typeface="Consolas"/>
              </a:rPr>
              <a:t>O</a:t>
            </a:r>
            <a:r>
              <a:rPr lang="en">
                <a:solidFill>
                  <a:schemeClr val="dk1"/>
                </a:solidFill>
                <a:latin typeface="Consolas"/>
                <a:ea typeface="Consolas"/>
                <a:cs typeface="Consolas"/>
                <a:sym typeface="Consolas"/>
              </a:rPr>
              <a:t> S </a:t>
            </a:r>
            <a:r>
              <a:rPr lang="en">
                <a:solidFill>
                  <a:srgbClr val="CCCCCC"/>
                </a:solidFill>
                <a:latin typeface="Consolas"/>
                <a:ea typeface="Consolas"/>
                <a:cs typeface="Consolas"/>
                <a:sym typeface="Consolas"/>
              </a:rPr>
              <a:t>R T E X A M P L E  </a:t>
            </a:r>
            <a:r>
              <a:rPr lang="en">
                <a:latin typeface="Consolas"/>
                <a:ea typeface="Consolas"/>
                <a:cs typeface="Consolas"/>
                <a:sym typeface="Consolas"/>
              </a:rPr>
              <a:t>(1 swap )</a:t>
            </a:r>
          </a:p>
          <a:p>
            <a:pPr indent="0" lvl="0" marL="0" rtl="0">
              <a:spcBef>
                <a:spcPts val="0"/>
              </a:spcBef>
              <a:buNone/>
            </a:pPr>
            <a:r>
              <a:rPr lang="en">
                <a:solidFill>
                  <a:srgbClr val="CCCCCC"/>
                </a:solidFill>
                <a:latin typeface="Consolas"/>
                <a:ea typeface="Consolas"/>
                <a:cs typeface="Consolas"/>
                <a:sym typeface="Consolas"/>
              </a:rPr>
              <a:t>O </a:t>
            </a:r>
            <a:r>
              <a:rPr lang="en">
                <a:solidFill>
                  <a:srgbClr val="9900FF"/>
                </a:solidFill>
                <a:latin typeface="Consolas"/>
                <a:ea typeface="Consolas"/>
                <a:cs typeface="Consolas"/>
                <a:sym typeface="Consolas"/>
              </a:rPr>
              <a:t>R</a:t>
            </a:r>
            <a:r>
              <a:rPr lang="en">
                <a:solidFill>
                  <a:schemeClr val="dk1"/>
                </a:solidFill>
                <a:latin typeface="Consolas"/>
                <a:ea typeface="Consolas"/>
                <a:cs typeface="Consolas"/>
                <a:sym typeface="Consolas"/>
              </a:rPr>
              <a:t> S </a:t>
            </a:r>
            <a:r>
              <a:rPr lang="en">
                <a:solidFill>
                  <a:srgbClr val="B7B7B7"/>
                </a:solidFill>
                <a:latin typeface="Consolas"/>
                <a:ea typeface="Consolas"/>
                <a:cs typeface="Consolas"/>
                <a:sym typeface="Consolas"/>
              </a:rPr>
              <a:t>T E X A M P L E </a:t>
            </a:r>
            <a:r>
              <a:rPr lang="en">
                <a:solidFill>
                  <a:srgbClr val="CCCCCC"/>
                </a:solidFill>
                <a:latin typeface="Consolas"/>
                <a:ea typeface="Consolas"/>
                <a:cs typeface="Consolas"/>
                <a:sym typeface="Consolas"/>
              </a:rPr>
              <a:t> </a:t>
            </a:r>
            <a:r>
              <a:rPr lang="en">
                <a:solidFill>
                  <a:schemeClr val="dk1"/>
                </a:solidFill>
                <a:latin typeface="Consolas"/>
                <a:ea typeface="Consolas"/>
                <a:cs typeface="Consolas"/>
                <a:sym typeface="Consolas"/>
              </a:rPr>
              <a:t>(1 swap )</a:t>
            </a:r>
          </a:p>
          <a:p>
            <a:pPr indent="0" lvl="0" marL="0" rtl="0">
              <a:spcBef>
                <a:spcPts val="0"/>
              </a:spcBef>
              <a:buNone/>
            </a:pPr>
            <a:r>
              <a:rPr lang="en">
                <a:solidFill>
                  <a:srgbClr val="CCCCCC"/>
                </a:solidFill>
                <a:latin typeface="Consolas"/>
                <a:ea typeface="Consolas"/>
                <a:cs typeface="Consolas"/>
                <a:sym typeface="Consolas"/>
              </a:rPr>
              <a:t>O R S </a:t>
            </a:r>
            <a:r>
              <a:rPr lang="en">
                <a:solidFill>
                  <a:srgbClr val="9900FF"/>
                </a:solidFill>
                <a:latin typeface="Consolas"/>
                <a:ea typeface="Consolas"/>
                <a:cs typeface="Consolas"/>
                <a:sym typeface="Consolas"/>
              </a:rPr>
              <a:t>T</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E X A M P L E  </a:t>
            </a:r>
            <a:r>
              <a:rPr lang="en">
                <a:solidFill>
                  <a:schemeClr val="dk1"/>
                </a:solidFill>
                <a:latin typeface="Consolas"/>
                <a:ea typeface="Consolas"/>
                <a:cs typeface="Consolas"/>
                <a:sym typeface="Consolas"/>
              </a:rPr>
              <a:t>(0 swaps)</a:t>
            </a:r>
          </a:p>
          <a:p>
            <a:pPr indent="0" lvl="0" marL="0" rtl="0">
              <a:spcBef>
                <a:spcPts val="0"/>
              </a:spcBef>
              <a:buNone/>
            </a:pPr>
            <a:r>
              <a:rPr lang="en">
                <a:solidFill>
                  <a:srgbClr val="9900FF"/>
                </a:solidFill>
                <a:latin typeface="Consolas"/>
                <a:ea typeface="Consolas"/>
                <a:cs typeface="Consolas"/>
                <a:sym typeface="Consolas"/>
              </a:rPr>
              <a:t>E</a:t>
            </a:r>
            <a:r>
              <a:rPr lang="en">
                <a:solidFill>
                  <a:schemeClr val="dk1"/>
                </a:solidFill>
                <a:latin typeface="Consolas"/>
                <a:ea typeface="Consolas"/>
                <a:cs typeface="Consolas"/>
                <a:sym typeface="Consolas"/>
              </a:rPr>
              <a:t> O R S </a:t>
            </a:r>
            <a:r>
              <a:rPr lang="en">
                <a:latin typeface="Consolas"/>
                <a:ea typeface="Consolas"/>
                <a:cs typeface="Consolas"/>
                <a:sym typeface="Consolas"/>
              </a:rPr>
              <a:t>T</a:t>
            </a:r>
            <a:r>
              <a:rPr lang="en">
                <a:solidFill>
                  <a:schemeClr val="dk1"/>
                </a:solidFill>
                <a:latin typeface="Consolas"/>
                <a:ea typeface="Consolas"/>
                <a:cs typeface="Consolas"/>
                <a:sym typeface="Consolas"/>
              </a:rPr>
              <a:t> </a:t>
            </a:r>
            <a:r>
              <a:rPr lang="en">
                <a:solidFill>
                  <a:srgbClr val="B7B7B7"/>
                </a:solidFill>
                <a:latin typeface="Consolas"/>
                <a:ea typeface="Consolas"/>
                <a:cs typeface="Consolas"/>
                <a:sym typeface="Consolas"/>
              </a:rPr>
              <a:t>X A M P L E </a:t>
            </a:r>
            <a:r>
              <a:rPr lang="en">
                <a:solidFill>
                  <a:srgbClr val="CCCCCC"/>
                </a:solidFill>
                <a:latin typeface="Consolas"/>
                <a:ea typeface="Consolas"/>
                <a:cs typeface="Consolas"/>
                <a:sym typeface="Consolas"/>
              </a:rPr>
              <a:t> </a:t>
            </a:r>
            <a:r>
              <a:rPr lang="en">
                <a:solidFill>
                  <a:schemeClr val="dk1"/>
                </a:solidFill>
                <a:latin typeface="Consolas"/>
                <a:ea typeface="Consolas"/>
                <a:cs typeface="Consolas"/>
                <a:sym typeface="Consolas"/>
              </a:rPr>
              <a:t>(4 swaps)</a:t>
            </a:r>
          </a:p>
          <a:p>
            <a:pPr indent="0" lvl="0" marL="0" rtl="0">
              <a:spcBef>
                <a:spcPts val="0"/>
              </a:spcBef>
              <a:buNone/>
            </a:pPr>
            <a:r>
              <a:rPr lang="en">
                <a:solidFill>
                  <a:srgbClr val="CCCCCC"/>
                </a:solidFill>
                <a:latin typeface="Consolas"/>
                <a:ea typeface="Consolas"/>
                <a:cs typeface="Consolas"/>
                <a:sym typeface="Consolas"/>
              </a:rPr>
              <a:t>E O R S T</a:t>
            </a:r>
            <a:r>
              <a:rPr lang="en">
                <a:solidFill>
                  <a:schemeClr val="dk1"/>
                </a:solidFill>
                <a:latin typeface="Consolas"/>
                <a:ea typeface="Consolas"/>
                <a:cs typeface="Consolas"/>
                <a:sym typeface="Consolas"/>
              </a:rPr>
              <a:t> </a:t>
            </a:r>
            <a:r>
              <a:rPr lang="en">
                <a:solidFill>
                  <a:srgbClr val="9900FF"/>
                </a:solidFill>
                <a:latin typeface="Consolas"/>
                <a:ea typeface="Consolas"/>
                <a:cs typeface="Consolas"/>
                <a:sym typeface="Consolas"/>
              </a:rPr>
              <a:t>X</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A M P L E  </a:t>
            </a:r>
            <a:r>
              <a:rPr lang="en">
                <a:solidFill>
                  <a:schemeClr val="dk1"/>
                </a:solidFill>
                <a:latin typeface="Consolas"/>
                <a:ea typeface="Consolas"/>
                <a:cs typeface="Consolas"/>
                <a:sym typeface="Consolas"/>
              </a:rPr>
              <a:t>(0 swaps)</a:t>
            </a:r>
          </a:p>
          <a:p>
            <a:pPr indent="0" lvl="0" marL="0" rtl="0">
              <a:spcBef>
                <a:spcPts val="0"/>
              </a:spcBef>
              <a:buNone/>
            </a:pPr>
            <a:r>
              <a:rPr lang="en">
                <a:solidFill>
                  <a:srgbClr val="9900FF"/>
                </a:solidFill>
                <a:latin typeface="Consolas"/>
                <a:ea typeface="Consolas"/>
                <a:cs typeface="Consolas"/>
                <a:sym typeface="Consolas"/>
              </a:rPr>
              <a:t>A</a:t>
            </a:r>
            <a:r>
              <a:rPr lang="en">
                <a:solidFill>
                  <a:schemeClr val="dk1"/>
                </a:solidFill>
                <a:latin typeface="Consolas"/>
                <a:ea typeface="Consolas"/>
                <a:cs typeface="Consolas"/>
                <a:sym typeface="Consolas"/>
              </a:rPr>
              <a:t> E O R S T </a:t>
            </a:r>
            <a:r>
              <a:rPr lang="en">
                <a:latin typeface="Consolas"/>
                <a:ea typeface="Consolas"/>
                <a:cs typeface="Consolas"/>
                <a:sym typeface="Consolas"/>
              </a:rPr>
              <a:t>X</a:t>
            </a:r>
            <a:r>
              <a:rPr lang="en">
                <a:solidFill>
                  <a:schemeClr val="dk1"/>
                </a:solidFill>
                <a:latin typeface="Consolas"/>
                <a:ea typeface="Consolas"/>
                <a:cs typeface="Consolas"/>
                <a:sym typeface="Consolas"/>
              </a:rPr>
              <a:t> </a:t>
            </a:r>
            <a:r>
              <a:rPr lang="en">
                <a:solidFill>
                  <a:srgbClr val="CCCCCC"/>
                </a:solidFill>
                <a:latin typeface="Consolas"/>
                <a:ea typeface="Consolas"/>
                <a:cs typeface="Consolas"/>
                <a:sym typeface="Consolas"/>
              </a:rPr>
              <a:t>M P L E  </a:t>
            </a:r>
            <a:r>
              <a:rPr lang="en">
                <a:solidFill>
                  <a:schemeClr val="dk1"/>
                </a:solidFill>
                <a:latin typeface="Consolas"/>
                <a:ea typeface="Consolas"/>
                <a:cs typeface="Consolas"/>
                <a:sym typeface="Consolas"/>
              </a:rPr>
              <a:t>(6 swaps)</a:t>
            </a:r>
          </a:p>
          <a:p>
            <a:pPr indent="0" lvl="0" marL="0" rtl="0">
              <a:spcBef>
                <a:spcPts val="0"/>
              </a:spcBef>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M</a:t>
            </a:r>
            <a:r>
              <a:rPr lang="en">
                <a:solidFill>
                  <a:schemeClr val="dk1"/>
                </a:solidFill>
                <a:latin typeface="Consolas"/>
                <a:ea typeface="Consolas"/>
                <a:cs typeface="Consolas"/>
                <a:sym typeface="Consolas"/>
              </a:rPr>
              <a:t> O R S T X </a:t>
            </a:r>
            <a:r>
              <a:rPr lang="en">
                <a:solidFill>
                  <a:srgbClr val="CCCCCC"/>
                </a:solidFill>
                <a:latin typeface="Consolas"/>
                <a:ea typeface="Consolas"/>
                <a:cs typeface="Consolas"/>
                <a:sym typeface="Consolas"/>
              </a:rPr>
              <a:t>P L E  </a:t>
            </a:r>
            <a:r>
              <a:rPr lang="en">
                <a:solidFill>
                  <a:schemeClr val="dk1"/>
                </a:solidFill>
                <a:latin typeface="Consolas"/>
                <a:ea typeface="Consolas"/>
                <a:cs typeface="Consolas"/>
                <a:sym typeface="Consolas"/>
              </a:rPr>
              <a:t>(5 swaps)</a:t>
            </a:r>
          </a:p>
          <a:p>
            <a:pPr indent="0" lvl="0" marL="0" rtl="0">
              <a:spcBef>
                <a:spcPts val="0"/>
              </a:spcBef>
              <a:buNone/>
            </a:pPr>
            <a:r>
              <a:rPr lang="en">
                <a:solidFill>
                  <a:srgbClr val="CCCCCC"/>
                </a:solidFill>
                <a:latin typeface="Consolas"/>
                <a:ea typeface="Consolas"/>
                <a:cs typeface="Consolas"/>
                <a:sym typeface="Consolas"/>
              </a:rPr>
              <a:t>A E M O </a:t>
            </a:r>
            <a:r>
              <a:rPr lang="en">
                <a:solidFill>
                  <a:srgbClr val="9900FF"/>
                </a:solidFill>
                <a:latin typeface="Consolas"/>
                <a:ea typeface="Consolas"/>
                <a:cs typeface="Consolas"/>
                <a:sym typeface="Consolas"/>
              </a:rPr>
              <a:t>P</a:t>
            </a:r>
            <a:r>
              <a:rPr lang="en">
                <a:solidFill>
                  <a:schemeClr val="dk1"/>
                </a:solidFill>
                <a:latin typeface="Consolas"/>
                <a:ea typeface="Consolas"/>
                <a:cs typeface="Consolas"/>
                <a:sym typeface="Consolas"/>
              </a:rPr>
              <a:t> R S T X </a:t>
            </a:r>
            <a:r>
              <a:rPr lang="en">
                <a:solidFill>
                  <a:srgbClr val="CCCCCC"/>
                </a:solidFill>
                <a:latin typeface="Consolas"/>
                <a:ea typeface="Consolas"/>
                <a:cs typeface="Consolas"/>
                <a:sym typeface="Consolas"/>
              </a:rPr>
              <a:t>L E  </a:t>
            </a:r>
            <a:r>
              <a:rPr lang="en">
                <a:solidFill>
                  <a:schemeClr val="dk1"/>
                </a:solidFill>
                <a:latin typeface="Consolas"/>
                <a:ea typeface="Consolas"/>
                <a:cs typeface="Consolas"/>
                <a:sym typeface="Consolas"/>
              </a:rPr>
              <a:t>(4 swaps)</a:t>
            </a:r>
          </a:p>
          <a:p>
            <a:pPr indent="0" lvl="0" marL="0" rtl="0">
              <a:spcBef>
                <a:spcPts val="0"/>
              </a:spcBef>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chemeClr val="dk1"/>
                </a:solidFill>
                <a:latin typeface="Consolas"/>
                <a:ea typeface="Consolas"/>
                <a:cs typeface="Consolas"/>
                <a:sym typeface="Consolas"/>
              </a:rPr>
              <a:t>M O </a:t>
            </a:r>
            <a:r>
              <a:rPr lang="en">
                <a:latin typeface="Consolas"/>
                <a:ea typeface="Consolas"/>
                <a:cs typeface="Consolas"/>
                <a:sym typeface="Consolas"/>
              </a:rPr>
              <a:t>P</a:t>
            </a:r>
            <a:r>
              <a:rPr lang="en">
                <a:solidFill>
                  <a:schemeClr val="dk1"/>
                </a:solidFill>
                <a:latin typeface="Consolas"/>
                <a:ea typeface="Consolas"/>
                <a:cs typeface="Consolas"/>
                <a:sym typeface="Consolas"/>
              </a:rPr>
              <a:t> R S T X </a:t>
            </a:r>
            <a:r>
              <a:rPr lang="en">
                <a:solidFill>
                  <a:srgbClr val="CCCCCC"/>
                </a:solidFill>
                <a:latin typeface="Consolas"/>
                <a:ea typeface="Consolas"/>
                <a:cs typeface="Consolas"/>
                <a:sym typeface="Consolas"/>
              </a:rPr>
              <a:t>E  </a:t>
            </a:r>
            <a:r>
              <a:rPr lang="en">
                <a:solidFill>
                  <a:schemeClr val="dk1"/>
                </a:solidFill>
                <a:latin typeface="Consolas"/>
                <a:ea typeface="Consolas"/>
                <a:cs typeface="Consolas"/>
                <a:sym typeface="Consolas"/>
              </a:rPr>
              <a:t>(7 swaps)</a:t>
            </a:r>
          </a:p>
          <a:p>
            <a:pPr indent="0" lvl="0" marL="0" rtl="0">
              <a:spcBef>
                <a:spcPts val="0"/>
              </a:spcBef>
              <a:buNone/>
            </a:pPr>
            <a:r>
              <a:rPr lang="en">
                <a:solidFill>
                  <a:srgbClr val="CCCCCC"/>
                </a:solidFill>
                <a:latin typeface="Consolas"/>
                <a:ea typeface="Consolas"/>
                <a:cs typeface="Consolas"/>
                <a:sym typeface="Consolas"/>
              </a:rPr>
              <a:t>A E </a:t>
            </a:r>
            <a:r>
              <a:rPr lang="en">
                <a:solidFill>
                  <a:srgbClr val="9900FF"/>
                </a:solidFill>
                <a:latin typeface="Consolas"/>
                <a:ea typeface="Consolas"/>
                <a:cs typeface="Consolas"/>
                <a:sym typeface="Consolas"/>
              </a:rPr>
              <a:t>E</a:t>
            </a:r>
            <a:r>
              <a:rPr lang="en">
                <a:solidFill>
                  <a:schemeClr val="dk1"/>
                </a:solidFill>
                <a:latin typeface="Consolas"/>
                <a:ea typeface="Consolas"/>
                <a:cs typeface="Consolas"/>
                <a:sym typeface="Consolas"/>
              </a:rPr>
              <a:t> </a:t>
            </a:r>
            <a:r>
              <a:rPr lang="en">
                <a:latin typeface="Consolas"/>
                <a:ea typeface="Consolas"/>
                <a:cs typeface="Consolas"/>
                <a:sym typeface="Consolas"/>
              </a:rPr>
              <a:t>L</a:t>
            </a:r>
            <a:r>
              <a:rPr lang="en">
                <a:solidFill>
                  <a:srgbClr val="FF0000"/>
                </a:solidFill>
                <a:latin typeface="Consolas"/>
                <a:ea typeface="Consolas"/>
                <a:cs typeface="Consolas"/>
                <a:sym typeface="Consolas"/>
              </a:rPr>
              <a:t> </a:t>
            </a:r>
            <a:r>
              <a:rPr lang="en">
                <a:solidFill>
                  <a:schemeClr val="dk1"/>
                </a:solidFill>
                <a:latin typeface="Consolas"/>
                <a:ea typeface="Consolas"/>
                <a:cs typeface="Consolas"/>
                <a:sym typeface="Consolas"/>
              </a:rPr>
              <a:t>M O P R S T X  (8 swaps)</a:t>
            </a:r>
          </a:p>
        </p:txBody>
      </p:sp>
      <p:sp>
        <p:nvSpPr>
          <p:cNvPr id="105" name="Shape 105"/>
          <p:cNvSpPr txBox="1"/>
          <p:nvPr>
            <p:ph idx="1" type="body"/>
          </p:nvPr>
        </p:nvSpPr>
        <p:spPr>
          <a:xfrm>
            <a:off x="357243" y="1580992"/>
            <a:ext cx="1400400" cy="5685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7 swaps:</a:t>
            </a:r>
          </a:p>
        </p:txBody>
      </p:sp>
      <p:sp>
        <p:nvSpPr>
          <p:cNvPr id="106" name="Shape 106"/>
          <p:cNvSpPr txBox="1"/>
          <p:nvPr>
            <p:ph idx="1" type="body"/>
          </p:nvPr>
        </p:nvSpPr>
        <p:spPr>
          <a:xfrm>
            <a:off x="4523218" y="1545356"/>
            <a:ext cx="1400400" cy="5685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36 swaps:</a:t>
            </a:r>
          </a:p>
        </p:txBody>
      </p:sp>
      <p:sp>
        <p:nvSpPr>
          <p:cNvPr id="107" name="Shape 107"/>
          <p:cNvSpPr txBox="1"/>
          <p:nvPr/>
        </p:nvSpPr>
        <p:spPr>
          <a:xfrm>
            <a:off x="185225" y="3870525"/>
            <a:ext cx="4338000" cy="899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9900FF"/>
                </a:solidFill>
              </a:rPr>
              <a:t>Purple</a:t>
            </a:r>
            <a:r>
              <a:rPr lang="en"/>
              <a:t>: Element that we’re moving left (with swaps).</a:t>
            </a:r>
          </a:p>
          <a:p>
            <a:pPr indent="0" lvl="0" marL="0" rtl="0">
              <a:spcBef>
                <a:spcPts val="0"/>
              </a:spcBef>
              <a:buNone/>
            </a:pPr>
            <a:r>
              <a:rPr lang="en"/>
              <a:t>Black: Elements that got swapped with purple.  </a:t>
            </a:r>
          </a:p>
          <a:p>
            <a:pPr indent="0" lvl="0" marL="0" rtl="0">
              <a:spcBef>
                <a:spcPts val="0"/>
              </a:spcBef>
              <a:buNone/>
            </a:pPr>
            <a:r>
              <a:rPr lang="en">
                <a:solidFill>
                  <a:srgbClr val="B7B7B7"/>
                </a:solidFill>
              </a:rPr>
              <a:t>Grey</a:t>
            </a:r>
            <a:r>
              <a:rPr lang="en"/>
              <a:t>: Not considered this iteration.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10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2" name="Shape 1892"/>
        <p:cNvGrpSpPr/>
        <p:nvPr/>
      </p:nvGrpSpPr>
      <p:grpSpPr>
        <a:xfrm>
          <a:off x="0" y="0"/>
          <a:ext cx="0" cy="0"/>
          <a:chOff x="0" y="0"/>
          <a:chExt cx="0" cy="0"/>
        </a:xfrm>
      </p:grpSpPr>
      <p:sp>
        <p:nvSpPr>
          <p:cNvPr id="1893" name="Shape 1893"/>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894" name="Shape 1894"/>
          <p:cNvSpPr txBox="1"/>
          <p:nvPr/>
        </p:nvSpPr>
        <p:spPr>
          <a:xfrm>
            <a:off x="311700" y="556500"/>
            <a:ext cx="8293200" cy="15255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t>Idea: assign each element a parent (instead of an id)</a:t>
            </a:r>
          </a:p>
          <a:p>
            <a:pPr indent="-355600" lvl="0" marL="457200" rtl="0">
              <a:spcBef>
                <a:spcPts val="600"/>
              </a:spcBef>
              <a:spcAft>
                <a:spcPts val="0"/>
              </a:spcAft>
              <a:buSzPts val="2000"/>
              <a:buChar char="●"/>
            </a:pPr>
            <a:r>
              <a:rPr lang="en" sz="2000"/>
              <a:t>Sounds like an unhelpful and arbitrary solution</a:t>
            </a:r>
          </a:p>
          <a:p>
            <a:pPr indent="-355600" lvl="0" marL="457200" rtl="0">
              <a:spcBef>
                <a:spcPts val="0"/>
              </a:spcBef>
              <a:buSzPts val="2000"/>
              <a:buChar char="●"/>
            </a:pPr>
            <a:r>
              <a:rPr lang="en" sz="2000"/>
              <a:t>Unlocks an amazing universe of math that is outside of the scope of this class</a:t>
            </a:r>
          </a:p>
        </p:txBody>
      </p:sp>
      <p:grpSp>
        <p:nvGrpSpPr>
          <p:cNvPr id="1895" name="Shape 1895"/>
          <p:cNvGrpSpPr/>
          <p:nvPr/>
        </p:nvGrpSpPr>
        <p:grpSpPr>
          <a:xfrm>
            <a:off x="199625" y="2257025"/>
            <a:ext cx="2222400" cy="1164300"/>
            <a:chOff x="199625" y="2257025"/>
            <a:chExt cx="2222400" cy="1164300"/>
          </a:xfrm>
        </p:grpSpPr>
        <p:cxnSp>
          <p:nvCxnSpPr>
            <p:cNvPr id="1896" name="Shape 1896"/>
            <p:cNvCxnSpPr>
              <a:stCxn id="1897" idx="3"/>
            </p:cNvCxnSpPr>
            <p:nvPr/>
          </p:nvCxnSpPr>
          <p:spPr>
            <a:xfrm>
              <a:off x="1549925" y="2839175"/>
              <a:ext cx="872100" cy="424200"/>
            </a:xfrm>
            <a:prstGeom prst="straightConnector1">
              <a:avLst/>
            </a:prstGeom>
            <a:noFill/>
            <a:ln cap="flat" cmpd="sng" w="19050">
              <a:solidFill>
                <a:srgbClr val="980000"/>
              </a:solidFill>
              <a:prstDash val="solid"/>
              <a:round/>
              <a:headEnd len="lg" w="lg" type="none"/>
              <a:tailEnd len="lg" w="lg" type="triangle"/>
            </a:ln>
          </p:spPr>
        </p:cxnSp>
        <p:sp>
          <p:nvSpPr>
            <p:cNvPr id="1897" name="Shape 1897"/>
            <p:cNvSpPr txBox="1"/>
            <p:nvPr/>
          </p:nvSpPr>
          <p:spPr>
            <a:xfrm>
              <a:off x="199625" y="2257025"/>
              <a:ext cx="1350300" cy="116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0 is the “root” of this set</a:t>
              </a:r>
            </a:p>
          </p:txBody>
        </p:sp>
      </p:grpSp>
      <p:grpSp>
        <p:nvGrpSpPr>
          <p:cNvPr id="1898" name="Shape 1898"/>
          <p:cNvGrpSpPr/>
          <p:nvPr/>
        </p:nvGrpSpPr>
        <p:grpSpPr>
          <a:xfrm>
            <a:off x="1124050" y="3188930"/>
            <a:ext cx="6510900" cy="1845820"/>
            <a:chOff x="1124050" y="3188930"/>
            <a:chExt cx="6510900" cy="1845820"/>
          </a:xfrm>
        </p:grpSpPr>
        <p:sp>
          <p:nvSpPr>
            <p:cNvPr id="1899" name="Shape 1899"/>
            <p:cNvSpPr txBox="1"/>
            <p:nvPr/>
          </p:nvSpPr>
          <p:spPr>
            <a:xfrm>
              <a:off x="1124050" y="4546950"/>
              <a:ext cx="19026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a:t>
              </a:r>
            </a:p>
          </p:txBody>
        </p:sp>
        <p:sp>
          <p:nvSpPr>
            <p:cNvPr id="1900" name="Shape 1900"/>
            <p:cNvSpPr txBox="1"/>
            <p:nvPr/>
          </p:nvSpPr>
          <p:spPr>
            <a:xfrm>
              <a:off x="4505350" y="4546950"/>
              <a:ext cx="10314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{3, 5}</a:t>
              </a:r>
            </a:p>
          </p:txBody>
        </p:sp>
        <p:sp>
          <p:nvSpPr>
            <p:cNvPr id="1901" name="Shape 1901"/>
            <p:cNvSpPr txBox="1"/>
            <p:nvPr/>
          </p:nvSpPr>
          <p:spPr>
            <a:xfrm>
              <a:off x="7015450" y="4546950"/>
              <a:ext cx="619500" cy="487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2000">
                  <a:latin typeface="Consolas"/>
                  <a:ea typeface="Consolas"/>
                  <a:cs typeface="Consolas"/>
                  <a:sym typeface="Consolas"/>
                </a:rPr>
                <a:t>{6}</a:t>
              </a:r>
            </a:p>
          </p:txBody>
        </p:sp>
        <p:sp>
          <p:nvSpPr>
            <p:cNvPr id="1902" name="Shape 1902"/>
            <p:cNvSpPr/>
            <p:nvPr/>
          </p:nvSpPr>
          <p:spPr>
            <a:xfrm>
              <a:off x="3209517" y="43416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903" name="Shape 1903"/>
            <p:cNvSpPr/>
            <p:nvPr/>
          </p:nvSpPr>
          <p:spPr>
            <a:xfrm>
              <a:off x="3029581" y="37343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904" name="Shape 1904"/>
            <p:cNvSpPr/>
            <p:nvPr/>
          </p:nvSpPr>
          <p:spPr>
            <a:xfrm>
              <a:off x="1715925" y="4107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905" name="Shape 1905"/>
            <p:cNvSpPr/>
            <p:nvPr/>
          </p:nvSpPr>
          <p:spPr>
            <a:xfrm>
              <a:off x="2602670" y="318893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1906" name="Shape 1906"/>
            <p:cNvCxnSpPr>
              <a:stCxn id="1904" idx="0"/>
              <a:endCxn id="1905" idx="2"/>
            </p:cNvCxnSpPr>
            <p:nvPr/>
          </p:nvCxnSpPr>
          <p:spPr>
            <a:xfrm flipH="1" rot="10800000">
              <a:off x="1929375" y="3545459"/>
              <a:ext cx="886800" cy="562500"/>
            </a:xfrm>
            <a:prstGeom prst="straightConnector1">
              <a:avLst/>
            </a:prstGeom>
            <a:noFill/>
            <a:ln cap="flat" cmpd="sng" w="19050">
              <a:solidFill>
                <a:srgbClr val="666666"/>
              </a:solidFill>
              <a:prstDash val="solid"/>
              <a:round/>
              <a:headEnd len="lg" w="lg" type="none"/>
              <a:tailEnd len="lg" w="lg" type="none"/>
            </a:ln>
          </p:spPr>
        </p:cxnSp>
        <p:cxnSp>
          <p:nvCxnSpPr>
            <p:cNvPr id="1907" name="Shape 1907"/>
            <p:cNvCxnSpPr>
              <a:stCxn id="1903" idx="0"/>
              <a:endCxn id="1905" idx="2"/>
            </p:cNvCxnSpPr>
            <p:nvPr/>
          </p:nvCxnSpPr>
          <p:spPr>
            <a:xfrm rot="10800000">
              <a:off x="2816131" y="3545303"/>
              <a:ext cx="426900" cy="189000"/>
            </a:xfrm>
            <a:prstGeom prst="straightConnector1">
              <a:avLst/>
            </a:prstGeom>
            <a:noFill/>
            <a:ln cap="flat" cmpd="sng" w="19050">
              <a:solidFill>
                <a:srgbClr val="666666"/>
              </a:solidFill>
              <a:prstDash val="solid"/>
              <a:round/>
              <a:headEnd len="lg" w="lg" type="none"/>
              <a:tailEnd len="lg" w="lg" type="none"/>
            </a:ln>
          </p:spPr>
        </p:cxnSp>
        <p:cxnSp>
          <p:nvCxnSpPr>
            <p:cNvPr id="1908" name="Shape 1908"/>
            <p:cNvCxnSpPr>
              <a:stCxn id="1902" idx="0"/>
              <a:endCxn id="1903" idx="2"/>
            </p:cNvCxnSpPr>
            <p:nvPr/>
          </p:nvCxnSpPr>
          <p:spPr>
            <a:xfrm rot="10800000">
              <a:off x="3242967" y="4090598"/>
              <a:ext cx="180000" cy="251100"/>
            </a:xfrm>
            <a:prstGeom prst="straightConnector1">
              <a:avLst/>
            </a:prstGeom>
            <a:noFill/>
            <a:ln cap="flat" cmpd="sng" w="19050">
              <a:solidFill>
                <a:srgbClr val="666666"/>
              </a:solidFill>
              <a:prstDash val="solid"/>
              <a:round/>
              <a:headEnd len="lg" w="lg" type="none"/>
              <a:tailEnd len="lg" w="lg" type="none"/>
            </a:ln>
          </p:spPr>
        </p:cxnSp>
        <p:sp>
          <p:nvSpPr>
            <p:cNvPr id="1909" name="Shape 1909"/>
            <p:cNvSpPr/>
            <p:nvPr/>
          </p:nvSpPr>
          <p:spPr>
            <a:xfrm>
              <a:off x="7111756" y="373430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sp>
          <p:nvSpPr>
            <p:cNvPr id="1910" name="Shape 1910"/>
            <p:cNvSpPr/>
            <p:nvPr/>
          </p:nvSpPr>
          <p:spPr>
            <a:xfrm>
              <a:off x="5239818" y="40465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1911" name="Shape 1911"/>
            <p:cNvSpPr/>
            <p:nvPr/>
          </p:nvSpPr>
          <p:spPr>
            <a:xfrm>
              <a:off x="4665633" y="34028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1912" name="Shape 1912"/>
            <p:cNvCxnSpPr>
              <a:stCxn id="1910" idx="0"/>
              <a:endCxn id="1911" idx="2"/>
            </p:cNvCxnSpPr>
            <p:nvPr/>
          </p:nvCxnSpPr>
          <p:spPr>
            <a:xfrm rot="10800000">
              <a:off x="4879068" y="3759153"/>
              <a:ext cx="574200" cy="287400"/>
            </a:xfrm>
            <a:prstGeom prst="straightConnector1">
              <a:avLst/>
            </a:prstGeom>
            <a:noFill/>
            <a:ln cap="flat" cmpd="sng" w="19050">
              <a:solidFill>
                <a:srgbClr val="666666"/>
              </a:solidFill>
              <a:prstDash val="solid"/>
              <a:round/>
              <a:headEnd len="lg" w="lg" type="none"/>
              <a:tailEnd len="lg" w="lg"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16" name="Shape 1916"/>
        <p:cNvGrpSpPr/>
        <p:nvPr/>
      </p:nvGrpSpPr>
      <p:grpSpPr>
        <a:xfrm>
          <a:off x="0" y="0"/>
          <a:ext cx="0" cy="0"/>
          <a:chOff x="0" y="0"/>
          <a:chExt cx="0" cy="0"/>
        </a:xfrm>
      </p:grpSpPr>
      <p:sp>
        <p:nvSpPr>
          <p:cNvPr id="1917" name="Shape 1917"/>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918" name="Shape 1918"/>
          <p:cNvSpPr txBox="1"/>
          <p:nvPr/>
        </p:nvSpPr>
        <p:spPr>
          <a:xfrm>
            <a:off x="311700" y="556500"/>
            <a:ext cx="8293200" cy="15255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000"/>
              <a:t>Idea: assign each element a parent (instead of an id)</a:t>
            </a:r>
          </a:p>
          <a:p>
            <a:pPr indent="-355600" lvl="0" marL="457200" rtl="0">
              <a:spcBef>
                <a:spcPts val="600"/>
              </a:spcBef>
              <a:spcAft>
                <a:spcPts val="0"/>
              </a:spcAft>
              <a:buSzPts val="2000"/>
              <a:buChar char="●"/>
            </a:pPr>
            <a:r>
              <a:rPr lang="en" sz="2000"/>
              <a:t>Sounds like an unhelpful and arbitrary solution</a:t>
            </a:r>
          </a:p>
          <a:p>
            <a:pPr indent="-355600" lvl="0" marL="457200" rtl="0">
              <a:spcBef>
                <a:spcPts val="0"/>
              </a:spcBef>
              <a:buSzPts val="2000"/>
              <a:buChar char="●"/>
            </a:pPr>
            <a:r>
              <a:rPr lang="en" sz="2000"/>
              <a:t>Unlocks an amazing universe of math that is outside of the scope of this class</a:t>
            </a:r>
          </a:p>
        </p:txBody>
      </p:sp>
      <p:sp>
        <p:nvSpPr>
          <p:cNvPr id="1919" name="Shape 1919"/>
          <p:cNvSpPr txBox="1"/>
          <p:nvPr/>
        </p:nvSpPr>
        <p:spPr>
          <a:xfrm>
            <a:off x="1124050" y="4546950"/>
            <a:ext cx="19026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a:t>
            </a:r>
          </a:p>
        </p:txBody>
      </p:sp>
      <p:graphicFrame>
        <p:nvGraphicFramePr>
          <p:cNvPr id="1920" name="Shape 1920"/>
          <p:cNvGraphicFramePr/>
          <p:nvPr/>
        </p:nvGraphicFramePr>
        <p:xfrm>
          <a:off x="5154654" y="22664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921" name="Shape 1921"/>
          <p:cNvSpPr txBox="1"/>
          <p:nvPr/>
        </p:nvSpPr>
        <p:spPr>
          <a:xfrm>
            <a:off x="5210729" y="2667726"/>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922" name="Shape 1922"/>
          <p:cNvSpPr txBox="1"/>
          <p:nvPr/>
        </p:nvSpPr>
        <p:spPr>
          <a:xfrm>
            <a:off x="3932150" y="2180725"/>
            <a:ext cx="1222500" cy="659100"/>
          </a:xfrm>
          <a:prstGeom prst="rect">
            <a:avLst/>
          </a:prstGeom>
          <a:noFill/>
          <a:ln>
            <a:noFill/>
          </a:ln>
        </p:spPr>
        <p:txBody>
          <a:bodyPr anchorCtr="0" anchor="ctr" bIns="91425" lIns="91425" rIns="91425" wrap="square" tIns="91425">
            <a:noAutofit/>
          </a:bodyPr>
          <a:lstStyle/>
          <a:p>
            <a:pPr indent="0" lvl="0" marL="0" algn="r">
              <a:spcBef>
                <a:spcPts val="0"/>
              </a:spcBef>
              <a:buNone/>
            </a:pPr>
            <a:r>
              <a:rPr lang="en" sz="1800">
                <a:latin typeface="Consolas"/>
                <a:ea typeface="Consolas"/>
                <a:cs typeface="Consolas"/>
                <a:sym typeface="Consolas"/>
              </a:rPr>
              <a:t>i</a:t>
            </a:r>
            <a:r>
              <a:rPr lang="en" sz="1800">
                <a:latin typeface="Consolas"/>
                <a:ea typeface="Consolas"/>
                <a:cs typeface="Consolas"/>
                <a:sym typeface="Consolas"/>
              </a:rPr>
              <a:t>nt[]</a:t>
            </a:r>
          </a:p>
          <a:p>
            <a:pPr indent="0" lvl="0" marL="0" rtl="0" algn="r">
              <a:spcBef>
                <a:spcPts val="0"/>
              </a:spcBef>
              <a:buNone/>
            </a:pPr>
            <a:r>
              <a:rPr lang="en" sz="1800">
                <a:latin typeface="Consolas"/>
                <a:ea typeface="Consolas"/>
                <a:cs typeface="Consolas"/>
                <a:sym typeface="Consolas"/>
              </a:rPr>
              <a:t>parent</a:t>
            </a:r>
          </a:p>
        </p:txBody>
      </p:sp>
      <p:sp>
        <p:nvSpPr>
          <p:cNvPr id="1923" name="Shape 1923"/>
          <p:cNvSpPr txBox="1"/>
          <p:nvPr/>
        </p:nvSpPr>
        <p:spPr>
          <a:xfrm>
            <a:off x="4505350" y="4546950"/>
            <a:ext cx="10314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{3, 5}</a:t>
            </a:r>
          </a:p>
        </p:txBody>
      </p:sp>
      <p:sp>
        <p:nvSpPr>
          <p:cNvPr id="1924" name="Shape 1924"/>
          <p:cNvSpPr txBox="1"/>
          <p:nvPr/>
        </p:nvSpPr>
        <p:spPr>
          <a:xfrm>
            <a:off x="7015450" y="4546950"/>
            <a:ext cx="619500" cy="487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2000">
                <a:latin typeface="Consolas"/>
                <a:ea typeface="Consolas"/>
                <a:cs typeface="Consolas"/>
                <a:sym typeface="Consolas"/>
              </a:rPr>
              <a:t>{6}</a:t>
            </a:r>
          </a:p>
        </p:txBody>
      </p:sp>
      <p:sp>
        <p:nvSpPr>
          <p:cNvPr id="1925" name="Shape 1925"/>
          <p:cNvSpPr/>
          <p:nvPr/>
        </p:nvSpPr>
        <p:spPr>
          <a:xfrm>
            <a:off x="3209517" y="43416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926" name="Shape 1926"/>
          <p:cNvSpPr/>
          <p:nvPr/>
        </p:nvSpPr>
        <p:spPr>
          <a:xfrm>
            <a:off x="3029581" y="37343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927" name="Shape 1927"/>
          <p:cNvSpPr/>
          <p:nvPr/>
        </p:nvSpPr>
        <p:spPr>
          <a:xfrm>
            <a:off x="1715925" y="4107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928" name="Shape 1928"/>
          <p:cNvSpPr/>
          <p:nvPr/>
        </p:nvSpPr>
        <p:spPr>
          <a:xfrm>
            <a:off x="2602670" y="318893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1929" name="Shape 1929"/>
          <p:cNvCxnSpPr>
            <a:stCxn id="1927" idx="0"/>
            <a:endCxn id="1928" idx="2"/>
          </p:cNvCxnSpPr>
          <p:nvPr/>
        </p:nvCxnSpPr>
        <p:spPr>
          <a:xfrm flipH="1" rot="10800000">
            <a:off x="1929375" y="3545459"/>
            <a:ext cx="886800" cy="562500"/>
          </a:xfrm>
          <a:prstGeom prst="straightConnector1">
            <a:avLst/>
          </a:prstGeom>
          <a:noFill/>
          <a:ln cap="flat" cmpd="sng" w="19050">
            <a:solidFill>
              <a:srgbClr val="666666"/>
            </a:solidFill>
            <a:prstDash val="solid"/>
            <a:round/>
            <a:headEnd len="lg" w="lg" type="none"/>
            <a:tailEnd len="lg" w="lg" type="none"/>
          </a:ln>
        </p:spPr>
      </p:cxnSp>
      <p:cxnSp>
        <p:nvCxnSpPr>
          <p:cNvPr id="1930" name="Shape 1930"/>
          <p:cNvCxnSpPr>
            <a:stCxn id="1926" idx="0"/>
            <a:endCxn id="1928" idx="2"/>
          </p:cNvCxnSpPr>
          <p:nvPr/>
        </p:nvCxnSpPr>
        <p:spPr>
          <a:xfrm rot="10800000">
            <a:off x="2816131" y="3545303"/>
            <a:ext cx="426900" cy="189000"/>
          </a:xfrm>
          <a:prstGeom prst="straightConnector1">
            <a:avLst/>
          </a:prstGeom>
          <a:noFill/>
          <a:ln cap="flat" cmpd="sng" w="19050">
            <a:solidFill>
              <a:srgbClr val="666666"/>
            </a:solidFill>
            <a:prstDash val="solid"/>
            <a:round/>
            <a:headEnd len="lg" w="lg" type="none"/>
            <a:tailEnd len="lg" w="lg" type="none"/>
          </a:ln>
        </p:spPr>
      </p:cxnSp>
      <p:cxnSp>
        <p:nvCxnSpPr>
          <p:cNvPr id="1931" name="Shape 1931"/>
          <p:cNvCxnSpPr>
            <a:stCxn id="1925" idx="0"/>
            <a:endCxn id="1926" idx="2"/>
          </p:cNvCxnSpPr>
          <p:nvPr/>
        </p:nvCxnSpPr>
        <p:spPr>
          <a:xfrm rot="10800000">
            <a:off x="3242967" y="4090598"/>
            <a:ext cx="180000" cy="251100"/>
          </a:xfrm>
          <a:prstGeom prst="straightConnector1">
            <a:avLst/>
          </a:prstGeom>
          <a:noFill/>
          <a:ln cap="flat" cmpd="sng" w="19050">
            <a:solidFill>
              <a:srgbClr val="666666"/>
            </a:solidFill>
            <a:prstDash val="solid"/>
            <a:round/>
            <a:headEnd len="lg" w="lg" type="none"/>
            <a:tailEnd len="lg" w="lg" type="none"/>
          </a:ln>
        </p:spPr>
      </p:cxnSp>
      <p:sp>
        <p:nvSpPr>
          <p:cNvPr id="1932" name="Shape 1932"/>
          <p:cNvSpPr/>
          <p:nvPr/>
        </p:nvSpPr>
        <p:spPr>
          <a:xfrm>
            <a:off x="7111756" y="373430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grpSp>
        <p:nvGrpSpPr>
          <p:cNvPr id="1933" name="Shape 1933"/>
          <p:cNvGrpSpPr/>
          <p:nvPr/>
        </p:nvGrpSpPr>
        <p:grpSpPr>
          <a:xfrm>
            <a:off x="199625" y="2257025"/>
            <a:ext cx="2222400" cy="1164300"/>
            <a:chOff x="199625" y="2257025"/>
            <a:chExt cx="2222400" cy="1164300"/>
          </a:xfrm>
        </p:grpSpPr>
        <p:cxnSp>
          <p:nvCxnSpPr>
            <p:cNvPr id="1934" name="Shape 1934"/>
            <p:cNvCxnSpPr>
              <a:stCxn id="1935" idx="3"/>
            </p:cNvCxnSpPr>
            <p:nvPr/>
          </p:nvCxnSpPr>
          <p:spPr>
            <a:xfrm>
              <a:off x="1549925" y="2839175"/>
              <a:ext cx="872100" cy="424200"/>
            </a:xfrm>
            <a:prstGeom prst="straightConnector1">
              <a:avLst/>
            </a:prstGeom>
            <a:noFill/>
            <a:ln cap="flat" cmpd="sng" w="19050">
              <a:solidFill>
                <a:srgbClr val="980000"/>
              </a:solidFill>
              <a:prstDash val="solid"/>
              <a:round/>
              <a:headEnd len="lg" w="lg" type="none"/>
              <a:tailEnd len="lg" w="lg" type="triangle"/>
            </a:ln>
          </p:spPr>
        </p:cxnSp>
        <p:sp>
          <p:nvSpPr>
            <p:cNvPr id="1935" name="Shape 1935"/>
            <p:cNvSpPr txBox="1"/>
            <p:nvPr/>
          </p:nvSpPr>
          <p:spPr>
            <a:xfrm>
              <a:off x="199625" y="2257025"/>
              <a:ext cx="1350300" cy="116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0 is the “root” of this set</a:t>
              </a:r>
            </a:p>
          </p:txBody>
        </p:sp>
      </p:grpSp>
      <p:sp>
        <p:nvSpPr>
          <p:cNvPr id="1936" name="Shape 1936"/>
          <p:cNvSpPr/>
          <p:nvPr/>
        </p:nvSpPr>
        <p:spPr>
          <a:xfrm>
            <a:off x="5239818" y="40465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1937" name="Shape 1937"/>
          <p:cNvSpPr/>
          <p:nvPr/>
        </p:nvSpPr>
        <p:spPr>
          <a:xfrm>
            <a:off x="4665633" y="34028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1938" name="Shape 1938"/>
          <p:cNvCxnSpPr>
            <a:stCxn id="1936" idx="0"/>
            <a:endCxn id="1937" idx="2"/>
          </p:cNvCxnSpPr>
          <p:nvPr/>
        </p:nvCxnSpPr>
        <p:spPr>
          <a:xfrm rot="10800000">
            <a:off x="4879068" y="3759153"/>
            <a:ext cx="574200" cy="2874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2" name="Shape 1942"/>
        <p:cNvGrpSpPr/>
        <p:nvPr/>
      </p:nvGrpSpPr>
      <p:grpSpPr>
        <a:xfrm>
          <a:off x="0" y="0"/>
          <a:ext cx="0" cy="0"/>
          <a:chOff x="0" y="0"/>
          <a:chExt cx="0" cy="0"/>
        </a:xfrm>
      </p:grpSpPr>
      <p:sp>
        <p:nvSpPr>
          <p:cNvPr id="1943" name="Shape 1943"/>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944" name="Shape 1944"/>
          <p:cNvSpPr txBox="1"/>
          <p:nvPr/>
        </p:nvSpPr>
        <p:spPr>
          <a:xfrm>
            <a:off x="311700" y="556500"/>
            <a:ext cx="8293200" cy="15255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latin typeface="Consolas"/>
                <a:ea typeface="Consolas"/>
                <a:cs typeface="Consolas"/>
                <a:sym typeface="Consolas"/>
              </a:rPr>
              <a:t>union(5, 2)</a:t>
            </a:r>
          </a:p>
          <a:p>
            <a:pPr indent="-368300" lvl="0" marL="457200" marR="0" rtl="0" algn="l">
              <a:lnSpc>
                <a:spcPct val="100000"/>
              </a:lnSpc>
              <a:spcBef>
                <a:spcPts val="600"/>
              </a:spcBef>
              <a:spcAft>
                <a:spcPts val="0"/>
              </a:spcAft>
              <a:buClr>
                <a:srgbClr val="000000"/>
              </a:buClr>
              <a:buSzPts val="2200"/>
              <a:buFont typeface="Arial"/>
              <a:buChar char="●"/>
            </a:pPr>
            <a:r>
              <a:rPr lang="en" sz="2200"/>
              <a:t>Make </a:t>
            </a:r>
            <a:r>
              <a:rPr lang="en" sz="2200">
                <a:latin typeface="Consolas"/>
                <a:ea typeface="Consolas"/>
                <a:cs typeface="Consolas"/>
                <a:sym typeface="Consolas"/>
              </a:rPr>
              <a:t>root(5)</a:t>
            </a:r>
            <a:r>
              <a:rPr lang="en" sz="2200"/>
              <a:t> into a child of </a:t>
            </a:r>
            <a:r>
              <a:rPr lang="en" sz="2200">
                <a:latin typeface="Consolas"/>
                <a:ea typeface="Consolas"/>
                <a:cs typeface="Consolas"/>
                <a:sym typeface="Consolas"/>
              </a:rPr>
              <a:t>root(2)</a:t>
            </a:r>
          </a:p>
        </p:txBody>
      </p:sp>
      <p:sp>
        <p:nvSpPr>
          <p:cNvPr id="1945" name="Shape 1945"/>
          <p:cNvSpPr txBox="1"/>
          <p:nvPr/>
        </p:nvSpPr>
        <p:spPr>
          <a:xfrm>
            <a:off x="1124050" y="4546950"/>
            <a:ext cx="19026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a:t>
            </a:r>
          </a:p>
        </p:txBody>
      </p:sp>
      <p:graphicFrame>
        <p:nvGraphicFramePr>
          <p:cNvPr id="1946" name="Shape 1946"/>
          <p:cNvGraphicFramePr/>
          <p:nvPr/>
        </p:nvGraphicFramePr>
        <p:xfrm>
          <a:off x="5154654" y="22664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947" name="Shape 1947"/>
          <p:cNvSpPr txBox="1"/>
          <p:nvPr/>
        </p:nvSpPr>
        <p:spPr>
          <a:xfrm>
            <a:off x="5210729" y="2667726"/>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948" name="Shape 1948"/>
          <p:cNvSpPr txBox="1"/>
          <p:nvPr/>
        </p:nvSpPr>
        <p:spPr>
          <a:xfrm>
            <a:off x="3932150" y="21807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parent</a:t>
            </a:r>
          </a:p>
        </p:txBody>
      </p:sp>
      <p:sp>
        <p:nvSpPr>
          <p:cNvPr id="1949" name="Shape 1949"/>
          <p:cNvSpPr txBox="1"/>
          <p:nvPr/>
        </p:nvSpPr>
        <p:spPr>
          <a:xfrm>
            <a:off x="4505350" y="4546950"/>
            <a:ext cx="10314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{3, 5}</a:t>
            </a:r>
          </a:p>
        </p:txBody>
      </p:sp>
      <p:sp>
        <p:nvSpPr>
          <p:cNvPr id="1950" name="Shape 1950"/>
          <p:cNvSpPr txBox="1"/>
          <p:nvPr/>
        </p:nvSpPr>
        <p:spPr>
          <a:xfrm>
            <a:off x="7015450" y="4546950"/>
            <a:ext cx="619500" cy="487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2000">
                <a:latin typeface="Consolas"/>
                <a:ea typeface="Consolas"/>
                <a:cs typeface="Consolas"/>
                <a:sym typeface="Consolas"/>
              </a:rPr>
              <a:t>{6}</a:t>
            </a:r>
          </a:p>
        </p:txBody>
      </p:sp>
      <p:sp>
        <p:nvSpPr>
          <p:cNvPr id="1951" name="Shape 1951"/>
          <p:cNvSpPr/>
          <p:nvPr/>
        </p:nvSpPr>
        <p:spPr>
          <a:xfrm>
            <a:off x="3209517" y="43416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952" name="Shape 1952"/>
          <p:cNvSpPr/>
          <p:nvPr/>
        </p:nvSpPr>
        <p:spPr>
          <a:xfrm>
            <a:off x="3029581" y="37343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953" name="Shape 1953"/>
          <p:cNvSpPr/>
          <p:nvPr/>
        </p:nvSpPr>
        <p:spPr>
          <a:xfrm>
            <a:off x="1715925" y="4107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954" name="Shape 1954"/>
          <p:cNvSpPr/>
          <p:nvPr/>
        </p:nvSpPr>
        <p:spPr>
          <a:xfrm>
            <a:off x="2602670" y="318893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1955" name="Shape 1955"/>
          <p:cNvCxnSpPr>
            <a:stCxn id="1953" idx="0"/>
            <a:endCxn id="1954" idx="2"/>
          </p:cNvCxnSpPr>
          <p:nvPr/>
        </p:nvCxnSpPr>
        <p:spPr>
          <a:xfrm flipH="1" rot="10800000">
            <a:off x="1929375" y="3545459"/>
            <a:ext cx="886800" cy="562500"/>
          </a:xfrm>
          <a:prstGeom prst="straightConnector1">
            <a:avLst/>
          </a:prstGeom>
          <a:noFill/>
          <a:ln cap="flat" cmpd="sng" w="19050">
            <a:solidFill>
              <a:srgbClr val="666666"/>
            </a:solidFill>
            <a:prstDash val="solid"/>
            <a:round/>
            <a:headEnd len="lg" w="lg" type="none"/>
            <a:tailEnd len="lg" w="lg" type="none"/>
          </a:ln>
        </p:spPr>
      </p:cxnSp>
      <p:cxnSp>
        <p:nvCxnSpPr>
          <p:cNvPr id="1956" name="Shape 1956"/>
          <p:cNvCxnSpPr>
            <a:stCxn id="1952" idx="0"/>
            <a:endCxn id="1954" idx="2"/>
          </p:cNvCxnSpPr>
          <p:nvPr/>
        </p:nvCxnSpPr>
        <p:spPr>
          <a:xfrm rot="10800000">
            <a:off x="2816131" y="3545303"/>
            <a:ext cx="426900" cy="189000"/>
          </a:xfrm>
          <a:prstGeom prst="straightConnector1">
            <a:avLst/>
          </a:prstGeom>
          <a:noFill/>
          <a:ln cap="flat" cmpd="sng" w="19050">
            <a:solidFill>
              <a:srgbClr val="666666"/>
            </a:solidFill>
            <a:prstDash val="solid"/>
            <a:round/>
            <a:headEnd len="lg" w="lg" type="none"/>
            <a:tailEnd len="lg" w="lg" type="none"/>
          </a:ln>
        </p:spPr>
      </p:cxnSp>
      <p:cxnSp>
        <p:nvCxnSpPr>
          <p:cNvPr id="1957" name="Shape 1957"/>
          <p:cNvCxnSpPr>
            <a:stCxn id="1951" idx="0"/>
            <a:endCxn id="1952" idx="2"/>
          </p:cNvCxnSpPr>
          <p:nvPr/>
        </p:nvCxnSpPr>
        <p:spPr>
          <a:xfrm rot="10800000">
            <a:off x="3242967" y="4090598"/>
            <a:ext cx="180000" cy="251100"/>
          </a:xfrm>
          <a:prstGeom prst="straightConnector1">
            <a:avLst/>
          </a:prstGeom>
          <a:noFill/>
          <a:ln cap="flat" cmpd="sng" w="19050">
            <a:solidFill>
              <a:srgbClr val="666666"/>
            </a:solidFill>
            <a:prstDash val="solid"/>
            <a:round/>
            <a:headEnd len="lg" w="lg" type="none"/>
            <a:tailEnd len="lg" w="lg" type="none"/>
          </a:ln>
        </p:spPr>
      </p:cxnSp>
      <p:sp>
        <p:nvSpPr>
          <p:cNvPr id="1958" name="Shape 1958"/>
          <p:cNvSpPr/>
          <p:nvPr/>
        </p:nvSpPr>
        <p:spPr>
          <a:xfrm>
            <a:off x="7111756" y="373430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grpSp>
        <p:nvGrpSpPr>
          <p:cNvPr id="1959" name="Shape 1959"/>
          <p:cNvGrpSpPr/>
          <p:nvPr/>
        </p:nvGrpSpPr>
        <p:grpSpPr>
          <a:xfrm>
            <a:off x="199625" y="2257025"/>
            <a:ext cx="2222400" cy="1164300"/>
            <a:chOff x="199625" y="2257025"/>
            <a:chExt cx="2222400" cy="1164300"/>
          </a:xfrm>
        </p:grpSpPr>
        <p:cxnSp>
          <p:nvCxnSpPr>
            <p:cNvPr id="1960" name="Shape 1960"/>
            <p:cNvCxnSpPr>
              <a:stCxn id="1961" idx="3"/>
            </p:cNvCxnSpPr>
            <p:nvPr/>
          </p:nvCxnSpPr>
          <p:spPr>
            <a:xfrm>
              <a:off x="1549925" y="2839175"/>
              <a:ext cx="872100" cy="424200"/>
            </a:xfrm>
            <a:prstGeom prst="straightConnector1">
              <a:avLst/>
            </a:prstGeom>
            <a:noFill/>
            <a:ln cap="flat" cmpd="sng" w="19050">
              <a:solidFill>
                <a:srgbClr val="980000"/>
              </a:solidFill>
              <a:prstDash val="solid"/>
              <a:round/>
              <a:headEnd len="lg" w="lg" type="none"/>
              <a:tailEnd len="lg" w="lg" type="triangle"/>
            </a:ln>
          </p:spPr>
        </p:cxnSp>
        <p:sp>
          <p:nvSpPr>
            <p:cNvPr id="1961" name="Shape 1961"/>
            <p:cNvSpPr txBox="1"/>
            <p:nvPr/>
          </p:nvSpPr>
          <p:spPr>
            <a:xfrm>
              <a:off x="199625" y="2257025"/>
              <a:ext cx="1350300" cy="116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0 is the “root” of this set</a:t>
              </a:r>
            </a:p>
          </p:txBody>
        </p:sp>
      </p:grpSp>
      <p:sp>
        <p:nvSpPr>
          <p:cNvPr id="1962" name="Shape 1962"/>
          <p:cNvSpPr/>
          <p:nvPr/>
        </p:nvSpPr>
        <p:spPr>
          <a:xfrm>
            <a:off x="5239818" y="40465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1963" name="Shape 1963"/>
          <p:cNvSpPr/>
          <p:nvPr/>
        </p:nvSpPr>
        <p:spPr>
          <a:xfrm>
            <a:off x="4665633" y="34028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1964" name="Shape 1964"/>
          <p:cNvCxnSpPr>
            <a:stCxn id="1962" idx="0"/>
            <a:endCxn id="1963" idx="2"/>
          </p:cNvCxnSpPr>
          <p:nvPr/>
        </p:nvCxnSpPr>
        <p:spPr>
          <a:xfrm rot="10800000">
            <a:off x="4879068" y="3759153"/>
            <a:ext cx="574200" cy="2874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8" name="Shape 1968"/>
        <p:cNvGrpSpPr/>
        <p:nvPr/>
      </p:nvGrpSpPr>
      <p:grpSpPr>
        <a:xfrm>
          <a:off x="0" y="0"/>
          <a:ext cx="0" cy="0"/>
          <a:chOff x="0" y="0"/>
          <a:chExt cx="0" cy="0"/>
        </a:xfrm>
      </p:grpSpPr>
      <p:sp>
        <p:nvSpPr>
          <p:cNvPr id="1969" name="Shape 1969"/>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970" name="Shape 1970"/>
          <p:cNvSpPr txBox="1"/>
          <p:nvPr/>
        </p:nvSpPr>
        <p:spPr>
          <a:xfrm>
            <a:off x="311700" y="556500"/>
            <a:ext cx="8293200" cy="15255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latin typeface="Consolas"/>
                <a:ea typeface="Consolas"/>
                <a:cs typeface="Consolas"/>
                <a:sym typeface="Consolas"/>
              </a:rPr>
              <a:t>union(5, 2)</a:t>
            </a:r>
          </a:p>
          <a:p>
            <a:pPr indent="-368300" lvl="0" marL="457200" marR="0" rtl="0" algn="l">
              <a:lnSpc>
                <a:spcPct val="100000"/>
              </a:lnSpc>
              <a:spcBef>
                <a:spcPts val="600"/>
              </a:spcBef>
              <a:spcAft>
                <a:spcPts val="0"/>
              </a:spcAft>
              <a:buClr>
                <a:srgbClr val="000000"/>
              </a:buClr>
              <a:buSzPts val="2200"/>
              <a:buFont typeface="Arial"/>
              <a:buChar char="●"/>
            </a:pPr>
            <a:r>
              <a:rPr lang="en" sz="2200"/>
              <a:t>Make </a:t>
            </a:r>
            <a:r>
              <a:rPr lang="en" sz="2200" strike="sngStrike">
                <a:latin typeface="Consolas"/>
                <a:ea typeface="Consolas"/>
                <a:cs typeface="Consolas"/>
                <a:sym typeface="Consolas"/>
              </a:rPr>
              <a:t>root(5)</a:t>
            </a:r>
            <a:r>
              <a:rPr lang="en" sz="2200"/>
              <a:t> into a child of </a:t>
            </a:r>
            <a:r>
              <a:rPr lang="en" sz="2200" strike="sngStrike">
                <a:latin typeface="Consolas"/>
                <a:ea typeface="Consolas"/>
                <a:cs typeface="Consolas"/>
                <a:sym typeface="Consolas"/>
              </a:rPr>
              <a:t>root(2)</a:t>
            </a:r>
          </a:p>
          <a:p>
            <a:pPr indent="-368300" lvl="0" marL="457200" marR="0" rtl="0" algn="l">
              <a:lnSpc>
                <a:spcPct val="100000"/>
              </a:lnSpc>
              <a:spcBef>
                <a:spcPts val="0"/>
              </a:spcBef>
              <a:spcAft>
                <a:spcPts val="0"/>
              </a:spcAft>
              <a:buSzPts val="2200"/>
              <a:buChar char="●"/>
            </a:pPr>
            <a:r>
              <a:rPr lang="en" sz="2200"/>
              <a:t>Make </a:t>
            </a:r>
            <a:r>
              <a:rPr lang="en" sz="2200">
                <a:latin typeface="Consolas"/>
                <a:ea typeface="Consolas"/>
                <a:cs typeface="Consolas"/>
                <a:sym typeface="Consolas"/>
              </a:rPr>
              <a:t>find(5)</a:t>
            </a:r>
            <a:r>
              <a:rPr lang="en" sz="2200"/>
              <a:t> into a child of </a:t>
            </a:r>
            <a:r>
              <a:rPr lang="en" sz="2200">
                <a:latin typeface="Consolas"/>
                <a:ea typeface="Consolas"/>
                <a:cs typeface="Consolas"/>
                <a:sym typeface="Consolas"/>
              </a:rPr>
              <a:t>find(2)</a:t>
            </a:r>
          </a:p>
        </p:txBody>
      </p:sp>
      <p:sp>
        <p:nvSpPr>
          <p:cNvPr id="1971" name="Shape 1971"/>
          <p:cNvSpPr txBox="1"/>
          <p:nvPr/>
        </p:nvSpPr>
        <p:spPr>
          <a:xfrm>
            <a:off x="1124050" y="4546950"/>
            <a:ext cx="19026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4}</a:t>
            </a:r>
          </a:p>
        </p:txBody>
      </p:sp>
      <p:graphicFrame>
        <p:nvGraphicFramePr>
          <p:cNvPr id="1972" name="Shape 1972"/>
          <p:cNvGraphicFramePr/>
          <p:nvPr/>
        </p:nvGraphicFramePr>
        <p:xfrm>
          <a:off x="5154654" y="22664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973" name="Shape 1973"/>
          <p:cNvSpPr txBox="1"/>
          <p:nvPr/>
        </p:nvSpPr>
        <p:spPr>
          <a:xfrm>
            <a:off x="5210729" y="2667726"/>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1974" name="Shape 1974"/>
          <p:cNvSpPr txBox="1"/>
          <p:nvPr/>
        </p:nvSpPr>
        <p:spPr>
          <a:xfrm>
            <a:off x="3932150" y="21807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parent</a:t>
            </a:r>
          </a:p>
        </p:txBody>
      </p:sp>
      <p:sp>
        <p:nvSpPr>
          <p:cNvPr id="1975" name="Shape 1975"/>
          <p:cNvSpPr txBox="1"/>
          <p:nvPr/>
        </p:nvSpPr>
        <p:spPr>
          <a:xfrm>
            <a:off x="4505350" y="4546950"/>
            <a:ext cx="10314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{3, 5}</a:t>
            </a:r>
          </a:p>
        </p:txBody>
      </p:sp>
      <p:sp>
        <p:nvSpPr>
          <p:cNvPr id="1976" name="Shape 1976"/>
          <p:cNvSpPr txBox="1"/>
          <p:nvPr/>
        </p:nvSpPr>
        <p:spPr>
          <a:xfrm>
            <a:off x="7015450" y="4546950"/>
            <a:ext cx="619500" cy="487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2000">
                <a:latin typeface="Consolas"/>
                <a:ea typeface="Consolas"/>
                <a:cs typeface="Consolas"/>
                <a:sym typeface="Consolas"/>
              </a:rPr>
              <a:t>{6}</a:t>
            </a:r>
          </a:p>
        </p:txBody>
      </p:sp>
      <p:sp>
        <p:nvSpPr>
          <p:cNvPr id="1977" name="Shape 1977"/>
          <p:cNvSpPr/>
          <p:nvPr/>
        </p:nvSpPr>
        <p:spPr>
          <a:xfrm>
            <a:off x="3209517" y="43416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1978" name="Shape 1978"/>
          <p:cNvSpPr/>
          <p:nvPr/>
        </p:nvSpPr>
        <p:spPr>
          <a:xfrm>
            <a:off x="3029581" y="37343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1979" name="Shape 1979"/>
          <p:cNvSpPr/>
          <p:nvPr/>
        </p:nvSpPr>
        <p:spPr>
          <a:xfrm>
            <a:off x="1715925" y="4107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1980" name="Shape 1980"/>
          <p:cNvSpPr/>
          <p:nvPr/>
        </p:nvSpPr>
        <p:spPr>
          <a:xfrm>
            <a:off x="2602670" y="318893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1981" name="Shape 1981"/>
          <p:cNvCxnSpPr>
            <a:stCxn id="1979" idx="0"/>
            <a:endCxn id="1980" idx="2"/>
          </p:cNvCxnSpPr>
          <p:nvPr/>
        </p:nvCxnSpPr>
        <p:spPr>
          <a:xfrm flipH="1" rot="10800000">
            <a:off x="1929375" y="3545459"/>
            <a:ext cx="886800" cy="562500"/>
          </a:xfrm>
          <a:prstGeom prst="straightConnector1">
            <a:avLst/>
          </a:prstGeom>
          <a:noFill/>
          <a:ln cap="flat" cmpd="sng" w="19050">
            <a:solidFill>
              <a:srgbClr val="666666"/>
            </a:solidFill>
            <a:prstDash val="solid"/>
            <a:round/>
            <a:headEnd len="lg" w="lg" type="none"/>
            <a:tailEnd len="lg" w="lg" type="none"/>
          </a:ln>
        </p:spPr>
      </p:cxnSp>
      <p:cxnSp>
        <p:nvCxnSpPr>
          <p:cNvPr id="1982" name="Shape 1982"/>
          <p:cNvCxnSpPr>
            <a:stCxn id="1978" idx="0"/>
            <a:endCxn id="1980" idx="2"/>
          </p:cNvCxnSpPr>
          <p:nvPr/>
        </p:nvCxnSpPr>
        <p:spPr>
          <a:xfrm rot="10800000">
            <a:off x="2816131" y="3545303"/>
            <a:ext cx="426900" cy="189000"/>
          </a:xfrm>
          <a:prstGeom prst="straightConnector1">
            <a:avLst/>
          </a:prstGeom>
          <a:noFill/>
          <a:ln cap="flat" cmpd="sng" w="19050">
            <a:solidFill>
              <a:srgbClr val="666666"/>
            </a:solidFill>
            <a:prstDash val="solid"/>
            <a:round/>
            <a:headEnd len="lg" w="lg" type="none"/>
            <a:tailEnd len="lg" w="lg" type="none"/>
          </a:ln>
        </p:spPr>
      </p:cxnSp>
      <p:cxnSp>
        <p:nvCxnSpPr>
          <p:cNvPr id="1983" name="Shape 1983"/>
          <p:cNvCxnSpPr>
            <a:stCxn id="1977" idx="0"/>
            <a:endCxn id="1978" idx="2"/>
          </p:cNvCxnSpPr>
          <p:nvPr/>
        </p:nvCxnSpPr>
        <p:spPr>
          <a:xfrm rot="10800000">
            <a:off x="3242967" y="4090598"/>
            <a:ext cx="180000" cy="251100"/>
          </a:xfrm>
          <a:prstGeom prst="straightConnector1">
            <a:avLst/>
          </a:prstGeom>
          <a:noFill/>
          <a:ln cap="flat" cmpd="sng" w="19050">
            <a:solidFill>
              <a:srgbClr val="666666"/>
            </a:solidFill>
            <a:prstDash val="solid"/>
            <a:round/>
            <a:headEnd len="lg" w="lg" type="none"/>
            <a:tailEnd len="lg" w="lg" type="none"/>
          </a:ln>
        </p:spPr>
      </p:cxnSp>
      <p:sp>
        <p:nvSpPr>
          <p:cNvPr id="1984" name="Shape 1984"/>
          <p:cNvSpPr/>
          <p:nvPr/>
        </p:nvSpPr>
        <p:spPr>
          <a:xfrm>
            <a:off x="7111756" y="373430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sp>
        <p:nvSpPr>
          <p:cNvPr id="1985" name="Shape 1985"/>
          <p:cNvSpPr/>
          <p:nvPr/>
        </p:nvSpPr>
        <p:spPr>
          <a:xfrm>
            <a:off x="5239818" y="40465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1986" name="Shape 1986"/>
          <p:cNvSpPr/>
          <p:nvPr/>
        </p:nvSpPr>
        <p:spPr>
          <a:xfrm>
            <a:off x="4665633" y="34028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1987" name="Shape 1987"/>
          <p:cNvCxnSpPr>
            <a:stCxn id="1985" idx="0"/>
            <a:endCxn id="1986" idx="2"/>
          </p:cNvCxnSpPr>
          <p:nvPr/>
        </p:nvCxnSpPr>
        <p:spPr>
          <a:xfrm rot="10800000">
            <a:off x="4879068" y="3759153"/>
            <a:ext cx="574200" cy="287400"/>
          </a:xfrm>
          <a:prstGeom prst="straightConnector1">
            <a:avLst/>
          </a:prstGeom>
          <a:noFill/>
          <a:ln cap="flat" cmpd="sng" w="19050">
            <a:solidFill>
              <a:srgbClr val="666666"/>
            </a:solidFill>
            <a:prstDash val="solid"/>
            <a:round/>
            <a:headEnd len="lg" w="lg" type="none"/>
            <a:tailEnd len="lg" w="lg" type="none"/>
          </a:ln>
        </p:spPr>
      </p:cxnSp>
      <p:grpSp>
        <p:nvGrpSpPr>
          <p:cNvPr id="1988" name="Shape 1988"/>
          <p:cNvGrpSpPr/>
          <p:nvPr/>
        </p:nvGrpSpPr>
        <p:grpSpPr>
          <a:xfrm>
            <a:off x="199625" y="2257025"/>
            <a:ext cx="2222400" cy="1164300"/>
            <a:chOff x="199625" y="2257025"/>
            <a:chExt cx="2222400" cy="1164300"/>
          </a:xfrm>
        </p:grpSpPr>
        <p:cxnSp>
          <p:nvCxnSpPr>
            <p:cNvPr id="1989" name="Shape 1989"/>
            <p:cNvCxnSpPr>
              <a:stCxn id="1990" idx="3"/>
            </p:cNvCxnSpPr>
            <p:nvPr/>
          </p:nvCxnSpPr>
          <p:spPr>
            <a:xfrm>
              <a:off x="1549925" y="2839175"/>
              <a:ext cx="872100" cy="424200"/>
            </a:xfrm>
            <a:prstGeom prst="straightConnector1">
              <a:avLst/>
            </a:prstGeom>
            <a:noFill/>
            <a:ln cap="flat" cmpd="sng" w="19050">
              <a:solidFill>
                <a:srgbClr val="980000"/>
              </a:solidFill>
              <a:prstDash val="solid"/>
              <a:round/>
              <a:headEnd len="lg" w="lg" type="none"/>
              <a:tailEnd len="lg" w="lg" type="triangle"/>
            </a:ln>
          </p:spPr>
        </p:cxnSp>
        <p:sp>
          <p:nvSpPr>
            <p:cNvPr id="1990" name="Shape 1990"/>
            <p:cNvSpPr txBox="1"/>
            <p:nvPr/>
          </p:nvSpPr>
          <p:spPr>
            <a:xfrm>
              <a:off x="199625" y="2257025"/>
              <a:ext cx="1350300" cy="116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0 is the “root” of this set</a:t>
              </a: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94" name="Shape 1994"/>
        <p:cNvGrpSpPr/>
        <p:nvPr/>
      </p:nvGrpSpPr>
      <p:grpSpPr>
        <a:xfrm>
          <a:off x="0" y="0"/>
          <a:ext cx="0" cy="0"/>
          <a:chOff x="0" y="0"/>
          <a:chExt cx="0" cy="0"/>
        </a:xfrm>
      </p:grpSpPr>
      <p:sp>
        <p:nvSpPr>
          <p:cNvPr id="1995" name="Shape 1995"/>
          <p:cNvSpPr txBox="1"/>
          <p:nvPr>
            <p:ph type="title"/>
          </p:nvPr>
        </p:nvSpPr>
        <p:spPr>
          <a:xfrm>
            <a:off x="311700" y="1285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Improving the </a:t>
            </a:r>
            <a:r>
              <a:rPr lang="en">
                <a:solidFill>
                  <a:srgbClr val="1155CC"/>
                </a:solidFill>
                <a:latin typeface="Consolas"/>
                <a:ea typeface="Consolas"/>
                <a:cs typeface="Consolas"/>
                <a:sym typeface="Consolas"/>
              </a:rPr>
              <a:t>union</a:t>
            </a:r>
            <a:r>
              <a:rPr lang="en">
                <a:solidFill>
                  <a:srgbClr val="1155CC"/>
                </a:solidFill>
              </a:rPr>
              <a:t> Operation</a:t>
            </a:r>
          </a:p>
        </p:txBody>
      </p:sp>
      <p:sp>
        <p:nvSpPr>
          <p:cNvPr id="1996" name="Shape 1996"/>
          <p:cNvSpPr txBox="1"/>
          <p:nvPr/>
        </p:nvSpPr>
        <p:spPr>
          <a:xfrm>
            <a:off x="311700" y="556500"/>
            <a:ext cx="5466000" cy="1525500"/>
          </a:xfrm>
          <a:prstGeom prst="rect">
            <a:avLst/>
          </a:prstGeom>
          <a:noFill/>
          <a:ln>
            <a:noFill/>
          </a:ln>
        </p:spPr>
        <p:txBody>
          <a:bodyPr anchorCtr="0" anchor="t" bIns="91425" lIns="91425" rIns="91425" wrap="square" tIns="91425">
            <a:noAutofit/>
          </a:bodyPr>
          <a:lstStyle/>
          <a:p>
            <a:pPr indent="0" lvl="0" marL="0" rtl="0">
              <a:spcBef>
                <a:spcPts val="600"/>
              </a:spcBef>
              <a:buNone/>
            </a:pPr>
            <a:r>
              <a:rPr lang="en" sz="2200">
                <a:latin typeface="Consolas"/>
                <a:ea typeface="Consolas"/>
                <a:cs typeface="Consolas"/>
                <a:sym typeface="Consolas"/>
              </a:rPr>
              <a:t>union(5, 2)</a:t>
            </a:r>
          </a:p>
          <a:p>
            <a:pPr indent="-368300" lvl="0" marL="457200" marR="0" rtl="0" algn="l">
              <a:lnSpc>
                <a:spcPct val="100000"/>
              </a:lnSpc>
              <a:spcBef>
                <a:spcPts val="600"/>
              </a:spcBef>
              <a:spcAft>
                <a:spcPts val="0"/>
              </a:spcAft>
              <a:buClr>
                <a:srgbClr val="000000"/>
              </a:buClr>
              <a:buSzPts val="2200"/>
              <a:buFont typeface="Arial"/>
              <a:buChar char="●"/>
            </a:pPr>
            <a:r>
              <a:rPr lang="en" sz="2200"/>
              <a:t>Make </a:t>
            </a:r>
            <a:r>
              <a:rPr lang="en" sz="2200" strike="sngStrike">
                <a:latin typeface="Consolas"/>
                <a:ea typeface="Consolas"/>
                <a:cs typeface="Consolas"/>
                <a:sym typeface="Consolas"/>
              </a:rPr>
              <a:t>root(5)</a:t>
            </a:r>
            <a:r>
              <a:rPr lang="en" sz="2200"/>
              <a:t> into a child of </a:t>
            </a:r>
            <a:r>
              <a:rPr lang="en" sz="2200" strike="sngStrike">
                <a:latin typeface="Consolas"/>
                <a:ea typeface="Consolas"/>
                <a:cs typeface="Consolas"/>
                <a:sym typeface="Consolas"/>
              </a:rPr>
              <a:t>root(2)</a:t>
            </a:r>
          </a:p>
          <a:p>
            <a:pPr indent="-368300" lvl="0" marL="457200" marR="0" rtl="0" algn="l">
              <a:lnSpc>
                <a:spcPct val="100000"/>
              </a:lnSpc>
              <a:spcBef>
                <a:spcPts val="0"/>
              </a:spcBef>
              <a:spcAft>
                <a:spcPts val="0"/>
              </a:spcAft>
              <a:buSzPts val="2200"/>
              <a:buChar char="●"/>
            </a:pPr>
            <a:r>
              <a:rPr lang="en" sz="2200"/>
              <a:t>Make </a:t>
            </a:r>
            <a:r>
              <a:rPr lang="en" sz="2200">
                <a:latin typeface="Consolas"/>
                <a:ea typeface="Consolas"/>
                <a:cs typeface="Consolas"/>
                <a:sym typeface="Consolas"/>
              </a:rPr>
              <a:t>find(5)</a:t>
            </a:r>
            <a:r>
              <a:rPr lang="en" sz="2200"/>
              <a:t> into a child of </a:t>
            </a:r>
            <a:r>
              <a:rPr lang="en" sz="2200">
                <a:latin typeface="Consolas"/>
                <a:ea typeface="Consolas"/>
                <a:cs typeface="Consolas"/>
                <a:sym typeface="Consolas"/>
              </a:rPr>
              <a:t>find(2)</a:t>
            </a:r>
          </a:p>
        </p:txBody>
      </p:sp>
      <p:sp>
        <p:nvSpPr>
          <p:cNvPr id="1997" name="Shape 1997"/>
          <p:cNvSpPr txBox="1"/>
          <p:nvPr/>
        </p:nvSpPr>
        <p:spPr>
          <a:xfrm>
            <a:off x="199625" y="4546950"/>
            <a:ext cx="28269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000">
                <a:latin typeface="Consolas"/>
                <a:ea typeface="Consolas"/>
                <a:cs typeface="Consolas"/>
                <a:sym typeface="Consolas"/>
              </a:rPr>
              <a:t>{0, 1, 2, 3, 4, 5}</a:t>
            </a:r>
          </a:p>
        </p:txBody>
      </p:sp>
      <p:graphicFrame>
        <p:nvGraphicFramePr>
          <p:cNvPr id="1998" name="Shape 1998"/>
          <p:cNvGraphicFramePr/>
          <p:nvPr/>
        </p:nvGraphicFramePr>
        <p:xfrm>
          <a:off x="5154654" y="22664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CFE2F3"/>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tc>
              </a:tr>
            </a:tbl>
          </a:graphicData>
        </a:graphic>
      </p:graphicFrame>
      <p:sp>
        <p:nvSpPr>
          <p:cNvPr id="1999" name="Shape 1999"/>
          <p:cNvSpPr txBox="1"/>
          <p:nvPr/>
        </p:nvSpPr>
        <p:spPr>
          <a:xfrm>
            <a:off x="5210729" y="2667726"/>
            <a:ext cx="29784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a:t>
            </a:r>
          </a:p>
        </p:txBody>
      </p:sp>
      <p:sp>
        <p:nvSpPr>
          <p:cNvPr id="2000" name="Shape 2000"/>
          <p:cNvSpPr txBox="1"/>
          <p:nvPr/>
        </p:nvSpPr>
        <p:spPr>
          <a:xfrm>
            <a:off x="3932150" y="21807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parent</a:t>
            </a:r>
          </a:p>
        </p:txBody>
      </p:sp>
      <p:sp>
        <p:nvSpPr>
          <p:cNvPr id="2001" name="Shape 2001"/>
          <p:cNvSpPr txBox="1"/>
          <p:nvPr/>
        </p:nvSpPr>
        <p:spPr>
          <a:xfrm>
            <a:off x="7015450" y="4546950"/>
            <a:ext cx="619500" cy="487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sz="2000">
                <a:latin typeface="Consolas"/>
                <a:ea typeface="Consolas"/>
                <a:cs typeface="Consolas"/>
                <a:sym typeface="Consolas"/>
              </a:rPr>
              <a:t>{6}</a:t>
            </a:r>
          </a:p>
        </p:txBody>
      </p:sp>
      <p:sp>
        <p:nvSpPr>
          <p:cNvPr id="2002" name="Shape 2002"/>
          <p:cNvSpPr/>
          <p:nvPr/>
        </p:nvSpPr>
        <p:spPr>
          <a:xfrm>
            <a:off x="3209517" y="43416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003" name="Shape 2003"/>
          <p:cNvSpPr/>
          <p:nvPr/>
        </p:nvSpPr>
        <p:spPr>
          <a:xfrm>
            <a:off x="3029581" y="37343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004" name="Shape 2004"/>
          <p:cNvSpPr/>
          <p:nvPr/>
        </p:nvSpPr>
        <p:spPr>
          <a:xfrm>
            <a:off x="1715925" y="4107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005" name="Shape 2005"/>
          <p:cNvSpPr/>
          <p:nvPr/>
        </p:nvSpPr>
        <p:spPr>
          <a:xfrm>
            <a:off x="2816120" y="27299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006" name="Shape 2006"/>
          <p:cNvCxnSpPr>
            <a:stCxn id="2004" idx="0"/>
            <a:endCxn id="2005" idx="2"/>
          </p:cNvCxnSpPr>
          <p:nvPr/>
        </p:nvCxnSpPr>
        <p:spPr>
          <a:xfrm flipH="1" rot="10800000">
            <a:off x="1929375" y="3086459"/>
            <a:ext cx="1100100" cy="1021500"/>
          </a:xfrm>
          <a:prstGeom prst="straightConnector1">
            <a:avLst/>
          </a:prstGeom>
          <a:noFill/>
          <a:ln cap="flat" cmpd="sng" w="19050">
            <a:solidFill>
              <a:srgbClr val="666666"/>
            </a:solidFill>
            <a:prstDash val="solid"/>
            <a:round/>
            <a:headEnd len="lg" w="lg" type="none"/>
            <a:tailEnd len="lg" w="lg" type="none"/>
          </a:ln>
        </p:spPr>
      </p:cxnSp>
      <p:cxnSp>
        <p:nvCxnSpPr>
          <p:cNvPr id="2007" name="Shape 2007"/>
          <p:cNvCxnSpPr>
            <a:stCxn id="2003" idx="0"/>
            <a:endCxn id="2005" idx="2"/>
          </p:cNvCxnSpPr>
          <p:nvPr/>
        </p:nvCxnSpPr>
        <p:spPr>
          <a:xfrm rot="10800000">
            <a:off x="3029431" y="3086303"/>
            <a:ext cx="213600" cy="648000"/>
          </a:xfrm>
          <a:prstGeom prst="straightConnector1">
            <a:avLst/>
          </a:prstGeom>
          <a:noFill/>
          <a:ln cap="flat" cmpd="sng" w="19050">
            <a:solidFill>
              <a:srgbClr val="666666"/>
            </a:solidFill>
            <a:prstDash val="solid"/>
            <a:round/>
            <a:headEnd len="lg" w="lg" type="none"/>
            <a:tailEnd len="lg" w="lg" type="none"/>
          </a:ln>
        </p:spPr>
      </p:cxnSp>
      <p:cxnSp>
        <p:nvCxnSpPr>
          <p:cNvPr id="2008" name="Shape 2008"/>
          <p:cNvCxnSpPr>
            <a:stCxn id="2002" idx="0"/>
            <a:endCxn id="2003" idx="2"/>
          </p:cNvCxnSpPr>
          <p:nvPr/>
        </p:nvCxnSpPr>
        <p:spPr>
          <a:xfrm rot="10800000">
            <a:off x="3242967" y="4090598"/>
            <a:ext cx="180000" cy="251100"/>
          </a:xfrm>
          <a:prstGeom prst="straightConnector1">
            <a:avLst/>
          </a:prstGeom>
          <a:noFill/>
          <a:ln cap="flat" cmpd="sng" w="19050">
            <a:solidFill>
              <a:srgbClr val="666666"/>
            </a:solidFill>
            <a:prstDash val="solid"/>
            <a:round/>
            <a:headEnd len="lg" w="lg" type="none"/>
            <a:tailEnd len="lg" w="lg" type="none"/>
          </a:ln>
        </p:spPr>
      </p:cxnSp>
      <p:sp>
        <p:nvSpPr>
          <p:cNvPr id="2009" name="Shape 2009"/>
          <p:cNvSpPr/>
          <p:nvPr/>
        </p:nvSpPr>
        <p:spPr>
          <a:xfrm>
            <a:off x="7111756" y="373430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sp>
        <p:nvSpPr>
          <p:cNvPr id="2010" name="Shape 2010"/>
          <p:cNvSpPr/>
          <p:nvPr/>
        </p:nvSpPr>
        <p:spPr>
          <a:xfrm>
            <a:off x="4782618" y="40465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011" name="Shape 2011"/>
          <p:cNvSpPr/>
          <p:nvPr/>
        </p:nvSpPr>
        <p:spPr>
          <a:xfrm>
            <a:off x="4208433" y="34028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012" name="Shape 2012"/>
          <p:cNvCxnSpPr>
            <a:stCxn id="2010" idx="0"/>
            <a:endCxn id="2011" idx="2"/>
          </p:cNvCxnSpPr>
          <p:nvPr/>
        </p:nvCxnSpPr>
        <p:spPr>
          <a:xfrm rot="10800000">
            <a:off x="4421868" y="3759153"/>
            <a:ext cx="574200" cy="287400"/>
          </a:xfrm>
          <a:prstGeom prst="straightConnector1">
            <a:avLst/>
          </a:prstGeom>
          <a:noFill/>
          <a:ln cap="flat" cmpd="sng" w="19050">
            <a:solidFill>
              <a:srgbClr val="666666"/>
            </a:solidFill>
            <a:prstDash val="solid"/>
            <a:round/>
            <a:headEnd len="lg" w="lg" type="none"/>
            <a:tailEnd len="lg" w="lg" type="none"/>
          </a:ln>
        </p:spPr>
      </p:cxnSp>
      <p:grpSp>
        <p:nvGrpSpPr>
          <p:cNvPr id="2013" name="Shape 2013"/>
          <p:cNvGrpSpPr/>
          <p:nvPr/>
        </p:nvGrpSpPr>
        <p:grpSpPr>
          <a:xfrm>
            <a:off x="199625" y="2257025"/>
            <a:ext cx="2222400" cy="1164300"/>
            <a:chOff x="199625" y="2257025"/>
            <a:chExt cx="2222400" cy="1164300"/>
          </a:xfrm>
        </p:grpSpPr>
        <p:cxnSp>
          <p:nvCxnSpPr>
            <p:cNvPr id="2014" name="Shape 2014"/>
            <p:cNvCxnSpPr>
              <a:stCxn id="2015" idx="3"/>
            </p:cNvCxnSpPr>
            <p:nvPr/>
          </p:nvCxnSpPr>
          <p:spPr>
            <a:xfrm>
              <a:off x="1549925" y="2839175"/>
              <a:ext cx="872100" cy="424200"/>
            </a:xfrm>
            <a:prstGeom prst="straightConnector1">
              <a:avLst/>
            </a:prstGeom>
            <a:noFill/>
            <a:ln cap="flat" cmpd="sng" w="19050">
              <a:solidFill>
                <a:srgbClr val="980000"/>
              </a:solidFill>
              <a:prstDash val="solid"/>
              <a:round/>
              <a:headEnd len="lg" w="lg" type="none"/>
              <a:tailEnd len="lg" w="lg" type="triangle"/>
            </a:ln>
          </p:spPr>
        </p:cxnSp>
        <p:sp>
          <p:nvSpPr>
            <p:cNvPr id="2015" name="Shape 2015"/>
            <p:cNvSpPr txBox="1"/>
            <p:nvPr/>
          </p:nvSpPr>
          <p:spPr>
            <a:xfrm>
              <a:off x="199625" y="2257025"/>
              <a:ext cx="1350300" cy="11643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0 is </a:t>
              </a:r>
              <a:r>
                <a:rPr i="1" lang="en" sz="2200">
                  <a:solidFill>
                    <a:srgbClr val="980000"/>
                  </a:solidFill>
                </a:rPr>
                <a:t>still</a:t>
              </a:r>
              <a:r>
                <a:rPr lang="en" sz="2200">
                  <a:solidFill>
                    <a:srgbClr val="980000"/>
                  </a:solidFill>
                </a:rPr>
                <a:t> the “root” of this set</a:t>
              </a:r>
            </a:p>
          </p:txBody>
        </p:sp>
      </p:grpSp>
      <p:cxnSp>
        <p:nvCxnSpPr>
          <p:cNvPr id="2016" name="Shape 2016"/>
          <p:cNvCxnSpPr>
            <a:stCxn id="2005" idx="2"/>
            <a:endCxn id="2011" idx="0"/>
          </p:cNvCxnSpPr>
          <p:nvPr/>
        </p:nvCxnSpPr>
        <p:spPr>
          <a:xfrm>
            <a:off x="3029570" y="3086355"/>
            <a:ext cx="1392300" cy="316500"/>
          </a:xfrm>
          <a:prstGeom prst="straightConnector1">
            <a:avLst/>
          </a:prstGeom>
          <a:noFill/>
          <a:ln cap="flat" cmpd="sng" w="9525">
            <a:solidFill>
              <a:schemeClr val="dk2"/>
            </a:solidFill>
            <a:prstDash val="solid"/>
            <a:round/>
            <a:headEnd len="lg" w="lg" type="none"/>
            <a:tailEnd len="lg" w="lg" type="none"/>
          </a:ln>
        </p:spPr>
      </p:cxnSp>
      <p:grpSp>
        <p:nvGrpSpPr>
          <p:cNvPr id="2017" name="Shape 2017"/>
          <p:cNvGrpSpPr/>
          <p:nvPr/>
        </p:nvGrpSpPr>
        <p:grpSpPr>
          <a:xfrm>
            <a:off x="6523050" y="960975"/>
            <a:ext cx="2494452" cy="1244900"/>
            <a:chOff x="6523050" y="960975"/>
            <a:chExt cx="2494452" cy="1244900"/>
          </a:xfrm>
        </p:grpSpPr>
        <p:cxnSp>
          <p:nvCxnSpPr>
            <p:cNvPr id="2018" name="Shape 2018"/>
            <p:cNvCxnSpPr/>
            <p:nvPr/>
          </p:nvCxnSpPr>
          <p:spPr>
            <a:xfrm flipH="1">
              <a:off x="6523050" y="1763075"/>
              <a:ext cx="768900" cy="442800"/>
            </a:xfrm>
            <a:prstGeom prst="straightConnector1">
              <a:avLst/>
            </a:prstGeom>
            <a:noFill/>
            <a:ln cap="flat" cmpd="sng" w="19050">
              <a:solidFill>
                <a:srgbClr val="BE0712"/>
              </a:solidFill>
              <a:prstDash val="solid"/>
              <a:round/>
              <a:headEnd len="lg" w="lg" type="none"/>
              <a:tailEnd len="lg" w="lg" type="triangle"/>
            </a:ln>
          </p:spPr>
        </p:cxnSp>
        <p:sp>
          <p:nvSpPr>
            <p:cNvPr id="2019" name="Shape 2019"/>
            <p:cNvSpPr txBox="1"/>
            <p:nvPr/>
          </p:nvSpPr>
          <p:spPr>
            <a:xfrm>
              <a:off x="6795102" y="960975"/>
              <a:ext cx="2222400" cy="82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Assignment of parent is Θ(1)</a:t>
              </a:r>
            </a:p>
          </p:txBody>
        </p:sp>
      </p:grpSp>
      <p:grpSp>
        <p:nvGrpSpPr>
          <p:cNvPr id="2020" name="Shape 2020"/>
          <p:cNvGrpSpPr/>
          <p:nvPr/>
        </p:nvGrpSpPr>
        <p:grpSpPr>
          <a:xfrm>
            <a:off x="5602950" y="351375"/>
            <a:ext cx="2725750" cy="1237100"/>
            <a:chOff x="6441150" y="1265775"/>
            <a:chExt cx="2725750" cy="1237100"/>
          </a:xfrm>
        </p:grpSpPr>
        <p:cxnSp>
          <p:nvCxnSpPr>
            <p:cNvPr id="2021" name="Shape 2021"/>
            <p:cNvCxnSpPr/>
            <p:nvPr/>
          </p:nvCxnSpPr>
          <p:spPr>
            <a:xfrm flipH="1">
              <a:off x="6441150" y="1763075"/>
              <a:ext cx="850800" cy="739800"/>
            </a:xfrm>
            <a:prstGeom prst="straightConnector1">
              <a:avLst/>
            </a:prstGeom>
            <a:noFill/>
            <a:ln cap="flat" cmpd="sng" w="19050">
              <a:solidFill>
                <a:srgbClr val="BE0712"/>
              </a:solidFill>
              <a:prstDash val="solid"/>
              <a:round/>
              <a:headEnd len="lg" w="lg" type="none"/>
              <a:tailEnd len="lg" w="lg" type="triangle"/>
            </a:ln>
          </p:spPr>
        </p:cxnSp>
        <p:sp>
          <p:nvSpPr>
            <p:cNvPr id="2022" name="Shape 2022"/>
            <p:cNvSpPr txBox="1"/>
            <p:nvPr/>
          </p:nvSpPr>
          <p:spPr>
            <a:xfrm>
              <a:off x="6795100" y="1265775"/>
              <a:ext cx="2371800" cy="4878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rgbClr val="980000"/>
                  </a:solidFill>
                </a:rPr>
                <a:t>finds runs in Θ(?)</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026" name="Shape 2026"/>
        <p:cNvGrpSpPr/>
        <p:nvPr/>
      </p:nvGrpSpPr>
      <p:grpSpPr>
        <a:xfrm>
          <a:off x="0" y="0"/>
          <a:ext cx="0" cy="0"/>
          <a:chOff x="0" y="0"/>
          <a:chExt cx="0" cy="0"/>
        </a:xfrm>
      </p:grpSpPr>
      <p:sp>
        <p:nvSpPr>
          <p:cNvPr id="2027" name="Shape 2027"/>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028" name="Shape 202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QuickUnion </a:t>
            </a:r>
            <a:r>
              <a:rPr lang="en">
                <a:solidFill>
                  <a:srgbClr val="1155CC"/>
                </a:solidFill>
                <a:latin typeface="Consolas"/>
                <a:ea typeface="Consolas"/>
                <a:cs typeface="Consolas"/>
                <a:sym typeface="Consolas"/>
              </a:rPr>
              <a:t>union</a:t>
            </a:r>
            <a:r>
              <a:rPr lang="en">
                <a:solidFill>
                  <a:srgbClr val="1155CC"/>
                </a:solidFill>
              </a:rPr>
              <a:t> Runtime </a:t>
            </a:r>
            <a:r>
              <a:rPr lang="en" u="sng">
                <a:solidFill>
                  <a:schemeClr val="hlink"/>
                </a:solidFill>
                <a:hlinkClick r:id="rId3"/>
              </a:rPr>
              <a:t>shoutkey.com/league</a:t>
            </a:r>
          </a:p>
        </p:txBody>
      </p:sp>
      <p:sp>
        <p:nvSpPr>
          <p:cNvPr id="2029" name="Shape 2029"/>
          <p:cNvSpPr txBox="1"/>
          <p:nvPr/>
        </p:nvSpPr>
        <p:spPr>
          <a:xfrm>
            <a:off x="311700" y="863750"/>
            <a:ext cx="8342100" cy="3981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Suppose we have a QuickUnion object, and we’ve called </a:t>
            </a:r>
            <a:r>
              <a:rPr lang="en" sz="2200">
                <a:solidFill>
                  <a:schemeClr val="dk1"/>
                </a:solidFill>
                <a:latin typeface="Consolas"/>
                <a:ea typeface="Consolas"/>
                <a:cs typeface="Consolas"/>
                <a:sym typeface="Consolas"/>
              </a:rPr>
              <a:t>union</a:t>
            </a:r>
            <a:r>
              <a:rPr lang="en" sz="2200">
                <a:solidFill>
                  <a:schemeClr val="dk1"/>
                </a:solidFill>
              </a:rPr>
              <a:t> on this object </a:t>
            </a:r>
            <a:r>
              <a:rPr b="1" lang="en" sz="2200">
                <a:solidFill>
                  <a:schemeClr val="dk1"/>
                </a:solidFill>
              </a:rPr>
              <a:t>M</a:t>
            </a:r>
            <a:r>
              <a:rPr lang="en" sz="2200">
                <a:solidFill>
                  <a:schemeClr val="dk1"/>
                </a:solidFill>
              </a:rPr>
              <a:t> times. In the worst case, how long does the next </a:t>
            </a:r>
            <a:r>
              <a:rPr lang="en" sz="2200">
                <a:solidFill>
                  <a:schemeClr val="dk1"/>
                </a:solidFill>
                <a:latin typeface="Consolas"/>
                <a:ea typeface="Consolas"/>
                <a:cs typeface="Consolas"/>
                <a:sym typeface="Consolas"/>
              </a:rPr>
              <a:t>union</a:t>
            </a:r>
            <a:r>
              <a:rPr lang="en" sz="2200">
                <a:solidFill>
                  <a:schemeClr val="dk1"/>
                </a:solidFill>
              </a:rPr>
              <a:t> call take?</a:t>
            </a:r>
          </a:p>
          <a:p>
            <a:pPr indent="0" lvl="0" marL="0" rtl="0">
              <a:spcBef>
                <a:spcPts val="0"/>
              </a:spcBef>
              <a:buNone/>
            </a:pPr>
            <a:r>
              <a:t/>
            </a:r>
            <a:endParaRPr sz="2200">
              <a:solidFill>
                <a:schemeClr val="dk1"/>
              </a:solidFill>
            </a:endParaRPr>
          </a:p>
          <a:p>
            <a:pPr indent="-368300" lvl="0" marL="457200" rtl="0" algn="l">
              <a:spcBef>
                <a:spcPts val="0"/>
              </a:spcBef>
              <a:spcAft>
                <a:spcPts val="0"/>
              </a:spcAft>
              <a:buClr>
                <a:schemeClr val="dk1"/>
              </a:buClr>
              <a:buSzPts val="2200"/>
              <a:buAutoNum type="alphaUcPeriod"/>
            </a:pPr>
            <a:r>
              <a:rPr lang="en" sz="2200">
                <a:solidFill>
                  <a:schemeClr val="dk1"/>
                </a:solidFill>
              </a:rPr>
              <a:t>Θ(M)</a:t>
            </a:r>
          </a:p>
          <a:p>
            <a:pPr indent="-368300" lvl="0" marL="457200" rtl="0">
              <a:spcBef>
                <a:spcPts val="0"/>
              </a:spcBef>
              <a:buClr>
                <a:schemeClr val="dk1"/>
              </a:buClr>
              <a:buSzPts val="2200"/>
              <a:buAutoNum type="alphaUcPeriod"/>
            </a:pPr>
            <a:r>
              <a:rPr lang="en" sz="2200">
                <a:solidFill>
                  <a:schemeClr val="dk1"/>
                </a:solidFill>
              </a:rPr>
              <a:t>Θ(log M)</a:t>
            </a:r>
          </a:p>
          <a:p>
            <a:pPr indent="-368300" lvl="0" marL="457200" rtl="0">
              <a:spcBef>
                <a:spcPts val="0"/>
              </a:spcBef>
              <a:buClr>
                <a:schemeClr val="dk1"/>
              </a:buClr>
              <a:buSzPts val="2200"/>
              <a:buAutoNum type="alphaUcPeriod"/>
            </a:pPr>
            <a:r>
              <a:rPr lang="en" sz="2200">
                <a:solidFill>
                  <a:schemeClr val="dk1"/>
                </a:solidFill>
              </a:rPr>
              <a:t>Θ(1)</a:t>
            </a:r>
          </a:p>
        </p:txBody>
      </p:sp>
      <p:sp>
        <p:nvSpPr>
          <p:cNvPr id="2030" name="Shape 2030"/>
          <p:cNvSpPr/>
          <p:nvPr/>
        </p:nvSpPr>
        <p:spPr>
          <a:xfrm>
            <a:off x="6867117" y="38844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031" name="Shape 2031"/>
          <p:cNvSpPr/>
          <p:nvPr/>
        </p:nvSpPr>
        <p:spPr>
          <a:xfrm>
            <a:off x="6687181" y="32771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032" name="Shape 2032"/>
          <p:cNvSpPr/>
          <p:nvPr/>
        </p:nvSpPr>
        <p:spPr>
          <a:xfrm>
            <a:off x="5373525" y="36507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033" name="Shape 2033"/>
          <p:cNvSpPr/>
          <p:nvPr/>
        </p:nvSpPr>
        <p:spPr>
          <a:xfrm>
            <a:off x="6473720" y="22727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034" name="Shape 2034"/>
          <p:cNvCxnSpPr>
            <a:stCxn id="2032" idx="0"/>
            <a:endCxn id="2033" idx="2"/>
          </p:cNvCxnSpPr>
          <p:nvPr/>
        </p:nvCxnSpPr>
        <p:spPr>
          <a:xfrm flipH="1" rot="10800000">
            <a:off x="5586975" y="2629259"/>
            <a:ext cx="1100100" cy="1021500"/>
          </a:xfrm>
          <a:prstGeom prst="straightConnector1">
            <a:avLst/>
          </a:prstGeom>
          <a:noFill/>
          <a:ln cap="flat" cmpd="sng" w="19050">
            <a:solidFill>
              <a:srgbClr val="666666"/>
            </a:solidFill>
            <a:prstDash val="solid"/>
            <a:round/>
            <a:headEnd len="lg" w="lg" type="none"/>
            <a:tailEnd len="lg" w="lg" type="none"/>
          </a:ln>
        </p:spPr>
      </p:cxnSp>
      <p:cxnSp>
        <p:nvCxnSpPr>
          <p:cNvPr id="2035" name="Shape 2035"/>
          <p:cNvCxnSpPr>
            <a:stCxn id="2031" idx="0"/>
            <a:endCxn id="2033" idx="2"/>
          </p:cNvCxnSpPr>
          <p:nvPr/>
        </p:nvCxnSpPr>
        <p:spPr>
          <a:xfrm rot="10800000">
            <a:off x="6687031" y="2629103"/>
            <a:ext cx="213600" cy="648000"/>
          </a:xfrm>
          <a:prstGeom prst="straightConnector1">
            <a:avLst/>
          </a:prstGeom>
          <a:noFill/>
          <a:ln cap="flat" cmpd="sng" w="19050">
            <a:solidFill>
              <a:srgbClr val="666666"/>
            </a:solidFill>
            <a:prstDash val="solid"/>
            <a:round/>
            <a:headEnd len="lg" w="lg" type="none"/>
            <a:tailEnd len="lg" w="lg" type="none"/>
          </a:ln>
        </p:spPr>
      </p:cxnSp>
      <p:cxnSp>
        <p:nvCxnSpPr>
          <p:cNvPr id="2036" name="Shape 2036"/>
          <p:cNvCxnSpPr>
            <a:stCxn id="2030" idx="0"/>
            <a:endCxn id="2031" idx="2"/>
          </p:cNvCxnSpPr>
          <p:nvPr/>
        </p:nvCxnSpPr>
        <p:spPr>
          <a:xfrm rot="10800000">
            <a:off x="6900567" y="3633398"/>
            <a:ext cx="180000" cy="251100"/>
          </a:xfrm>
          <a:prstGeom prst="straightConnector1">
            <a:avLst/>
          </a:prstGeom>
          <a:noFill/>
          <a:ln cap="flat" cmpd="sng" w="19050">
            <a:solidFill>
              <a:srgbClr val="666666"/>
            </a:solidFill>
            <a:prstDash val="solid"/>
            <a:round/>
            <a:headEnd len="lg" w="lg" type="none"/>
            <a:tailEnd len="lg" w="lg" type="none"/>
          </a:ln>
        </p:spPr>
      </p:cxnSp>
      <p:sp>
        <p:nvSpPr>
          <p:cNvPr id="2037" name="Shape 2037"/>
          <p:cNvSpPr/>
          <p:nvPr/>
        </p:nvSpPr>
        <p:spPr>
          <a:xfrm>
            <a:off x="8440218" y="35893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038" name="Shape 2038"/>
          <p:cNvSpPr/>
          <p:nvPr/>
        </p:nvSpPr>
        <p:spPr>
          <a:xfrm>
            <a:off x="7866033" y="29456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039" name="Shape 2039"/>
          <p:cNvCxnSpPr>
            <a:stCxn id="2037" idx="0"/>
            <a:endCxn id="2038" idx="2"/>
          </p:cNvCxnSpPr>
          <p:nvPr/>
        </p:nvCxnSpPr>
        <p:spPr>
          <a:xfrm rot="10800000">
            <a:off x="8079468" y="3301953"/>
            <a:ext cx="574200" cy="287400"/>
          </a:xfrm>
          <a:prstGeom prst="straightConnector1">
            <a:avLst/>
          </a:prstGeom>
          <a:noFill/>
          <a:ln cap="flat" cmpd="sng" w="19050">
            <a:solidFill>
              <a:srgbClr val="666666"/>
            </a:solidFill>
            <a:prstDash val="solid"/>
            <a:round/>
            <a:headEnd len="lg" w="lg" type="none"/>
            <a:tailEnd len="lg" w="lg" type="none"/>
          </a:ln>
        </p:spPr>
      </p:cxnSp>
      <p:cxnSp>
        <p:nvCxnSpPr>
          <p:cNvPr id="2040" name="Shape 2040"/>
          <p:cNvCxnSpPr>
            <a:stCxn id="2033" idx="2"/>
            <a:endCxn id="2038" idx="0"/>
          </p:cNvCxnSpPr>
          <p:nvPr/>
        </p:nvCxnSpPr>
        <p:spPr>
          <a:xfrm>
            <a:off x="6687170" y="2629155"/>
            <a:ext cx="1392300" cy="3165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44" name="Shape 2044"/>
        <p:cNvGrpSpPr/>
        <p:nvPr/>
      </p:nvGrpSpPr>
      <p:grpSpPr>
        <a:xfrm>
          <a:off x="0" y="0"/>
          <a:ext cx="0" cy="0"/>
          <a:chOff x="0" y="0"/>
          <a:chExt cx="0" cy="0"/>
        </a:xfrm>
      </p:grpSpPr>
      <p:sp>
        <p:nvSpPr>
          <p:cNvPr id="2045" name="Shape 2045"/>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046" name="Shape 2046"/>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QuickUnion </a:t>
            </a:r>
            <a:r>
              <a:rPr lang="en">
                <a:solidFill>
                  <a:srgbClr val="1155CC"/>
                </a:solidFill>
                <a:latin typeface="Consolas"/>
                <a:ea typeface="Consolas"/>
                <a:cs typeface="Consolas"/>
                <a:sym typeface="Consolas"/>
              </a:rPr>
              <a:t>union</a:t>
            </a:r>
            <a:r>
              <a:rPr lang="en">
                <a:solidFill>
                  <a:srgbClr val="1155CC"/>
                </a:solidFill>
              </a:rPr>
              <a:t> Runtime</a:t>
            </a:r>
          </a:p>
        </p:txBody>
      </p:sp>
      <p:sp>
        <p:nvSpPr>
          <p:cNvPr id="2047" name="Shape 2047"/>
          <p:cNvSpPr txBox="1"/>
          <p:nvPr/>
        </p:nvSpPr>
        <p:spPr>
          <a:xfrm>
            <a:off x="311700" y="863750"/>
            <a:ext cx="8342100" cy="3981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Suppose we have a QuickUnion object, and we’ve called </a:t>
            </a:r>
            <a:r>
              <a:rPr lang="en" sz="2200">
                <a:solidFill>
                  <a:schemeClr val="dk1"/>
                </a:solidFill>
                <a:latin typeface="Consolas"/>
                <a:ea typeface="Consolas"/>
                <a:cs typeface="Consolas"/>
                <a:sym typeface="Consolas"/>
              </a:rPr>
              <a:t>union</a:t>
            </a:r>
            <a:r>
              <a:rPr lang="en" sz="2200">
                <a:solidFill>
                  <a:schemeClr val="dk1"/>
                </a:solidFill>
              </a:rPr>
              <a:t> on this object </a:t>
            </a:r>
            <a:r>
              <a:rPr b="1" lang="en" sz="2200">
                <a:solidFill>
                  <a:schemeClr val="dk1"/>
                </a:solidFill>
              </a:rPr>
              <a:t>M</a:t>
            </a:r>
            <a:r>
              <a:rPr lang="en" sz="2200">
                <a:solidFill>
                  <a:schemeClr val="dk1"/>
                </a:solidFill>
              </a:rPr>
              <a:t> times. </a:t>
            </a:r>
            <a:r>
              <a:rPr lang="en" sz="2200">
                <a:solidFill>
                  <a:schemeClr val="dk1"/>
                </a:solidFill>
              </a:rPr>
              <a:t>In the worst case, how long does the next </a:t>
            </a:r>
            <a:r>
              <a:rPr lang="en" sz="2200">
                <a:solidFill>
                  <a:schemeClr val="dk1"/>
                </a:solidFill>
                <a:latin typeface="Consolas"/>
                <a:ea typeface="Consolas"/>
                <a:cs typeface="Consolas"/>
                <a:sym typeface="Consolas"/>
              </a:rPr>
              <a:t>union</a:t>
            </a:r>
            <a:r>
              <a:rPr lang="en" sz="2200">
                <a:solidFill>
                  <a:schemeClr val="dk1"/>
                </a:solidFill>
              </a:rPr>
              <a:t> call take?</a:t>
            </a:r>
          </a:p>
          <a:p>
            <a:pPr indent="0" lvl="0" marL="0" rtl="0">
              <a:spcBef>
                <a:spcPts val="0"/>
              </a:spcBef>
              <a:buNone/>
            </a:pPr>
            <a:r>
              <a:t/>
            </a:r>
            <a:endParaRPr sz="2200">
              <a:solidFill>
                <a:schemeClr val="dk1"/>
              </a:solidFill>
            </a:endParaRPr>
          </a:p>
          <a:p>
            <a:pPr indent="-368300" lvl="0" marL="457200" rtl="0" algn="l">
              <a:spcBef>
                <a:spcPts val="0"/>
              </a:spcBef>
              <a:spcAft>
                <a:spcPts val="0"/>
              </a:spcAft>
              <a:buClr>
                <a:schemeClr val="dk1"/>
              </a:buClr>
              <a:buSzPts val="2200"/>
              <a:buAutoNum type="alphaUcPeriod"/>
            </a:pPr>
            <a:r>
              <a:rPr b="1" lang="en" sz="2200">
                <a:solidFill>
                  <a:schemeClr val="dk1"/>
                </a:solidFill>
              </a:rPr>
              <a:t>Θ(M)</a:t>
            </a:r>
          </a:p>
          <a:p>
            <a:pPr indent="-368300" lvl="0" marL="457200" rtl="0">
              <a:spcBef>
                <a:spcPts val="0"/>
              </a:spcBef>
              <a:buClr>
                <a:schemeClr val="dk1"/>
              </a:buClr>
              <a:buSzPts val="2200"/>
              <a:buAutoNum type="alphaUcPeriod"/>
            </a:pPr>
            <a:r>
              <a:rPr lang="en" sz="2200">
                <a:solidFill>
                  <a:schemeClr val="dk1"/>
                </a:solidFill>
              </a:rPr>
              <a:t>Θ(log M)</a:t>
            </a:r>
          </a:p>
          <a:p>
            <a:pPr indent="-368300" lvl="0" marL="457200" rtl="0">
              <a:spcBef>
                <a:spcPts val="0"/>
              </a:spcBef>
              <a:buClr>
                <a:schemeClr val="dk1"/>
              </a:buClr>
              <a:buSzPts val="2200"/>
              <a:buAutoNum type="alphaUcPeriod"/>
            </a:pPr>
            <a:r>
              <a:rPr lang="en" sz="2200">
                <a:solidFill>
                  <a:schemeClr val="dk1"/>
                </a:solidFill>
              </a:rPr>
              <a:t>Θ(1)</a:t>
            </a:r>
          </a:p>
        </p:txBody>
      </p:sp>
      <p:sp>
        <p:nvSpPr>
          <p:cNvPr id="2048" name="Shape 2048"/>
          <p:cNvSpPr/>
          <p:nvPr/>
        </p:nvSpPr>
        <p:spPr>
          <a:xfrm>
            <a:off x="6867117" y="388449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049" name="Shape 2049"/>
          <p:cNvSpPr/>
          <p:nvPr/>
        </p:nvSpPr>
        <p:spPr>
          <a:xfrm>
            <a:off x="6687181" y="32771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050" name="Shape 2050"/>
          <p:cNvSpPr/>
          <p:nvPr/>
        </p:nvSpPr>
        <p:spPr>
          <a:xfrm>
            <a:off x="5373525" y="36507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051" name="Shape 2051"/>
          <p:cNvSpPr/>
          <p:nvPr/>
        </p:nvSpPr>
        <p:spPr>
          <a:xfrm>
            <a:off x="6473720" y="22727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052" name="Shape 2052"/>
          <p:cNvCxnSpPr>
            <a:stCxn id="2050" idx="0"/>
            <a:endCxn id="2051" idx="2"/>
          </p:cNvCxnSpPr>
          <p:nvPr/>
        </p:nvCxnSpPr>
        <p:spPr>
          <a:xfrm flipH="1" rot="10800000">
            <a:off x="5586975" y="2629259"/>
            <a:ext cx="1100100" cy="1021500"/>
          </a:xfrm>
          <a:prstGeom prst="straightConnector1">
            <a:avLst/>
          </a:prstGeom>
          <a:noFill/>
          <a:ln cap="flat" cmpd="sng" w="19050">
            <a:solidFill>
              <a:srgbClr val="666666"/>
            </a:solidFill>
            <a:prstDash val="solid"/>
            <a:round/>
            <a:headEnd len="lg" w="lg" type="none"/>
            <a:tailEnd len="lg" w="lg" type="none"/>
          </a:ln>
        </p:spPr>
      </p:cxnSp>
      <p:cxnSp>
        <p:nvCxnSpPr>
          <p:cNvPr id="2053" name="Shape 2053"/>
          <p:cNvCxnSpPr>
            <a:stCxn id="2049" idx="0"/>
            <a:endCxn id="2051" idx="2"/>
          </p:cNvCxnSpPr>
          <p:nvPr/>
        </p:nvCxnSpPr>
        <p:spPr>
          <a:xfrm rot="10800000">
            <a:off x="6687031" y="2629103"/>
            <a:ext cx="213600" cy="648000"/>
          </a:xfrm>
          <a:prstGeom prst="straightConnector1">
            <a:avLst/>
          </a:prstGeom>
          <a:noFill/>
          <a:ln cap="flat" cmpd="sng" w="19050">
            <a:solidFill>
              <a:srgbClr val="666666"/>
            </a:solidFill>
            <a:prstDash val="solid"/>
            <a:round/>
            <a:headEnd len="lg" w="lg" type="none"/>
            <a:tailEnd len="lg" w="lg" type="none"/>
          </a:ln>
        </p:spPr>
      </p:cxnSp>
      <p:cxnSp>
        <p:nvCxnSpPr>
          <p:cNvPr id="2054" name="Shape 2054"/>
          <p:cNvCxnSpPr>
            <a:stCxn id="2048" idx="0"/>
            <a:endCxn id="2049" idx="2"/>
          </p:cNvCxnSpPr>
          <p:nvPr/>
        </p:nvCxnSpPr>
        <p:spPr>
          <a:xfrm rot="10800000">
            <a:off x="6900567" y="3633398"/>
            <a:ext cx="180000" cy="251100"/>
          </a:xfrm>
          <a:prstGeom prst="straightConnector1">
            <a:avLst/>
          </a:prstGeom>
          <a:noFill/>
          <a:ln cap="flat" cmpd="sng" w="19050">
            <a:solidFill>
              <a:srgbClr val="666666"/>
            </a:solidFill>
            <a:prstDash val="solid"/>
            <a:round/>
            <a:headEnd len="lg" w="lg" type="none"/>
            <a:tailEnd len="lg" w="lg" type="none"/>
          </a:ln>
        </p:spPr>
      </p:cxnSp>
      <p:sp>
        <p:nvSpPr>
          <p:cNvPr id="2055" name="Shape 2055"/>
          <p:cNvSpPr/>
          <p:nvPr/>
        </p:nvSpPr>
        <p:spPr>
          <a:xfrm>
            <a:off x="8440218" y="35893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056" name="Shape 2056"/>
          <p:cNvSpPr/>
          <p:nvPr/>
        </p:nvSpPr>
        <p:spPr>
          <a:xfrm>
            <a:off x="7866033" y="294563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057" name="Shape 2057"/>
          <p:cNvCxnSpPr>
            <a:stCxn id="2055" idx="0"/>
            <a:endCxn id="2056" idx="2"/>
          </p:cNvCxnSpPr>
          <p:nvPr/>
        </p:nvCxnSpPr>
        <p:spPr>
          <a:xfrm rot="10800000">
            <a:off x="8079468" y="3301953"/>
            <a:ext cx="574200" cy="287400"/>
          </a:xfrm>
          <a:prstGeom prst="straightConnector1">
            <a:avLst/>
          </a:prstGeom>
          <a:noFill/>
          <a:ln cap="flat" cmpd="sng" w="19050">
            <a:solidFill>
              <a:srgbClr val="666666"/>
            </a:solidFill>
            <a:prstDash val="solid"/>
            <a:round/>
            <a:headEnd len="lg" w="lg" type="none"/>
            <a:tailEnd len="lg" w="lg" type="none"/>
          </a:ln>
        </p:spPr>
      </p:cxnSp>
      <p:cxnSp>
        <p:nvCxnSpPr>
          <p:cNvPr id="2058" name="Shape 2058"/>
          <p:cNvCxnSpPr>
            <a:stCxn id="2051" idx="2"/>
            <a:endCxn id="2056" idx="0"/>
          </p:cNvCxnSpPr>
          <p:nvPr/>
        </p:nvCxnSpPr>
        <p:spPr>
          <a:xfrm>
            <a:off x="6687170" y="2629155"/>
            <a:ext cx="1392300" cy="3165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2" name="Shape 2062"/>
        <p:cNvGrpSpPr/>
        <p:nvPr/>
      </p:nvGrpSpPr>
      <p:grpSpPr>
        <a:xfrm>
          <a:off x="0" y="0"/>
          <a:ext cx="0" cy="0"/>
          <a:chOff x="0" y="0"/>
          <a:chExt cx="0" cy="0"/>
        </a:xfrm>
      </p:grpSpPr>
      <p:sp>
        <p:nvSpPr>
          <p:cNvPr id="2063" name="Shape 2063"/>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064" name="Shape 206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The Worst Case</a:t>
            </a:r>
          </a:p>
        </p:txBody>
      </p:sp>
      <p:sp>
        <p:nvSpPr>
          <p:cNvPr id="2065" name="Shape 2065"/>
          <p:cNvSpPr txBox="1"/>
          <p:nvPr/>
        </p:nvSpPr>
        <p:spPr>
          <a:xfrm>
            <a:off x="311700" y="863750"/>
            <a:ext cx="8342100" cy="8994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If we always </a:t>
            </a:r>
            <a:r>
              <a:rPr lang="en" sz="2200">
                <a:solidFill>
                  <a:schemeClr val="dk1"/>
                </a:solidFill>
                <a:latin typeface="Consolas"/>
                <a:ea typeface="Consolas"/>
                <a:cs typeface="Consolas"/>
                <a:sym typeface="Consolas"/>
              </a:rPr>
              <a:t>union</a:t>
            </a:r>
            <a:r>
              <a:rPr lang="en" sz="2200">
                <a:solidFill>
                  <a:schemeClr val="dk1"/>
                </a:solidFill>
              </a:rPr>
              <a:t> the first item’s tree below the second item’s tree, we can end up with a tree of height M after M operations:</a:t>
            </a:r>
          </a:p>
          <a:p>
            <a:pPr indent="-368300" lvl="0" marL="457200" rtl="0">
              <a:spcBef>
                <a:spcPts val="0"/>
              </a:spcBef>
              <a:spcAft>
                <a:spcPts val="0"/>
              </a:spcAft>
              <a:buClr>
                <a:schemeClr val="dk1"/>
              </a:buClr>
              <a:buSzPts val="2200"/>
              <a:buFont typeface="Consolas"/>
              <a:buChar char="●"/>
            </a:pPr>
            <a:r>
              <a:rPr lang="en" sz="2200">
                <a:solidFill>
                  <a:schemeClr val="dk1"/>
                </a:solidFill>
                <a:latin typeface="Consolas"/>
                <a:ea typeface="Consolas"/>
                <a:cs typeface="Consolas"/>
                <a:sym typeface="Consolas"/>
              </a:rPr>
              <a:t>union(4, 3)</a:t>
            </a:r>
          </a:p>
          <a:p>
            <a:pPr indent="-368300" lvl="0" marL="457200" rtl="0">
              <a:spcBef>
                <a:spcPts val="0"/>
              </a:spcBef>
              <a:spcAft>
                <a:spcPts val="0"/>
              </a:spcAft>
              <a:buClr>
                <a:schemeClr val="dk1"/>
              </a:buClr>
              <a:buSzPts val="2200"/>
              <a:buFont typeface="Consolas"/>
              <a:buChar char="●"/>
            </a:pPr>
            <a:r>
              <a:rPr lang="en" sz="2200">
                <a:solidFill>
                  <a:schemeClr val="dk1"/>
                </a:solidFill>
                <a:latin typeface="Consolas"/>
                <a:ea typeface="Consolas"/>
                <a:cs typeface="Consolas"/>
                <a:sym typeface="Consolas"/>
              </a:rPr>
              <a:t>union(3, 2)</a:t>
            </a:r>
          </a:p>
          <a:p>
            <a:pPr indent="-368300" lvl="0" marL="457200" rtl="0">
              <a:spcBef>
                <a:spcPts val="0"/>
              </a:spcBef>
              <a:spcAft>
                <a:spcPts val="0"/>
              </a:spcAft>
              <a:buClr>
                <a:schemeClr val="dk1"/>
              </a:buClr>
              <a:buSzPts val="2200"/>
              <a:buFont typeface="Consolas"/>
              <a:buChar char="●"/>
            </a:pPr>
            <a:r>
              <a:rPr lang="en" sz="2200">
                <a:solidFill>
                  <a:schemeClr val="dk1"/>
                </a:solidFill>
                <a:latin typeface="Consolas"/>
                <a:ea typeface="Consolas"/>
                <a:cs typeface="Consolas"/>
                <a:sym typeface="Consolas"/>
              </a:rPr>
              <a:t>union(2, 1)</a:t>
            </a:r>
          </a:p>
          <a:p>
            <a:pPr indent="-368300" lvl="0" marL="457200" rtl="0">
              <a:spcBef>
                <a:spcPts val="0"/>
              </a:spcBef>
              <a:buClr>
                <a:schemeClr val="dk1"/>
              </a:buClr>
              <a:buSzPts val="2200"/>
              <a:buFont typeface="Consolas"/>
              <a:buChar char="●"/>
            </a:pPr>
            <a:r>
              <a:rPr lang="en" sz="2200">
                <a:solidFill>
                  <a:schemeClr val="dk1"/>
                </a:solidFill>
                <a:latin typeface="Consolas"/>
                <a:ea typeface="Consolas"/>
                <a:cs typeface="Consolas"/>
                <a:sym typeface="Consolas"/>
              </a:rPr>
              <a:t>union(1, 0)</a:t>
            </a:r>
          </a:p>
          <a:p>
            <a:pPr indent="0" lvl="0" marL="0">
              <a:spcBef>
                <a:spcPts val="0"/>
              </a:spcBef>
              <a:buNone/>
            </a:pPr>
            <a:r>
              <a:t/>
            </a:r>
            <a:endParaRPr sz="2200">
              <a:solidFill>
                <a:schemeClr val="dk1"/>
              </a:solidFill>
              <a:latin typeface="Consolas"/>
              <a:ea typeface="Consolas"/>
              <a:cs typeface="Consolas"/>
              <a:sym typeface="Consolas"/>
            </a:endParaRPr>
          </a:p>
          <a:p>
            <a:pPr indent="0" lvl="0" marL="0">
              <a:spcBef>
                <a:spcPts val="0"/>
              </a:spcBef>
              <a:buNone/>
            </a:pPr>
            <a:r>
              <a:t/>
            </a:r>
            <a:endParaRPr sz="2200">
              <a:solidFill>
                <a:schemeClr val="dk1"/>
              </a:solidFill>
              <a:latin typeface="Consolas"/>
              <a:ea typeface="Consolas"/>
              <a:cs typeface="Consolas"/>
              <a:sym typeface="Consolas"/>
            </a:endParaRPr>
          </a:p>
          <a:p>
            <a:pPr indent="0" lvl="0" marL="0">
              <a:spcBef>
                <a:spcPts val="0"/>
              </a:spcBef>
              <a:buNone/>
            </a:pPr>
            <a:r>
              <a:t/>
            </a:r>
            <a:endParaRPr sz="2200">
              <a:solidFill>
                <a:schemeClr val="dk1"/>
              </a:solidFill>
              <a:latin typeface="Consolas"/>
              <a:ea typeface="Consolas"/>
              <a:cs typeface="Consolas"/>
              <a:sym typeface="Consolas"/>
            </a:endParaRPr>
          </a:p>
          <a:p>
            <a:pPr indent="0" lvl="0" marL="0" rtl="0">
              <a:spcBef>
                <a:spcPts val="0"/>
              </a:spcBef>
              <a:buNone/>
            </a:pPr>
            <a:r>
              <a:t/>
            </a:r>
            <a:endParaRPr sz="2200">
              <a:solidFill>
                <a:schemeClr val="dk1"/>
              </a:solidFill>
              <a:latin typeface="Consolas"/>
              <a:ea typeface="Consolas"/>
              <a:cs typeface="Consolas"/>
              <a:sym typeface="Consolas"/>
            </a:endParaRPr>
          </a:p>
          <a:p>
            <a:pPr indent="0" lvl="0" marL="0" rtl="0">
              <a:spcBef>
                <a:spcPts val="0"/>
              </a:spcBef>
              <a:buNone/>
            </a:pPr>
            <a:r>
              <a:rPr lang="en" sz="2200">
                <a:solidFill>
                  <a:schemeClr val="dk1"/>
                </a:solidFill>
                <a:latin typeface="Consolas"/>
                <a:ea typeface="Consolas"/>
                <a:cs typeface="Consolas"/>
                <a:sym typeface="Consolas"/>
              </a:rPr>
              <a:t>union(4, 5)</a:t>
            </a:r>
            <a:r>
              <a:rPr lang="en" sz="2200">
                <a:solidFill>
                  <a:schemeClr val="dk1"/>
                </a:solidFill>
              </a:rPr>
              <a:t> requires you to walk up the tree!</a:t>
            </a:r>
          </a:p>
        </p:txBody>
      </p:sp>
      <p:sp>
        <p:nvSpPr>
          <p:cNvPr id="2066" name="Shape 2066"/>
          <p:cNvSpPr/>
          <p:nvPr/>
        </p:nvSpPr>
        <p:spPr>
          <a:xfrm>
            <a:off x="6348692" y="30708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067" name="Shape 2067"/>
          <p:cNvSpPr/>
          <p:nvPr/>
        </p:nvSpPr>
        <p:spPr>
          <a:xfrm>
            <a:off x="6135281" y="244464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068" name="Shape 2068"/>
          <p:cNvSpPr/>
          <p:nvPr/>
        </p:nvSpPr>
        <p:spPr>
          <a:xfrm>
            <a:off x="6775750" y="429140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069" name="Shape 2069"/>
          <p:cNvSpPr/>
          <p:nvPr/>
        </p:nvSpPr>
        <p:spPr>
          <a:xfrm>
            <a:off x="5921745" y="18184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070" name="Shape 2070"/>
          <p:cNvCxnSpPr>
            <a:stCxn id="2067" idx="0"/>
            <a:endCxn id="2069" idx="2"/>
          </p:cNvCxnSpPr>
          <p:nvPr/>
        </p:nvCxnSpPr>
        <p:spPr>
          <a:xfrm rot="10800000">
            <a:off x="6135131" y="2174940"/>
            <a:ext cx="213600" cy="269700"/>
          </a:xfrm>
          <a:prstGeom prst="straightConnector1">
            <a:avLst/>
          </a:prstGeom>
          <a:noFill/>
          <a:ln cap="flat" cmpd="sng" w="19050">
            <a:solidFill>
              <a:srgbClr val="666666"/>
            </a:solidFill>
            <a:prstDash val="solid"/>
            <a:round/>
            <a:headEnd len="lg" w="lg" type="none"/>
            <a:tailEnd len="lg" w="lg" type="none"/>
          </a:ln>
        </p:spPr>
      </p:cxnSp>
      <p:cxnSp>
        <p:nvCxnSpPr>
          <p:cNvPr id="2071" name="Shape 2071"/>
          <p:cNvCxnSpPr>
            <a:stCxn id="2066" idx="0"/>
            <a:endCxn id="2067" idx="2"/>
          </p:cNvCxnSpPr>
          <p:nvPr/>
        </p:nvCxnSpPr>
        <p:spPr>
          <a:xfrm rot="10800000">
            <a:off x="6348842" y="2801148"/>
            <a:ext cx="213300" cy="269700"/>
          </a:xfrm>
          <a:prstGeom prst="straightConnector1">
            <a:avLst/>
          </a:prstGeom>
          <a:noFill/>
          <a:ln cap="flat" cmpd="sng" w="19050">
            <a:solidFill>
              <a:srgbClr val="666666"/>
            </a:solidFill>
            <a:prstDash val="solid"/>
            <a:round/>
            <a:headEnd len="lg" w="lg" type="none"/>
            <a:tailEnd len="lg" w="lg" type="none"/>
          </a:ln>
        </p:spPr>
      </p:cxnSp>
      <p:sp>
        <p:nvSpPr>
          <p:cNvPr id="2072" name="Shape 2072"/>
          <p:cNvSpPr/>
          <p:nvPr/>
        </p:nvSpPr>
        <p:spPr>
          <a:xfrm>
            <a:off x="7799543" y="249440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073" name="Shape 2073"/>
          <p:cNvSpPr/>
          <p:nvPr/>
        </p:nvSpPr>
        <p:spPr>
          <a:xfrm>
            <a:off x="6562158" y="365621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074" name="Shape 2074"/>
          <p:cNvCxnSpPr>
            <a:stCxn id="2068" idx="0"/>
            <a:endCxn id="2073" idx="2"/>
          </p:cNvCxnSpPr>
          <p:nvPr/>
        </p:nvCxnSpPr>
        <p:spPr>
          <a:xfrm rot="10800000">
            <a:off x="6775600" y="4012709"/>
            <a:ext cx="213600" cy="278700"/>
          </a:xfrm>
          <a:prstGeom prst="straightConnector1">
            <a:avLst/>
          </a:prstGeom>
          <a:noFill/>
          <a:ln cap="flat" cmpd="sng" w="19050">
            <a:solidFill>
              <a:srgbClr val="666666"/>
            </a:solidFill>
            <a:prstDash val="solid"/>
            <a:round/>
            <a:headEnd len="lg" w="lg" type="none"/>
            <a:tailEnd len="lg" w="lg" type="none"/>
          </a:ln>
        </p:spPr>
      </p:cxnSp>
      <p:cxnSp>
        <p:nvCxnSpPr>
          <p:cNvPr id="2075" name="Shape 2075"/>
          <p:cNvCxnSpPr>
            <a:stCxn id="2066" idx="2"/>
            <a:endCxn id="2073" idx="0"/>
          </p:cNvCxnSpPr>
          <p:nvPr/>
        </p:nvCxnSpPr>
        <p:spPr>
          <a:xfrm>
            <a:off x="6562142" y="3427248"/>
            <a:ext cx="213600" cy="228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9" name="Shape 2079"/>
        <p:cNvGrpSpPr/>
        <p:nvPr/>
      </p:nvGrpSpPr>
      <p:grpSpPr>
        <a:xfrm>
          <a:off x="0" y="0"/>
          <a:ext cx="0" cy="0"/>
          <a:chOff x="0" y="0"/>
          <a:chExt cx="0" cy="0"/>
        </a:xfrm>
      </p:grpSpPr>
      <p:sp>
        <p:nvSpPr>
          <p:cNvPr id="2080" name="Shape 2080"/>
          <p:cNvSpPr txBox="1"/>
          <p:nvPr/>
        </p:nvSpPr>
        <p:spPr>
          <a:xfrm>
            <a:off x="311700" y="3530750"/>
            <a:ext cx="8307900" cy="5727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Problem: QuickUnion’s trees can get too tall!</a:t>
            </a:r>
          </a:p>
        </p:txBody>
      </p:sp>
      <p:sp>
        <p:nvSpPr>
          <p:cNvPr id="2081" name="Shape 2081"/>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Performance Summary</a:t>
            </a:r>
          </a:p>
        </p:txBody>
      </p:sp>
      <p:graphicFrame>
        <p:nvGraphicFramePr>
          <p:cNvPr id="2082" name="Shape 2082"/>
          <p:cNvGraphicFramePr/>
          <p:nvPr/>
        </p:nvGraphicFramePr>
        <p:xfrm>
          <a:off x="624300" y="1565250"/>
          <a:ext cx="3000000" cy="3000000"/>
        </p:xfrm>
        <a:graphic>
          <a:graphicData uri="http://schemas.openxmlformats.org/drawingml/2006/table">
            <a:tbl>
              <a:tblPr>
                <a:noFill/>
                <a:tableStyleId>{C8B8A159-9C46-4524-BECB-347F85B2A59D}</a:tableStyleId>
              </a:tblPr>
              <a:tblGrid>
                <a:gridCol w="2137700"/>
                <a:gridCol w="1925500"/>
                <a:gridCol w="1703650"/>
                <a:gridCol w="1915850"/>
              </a:tblGrid>
              <a:tr h="381000">
                <a:tc>
                  <a:txBody>
                    <a:bodyPr>
                      <a:noAutofit/>
                    </a:bodyPr>
                    <a:lstStyle/>
                    <a:p>
                      <a:pPr indent="0" lvl="0" marL="0" rtl="0" algn="ctr">
                        <a:spcBef>
                          <a:spcPts val="0"/>
                        </a:spcBef>
                        <a:buNone/>
                      </a:pPr>
                      <a:r>
                        <a:rPr lang="en" sz="2200">
                          <a:latin typeface="Calibri"/>
                          <a:ea typeface="Calibri"/>
                          <a:cs typeface="Calibri"/>
                          <a:sym typeface="Calibri"/>
                        </a:rPr>
                        <a:t>Implementation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constructor</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union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isConnected</a:t>
                      </a:r>
                    </a:p>
                  </a:txBody>
                  <a:tcPr marT="91425" marB="91425" marR="91425" marL="91425">
                    <a:solidFill>
                      <a:srgbClr val="C9DAF8"/>
                    </a:solidFill>
                  </a:tcPr>
                </a:tc>
              </a:tr>
              <a:tr h="381000">
                <a:tc>
                  <a:txBody>
                    <a:bodyPr>
                      <a:noAutofit/>
                    </a:bodyPr>
                    <a:lstStyle/>
                    <a:p>
                      <a:pPr indent="0" lvl="0" marL="0" rtl="0" algn="ctr">
                        <a:spcBef>
                          <a:spcPts val="0"/>
                        </a:spcBef>
                        <a:buNone/>
                      </a:pPr>
                      <a:r>
                        <a:rPr lang="en" sz="2200">
                          <a:latin typeface="Calibri"/>
                          <a:ea typeface="Calibri"/>
                          <a:cs typeface="Calibri"/>
                          <a:sym typeface="Calibri"/>
                        </a:rPr>
                        <a:t>QuickFind</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Θ(1)</a:t>
                      </a:r>
                    </a:p>
                  </a:txBody>
                  <a:tcPr marT="91425" marB="91425" marR="91425" marL="91425"/>
                </a:tc>
              </a:tr>
              <a:tr h="381000">
                <a:tc>
                  <a:txBody>
                    <a:bodyPr>
                      <a:noAutofit/>
                    </a:bodyPr>
                    <a:lstStyle/>
                    <a:p>
                      <a:pPr indent="-69850" lvl="0" marL="0" rtl="0" algn="ctr">
                        <a:spcBef>
                          <a:spcPts val="0"/>
                        </a:spcBef>
                        <a:buClr>
                          <a:schemeClr val="dk1"/>
                        </a:buClr>
                        <a:buSzPts val="1100"/>
                        <a:buFont typeface="Arial"/>
                        <a:buNone/>
                      </a:pPr>
                      <a:r>
                        <a:rPr lang="en" sz="2200">
                          <a:solidFill>
                            <a:schemeClr val="dk1"/>
                          </a:solidFill>
                          <a:latin typeface="Calibri"/>
                          <a:ea typeface="Calibri"/>
                          <a:cs typeface="Calibri"/>
                          <a:sym typeface="Calibri"/>
                        </a:rPr>
                        <a:t>QuickUnion</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2200">
                          <a:solidFill>
                            <a:schemeClr val="dk1"/>
                          </a:solidFill>
                          <a:latin typeface="Calibri"/>
                          <a:ea typeface="Calibri"/>
                          <a:cs typeface="Calibri"/>
                          <a:sym typeface="Calibri"/>
                        </a:rPr>
                        <a:t>Θ(N)</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2200">
                          <a:solidFill>
                            <a:schemeClr val="dk1"/>
                          </a:solidFill>
                          <a:latin typeface="Calibri"/>
                          <a:ea typeface="Calibri"/>
                          <a:cs typeface="Calibri"/>
                          <a:sym typeface="Calibri"/>
                        </a:rPr>
                        <a:t>Θ(N)</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2200">
                          <a:solidFill>
                            <a:schemeClr val="dk1"/>
                          </a:solidFill>
                          <a:latin typeface="Calibri"/>
                          <a:ea typeface="Calibri"/>
                          <a:cs typeface="Calibri"/>
                          <a:sym typeface="Calibri"/>
                        </a:rPr>
                        <a:t>Θ(N)</a:t>
                      </a:r>
                    </a:p>
                  </a:txBody>
                  <a:tcPr marT="91425" marB="91425" marR="91425" marL="91425"/>
                </a:tc>
              </a:tr>
            </a:tbl>
          </a:graphicData>
        </a:graphic>
      </p:graphicFrame>
      <p:sp>
        <p:nvSpPr>
          <p:cNvPr id="2083" name="Shape 2083"/>
          <p:cNvSpPr txBox="1"/>
          <p:nvPr/>
        </p:nvSpPr>
        <p:spPr>
          <a:xfrm>
            <a:off x="4584900" y="1064550"/>
            <a:ext cx="3722100" cy="500700"/>
          </a:xfrm>
          <a:prstGeom prst="rect">
            <a:avLst/>
          </a:prstGeom>
          <a:noFill/>
          <a:ln>
            <a:noFill/>
          </a:ln>
        </p:spPr>
        <p:txBody>
          <a:bodyPr anchorCtr="0" anchor="b" bIns="91425" lIns="91425" rIns="91425" wrap="square" tIns="91425">
            <a:noAutofit/>
          </a:bodyPr>
          <a:lstStyle/>
          <a:p>
            <a:pPr indent="0" lvl="0" marL="0" rtl="0" algn="r">
              <a:spcBef>
                <a:spcPts val="0"/>
              </a:spcBef>
              <a:buNone/>
            </a:pPr>
            <a:r>
              <a:rPr lang="en" sz="2200"/>
              <a:t>Worst-case runtimes: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sp>
        <p:nvSpPr>
          <p:cNvPr id="2088" name="Shape 208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a:spcBef>
                <a:spcPts val="0"/>
              </a:spcBef>
              <a:buNone/>
            </a:pPr>
            <a:r>
              <a:rPr lang="en">
                <a:solidFill>
                  <a:srgbClr val="1155CC"/>
                </a:solidFill>
              </a:rPr>
              <a:t>QuickUnion</a:t>
            </a:r>
          </a:p>
          <a:p>
            <a:pPr indent="0" lvl="0" marL="0" rtl="0">
              <a:spcBef>
                <a:spcPts val="0"/>
              </a:spcBef>
              <a:buNone/>
            </a:pPr>
            <a:r>
              <a:rPr lang="en" sz="2400">
                <a:solidFill>
                  <a:srgbClr val="666666"/>
                </a:solidFill>
              </a:rPr>
              <a:t>f</a:t>
            </a:r>
            <a:r>
              <a:rPr lang="en" sz="2400">
                <a:solidFill>
                  <a:srgbClr val="666666"/>
                </a:solidFill>
              </a:rPr>
              <a:t>eaturing union-by-size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217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Insertion Sort: Runtime</a:t>
            </a:r>
          </a:p>
        </p:txBody>
      </p:sp>
      <p:sp>
        <p:nvSpPr>
          <p:cNvPr id="113" name="Shape 113"/>
          <p:cNvSpPr txBox="1"/>
          <p:nvPr>
            <p:ph idx="1" type="body"/>
          </p:nvPr>
        </p:nvSpPr>
        <p:spPr>
          <a:xfrm>
            <a:off x="311700" y="542875"/>
            <a:ext cx="8520600" cy="17301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An </a:t>
            </a:r>
            <a:r>
              <a:rPr b="1" lang="en">
                <a:solidFill>
                  <a:srgbClr val="000000"/>
                </a:solidFill>
              </a:rPr>
              <a:t>inversion </a:t>
            </a:r>
            <a:r>
              <a:rPr lang="en">
                <a:solidFill>
                  <a:srgbClr val="000000"/>
                </a:solidFill>
              </a:rPr>
              <a:t>is a pair of keys j &lt; k such that j appears after k in the list </a:t>
            </a:r>
          </a:p>
          <a:p>
            <a:pPr indent="-342900" lvl="1" marL="914400" rtl="0">
              <a:spcBef>
                <a:spcPts val="0"/>
              </a:spcBef>
              <a:spcAft>
                <a:spcPts val="0"/>
              </a:spcAft>
              <a:buClr>
                <a:srgbClr val="000000"/>
              </a:buClr>
              <a:buSzPts val="1800"/>
              <a:buChar char="○"/>
            </a:pPr>
            <a:r>
              <a:rPr lang="en" sz="1800">
                <a:solidFill>
                  <a:srgbClr val="000000"/>
                </a:solidFill>
              </a:rPr>
              <a:t>A pair of out-of-order keys.</a:t>
            </a:r>
          </a:p>
          <a:p>
            <a:pPr indent="-342900" lvl="1" marL="914400" rtl="0">
              <a:spcBef>
                <a:spcPts val="0"/>
              </a:spcBef>
              <a:spcAft>
                <a:spcPts val="0"/>
              </a:spcAft>
              <a:buClr>
                <a:srgbClr val="000000"/>
              </a:buClr>
              <a:buSzPts val="1800"/>
              <a:buChar char="○"/>
            </a:pPr>
            <a:r>
              <a:rPr lang="en" sz="1800">
                <a:solidFill>
                  <a:srgbClr val="000000"/>
                </a:solidFill>
              </a:rPr>
              <a:t>Implies a list could have up to n(n-1)/2 = O(n</a:t>
            </a:r>
            <a:r>
              <a:rPr baseline="30000" lang="en" sz="1800">
                <a:solidFill>
                  <a:srgbClr val="000000"/>
                </a:solidFill>
              </a:rPr>
              <a:t>2</a:t>
            </a:r>
            <a:r>
              <a:rPr lang="en" sz="1800">
                <a:solidFill>
                  <a:srgbClr val="000000"/>
                </a:solidFill>
              </a:rPr>
              <a:t>), the number of pairs, inversions.</a:t>
            </a:r>
          </a:p>
          <a:p>
            <a:pPr indent="-342900" lvl="1" marL="914400" rtl="0">
              <a:spcBef>
                <a:spcPts val="0"/>
              </a:spcBef>
              <a:buClr>
                <a:srgbClr val="000000"/>
              </a:buClr>
              <a:buSzPts val="1800"/>
              <a:buChar char="○"/>
            </a:pPr>
            <a:r>
              <a:rPr lang="en" sz="1800">
                <a:solidFill>
                  <a:srgbClr val="000000"/>
                </a:solidFill>
              </a:rPr>
              <a:t>The average random list will have Θ(n</a:t>
            </a:r>
            <a:r>
              <a:rPr baseline="30000" lang="en" sz="1800">
                <a:solidFill>
                  <a:srgbClr val="000000"/>
                </a:solidFill>
              </a:rPr>
              <a:t>2</a:t>
            </a:r>
            <a:r>
              <a:rPr lang="en" sz="1800">
                <a:solidFill>
                  <a:srgbClr val="000000"/>
                </a:solidFill>
              </a:rPr>
              <a:t>) inversions.</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92" name="Shape 2092"/>
        <p:cNvGrpSpPr/>
        <p:nvPr/>
      </p:nvGrpSpPr>
      <p:grpSpPr>
        <a:xfrm>
          <a:off x="0" y="0"/>
          <a:ext cx="0" cy="0"/>
          <a:chOff x="0" y="0"/>
          <a:chExt cx="0" cy="0"/>
        </a:xfrm>
      </p:grpSpPr>
      <p:sp>
        <p:nvSpPr>
          <p:cNvPr id="2093" name="Shape 2093"/>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094" name="Shape 209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QuickUnion </a:t>
            </a:r>
            <a:r>
              <a:rPr lang="en">
                <a:solidFill>
                  <a:srgbClr val="1155CC"/>
                </a:solidFill>
                <a:latin typeface="Consolas"/>
                <a:ea typeface="Consolas"/>
                <a:cs typeface="Consolas"/>
                <a:sym typeface="Consolas"/>
              </a:rPr>
              <a:t>union</a:t>
            </a:r>
            <a:r>
              <a:rPr lang="en">
                <a:solidFill>
                  <a:srgbClr val="1155CC"/>
                </a:solidFill>
              </a:rPr>
              <a:t> II</a:t>
            </a:r>
          </a:p>
        </p:txBody>
      </p:sp>
      <p:sp>
        <p:nvSpPr>
          <p:cNvPr id="2095" name="Shape 2095"/>
          <p:cNvSpPr txBox="1"/>
          <p:nvPr/>
        </p:nvSpPr>
        <p:spPr>
          <a:xfrm>
            <a:off x="311700" y="863750"/>
            <a:ext cx="8342100" cy="1225500"/>
          </a:xfrm>
          <a:prstGeom prst="rect">
            <a:avLst/>
          </a:prstGeom>
          <a:noFill/>
          <a:ln>
            <a:noFill/>
          </a:ln>
        </p:spPr>
        <p:txBody>
          <a:bodyPr anchorCtr="0" anchor="t" bIns="91425" lIns="91425" rIns="91425" wrap="square" tIns="91425">
            <a:noAutofit/>
          </a:bodyPr>
          <a:lstStyle/>
          <a:p>
            <a:pPr indent="0" lvl="0" marL="0">
              <a:spcBef>
                <a:spcPts val="0"/>
              </a:spcBef>
              <a:buNone/>
            </a:pPr>
            <a:r>
              <a:rPr lang="en" sz="2200">
                <a:solidFill>
                  <a:schemeClr val="dk1"/>
                </a:solidFill>
              </a:rPr>
              <a:t>Modify QuickUnion to avoid tall trees</a:t>
            </a:r>
          </a:p>
          <a:p>
            <a:pPr indent="-368300" lvl="0" marL="457200" rtl="0">
              <a:spcBef>
                <a:spcPts val="0"/>
              </a:spcBef>
              <a:spcAft>
                <a:spcPts val="0"/>
              </a:spcAft>
              <a:buClr>
                <a:schemeClr val="dk1"/>
              </a:buClr>
              <a:buSzPts val="2200"/>
              <a:buChar char="●"/>
            </a:pPr>
            <a:r>
              <a:rPr lang="en" sz="2200">
                <a:solidFill>
                  <a:schemeClr val="dk1"/>
                </a:solidFill>
              </a:rPr>
              <a:t>Track tree </a:t>
            </a:r>
            <a:r>
              <a:rPr b="1" lang="en" sz="2200">
                <a:solidFill>
                  <a:schemeClr val="dk1"/>
                </a:solidFill>
              </a:rPr>
              <a:t>size</a:t>
            </a:r>
            <a:r>
              <a:rPr lang="en" sz="2200">
                <a:solidFill>
                  <a:schemeClr val="dk1"/>
                </a:solidFill>
              </a:rPr>
              <a:t> (number of elements)</a:t>
            </a:r>
          </a:p>
          <a:p>
            <a:pPr indent="-368300" lvl="0" marL="457200" rtl="0">
              <a:spcBef>
                <a:spcPts val="0"/>
              </a:spcBef>
              <a:buClr>
                <a:schemeClr val="dk1"/>
              </a:buClr>
              <a:buSzPts val="2200"/>
              <a:buChar char="●"/>
            </a:pPr>
            <a:r>
              <a:rPr lang="en" sz="2200">
                <a:solidFill>
                  <a:schemeClr val="dk1"/>
                </a:solidFill>
              </a:rPr>
              <a:t>Always </a:t>
            </a:r>
            <a:r>
              <a:rPr b="1" lang="en" sz="2200">
                <a:solidFill>
                  <a:schemeClr val="dk1"/>
                </a:solidFill>
              </a:rPr>
              <a:t>link</a:t>
            </a:r>
            <a:r>
              <a:rPr lang="en" sz="2200">
                <a:solidFill>
                  <a:schemeClr val="dk1"/>
                </a:solidFill>
              </a:rPr>
              <a:t> root of </a:t>
            </a:r>
            <a:r>
              <a:rPr b="1" lang="en" sz="2200">
                <a:solidFill>
                  <a:schemeClr val="dk1"/>
                </a:solidFill>
              </a:rPr>
              <a:t>smaller</a:t>
            </a:r>
            <a:r>
              <a:rPr lang="en" sz="2200">
                <a:solidFill>
                  <a:schemeClr val="dk1"/>
                </a:solidFill>
              </a:rPr>
              <a:t> tree </a:t>
            </a:r>
            <a:r>
              <a:rPr b="1" lang="en" sz="2200">
                <a:solidFill>
                  <a:schemeClr val="dk1"/>
                </a:solidFill>
              </a:rPr>
              <a:t>to</a:t>
            </a:r>
            <a:r>
              <a:rPr lang="en" sz="2200">
                <a:solidFill>
                  <a:schemeClr val="dk1"/>
                </a:solidFill>
              </a:rPr>
              <a:t> root of </a:t>
            </a:r>
            <a:r>
              <a:rPr b="1" lang="en" sz="2200">
                <a:solidFill>
                  <a:schemeClr val="dk1"/>
                </a:solidFill>
              </a:rPr>
              <a:t>larger</a:t>
            </a:r>
            <a:r>
              <a:rPr lang="en" sz="2200">
                <a:solidFill>
                  <a:schemeClr val="dk1"/>
                </a:solidFill>
              </a:rPr>
              <a:t> 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099" name="Shape 2099"/>
        <p:cNvGrpSpPr/>
        <p:nvPr/>
      </p:nvGrpSpPr>
      <p:grpSpPr>
        <a:xfrm>
          <a:off x="0" y="0"/>
          <a:ext cx="0" cy="0"/>
          <a:chOff x="0" y="0"/>
          <a:chExt cx="0" cy="0"/>
        </a:xfrm>
      </p:grpSpPr>
      <p:sp>
        <p:nvSpPr>
          <p:cNvPr id="2100" name="Shape 2100"/>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101" name="Shape 2101"/>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QuickUnion </a:t>
            </a:r>
            <a:r>
              <a:rPr lang="en">
                <a:solidFill>
                  <a:srgbClr val="1155CC"/>
                </a:solidFill>
                <a:latin typeface="Consolas"/>
                <a:ea typeface="Consolas"/>
                <a:cs typeface="Consolas"/>
                <a:sym typeface="Consolas"/>
              </a:rPr>
              <a:t>union</a:t>
            </a:r>
            <a:r>
              <a:rPr lang="en">
                <a:solidFill>
                  <a:srgbClr val="1155CC"/>
                </a:solidFill>
              </a:rPr>
              <a:t> Runtime II </a:t>
            </a:r>
            <a:r>
              <a:rPr lang="en" u="sng">
                <a:solidFill>
                  <a:schemeClr val="hlink"/>
                </a:solidFill>
                <a:hlinkClick r:id="rId3"/>
              </a:rPr>
              <a:t>shoutkey.com/lettuce</a:t>
            </a:r>
          </a:p>
        </p:txBody>
      </p:sp>
      <p:sp>
        <p:nvSpPr>
          <p:cNvPr id="2102" name="Shape 2102"/>
          <p:cNvSpPr txBox="1"/>
          <p:nvPr/>
        </p:nvSpPr>
        <p:spPr>
          <a:xfrm>
            <a:off x="311700" y="863750"/>
            <a:ext cx="8342100" cy="122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Modify QuickUnion to avoid tall trees</a:t>
            </a:r>
          </a:p>
          <a:p>
            <a:pPr indent="-368300" lvl="0" marL="457200" rtl="0">
              <a:spcBef>
                <a:spcPts val="0"/>
              </a:spcBef>
              <a:spcAft>
                <a:spcPts val="0"/>
              </a:spcAft>
              <a:buClr>
                <a:schemeClr val="dk1"/>
              </a:buClr>
              <a:buSzPts val="2200"/>
              <a:buChar char="●"/>
            </a:pPr>
            <a:r>
              <a:rPr lang="en" sz="2200">
                <a:solidFill>
                  <a:schemeClr val="dk1"/>
                </a:solidFill>
              </a:rPr>
              <a:t>Track tree </a:t>
            </a:r>
            <a:r>
              <a:rPr b="1" lang="en" sz="2200">
                <a:solidFill>
                  <a:schemeClr val="dk1"/>
                </a:solidFill>
              </a:rPr>
              <a:t>size</a:t>
            </a:r>
            <a:r>
              <a:rPr lang="en" sz="2200">
                <a:solidFill>
                  <a:schemeClr val="dk1"/>
                </a:solidFill>
              </a:rPr>
              <a:t> (number of elements)</a:t>
            </a:r>
          </a:p>
          <a:p>
            <a:pPr indent="-368300" lvl="0" marL="457200" rtl="0">
              <a:spcBef>
                <a:spcPts val="0"/>
              </a:spcBef>
              <a:buClr>
                <a:schemeClr val="dk1"/>
              </a:buClr>
              <a:buSzPts val="2200"/>
              <a:buChar char="●"/>
            </a:pPr>
            <a:r>
              <a:rPr lang="en" sz="2200">
                <a:solidFill>
                  <a:schemeClr val="dk1"/>
                </a:solidFill>
              </a:rPr>
              <a:t>Always </a:t>
            </a:r>
            <a:r>
              <a:rPr b="1" lang="en" sz="2200">
                <a:solidFill>
                  <a:schemeClr val="dk1"/>
                </a:solidFill>
              </a:rPr>
              <a:t>link</a:t>
            </a:r>
            <a:r>
              <a:rPr lang="en" sz="2200">
                <a:solidFill>
                  <a:schemeClr val="dk1"/>
                </a:solidFill>
              </a:rPr>
              <a:t> root of </a:t>
            </a:r>
            <a:r>
              <a:rPr b="1" lang="en" sz="2200">
                <a:solidFill>
                  <a:schemeClr val="dk1"/>
                </a:solidFill>
              </a:rPr>
              <a:t>smaller</a:t>
            </a:r>
            <a:r>
              <a:rPr lang="en" sz="2200">
                <a:solidFill>
                  <a:schemeClr val="dk1"/>
                </a:solidFill>
              </a:rPr>
              <a:t> tree </a:t>
            </a:r>
            <a:r>
              <a:rPr b="1" lang="en" sz="2200">
                <a:solidFill>
                  <a:schemeClr val="dk1"/>
                </a:solidFill>
              </a:rPr>
              <a:t>to</a:t>
            </a:r>
            <a:r>
              <a:rPr lang="en" sz="2200">
                <a:solidFill>
                  <a:schemeClr val="dk1"/>
                </a:solidFill>
              </a:rPr>
              <a:t> root of </a:t>
            </a:r>
            <a:r>
              <a:rPr b="1" lang="en" sz="2200">
                <a:solidFill>
                  <a:schemeClr val="dk1"/>
                </a:solidFill>
              </a:rPr>
              <a:t>larger</a:t>
            </a:r>
            <a:r>
              <a:rPr lang="en" sz="2200">
                <a:solidFill>
                  <a:schemeClr val="dk1"/>
                </a:solidFill>
              </a:rPr>
              <a:t> tree</a:t>
            </a:r>
          </a:p>
        </p:txBody>
      </p:sp>
      <p:sp>
        <p:nvSpPr>
          <p:cNvPr id="2103" name="Shape 2103"/>
          <p:cNvSpPr/>
          <p:nvPr/>
        </p:nvSpPr>
        <p:spPr>
          <a:xfrm>
            <a:off x="4878542" y="37209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104" name="Shape 2104"/>
          <p:cNvSpPr/>
          <p:nvPr/>
        </p:nvSpPr>
        <p:spPr>
          <a:xfrm>
            <a:off x="4350181" y="37209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105" name="Shape 2105"/>
          <p:cNvSpPr/>
          <p:nvPr/>
        </p:nvSpPr>
        <p:spPr>
          <a:xfrm>
            <a:off x="5935300" y="3720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106" name="Shape 2106"/>
          <p:cNvSpPr/>
          <p:nvPr/>
        </p:nvSpPr>
        <p:spPr>
          <a:xfrm>
            <a:off x="5406920" y="29585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107" name="Shape 2107"/>
          <p:cNvCxnSpPr>
            <a:stCxn id="2105" idx="0"/>
            <a:endCxn id="2106" idx="2"/>
          </p:cNvCxnSpPr>
          <p:nvPr/>
        </p:nvCxnSpPr>
        <p:spPr>
          <a:xfrm rot="10800000">
            <a:off x="5620450" y="3315059"/>
            <a:ext cx="528300" cy="405900"/>
          </a:xfrm>
          <a:prstGeom prst="straightConnector1">
            <a:avLst/>
          </a:prstGeom>
          <a:noFill/>
          <a:ln cap="flat" cmpd="sng" w="19050">
            <a:solidFill>
              <a:srgbClr val="666666"/>
            </a:solidFill>
            <a:prstDash val="solid"/>
            <a:round/>
            <a:headEnd len="lg" w="lg" type="none"/>
            <a:tailEnd len="lg" w="lg" type="none"/>
          </a:ln>
        </p:spPr>
      </p:cxnSp>
      <p:cxnSp>
        <p:nvCxnSpPr>
          <p:cNvPr id="2108" name="Shape 2108"/>
          <p:cNvCxnSpPr>
            <a:stCxn id="2104" idx="0"/>
            <a:endCxn id="2106" idx="2"/>
          </p:cNvCxnSpPr>
          <p:nvPr/>
        </p:nvCxnSpPr>
        <p:spPr>
          <a:xfrm flipH="1" rot="10800000">
            <a:off x="4563631" y="3315053"/>
            <a:ext cx="1056600" cy="405900"/>
          </a:xfrm>
          <a:prstGeom prst="straightConnector1">
            <a:avLst/>
          </a:prstGeom>
          <a:noFill/>
          <a:ln cap="flat" cmpd="sng" w="19050">
            <a:solidFill>
              <a:srgbClr val="666666"/>
            </a:solidFill>
            <a:prstDash val="solid"/>
            <a:round/>
            <a:headEnd len="lg" w="lg" type="none"/>
            <a:tailEnd len="lg" w="lg" type="none"/>
          </a:ln>
        </p:spPr>
      </p:cxnSp>
      <p:cxnSp>
        <p:nvCxnSpPr>
          <p:cNvPr id="2109" name="Shape 2109"/>
          <p:cNvCxnSpPr>
            <a:stCxn id="2103" idx="0"/>
            <a:endCxn id="2106" idx="2"/>
          </p:cNvCxnSpPr>
          <p:nvPr/>
        </p:nvCxnSpPr>
        <p:spPr>
          <a:xfrm flipH="1" rot="10800000">
            <a:off x="5091992" y="3315048"/>
            <a:ext cx="528300" cy="405900"/>
          </a:xfrm>
          <a:prstGeom prst="straightConnector1">
            <a:avLst/>
          </a:prstGeom>
          <a:noFill/>
          <a:ln cap="flat" cmpd="sng" w="19050">
            <a:solidFill>
              <a:srgbClr val="666666"/>
            </a:solidFill>
            <a:prstDash val="solid"/>
            <a:round/>
            <a:headEnd len="lg" w="lg" type="none"/>
            <a:tailEnd len="lg" w="lg" type="none"/>
          </a:ln>
        </p:spPr>
      </p:cxnSp>
      <p:sp>
        <p:nvSpPr>
          <p:cNvPr id="2110" name="Shape 2110"/>
          <p:cNvSpPr/>
          <p:nvPr/>
        </p:nvSpPr>
        <p:spPr>
          <a:xfrm>
            <a:off x="6463668" y="37209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111" name="Shape 2111"/>
          <p:cNvSpPr/>
          <p:nvPr/>
        </p:nvSpPr>
        <p:spPr>
          <a:xfrm>
            <a:off x="5406933" y="371986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112" name="Shape 2112"/>
          <p:cNvCxnSpPr>
            <a:stCxn id="2110" idx="0"/>
            <a:endCxn id="2106" idx="2"/>
          </p:cNvCxnSpPr>
          <p:nvPr/>
        </p:nvCxnSpPr>
        <p:spPr>
          <a:xfrm rot="10800000">
            <a:off x="5620518" y="3315053"/>
            <a:ext cx="1056600" cy="405900"/>
          </a:xfrm>
          <a:prstGeom prst="straightConnector1">
            <a:avLst/>
          </a:prstGeom>
          <a:noFill/>
          <a:ln cap="flat" cmpd="sng" w="19050">
            <a:solidFill>
              <a:srgbClr val="666666"/>
            </a:solidFill>
            <a:prstDash val="solid"/>
            <a:round/>
            <a:headEnd len="lg" w="lg" type="none"/>
            <a:tailEnd len="lg" w="lg" type="none"/>
          </a:ln>
        </p:spPr>
      </p:cxnSp>
      <p:cxnSp>
        <p:nvCxnSpPr>
          <p:cNvPr id="2113" name="Shape 2113"/>
          <p:cNvCxnSpPr>
            <a:stCxn id="2106" idx="2"/>
            <a:endCxn id="2111" idx="0"/>
          </p:cNvCxnSpPr>
          <p:nvPr/>
        </p:nvCxnSpPr>
        <p:spPr>
          <a:xfrm>
            <a:off x="5620370" y="3314955"/>
            <a:ext cx="0" cy="405000"/>
          </a:xfrm>
          <a:prstGeom prst="straightConnector1">
            <a:avLst/>
          </a:prstGeom>
          <a:noFill/>
          <a:ln cap="flat" cmpd="sng" w="19050">
            <a:solidFill>
              <a:schemeClr val="dk2"/>
            </a:solidFill>
            <a:prstDash val="solid"/>
            <a:round/>
            <a:headEnd len="lg" w="lg" type="none"/>
            <a:tailEnd len="lg" w="lg" type="none"/>
          </a:ln>
        </p:spPr>
      </p:cxnSp>
      <p:sp>
        <p:nvSpPr>
          <p:cNvPr id="2114" name="Shape 2114"/>
          <p:cNvSpPr txBox="1"/>
          <p:nvPr/>
        </p:nvSpPr>
        <p:spPr>
          <a:xfrm>
            <a:off x="311700" y="2463950"/>
            <a:ext cx="8342100" cy="229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If we call </a:t>
            </a:r>
            <a:r>
              <a:rPr lang="en" sz="2200">
                <a:solidFill>
                  <a:schemeClr val="dk1"/>
                </a:solidFill>
                <a:latin typeface="Consolas"/>
                <a:ea typeface="Consolas"/>
                <a:cs typeface="Consolas"/>
                <a:sym typeface="Consolas"/>
              </a:rPr>
              <a:t>union(3, 8)</a:t>
            </a:r>
            <a:r>
              <a:rPr lang="en" sz="2200">
                <a:solidFill>
                  <a:schemeClr val="dk1"/>
                </a:solidFill>
              </a:rPr>
              <a:t>, which entry of </a:t>
            </a:r>
            <a:r>
              <a:rPr lang="en" sz="2200">
                <a:solidFill>
                  <a:schemeClr val="dk1"/>
                </a:solidFill>
                <a:latin typeface="Consolas"/>
                <a:ea typeface="Consolas"/>
                <a:cs typeface="Consolas"/>
                <a:sym typeface="Consolas"/>
              </a:rPr>
              <a:t>parent[]</a:t>
            </a:r>
            <a:r>
              <a:rPr lang="en" sz="2200">
                <a:solidFill>
                  <a:schemeClr val="dk1"/>
                </a:solidFill>
              </a:rPr>
              <a:t> changes?</a:t>
            </a:r>
          </a:p>
          <a:p>
            <a:pPr indent="0" lvl="0" marL="0" rtl="0">
              <a:spcBef>
                <a:spcPts val="0"/>
              </a:spcBef>
              <a:buNone/>
            </a:pPr>
            <a:r>
              <a:t/>
            </a:r>
            <a:endParaRPr sz="2200">
              <a:solidFill>
                <a:schemeClr val="dk1"/>
              </a:solidFill>
            </a:endParaRPr>
          </a:p>
          <a:p>
            <a:pPr indent="-368300" lvl="0" marL="457200" rtl="0">
              <a:spcBef>
                <a:spcPts val="0"/>
              </a:spcBef>
              <a:spcAft>
                <a:spcPts val="0"/>
              </a:spcAft>
              <a:buClr>
                <a:schemeClr val="dk1"/>
              </a:buClr>
              <a:buSzPts val="2200"/>
              <a:buFont typeface="Consolas"/>
              <a:buAutoNum type="alphaUcPeriod"/>
            </a:pPr>
            <a:r>
              <a:rPr lang="en" sz="2200">
                <a:solidFill>
                  <a:schemeClr val="dk1"/>
                </a:solidFill>
                <a:latin typeface="Consolas"/>
                <a:ea typeface="Consolas"/>
                <a:cs typeface="Consolas"/>
                <a:sym typeface="Consolas"/>
              </a:rPr>
              <a:t>parent[3]</a:t>
            </a:r>
          </a:p>
          <a:p>
            <a:pPr indent="-368300" lvl="0" marL="457200" rtl="0">
              <a:spcBef>
                <a:spcPts val="0"/>
              </a:spcBef>
              <a:spcAft>
                <a:spcPts val="0"/>
              </a:spcAft>
              <a:buClr>
                <a:schemeClr val="dk1"/>
              </a:buClr>
              <a:buSzPts val="2200"/>
              <a:buFont typeface="Consolas"/>
              <a:buAutoNum type="alphaUcPeriod"/>
            </a:pPr>
            <a:r>
              <a:rPr lang="en" sz="2200">
                <a:solidFill>
                  <a:schemeClr val="dk1"/>
                </a:solidFill>
                <a:latin typeface="Consolas"/>
                <a:ea typeface="Consolas"/>
                <a:cs typeface="Consolas"/>
                <a:sym typeface="Consolas"/>
              </a:rPr>
              <a:t>parent[0]</a:t>
            </a:r>
          </a:p>
          <a:p>
            <a:pPr indent="-368300" lvl="0" marL="457200" rtl="0">
              <a:spcBef>
                <a:spcPts val="0"/>
              </a:spcBef>
              <a:spcAft>
                <a:spcPts val="0"/>
              </a:spcAft>
              <a:buClr>
                <a:schemeClr val="dk1"/>
              </a:buClr>
              <a:buSzPts val="2200"/>
              <a:buFont typeface="Consolas"/>
              <a:buAutoNum type="alphaUcPeriod"/>
            </a:pPr>
            <a:r>
              <a:rPr lang="en" sz="2200">
                <a:solidFill>
                  <a:schemeClr val="dk1"/>
                </a:solidFill>
                <a:latin typeface="Consolas"/>
                <a:ea typeface="Consolas"/>
                <a:cs typeface="Consolas"/>
                <a:sym typeface="Consolas"/>
              </a:rPr>
              <a:t>parent[8]</a:t>
            </a:r>
          </a:p>
          <a:p>
            <a:pPr indent="-368300" lvl="0" marL="457200" rtl="0">
              <a:spcBef>
                <a:spcPts val="0"/>
              </a:spcBef>
              <a:buClr>
                <a:schemeClr val="dk1"/>
              </a:buClr>
              <a:buSzPts val="2200"/>
              <a:buFont typeface="Consolas"/>
              <a:buAutoNum type="alphaUcPeriod"/>
            </a:pPr>
            <a:r>
              <a:rPr lang="en" sz="2200">
                <a:solidFill>
                  <a:schemeClr val="dk1"/>
                </a:solidFill>
                <a:latin typeface="Consolas"/>
                <a:ea typeface="Consolas"/>
                <a:cs typeface="Consolas"/>
                <a:sym typeface="Consolas"/>
              </a:rPr>
              <a:t>parent[6]</a:t>
            </a:r>
          </a:p>
        </p:txBody>
      </p:sp>
      <p:sp>
        <p:nvSpPr>
          <p:cNvPr id="2115" name="Shape 2115"/>
          <p:cNvSpPr/>
          <p:nvPr/>
        </p:nvSpPr>
        <p:spPr>
          <a:xfrm>
            <a:off x="7575167" y="37459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7</a:t>
            </a:r>
          </a:p>
        </p:txBody>
      </p:sp>
      <p:sp>
        <p:nvSpPr>
          <p:cNvPr id="2116" name="Shape 2116"/>
          <p:cNvSpPr/>
          <p:nvPr/>
        </p:nvSpPr>
        <p:spPr>
          <a:xfrm>
            <a:off x="8150120" y="31109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2117" name="Shape 2117"/>
          <p:cNvCxnSpPr>
            <a:stCxn id="2115" idx="0"/>
            <a:endCxn id="2116" idx="2"/>
          </p:cNvCxnSpPr>
          <p:nvPr/>
        </p:nvCxnSpPr>
        <p:spPr>
          <a:xfrm flipH="1" rot="10800000">
            <a:off x="7788617" y="3467248"/>
            <a:ext cx="575100" cy="278700"/>
          </a:xfrm>
          <a:prstGeom prst="straightConnector1">
            <a:avLst/>
          </a:prstGeom>
          <a:noFill/>
          <a:ln cap="flat" cmpd="sng" w="19050">
            <a:solidFill>
              <a:srgbClr val="666666"/>
            </a:solidFill>
            <a:prstDash val="solid"/>
            <a:round/>
            <a:headEnd len="lg" w="lg" type="none"/>
            <a:tailEnd len="lg" w="lg" type="none"/>
          </a:ln>
        </p:spPr>
      </p:cxnSp>
      <p:sp>
        <p:nvSpPr>
          <p:cNvPr id="2118" name="Shape 2118"/>
          <p:cNvSpPr/>
          <p:nvPr/>
        </p:nvSpPr>
        <p:spPr>
          <a:xfrm>
            <a:off x="8150133" y="3745947"/>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8</a:t>
            </a:r>
          </a:p>
        </p:txBody>
      </p:sp>
      <p:cxnSp>
        <p:nvCxnSpPr>
          <p:cNvPr id="2119" name="Shape 2119"/>
          <p:cNvCxnSpPr>
            <a:stCxn id="2116" idx="2"/>
            <a:endCxn id="2118" idx="0"/>
          </p:cNvCxnSpPr>
          <p:nvPr/>
        </p:nvCxnSpPr>
        <p:spPr>
          <a:xfrm>
            <a:off x="8363570" y="3467355"/>
            <a:ext cx="0" cy="278700"/>
          </a:xfrm>
          <a:prstGeom prst="straightConnector1">
            <a:avLst/>
          </a:prstGeom>
          <a:noFill/>
          <a:ln cap="flat" cmpd="sng" w="19050">
            <a:solidFill>
              <a:schemeClr val="dk2"/>
            </a:solidFill>
            <a:prstDash val="solid"/>
            <a:round/>
            <a:headEnd len="lg" w="lg" type="none"/>
            <a:tailEnd len="lg" w="lg" type="none"/>
          </a:ln>
        </p:spPr>
      </p:cxnSp>
      <p:graphicFrame>
        <p:nvGraphicFramePr>
          <p:cNvPr id="2120" name="Shape 2120"/>
          <p:cNvGraphicFramePr/>
          <p:nvPr/>
        </p:nvGraphicFramePr>
        <p:xfrm>
          <a:off x="3630654" y="42476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8</a:t>
                      </a:r>
                    </a:p>
                  </a:txBody>
                  <a:tcPr marT="91425" marB="91425" marR="91425" marL="91425">
                    <a:solidFill>
                      <a:srgbClr val="FFF2CC"/>
                    </a:solidFill>
                  </a:tcPr>
                </a:tc>
              </a:tr>
            </a:tbl>
          </a:graphicData>
        </a:graphic>
      </p:graphicFrame>
      <p:sp>
        <p:nvSpPr>
          <p:cNvPr id="2121" name="Shape 2121"/>
          <p:cNvSpPr txBox="1"/>
          <p:nvPr/>
        </p:nvSpPr>
        <p:spPr>
          <a:xfrm>
            <a:off x="3686725" y="4648925"/>
            <a:ext cx="35121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0  1  2  3  4  5  6  7  8</a:t>
            </a:r>
          </a:p>
        </p:txBody>
      </p:sp>
      <p:sp>
        <p:nvSpPr>
          <p:cNvPr id="2122" name="Shape 2122"/>
          <p:cNvSpPr txBox="1"/>
          <p:nvPr/>
        </p:nvSpPr>
        <p:spPr>
          <a:xfrm>
            <a:off x="2408150" y="41619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parent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6" name="Shape 2126"/>
        <p:cNvGrpSpPr/>
        <p:nvPr/>
      </p:nvGrpSpPr>
      <p:grpSpPr>
        <a:xfrm>
          <a:off x="0" y="0"/>
          <a:ext cx="0" cy="0"/>
          <a:chOff x="0" y="0"/>
          <a:chExt cx="0" cy="0"/>
        </a:xfrm>
      </p:grpSpPr>
      <p:sp>
        <p:nvSpPr>
          <p:cNvPr id="2127" name="Shape 2127"/>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128" name="Shape 2128"/>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QuickUnion </a:t>
            </a:r>
            <a:r>
              <a:rPr lang="en">
                <a:solidFill>
                  <a:srgbClr val="1155CC"/>
                </a:solidFill>
                <a:latin typeface="Consolas"/>
                <a:ea typeface="Consolas"/>
                <a:cs typeface="Consolas"/>
                <a:sym typeface="Consolas"/>
              </a:rPr>
              <a:t>union</a:t>
            </a:r>
            <a:r>
              <a:rPr lang="en">
                <a:solidFill>
                  <a:srgbClr val="1155CC"/>
                </a:solidFill>
              </a:rPr>
              <a:t> Runtime II</a:t>
            </a:r>
          </a:p>
        </p:txBody>
      </p:sp>
      <p:sp>
        <p:nvSpPr>
          <p:cNvPr id="2129" name="Shape 2129"/>
          <p:cNvSpPr txBox="1"/>
          <p:nvPr/>
        </p:nvSpPr>
        <p:spPr>
          <a:xfrm>
            <a:off x="311700" y="863750"/>
            <a:ext cx="8342100" cy="122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Modify QuickUnion to avoid tall trees</a:t>
            </a:r>
          </a:p>
          <a:p>
            <a:pPr indent="-368300" lvl="0" marL="457200" rtl="0">
              <a:spcBef>
                <a:spcPts val="0"/>
              </a:spcBef>
              <a:spcAft>
                <a:spcPts val="0"/>
              </a:spcAft>
              <a:buClr>
                <a:schemeClr val="dk1"/>
              </a:buClr>
              <a:buSzPts val="2200"/>
              <a:buChar char="●"/>
            </a:pPr>
            <a:r>
              <a:rPr lang="en" sz="2200">
                <a:solidFill>
                  <a:schemeClr val="dk1"/>
                </a:solidFill>
              </a:rPr>
              <a:t>Track tree </a:t>
            </a:r>
            <a:r>
              <a:rPr b="1" lang="en" sz="2200">
                <a:solidFill>
                  <a:schemeClr val="dk1"/>
                </a:solidFill>
              </a:rPr>
              <a:t>size</a:t>
            </a:r>
            <a:r>
              <a:rPr lang="en" sz="2200">
                <a:solidFill>
                  <a:schemeClr val="dk1"/>
                </a:solidFill>
              </a:rPr>
              <a:t> (number of elements)</a:t>
            </a:r>
          </a:p>
          <a:p>
            <a:pPr indent="-368300" lvl="0" marL="457200" rtl="0">
              <a:spcBef>
                <a:spcPts val="0"/>
              </a:spcBef>
              <a:buClr>
                <a:schemeClr val="dk1"/>
              </a:buClr>
              <a:buSzPts val="2200"/>
              <a:buChar char="●"/>
            </a:pPr>
            <a:r>
              <a:rPr lang="en" sz="2200">
                <a:solidFill>
                  <a:schemeClr val="dk1"/>
                </a:solidFill>
              </a:rPr>
              <a:t>Always </a:t>
            </a:r>
            <a:r>
              <a:rPr b="1" lang="en" sz="2200">
                <a:solidFill>
                  <a:schemeClr val="dk1"/>
                </a:solidFill>
              </a:rPr>
              <a:t>link</a:t>
            </a:r>
            <a:r>
              <a:rPr lang="en" sz="2200">
                <a:solidFill>
                  <a:schemeClr val="dk1"/>
                </a:solidFill>
              </a:rPr>
              <a:t> root of </a:t>
            </a:r>
            <a:r>
              <a:rPr b="1" lang="en" sz="2200">
                <a:solidFill>
                  <a:schemeClr val="dk1"/>
                </a:solidFill>
              </a:rPr>
              <a:t>smaller</a:t>
            </a:r>
            <a:r>
              <a:rPr lang="en" sz="2200">
                <a:solidFill>
                  <a:schemeClr val="dk1"/>
                </a:solidFill>
              </a:rPr>
              <a:t> tree </a:t>
            </a:r>
            <a:r>
              <a:rPr b="1" lang="en" sz="2200">
                <a:solidFill>
                  <a:schemeClr val="dk1"/>
                </a:solidFill>
              </a:rPr>
              <a:t>to</a:t>
            </a:r>
            <a:r>
              <a:rPr lang="en" sz="2200">
                <a:solidFill>
                  <a:schemeClr val="dk1"/>
                </a:solidFill>
              </a:rPr>
              <a:t> root of </a:t>
            </a:r>
            <a:r>
              <a:rPr b="1" lang="en" sz="2200">
                <a:solidFill>
                  <a:schemeClr val="dk1"/>
                </a:solidFill>
              </a:rPr>
              <a:t>larger</a:t>
            </a:r>
            <a:r>
              <a:rPr lang="en" sz="2200">
                <a:solidFill>
                  <a:schemeClr val="dk1"/>
                </a:solidFill>
              </a:rPr>
              <a:t> tree</a:t>
            </a:r>
          </a:p>
        </p:txBody>
      </p:sp>
      <p:sp>
        <p:nvSpPr>
          <p:cNvPr id="2130" name="Shape 2130"/>
          <p:cNvSpPr/>
          <p:nvPr/>
        </p:nvSpPr>
        <p:spPr>
          <a:xfrm>
            <a:off x="4878542" y="37209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131" name="Shape 2131"/>
          <p:cNvSpPr/>
          <p:nvPr/>
        </p:nvSpPr>
        <p:spPr>
          <a:xfrm>
            <a:off x="4350181" y="37209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132" name="Shape 2132"/>
          <p:cNvSpPr/>
          <p:nvPr/>
        </p:nvSpPr>
        <p:spPr>
          <a:xfrm>
            <a:off x="5935300" y="37209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133" name="Shape 2133"/>
          <p:cNvSpPr/>
          <p:nvPr/>
        </p:nvSpPr>
        <p:spPr>
          <a:xfrm>
            <a:off x="5406920" y="29585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134" name="Shape 2134"/>
          <p:cNvCxnSpPr>
            <a:stCxn id="2132" idx="0"/>
            <a:endCxn id="2133" idx="2"/>
          </p:cNvCxnSpPr>
          <p:nvPr/>
        </p:nvCxnSpPr>
        <p:spPr>
          <a:xfrm rot="10800000">
            <a:off x="5620450" y="3315059"/>
            <a:ext cx="528300" cy="405900"/>
          </a:xfrm>
          <a:prstGeom prst="straightConnector1">
            <a:avLst/>
          </a:prstGeom>
          <a:noFill/>
          <a:ln cap="flat" cmpd="sng" w="19050">
            <a:solidFill>
              <a:srgbClr val="666666"/>
            </a:solidFill>
            <a:prstDash val="solid"/>
            <a:round/>
            <a:headEnd len="lg" w="lg" type="none"/>
            <a:tailEnd len="lg" w="lg" type="none"/>
          </a:ln>
        </p:spPr>
      </p:cxnSp>
      <p:cxnSp>
        <p:nvCxnSpPr>
          <p:cNvPr id="2135" name="Shape 2135"/>
          <p:cNvCxnSpPr>
            <a:stCxn id="2131" idx="0"/>
            <a:endCxn id="2133" idx="2"/>
          </p:cNvCxnSpPr>
          <p:nvPr/>
        </p:nvCxnSpPr>
        <p:spPr>
          <a:xfrm flipH="1" rot="10800000">
            <a:off x="4563631" y="3315053"/>
            <a:ext cx="1056600" cy="405900"/>
          </a:xfrm>
          <a:prstGeom prst="straightConnector1">
            <a:avLst/>
          </a:prstGeom>
          <a:noFill/>
          <a:ln cap="flat" cmpd="sng" w="19050">
            <a:solidFill>
              <a:srgbClr val="666666"/>
            </a:solidFill>
            <a:prstDash val="solid"/>
            <a:round/>
            <a:headEnd len="lg" w="lg" type="none"/>
            <a:tailEnd len="lg" w="lg" type="none"/>
          </a:ln>
        </p:spPr>
      </p:cxnSp>
      <p:cxnSp>
        <p:nvCxnSpPr>
          <p:cNvPr id="2136" name="Shape 2136"/>
          <p:cNvCxnSpPr>
            <a:stCxn id="2130" idx="0"/>
            <a:endCxn id="2133" idx="2"/>
          </p:cNvCxnSpPr>
          <p:nvPr/>
        </p:nvCxnSpPr>
        <p:spPr>
          <a:xfrm flipH="1" rot="10800000">
            <a:off x="5091992" y="3315048"/>
            <a:ext cx="528300" cy="405900"/>
          </a:xfrm>
          <a:prstGeom prst="straightConnector1">
            <a:avLst/>
          </a:prstGeom>
          <a:noFill/>
          <a:ln cap="flat" cmpd="sng" w="19050">
            <a:solidFill>
              <a:srgbClr val="666666"/>
            </a:solidFill>
            <a:prstDash val="solid"/>
            <a:round/>
            <a:headEnd len="lg" w="lg" type="none"/>
            <a:tailEnd len="lg" w="lg" type="none"/>
          </a:ln>
        </p:spPr>
      </p:cxnSp>
      <p:sp>
        <p:nvSpPr>
          <p:cNvPr id="2137" name="Shape 2137"/>
          <p:cNvSpPr/>
          <p:nvPr/>
        </p:nvSpPr>
        <p:spPr>
          <a:xfrm>
            <a:off x="6463668" y="37209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138" name="Shape 2138"/>
          <p:cNvSpPr/>
          <p:nvPr/>
        </p:nvSpPr>
        <p:spPr>
          <a:xfrm>
            <a:off x="5406933" y="371986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139" name="Shape 2139"/>
          <p:cNvCxnSpPr>
            <a:stCxn id="2137" idx="0"/>
            <a:endCxn id="2133" idx="2"/>
          </p:cNvCxnSpPr>
          <p:nvPr/>
        </p:nvCxnSpPr>
        <p:spPr>
          <a:xfrm rot="10800000">
            <a:off x="5620518" y="3315053"/>
            <a:ext cx="1056600" cy="405900"/>
          </a:xfrm>
          <a:prstGeom prst="straightConnector1">
            <a:avLst/>
          </a:prstGeom>
          <a:noFill/>
          <a:ln cap="flat" cmpd="sng" w="19050">
            <a:solidFill>
              <a:srgbClr val="666666"/>
            </a:solidFill>
            <a:prstDash val="solid"/>
            <a:round/>
            <a:headEnd len="lg" w="lg" type="none"/>
            <a:tailEnd len="lg" w="lg" type="none"/>
          </a:ln>
        </p:spPr>
      </p:cxnSp>
      <p:cxnSp>
        <p:nvCxnSpPr>
          <p:cNvPr id="2140" name="Shape 2140"/>
          <p:cNvCxnSpPr>
            <a:stCxn id="2133" idx="2"/>
            <a:endCxn id="2138" idx="0"/>
          </p:cNvCxnSpPr>
          <p:nvPr/>
        </p:nvCxnSpPr>
        <p:spPr>
          <a:xfrm>
            <a:off x="5620370" y="3314955"/>
            <a:ext cx="0" cy="405000"/>
          </a:xfrm>
          <a:prstGeom prst="straightConnector1">
            <a:avLst/>
          </a:prstGeom>
          <a:noFill/>
          <a:ln cap="flat" cmpd="sng" w="19050">
            <a:solidFill>
              <a:schemeClr val="dk2"/>
            </a:solidFill>
            <a:prstDash val="solid"/>
            <a:round/>
            <a:headEnd len="lg" w="lg" type="none"/>
            <a:tailEnd len="lg" w="lg" type="none"/>
          </a:ln>
        </p:spPr>
      </p:cxnSp>
      <p:sp>
        <p:nvSpPr>
          <p:cNvPr id="2141" name="Shape 2141"/>
          <p:cNvSpPr txBox="1"/>
          <p:nvPr/>
        </p:nvSpPr>
        <p:spPr>
          <a:xfrm>
            <a:off x="311700" y="2463950"/>
            <a:ext cx="8342100" cy="2299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If we call </a:t>
            </a:r>
            <a:r>
              <a:rPr lang="en" sz="2200">
                <a:solidFill>
                  <a:schemeClr val="dk1"/>
                </a:solidFill>
                <a:latin typeface="Consolas"/>
                <a:ea typeface="Consolas"/>
                <a:cs typeface="Consolas"/>
                <a:sym typeface="Consolas"/>
              </a:rPr>
              <a:t>union(3, 8)</a:t>
            </a:r>
            <a:r>
              <a:rPr lang="en" sz="2200">
                <a:solidFill>
                  <a:schemeClr val="dk1"/>
                </a:solidFill>
              </a:rPr>
              <a:t>, when entry of </a:t>
            </a:r>
            <a:r>
              <a:rPr lang="en" sz="2200">
                <a:solidFill>
                  <a:schemeClr val="dk1"/>
                </a:solidFill>
                <a:latin typeface="Consolas"/>
                <a:ea typeface="Consolas"/>
                <a:cs typeface="Consolas"/>
                <a:sym typeface="Consolas"/>
              </a:rPr>
              <a:t>parent[]</a:t>
            </a:r>
            <a:r>
              <a:rPr lang="en" sz="2200">
                <a:solidFill>
                  <a:schemeClr val="dk1"/>
                </a:solidFill>
              </a:rPr>
              <a:t> changes?</a:t>
            </a:r>
          </a:p>
          <a:p>
            <a:pPr indent="0" lvl="0" marL="0" rtl="0">
              <a:spcBef>
                <a:spcPts val="0"/>
              </a:spcBef>
              <a:buNone/>
            </a:pPr>
            <a:r>
              <a:t/>
            </a:r>
            <a:endParaRPr sz="2200">
              <a:solidFill>
                <a:schemeClr val="dk1"/>
              </a:solidFill>
            </a:endParaRPr>
          </a:p>
          <a:p>
            <a:pPr indent="-368300" lvl="0" marL="457200" rtl="0">
              <a:spcBef>
                <a:spcPts val="0"/>
              </a:spcBef>
              <a:spcAft>
                <a:spcPts val="0"/>
              </a:spcAft>
              <a:buClr>
                <a:schemeClr val="dk1"/>
              </a:buClr>
              <a:buSzPts val="2200"/>
              <a:buFont typeface="Consolas"/>
              <a:buAutoNum type="alphaUcPeriod"/>
            </a:pPr>
            <a:r>
              <a:rPr lang="en" sz="2200">
                <a:solidFill>
                  <a:schemeClr val="dk1"/>
                </a:solidFill>
                <a:latin typeface="Consolas"/>
                <a:ea typeface="Consolas"/>
                <a:cs typeface="Consolas"/>
                <a:sym typeface="Consolas"/>
              </a:rPr>
              <a:t>parent[3]</a:t>
            </a:r>
          </a:p>
          <a:p>
            <a:pPr indent="-368300" lvl="0" marL="457200" rtl="0">
              <a:spcBef>
                <a:spcPts val="0"/>
              </a:spcBef>
              <a:spcAft>
                <a:spcPts val="0"/>
              </a:spcAft>
              <a:buClr>
                <a:schemeClr val="dk1"/>
              </a:buClr>
              <a:buSzPts val="2200"/>
              <a:buFont typeface="Consolas"/>
              <a:buAutoNum type="alphaUcPeriod"/>
            </a:pPr>
            <a:r>
              <a:rPr lang="en" sz="2200">
                <a:solidFill>
                  <a:schemeClr val="dk1"/>
                </a:solidFill>
                <a:latin typeface="Consolas"/>
                <a:ea typeface="Consolas"/>
                <a:cs typeface="Consolas"/>
                <a:sym typeface="Consolas"/>
              </a:rPr>
              <a:t>parent[0]</a:t>
            </a:r>
          </a:p>
          <a:p>
            <a:pPr indent="-368300" lvl="0" marL="457200" rtl="0">
              <a:spcBef>
                <a:spcPts val="0"/>
              </a:spcBef>
              <a:spcAft>
                <a:spcPts val="0"/>
              </a:spcAft>
              <a:buClr>
                <a:schemeClr val="dk1"/>
              </a:buClr>
              <a:buSzPts val="2200"/>
              <a:buFont typeface="Consolas"/>
              <a:buAutoNum type="alphaUcPeriod"/>
            </a:pPr>
            <a:r>
              <a:rPr lang="en" sz="2200">
                <a:solidFill>
                  <a:schemeClr val="dk1"/>
                </a:solidFill>
                <a:latin typeface="Consolas"/>
                <a:ea typeface="Consolas"/>
                <a:cs typeface="Consolas"/>
                <a:sym typeface="Consolas"/>
              </a:rPr>
              <a:t>parent[8]</a:t>
            </a:r>
          </a:p>
          <a:p>
            <a:pPr indent="-368300" lvl="0" marL="457200" rtl="0">
              <a:spcBef>
                <a:spcPts val="0"/>
              </a:spcBef>
              <a:buClr>
                <a:schemeClr val="dk1"/>
              </a:buClr>
              <a:buSzPts val="2200"/>
              <a:buFont typeface="Consolas"/>
              <a:buAutoNum type="alphaUcPeriod"/>
            </a:pPr>
            <a:r>
              <a:rPr b="1" lang="en" sz="2200">
                <a:solidFill>
                  <a:schemeClr val="dk1"/>
                </a:solidFill>
                <a:latin typeface="Consolas"/>
                <a:ea typeface="Consolas"/>
                <a:cs typeface="Consolas"/>
                <a:sym typeface="Consolas"/>
              </a:rPr>
              <a:t>parent[6]</a:t>
            </a:r>
          </a:p>
        </p:txBody>
      </p:sp>
      <p:sp>
        <p:nvSpPr>
          <p:cNvPr id="2142" name="Shape 2142"/>
          <p:cNvSpPr/>
          <p:nvPr/>
        </p:nvSpPr>
        <p:spPr>
          <a:xfrm>
            <a:off x="7575167" y="37459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7</a:t>
            </a:r>
          </a:p>
        </p:txBody>
      </p:sp>
      <p:sp>
        <p:nvSpPr>
          <p:cNvPr id="2143" name="Shape 2143"/>
          <p:cNvSpPr/>
          <p:nvPr/>
        </p:nvSpPr>
        <p:spPr>
          <a:xfrm>
            <a:off x="8150120" y="31109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2144" name="Shape 2144"/>
          <p:cNvCxnSpPr>
            <a:stCxn id="2142" idx="0"/>
            <a:endCxn id="2143" idx="2"/>
          </p:cNvCxnSpPr>
          <p:nvPr/>
        </p:nvCxnSpPr>
        <p:spPr>
          <a:xfrm flipH="1" rot="10800000">
            <a:off x="7788617" y="3467248"/>
            <a:ext cx="575100" cy="278700"/>
          </a:xfrm>
          <a:prstGeom prst="straightConnector1">
            <a:avLst/>
          </a:prstGeom>
          <a:noFill/>
          <a:ln cap="flat" cmpd="sng" w="19050">
            <a:solidFill>
              <a:srgbClr val="666666"/>
            </a:solidFill>
            <a:prstDash val="solid"/>
            <a:round/>
            <a:headEnd len="lg" w="lg" type="none"/>
            <a:tailEnd len="lg" w="lg" type="none"/>
          </a:ln>
        </p:spPr>
      </p:cxnSp>
      <p:sp>
        <p:nvSpPr>
          <p:cNvPr id="2145" name="Shape 2145"/>
          <p:cNvSpPr/>
          <p:nvPr/>
        </p:nvSpPr>
        <p:spPr>
          <a:xfrm>
            <a:off x="8150133" y="3745947"/>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8</a:t>
            </a:r>
          </a:p>
        </p:txBody>
      </p:sp>
      <p:cxnSp>
        <p:nvCxnSpPr>
          <p:cNvPr id="2146" name="Shape 2146"/>
          <p:cNvCxnSpPr>
            <a:stCxn id="2143" idx="2"/>
            <a:endCxn id="2145" idx="0"/>
          </p:cNvCxnSpPr>
          <p:nvPr/>
        </p:nvCxnSpPr>
        <p:spPr>
          <a:xfrm>
            <a:off x="8363570" y="3467355"/>
            <a:ext cx="0" cy="278700"/>
          </a:xfrm>
          <a:prstGeom prst="straightConnector1">
            <a:avLst/>
          </a:prstGeom>
          <a:noFill/>
          <a:ln cap="flat" cmpd="sng" w="19050">
            <a:solidFill>
              <a:schemeClr val="dk2"/>
            </a:solidFill>
            <a:prstDash val="solid"/>
            <a:round/>
            <a:headEnd len="lg" w="lg" type="none"/>
            <a:tailEnd len="lg" w="lg" type="none"/>
          </a:ln>
        </p:spPr>
      </p:cxnSp>
      <p:graphicFrame>
        <p:nvGraphicFramePr>
          <p:cNvPr id="2147" name="Shape 2147"/>
          <p:cNvGraphicFramePr/>
          <p:nvPr/>
        </p:nvGraphicFramePr>
        <p:xfrm>
          <a:off x="3630654" y="42476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CFE2F3"/>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FFF"/>
                    </a:solidFill>
                  </a:tcPr>
                </a:tc>
                <a:tc>
                  <a:txBody>
                    <a:bodyPr>
                      <a:noAutofit/>
                    </a:bodyPr>
                    <a:lstStyle/>
                    <a:p>
                      <a:pPr indent="0" lvl="0" marL="0" rtl="0" algn="ctr">
                        <a:spcBef>
                          <a:spcPts val="0"/>
                        </a:spcBef>
                        <a:buNone/>
                      </a:pPr>
                      <a:r>
                        <a:rPr lang="en" sz="2000">
                          <a:latin typeface="Consolas"/>
                          <a:ea typeface="Consolas"/>
                          <a:cs typeface="Consolas"/>
                          <a:sym typeface="Consolas"/>
                        </a:rPr>
                        <a:t>8</a:t>
                      </a:r>
                    </a:p>
                  </a:txBody>
                  <a:tcPr marT="91425" marB="91425" marR="91425" marL="91425">
                    <a:solidFill>
                      <a:srgbClr val="FFFFFF"/>
                    </a:solidFill>
                  </a:tcPr>
                </a:tc>
              </a:tr>
            </a:tbl>
          </a:graphicData>
        </a:graphic>
      </p:graphicFrame>
      <p:sp>
        <p:nvSpPr>
          <p:cNvPr id="2148" name="Shape 2148"/>
          <p:cNvSpPr txBox="1"/>
          <p:nvPr/>
        </p:nvSpPr>
        <p:spPr>
          <a:xfrm>
            <a:off x="3686725" y="4648925"/>
            <a:ext cx="35121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0  1  2  3  4  5  6  7  8</a:t>
            </a:r>
          </a:p>
        </p:txBody>
      </p:sp>
      <p:sp>
        <p:nvSpPr>
          <p:cNvPr id="2149" name="Shape 2149"/>
          <p:cNvSpPr txBox="1"/>
          <p:nvPr/>
        </p:nvSpPr>
        <p:spPr>
          <a:xfrm>
            <a:off x="2408150" y="41619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parent</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53" name="Shape 2153"/>
        <p:cNvGrpSpPr/>
        <p:nvPr/>
      </p:nvGrpSpPr>
      <p:grpSpPr>
        <a:xfrm>
          <a:off x="0" y="0"/>
          <a:ext cx="0" cy="0"/>
          <a:chOff x="0" y="0"/>
          <a:chExt cx="0" cy="0"/>
        </a:xfrm>
      </p:grpSpPr>
      <p:sp>
        <p:nvSpPr>
          <p:cNvPr id="2154" name="Shape 2154"/>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155" name="Shape 2155"/>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Implementing QuickUnion w/ union-by-size</a:t>
            </a:r>
          </a:p>
        </p:txBody>
      </p:sp>
      <p:sp>
        <p:nvSpPr>
          <p:cNvPr id="2156" name="Shape 2156"/>
          <p:cNvSpPr txBox="1"/>
          <p:nvPr/>
        </p:nvSpPr>
        <p:spPr>
          <a:xfrm>
            <a:off x="311700" y="863750"/>
            <a:ext cx="8342100" cy="122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Minimal changes needed:</a:t>
            </a:r>
          </a:p>
          <a:p>
            <a:pPr indent="-368300" lvl="0" marL="457200" rtl="0">
              <a:spcBef>
                <a:spcPts val="0"/>
              </a:spcBef>
              <a:spcAft>
                <a:spcPts val="0"/>
              </a:spcAft>
              <a:buClr>
                <a:schemeClr val="dk1"/>
              </a:buClr>
              <a:buSzPts val="2200"/>
              <a:buChar char="●"/>
            </a:pPr>
            <a:r>
              <a:rPr lang="en" sz="2200">
                <a:solidFill>
                  <a:schemeClr val="dk1"/>
                </a:solidFill>
              </a:rPr>
              <a:t>Use </a:t>
            </a:r>
            <a:r>
              <a:rPr lang="en" sz="2200">
                <a:solidFill>
                  <a:schemeClr val="dk1"/>
                </a:solidFill>
                <a:latin typeface="Consolas"/>
                <a:ea typeface="Consolas"/>
                <a:cs typeface="Consolas"/>
                <a:sym typeface="Consolas"/>
              </a:rPr>
              <a:t>int[] parent</a:t>
            </a:r>
            <a:r>
              <a:rPr lang="en" sz="2200">
                <a:solidFill>
                  <a:schemeClr val="dk1"/>
                </a:solidFill>
              </a:rPr>
              <a:t> as before, but also add </a:t>
            </a:r>
            <a:r>
              <a:rPr lang="en" sz="2200">
                <a:solidFill>
                  <a:schemeClr val="dk1"/>
                </a:solidFill>
                <a:latin typeface="Consolas"/>
                <a:ea typeface="Consolas"/>
                <a:cs typeface="Consolas"/>
                <a:sym typeface="Consolas"/>
              </a:rPr>
              <a:t>int[] size</a:t>
            </a:r>
          </a:p>
          <a:p>
            <a:pPr indent="-368300" lvl="0" marL="457200" rtl="0">
              <a:spcBef>
                <a:spcPts val="0"/>
              </a:spcBef>
              <a:spcAft>
                <a:spcPts val="0"/>
              </a:spcAft>
              <a:buClr>
                <a:schemeClr val="dk1"/>
              </a:buClr>
              <a:buSzPts val="2200"/>
              <a:buChar char="●"/>
            </a:pPr>
            <a:r>
              <a:rPr lang="en" sz="2200">
                <a:solidFill>
                  <a:schemeClr val="dk1"/>
                </a:solidFill>
                <a:latin typeface="Consolas"/>
                <a:ea typeface="Consolas"/>
                <a:cs typeface="Consolas"/>
                <a:sym typeface="Consolas"/>
              </a:rPr>
              <a:t>isConnected</a:t>
            </a:r>
            <a:r>
              <a:rPr lang="en" sz="2200">
                <a:solidFill>
                  <a:schemeClr val="dk1"/>
                </a:solidFill>
              </a:rPr>
              <a:t> requires no changes</a:t>
            </a:r>
          </a:p>
          <a:p>
            <a:pPr indent="-368300" lvl="0" marL="457200" rtl="0">
              <a:spcBef>
                <a:spcPts val="0"/>
              </a:spcBef>
              <a:spcAft>
                <a:spcPts val="0"/>
              </a:spcAft>
              <a:buClr>
                <a:schemeClr val="dk1"/>
              </a:buClr>
              <a:buSzPts val="2200"/>
              <a:buChar char="●"/>
            </a:pPr>
            <a:r>
              <a:rPr lang="en" sz="2200">
                <a:solidFill>
                  <a:schemeClr val="dk1"/>
                </a:solidFill>
                <a:latin typeface="Consolas"/>
                <a:ea typeface="Consolas"/>
                <a:cs typeface="Consolas"/>
                <a:sym typeface="Consolas"/>
              </a:rPr>
              <a:t>union</a:t>
            </a:r>
            <a:r>
              <a:rPr lang="en" sz="2200">
                <a:solidFill>
                  <a:schemeClr val="dk1"/>
                </a:solidFill>
              </a:rPr>
              <a:t> requires two changes</a:t>
            </a:r>
          </a:p>
          <a:p>
            <a:pPr indent="-368300" lvl="1" marL="914400" rtl="0">
              <a:spcBef>
                <a:spcPts val="0"/>
              </a:spcBef>
              <a:spcAft>
                <a:spcPts val="0"/>
              </a:spcAft>
              <a:buClr>
                <a:schemeClr val="dk1"/>
              </a:buClr>
              <a:buSzPts val="2200"/>
              <a:buChar char="○"/>
            </a:pPr>
            <a:r>
              <a:rPr lang="en" sz="2200">
                <a:solidFill>
                  <a:schemeClr val="dk1"/>
                </a:solidFill>
              </a:rPr>
              <a:t>Link smaller tree below larger tree</a:t>
            </a:r>
          </a:p>
          <a:p>
            <a:pPr indent="-368300" lvl="1" marL="914400" rtl="0">
              <a:spcBef>
                <a:spcPts val="0"/>
              </a:spcBef>
              <a:buClr>
                <a:schemeClr val="dk1"/>
              </a:buClr>
              <a:buSzPts val="2200"/>
              <a:buChar char="○"/>
            </a:pPr>
            <a:r>
              <a:rPr lang="en" sz="2200">
                <a:solidFill>
                  <a:schemeClr val="dk1"/>
                </a:solidFill>
              </a:rPr>
              <a:t>Update </a:t>
            </a:r>
            <a:r>
              <a:rPr lang="en" sz="2200">
                <a:solidFill>
                  <a:schemeClr val="dk1"/>
                </a:solidFill>
                <a:latin typeface="Consolas"/>
                <a:ea typeface="Consolas"/>
                <a:cs typeface="Consolas"/>
                <a:sym typeface="Consolas"/>
              </a:rPr>
              <a:t>size</a:t>
            </a:r>
            <a:r>
              <a:rPr lang="en" sz="2200">
                <a:solidFill>
                  <a:schemeClr val="dk1"/>
                </a:solidFill>
              </a:rPr>
              <a:t> array</a:t>
            </a:r>
          </a:p>
        </p:txBody>
      </p:sp>
      <p:sp>
        <p:nvSpPr>
          <p:cNvPr id="2157" name="Shape 2157"/>
          <p:cNvSpPr/>
          <p:nvPr/>
        </p:nvSpPr>
        <p:spPr>
          <a:xfrm>
            <a:off x="5792942" y="36447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2</a:t>
            </a:r>
          </a:p>
        </p:txBody>
      </p:sp>
      <p:sp>
        <p:nvSpPr>
          <p:cNvPr id="2158" name="Shape 2158"/>
          <p:cNvSpPr/>
          <p:nvPr/>
        </p:nvSpPr>
        <p:spPr>
          <a:xfrm>
            <a:off x="5264581" y="36447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1</a:t>
            </a:r>
          </a:p>
        </p:txBody>
      </p:sp>
      <p:sp>
        <p:nvSpPr>
          <p:cNvPr id="2159" name="Shape 2159"/>
          <p:cNvSpPr/>
          <p:nvPr/>
        </p:nvSpPr>
        <p:spPr>
          <a:xfrm>
            <a:off x="6849700" y="3644759"/>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4</a:t>
            </a:r>
          </a:p>
        </p:txBody>
      </p:sp>
      <p:sp>
        <p:nvSpPr>
          <p:cNvPr id="2160" name="Shape 2160"/>
          <p:cNvSpPr/>
          <p:nvPr/>
        </p:nvSpPr>
        <p:spPr>
          <a:xfrm>
            <a:off x="6321320" y="28823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0</a:t>
            </a:r>
          </a:p>
        </p:txBody>
      </p:sp>
      <p:cxnSp>
        <p:nvCxnSpPr>
          <p:cNvPr id="2161" name="Shape 2161"/>
          <p:cNvCxnSpPr>
            <a:stCxn id="2159" idx="0"/>
            <a:endCxn id="2160" idx="2"/>
          </p:cNvCxnSpPr>
          <p:nvPr/>
        </p:nvCxnSpPr>
        <p:spPr>
          <a:xfrm rot="10800000">
            <a:off x="6534850" y="3238859"/>
            <a:ext cx="528300" cy="405900"/>
          </a:xfrm>
          <a:prstGeom prst="straightConnector1">
            <a:avLst/>
          </a:prstGeom>
          <a:noFill/>
          <a:ln cap="flat" cmpd="sng" w="19050">
            <a:solidFill>
              <a:srgbClr val="666666"/>
            </a:solidFill>
            <a:prstDash val="solid"/>
            <a:round/>
            <a:headEnd len="lg" w="lg" type="none"/>
            <a:tailEnd len="lg" w="lg" type="none"/>
          </a:ln>
        </p:spPr>
      </p:cxnSp>
      <p:cxnSp>
        <p:nvCxnSpPr>
          <p:cNvPr id="2162" name="Shape 2162"/>
          <p:cNvCxnSpPr>
            <a:stCxn id="2158" idx="0"/>
            <a:endCxn id="2160" idx="2"/>
          </p:cNvCxnSpPr>
          <p:nvPr/>
        </p:nvCxnSpPr>
        <p:spPr>
          <a:xfrm flipH="1" rot="10800000">
            <a:off x="5478031" y="3238853"/>
            <a:ext cx="1056600" cy="405900"/>
          </a:xfrm>
          <a:prstGeom prst="straightConnector1">
            <a:avLst/>
          </a:prstGeom>
          <a:noFill/>
          <a:ln cap="flat" cmpd="sng" w="19050">
            <a:solidFill>
              <a:srgbClr val="666666"/>
            </a:solidFill>
            <a:prstDash val="solid"/>
            <a:round/>
            <a:headEnd len="lg" w="lg" type="none"/>
            <a:tailEnd len="lg" w="lg" type="none"/>
          </a:ln>
        </p:spPr>
      </p:cxnSp>
      <p:cxnSp>
        <p:nvCxnSpPr>
          <p:cNvPr id="2163" name="Shape 2163"/>
          <p:cNvCxnSpPr>
            <a:stCxn id="2157" idx="0"/>
            <a:endCxn id="2160" idx="2"/>
          </p:cNvCxnSpPr>
          <p:nvPr/>
        </p:nvCxnSpPr>
        <p:spPr>
          <a:xfrm flipH="1" rot="10800000">
            <a:off x="6006392" y="3238848"/>
            <a:ext cx="528300" cy="405900"/>
          </a:xfrm>
          <a:prstGeom prst="straightConnector1">
            <a:avLst/>
          </a:prstGeom>
          <a:noFill/>
          <a:ln cap="flat" cmpd="sng" w="19050">
            <a:solidFill>
              <a:srgbClr val="666666"/>
            </a:solidFill>
            <a:prstDash val="solid"/>
            <a:round/>
            <a:headEnd len="lg" w="lg" type="none"/>
            <a:tailEnd len="lg" w="lg" type="none"/>
          </a:ln>
        </p:spPr>
      </p:cxnSp>
      <p:sp>
        <p:nvSpPr>
          <p:cNvPr id="2164" name="Shape 2164"/>
          <p:cNvSpPr/>
          <p:nvPr/>
        </p:nvSpPr>
        <p:spPr>
          <a:xfrm>
            <a:off x="7378068" y="3644753"/>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5</a:t>
            </a:r>
          </a:p>
        </p:txBody>
      </p:sp>
      <p:sp>
        <p:nvSpPr>
          <p:cNvPr id="2165" name="Shape 2165"/>
          <p:cNvSpPr/>
          <p:nvPr/>
        </p:nvSpPr>
        <p:spPr>
          <a:xfrm>
            <a:off x="6321333" y="3643660"/>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3</a:t>
            </a:r>
          </a:p>
        </p:txBody>
      </p:sp>
      <p:cxnSp>
        <p:nvCxnSpPr>
          <p:cNvPr id="2166" name="Shape 2166"/>
          <p:cNvCxnSpPr>
            <a:stCxn id="2164" idx="0"/>
            <a:endCxn id="2160" idx="2"/>
          </p:cNvCxnSpPr>
          <p:nvPr/>
        </p:nvCxnSpPr>
        <p:spPr>
          <a:xfrm rot="10800000">
            <a:off x="6534918" y="3238853"/>
            <a:ext cx="1056600" cy="405900"/>
          </a:xfrm>
          <a:prstGeom prst="straightConnector1">
            <a:avLst/>
          </a:prstGeom>
          <a:noFill/>
          <a:ln cap="flat" cmpd="sng" w="19050">
            <a:solidFill>
              <a:srgbClr val="666666"/>
            </a:solidFill>
            <a:prstDash val="solid"/>
            <a:round/>
            <a:headEnd len="lg" w="lg" type="none"/>
            <a:tailEnd len="lg" w="lg" type="none"/>
          </a:ln>
        </p:spPr>
      </p:cxnSp>
      <p:cxnSp>
        <p:nvCxnSpPr>
          <p:cNvPr id="2167" name="Shape 2167"/>
          <p:cNvCxnSpPr>
            <a:stCxn id="2160" idx="2"/>
            <a:endCxn id="2165" idx="0"/>
          </p:cNvCxnSpPr>
          <p:nvPr/>
        </p:nvCxnSpPr>
        <p:spPr>
          <a:xfrm>
            <a:off x="6534770" y="3238755"/>
            <a:ext cx="0" cy="405000"/>
          </a:xfrm>
          <a:prstGeom prst="straightConnector1">
            <a:avLst/>
          </a:prstGeom>
          <a:noFill/>
          <a:ln cap="flat" cmpd="sng" w="19050">
            <a:solidFill>
              <a:schemeClr val="dk2"/>
            </a:solidFill>
            <a:prstDash val="solid"/>
            <a:round/>
            <a:headEnd len="lg" w="lg" type="none"/>
            <a:tailEnd len="lg" w="lg" type="none"/>
          </a:ln>
        </p:spPr>
      </p:cxnSp>
      <p:sp>
        <p:nvSpPr>
          <p:cNvPr id="2168" name="Shape 2168"/>
          <p:cNvSpPr/>
          <p:nvPr/>
        </p:nvSpPr>
        <p:spPr>
          <a:xfrm>
            <a:off x="7651942" y="2711048"/>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7</a:t>
            </a:r>
          </a:p>
        </p:txBody>
      </p:sp>
      <p:sp>
        <p:nvSpPr>
          <p:cNvPr id="2169" name="Shape 2169"/>
          <p:cNvSpPr/>
          <p:nvPr/>
        </p:nvSpPr>
        <p:spPr>
          <a:xfrm>
            <a:off x="8226895" y="2076055"/>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6</a:t>
            </a:r>
          </a:p>
        </p:txBody>
      </p:sp>
      <p:cxnSp>
        <p:nvCxnSpPr>
          <p:cNvPr id="2170" name="Shape 2170"/>
          <p:cNvCxnSpPr>
            <a:stCxn id="2168" idx="0"/>
            <a:endCxn id="2169" idx="2"/>
          </p:cNvCxnSpPr>
          <p:nvPr/>
        </p:nvCxnSpPr>
        <p:spPr>
          <a:xfrm flipH="1" rot="10800000">
            <a:off x="7865392" y="2432348"/>
            <a:ext cx="575100" cy="278700"/>
          </a:xfrm>
          <a:prstGeom prst="straightConnector1">
            <a:avLst/>
          </a:prstGeom>
          <a:noFill/>
          <a:ln cap="flat" cmpd="sng" w="19050">
            <a:solidFill>
              <a:srgbClr val="666666"/>
            </a:solidFill>
            <a:prstDash val="solid"/>
            <a:round/>
            <a:headEnd len="lg" w="lg" type="none"/>
            <a:tailEnd len="lg" w="lg" type="none"/>
          </a:ln>
        </p:spPr>
      </p:cxnSp>
      <p:sp>
        <p:nvSpPr>
          <p:cNvPr id="2171" name="Shape 2171"/>
          <p:cNvSpPr/>
          <p:nvPr/>
        </p:nvSpPr>
        <p:spPr>
          <a:xfrm>
            <a:off x="8226908" y="2711047"/>
            <a:ext cx="426900" cy="3564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2000"/>
              <a:t>8</a:t>
            </a:r>
          </a:p>
        </p:txBody>
      </p:sp>
      <p:cxnSp>
        <p:nvCxnSpPr>
          <p:cNvPr id="2172" name="Shape 2172"/>
          <p:cNvCxnSpPr>
            <a:stCxn id="2169" idx="2"/>
            <a:endCxn id="2171" idx="0"/>
          </p:cNvCxnSpPr>
          <p:nvPr/>
        </p:nvCxnSpPr>
        <p:spPr>
          <a:xfrm>
            <a:off x="8440345" y="2432455"/>
            <a:ext cx="0" cy="278700"/>
          </a:xfrm>
          <a:prstGeom prst="straightConnector1">
            <a:avLst/>
          </a:prstGeom>
          <a:noFill/>
          <a:ln cap="flat" cmpd="sng" w="19050">
            <a:solidFill>
              <a:schemeClr val="dk2"/>
            </a:solidFill>
            <a:prstDash val="solid"/>
            <a:round/>
            <a:headEnd len="lg" w="lg" type="none"/>
            <a:tailEnd len="lg" w="lg" type="none"/>
          </a:ln>
        </p:spPr>
      </p:cxnSp>
      <p:graphicFrame>
        <p:nvGraphicFramePr>
          <p:cNvPr id="2173" name="Shape 2173"/>
          <p:cNvGraphicFramePr/>
          <p:nvPr/>
        </p:nvGraphicFramePr>
        <p:xfrm>
          <a:off x="3630654" y="4247651"/>
          <a:ext cx="3000000" cy="3000000"/>
        </p:xfrm>
        <a:graphic>
          <a:graphicData uri="http://schemas.openxmlformats.org/drawingml/2006/table">
            <a:tbl>
              <a:tblPr>
                <a:noFill/>
                <a:tableStyleId>{C8B8A159-9C46-4524-BECB-347F85B2A59D}</a:tableStyleId>
              </a:tblPr>
              <a:tblGrid>
                <a:gridCol w="382850"/>
                <a:gridCol w="382850"/>
                <a:gridCol w="382850"/>
                <a:gridCol w="382850"/>
                <a:gridCol w="382850"/>
                <a:gridCol w="382850"/>
                <a:gridCol w="382850"/>
                <a:gridCol w="382850"/>
                <a:gridCol w="382850"/>
              </a:tblGrid>
              <a:tr h="381000">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0</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r>
            </a:tbl>
          </a:graphicData>
        </a:graphic>
      </p:graphicFrame>
      <p:sp>
        <p:nvSpPr>
          <p:cNvPr id="2174" name="Shape 2174"/>
          <p:cNvSpPr txBox="1"/>
          <p:nvPr/>
        </p:nvSpPr>
        <p:spPr>
          <a:xfrm>
            <a:off x="3686725" y="4648925"/>
            <a:ext cx="35121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0  1  2  3  4  5  6  7  8</a:t>
            </a:r>
          </a:p>
        </p:txBody>
      </p:sp>
      <p:sp>
        <p:nvSpPr>
          <p:cNvPr id="2175" name="Shape 2175"/>
          <p:cNvSpPr txBox="1"/>
          <p:nvPr/>
        </p:nvSpPr>
        <p:spPr>
          <a:xfrm>
            <a:off x="2408150" y="41619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parent</a:t>
            </a:r>
          </a:p>
        </p:txBody>
      </p:sp>
      <p:graphicFrame>
        <p:nvGraphicFramePr>
          <p:cNvPr id="2176" name="Shape 2176"/>
          <p:cNvGraphicFramePr/>
          <p:nvPr/>
        </p:nvGraphicFramePr>
        <p:xfrm>
          <a:off x="1029429" y="3412351"/>
          <a:ext cx="3000000" cy="3000000"/>
        </p:xfrm>
        <a:graphic>
          <a:graphicData uri="http://schemas.openxmlformats.org/drawingml/2006/table">
            <a:tbl>
              <a:tblPr>
                <a:noFill/>
                <a:tableStyleId>{C8B8A159-9C46-4524-BECB-347F85B2A59D}</a:tableStyleId>
              </a:tblPr>
              <a:tblGrid>
                <a:gridCol w="544100"/>
                <a:gridCol w="382850"/>
                <a:gridCol w="392125"/>
                <a:gridCol w="392125"/>
                <a:gridCol w="392125"/>
                <a:gridCol w="392125"/>
                <a:gridCol w="392125"/>
                <a:gridCol w="392125"/>
                <a:gridCol w="392125"/>
              </a:tblGrid>
              <a:tr h="381000">
                <a:tc>
                  <a:txBody>
                    <a:bodyPr>
                      <a:noAutofit/>
                    </a:bodyPr>
                    <a:lstStyle/>
                    <a:p>
                      <a:pPr indent="0" lvl="0" marL="0" rtl="0" algn="ctr">
                        <a:spcBef>
                          <a:spcPts val="0"/>
                        </a:spcBef>
                        <a:buNone/>
                      </a:pPr>
                      <a:r>
                        <a:rPr lang="en" sz="2000">
                          <a:latin typeface="Consolas"/>
                          <a:ea typeface="Consolas"/>
                          <a:cs typeface="Consolas"/>
                          <a:sym typeface="Consolas"/>
                        </a:rPr>
                        <a:t>6</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3</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c>
                  <a:txBody>
                    <a:bodyPr>
                      <a:noAutofit/>
                    </a:bodyPr>
                    <a:lstStyle/>
                    <a:p>
                      <a:pPr indent="0" lvl="0" marL="0" rtl="0" algn="ctr">
                        <a:spcBef>
                          <a:spcPts val="0"/>
                        </a:spcBef>
                        <a:buNone/>
                      </a:pPr>
                      <a:r>
                        <a:rPr lang="en" sz="2000">
                          <a:latin typeface="Consolas"/>
                          <a:ea typeface="Consolas"/>
                          <a:cs typeface="Consolas"/>
                          <a:sym typeface="Consolas"/>
                        </a:rPr>
                        <a:t>1</a:t>
                      </a:r>
                    </a:p>
                  </a:txBody>
                  <a:tcPr marT="91425" marB="91425" marR="91425" marL="91425">
                    <a:solidFill>
                      <a:srgbClr val="FFF2CC"/>
                    </a:solidFill>
                  </a:tcPr>
                </a:tc>
              </a:tr>
            </a:tbl>
          </a:graphicData>
        </a:graphic>
      </p:graphicFrame>
      <p:sp>
        <p:nvSpPr>
          <p:cNvPr id="2177" name="Shape 2177"/>
          <p:cNvSpPr txBox="1"/>
          <p:nvPr/>
        </p:nvSpPr>
        <p:spPr>
          <a:xfrm>
            <a:off x="1248325" y="3810725"/>
            <a:ext cx="3512100" cy="2751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1800">
                <a:latin typeface="Consolas"/>
                <a:ea typeface="Consolas"/>
                <a:cs typeface="Consolas"/>
                <a:sym typeface="Consolas"/>
              </a:rPr>
              <a:t>0  1  2  3  4  5  6  7  8</a:t>
            </a:r>
          </a:p>
        </p:txBody>
      </p:sp>
      <p:sp>
        <p:nvSpPr>
          <p:cNvPr id="2178" name="Shape 2178"/>
          <p:cNvSpPr txBox="1"/>
          <p:nvPr/>
        </p:nvSpPr>
        <p:spPr>
          <a:xfrm>
            <a:off x="-182650" y="3323725"/>
            <a:ext cx="1222500" cy="659100"/>
          </a:xfrm>
          <a:prstGeom prst="rect">
            <a:avLst/>
          </a:prstGeom>
          <a:noFill/>
          <a:ln>
            <a:noFill/>
          </a:ln>
        </p:spPr>
        <p:txBody>
          <a:bodyPr anchorCtr="0" anchor="ctr" bIns="91425" lIns="91425" rIns="91425" wrap="square" tIns="91425">
            <a:noAutofit/>
          </a:bodyPr>
          <a:lstStyle/>
          <a:p>
            <a:pPr indent="0" lvl="0" marL="0" rtl="0" algn="r">
              <a:spcBef>
                <a:spcPts val="0"/>
              </a:spcBef>
              <a:buNone/>
            </a:pPr>
            <a:r>
              <a:rPr lang="en" sz="1800">
                <a:latin typeface="Consolas"/>
                <a:ea typeface="Consolas"/>
                <a:cs typeface="Consolas"/>
                <a:sym typeface="Consolas"/>
              </a:rPr>
              <a:t>int[]</a:t>
            </a:r>
          </a:p>
          <a:p>
            <a:pPr indent="0" lvl="0" marL="0" rtl="0" algn="r">
              <a:spcBef>
                <a:spcPts val="0"/>
              </a:spcBef>
              <a:buNone/>
            </a:pPr>
            <a:r>
              <a:rPr lang="en" sz="1800">
                <a:latin typeface="Consolas"/>
                <a:ea typeface="Consolas"/>
                <a:cs typeface="Consolas"/>
                <a:sym typeface="Consolas"/>
              </a:rPr>
              <a:t>size</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2" name="Shape 2182"/>
        <p:cNvGrpSpPr/>
        <p:nvPr/>
      </p:nvGrpSpPr>
      <p:grpSpPr>
        <a:xfrm>
          <a:off x="0" y="0"/>
          <a:ext cx="0" cy="0"/>
          <a:chOff x="0" y="0"/>
          <a:chExt cx="0" cy="0"/>
        </a:xfrm>
      </p:grpSpPr>
      <p:sp>
        <p:nvSpPr>
          <p:cNvPr id="2183" name="Shape 2183"/>
          <p:cNvSpPr txBox="1"/>
          <p:nvPr/>
        </p:nvSpPr>
        <p:spPr>
          <a:xfrm>
            <a:off x="311700" y="8637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184" name="Shape 218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QuickUnion w/ union-by-size Performance</a:t>
            </a:r>
          </a:p>
        </p:txBody>
      </p:sp>
      <p:sp>
        <p:nvSpPr>
          <p:cNvPr id="2185" name="Shape 2185"/>
          <p:cNvSpPr txBox="1"/>
          <p:nvPr/>
        </p:nvSpPr>
        <p:spPr>
          <a:xfrm>
            <a:off x="311700" y="863750"/>
            <a:ext cx="8342100" cy="39540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As before, </a:t>
            </a:r>
            <a:r>
              <a:rPr lang="en" sz="2200">
                <a:solidFill>
                  <a:schemeClr val="dk1"/>
                </a:solidFill>
                <a:latin typeface="Consolas"/>
                <a:ea typeface="Consolas"/>
                <a:cs typeface="Consolas"/>
                <a:sym typeface="Consolas"/>
              </a:rPr>
              <a:t>union</a:t>
            </a:r>
            <a:r>
              <a:rPr lang="en" sz="2200">
                <a:solidFill>
                  <a:schemeClr val="dk1"/>
                </a:solidFill>
              </a:rPr>
              <a:t> and </a:t>
            </a:r>
            <a:r>
              <a:rPr lang="en" sz="2200">
                <a:solidFill>
                  <a:schemeClr val="dk1"/>
                </a:solidFill>
                <a:latin typeface="Consolas"/>
                <a:ea typeface="Consolas"/>
                <a:cs typeface="Consolas"/>
                <a:sym typeface="Consolas"/>
              </a:rPr>
              <a:t>isConnected</a:t>
            </a:r>
            <a:r>
              <a:rPr lang="en" sz="2200">
                <a:solidFill>
                  <a:schemeClr val="dk1"/>
                </a:solidFill>
              </a:rPr>
              <a:t> require time proportional to depth of the elements involved</a:t>
            </a:r>
          </a:p>
          <a:p>
            <a:pPr indent="0" lvl="0" marL="0" rtl="0">
              <a:spcBef>
                <a:spcPts val="0"/>
              </a:spcBef>
              <a:buNone/>
            </a:pPr>
            <a:r>
              <a:t/>
            </a:r>
            <a:endParaRPr sz="2200">
              <a:solidFill>
                <a:schemeClr val="dk1"/>
              </a:solidFill>
            </a:endParaRPr>
          </a:p>
          <a:p>
            <a:pPr indent="0" lvl="0" marL="0" rtl="0">
              <a:spcBef>
                <a:spcPts val="0"/>
              </a:spcBef>
              <a:buNone/>
            </a:pPr>
            <a:r>
              <a:rPr lang="en" sz="2200">
                <a:solidFill>
                  <a:schemeClr val="dk1"/>
                </a:solidFill>
              </a:rPr>
              <a:t>Max depth of any item: </a:t>
            </a:r>
            <a:r>
              <a:rPr lang="en" sz="2200">
                <a:solidFill>
                  <a:schemeClr val="dk1"/>
                </a:solidFill>
                <a:latin typeface="Consolas"/>
                <a:ea typeface="Consolas"/>
                <a:cs typeface="Consolas"/>
                <a:sym typeface="Consolas"/>
              </a:rPr>
              <a:t>log N</a:t>
            </a:r>
          </a:p>
          <a:p>
            <a:pPr indent="0" lvl="0" marL="0" rtl="0">
              <a:spcBef>
                <a:spcPts val="0"/>
              </a:spcBef>
              <a:buNone/>
            </a:pPr>
            <a:r>
              <a:t/>
            </a:r>
            <a:endParaRPr sz="2200">
              <a:solidFill>
                <a:schemeClr val="dk1"/>
              </a:solidFill>
            </a:endParaRPr>
          </a:p>
          <a:p>
            <a:pPr indent="0" lvl="0" marL="0" rtl="0">
              <a:spcBef>
                <a:spcPts val="0"/>
              </a:spcBef>
              <a:buNone/>
            </a:pPr>
            <a:r>
              <a:rPr lang="en" sz="2200">
                <a:solidFill>
                  <a:schemeClr val="dk1"/>
                </a:solidFill>
              </a:rPr>
              <a:t>Very brief proof:</a:t>
            </a:r>
          </a:p>
          <a:p>
            <a:pPr indent="-368300" lvl="0" marL="457200" rtl="0">
              <a:spcBef>
                <a:spcPts val="0"/>
              </a:spcBef>
              <a:spcAft>
                <a:spcPts val="0"/>
              </a:spcAft>
              <a:buClr>
                <a:schemeClr val="dk1"/>
              </a:buClr>
              <a:buSzPts val="2200"/>
              <a:buChar char="●"/>
            </a:pPr>
            <a:r>
              <a:rPr lang="en" sz="2200">
                <a:solidFill>
                  <a:schemeClr val="dk1"/>
                </a:solidFill>
              </a:rPr>
              <a:t>Depth of an element </a:t>
            </a:r>
            <a:r>
              <a:rPr b="1" lang="en" sz="2200">
                <a:solidFill>
                  <a:schemeClr val="dk1"/>
                </a:solidFill>
              </a:rPr>
              <a:t>x</a:t>
            </a:r>
            <a:r>
              <a:rPr lang="en" sz="2200">
                <a:solidFill>
                  <a:schemeClr val="dk1"/>
                </a:solidFill>
              </a:rPr>
              <a:t> increases only when its tree (</a:t>
            </a:r>
            <a:r>
              <a:rPr b="1" lang="en" sz="2200">
                <a:solidFill>
                  <a:schemeClr val="dk1"/>
                </a:solidFill>
              </a:rPr>
              <a:t>T1</a:t>
            </a:r>
            <a:r>
              <a:rPr lang="en" sz="2200">
                <a:solidFill>
                  <a:schemeClr val="dk1"/>
                </a:solidFill>
              </a:rPr>
              <a:t>) is linked below some other tree </a:t>
            </a:r>
            <a:r>
              <a:rPr b="1" lang="en" sz="2200">
                <a:solidFill>
                  <a:schemeClr val="dk1"/>
                </a:solidFill>
              </a:rPr>
              <a:t>T2</a:t>
            </a:r>
          </a:p>
          <a:p>
            <a:pPr indent="-368300" lvl="1" marL="914400" rtl="0">
              <a:spcBef>
                <a:spcPts val="0"/>
              </a:spcBef>
              <a:spcAft>
                <a:spcPts val="0"/>
              </a:spcAft>
              <a:buClr>
                <a:schemeClr val="dk1"/>
              </a:buClr>
              <a:buSzPts val="2200"/>
              <a:buChar char="○"/>
            </a:pPr>
            <a:r>
              <a:rPr lang="en" sz="2200">
                <a:solidFill>
                  <a:schemeClr val="dk1"/>
                </a:solidFill>
              </a:rPr>
              <a:t>The size of the tree at least doubles since 			size(T1) ≤ size(T2)</a:t>
            </a:r>
          </a:p>
          <a:p>
            <a:pPr indent="-368300" lvl="1" marL="914400" rtl="0">
              <a:spcBef>
                <a:spcPts val="0"/>
              </a:spcBef>
              <a:buClr>
                <a:schemeClr val="dk1"/>
              </a:buClr>
              <a:buSzPts val="2200"/>
              <a:buChar char="○"/>
            </a:pPr>
            <a:r>
              <a:rPr lang="en" sz="2200">
                <a:solidFill>
                  <a:schemeClr val="dk1"/>
                </a:solidFill>
              </a:rPr>
              <a:t>Tree containing x doubles at most log N times</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9" name="Shape 2189"/>
        <p:cNvGrpSpPr/>
        <p:nvPr/>
      </p:nvGrpSpPr>
      <p:grpSpPr>
        <a:xfrm>
          <a:off x="0" y="0"/>
          <a:ext cx="0" cy="0"/>
          <a:chOff x="0" y="0"/>
          <a:chExt cx="0" cy="0"/>
        </a:xfrm>
      </p:grpSpPr>
      <p:sp>
        <p:nvSpPr>
          <p:cNvPr id="2190" name="Shape 2190"/>
          <p:cNvSpPr txBox="1"/>
          <p:nvPr/>
        </p:nvSpPr>
        <p:spPr>
          <a:xfrm>
            <a:off x="311700" y="3263275"/>
            <a:ext cx="8592600" cy="1650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t>Performing M operations on a QuickUnion object w/ N elements</a:t>
            </a:r>
          </a:p>
          <a:p>
            <a:pPr indent="-368300" lvl="0" marL="457200" rtl="0">
              <a:spcBef>
                <a:spcPts val="0"/>
              </a:spcBef>
              <a:spcAft>
                <a:spcPts val="0"/>
              </a:spcAft>
              <a:buSzPts val="2200"/>
              <a:buChar char="●"/>
            </a:pPr>
            <a:r>
              <a:rPr lang="en" sz="2200"/>
              <a:t>Runtime goes from O(MN) to O(M log N)</a:t>
            </a:r>
          </a:p>
          <a:p>
            <a:pPr indent="-368300" lvl="0" marL="457200" rtl="0">
              <a:spcBef>
                <a:spcPts val="0"/>
              </a:spcBef>
              <a:spcAft>
                <a:spcPts val="0"/>
              </a:spcAft>
              <a:buSzPts val="2200"/>
              <a:buChar char="●"/>
            </a:pPr>
            <a:r>
              <a:rPr lang="en" sz="2200"/>
              <a:t>For N = 10</a:t>
            </a:r>
            <a:r>
              <a:rPr baseline="30000" lang="en" sz="2200"/>
              <a:t>9</a:t>
            </a:r>
            <a:r>
              <a:rPr lang="en" sz="2200"/>
              <a:t>, M = 10</a:t>
            </a:r>
            <a:r>
              <a:rPr baseline="30000" lang="en" sz="2200"/>
              <a:t>9</a:t>
            </a:r>
            <a:r>
              <a:rPr lang="en" sz="2200"/>
              <a:t>, runtime goes from 30 years to 6 seconds</a:t>
            </a:r>
          </a:p>
          <a:p>
            <a:pPr indent="-368300" lvl="0" marL="457200" rtl="0">
              <a:spcBef>
                <a:spcPts val="0"/>
              </a:spcBef>
              <a:buSzPts val="2200"/>
              <a:buChar char="●"/>
            </a:pPr>
            <a:r>
              <a:rPr lang="en" sz="2200"/>
              <a:t>Pretty good! But can we do better?</a:t>
            </a:r>
          </a:p>
        </p:txBody>
      </p:sp>
      <p:sp>
        <p:nvSpPr>
          <p:cNvPr id="2191" name="Shape 2191"/>
          <p:cNvSpPr txBox="1"/>
          <p:nvPr>
            <p:ph type="title"/>
          </p:nvPr>
        </p:nvSpPr>
        <p:spPr>
          <a:xfrm>
            <a:off x="311700" y="2926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Performance Summary</a:t>
            </a:r>
          </a:p>
        </p:txBody>
      </p:sp>
      <p:graphicFrame>
        <p:nvGraphicFramePr>
          <p:cNvPr id="2192" name="Shape 2192"/>
          <p:cNvGraphicFramePr/>
          <p:nvPr/>
        </p:nvGraphicFramePr>
        <p:xfrm>
          <a:off x="624300" y="1031850"/>
          <a:ext cx="3000000" cy="3000000"/>
        </p:xfrm>
        <a:graphic>
          <a:graphicData uri="http://schemas.openxmlformats.org/drawingml/2006/table">
            <a:tbl>
              <a:tblPr>
                <a:noFill/>
                <a:tableStyleId>{C8B8A159-9C46-4524-BECB-347F85B2A59D}</a:tableStyleId>
              </a:tblPr>
              <a:tblGrid>
                <a:gridCol w="2137700"/>
                <a:gridCol w="1925500"/>
                <a:gridCol w="1703650"/>
                <a:gridCol w="1915850"/>
              </a:tblGrid>
              <a:tr h="381000">
                <a:tc>
                  <a:txBody>
                    <a:bodyPr>
                      <a:noAutofit/>
                    </a:bodyPr>
                    <a:lstStyle/>
                    <a:p>
                      <a:pPr indent="0" lvl="0" marL="0" rtl="0" algn="ctr">
                        <a:spcBef>
                          <a:spcPts val="0"/>
                        </a:spcBef>
                        <a:buNone/>
                      </a:pPr>
                      <a:r>
                        <a:rPr lang="en" sz="2200">
                          <a:latin typeface="Calibri"/>
                          <a:ea typeface="Calibri"/>
                          <a:cs typeface="Calibri"/>
                          <a:sym typeface="Calibri"/>
                        </a:rPr>
                        <a:t>Implementation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constructor</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union</a:t>
                      </a:r>
                    </a:p>
                  </a:txBody>
                  <a:tcPr marT="91425" marB="91425" marR="91425" marL="91425">
                    <a:solidFill>
                      <a:srgbClr val="C9DAF8"/>
                    </a:solidFill>
                  </a:tcPr>
                </a:tc>
                <a:tc>
                  <a:txBody>
                    <a:bodyPr>
                      <a:noAutofit/>
                    </a:bodyPr>
                    <a:lstStyle/>
                    <a:p>
                      <a:pPr indent="0" lvl="0" marL="0" rtl="0" algn="ctr">
                        <a:spcBef>
                          <a:spcPts val="0"/>
                        </a:spcBef>
                        <a:buNone/>
                      </a:pPr>
                      <a:r>
                        <a:rPr lang="en" sz="2200">
                          <a:latin typeface="Consolas"/>
                          <a:ea typeface="Consolas"/>
                          <a:cs typeface="Consolas"/>
                          <a:sym typeface="Consolas"/>
                        </a:rPr>
                        <a:t>isConnected</a:t>
                      </a:r>
                    </a:p>
                  </a:txBody>
                  <a:tcPr marT="91425" marB="91425" marR="91425" marL="91425">
                    <a:solidFill>
                      <a:srgbClr val="C9DAF8"/>
                    </a:solidFill>
                  </a:tcPr>
                </a:tc>
              </a:tr>
              <a:tr h="381000">
                <a:tc>
                  <a:txBody>
                    <a:bodyPr>
                      <a:noAutofit/>
                    </a:bodyPr>
                    <a:lstStyle/>
                    <a:p>
                      <a:pPr indent="0" lvl="0" marL="0" rtl="0" algn="ctr">
                        <a:spcBef>
                          <a:spcPts val="0"/>
                        </a:spcBef>
                        <a:buNone/>
                      </a:pPr>
                      <a:r>
                        <a:rPr lang="en" sz="2200">
                          <a:latin typeface="Calibri"/>
                          <a:ea typeface="Calibri"/>
                          <a:cs typeface="Calibri"/>
                          <a:sym typeface="Calibri"/>
                        </a:rPr>
                        <a:t>QuickFind</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latin typeface="Calibri"/>
                          <a:ea typeface="Calibri"/>
                          <a:cs typeface="Calibri"/>
                          <a:sym typeface="Calibri"/>
                        </a:rPr>
                        <a:t>Θ(1)</a:t>
                      </a:r>
                    </a:p>
                  </a:txBody>
                  <a:tcPr marT="91425" marB="91425" marR="91425" marL="91425"/>
                </a:tc>
              </a:tr>
              <a:tr h="381000">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QuickUnion</a:t>
                      </a:r>
                    </a:p>
                  </a:txBody>
                  <a:tcPr marT="91425" marB="91425" marR="91425" marL="91425"/>
                </a:tc>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Θ(N)</a:t>
                      </a:r>
                    </a:p>
                  </a:txBody>
                  <a:tcPr marT="91425" marB="91425" marR="91425" marL="91425"/>
                </a:tc>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Θ(N)</a:t>
                      </a:r>
                    </a:p>
                  </a:txBody>
                  <a:tcPr marT="91425" marB="91425" marR="91425" marL="91425"/>
                </a:tc>
              </a:tr>
              <a:tr h="381000">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QuickUnion*</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2200">
                          <a:solidFill>
                            <a:schemeClr val="dk1"/>
                          </a:solidFill>
                          <a:latin typeface="Calibri"/>
                          <a:ea typeface="Calibri"/>
                          <a:cs typeface="Calibri"/>
                          <a:sym typeface="Calibri"/>
                        </a:rPr>
                        <a:t>Θ(N)</a:t>
                      </a:r>
                    </a:p>
                  </a:txBody>
                  <a:tcPr marT="91425" marB="91425" marR="91425" marL="91425"/>
                </a:tc>
                <a:tc>
                  <a:txBody>
                    <a:bodyPr>
                      <a:noAutofit/>
                    </a:bodyPr>
                    <a:lstStyle/>
                    <a:p>
                      <a:pPr indent="-69850" lvl="0" marL="0" rtl="0" algn="ctr">
                        <a:spcBef>
                          <a:spcPts val="0"/>
                        </a:spcBef>
                        <a:buClr>
                          <a:schemeClr val="dk1"/>
                        </a:buClr>
                        <a:buSzPts val="1100"/>
                        <a:buFont typeface="Arial"/>
                        <a:buNone/>
                      </a:pPr>
                      <a:r>
                        <a:rPr lang="en" sz="2200">
                          <a:solidFill>
                            <a:schemeClr val="dk1"/>
                          </a:solidFill>
                          <a:latin typeface="Calibri"/>
                          <a:ea typeface="Calibri"/>
                          <a:cs typeface="Calibri"/>
                          <a:sym typeface="Calibri"/>
                        </a:rPr>
                        <a:t>Θ(log N)</a:t>
                      </a:r>
                    </a:p>
                  </a:txBody>
                  <a:tcPr marT="91425" marB="91425" marR="91425" marL="91425"/>
                </a:tc>
                <a:tc>
                  <a:txBody>
                    <a:bodyPr>
                      <a:noAutofit/>
                    </a:bodyPr>
                    <a:lstStyle/>
                    <a:p>
                      <a:pPr indent="0" lvl="0" marL="0" rtl="0" algn="ctr">
                        <a:spcBef>
                          <a:spcPts val="0"/>
                        </a:spcBef>
                        <a:buNone/>
                      </a:pPr>
                      <a:r>
                        <a:rPr lang="en" sz="2200">
                          <a:solidFill>
                            <a:schemeClr val="dk1"/>
                          </a:solidFill>
                          <a:latin typeface="Calibri"/>
                          <a:ea typeface="Calibri"/>
                          <a:cs typeface="Calibri"/>
                          <a:sym typeface="Calibri"/>
                        </a:rPr>
                        <a:t>Θ(log N)</a:t>
                      </a:r>
                    </a:p>
                  </a:txBody>
                  <a:tcPr marT="91425" marB="91425" marR="91425" marL="91425"/>
                </a:tc>
              </a:tr>
            </a:tbl>
          </a:graphicData>
        </a:graphic>
      </p:graphicFrame>
      <p:sp>
        <p:nvSpPr>
          <p:cNvPr id="2193" name="Shape 2193"/>
          <p:cNvSpPr txBox="1"/>
          <p:nvPr/>
        </p:nvSpPr>
        <p:spPr>
          <a:xfrm>
            <a:off x="4584900" y="531150"/>
            <a:ext cx="3722100" cy="500700"/>
          </a:xfrm>
          <a:prstGeom prst="rect">
            <a:avLst/>
          </a:prstGeom>
          <a:noFill/>
          <a:ln>
            <a:noFill/>
          </a:ln>
        </p:spPr>
        <p:txBody>
          <a:bodyPr anchorCtr="0" anchor="b" bIns="91425" lIns="91425" rIns="91425" wrap="square" tIns="91425">
            <a:noAutofit/>
          </a:bodyPr>
          <a:lstStyle/>
          <a:p>
            <a:pPr indent="0" lvl="0" marL="0" rtl="0" algn="r">
              <a:spcBef>
                <a:spcPts val="0"/>
              </a:spcBef>
              <a:buNone/>
            </a:pPr>
            <a:r>
              <a:rPr lang="en" sz="2200"/>
              <a:t>Worst-case runtimes:</a:t>
            </a:r>
          </a:p>
        </p:txBody>
      </p:sp>
      <p:sp>
        <p:nvSpPr>
          <p:cNvPr id="2194" name="Shape 2194"/>
          <p:cNvSpPr txBox="1"/>
          <p:nvPr/>
        </p:nvSpPr>
        <p:spPr>
          <a:xfrm>
            <a:off x="7218300" y="4761600"/>
            <a:ext cx="1925700" cy="3819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t>* Using union-by-size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8" name="Shape 2198"/>
        <p:cNvGrpSpPr/>
        <p:nvPr/>
      </p:nvGrpSpPr>
      <p:grpSpPr>
        <a:xfrm>
          <a:off x="0" y="0"/>
          <a:ext cx="0" cy="0"/>
          <a:chOff x="0" y="0"/>
          <a:chExt cx="0" cy="0"/>
        </a:xfrm>
      </p:grpSpPr>
      <p:sp>
        <p:nvSpPr>
          <p:cNvPr id="2199" name="Shape 2199"/>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indent="0" lvl="0" marL="0" rtl="0">
              <a:spcBef>
                <a:spcPts val="0"/>
              </a:spcBef>
              <a:buNone/>
            </a:pPr>
            <a:r>
              <a:rPr lang="en">
                <a:solidFill>
                  <a:srgbClr val="1155CC"/>
                </a:solidFill>
              </a:rPr>
              <a:t>Path Compression</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03" name="Shape 2203"/>
        <p:cNvGrpSpPr/>
        <p:nvPr/>
      </p:nvGrpSpPr>
      <p:grpSpPr>
        <a:xfrm>
          <a:off x="0" y="0"/>
          <a:ext cx="0" cy="0"/>
          <a:chOff x="0" y="0"/>
          <a:chExt cx="0" cy="0"/>
        </a:xfrm>
      </p:grpSpPr>
      <p:sp>
        <p:nvSpPr>
          <p:cNvPr id="2204" name="Shape 2204"/>
          <p:cNvSpPr txBox="1"/>
          <p:nvPr/>
        </p:nvSpPr>
        <p:spPr>
          <a:xfrm>
            <a:off x="311700" y="6351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205" name="Shape 2205"/>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Path Compression: A Clever Idea</a:t>
            </a:r>
          </a:p>
        </p:txBody>
      </p:sp>
      <p:sp>
        <p:nvSpPr>
          <p:cNvPr id="2206" name="Shape 2206"/>
          <p:cNvSpPr txBox="1"/>
          <p:nvPr/>
        </p:nvSpPr>
        <p:spPr>
          <a:xfrm>
            <a:off x="311700" y="558950"/>
            <a:ext cx="8342100" cy="122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Below is the topology of the worst case QuickUnion tree</a:t>
            </a:r>
          </a:p>
          <a:p>
            <a:pPr indent="-368300" lvl="0" marL="457200" rtl="0">
              <a:spcBef>
                <a:spcPts val="0"/>
              </a:spcBef>
              <a:spcAft>
                <a:spcPts val="0"/>
              </a:spcAft>
              <a:buClr>
                <a:schemeClr val="dk1"/>
              </a:buClr>
              <a:buSzPts val="2200"/>
              <a:buChar char="●"/>
            </a:pPr>
            <a:r>
              <a:rPr lang="en" sz="2200">
                <a:solidFill>
                  <a:schemeClr val="dk1"/>
                </a:solidFill>
              </a:rPr>
              <a:t>Clever idea: when we do </a:t>
            </a:r>
            <a:r>
              <a:rPr lang="en" sz="2200">
                <a:solidFill>
                  <a:schemeClr val="dk1"/>
                </a:solidFill>
                <a:latin typeface="Consolas"/>
                <a:ea typeface="Consolas"/>
                <a:cs typeface="Consolas"/>
                <a:sym typeface="Consolas"/>
              </a:rPr>
              <a:t>isConnected(15, 10)</a:t>
            </a:r>
            <a:r>
              <a:rPr lang="en" sz="2200">
                <a:solidFill>
                  <a:schemeClr val="dk1"/>
                </a:solidFill>
              </a:rPr>
              <a:t>, tie all nodes seen to the root</a:t>
            </a:r>
          </a:p>
          <a:p>
            <a:pPr indent="-368300" lvl="1" marL="914400" rtl="0">
              <a:spcBef>
                <a:spcPts val="0"/>
              </a:spcBef>
              <a:buClr>
                <a:schemeClr val="dk1"/>
              </a:buClr>
              <a:buSzPts val="2200"/>
              <a:buChar char="○"/>
            </a:pPr>
            <a:r>
              <a:rPr lang="en" sz="2200">
                <a:solidFill>
                  <a:schemeClr val="dk1"/>
                </a:solidFill>
              </a:rPr>
              <a:t>Additional cost is insignificant (same order of growth)</a:t>
            </a:r>
          </a:p>
        </p:txBody>
      </p:sp>
      <p:sp>
        <p:nvSpPr>
          <p:cNvPr id="2207" name="Shape 2207"/>
          <p:cNvSpPr/>
          <p:nvPr/>
        </p:nvSpPr>
        <p:spPr>
          <a:xfrm>
            <a:off x="1871330" y="4635825"/>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15</a:t>
            </a:r>
          </a:p>
        </p:txBody>
      </p:sp>
      <p:sp>
        <p:nvSpPr>
          <p:cNvPr id="2208" name="Shape 2208"/>
          <p:cNvSpPr/>
          <p:nvPr/>
        </p:nvSpPr>
        <p:spPr>
          <a:xfrm>
            <a:off x="1874030" y="4137325"/>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11</a:t>
            </a:r>
          </a:p>
        </p:txBody>
      </p:sp>
      <p:sp>
        <p:nvSpPr>
          <p:cNvPr id="2209" name="Shape 2209"/>
          <p:cNvSpPr/>
          <p:nvPr/>
        </p:nvSpPr>
        <p:spPr>
          <a:xfrm>
            <a:off x="2292005" y="355265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2210" name="Shape 2210"/>
          <p:cNvSpPr/>
          <p:nvPr/>
        </p:nvSpPr>
        <p:spPr>
          <a:xfrm>
            <a:off x="2647059" y="4137325"/>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12</a:t>
            </a:r>
          </a:p>
        </p:txBody>
      </p:sp>
      <p:cxnSp>
        <p:nvCxnSpPr>
          <p:cNvPr id="2211" name="Shape 2211"/>
          <p:cNvCxnSpPr>
            <a:stCxn id="2207" idx="0"/>
            <a:endCxn id="2208" idx="2"/>
          </p:cNvCxnSpPr>
          <p:nvPr/>
        </p:nvCxnSpPr>
        <p:spPr>
          <a:xfrm flipH="1" rot="10800000">
            <a:off x="2064380" y="4390125"/>
            <a:ext cx="2700" cy="245700"/>
          </a:xfrm>
          <a:prstGeom prst="straightConnector1">
            <a:avLst/>
          </a:prstGeom>
          <a:noFill/>
          <a:ln cap="flat" cmpd="sng" w="19050">
            <a:solidFill>
              <a:srgbClr val="666666"/>
            </a:solidFill>
            <a:prstDash val="solid"/>
            <a:round/>
            <a:headEnd len="lg" w="lg" type="none"/>
            <a:tailEnd len="lg" w="lg" type="none"/>
          </a:ln>
        </p:spPr>
      </p:cxnSp>
      <p:cxnSp>
        <p:nvCxnSpPr>
          <p:cNvPr id="2212" name="Shape 2212"/>
          <p:cNvCxnSpPr>
            <a:stCxn id="2208" idx="0"/>
            <a:endCxn id="2209" idx="2"/>
          </p:cNvCxnSpPr>
          <p:nvPr/>
        </p:nvCxnSpPr>
        <p:spPr>
          <a:xfrm flipH="1" rot="10800000">
            <a:off x="2067080" y="3805525"/>
            <a:ext cx="417900" cy="331800"/>
          </a:xfrm>
          <a:prstGeom prst="straightConnector1">
            <a:avLst/>
          </a:prstGeom>
          <a:noFill/>
          <a:ln cap="flat" cmpd="sng" w="19050">
            <a:solidFill>
              <a:srgbClr val="666666"/>
            </a:solidFill>
            <a:prstDash val="solid"/>
            <a:round/>
            <a:headEnd len="lg" w="lg" type="none"/>
            <a:tailEnd len="lg" w="lg" type="none"/>
          </a:ln>
        </p:spPr>
      </p:cxnSp>
      <p:cxnSp>
        <p:nvCxnSpPr>
          <p:cNvPr id="2213" name="Shape 2213"/>
          <p:cNvCxnSpPr>
            <a:stCxn id="2210" idx="0"/>
            <a:endCxn id="2209" idx="2"/>
          </p:cNvCxnSpPr>
          <p:nvPr/>
        </p:nvCxnSpPr>
        <p:spPr>
          <a:xfrm rot="10800000">
            <a:off x="2484909" y="3805525"/>
            <a:ext cx="355200" cy="331800"/>
          </a:xfrm>
          <a:prstGeom prst="straightConnector1">
            <a:avLst/>
          </a:prstGeom>
          <a:noFill/>
          <a:ln cap="flat" cmpd="sng" w="19050">
            <a:solidFill>
              <a:srgbClr val="666666"/>
            </a:solidFill>
            <a:prstDash val="solid"/>
            <a:round/>
            <a:headEnd len="lg" w="lg" type="none"/>
            <a:tailEnd len="lg" w="lg" type="none"/>
          </a:ln>
        </p:spPr>
      </p:cxnSp>
      <p:sp>
        <p:nvSpPr>
          <p:cNvPr id="2214" name="Shape 2214"/>
          <p:cNvSpPr/>
          <p:nvPr/>
        </p:nvSpPr>
        <p:spPr>
          <a:xfrm>
            <a:off x="3374680" y="4140468"/>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13</a:t>
            </a:r>
          </a:p>
        </p:txBody>
      </p:sp>
      <p:sp>
        <p:nvSpPr>
          <p:cNvPr id="2215" name="Shape 2215"/>
          <p:cNvSpPr/>
          <p:nvPr/>
        </p:nvSpPr>
        <p:spPr>
          <a:xfrm>
            <a:off x="3377380"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2216" name="Shape 2216"/>
          <p:cNvSpPr/>
          <p:nvPr/>
        </p:nvSpPr>
        <p:spPr>
          <a:xfrm>
            <a:off x="3378085" y="2904892"/>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2217" name="Shape 2217"/>
          <p:cNvSpPr/>
          <p:nvPr/>
        </p:nvSpPr>
        <p:spPr>
          <a:xfrm>
            <a:off x="4150409"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cxnSp>
        <p:nvCxnSpPr>
          <p:cNvPr id="2218" name="Shape 2218"/>
          <p:cNvCxnSpPr>
            <a:stCxn id="2214" idx="0"/>
            <a:endCxn id="2215" idx="2"/>
          </p:cNvCxnSpPr>
          <p:nvPr/>
        </p:nvCxnSpPr>
        <p:spPr>
          <a:xfrm flipH="1" rot="10800000">
            <a:off x="3567730" y="3805668"/>
            <a:ext cx="2700" cy="334800"/>
          </a:xfrm>
          <a:prstGeom prst="straightConnector1">
            <a:avLst/>
          </a:prstGeom>
          <a:noFill/>
          <a:ln cap="flat" cmpd="sng" w="19050">
            <a:solidFill>
              <a:srgbClr val="666666"/>
            </a:solidFill>
            <a:prstDash val="solid"/>
            <a:round/>
            <a:headEnd len="lg" w="lg" type="none"/>
            <a:tailEnd len="lg" w="lg" type="none"/>
          </a:ln>
        </p:spPr>
      </p:cxnSp>
      <p:cxnSp>
        <p:nvCxnSpPr>
          <p:cNvPr id="2219" name="Shape 2219"/>
          <p:cNvCxnSpPr>
            <a:stCxn id="2215" idx="0"/>
            <a:endCxn id="2216" idx="2"/>
          </p:cNvCxnSpPr>
          <p:nvPr/>
        </p:nvCxnSpPr>
        <p:spPr>
          <a:xfrm flipH="1" rot="10800000">
            <a:off x="3570430" y="3157850"/>
            <a:ext cx="600" cy="394800"/>
          </a:xfrm>
          <a:prstGeom prst="straightConnector1">
            <a:avLst/>
          </a:prstGeom>
          <a:noFill/>
          <a:ln cap="flat" cmpd="sng" w="19050">
            <a:solidFill>
              <a:srgbClr val="666666"/>
            </a:solidFill>
            <a:prstDash val="solid"/>
            <a:round/>
            <a:headEnd len="lg" w="lg" type="none"/>
            <a:tailEnd len="lg" w="lg" type="none"/>
          </a:ln>
        </p:spPr>
      </p:cxnSp>
      <p:cxnSp>
        <p:nvCxnSpPr>
          <p:cNvPr id="2220" name="Shape 2220"/>
          <p:cNvCxnSpPr>
            <a:stCxn id="2217" idx="0"/>
            <a:endCxn id="2216" idx="2"/>
          </p:cNvCxnSpPr>
          <p:nvPr/>
        </p:nvCxnSpPr>
        <p:spPr>
          <a:xfrm rot="10800000">
            <a:off x="3571259" y="3157850"/>
            <a:ext cx="772200" cy="394800"/>
          </a:xfrm>
          <a:prstGeom prst="straightConnector1">
            <a:avLst/>
          </a:prstGeom>
          <a:noFill/>
          <a:ln cap="flat" cmpd="sng" w="19050">
            <a:solidFill>
              <a:srgbClr val="666666"/>
            </a:solidFill>
            <a:prstDash val="solid"/>
            <a:round/>
            <a:headEnd len="lg" w="lg" type="none"/>
            <a:tailEnd len="lg" w="lg" type="none"/>
          </a:ln>
        </p:spPr>
      </p:cxnSp>
      <p:cxnSp>
        <p:nvCxnSpPr>
          <p:cNvPr id="2221" name="Shape 2221"/>
          <p:cNvCxnSpPr>
            <a:stCxn id="2209" idx="0"/>
            <a:endCxn id="2216" idx="2"/>
          </p:cNvCxnSpPr>
          <p:nvPr/>
        </p:nvCxnSpPr>
        <p:spPr>
          <a:xfrm flipH="1" rot="10800000">
            <a:off x="2485055" y="3157850"/>
            <a:ext cx="1086000" cy="394800"/>
          </a:xfrm>
          <a:prstGeom prst="straightConnector1">
            <a:avLst/>
          </a:prstGeom>
          <a:noFill/>
          <a:ln cap="flat" cmpd="sng" w="19050">
            <a:solidFill>
              <a:srgbClr val="666666"/>
            </a:solidFill>
            <a:prstDash val="solid"/>
            <a:round/>
            <a:headEnd len="lg" w="lg" type="none"/>
            <a:tailEnd len="lg" w="lg" type="none"/>
          </a:ln>
        </p:spPr>
      </p:cxnSp>
      <p:sp>
        <p:nvSpPr>
          <p:cNvPr id="2222" name="Shape 2222"/>
          <p:cNvSpPr/>
          <p:nvPr/>
        </p:nvSpPr>
        <p:spPr>
          <a:xfrm>
            <a:off x="4884380" y="4147038"/>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14</a:t>
            </a:r>
          </a:p>
        </p:txBody>
      </p:sp>
      <p:sp>
        <p:nvSpPr>
          <p:cNvPr id="2223" name="Shape 2223"/>
          <p:cNvSpPr/>
          <p:nvPr/>
        </p:nvSpPr>
        <p:spPr>
          <a:xfrm>
            <a:off x="4887080"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2224" name="Shape 2224"/>
          <p:cNvSpPr/>
          <p:nvPr/>
        </p:nvSpPr>
        <p:spPr>
          <a:xfrm>
            <a:off x="5305055" y="2904892"/>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2225" name="Shape 2225"/>
          <p:cNvSpPr/>
          <p:nvPr/>
        </p:nvSpPr>
        <p:spPr>
          <a:xfrm>
            <a:off x="5660109"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cxnSp>
        <p:nvCxnSpPr>
          <p:cNvPr id="2226" name="Shape 2226"/>
          <p:cNvCxnSpPr>
            <a:stCxn id="2222" idx="0"/>
            <a:endCxn id="2223" idx="2"/>
          </p:cNvCxnSpPr>
          <p:nvPr/>
        </p:nvCxnSpPr>
        <p:spPr>
          <a:xfrm flipH="1" rot="10800000">
            <a:off x="5077430" y="3805638"/>
            <a:ext cx="2700" cy="341400"/>
          </a:xfrm>
          <a:prstGeom prst="straightConnector1">
            <a:avLst/>
          </a:prstGeom>
          <a:noFill/>
          <a:ln cap="flat" cmpd="sng" w="19050">
            <a:solidFill>
              <a:srgbClr val="666666"/>
            </a:solidFill>
            <a:prstDash val="solid"/>
            <a:round/>
            <a:headEnd len="lg" w="lg" type="none"/>
            <a:tailEnd len="lg" w="lg" type="none"/>
          </a:ln>
        </p:spPr>
      </p:cxnSp>
      <p:cxnSp>
        <p:nvCxnSpPr>
          <p:cNvPr id="2227" name="Shape 2227"/>
          <p:cNvCxnSpPr>
            <a:stCxn id="2223" idx="0"/>
            <a:endCxn id="2224" idx="2"/>
          </p:cNvCxnSpPr>
          <p:nvPr/>
        </p:nvCxnSpPr>
        <p:spPr>
          <a:xfrm flipH="1" rot="10800000">
            <a:off x="5080130" y="3157850"/>
            <a:ext cx="417900" cy="394800"/>
          </a:xfrm>
          <a:prstGeom prst="straightConnector1">
            <a:avLst/>
          </a:prstGeom>
          <a:noFill/>
          <a:ln cap="flat" cmpd="sng" w="19050">
            <a:solidFill>
              <a:srgbClr val="666666"/>
            </a:solidFill>
            <a:prstDash val="solid"/>
            <a:round/>
            <a:headEnd len="lg" w="lg" type="none"/>
            <a:tailEnd len="lg" w="lg" type="none"/>
          </a:ln>
        </p:spPr>
      </p:cxnSp>
      <p:cxnSp>
        <p:nvCxnSpPr>
          <p:cNvPr id="2228" name="Shape 2228"/>
          <p:cNvCxnSpPr>
            <a:stCxn id="2225" idx="0"/>
            <a:endCxn id="2224" idx="2"/>
          </p:cNvCxnSpPr>
          <p:nvPr/>
        </p:nvCxnSpPr>
        <p:spPr>
          <a:xfrm rot="10800000">
            <a:off x="5497959" y="3157850"/>
            <a:ext cx="355200" cy="394800"/>
          </a:xfrm>
          <a:prstGeom prst="straightConnector1">
            <a:avLst/>
          </a:prstGeom>
          <a:noFill/>
          <a:ln cap="flat" cmpd="sng" w="19050">
            <a:solidFill>
              <a:srgbClr val="666666"/>
            </a:solidFill>
            <a:prstDash val="solid"/>
            <a:round/>
            <a:headEnd len="lg" w="lg" type="none"/>
            <a:tailEnd len="lg" w="lg" type="none"/>
          </a:ln>
        </p:spPr>
      </p:cxnSp>
      <p:sp>
        <p:nvSpPr>
          <p:cNvPr id="2229" name="Shape 2229"/>
          <p:cNvSpPr/>
          <p:nvPr/>
        </p:nvSpPr>
        <p:spPr>
          <a:xfrm>
            <a:off x="6387730" y="355265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10</a:t>
            </a:r>
          </a:p>
        </p:txBody>
      </p:sp>
      <p:sp>
        <p:nvSpPr>
          <p:cNvPr id="2230" name="Shape 2230"/>
          <p:cNvSpPr/>
          <p:nvPr/>
        </p:nvSpPr>
        <p:spPr>
          <a:xfrm>
            <a:off x="6390430" y="2904892"/>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sp>
        <p:nvSpPr>
          <p:cNvPr id="2231" name="Shape 2231"/>
          <p:cNvSpPr/>
          <p:nvPr/>
        </p:nvSpPr>
        <p:spPr>
          <a:xfrm>
            <a:off x="6390435" y="2107592"/>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0</a:t>
            </a:r>
          </a:p>
        </p:txBody>
      </p:sp>
      <p:sp>
        <p:nvSpPr>
          <p:cNvPr id="2232" name="Shape 2232"/>
          <p:cNvSpPr/>
          <p:nvPr/>
        </p:nvSpPr>
        <p:spPr>
          <a:xfrm>
            <a:off x="7163459" y="2904892"/>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cxnSp>
        <p:nvCxnSpPr>
          <p:cNvPr id="2233" name="Shape 2233"/>
          <p:cNvCxnSpPr>
            <a:stCxn id="2229" idx="0"/>
            <a:endCxn id="2230" idx="2"/>
          </p:cNvCxnSpPr>
          <p:nvPr/>
        </p:nvCxnSpPr>
        <p:spPr>
          <a:xfrm flipH="1" rot="10800000">
            <a:off x="6580780" y="3157850"/>
            <a:ext cx="2700" cy="394800"/>
          </a:xfrm>
          <a:prstGeom prst="straightConnector1">
            <a:avLst/>
          </a:prstGeom>
          <a:noFill/>
          <a:ln cap="flat" cmpd="sng" w="19050">
            <a:solidFill>
              <a:srgbClr val="666666"/>
            </a:solidFill>
            <a:prstDash val="solid"/>
            <a:round/>
            <a:headEnd len="lg" w="lg" type="none"/>
            <a:tailEnd len="lg" w="lg" type="none"/>
          </a:ln>
        </p:spPr>
      </p:cxnSp>
      <p:cxnSp>
        <p:nvCxnSpPr>
          <p:cNvPr id="2234" name="Shape 2234"/>
          <p:cNvCxnSpPr>
            <a:stCxn id="2230" idx="0"/>
            <a:endCxn id="2231" idx="2"/>
          </p:cNvCxnSpPr>
          <p:nvPr/>
        </p:nvCxnSpPr>
        <p:spPr>
          <a:xfrm rot="10800000">
            <a:off x="6583480" y="2360392"/>
            <a:ext cx="0" cy="544500"/>
          </a:xfrm>
          <a:prstGeom prst="straightConnector1">
            <a:avLst/>
          </a:prstGeom>
          <a:noFill/>
          <a:ln cap="flat" cmpd="sng" w="19050">
            <a:solidFill>
              <a:srgbClr val="666666"/>
            </a:solidFill>
            <a:prstDash val="solid"/>
            <a:round/>
            <a:headEnd len="lg" w="lg" type="none"/>
            <a:tailEnd len="lg" w="lg" type="none"/>
          </a:ln>
        </p:spPr>
      </p:cxnSp>
      <p:cxnSp>
        <p:nvCxnSpPr>
          <p:cNvPr id="2235" name="Shape 2235"/>
          <p:cNvCxnSpPr>
            <a:stCxn id="2232" idx="0"/>
            <a:endCxn id="2231" idx="2"/>
          </p:cNvCxnSpPr>
          <p:nvPr/>
        </p:nvCxnSpPr>
        <p:spPr>
          <a:xfrm rot="10800000">
            <a:off x="6583409" y="2360392"/>
            <a:ext cx="773100" cy="544500"/>
          </a:xfrm>
          <a:prstGeom prst="straightConnector1">
            <a:avLst/>
          </a:prstGeom>
          <a:noFill/>
          <a:ln cap="flat" cmpd="sng" w="19050">
            <a:solidFill>
              <a:srgbClr val="666666"/>
            </a:solidFill>
            <a:prstDash val="solid"/>
            <a:round/>
            <a:headEnd len="lg" w="lg" type="none"/>
            <a:tailEnd len="lg" w="lg" type="none"/>
          </a:ln>
        </p:spPr>
      </p:cxnSp>
      <p:cxnSp>
        <p:nvCxnSpPr>
          <p:cNvPr id="2236" name="Shape 2236"/>
          <p:cNvCxnSpPr>
            <a:stCxn id="2224" idx="0"/>
            <a:endCxn id="2231" idx="2"/>
          </p:cNvCxnSpPr>
          <p:nvPr/>
        </p:nvCxnSpPr>
        <p:spPr>
          <a:xfrm flipH="1" rot="10800000">
            <a:off x="5498105" y="2360392"/>
            <a:ext cx="1085400" cy="544500"/>
          </a:xfrm>
          <a:prstGeom prst="straightConnector1">
            <a:avLst/>
          </a:prstGeom>
          <a:noFill/>
          <a:ln cap="flat" cmpd="sng" w="19050">
            <a:solidFill>
              <a:srgbClr val="666666"/>
            </a:solidFill>
            <a:prstDash val="solid"/>
            <a:round/>
            <a:headEnd len="lg" w="lg" type="none"/>
            <a:tailEnd len="lg" w="lg" type="none"/>
          </a:ln>
        </p:spPr>
      </p:cxnSp>
      <p:cxnSp>
        <p:nvCxnSpPr>
          <p:cNvPr id="2237" name="Shape 2237"/>
          <p:cNvCxnSpPr>
            <a:stCxn id="2216" idx="0"/>
            <a:endCxn id="2231" idx="2"/>
          </p:cNvCxnSpPr>
          <p:nvPr/>
        </p:nvCxnSpPr>
        <p:spPr>
          <a:xfrm flipH="1" rot="10800000">
            <a:off x="3571135" y="2360392"/>
            <a:ext cx="3012300" cy="5445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1" name="Shape 2241"/>
        <p:cNvGrpSpPr/>
        <p:nvPr/>
      </p:nvGrpSpPr>
      <p:grpSpPr>
        <a:xfrm>
          <a:off x="0" y="0"/>
          <a:ext cx="0" cy="0"/>
          <a:chOff x="0" y="0"/>
          <a:chExt cx="0" cy="0"/>
        </a:xfrm>
      </p:grpSpPr>
      <p:sp>
        <p:nvSpPr>
          <p:cNvPr id="2242" name="Shape 2242"/>
          <p:cNvSpPr txBox="1"/>
          <p:nvPr/>
        </p:nvSpPr>
        <p:spPr>
          <a:xfrm>
            <a:off x="311700" y="6351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243" name="Shape 2243"/>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Path Compression: A Clever Idea</a:t>
            </a:r>
          </a:p>
        </p:txBody>
      </p:sp>
      <p:sp>
        <p:nvSpPr>
          <p:cNvPr id="2244" name="Shape 2244"/>
          <p:cNvSpPr txBox="1"/>
          <p:nvPr/>
        </p:nvSpPr>
        <p:spPr>
          <a:xfrm>
            <a:off x="311700" y="558950"/>
            <a:ext cx="8342100" cy="122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Below is the topology of the worst case QuickUnion tree</a:t>
            </a:r>
          </a:p>
          <a:p>
            <a:pPr indent="-368300" lvl="0" marL="457200" rtl="0">
              <a:spcBef>
                <a:spcPts val="0"/>
              </a:spcBef>
              <a:spcAft>
                <a:spcPts val="0"/>
              </a:spcAft>
              <a:buClr>
                <a:schemeClr val="dk1"/>
              </a:buClr>
              <a:buSzPts val="2200"/>
              <a:buChar char="●"/>
            </a:pPr>
            <a:r>
              <a:rPr lang="en" sz="2200">
                <a:solidFill>
                  <a:schemeClr val="dk1"/>
                </a:solidFill>
              </a:rPr>
              <a:t>Clever idea: when we do </a:t>
            </a:r>
            <a:r>
              <a:rPr lang="en" sz="2200">
                <a:solidFill>
                  <a:schemeClr val="dk1"/>
                </a:solidFill>
                <a:latin typeface="Consolas"/>
                <a:ea typeface="Consolas"/>
                <a:cs typeface="Consolas"/>
                <a:sym typeface="Consolas"/>
              </a:rPr>
              <a:t>isConnected(15, 10)</a:t>
            </a:r>
            <a:r>
              <a:rPr lang="en" sz="2200">
                <a:solidFill>
                  <a:schemeClr val="dk1"/>
                </a:solidFill>
              </a:rPr>
              <a:t>, tie all nodes seen to the root</a:t>
            </a:r>
          </a:p>
          <a:p>
            <a:pPr indent="-368300" lvl="1" marL="914400" rtl="0">
              <a:spcBef>
                <a:spcPts val="0"/>
              </a:spcBef>
              <a:buClr>
                <a:schemeClr val="dk1"/>
              </a:buClr>
              <a:buSzPts val="2200"/>
              <a:buChar char="○"/>
            </a:pPr>
            <a:r>
              <a:rPr lang="en" sz="2200">
                <a:solidFill>
                  <a:schemeClr val="dk1"/>
                </a:solidFill>
              </a:rPr>
              <a:t>Additional cost is insignificant (same order of growth)</a:t>
            </a:r>
          </a:p>
        </p:txBody>
      </p:sp>
      <p:sp>
        <p:nvSpPr>
          <p:cNvPr id="2245" name="Shape 2245"/>
          <p:cNvSpPr/>
          <p:nvPr/>
        </p:nvSpPr>
        <p:spPr>
          <a:xfrm>
            <a:off x="1871330" y="4635825"/>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15</a:t>
            </a:r>
          </a:p>
        </p:txBody>
      </p:sp>
      <p:sp>
        <p:nvSpPr>
          <p:cNvPr id="2246" name="Shape 2246"/>
          <p:cNvSpPr/>
          <p:nvPr/>
        </p:nvSpPr>
        <p:spPr>
          <a:xfrm>
            <a:off x="1874030" y="4137325"/>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11</a:t>
            </a:r>
          </a:p>
        </p:txBody>
      </p:sp>
      <p:sp>
        <p:nvSpPr>
          <p:cNvPr id="2247" name="Shape 2247"/>
          <p:cNvSpPr/>
          <p:nvPr/>
        </p:nvSpPr>
        <p:spPr>
          <a:xfrm>
            <a:off x="2292005" y="355265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2248" name="Shape 2248"/>
          <p:cNvSpPr/>
          <p:nvPr/>
        </p:nvSpPr>
        <p:spPr>
          <a:xfrm>
            <a:off x="2647059" y="4137325"/>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12</a:t>
            </a:r>
          </a:p>
        </p:txBody>
      </p:sp>
      <p:cxnSp>
        <p:nvCxnSpPr>
          <p:cNvPr id="2249" name="Shape 2249"/>
          <p:cNvCxnSpPr>
            <a:stCxn id="2245" idx="0"/>
            <a:endCxn id="2250" idx="2"/>
          </p:cNvCxnSpPr>
          <p:nvPr/>
        </p:nvCxnSpPr>
        <p:spPr>
          <a:xfrm flipH="1" rot="10800000">
            <a:off x="2064380" y="2360625"/>
            <a:ext cx="4519200" cy="2275200"/>
          </a:xfrm>
          <a:prstGeom prst="straightConnector1">
            <a:avLst/>
          </a:prstGeom>
          <a:noFill/>
          <a:ln cap="flat" cmpd="sng" w="19050">
            <a:solidFill>
              <a:srgbClr val="666666"/>
            </a:solidFill>
            <a:prstDash val="solid"/>
            <a:round/>
            <a:headEnd len="lg" w="lg" type="none"/>
            <a:tailEnd len="lg" w="lg" type="none"/>
          </a:ln>
        </p:spPr>
      </p:cxnSp>
      <p:cxnSp>
        <p:nvCxnSpPr>
          <p:cNvPr id="2251" name="Shape 2251"/>
          <p:cNvCxnSpPr>
            <a:stCxn id="2246" idx="0"/>
            <a:endCxn id="2250" idx="2"/>
          </p:cNvCxnSpPr>
          <p:nvPr/>
        </p:nvCxnSpPr>
        <p:spPr>
          <a:xfrm flipH="1" rot="10800000">
            <a:off x="2067080" y="2360425"/>
            <a:ext cx="4516500" cy="1776900"/>
          </a:xfrm>
          <a:prstGeom prst="straightConnector1">
            <a:avLst/>
          </a:prstGeom>
          <a:noFill/>
          <a:ln cap="flat" cmpd="sng" w="19050">
            <a:solidFill>
              <a:srgbClr val="666666"/>
            </a:solidFill>
            <a:prstDash val="solid"/>
            <a:round/>
            <a:headEnd len="lg" w="lg" type="none"/>
            <a:tailEnd len="lg" w="lg" type="none"/>
          </a:ln>
        </p:spPr>
      </p:cxnSp>
      <p:cxnSp>
        <p:nvCxnSpPr>
          <p:cNvPr id="2252" name="Shape 2252"/>
          <p:cNvCxnSpPr>
            <a:stCxn id="2248" idx="0"/>
            <a:endCxn id="2247" idx="2"/>
          </p:cNvCxnSpPr>
          <p:nvPr/>
        </p:nvCxnSpPr>
        <p:spPr>
          <a:xfrm rot="10800000">
            <a:off x="2484909" y="3805525"/>
            <a:ext cx="355200" cy="331800"/>
          </a:xfrm>
          <a:prstGeom prst="straightConnector1">
            <a:avLst/>
          </a:prstGeom>
          <a:noFill/>
          <a:ln cap="flat" cmpd="sng" w="19050">
            <a:solidFill>
              <a:srgbClr val="666666"/>
            </a:solidFill>
            <a:prstDash val="solid"/>
            <a:round/>
            <a:headEnd len="lg" w="lg" type="none"/>
            <a:tailEnd len="lg" w="lg" type="none"/>
          </a:ln>
        </p:spPr>
      </p:cxnSp>
      <p:sp>
        <p:nvSpPr>
          <p:cNvPr id="2253" name="Shape 2253"/>
          <p:cNvSpPr/>
          <p:nvPr/>
        </p:nvSpPr>
        <p:spPr>
          <a:xfrm>
            <a:off x="3374680" y="4140468"/>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13</a:t>
            </a:r>
          </a:p>
        </p:txBody>
      </p:sp>
      <p:sp>
        <p:nvSpPr>
          <p:cNvPr id="2254" name="Shape 2254"/>
          <p:cNvSpPr/>
          <p:nvPr/>
        </p:nvSpPr>
        <p:spPr>
          <a:xfrm>
            <a:off x="3377380"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2255" name="Shape 2255"/>
          <p:cNvSpPr/>
          <p:nvPr/>
        </p:nvSpPr>
        <p:spPr>
          <a:xfrm>
            <a:off x="3378085" y="2904892"/>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2256" name="Shape 2256"/>
          <p:cNvSpPr/>
          <p:nvPr/>
        </p:nvSpPr>
        <p:spPr>
          <a:xfrm>
            <a:off x="4150409"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cxnSp>
        <p:nvCxnSpPr>
          <p:cNvPr id="2257" name="Shape 2257"/>
          <p:cNvCxnSpPr>
            <a:stCxn id="2253" idx="0"/>
            <a:endCxn id="2254" idx="2"/>
          </p:cNvCxnSpPr>
          <p:nvPr/>
        </p:nvCxnSpPr>
        <p:spPr>
          <a:xfrm flipH="1" rot="10800000">
            <a:off x="3567730" y="3805668"/>
            <a:ext cx="2700" cy="334800"/>
          </a:xfrm>
          <a:prstGeom prst="straightConnector1">
            <a:avLst/>
          </a:prstGeom>
          <a:noFill/>
          <a:ln cap="flat" cmpd="sng" w="19050">
            <a:solidFill>
              <a:srgbClr val="666666"/>
            </a:solidFill>
            <a:prstDash val="solid"/>
            <a:round/>
            <a:headEnd len="lg" w="lg" type="none"/>
            <a:tailEnd len="lg" w="lg" type="none"/>
          </a:ln>
        </p:spPr>
      </p:cxnSp>
      <p:cxnSp>
        <p:nvCxnSpPr>
          <p:cNvPr id="2258" name="Shape 2258"/>
          <p:cNvCxnSpPr>
            <a:stCxn id="2254" idx="0"/>
            <a:endCxn id="2255" idx="2"/>
          </p:cNvCxnSpPr>
          <p:nvPr/>
        </p:nvCxnSpPr>
        <p:spPr>
          <a:xfrm flipH="1" rot="10800000">
            <a:off x="3570430" y="3157850"/>
            <a:ext cx="600" cy="394800"/>
          </a:xfrm>
          <a:prstGeom prst="straightConnector1">
            <a:avLst/>
          </a:prstGeom>
          <a:noFill/>
          <a:ln cap="flat" cmpd="sng" w="19050">
            <a:solidFill>
              <a:srgbClr val="666666"/>
            </a:solidFill>
            <a:prstDash val="solid"/>
            <a:round/>
            <a:headEnd len="lg" w="lg" type="none"/>
            <a:tailEnd len="lg" w="lg" type="none"/>
          </a:ln>
        </p:spPr>
      </p:cxnSp>
      <p:cxnSp>
        <p:nvCxnSpPr>
          <p:cNvPr id="2259" name="Shape 2259"/>
          <p:cNvCxnSpPr>
            <a:stCxn id="2256" idx="0"/>
            <a:endCxn id="2255" idx="2"/>
          </p:cNvCxnSpPr>
          <p:nvPr/>
        </p:nvCxnSpPr>
        <p:spPr>
          <a:xfrm rot="10800000">
            <a:off x="3571259" y="3157850"/>
            <a:ext cx="772200" cy="394800"/>
          </a:xfrm>
          <a:prstGeom prst="straightConnector1">
            <a:avLst/>
          </a:prstGeom>
          <a:noFill/>
          <a:ln cap="flat" cmpd="sng" w="19050">
            <a:solidFill>
              <a:srgbClr val="666666"/>
            </a:solidFill>
            <a:prstDash val="solid"/>
            <a:round/>
            <a:headEnd len="lg" w="lg" type="none"/>
            <a:tailEnd len="lg" w="lg" type="none"/>
          </a:ln>
        </p:spPr>
      </p:cxnSp>
      <p:cxnSp>
        <p:nvCxnSpPr>
          <p:cNvPr id="2260" name="Shape 2260"/>
          <p:cNvCxnSpPr>
            <a:stCxn id="2247" idx="0"/>
            <a:endCxn id="2250" idx="2"/>
          </p:cNvCxnSpPr>
          <p:nvPr/>
        </p:nvCxnSpPr>
        <p:spPr>
          <a:xfrm flipH="1" rot="10800000">
            <a:off x="2485055" y="2360450"/>
            <a:ext cx="4098300" cy="1192200"/>
          </a:xfrm>
          <a:prstGeom prst="straightConnector1">
            <a:avLst/>
          </a:prstGeom>
          <a:noFill/>
          <a:ln cap="flat" cmpd="sng" w="19050">
            <a:solidFill>
              <a:srgbClr val="666666"/>
            </a:solidFill>
            <a:prstDash val="solid"/>
            <a:round/>
            <a:headEnd len="lg" w="lg" type="none"/>
            <a:tailEnd len="lg" w="lg" type="none"/>
          </a:ln>
        </p:spPr>
      </p:cxnSp>
      <p:sp>
        <p:nvSpPr>
          <p:cNvPr id="2261" name="Shape 2261"/>
          <p:cNvSpPr/>
          <p:nvPr/>
        </p:nvSpPr>
        <p:spPr>
          <a:xfrm>
            <a:off x="4884380" y="4147038"/>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14</a:t>
            </a:r>
          </a:p>
        </p:txBody>
      </p:sp>
      <p:sp>
        <p:nvSpPr>
          <p:cNvPr id="2262" name="Shape 2262"/>
          <p:cNvSpPr/>
          <p:nvPr/>
        </p:nvSpPr>
        <p:spPr>
          <a:xfrm>
            <a:off x="4887080"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2263" name="Shape 2263"/>
          <p:cNvSpPr/>
          <p:nvPr/>
        </p:nvSpPr>
        <p:spPr>
          <a:xfrm>
            <a:off x="5305055" y="2904892"/>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2264" name="Shape 2264"/>
          <p:cNvSpPr/>
          <p:nvPr/>
        </p:nvSpPr>
        <p:spPr>
          <a:xfrm>
            <a:off x="5660109" y="35526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cxnSp>
        <p:nvCxnSpPr>
          <p:cNvPr id="2265" name="Shape 2265"/>
          <p:cNvCxnSpPr>
            <a:stCxn id="2261" idx="0"/>
            <a:endCxn id="2262" idx="2"/>
          </p:cNvCxnSpPr>
          <p:nvPr/>
        </p:nvCxnSpPr>
        <p:spPr>
          <a:xfrm flipH="1" rot="10800000">
            <a:off x="5077430" y="3805638"/>
            <a:ext cx="2700" cy="341400"/>
          </a:xfrm>
          <a:prstGeom prst="straightConnector1">
            <a:avLst/>
          </a:prstGeom>
          <a:noFill/>
          <a:ln cap="flat" cmpd="sng" w="19050">
            <a:solidFill>
              <a:srgbClr val="666666"/>
            </a:solidFill>
            <a:prstDash val="solid"/>
            <a:round/>
            <a:headEnd len="lg" w="lg" type="none"/>
            <a:tailEnd len="lg" w="lg" type="none"/>
          </a:ln>
        </p:spPr>
      </p:cxnSp>
      <p:cxnSp>
        <p:nvCxnSpPr>
          <p:cNvPr id="2266" name="Shape 2266"/>
          <p:cNvCxnSpPr>
            <a:stCxn id="2262" idx="0"/>
            <a:endCxn id="2263" idx="2"/>
          </p:cNvCxnSpPr>
          <p:nvPr/>
        </p:nvCxnSpPr>
        <p:spPr>
          <a:xfrm flipH="1" rot="10800000">
            <a:off x="5080130" y="3157850"/>
            <a:ext cx="417900" cy="394800"/>
          </a:xfrm>
          <a:prstGeom prst="straightConnector1">
            <a:avLst/>
          </a:prstGeom>
          <a:noFill/>
          <a:ln cap="flat" cmpd="sng" w="19050">
            <a:solidFill>
              <a:srgbClr val="666666"/>
            </a:solidFill>
            <a:prstDash val="solid"/>
            <a:round/>
            <a:headEnd len="lg" w="lg" type="none"/>
            <a:tailEnd len="lg" w="lg" type="none"/>
          </a:ln>
        </p:spPr>
      </p:cxnSp>
      <p:cxnSp>
        <p:nvCxnSpPr>
          <p:cNvPr id="2267" name="Shape 2267"/>
          <p:cNvCxnSpPr>
            <a:stCxn id="2264" idx="0"/>
            <a:endCxn id="2263" idx="2"/>
          </p:cNvCxnSpPr>
          <p:nvPr/>
        </p:nvCxnSpPr>
        <p:spPr>
          <a:xfrm rot="10800000">
            <a:off x="5497959" y="3157850"/>
            <a:ext cx="355200" cy="394800"/>
          </a:xfrm>
          <a:prstGeom prst="straightConnector1">
            <a:avLst/>
          </a:prstGeom>
          <a:noFill/>
          <a:ln cap="flat" cmpd="sng" w="19050">
            <a:solidFill>
              <a:srgbClr val="666666"/>
            </a:solidFill>
            <a:prstDash val="solid"/>
            <a:round/>
            <a:headEnd len="lg" w="lg" type="none"/>
            <a:tailEnd len="lg" w="lg" type="none"/>
          </a:ln>
        </p:spPr>
      </p:cxnSp>
      <p:sp>
        <p:nvSpPr>
          <p:cNvPr id="2268" name="Shape 2268"/>
          <p:cNvSpPr/>
          <p:nvPr/>
        </p:nvSpPr>
        <p:spPr>
          <a:xfrm>
            <a:off x="6706730" y="355265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10</a:t>
            </a:r>
          </a:p>
        </p:txBody>
      </p:sp>
      <p:sp>
        <p:nvSpPr>
          <p:cNvPr id="2269" name="Shape 2269"/>
          <p:cNvSpPr/>
          <p:nvPr/>
        </p:nvSpPr>
        <p:spPr>
          <a:xfrm>
            <a:off x="6390430" y="2904892"/>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sp>
        <p:nvSpPr>
          <p:cNvPr id="2250" name="Shape 2250"/>
          <p:cNvSpPr/>
          <p:nvPr/>
        </p:nvSpPr>
        <p:spPr>
          <a:xfrm>
            <a:off x="6390435" y="2107592"/>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0</a:t>
            </a:r>
          </a:p>
        </p:txBody>
      </p:sp>
      <p:sp>
        <p:nvSpPr>
          <p:cNvPr id="2270" name="Shape 2270"/>
          <p:cNvSpPr/>
          <p:nvPr/>
        </p:nvSpPr>
        <p:spPr>
          <a:xfrm>
            <a:off x="7163459" y="2904892"/>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cxnSp>
        <p:nvCxnSpPr>
          <p:cNvPr id="2271" name="Shape 2271"/>
          <p:cNvCxnSpPr>
            <a:stCxn id="2268" idx="0"/>
            <a:endCxn id="2250" idx="2"/>
          </p:cNvCxnSpPr>
          <p:nvPr/>
        </p:nvCxnSpPr>
        <p:spPr>
          <a:xfrm rot="10800000">
            <a:off x="6583580" y="2360450"/>
            <a:ext cx="316200" cy="1192200"/>
          </a:xfrm>
          <a:prstGeom prst="straightConnector1">
            <a:avLst/>
          </a:prstGeom>
          <a:noFill/>
          <a:ln cap="flat" cmpd="sng" w="19050">
            <a:solidFill>
              <a:srgbClr val="666666"/>
            </a:solidFill>
            <a:prstDash val="solid"/>
            <a:round/>
            <a:headEnd len="lg" w="lg" type="none"/>
            <a:tailEnd len="lg" w="lg" type="none"/>
          </a:ln>
        </p:spPr>
      </p:cxnSp>
      <p:cxnSp>
        <p:nvCxnSpPr>
          <p:cNvPr id="2272" name="Shape 2272"/>
          <p:cNvCxnSpPr>
            <a:stCxn id="2269" idx="0"/>
            <a:endCxn id="2250" idx="2"/>
          </p:cNvCxnSpPr>
          <p:nvPr/>
        </p:nvCxnSpPr>
        <p:spPr>
          <a:xfrm rot="10800000">
            <a:off x="6583480" y="2360392"/>
            <a:ext cx="0" cy="544500"/>
          </a:xfrm>
          <a:prstGeom prst="straightConnector1">
            <a:avLst/>
          </a:prstGeom>
          <a:noFill/>
          <a:ln cap="flat" cmpd="sng" w="19050">
            <a:solidFill>
              <a:srgbClr val="666666"/>
            </a:solidFill>
            <a:prstDash val="solid"/>
            <a:round/>
            <a:headEnd len="lg" w="lg" type="none"/>
            <a:tailEnd len="lg" w="lg" type="none"/>
          </a:ln>
        </p:spPr>
      </p:cxnSp>
      <p:cxnSp>
        <p:nvCxnSpPr>
          <p:cNvPr id="2273" name="Shape 2273"/>
          <p:cNvCxnSpPr>
            <a:stCxn id="2270" idx="0"/>
            <a:endCxn id="2250" idx="2"/>
          </p:cNvCxnSpPr>
          <p:nvPr/>
        </p:nvCxnSpPr>
        <p:spPr>
          <a:xfrm rot="10800000">
            <a:off x="6583409" y="2360392"/>
            <a:ext cx="773100" cy="544500"/>
          </a:xfrm>
          <a:prstGeom prst="straightConnector1">
            <a:avLst/>
          </a:prstGeom>
          <a:noFill/>
          <a:ln cap="flat" cmpd="sng" w="19050">
            <a:solidFill>
              <a:srgbClr val="666666"/>
            </a:solidFill>
            <a:prstDash val="solid"/>
            <a:round/>
            <a:headEnd len="lg" w="lg" type="none"/>
            <a:tailEnd len="lg" w="lg" type="none"/>
          </a:ln>
        </p:spPr>
      </p:cxnSp>
      <p:cxnSp>
        <p:nvCxnSpPr>
          <p:cNvPr id="2274" name="Shape 2274"/>
          <p:cNvCxnSpPr>
            <a:stCxn id="2263" idx="0"/>
            <a:endCxn id="2250" idx="2"/>
          </p:cNvCxnSpPr>
          <p:nvPr/>
        </p:nvCxnSpPr>
        <p:spPr>
          <a:xfrm flipH="1" rot="10800000">
            <a:off x="5498105" y="2360392"/>
            <a:ext cx="1085400" cy="544500"/>
          </a:xfrm>
          <a:prstGeom prst="straightConnector1">
            <a:avLst/>
          </a:prstGeom>
          <a:noFill/>
          <a:ln cap="flat" cmpd="sng" w="19050">
            <a:solidFill>
              <a:srgbClr val="666666"/>
            </a:solidFill>
            <a:prstDash val="solid"/>
            <a:round/>
            <a:headEnd len="lg" w="lg" type="none"/>
            <a:tailEnd len="lg" w="lg" type="none"/>
          </a:ln>
        </p:spPr>
      </p:cxnSp>
      <p:cxnSp>
        <p:nvCxnSpPr>
          <p:cNvPr id="2275" name="Shape 2275"/>
          <p:cNvCxnSpPr>
            <a:stCxn id="2255" idx="0"/>
            <a:endCxn id="2250" idx="2"/>
          </p:cNvCxnSpPr>
          <p:nvPr/>
        </p:nvCxnSpPr>
        <p:spPr>
          <a:xfrm flipH="1" rot="10800000">
            <a:off x="3571135" y="2360392"/>
            <a:ext cx="3012300" cy="5445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9" name="Shape 2279"/>
        <p:cNvGrpSpPr/>
        <p:nvPr/>
      </p:nvGrpSpPr>
      <p:grpSpPr>
        <a:xfrm>
          <a:off x="0" y="0"/>
          <a:ext cx="0" cy="0"/>
          <a:chOff x="0" y="0"/>
          <a:chExt cx="0" cy="0"/>
        </a:xfrm>
      </p:grpSpPr>
      <p:sp>
        <p:nvSpPr>
          <p:cNvPr id="2280" name="Shape 2280"/>
          <p:cNvSpPr txBox="1"/>
          <p:nvPr/>
        </p:nvSpPr>
        <p:spPr>
          <a:xfrm>
            <a:off x="311700" y="635150"/>
            <a:ext cx="8132400" cy="432900"/>
          </a:xfrm>
          <a:prstGeom prst="rect">
            <a:avLst/>
          </a:prstGeom>
          <a:noFill/>
          <a:ln>
            <a:noFill/>
          </a:ln>
        </p:spPr>
        <p:txBody>
          <a:bodyPr anchorCtr="0" anchor="t" bIns="91425" lIns="91425" rIns="91425" wrap="square" tIns="91425">
            <a:noAutofit/>
          </a:bodyPr>
          <a:lstStyle/>
          <a:p>
            <a:pPr indent="0" lvl="0" marL="0" rtl="0">
              <a:spcBef>
                <a:spcPts val="0"/>
              </a:spcBef>
              <a:buNone/>
            </a:pPr>
            <a:r>
              <a:t/>
            </a:r>
            <a:endParaRPr sz="2200">
              <a:solidFill>
                <a:schemeClr val="dk1"/>
              </a:solidFill>
              <a:latin typeface="Calibri"/>
              <a:ea typeface="Calibri"/>
              <a:cs typeface="Calibri"/>
              <a:sym typeface="Calibri"/>
            </a:endParaRPr>
          </a:p>
        </p:txBody>
      </p:sp>
      <p:sp>
        <p:nvSpPr>
          <p:cNvPr id="2281" name="Shape 2281"/>
          <p:cNvSpPr txBox="1"/>
          <p:nvPr>
            <p:ph type="title"/>
          </p:nvPr>
        </p:nvSpPr>
        <p:spPr>
          <a:xfrm>
            <a:off x="311700" y="64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solidFill>
                  <a:srgbClr val="1155CC"/>
                </a:solidFill>
              </a:rPr>
              <a:t>Path Compression: A Clever Idea</a:t>
            </a:r>
          </a:p>
        </p:txBody>
      </p:sp>
      <p:sp>
        <p:nvSpPr>
          <p:cNvPr id="2282" name="Shape 2282"/>
          <p:cNvSpPr txBox="1"/>
          <p:nvPr/>
        </p:nvSpPr>
        <p:spPr>
          <a:xfrm>
            <a:off x="311700" y="558950"/>
            <a:ext cx="8342100" cy="1225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sz="2200">
                <a:solidFill>
                  <a:schemeClr val="dk1"/>
                </a:solidFill>
              </a:rPr>
              <a:t>Path compression results in </a:t>
            </a:r>
            <a:r>
              <a:rPr lang="en" sz="2200">
                <a:solidFill>
                  <a:schemeClr val="dk1"/>
                </a:solidFill>
                <a:latin typeface="Consolas"/>
                <a:ea typeface="Consolas"/>
                <a:cs typeface="Consolas"/>
                <a:sym typeface="Consolas"/>
              </a:rPr>
              <a:t>union</a:t>
            </a:r>
            <a:r>
              <a:rPr lang="en" sz="2200">
                <a:solidFill>
                  <a:schemeClr val="dk1"/>
                </a:solidFill>
              </a:rPr>
              <a:t> and </a:t>
            </a:r>
            <a:r>
              <a:rPr lang="en" sz="2200">
                <a:solidFill>
                  <a:schemeClr val="dk1"/>
                </a:solidFill>
                <a:latin typeface="Consolas"/>
                <a:ea typeface="Consolas"/>
                <a:cs typeface="Consolas"/>
                <a:sym typeface="Consolas"/>
              </a:rPr>
              <a:t>isConnected</a:t>
            </a:r>
            <a:r>
              <a:rPr lang="en" sz="2200">
                <a:solidFill>
                  <a:schemeClr val="dk1"/>
                </a:solidFill>
              </a:rPr>
              <a:t> operations that are very close to constant</a:t>
            </a:r>
          </a:p>
          <a:p>
            <a:pPr indent="-368300" lvl="0" marL="457200" rtl="0">
              <a:spcBef>
                <a:spcPts val="0"/>
              </a:spcBef>
              <a:spcAft>
                <a:spcPts val="0"/>
              </a:spcAft>
              <a:buClr>
                <a:schemeClr val="dk1"/>
              </a:buClr>
              <a:buSzPts val="2200"/>
              <a:buChar char="●"/>
            </a:pPr>
            <a:r>
              <a:rPr b="1" i="1" lang="en" sz="2200">
                <a:solidFill>
                  <a:schemeClr val="dk1"/>
                </a:solidFill>
              </a:rPr>
              <a:t>f</a:t>
            </a:r>
            <a:r>
              <a:rPr lang="en" sz="2200">
                <a:solidFill>
                  <a:schemeClr val="dk1"/>
                </a:solidFill>
              </a:rPr>
              <a:t> </a:t>
            </a:r>
            <a:r>
              <a:rPr lang="en" sz="2200">
                <a:solidFill>
                  <a:schemeClr val="dk1"/>
                </a:solidFill>
                <a:latin typeface="Consolas"/>
                <a:ea typeface="Consolas"/>
                <a:cs typeface="Consolas"/>
                <a:sym typeface="Consolas"/>
              </a:rPr>
              <a:t>find</a:t>
            </a:r>
            <a:r>
              <a:rPr lang="en" sz="2200">
                <a:solidFill>
                  <a:schemeClr val="dk1"/>
                </a:solidFill>
              </a:rPr>
              <a:t> operations and </a:t>
            </a:r>
            <a:r>
              <a:rPr b="1" i="1" lang="en" sz="2200">
                <a:solidFill>
                  <a:schemeClr val="dk1"/>
                </a:solidFill>
              </a:rPr>
              <a:t>u</a:t>
            </a:r>
            <a:r>
              <a:rPr lang="en" sz="2200">
                <a:solidFill>
                  <a:schemeClr val="dk1"/>
                </a:solidFill>
              </a:rPr>
              <a:t> </a:t>
            </a:r>
            <a:r>
              <a:rPr lang="en" sz="2200">
                <a:solidFill>
                  <a:schemeClr val="dk1"/>
                </a:solidFill>
                <a:latin typeface="Consolas"/>
                <a:ea typeface="Consolas"/>
                <a:cs typeface="Consolas"/>
                <a:sym typeface="Consolas"/>
              </a:rPr>
              <a:t>union</a:t>
            </a:r>
            <a:r>
              <a:rPr lang="en" sz="2200">
                <a:solidFill>
                  <a:schemeClr val="dk1"/>
                </a:solidFill>
              </a:rPr>
              <a:t> operations takes	 			    </a:t>
            </a:r>
            <a:r>
              <a:rPr lang="en" sz="2200">
                <a:solidFill>
                  <a:schemeClr val="dk1"/>
                </a:solidFill>
                <a:highlight>
                  <a:srgbClr val="FFFFFF"/>
                </a:highlight>
              </a:rPr>
              <a:t>Θ(u + fα(f + u, u))</a:t>
            </a:r>
          </a:p>
          <a:p>
            <a:pPr indent="-368300" lvl="1" marL="914400" rtl="0">
              <a:spcBef>
                <a:spcPts val="0"/>
              </a:spcBef>
              <a:buClr>
                <a:schemeClr val="dk1"/>
              </a:buClr>
              <a:buSzPts val="2200"/>
              <a:buChar char="○"/>
            </a:pPr>
            <a:r>
              <a:rPr lang="en" sz="2200">
                <a:solidFill>
                  <a:schemeClr val="dk1"/>
                </a:solidFill>
                <a:highlight>
                  <a:srgbClr val="FFFFFF"/>
                </a:highlight>
              </a:rPr>
              <a:t>α is the inverse Ackermann function… less than 5 for all practical inputs!</a:t>
            </a:r>
          </a:p>
        </p:txBody>
      </p:sp>
      <p:sp>
        <p:nvSpPr>
          <p:cNvPr id="2283" name="Shape 2283"/>
          <p:cNvSpPr/>
          <p:nvPr/>
        </p:nvSpPr>
        <p:spPr>
          <a:xfrm>
            <a:off x="1166380" y="343830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15</a:t>
            </a:r>
          </a:p>
        </p:txBody>
      </p:sp>
      <p:sp>
        <p:nvSpPr>
          <p:cNvPr id="2284" name="Shape 2284"/>
          <p:cNvSpPr/>
          <p:nvPr/>
        </p:nvSpPr>
        <p:spPr>
          <a:xfrm>
            <a:off x="1886180" y="343830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11</a:t>
            </a:r>
          </a:p>
        </p:txBody>
      </p:sp>
      <p:sp>
        <p:nvSpPr>
          <p:cNvPr id="2285" name="Shape 2285"/>
          <p:cNvSpPr/>
          <p:nvPr/>
        </p:nvSpPr>
        <p:spPr>
          <a:xfrm>
            <a:off x="2661905" y="3438163"/>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5</a:t>
            </a:r>
          </a:p>
        </p:txBody>
      </p:sp>
      <p:sp>
        <p:nvSpPr>
          <p:cNvPr id="2286" name="Shape 2286"/>
          <p:cNvSpPr/>
          <p:nvPr/>
        </p:nvSpPr>
        <p:spPr>
          <a:xfrm>
            <a:off x="2655559" y="40860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12</a:t>
            </a:r>
          </a:p>
        </p:txBody>
      </p:sp>
      <p:cxnSp>
        <p:nvCxnSpPr>
          <p:cNvPr id="2287" name="Shape 2287"/>
          <p:cNvCxnSpPr>
            <a:stCxn id="2283" idx="0"/>
            <a:endCxn id="2288" idx="2"/>
          </p:cNvCxnSpPr>
          <p:nvPr/>
        </p:nvCxnSpPr>
        <p:spPr>
          <a:xfrm flipH="1" rot="10800000">
            <a:off x="1359430" y="2894100"/>
            <a:ext cx="3367200" cy="544200"/>
          </a:xfrm>
          <a:prstGeom prst="straightConnector1">
            <a:avLst/>
          </a:prstGeom>
          <a:noFill/>
          <a:ln cap="flat" cmpd="sng" w="19050">
            <a:solidFill>
              <a:srgbClr val="666666"/>
            </a:solidFill>
            <a:prstDash val="solid"/>
            <a:round/>
            <a:headEnd len="lg" w="lg" type="none"/>
            <a:tailEnd len="lg" w="lg" type="none"/>
          </a:ln>
        </p:spPr>
      </p:cxnSp>
      <p:cxnSp>
        <p:nvCxnSpPr>
          <p:cNvPr id="2289" name="Shape 2289"/>
          <p:cNvCxnSpPr>
            <a:stCxn id="2284" idx="0"/>
            <a:endCxn id="2288" idx="2"/>
          </p:cNvCxnSpPr>
          <p:nvPr/>
        </p:nvCxnSpPr>
        <p:spPr>
          <a:xfrm flipH="1" rot="10800000">
            <a:off x="2079230" y="2894100"/>
            <a:ext cx="2647500" cy="544200"/>
          </a:xfrm>
          <a:prstGeom prst="straightConnector1">
            <a:avLst/>
          </a:prstGeom>
          <a:noFill/>
          <a:ln cap="flat" cmpd="sng" w="19050">
            <a:solidFill>
              <a:srgbClr val="666666"/>
            </a:solidFill>
            <a:prstDash val="solid"/>
            <a:round/>
            <a:headEnd len="lg" w="lg" type="none"/>
            <a:tailEnd len="lg" w="lg" type="none"/>
          </a:ln>
        </p:spPr>
      </p:cxnSp>
      <p:cxnSp>
        <p:nvCxnSpPr>
          <p:cNvPr id="2290" name="Shape 2290"/>
          <p:cNvCxnSpPr>
            <a:stCxn id="2286" idx="0"/>
            <a:endCxn id="2285" idx="2"/>
          </p:cNvCxnSpPr>
          <p:nvPr/>
        </p:nvCxnSpPr>
        <p:spPr>
          <a:xfrm flipH="1" rot="10800000">
            <a:off x="2848609" y="3690950"/>
            <a:ext cx="6300" cy="395100"/>
          </a:xfrm>
          <a:prstGeom prst="straightConnector1">
            <a:avLst/>
          </a:prstGeom>
          <a:noFill/>
          <a:ln cap="flat" cmpd="sng" w="19050">
            <a:solidFill>
              <a:srgbClr val="666666"/>
            </a:solidFill>
            <a:prstDash val="solid"/>
            <a:round/>
            <a:headEnd len="lg" w="lg" type="none"/>
            <a:tailEnd len="lg" w="lg" type="none"/>
          </a:ln>
        </p:spPr>
      </p:cxnSp>
      <p:sp>
        <p:nvSpPr>
          <p:cNvPr id="2291" name="Shape 2291"/>
          <p:cNvSpPr/>
          <p:nvPr/>
        </p:nvSpPr>
        <p:spPr>
          <a:xfrm>
            <a:off x="3389530" y="4673868"/>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13</a:t>
            </a:r>
          </a:p>
        </p:txBody>
      </p:sp>
      <p:sp>
        <p:nvSpPr>
          <p:cNvPr id="2292" name="Shape 2292"/>
          <p:cNvSpPr/>
          <p:nvPr/>
        </p:nvSpPr>
        <p:spPr>
          <a:xfrm>
            <a:off x="3392230" y="40860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6</a:t>
            </a:r>
          </a:p>
        </p:txBody>
      </p:sp>
      <p:sp>
        <p:nvSpPr>
          <p:cNvPr id="2293" name="Shape 2293"/>
          <p:cNvSpPr/>
          <p:nvPr/>
        </p:nvSpPr>
        <p:spPr>
          <a:xfrm>
            <a:off x="3392935" y="3438293"/>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a:t>
            </a:r>
          </a:p>
        </p:txBody>
      </p:sp>
      <p:sp>
        <p:nvSpPr>
          <p:cNvPr id="2294" name="Shape 2294"/>
          <p:cNvSpPr/>
          <p:nvPr/>
        </p:nvSpPr>
        <p:spPr>
          <a:xfrm>
            <a:off x="4165259" y="40860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7</a:t>
            </a:r>
          </a:p>
        </p:txBody>
      </p:sp>
      <p:cxnSp>
        <p:nvCxnSpPr>
          <p:cNvPr id="2295" name="Shape 2295"/>
          <p:cNvCxnSpPr>
            <a:stCxn id="2291" idx="0"/>
            <a:endCxn id="2292" idx="2"/>
          </p:cNvCxnSpPr>
          <p:nvPr/>
        </p:nvCxnSpPr>
        <p:spPr>
          <a:xfrm flipH="1" rot="10800000">
            <a:off x="3582580" y="4339068"/>
            <a:ext cx="2700" cy="334800"/>
          </a:xfrm>
          <a:prstGeom prst="straightConnector1">
            <a:avLst/>
          </a:prstGeom>
          <a:noFill/>
          <a:ln cap="flat" cmpd="sng" w="19050">
            <a:solidFill>
              <a:srgbClr val="666666"/>
            </a:solidFill>
            <a:prstDash val="solid"/>
            <a:round/>
            <a:headEnd len="lg" w="lg" type="none"/>
            <a:tailEnd len="lg" w="lg" type="none"/>
          </a:ln>
        </p:spPr>
      </p:cxnSp>
      <p:cxnSp>
        <p:nvCxnSpPr>
          <p:cNvPr id="2296" name="Shape 2296"/>
          <p:cNvCxnSpPr>
            <a:stCxn id="2292" idx="0"/>
            <a:endCxn id="2293" idx="2"/>
          </p:cNvCxnSpPr>
          <p:nvPr/>
        </p:nvCxnSpPr>
        <p:spPr>
          <a:xfrm flipH="1" rot="10800000">
            <a:off x="3585280" y="3691250"/>
            <a:ext cx="600" cy="394800"/>
          </a:xfrm>
          <a:prstGeom prst="straightConnector1">
            <a:avLst/>
          </a:prstGeom>
          <a:noFill/>
          <a:ln cap="flat" cmpd="sng" w="19050">
            <a:solidFill>
              <a:srgbClr val="666666"/>
            </a:solidFill>
            <a:prstDash val="solid"/>
            <a:round/>
            <a:headEnd len="lg" w="lg" type="none"/>
            <a:tailEnd len="lg" w="lg" type="none"/>
          </a:ln>
        </p:spPr>
      </p:cxnSp>
      <p:cxnSp>
        <p:nvCxnSpPr>
          <p:cNvPr id="2297" name="Shape 2297"/>
          <p:cNvCxnSpPr>
            <a:stCxn id="2294" idx="0"/>
            <a:endCxn id="2293" idx="2"/>
          </p:cNvCxnSpPr>
          <p:nvPr/>
        </p:nvCxnSpPr>
        <p:spPr>
          <a:xfrm rot="10800000">
            <a:off x="3586109" y="3691250"/>
            <a:ext cx="772200" cy="394800"/>
          </a:xfrm>
          <a:prstGeom prst="straightConnector1">
            <a:avLst/>
          </a:prstGeom>
          <a:noFill/>
          <a:ln cap="flat" cmpd="sng" w="19050">
            <a:solidFill>
              <a:srgbClr val="666666"/>
            </a:solidFill>
            <a:prstDash val="solid"/>
            <a:round/>
            <a:headEnd len="lg" w="lg" type="none"/>
            <a:tailEnd len="lg" w="lg" type="none"/>
          </a:ln>
        </p:spPr>
      </p:cxnSp>
      <p:cxnSp>
        <p:nvCxnSpPr>
          <p:cNvPr id="2298" name="Shape 2298"/>
          <p:cNvCxnSpPr>
            <a:stCxn id="2285" idx="0"/>
            <a:endCxn id="2288" idx="2"/>
          </p:cNvCxnSpPr>
          <p:nvPr/>
        </p:nvCxnSpPr>
        <p:spPr>
          <a:xfrm flipH="1" rot="10800000">
            <a:off x="2854955" y="2893963"/>
            <a:ext cx="1871700" cy="544200"/>
          </a:xfrm>
          <a:prstGeom prst="straightConnector1">
            <a:avLst/>
          </a:prstGeom>
          <a:noFill/>
          <a:ln cap="flat" cmpd="sng" w="19050">
            <a:solidFill>
              <a:srgbClr val="666666"/>
            </a:solidFill>
            <a:prstDash val="solid"/>
            <a:round/>
            <a:headEnd len="lg" w="lg" type="none"/>
            <a:tailEnd len="lg" w="lg" type="none"/>
          </a:ln>
        </p:spPr>
      </p:cxnSp>
      <p:sp>
        <p:nvSpPr>
          <p:cNvPr id="2299" name="Shape 2299"/>
          <p:cNvSpPr/>
          <p:nvPr/>
        </p:nvSpPr>
        <p:spPr>
          <a:xfrm>
            <a:off x="4899230" y="4680438"/>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14</a:t>
            </a:r>
          </a:p>
        </p:txBody>
      </p:sp>
      <p:sp>
        <p:nvSpPr>
          <p:cNvPr id="2300" name="Shape 2300"/>
          <p:cNvSpPr/>
          <p:nvPr/>
        </p:nvSpPr>
        <p:spPr>
          <a:xfrm>
            <a:off x="4901930" y="40860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8</a:t>
            </a:r>
          </a:p>
        </p:txBody>
      </p:sp>
      <p:sp>
        <p:nvSpPr>
          <p:cNvPr id="2301" name="Shape 2301"/>
          <p:cNvSpPr/>
          <p:nvPr/>
        </p:nvSpPr>
        <p:spPr>
          <a:xfrm>
            <a:off x="5319905" y="3438293"/>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2</a:t>
            </a:r>
          </a:p>
        </p:txBody>
      </p:sp>
      <p:sp>
        <p:nvSpPr>
          <p:cNvPr id="2302" name="Shape 2302"/>
          <p:cNvSpPr/>
          <p:nvPr/>
        </p:nvSpPr>
        <p:spPr>
          <a:xfrm>
            <a:off x="5674959" y="4086050"/>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9</a:t>
            </a:r>
          </a:p>
        </p:txBody>
      </p:sp>
      <p:cxnSp>
        <p:nvCxnSpPr>
          <p:cNvPr id="2303" name="Shape 2303"/>
          <p:cNvCxnSpPr>
            <a:stCxn id="2299" idx="0"/>
            <a:endCxn id="2300" idx="2"/>
          </p:cNvCxnSpPr>
          <p:nvPr/>
        </p:nvCxnSpPr>
        <p:spPr>
          <a:xfrm flipH="1" rot="10800000">
            <a:off x="5092280" y="4339038"/>
            <a:ext cx="2700" cy="341400"/>
          </a:xfrm>
          <a:prstGeom prst="straightConnector1">
            <a:avLst/>
          </a:prstGeom>
          <a:noFill/>
          <a:ln cap="flat" cmpd="sng" w="19050">
            <a:solidFill>
              <a:srgbClr val="666666"/>
            </a:solidFill>
            <a:prstDash val="solid"/>
            <a:round/>
            <a:headEnd len="lg" w="lg" type="none"/>
            <a:tailEnd len="lg" w="lg" type="none"/>
          </a:ln>
        </p:spPr>
      </p:cxnSp>
      <p:cxnSp>
        <p:nvCxnSpPr>
          <p:cNvPr id="2304" name="Shape 2304"/>
          <p:cNvCxnSpPr>
            <a:stCxn id="2300" idx="0"/>
            <a:endCxn id="2301" idx="2"/>
          </p:cNvCxnSpPr>
          <p:nvPr/>
        </p:nvCxnSpPr>
        <p:spPr>
          <a:xfrm flipH="1" rot="10800000">
            <a:off x="5094980" y="3691250"/>
            <a:ext cx="417900" cy="394800"/>
          </a:xfrm>
          <a:prstGeom prst="straightConnector1">
            <a:avLst/>
          </a:prstGeom>
          <a:noFill/>
          <a:ln cap="flat" cmpd="sng" w="19050">
            <a:solidFill>
              <a:srgbClr val="666666"/>
            </a:solidFill>
            <a:prstDash val="solid"/>
            <a:round/>
            <a:headEnd len="lg" w="lg" type="none"/>
            <a:tailEnd len="lg" w="lg" type="none"/>
          </a:ln>
        </p:spPr>
      </p:cxnSp>
      <p:cxnSp>
        <p:nvCxnSpPr>
          <p:cNvPr id="2305" name="Shape 2305"/>
          <p:cNvCxnSpPr>
            <a:stCxn id="2302" idx="0"/>
            <a:endCxn id="2301" idx="2"/>
          </p:cNvCxnSpPr>
          <p:nvPr/>
        </p:nvCxnSpPr>
        <p:spPr>
          <a:xfrm rot="10800000">
            <a:off x="5512809" y="3691250"/>
            <a:ext cx="355200" cy="394800"/>
          </a:xfrm>
          <a:prstGeom prst="straightConnector1">
            <a:avLst/>
          </a:prstGeom>
          <a:noFill/>
          <a:ln cap="flat" cmpd="sng" w="19050">
            <a:solidFill>
              <a:srgbClr val="666666"/>
            </a:solidFill>
            <a:prstDash val="solid"/>
            <a:round/>
            <a:headEnd len="lg" w="lg" type="none"/>
            <a:tailEnd len="lg" w="lg" type="none"/>
          </a:ln>
        </p:spPr>
      </p:cxnSp>
      <p:sp>
        <p:nvSpPr>
          <p:cNvPr id="2306" name="Shape 2306"/>
          <p:cNvSpPr/>
          <p:nvPr/>
        </p:nvSpPr>
        <p:spPr>
          <a:xfrm>
            <a:off x="6978080" y="3438300"/>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10</a:t>
            </a:r>
          </a:p>
        </p:txBody>
      </p:sp>
      <p:sp>
        <p:nvSpPr>
          <p:cNvPr id="2307" name="Shape 2307"/>
          <p:cNvSpPr/>
          <p:nvPr/>
        </p:nvSpPr>
        <p:spPr>
          <a:xfrm>
            <a:off x="6405280" y="3438293"/>
            <a:ext cx="386100" cy="252900"/>
          </a:xfrm>
          <a:prstGeom prst="rect">
            <a:avLst/>
          </a:prstGeom>
          <a:solidFill>
            <a:srgbClr val="A4C2F4"/>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3</a:t>
            </a:r>
          </a:p>
        </p:txBody>
      </p:sp>
      <p:sp>
        <p:nvSpPr>
          <p:cNvPr id="2288" name="Shape 2288"/>
          <p:cNvSpPr/>
          <p:nvPr/>
        </p:nvSpPr>
        <p:spPr>
          <a:xfrm>
            <a:off x="4533610" y="2641067"/>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0</a:t>
            </a:r>
          </a:p>
        </p:txBody>
      </p:sp>
      <p:sp>
        <p:nvSpPr>
          <p:cNvPr id="2308" name="Shape 2308"/>
          <p:cNvSpPr/>
          <p:nvPr/>
        </p:nvSpPr>
        <p:spPr>
          <a:xfrm>
            <a:off x="7591534" y="3438293"/>
            <a:ext cx="386100" cy="252900"/>
          </a:xfrm>
          <a:prstGeom prst="rect">
            <a:avLst/>
          </a:prstGeom>
          <a:solidFill>
            <a:srgbClr val="F4CCCC"/>
          </a:solidFill>
          <a:ln cap="flat" cmpd="sng" w="19050">
            <a:solidFill>
              <a:srgbClr val="666666"/>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t>4</a:t>
            </a:r>
          </a:p>
        </p:txBody>
      </p:sp>
      <p:cxnSp>
        <p:nvCxnSpPr>
          <p:cNvPr id="2309" name="Shape 2309"/>
          <p:cNvCxnSpPr>
            <a:stCxn id="2306" idx="0"/>
            <a:endCxn id="2288" idx="2"/>
          </p:cNvCxnSpPr>
          <p:nvPr/>
        </p:nvCxnSpPr>
        <p:spPr>
          <a:xfrm rot="10800000">
            <a:off x="4726730" y="2894100"/>
            <a:ext cx="2444400" cy="544200"/>
          </a:xfrm>
          <a:prstGeom prst="straightConnector1">
            <a:avLst/>
          </a:prstGeom>
          <a:noFill/>
          <a:ln cap="flat" cmpd="sng" w="19050">
            <a:solidFill>
              <a:srgbClr val="666666"/>
            </a:solidFill>
            <a:prstDash val="solid"/>
            <a:round/>
            <a:headEnd len="lg" w="lg" type="none"/>
            <a:tailEnd len="lg" w="lg" type="none"/>
          </a:ln>
        </p:spPr>
      </p:cxnSp>
      <p:cxnSp>
        <p:nvCxnSpPr>
          <p:cNvPr id="2310" name="Shape 2310"/>
          <p:cNvCxnSpPr>
            <a:stCxn id="2307" idx="0"/>
            <a:endCxn id="2288" idx="2"/>
          </p:cNvCxnSpPr>
          <p:nvPr/>
        </p:nvCxnSpPr>
        <p:spPr>
          <a:xfrm rot="10800000">
            <a:off x="4726630" y="2894093"/>
            <a:ext cx="1871700" cy="544200"/>
          </a:xfrm>
          <a:prstGeom prst="straightConnector1">
            <a:avLst/>
          </a:prstGeom>
          <a:noFill/>
          <a:ln cap="flat" cmpd="sng" w="19050">
            <a:solidFill>
              <a:srgbClr val="666666"/>
            </a:solidFill>
            <a:prstDash val="solid"/>
            <a:round/>
            <a:headEnd len="lg" w="lg" type="none"/>
            <a:tailEnd len="lg" w="lg" type="none"/>
          </a:ln>
        </p:spPr>
      </p:cxnSp>
      <p:cxnSp>
        <p:nvCxnSpPr>
          <p:cNvPr id="2311" name="Shape 2311"/>
          <p:cNvCxnSpPr>
            <a:stCxn id="2308" idx="0"/>
            <a:endCxn id="2288" idx="2"/>
          </p:cNvCxnSpPr>
          <p:nvPr/>
        </p:nvCxnSpPr>
        <p:spPr>
          <a:xfrm rot="10800000">
            <a:off x="4726684" y="2894093"/>
            <a:ext cx="3057900" cy="544200"/>
          </a:xfrm>
          <a:prstGeom prst="straightConnector1">
            <a:avLst/>
          </a:prstGeom>
          <a:noFill/>
          <a:ln cap="flat" cmpd="sng" w="19050">
            <a:solidFill>
              <a:srgbClr val="666666"/>
            </a:solidFill>
            <a:prstDash val="solid"/>
            <a:round/>
            <a:headEnd len="lg" w="lg" type="none"/>
            <a:tailEnd len="lg" w="lg" type="none"/>
          </a:ln>
        </p:spPr>
      </p:cxnSp>
      <p:cxnSp>
        <p:nvCxnSpPr>
          <p:cNvPr id="2312" name="Shape 2312"/>
          <p:cNvCxnSpPr>
            <a:stCxn id="2301" idx="0"/>
            <a:endCxn id="2288" idx="2"/>
          </p:cNvCxnSpPr>
          <p:nvPr/>
        </p:nvCxnSpPr>
        <p:spPr>
          <a:xfrm rot="10800000">
            <a:off x="4726655" y="2894093"/>
            <a:ext cx="786300" cy="544200"/>
          </a:xfrm>
          <a:prstGeom prst="straightConnector1">
            <a:avLst/>
          </a:prstGeom>
          <a:noFill/>
          <a:ln cap="flat" cmpd="sng" w="19050">
            <a:solidFill>
              <a:srgbClr val="666666"/>
            </a:solidFill>
            <a:prstDash val="solid"/>
            <a:round/>
            <a:headEnd len="lg" w="lg" type="none"/>
            <a:tailEnd len="lg" w="lg" type="none"/>
          </a:ln>
        </p:spPr>
      </p:cxnSp>
      <p:cxnSp>
        <p:nvCxnSpPr>
          <p:cNvPr id="2313" name="Shape 2313"/>
          <p:cNvCxnSpPr>
            <a:stCxn id="2293" idx="0"/>
            <a:endCxn id="2288" idx="2"/>
          </p:cNvCxnSpPr>
          <p:nvPr/>
        </p:nvCxnSpPr>
        <p:spPr>
          <a:xfrm flipH="1" rot="10800000">
            <a:off x="3585985" y="2894093"/>
            <a:ext cx="1140600" cy="544200"/>
          </a:xfrm>
          <a:prstGeom prst="straightConnector1">
            <a:avLst/>
          </a:prstGeom>
          <a:noFill/>
          <a:ln cap="flat" cmpd="sng" w="19050">
            <a:solidFill>
              <a:srgbClr val="666666"/>
            </a:solidFill>
            <a:prstDash val="solid"/>
            <a:round/>
            <a:headEnd len="lg" w="lg" type="none"/>
            <a:tailEnd len="lg" w="lg"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