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10" r:id="rId5"/>
    <p:sldMasterId id="2147483724" r:id="rId6"/>
  </p:sldMasterIdLst>
  <p:notesMasterIdLst>
    <p:notesMasterId r:id="rId64"/>
  </p:notesMasterIdLst>
  <p:sldIdLst>
    <p:sldId id="317" r:id="rId7"/>
    <p:sldId id="344" r:id="rId8"/>
    <p:sldId id="390" r:id="rId9"/>
    <p:sldId id="387" r:id="rId10"/>
    <p:sldId id="391" r:id="rId11"/>
    <p:sldId id="386" r:id="rId12"/>
    <p:sldId id="284" r:id="rId13"/>
    <p:sldId id="285" r:id="rId14"/>
    <p:sldId id="373" r:id="rId15"/>
    <p:sldId id="375" r:id="rId16"/>
    <p:sldId id="376" r:id="rId17"/>
    <p:sldId id="374" r:id="rId18"/>
    <p:sldId id="286" r:id="rId19"/>
    <p:sldId id="287" r:id="rId20"/>
    <p:sldId id="288" r:id="rId21"/>
    <p:sldId id="364" r:id="rId22"/>
    <p:sldId id="289" r:id="rId23"/>
    <p:sldId id="377" r:id="rId24"/>
    <p:sldId id="350" r:id="rId25"/>
    <p:sldId id="293" r:id="rId26"/>
    <p:sldId id="295" r:id="rId27"/>
    <p:sldId id="366" r:id="rId28"/>
    <p:sldId id="301" r:id="rId29"/>
    <p:sldId id="332" r:id="rId30"/>
    <p:sldId id="302" r:id="rId31"/>
    <p:sldId id="304" r:id="rId32"/>
    <p:sldId id="388" r:id="rId33"/>
    <p:sldId id="394" r:id="rId34"/>
    <p:sldId id="351" r:id="rId35"/>
    <p:sldId id="306" r:id="rId36"/>
    <p:sldId id="307" r:id="rId37"/>
    <p:sldId id="395" r:id="rId38"/>
    <p:sldId id="309" r:id="rId39"/>
    <p:sldId id="312" r:id="rId40"/>
    <p:sldId id="368" r:id="rId41"/>
    <p:sldId id="367" r:id="rId42"/>
    <p:sldId id="369" r:id="rId43"/>
    <p:sldId id="336" r:id="rId44"/>
    <p:sldId id="338" r:id="rId45"/>
    <p:sldId id="370" r:id="rId46"/>
    <p:sldId id="339" r:id="rId47"/>
    <p:sldId id="365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71" r:id="rId59"/>
    <p:sldId id="324" r:id="rId60"/>
    <p:sldId id="380" r:id="rId61"/>
    <p:sldId id="381" r:id="rId62"/>
    <p:sldId id="382" r:id="rId6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3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3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11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04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599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617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007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12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2813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7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51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9764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2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0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1257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064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226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14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66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76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1554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7730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5953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endParaRPr lang="en-US" sz="1800" b="1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fld id="{F5551B27-49BC-4291-80C6-707CDCF1D651}" type="slidenum">
              <a:rPr lang="en-US" sz="1000" b="1" smtClean="0"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 eaLnBrk="0" hangingPunct="0"/>
              <a:t>‹#›</a:t>
            </a:fld>
            <a:endParaRPr lang="en-US" sz="2400" b="1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000" dirty="0"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dirty="0" err="1"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dirty="0"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34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000000"/>
                </a:solidFill>
              </a:rPr>
              <a:t>Machine-Level Programming II: Control</a:t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15-213: Introduction to Computer Systems</a:t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Lecture, Sept. 14, 2017</a:t>
            </a: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8458200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Today’s Instructor: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</a:rPr>
              <a:t>Phil Gibbons</a:t>
            </a:r>
            <a:endParaRPr lang="en-US" sz="2000" kern="0" dirty="0">
              <a:solidFill>
                <a:schemeClr val="tx1"/>
              </a:solidFill>
              <a:latin typeface="+mn-lt"/>
              <a:ea typeface="Calibri Bold" charset="0"/>
              <a:cs typeface="Calibri Bold" charset="0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5604" y="3788954"/>
            <a:ext cx="1709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~y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378574" y="490998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604183" cy="3575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  if carry/borrow out from most significant bit</a:t>
            </a:r>
            <a:br>
              <a:rPr lang="en-US" dirty="0"/>
            </a:br>
            <a:r>
              <a:rPr lang="en-US" dirty="0"/>
              <a:t>                 (used for unsigned comparisons)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 if two’s-complement (signed) overflow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 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 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 low-order byte of destination to 0 or 1 based on combinations of condition codes</a:t>
            </a:r>
          </a:p>
          <a:p>
            <a:pPr marL="552450" lvl="1"/>
            <a:r>
              <a:rPr lang="en-US" dirty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6602128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0999" y="1155700"/>
            <a:ext cx="6683944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673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5299" y="1302127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Beware weirdness </a:t>
              </a:r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movzbl</a:t>
              </a: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 (and others)</a:t>
              </a: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cs-CZ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movzbl %al, %eax</a:t>
              </a:r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%al</a:t>
                </a: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80078" y="3191102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E13AC-288D-415E-940E-A767CC1E04B8}"/>
              </a:ext>
            </a:extLst>
          </p:cNvPr>
          <p:cNvGrpSpPr/>
          <p:nvPr/>
        </p:nvGrpSpPr>
        <p:grpSpPr>
          <a:xfrm>
            <a:off x="1568882" y="3184752"/>
            <a:ext cx="3556000" cy="533400"/>
            <a:chOff x="1585180" y="320172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1585180" y="320172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0x00000000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3436" y="322952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4463502" y="322254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</p:grp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9081" y="3731957"/>
            <a:ext cx="349412" cy="810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EA0F5-0CCB-42DA-9999-BCD0022B449A}"/>
              </a:ext>
            </a:extLst>
          </p:cNvPr>
          <p:cNvGrpSpPr/>
          <p:nvPr/>
        </p:nvGrpSpPr>
        <p:grpSpPr>
          <a:xfrm>
            <a:off x="228598" y="3784600"/>
            <a:ext cx="3568702" cy="988729"/>
            <a:chOff x="228598" y="3784600"/>
            <a:chExt cx="3568702" cy="988729"/>
          </a:xfrm>
        </p:grpSpPr>
        <p:sp>
          <p:nvSpPr>
            <p:cNvPr id="5" name="TextBox 4"/>
            <p:cNvSpPr txBox="1"/>
            <p:nvPr/>
          </p:nvSpPr>
          <p:spPr>
            <a:xfrm>
              <a:off x="228598" y="4311664"/>
              <a:ext cx="2210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Zapped to all 0’s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2A80EB-05F2-4CFA-8E03-9966EC00C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9082" y="3784600"/>
              <a:ext cx="1358218" cy="7644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Control: Condition codes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3241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81150" y="2129865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1557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51412" y="1112490"/>
            <a:ext cx="5688687" cy="944910"/>
            <a:chOff x="3451412" y="1023590"/>
            <a:chExt cx="5688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9850" y="16256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7D3603-0456-4B30-8AAB-CAF8CDCEFE30}"/>
              </a:ext>
            </a:extLst>
          </p:cNvPr>
          <p:cNvSpPr txBox="1"/>
          <p:nvPr/>
        </p:nvSpPr>
        <p:spPr>
          <a:xfrm>
            <a:off x="381000" y="5147101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bad?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2065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2"/>
            <a:ext cx="61087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811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6B92B-037F-4402-ADDF-2D08D7B87816}"/>
              </a:ext>
            </a:extLst>
          </p:cNvPr>
          <p:cNvGrpSpPr/>
          <p:nvPr/>
        </p:nvGrpSpPr>
        <p:grpSpPr>
          <a:xfrm>
            <a:off x="457200" y="3117850"/>
            <a:ext cx="5486400" cy="1617662"/>
            <a:chOff x="457200" y="3117850"/>
            <a:chExt cx="5486400" cy="1617662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457200" y="311785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Risky Computations</a:t>
              </a: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 bwMode="auto">
            <a:xfrm>
              <a:off x="685800" y="412591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May have undesirable effects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33400" y="359251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*p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0;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4C416-640D-404C-9772-F2F4A1C247C7}"/>
              </a:ext>
            </a:extLst>
          </p:cNvPr>
          <p:cNvGrpSpPr/>
          <p:nvPr/>
        </p:nvGrpSpPr>
        <p:grpSpPr>
          <a:xfrm>
            <a:off x="457200" y="4978400"/>
            <a:ext cx="5486400" cy="1617662"/>
            <a:chOff x="457200" y="4978400"/>
            <a:chExt cx="5486400" cy="1617662"/>
          </a:xfrm>
        </p:grpSpPr>
        <p:sp>
          <p:nvSpPr>
            <p:cNvPr id="13" name="Rectangle 3"/>
            <p:cNvSpPr>
              <a:spLocks/>
            </p:cNvSpPr>
            <p:nvPr/>
          </p:nvSpPr>
          <p:spPr bwMode="auto">
            <a:xfrm>
              <a:off x="457200" y="497840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Computations with side effects</a:t>
              </a:r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 bwMode="auto">
            <a:xfrm>
              <a:off x="685800" y="598646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Must be side-effect free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533400" y="545306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 &gt; 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x*=7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x+=3;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0038" y="1952952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2493" y="4153274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5074" y="5857398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9344"/>
              </p:ext>
            </p:extLst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74" y="1576696"/>
            <a:ext cx="3872840" cy="211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37264" y="473591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7264" y="5011335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7264" y="528675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37264" y="5571979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7264" y="5844312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59" y="1492164"/>
            <a:ext cx="4707601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without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2936282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74051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82605"/>
              </p:ext>
            </p:extLst>
          </p:nvPr>
        </p:nvGraphicFramePr>
        <p:xfrm>
          <a:off x="3416353" y="4434390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74" y="1576696"/>
            <a:ext cx="3872840" cy="211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9753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9753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13060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54694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59" y="1492164"/>
            <a:ext cx="4707601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without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A058B-257D-48D9-A247-2598A226112F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18193149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37548" cy="573088"/>
          </a:xfrm>
        </p:spPr>
        <p:txBody>
          <a:bodyPr/>
          <a:lstStyle/>
          <a:p>
            <a:r>
              <a:rPr lang="en-US" dirty="0"/>
              <a:t>Recall: ISA = 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412455"/>
            <a:ext cx="4852987" cy="3182091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Condition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714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6752771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599" y="4343399"/>
            <a:ext cx="6328229" cy="238397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%eax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%edx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  %rdi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if(x) goto loop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56255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975304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55302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965778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772808"/>
            <a:ext cx="8382000" cy="2487386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782333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323771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8381676" cy="573088"/>
          </a:xfrm>
        </p:spPr>
        <p:txBody>
          <a:bodyPr/>
          <a:lstStyle/>
          <a:p>
            <a:r>
              <a:rPr lang="en-US" dirty="0"/>
              <a:t>Recall: 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5066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138057" y="1498600"/>
            <a:ext cx="3360057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Recall: Move &amp;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Some 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D311C-7B17-4E1D-9E2A-C92F59300EE9}"/>
              </a:ext>
            </a:extLst>
          </p:cNvPr>
          <p:cNvSpPr txBox="1"/>
          <p:nvPr/>
        </p:nvSpPr>
        <p:spPr>
          <a:xfrm>
            <a:off x="7463724" y="1197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E14A-870D-44EE-9212-2E9833C97B86}"/>
              </a:ext>
            </a:extLst>
          </p:cNvPr>
          <p:cNvSpPr txBox="1"/>
          <p:nvPr/>
        </p:nvSpPr>
        <p:spPr>
          <a:xfrm>
            <a:off x="3108472" y="2153265"/>
            <a:ext cx="3347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 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can be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320D1-26DB-4337-8019-A29CE7A669D5}"/>
              </a:ext>
            </a:extLst>
          </p:cNvPr>
          <p:cNvSpPr txBox="1"/>
          <p:nvPr/>
        </p:nvSpPr>
        <p:spPr>
          <a:xfrm>
            <a:off x="3108472" y="2517717"/>
            <a:ext cx="467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address computed by expression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79ED5-2D34-4A9D-817F-DBD50B3A753F}"/>
              </a:ext>
            </a:extLst>
          </p:cNvPr>
          <p:cNvSpPr txBox="1"/>
          <p:nvPr/>
        </p:nvSpPr>
        <p:spPr>
          <a:xfrm>
            <a:off x="3113388" y="2872337"/>
            <a:ext cx="192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9872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Recall: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75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596745" cy="54356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(as side effect)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  ↔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CF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carry/borrow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ZF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SF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OF set	</a:t>
            </a:r>
            <a:r>
              <a:rPr lang="en-US" dirty="0"/>
              <a:t>if two’s-complement (signed) overflow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FF0000"/>
                </a:solidFill>
              </a:rPr>
              <a:t>Not set by 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D5466-50A8-4989-9386-DC017859BEE4}"/>
              </a:ext>
            </a:extLst>
          </p:cNvPr>
          <p:cNvSpPr/>
          <p:nvPr/>
        </p:nvSpPr>
        <p:spPr bwMode="auto">
          <a:xfrm>
            <a:off x="2707340" y="406862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DC4EE-8735-4997-94FD-D35E79343EAE}"/>
              </a:ext>
            </a:extLst>
          </p:cNvPr>
          <p:cNvSpPr/>
          <p:nvPr/>
        </p:nvSpPr>
        <p:spPr bwMode="auto">
          <a:xfrm>
            <a:off x="2707340" y="4570650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6EC14-41AB-4CE4-8B87-A455B036572C}"/>
              </a:ext>
            </a:extLst>
          </p:cNvPr>
          <p:cNvCxnSpPr/>
          <p:nvPr/>
        </p:nvCxnSpPr>
        <p:spPr bwMode="auto">
          <a:xfrm>
            <a:off x="1990164" y="5234038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F29907-ABF2-47FC-9B0D-CA56A7C80696}"/>
              </a:ext>
            </a:extLst>
          </p:cNvPr>
          <p:cNvSpPr txBox="1"/>
          <p:nvPr/>
        </p:nvSpPr>
        <p:spPr>
          <a:xfrm>
            <a:off x="2142564" y="445233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7245C-E525-4050-A737-48F4CC9C89FD}"/>
              </a:ext>
            </a:extLst>
          </p:cNvPr>
          <p:cNvSpPr/>
          <p:nvPr/>
        </p:nvSpPr>
        <p:spPr bwMode="auto">
          <a:xfrm>
            <a:off x="2707340" y="5368509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844C9-CD86-4390-BFD5-A309109CB972}"/>
              </a:ext>
            </a:extLst>
          </p:cNvPr>
          <p:cNvSpPr txBox="1"/>
          <p:nvPr/>
        </p:nvSpPr>
        <p:spPr>
          <a:xfrm>
            <a:off x="2252112" y="414901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23462</TotalTime>
  <Pages>0</Pages>
  <Words>4300</Words>
  <Characters>0</Characters>
  <Application>Microsoft Office PowerPoint</Application>
  <PresentationFormat>On-screen Show (4:3)</PresentationFormat>
  <Lines>0</Lines>
  <Paragraphs>1213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57</vt:i4>
      </vt:variant>
    </vt:vector>
  </HeadingPairs>
  <TitlesOfParts>
    <vt:vector size="84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Gill Sans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Title Slide</vt:lpstr>
      <vt:lpstr>Title and Content: Build</vt:lpstr>
      <vt:lpstr>Title and Content</vt:lpstr>
      <vt:lpstr>Title Only</vt:lpstr>
      <vt:lpstr>template2007</vt:lpstr>
      <vt:lpstr>1_template2007</vt:lpstr>
      <vt:lpstr>Machine-Level Programming II: Control  15-213: Introduction to Computer Systems 6th Lecture, Sept. 14, 2017</vt:lpstr>
      <vt:lpstr>Today</vt:lpstr>
      <vt:lpstr>Recall: ISA = Assembly/Machine Code View</vt:lpstr>
      <vt:lpstr>Recall: Turning C into Object Code</vt:lpstr>
      <vt:lpstr>Recall: Move &amp; Arithmetic Operations</vt:lpstr>
      <vt:lpstr>Recall: Addressing Modes</vt:lpstr>
      <vt:lpstr>Processor State (x86-64, Partial)</vt:lpstr>
      <vt:lpstr>Condition Codes (Implicit Setting)</vt:lpstr>
      <vt:lpstr>CF set when</vt:lpstr>
      <vt:lpstr>SF set when</vt:lpstr>
      <vt:lpstr>OF set when</vt:lpstr>
      <vt:lpstr>ZF set when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Exercise</vt:lpstr>
      <vt:lpstr>Exercise</vt:lpstr>
      <vt:lpstr>Today</vt:lpstr>
      <vt:lpstr>“Do-While” Loop Example</vt:lpstr>
      <vt:lpstr>“Do-While” Loop Compilation</vt:lpstr>
      <vt:lpstr>Quiz Time!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Phil Gibbons</cp:lastModifiedBy>
  <cp:revision>1130</cp:revision>
  <cp:lastPrinted>2013-09-12T14:46:51Z</cp:lastPrinted>
  <dcterms:created xsi:type="dcterms:W3CDTF">2012-09-13T15:33:55Z</dcterms:created>
  <dcterms:modified xsi:type="dcterms:W3CDTF">2017-09-14T23:31:46Z</dcterms:modified>
</cp:coreProperties>
</file>