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3" r:id="rId4"/>
  </p:sldMasterIdLst>
  <p:notesMasterIdLst>
    <p:notesMasterId r:id="rId83"/>
  </p:notesMasterIdLst>
  <p:sldIdLst>
    <p:sldId id="335" r:id="rId5"/>
    <p:sldId id="425" r:id="rId6"/>
    <p:sldId id="370" r:id="rId7"/>
    <p:sldId id="399" r:id="rId8"/>
    <p:sldId id="398" r:id="rId9"/>
    <p:sldId id="400" r:id="rId10"/>
    <p:sldId id="401" r:id="rId11"/>
    <p:sldId id="397" r:id="rId12"/>
    <p:sldId id="289" r:id="rId13"/>
    <p:sldId id="403" r:id="rId14"/>
    <p:sldId id="402" r:id="rId15"/>
    <p:sldId id="290" r:id="rId16"/>
    <p:sldId id="404" r:id="rId17"/>
    <p:sldId id="405" r:id="rId18"/>
    <p:sldId id="256" r:id="rId19"/>
    <p:sldId id="407" r:id="rId20"/>
    <p:sldId id="260" r:id="rId21"/>
    <p:sldId id="371" r:id="rId22"/>
    <p:sldId id="292" r:id="rId23"/>
    <p:sldId id="372" r:id="rId24"/>
    <p:sldId id="373" r:id="rId25"/>
    <p:sldId id="374" r:id="rId26"/>
    <p:sldId id="375" r:id="rId27"/>
    <p:sldId id="387" r:id="rId28"/>
    <p:sldId id="376" r:id="rId29"/>
    <p:sldId id="377" r:id="rId30"/>
    <p:sldId id="388" r:id="rId31"/>
    <p:sldId id="295" r:id="rId32"/>
    <p:sldId id="296" r:id="rId33"/>
    <p:sldId id="297" r:id="rId34"/>
    <p:sldId id="298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09" r:id="rId46"/>
    <p:sldId id="310" r:id="rId47"/>
    <p:sldId id="408" r:id="rId48"/>
    <p:sldId id="409" r:id="rId49"/>
    <p:sldId id="411" r:id="rId50"/>
    <p:sldId id="412" r:id="rId51"/>
    <p:sldId id="413" r:id="rId52"/>
    <p:sldId id="385" r:id="rId53"/>
    <p:sldId id="381" r:id="rId54"/>
    <p:sldId id="410" r:id="rId55"/>
    <p:sldId id="382" r:id="rId56"/>
    <p:sldId id="325" r:id="rId57"/>
    <p:sldId id="326" r:id="rId58"/>
    <p:sldId id="327" r:id="rId59"/>
    <p:sldId id="383" r:id="rId60"/>
    <p:sldId id="426" r:id="rId61"/>
    <p:sldId id="423" r:id="rId62"/>
    <p:sldId id="424" r:id="rId63"/>
    <p:sldId id="384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386" r:id="rId72"/>
    <p:sldId id="389" r:id="rId73"/>
    <p:sldId id="328" r:id="rId74"/>
    <p:sldId id="390" r:id="rId75"/>
    <p:sldId id="391" r:id="rId76"/>
    <p:sldId id="393" r:id="rId77"/>
    <p:sldId id="394" r:id="rId78"/>
    <p:sldId id="395" r:id="rId79"/>
    <p:sldId id="396" r:id="rId80"/>
    <p:sldId id="366" r:id="rId81"/>
    <p:sldId id="334" r:id="rId8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5" autoAdjust="0"/>
    <p:restoredTop sz="97805" autoAdjust="0"/>
  </p:normalViewPr>
  <p:slideViewPr>
    <p:cSldViewPr snapToGrid="0">
      <p:cViewPr varScale="1">
        <p:scale>
          <a:sx n="87" d="100"/>
          <a:sy n="87" d="100"/>
        </p:scale>
        <p:origin x="327" y="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notesMaster" Target="notesMasters/notesMaster1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84245-4571-4C90-8BD5-DFDBDCB8E868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85A2-FA6A-46DD-B3E5-15C95E45F6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75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8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2032000"/>
            <a:ext cx="7772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22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/>
          </p:cNvSpPr>
          <p:nvPr/>
        </p:nvSpPr>
        <p:spPr bwMode="auto">
          <a:xfrm>
            <a:off x="685800" y="4572000"/>
            <a:ext cx="2095125" cy="66172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75"/>
              </a:spcBef>
            </a:pPr>
            <a:r>
              <a:rPr lang="en-US" sz="2000" b="1" dirty="0">
                <a:solidFill>
                  <a:schemeClr val="tx1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Today’s Instructor:</a:t>
            </a:r>
            <a:r>
              <a:rPr lang="en-US" sz="2000" b="1" dirty="0">
                <a:solidFill>
                  <a:schemeClr val="tx1"/>
                </a:solidFill>
                <a:latin typeface="Calibri"/>
                <a:ea typeface="Calibri" charset="0"/>
                <a:cs typeface="Calibri"/>
                <a:sym typeface="Calibri" charset="0"/>
              </a:rPr>
              <a:t> </a:t>
            </a:r>
            <a:br>
              <a:rPr lang="en-US" sz="2000" b="1" dirty="0">
                <a:solidFill>
                  <a:schemeClr val="tx1"/>
                </a:solidFill>
                <a:latin typeface="Calibri"/>
                <a:ea typeface="Calibri" charset="0"/>
                <a:cs typeface="Calibri"/>
                <a:sym typeface="Calibri" charset="0"/>
              </a:rPr>
            </a:br>
            <a:r>
              <a:rPr lang="en-US" sz="1800" dirty="0">
                <a:solidFill>
                  <a:schemeClr val="tx1"/>
                </a:solidFill>
                <a:latin typeface="Calibri"/>
                <a:ea typeface="Calibri" charset="0"/>
                <a:cs typeface="Calibri"/>
                <a:sym typeface="Calibri" charset="0"/>
              </a:rPr>
              <a:t>Phil Gibbons</a:t>
            </a:r>
            <a:endParaRPr lang="en-US" sz="2000" dirty="0">
              <a:latin typeface="Calibri"/>
              <a:cs typeface="Calibri"/>
              <a:sym typeface="Calibri" charset="0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>
          <a:xfrm>
            <a:off x="531118" y="1769026"/>
            <a:ext cx="8760719" cy="2590800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Machine-Level Programming III: Procedures</a:t>
            </a:r>
            <a:br>
              <a:rPr lang="en-US" b="1" dirty="0"/>
            </a:br>
            <a:br>
              <a:rPr lang="en-US" b="1" dirty="0"/>
            </a:br>
            <a:r>
              <a:rPr lang="en-US" sz="2000" dirty="0">
                <a:latin typeface="+mn-lt"/>
              </a:rPr>
              <a:t>15-213/18-213/15-513: Introduction to Computer Systems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7</a:t>
            </a:r>
            <a:r>
              <a:rPr lang="en-US" sz="2000" baseline="30000" dirty="0">
                <a:latin typeface="+mn-lt"/>
              </a:rPr>
              <a:t>th</a:t>
            </a:r>
            <a:r>
              <a:rPr lang="en-US" sz="2000" dirty="0">
                <a:latin typeface="+mn-lt"/>
              </a:rPr>
              <a:t> Lecture, September 19, 2017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 bwMode="auto">
          <a:xfrm flipV="1">
            <a:off x="4083442" y="1507180"/>
            <a:ext cx="2980869" cy="3828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4081854" y="2733814"/>
            <a:ext cx="3006851" cy="23566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986" name="Rectangle 2"/>
          <p:cNvSpPr>
            <a:spLocks/>
          </p:cNvSpPr>
          <p:nvPr/>
        </p:nvSpPr>
        <p:spPr bwMode="auto">
          <a:xfrm>
            <a:off x="7494561" y="235863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</a:t>
            </a:r>
            <a:br>
              <a:rPr lang="en-US" dirty="0"/>
            </a:br>
            <a:r>
              <a:rPr lang="en-US" dirty="0"/>
              <a:t>managed with</a:t>
            </a:r>
            <a:br>
              <a:rPr lang="en-US" dirty="0"/>
            </a:br>
            <a:r>
              <a:rPr lang="en-US" dirty="0"/>
              <a:t>stack discipline</a:t>
            </a: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3457816" y="4938038"/>
            <a:ext cx="50812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1" name="Rectangle 7"/>
          <p:cNvSpPr>
            <a:spLocks/>
          </p:cNvSpPr>
          <p:nvPr/>
        </p:nvSpPr>
        <p:spPr bwMode="auto">
          <a:xfrm>
            <a:off x="791758" y="4706263"/>
            <a:ext cx="2634300" cy="457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1992" name="Rectangle 8"/>
          <p:cNvSpPr>
            <a:spLocks/>
          </p:cNvSpPr>
          <p:nvPr/>
        </p:nvSpPr>
        <p:spPr bwMode="auto">
          <a:xfrm>
            <a:off x="4083442" y="1890038"/>
            <a:ext cx="1305241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4027565" y="5176516"/>
            <a:ext cx="1557714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4081854" y="4785638"/>
            <a:ext cx="129571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9" name="Rectangle 15"/>
          <p:cNvSpPr>
            <a:spLocks/>
          </p:cNvSpPr>
          <p:nvPr/>
        </p:nvSpPr>
        <p:spPr bwMode="auto">
          <a:xfrm>
            <a:off x="3711877" y="1335358"/>
            <a:ext cx="2040431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075460" y="975638"/>
            <a:ext cx="1142349" cy="541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75461" y="654389"/>
            <a:ext cx="1142349" cy="559420"/>
            <a:chOff x="1154801" y="3021980"/>
            <a:chExt cx="1142349" cy="559420"/>
          </a:xfrm>
        </p:grpSpPr>
        <p:sp>
          <p:nvSpPr>
            <p:cNvPr id="4" name="Freeform 3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" fmla="*/ 0 w 1137424"/>
                <a:gd name="connsiteY0" fmla="*/ 468352 h 468352"/>
                <a:gd name="connsiteX1" fmla="*/ 1137424 w 1137424"/>
                <a:gd name="connsiteY1" fmla="*/ 468352 h 468352"/>
                <a:gd name="connsiteX2" fmla="*/ 1137424 w 1137424"/>
                <a:gd name="connsiteY2" fmla="*/ 11152 h 468352"/>
                <a:gd name="connsiteX3" fmla="*/ 1003610 w 1137424"/>
                <a:gd name="connsiteY3" fmla="*/ 144966 h 468352"/>
                <a:gd name="connsiteX4" fmla="*/ 892098 w 1137424"/>
                <a:gd name="connsiteY4" fmla="*/ 33454 h 468352"/>
                <a:gd name="connsiteX5" fmla="*/ 780586 w 1137424"/>
                <a:gd name="connsiteY5" fmla="*/ 144966 h 468352"/>
                <a:gd name="connsiteX6" fmla="*/ 646772 w 1137424"/>
                <a:gd name="connsiteY6" fmla="*/ 11152 h 468352"/>
                <a:gd name="connsiteX7" fmla="*/ 535258 w 1137424"/>
                <a:gd name="connsiteY7" fmla="*/ 122666 h 468352"/>
                <a:gd name="connsiteX8" fmla="*/ 446046 w 1137424"/>
                <a:gd name="connsiteY8" fmla="*/ 33454 h 468352"/>
                <a:gd name="connsiteX9" fmla="*/ 345688 w 1137424"/>
                <a:gd name="connsiteY9" fmla="*/ 133812 h 468352"/>
                <a:gd name="connsiteX10" fmla="*/ 211876 w 1137424"/>
                <a:gd name="connsiteY10" fmla="*/ 0 h 468352"/>
                <a:gd name="connsiteX11" fmla="*/ 122663 w 1137424"/>
                <a:gd name="connsiteY11" fmla="*/ 167269 h 468352"/>
                <a:gd name="connsiteX12" fmla="*/ 122663 w 1137424"/>
                <a:gd name="connsiteY12" fmla="*/ 167269 h 468352"/>
                <a:gd name="connsiteX13" fmla="*/ 44605 w 1137424"/>
                <a:gd name="connsiteY13" fmla="*/ 89211 h 468352"/>
                <a:gd name="connsiteX14" fmla="*/ 44605 w 1137424"/>
                <a:gd name="connsiteY14" fmla="*/ 446049 h 468352"/>
                <a:gd name="connsiteX0" fmla="*/ 0 w 1137424"/>
                <a:gd name="connsiteY0" fmla="*/ 468352 h 468909"/>
                <a:gd name="connsiteX1" fmla="*/ 1137424 w 1137424"/>
                <a:gd name="connsiteY1" fmla="*/ 468352 h 468909"/>
                <a:gd name="connsiteX2" fmla="*/ 1137424 w 1137424"/>
                <a:gd name="connsiteY2" fmla="*/ 11152 h 468909"/>
                <a:gd name="connsiteX3" fmla="*/ 1003610 w 1137424"/>
                <a:gd name="connsiteY3" fmla="*/ 144966 h 468909"/>
                <a:gd name="connsiteX4" fmla="*/ 892098 w 1137424"/>
                <a:gd name="connsiteY4" fmla="*/ 33454 h 468909"/>
                <a:gd name="connsiteX5" fmla="*/ 780586 w 1137424"/>
                <a:gd name="connsiteY5" fmla="*/ 144966 h 468909"/>
                <a:gd name="connsiteX6" fmla="*/ 646772 w 1137424"/>
                <a:gd name="connsiteY6" fmla="*/ 11152 h 468909"/>
                <a:gd name="connsiteX7" fmla="*/ 535258 w 1137424"/>
                <a:gd name="connsiteY7" fmla="*/ 122666 h 468909"/>
                <a:gd name="connsiteX8" fmla="*/ 446046 w 1137424"/>
                <a:gd name="connsiteY8" fmla="*/ 33454 h 468909"/>
                <a:gd name="connsiteX9" fmla="*/ 345688 w 1137424"/>
                <a:gd name="connsiteY9" fmla="*/ 133812 h 468909"/>
                <a:gd name="connsiteX10" fmla="*/ 211876 w 1137424"/>
                <a:gd name="connsiteY10" fmla="*/ 0 h 468909"/>
                <a:gd name="connsiteX11" fmla="*/ 122663 w 1137424"/>
                <a:gd name="connsiteY11" fmla="*/ 167269 h 468909"/>
                <a:gd name="connsiteX12" fmla="*/ 122663 w 1137424"/>
                <a:gd name="connsiteY12" fmla="*/ 167269 h 468909"/>
                <a:gd name="connsiteX13" fmla="*/ 44605 w 1137424"/>
                <a:gd name="connsiteY13" fmla="*/ 89211 h 468909"/>
                <a:gd name="connsiteX14" fmla="*/ 2695 w 1137424"/>
                <a:gd name="connsiteY14" fmla="*/ 468909 h 468909"/>
                <a:gd name="connsiteX0" fmla="*/ 4925 w 1142349"/>
                <a:gd name="connsiteY0" fmla="*/ 468352 h 468909"/>
                <a:gd name="connsiteX1" fmla="*/ 1142349 w 1142349"/>
                <a:gd name="connsiteY1" fmla="*/ 468352 h 468909"/>
                <a:gd name="connsiteX2" fmla="*/ 1142349 w 1142349"/>
                <a:gd name="connsiteY2" fmla="*/ 11152 h 468909"/>
                <a:gd name="connsiteX3" fmla="*/ 1008535 w 1142349"/>
                <a:gd name="connsiteY3" fmla="*/ 144966 h 468909"/>
                <a:gd name="connsiteX4" fmla="*/ 897023 w 1142349"/>
                <a:gd name="connsiteY4" fmla="*/ 33454 h 468909"/>
                <a:gd name="connsiteX5" fmla="*/ 785511 w 1142349"/>
                <a:gd name="connsiteY5" fmla="*/ 144966 h 468909"/>
                <a:gd name="connsiteX6" fmla="*/ 651697 w 1142349"/>
                <a:gd name="connsiteY6" fmla="*/ 11152 h 468909"/>
                <a:gd name="connsiteX7" fmla="*/ 540183 w 1142349"/>
                <a:gd name="connsiteY7" fmla="*/ 122666 h 468909"/>
                <a:gd name="connsiteX8" fmla="*/ 450971 w 1142349"/>
                <a:gd name="connsiteY8" fmla="*/ 33454 h 468909"/>
                <a:gd name="connsiteX9" fmla="*/ 350613 w 1142349"/>
                <a:gd name="connsiteY9" fmla="*/ 133812 h 468909"/>
                <a:gd name="connsiteX10" fmla="*/ 216801 w 1142349"/>
                <a:gd name="connsiteY10" fmla="*/ 0 h 468909"/>
                <a:gd name="connsiteX11" fmla="*/ 127588 w 1142349"/>
                <a:gd name="connsiteY11" fmla="*/ 167269 h 468909"/>
                <a:gd name="connsiteX12" fmla="*/ 127588 w 1142349"/>
                <a:gd name="connsiteY12" fmla="*/ 167269 h 468909"/>
                <a:gd name="connsiteX13" fmla="*/ 0 w 1142349"/>
                <a:gd name="connsiteY13" fmla="*/ 28251 h 468909"/>
                <a:gd name="connsiteX14" fmla="*/ 7620 w 1142349"/>
                <a:gd name="connsiteY14" fmla="*/ 468909 h 46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V="1">
            <a:off x="7064311" y="6014053"/>
            <a:ext cx="1142349" cy="559420"/>
            <a:chOff x="1154801" y="3021980"/>
            <a:chExt cx="1142349" cy="559420"/>
          </a:xfrm>
        </p:grpSpPr>
        <p:sp>
          <p:nvSpPr>
            <p:cNvPr id="25" name="Freeform 24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" fmla="*/ 0 w 1137424"/>
                <a:gd name="connsiteY0" fmla="*/ 468352 h 468352"/>
                <a:gd name="connsiteX1" fmla="*/ 1137424 w 1137424"/>
                <a:gd name="connsiteY1" fmla="*/ 468352 h 468352"/>
                <a:gd name="connsiteX2" fmla="*/ 1137424 w 1137424"/>
                <a:gd name="connsiteY2" fmla="*/ 11152 h 468352"/>
                <a:gd name="connsiteX3" fmla="*/ 1003610 w 1137424"/>
                <a:gd name="connsiteY3" fmla="*/ 144966 h 468352"/>
                <a:gd name="connsiteX4" fmla="*/ 892098 w 1137424"/>
                <a:gd name="connsiteY4" fmla="*/ 33454 h 468352"/>
                <a:gd name="connsiteX5" fmla="*/ 780586 w 1137424"/>
                <a:gd name="connsiteY5" fmla="*/ 144966 h 468352"/>
                <a:gd name="connsiteX6" fmla="*/ 646772 w 1137424"/>
                <a:gd name="connsiteY6" fmla="*/ 11152 h 468352"/>
                <a:gd name="connsiteX7" fmla="*/ 535258 w 1137424"/>
                <a:gd name="connsiteY7" fmla="*/ 122666 h 468352"/>
                <a:gd name="connsiteX8" fmla="*/ 446046 w 1137424"/>
                <a:gd name="connsiteY8" fmla="*/ 33454 h 468352"/>
                <a:gd name="connsiteX9" fmla="*/ 345688 w 1137424"/>
                <a:gd name="connsiteY9" fmla="*/ 133812 h 468352"/>
                <a:gd name="connsiteX10" fmla="*/ 211876 w 1137424"/>
                <a:gd name="connsiteY10" fmla="*/ 0 h 468352"/>
                <a:gd name="connsiteX11" fmla="*/ 122663 w 1137424"/>
                <a:gd name="connsiteY11" fmla="*/ 167269 h 468352"/>
                <a:gd name="connsiteX12" fmla="*/ 122663 w 1137424"/>
                <a:gd name="connsiteY12" fmla="*/ 167269 h 468352"/>
                <a:gd name="connsiteX13" fmla="*/ 44605 w 1137424"/>
                <a:gd name="connsiteY13" fmla="*/ 89211 h 468352"/>
                <a:gd name="connsiteX14" fmla="*/ 44605 w 1137424"/>
                <a:gd name="connsiteY14" fmla="*/ 446049 h 468352"/>
                <a:gd name="connsiteX0" fmla="*/ 0 w 1137424"/>
                <a:gd name="connsiteY0" fmla="*/ 468352 h 468909"/>
                <a:gd name="connsiteX1" fmla="*/ 1137424 w 1137424"/>
                <a:gd name="connsiteY1" fmla="*/ 468352 h 468909"/>
                <a:gd name="connsiteX2" fmla="*/ 1137424 w 1137424"/>
                <a:gd name="connsiteY2" fmla="*/ 11152 h 468909"/>
                <a:gd name="connsiteX3" fmla="*/ 1003610 w 1137424"/>
                <a:gd name="connsiteY3" fmla="*/ 144966 h 468909"/>
                <a:gd name="connsiteX4" fmla="*/ 892098 w 1137424"/>
                <a:gd name="connsiteY4" fmla="*/ 33454 h 468909"/>
                <a:gd name="connsiteX5" fmla="*/ 780586 w 1137424"/>
                <a:gd name="connsiteY5" fmla="*/ 144966 h 468909"/>
                <a:gd name="connsiteX6" fmla="*/ 646772 w 1137424"/>
                <a:gd name="connsiteY6" fmla="*/ 11152 h 468909"/>
                <a:gd name="connsiteX7" fmla="*/ 535258 w 1137424"/>
                <a:gd name="connsiteY7" fmla="*/ 122666 h 468909"/>
                <a:gd name="connsiteX8" fmla="*/ 446046 w 1137424"/>
                <a:gd name="connsiteY8" fmla="*/ 33454 h 468909"/>
                <a:gd name="connsiteX9" fmla="*/ 345688 w 1137424"/>
                <a:gd name="connsiteY9" fmla="*/ 133812 h 468909"/>
                <a:gd name="connsiteX10" fmla="*/ 211876 w 1137424"/>
                <a:gd name="connsiteY10" fmla="*/ 0 h 468909"/>
                <a:gd name="connsiteX11" fmla="*/ 122663 w 1137424"/>
                <a:gd name="connsiteY11" fmla="*/ 167269 h 468909"/>
                <a:gd name="connsiteX12" fmla="*/ 122663 w 1137424"/>
                <a:gd name="connsiteY12" fmla="*/ 167269 h 468909"/>
                <a:gd name="connsiteX13" fmla="*/ 44605 w 1137424"/>
                <a:gd name="connsiteY13" fmla="*/ 89211 h 468909"/>
                <a:gd name="connsiteX14" fmla="*/ 2695 w 1137424"/>
                <a:gd name="connsiteY14" fmla="*/ 468909 h 468909"/>
                <a:gd name="connsiteX0" fmla="*/ 4925 w 1142349"/>
                <a:gd name="connsiteY0" fmla="*/ 468352 h 468909"/>
                <a:gd name="connsiteX1" fmla="*/ 1142349 w 1142349"/>
                <a:gd name="connsiteY1" fmla="*/ 468352 h 468909"/>
                <a:gd name="connsiteX2" fmla="*/ 1142349 w 1142349"/>
                <a:gd name="connsiteY2" fmla="*/ 11152 h 468909"/>
                <a:gd name="connsiteX3" fmla="*/ 1008535 w 1142349"/>
                <a:gd name="connsiteY3" fmla="*/ 144966 h 468909"/>
                <a:gd name="connsiteX4" fmla="*/ 897023 w 1142349"/>
                <a:gd name="connsiteY4" fmla="*/ 33454 h 468909"/>
                <a:gd name="connsiteX5" fmla="*/ 785511 w 1142349"/>
                <a:gd name="connsiteY5" fmla="*/ 144966 h 468909"/>
                <a:gd name="connsiteX6" fmla="*/ 651697 w 1142349"/>
                <a:gd name="connsiteY6" fmla="*/ 11152 h 468909"/>
                <a:gd name="connsiteX7" fmla="*/ 540183 w 1142349"/>
                <a:gd name="connsiteY7" fmla="*/ 122666 h 468909"/>
                <a:gd name="connsiteX8" fmla="*/ 450971 w 1142349"/>
                <a:gd name="connsiteY8" fmla="*/ 33454 h 468909"/>
                <a:gd name="connsiteX9" fmla="*/ 350613 w 1142349"/>
                <a:gd name="connsiteY9" fmla="*/ 133812 h 468909"/>
                <a:gd name="connsiteX10" fmla="*/ 216801 w 1142349"/>
                <a:gd name="connsiteY10" fmla="*/ 0 h 468909"/>
                <a:gd name="connsiteX11" fmla="*/ 127588 w 1142349"/>
                <a:gd name="connsiteY11" fmla="*/ 167269 h 468909"/>
                <a:gd name="connsiteX12" fmla="*/ 127588 w 1142349"/>
                <a:gd name="connsiteY12" fmla="*/ 167269 h 468909"/>
                <a:gd name="connsiteX13" fmla="*/ 0 w 1142349"/>
                <a:gd name="connsiteY13" fmla="*/ 28251 h 468909"/>
                <a:gd name="connsiteX14" fmla="*/ 7620 w 1142349"/>
                <a:gd name="connsiteY14" fmla="*/ 468909 h 46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 bwMode="auto">
          <a:xfrm>
            <a:off x="7075460" y="1507179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7075460" y="2733814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7075460" y="4071961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7075460" y="5581928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126486" y="4364003"/>
            <a:ext cx="1091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78283" y="1780510"/>
            <a:ext cx="1135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flipV="1">
            <a:off x="5377568" y="1507180"/>
            <a:ext cx="2840242" cy="3828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5388683" y="2733814"/>
            <a:ext cx="2766278" cy="23566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AutoShape 16">
            <a:extLst>
              <a:ext uri="{FF2B5EF4-FFF2-40B4-BE49-F238E27FC236}">
                <a16:creationId xmlns:a16="http://schemas.microsoft.com/office/drawing/2014/main" id="{17A15FED-2143-445C-B158-AB8DED884911}"/>
              </a:ext>
            </a:extLst>
          </p:cNvPr>
          <p:cNvSpPr>
            <a:spLocks/>
          </p:cNvSpPr>
          <p:nvPr/>
        </p:nvSpPr>
        <p:spPr bwMode="auto">
          <a:xfrm>
            <a:off x="4380882" y="4251152"/>
            <a:ext cx="609748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4133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r>
              <a:rPr lang="en-US" dirty="0"/>
              <a:t>Grows toward lower addresses</a:t>
            </a:r>
          </a:p>
          <a:p>
            <a:endParaRPr lang="en-US" dirty="0"/>
          </a:p>
          <a:p>
            <a:r>
              <a:rPr lang="en-US" dirty="0"/>
              <a:t>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contains </a:t>
            </a:r>
            <a:br>
              <a:rPr lang="en-US" dirty="0"/>
            </a:br>
            <a:r>
              <a:rPr lang="en-US" dirty="0"/>
              <a:t>lowest  stack address</a:t>
            </a:r>
          </a:p>
          <a:p>
            <a:pPr marL="552450" lvl="1"/>
            <a:r>
              <a:rPr lang="en-US" dirty="0"/>
              <a:t>address of “top” element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359766" y="1655413"/>
            <a:ext cx="6559550" cy="4254500"/>
            <a:chOff x="0" y="288"/>
            <a:chExt cx="4131" cy="2680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2048" y="268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72" y="288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1992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816037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524926" y="1555751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44763" y="4759325"/>
            <a:ext cx="4730751" cy="968375"/>
            <a:chOff x="59" y="0"/>
            <a:chExt cx="2980" cy="610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58" y="330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3590693" y="1870385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22" y="0"/>
              <a:ext cx="154" cy="203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-8</a:t>
              </a: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434806" y="1557337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44763" y="4759325"/>
            <a:ext cx="4691063" cy="1287463"/>
            <a:chOff x="59" y="0"/>
            <a:chExt cx="2955" cy="811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33" y="531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3590693" y="1870385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146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6 3.7037E-7 L 0.05122 0.25185 L 0.09636 0.35764 L 0.09514 0.52338 L 0.24271 0.47639 " pathEditMode="relative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(usually a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797425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77693" y="5367198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5" name="Rectangle 1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46" name="Rectangle 1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5946118" y="4876800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E5255E48-EB03-4816-A817-1DBFC5F35A12}"/>
              </a:ext>
            </a:extLst>
          </p:cNvPr>
          <p:cNvSpPr>
            <a:spLocks/>
          </p:cNvSpPr>
          <p:nvPr/>
        </p:nvSpPr>
        <p:spPr bwMode="auto">
          <a:xfrm>
            <a:off x="5434806" y="1557337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</p:spTree>
    <p:extLst>
      <p:ext uri="{BB962C8B-B14F-4D97-AF65-F5344CB8AC3E}">
        <p14:creationId xmlns:p14="http://schemas.microsoft.com/office/powerpoint/2010/main" val="36414319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(usually a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59593" y="4797425"/>
            <a:ext cx="3079207" cy="369332"/>
            <a:chOff x="2559593" y="4797425"/>
            <a:chExt cx="3079207" cy="369332"/>
          </a:xfrm>
        </p:grpSpPr>
        <p:sp>
          <p:nvSpPr>
            <p:cNvPr id="44034" name="Line 2"/>
            <p:cNvSpPr>
              <a:spLocks noChangeShapeType="1"/>
            </p:cNvSpPr>
            <p:nvPr/>
          </p:nvSpPr>
          <p:spPr bwMode="auto">
            <a:xfrm>
              <a:off x="5130800" y="5029200"/>
              <a:ext cx="5080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35" name="Rectangle 3"/>
            <p:cNvSpPr>
              <a:spLocks/>
            </p:cNvSpPr>
            <p:nvPr/>
          </p:nvSpPr>
          <p:spPr bwMode="auto">
            <a:xfrm>
              <a:off x="2559593" y="4797425"/>
              <a:ext cx="2539457" cy="36933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91426" y="5340151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6" name="Rectangle 24"/>
          <p:cNvSpPr>
            <a:spLocks/>
          </p:cNvSpPr>
          <p:nvPr/>
        </p:nvSpPr>
        <p:spPr bwMode="auto">
          <a:xfrm>
            <a:off x="5392738" y="4706938"/>
            <a:ext cx="282575" cy="32385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+8</a:t>
            </a:r>
          </a:p>
        </p:txBody>
      </p:sp>
      <p:sp>
        <p:nvSpPr>
          <p:cNvPr id="44057" name="AutoShape 25"/>
          <p:cNvSpPr>
            <a:spLocks/>
          </p:cNvSpPr>
          <p:nvPr/>
        </p:nvSpPr>
        <p:spPr bwMode="auto">
          <a:xfrm rot="10800000" flipH="1">
            <a:off x="5040313" y="4791076"/>
            <a:ext cx="368300" cy="1905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2116827" y="3396475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21E6DD8B-A023-484A-9CB8-6D8B774C14F6}"/>
              </a:ext>
            </a:extLst>
          </p:cNvPr>
          <p:cNvSpPr>
            <a:spLocks/>
          </p:cNvSpPr>
          <p:nvPr/>
        </p:nvSpPr>
        <p:spPr bwMode="auto">
          <a:xfrm>
            <a:off x="5434806" y="1557337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097588" y="4949826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48751E-6 L 5E-6 -0.051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/>
              <a:t>(usually a </a:t>
            </a:r>
            <a:r>
              <a:rPr lang="en-US" dirty="0"/>
              <a:t>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4693525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461750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5946118" y="4876800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650" y="5293232"/>
            <a:ext cx="5335841" cy="10772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(The memory doesn’t change,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only the value of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56EFD4F1-5698-40E8-86FC-42E752902BE8}"/>
              </a:ext>
            </a:extLst>
          </p:cNvPr>
          <p:cNvSpPr>
            <a:spLocks/>
          </p:cNvSpPr>
          <p:nvPr/>
        </p:nvSpPr>
        <p:spPr bwMode="auto">
          <a:xfrm>
            <a:off x="5434806" y="1557337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E6A13F9B-2838-4E0A-9CE8-0F8BFF2F98F1}"/>
              </a:ext>
            </a:extLst>
          </p:cNvPr>
          <p:cNvSpPr>
            <a:spLocks/>
          </p:cNvSpPr>
          <p:nvPr/>
        </p:nvSpPr>
        <p:spPr bwMode="auto">
          <a:xfrm>
            <a:off x="5691426" y="5340151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24" name="AutoShape 1">
            <a:extLst>
              <a:ext uri="{FF2B5EF4-FFF2-40B4-BE49-F238E27FC236}">
                <a16:creationId xmlns:a16="http://schemas.microsoft.com/office/drawing/2014/main" id="{39CC9290-FA29-4445-9E40-1D97850D8A9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6097588" y="4949826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6952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/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816" y="0"/>
            <a:ext cx="3070184" cy="1143000"/>
          </a:xfrm>
        </p:spPr>
        <p:txBody>
          <a:bodyPr/>
          <a:lstStyle/>
          <a:p>
            <a:r>
              <a:rPr lang="en-US" dirty="0"/>
              <a:t>Code Examples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199" y="4395486"/>
            <a:ext cx="3963365" cy="1507603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mult2(long a, long b)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76199" y="624069"/>
            <a:ext cx="5835569" cy="154039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00154" y="1828800"/>
            <a:ext cx="6781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400540: push   %rbx		# Save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40054c: pop    %rbx		# Restore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</p:spTree>
    <p:extLst>
      <p:ext uri="{BB962C8B-B14F-4D97-AF65-F5344CB8AC3E}">
        <p14:creationId xmlns:p14="http://schemas.microsoft.com/office/powerpoint/2010/main" val="373388473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Use stack to support procedure call and return</a:t>
            </a:r>
          </a:p>
          <a:p>
            <a:r>
              <a:rPr lang="en-US" dirty="0">
                <a:solidFill>
                  <a:srgbClr val="980002"/>
                </a:solidFill>
              </a:rPr>
              <a:t>Procedure call: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Push return address on stack</a:t>
            </a:r>
          </a:p>
          <a:p>
            <a:pPr marL="552450" lvl="1"/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dirty="0"/>
          </a:p>
          <a:p>
            <a:r>
              <a:rPr lang="en-US" dirty="0"/>
              <a:t>Return address:</a:t>
            </a:r>
          </a:p>
          <a:p>
            <a:pPr marL="552450" lvl="1"/>
            <a:r>
              <a:rPr lang="en-US" dirty="0"/>
              <a:t>Address of the next instruction right after call</a:t>
            </a:r>
          </a:p>
          <a:p>
            <a:pPr marL="552450" lvl="1"/>
            <a:r>
              <a:rPr lang="en-US" dirty="0"/>
              <a:t>Example from disassembly</a:t>
            </a:r>
          </a:p>
          <a:p>
            <a:r>
              <a:rPr lang="en-US" dirty="0">
                <a:solidFill>
                  <a:srgbClr val="980002"/>
                </a:solidFill>
              </a:rPr>
              <a:t>Procedure return: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Pop address from stack</a:t>
            </a:r>
          </a:p>
          <a:p>
            <a:pPr marL="552450" lvl="1"/>
            <a:r>
              <a:rPr lang="en-US" dirty="0"/>
              <a:t>Jump to address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/>
              <a:t>Mechanisms</a:t>
            </a:r>
          </a:p>
          <a:p>
            <a:pPr lvl="1"/>
            <a:r>
              <a:rPr lang="en-US" b="1" dirty="0"/>
              <a:t>Stack Structure</a:t>
            </a:r>
          </a:p>
          <a:p>
            <a:pPr lvl="1"/>
            <a:r>
              <a:rPr lang="en-US" b="1" dirty="0"/>
              <a:t>Calling Conventions</a:t>
            </a:r>
          </a:p>
          <a:p>
            <a:pPr lvl="2"/>
            <a:r>
              <a:rPr lang="en-US" b="1" dirty="0"/>
              <a:t>Passing control</a:t>
            </a:r>
          </a:p>
          <a:p>
            <a:pPr lvl="2"/>
            <a:r>
              <a:rPr lang="en-US" b="1" dirty="0"/>
              <a:t>Passing data</a:t>
            </a:r>
          </a:p>
          <a:p>
            <a:pPr lvl="2"/>
            <a:r>
              <a:rPr lang="en-US" b="1" dirty="0"/>
              <a:t>Managing local data</a:t>
            </a:r>
          </a:p>
          <a:p>
            <a:pPr lvl="1"/>
            <a:r>
              <a:rPr lang="en-US" b="1" dirty="0"/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148283529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#1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347516962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#2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30417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#3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13769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#4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366256581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/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Illustrations of Recursion &amp; Pointers</a:t>
            </a:r>
          </a:p>
        </p:txBody>
      </p:sp>
    </p:spTree>
    <p:extLst>
      <p:ext uri="{BB962C8B-B14F-4D97-AF65-F5344CB8AC3E}">
        <p14:creationId xmlns:p14="http://schemas.microsoft.com/office/powerpoint/2010/main" val="11031544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Data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6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5025" y="5791199"/>
            <a:ext cx="4041775" cy="334963"/>
          </a:xfrm>
        </p:spPr>
        <p:txBody>
          <a:bodyPr/>
          <a:lstStyle/>
          <a:p>
            <a:r>
              <a:rPr lang="en-US" dirty="0"/>
              <a:t>Only allocate stack space when needed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i="1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n</a:t>
              </a: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855045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  <a:br>
              <a:rPr lang="en-US" dirty="0"/>
            </a:br>
            <a:r>
              <a:rPr lang="en-US" dirty="0"/>
              <a:t>Examples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mult2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a, long b)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1524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y, long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a in %rdi, b in %rsi</a:t>
            </a: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s in %rax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t in %rax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9657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rgbClr val="7F7F7F"/>
                </a:solidFill>
              </a:rPr>
              <a:t>Passing data</a:t>
            </a:r>
          </a:p>
          <a:p>
            <a:pPr lvl="2"/>
            <a:r>
              <a:rPr lang="en-US" b="1" dirty="0"/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238313009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Stack-Based Languages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Languages that support recursion</a:t>
            </a:r>
          </a:p>
          <a:p>
            <a:pPr marL="552450" lvl="1"/>
            <a:r>
              <a:rPr lang="en-US" dirty="0"/>
              <a:t>e.g., C, Pascal, Java</a:t>
            </a:r>
          </a:p>
          <a:p>
            <a:pPr marL="552450" lvl="1"/>
            <a:r>
              <a:rPr lang="en-US" dirty="0"/>
              <a:t>Code must be “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dirty="0"/>
              <a:t>”</a:t>
            </a:r>
          </a:p>
          <a:p>
            <a:pPr marL="838200" lvl="2"/>
            <a:r>
              <a:rPr lang="en-US" dirty="0"/>
              <a:t>Multiple simultaneous instantiations of single procedure</a:t>
            </a:r>
          </a:p>
          <a:p>
            <a:pPr marL="552450" lvl="1"/>
            <a:r>
              <a:rPr lang="en-US" dirty="0"/>
              <a:t>Need some place to store state of each instantiation</a:t>
            </a:r>
          </a:p>
          <a:p>
            <a:pPr marL="838200" lvl="2"/>
            <a:r>
              <a:rPr lang="en-US" dirty="0"/>
              <a:t>Arguments</a:t>
            </a:r>
          </a:p>
          <a:p>
            <a:pPr marL="838200" lvl="2"/>
            <a:r>
              <a:rPr lang="en-US" dirty="0"/>
              <a:t>Local variables</a:t>
            </a:r>
          </a:p>
          <a:p>
            <a:pPr marL="838200" lvl="2"/>
            <a:r>
              <a:rPr lang="en-US" dirty="0"/>
              <a:t>Return pointer</a:t>
            </a:r>
          </a:p>
          <a:p>
            <a:r>
              <a:rPr lang="en-US" dirty="0"/>
              <a:t>Stack discipline</a:t>
            </a:r>
          </a:p>
          <a:p>
            <a:pPr marL="552450" lvl="1"/>
            <a:r>
              <a:rPr lang="en-US" dirty="0"/>
              <a:t>State for given procedure needed for limited time</a:t>
            </a:r>
          </a:p>
          <a:p>
            <a:pPr marL="838200" lvl="2"/>
            <a:r>
              <a:rPr lang="en-US" dirty="0"/>
              <a:t>From when called to when return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returns before caller does</a:t>
            </a:r>
          </a:p>
          <a:p>
            <a:r>
              <a:rPr lang="en-US" dirty="0"/>
              <a:t>Stack allocated in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dirty="0"/>
          </a:p>
          <a:p>
            <a:pPr marL="552450" lvl="1"/>
            <a:r>
              <a:rPr lang="en-US" dirty="0"/>
              <a:t>state for single procedure instantiation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Call Chain Example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693315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535737" y="2271713"/>
            <a:ext cx="7175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4019550" y="2084388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  <a:ln/>
        </p:spPr>
        <p:txBody>
          <a:bodyPr/>
          <a:lstStyle/>
          <a:p>
            <a:r>
              <a:rPr lang="en-US" dirty="0"/>
              <a:t>Contents</a:t>
            </a:r>
          </a:p>
          <a:p>
            <a:pPr marL="552450" lvl="1"/>
            <a:r>
              <a:rPr lang="en-US" dirty="0"/>
              <a:t>Return information</a:t>
            </a:r>
          </a:p>
          <a:p>
            <a:pPr marL="552450" lvl="1"/>
            <a:r>
              <a:rPr lang="en-US" dirty="0"/>
              <a:t>Local storage (if needed)</a:t>
            </a:r>
          </a:p>
          <a:p>
            <a:pPr marL="552450" lvl="1"/>
            <a:r>
              <a:rPr lang="en-US" dirty="0"/>
              <a:t>Temporary space (if needed)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Management</a:t>
            </a:r>
          </a:p>
          <a:p>
            <a:pPr marL="552450" lvl="1"/>
            <a:r>
              <a:rPr lang="en-US" dirty="0"/>
              <a:t>Space allocated when enter procedure</a:t>
            </a:r>
          </a:p>
          <a:p>
            <a:pPr marL="838200" lvl="2"/>
            <a:r>
              <a:rPr lang="en-US" dirty="0"/>
              <a:t>“Set-up” code</a:t>
            </a:r>
          </a:p>
          <a:p>
            <a:pPr marL="838200" lvl="2"/>
            <a:r>
              <a:rPr lang="en-US" dirty="0"/>
              <a:t>Includes push by </a:t>
            </a:r>
            <a:r>
              <a:rPr lang="en-US" b="1" dirty="0">
                <a:latin typeface="Courier New"/>
                <a:cs typeface="Courier New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 err="1"/>
              <a:t>Deallocated</a:t>
            </a:r>
            <a:r>
              <a:rPr lang="en-US" dirty="0"/>
              <a:t> when return</a:t>
            </a:r>
          </a:p>
          <a:p>
            <a:pPr marL="838200" lvl="2"/>
            <a:r>
              <a:rPr lang="en-US" dirty="0"/>
              <a:t>“Finish” code</a:t>
            </a:r>
          </a:p>
          <a:p>
            <a:pPr marL="838200" lvl="2"/>
            <a:r>
              <a:rPr lang="en-US" dirty="0"/>
              <a:t>Includes pop by </a:t>
            </a:r>
            <a:r>
              <a:rPr lang="en-US" b="1" dirty="0">
                <a:latin typeface="Courier New"/>
                <a:cs typeface="Courier New"/>
              </a:rPr>
              <a:t>ret</a:t>
            </a:r>
            <a:r>
              <a:rPr lang="en-US" dirty="0"/>
              <a:t> instruction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545262" y="3641725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4068762" y="3452813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7262812" y="389255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23245"/>
              </p:ext>
            </p:extLst>
          </p:nvPr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4"/>
          <p:cNvSpPr>
            <a:spLocks/>
          </p:cNvSpPr>
          <p:nvPr/>
        </p:nvSpPr>
        <p:spPr bwMode="auto">
          <a:xfrm>
            <a:off x="4021137" y="2365375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lang="en-US" sz="1800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lang="en-US" sz="1800" dirty="0">
              <a:solidFill>
                <a:schemeClr val="bg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3112475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5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3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8225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35042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7229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 beginning of procedure code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1" name="Arc 10"/>
          <p:cNvSpPr/>
          <p:nvPr/>
        </p:nvSpPr>
        <p:spPr bwMode="auto">
          <a:xfrm rot="10800000">
            <a:off x="5333999" y="2171700"/>
            <a:ext cx="1371600" cy="3314700"/>
          </a:xfrm>
          <a:prstGeom prst="arc">
            <a:avLst>
              <a:gd name="adj1" fmla="val 16200000"/>
              <a:gd name="adj2" fmla="val 55674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Freeform 1"/>
          <p:cNvSpPr/>
          <p:nvPr/>
        </p:nvSpPr>
        <p:spPr bwMode="auto">
          <a:xfrm>
            <a:off x="6043960" y="1996068"/>
            <a:ext cx="2086671" cy="2085278"/>
          </a:xfrm>
          <a:custGeom>
            <a:avLst/>
            <a:gdLst>
              <a:gd name="connsiteX0" fmla="*/ 1616926 w 2665494"/>
              <a:gd name="connsiteY0" fmla="*/ 0 h 2230244"/>
              <a:gd name="connsiteX1" fmla="*/ 2631687 w 2665494"/>
              <a:gd name="connsiteY1" fmla="*/ 1248937 h 2230244"/>
              <a:gd name="connsiteX2" fmla="*/ 512956 w 2665494"/>
              <a:gd name="connsiteY2" fmla="*/ 1873405 h 2230244"/>
              <a:gd name="connsiteX3" fmla="*/ 0 w 2665494"/>
              <a:gd name="connsiteY3" fmla="*/ 2230244 h 2230244"/>
              <a:gd name="connsiteX0" fmla="*/ 1616926 w 2445343"/>
              <a:gd name="connsiteY0" fmla="*/ 0 h 2230244"/>
              <a:gd name="connsiteX1" fmla="*/ 2397512 w 2445343"/>
              <a:gd name="connsiteY1" fmla="*/ 970156 h 2230244"/>
              <a:gd name="connsiteX2" fmla="*/ 512956 w 2445343"/>
              <a:gd name="connsiteY2" fmla="*/ 1873405 h 2230244"/>
              <a:gd name="connsiteX3" fmla="*/ 0 w 2445343"/>
              <a:gd name="connsiteY3" fmla="*/ 2230244 h 2230244"/>
              <a:gd name="connsiteX0" fmla="*/ 1616926 w 2415785"/>
              <a:gd name="connsiteY0" fmla="*/ 0 h 2230244"/>
              <a:gd name="connsiteX1" fmla="*/ 2397512 w 2415785"/>
              <a:gd name="connsiteY1" fmla="*/ 970156 h 2230244"/>
              <a:gd name="connsiteX2" fmla="*/ 512956 w 2415785"/>
              <a:gd name="connsiteY2" fmla="*/ 1873405 h 2230244"/>
              <a:gd name="connsiteX3" fmla="*/ 0 w 2415785"/>
              <a:gd name="connsiteY3" fmla="*/ 2230244 h 2230244"/>
              <a:gd name="connsiteX0" fmla="*/ 1616926 w 2410056"/>
              <a:gd name="connsiteY0" fmla="*/ 0 h 2230244"/>
              <a:gd name="connsiteX1" fmla="*/ 2397512 w 2410056"/>
              <a:gd name="connsiteY1" fmla="*/ 970156 h 2230244"/>
              <a:gd name="connsiteX2" fmla="*/ 1170878 w 2410056"/>
              <a:gd name="connsiteY2" fmla="*/ 970156 h 2230244"/>
              <a:gd name="connsiteX3" fmla="*/ 0 w 2410056"/>
              <a:gd name="connsiteY3" fmla="*/ 2230244 h 2230244"/>
              <a:gd name="connsiteX0" fmla="*/ 1293541 w 2086671"/>
              <a:gd name="connsiteY0" fmla="*/ 0 h 2085278"/>
              <a:gd name="connsiteX1" fmla="*/ 2074127 w 2086671"/>
              <a:gd name="connsiteY1" fmla="*/ 970156 h 2085278"/>
              <a:gd name="connsiteX2" fmla="*/ 847493 w 2086671"/>
              <a:gd name="connsiteY2" fmla="*/ 970156 h 2085278"/>
              <a:gd name="connsiteX3" fmla="*/ 0 w 2086671"/>
              <a:gd name="connsiteY3" fmla="*/ 2085278 h 208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6671" h="2085278">
                <a:moveTo>
                  <a:pt x="1293541" y="0"/>
                </a:moveTo>
                <a:cubicBezTo>
                  <a:pt x="1892919" y="468351"/>
                  <a:pt x="2148468" y="808463"/>
                  <a:pt x="2074127" y="970156"/>
                </a:cubicBezTo>
                <a:cubicBezTo>
                  <a:pt x="1999786" y="1131849"/>
                  <a:pt x="1193181" y="784302"/>
                  <a:pt x="847493" y="970156"/>
                </a:cubicBezTo>
                <a:cubicBezTo>
                  <a:pt x="501805" y="1156010"/>
                  <a:pt x="0" y="2085278"/>
                  <a:pt x="0" y="2085278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01226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4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3243825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59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8618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x86-64/Linux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  <a:ln/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pointer (optional)</a:t>
            </a:r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/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71314"/>
              </p:ext>
            </p:extLst>
          </p:nvPr>
        </p:nvGraphicFramePr>
        <p:xfrm>
          <a:off x="5257800" y="4114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330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02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886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15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</p:spTree>
    <p:extLst>
      <p:ext uri="{BB962C8B-B14F-4D97-AF65-F5344CB8AC3E}">
        <p14:creationId xmlns:p14="http://schemas.microsoft.com/office/powerpoint/2010/main" val="93636033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964611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97758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992342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6921" y="3200400"/>
            <a:ext cx="7233583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Aside 1: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$3000, 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Remember,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movl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-&gt; %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zeros out high order 32 bits.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Why use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movl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instead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movq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 1 byte shorter.</a:t>
            </a:r>
          </a:p>
        </p:txBody>
      </p:sp>
    </p:spTree>
    <p:extLst>
      <p:ext uri="{BB962C8B-B14F-4D97-AF65-F5344CB8AC3E}">
        <p14:creationId xmlns:p14="http://schemas.microsoft.com/office/powerpoint/2010/main" val="89964177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723457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8053" y="3512971"/>
            <a:ext cx="5994534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Aside 2: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8(%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Computes %rsp+8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Actually, used for what it is meant!</a:t>
            </a:r>
          </a:p>
        </p:txBody>
      </p:sp>
    </p:spTree>
    <p:extLst>
      <p:ext uri="{BB962C8B-B14F-4D97-AF65-F5344CB8AC3E}">
        <p14:creationId xmlns:p14="http://schemas.microsoft.com/office/powerpoint/2010/main" val="43078837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3069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81211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26936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46401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Procedure arguments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7010400" y="2133600"/>
            <a:ext cx="228600" cy="152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6248400" y="2133600"/>
            <a:ext cx="914400" cy="3200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8040255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20560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858759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#5a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103589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477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6983413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4648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</p:spTree>
    <p:extLst>
      <p:ext uri="{BB962C8B-B14F-4D97-AF65-F5344CB8AC3E}">
        <p14:creationId xmlns:p14="http://schemas.microsoft.com/office/powerpoint/2010/main" val="175388850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#5b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17685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553200" y="2895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7059613" y="2667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6019800" y="1219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532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59613" y="5715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6019800" y="4648200"/>
            <a:ext cx="22118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41787487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 register be used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/>
              <a:t> 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could be trouble ➙ something should be done!</a:t>
            </a:r>
            <a:endParaRPr lang="en-US" sz="1800" dirty="0"/>
          </a:p>
          <a:p>
            <a:pPr marL="838200" lvl="2"/>
            <a:r>
              <a:rPr lang="en-US" dirty="0"/>
              <a:t>Need some coordination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$15213,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call who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$18213,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 register be used for temporary storage?</a:t>
            </a:r>
          </a:p>
          <a:p>
            <a:r>
              <a:rPr lang="en-US" dirty="0"/>
              <a:t>Conventions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“Caller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/>
              <a:t>Caller saves temporary values in its frame before the call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saves temporary values in its frame before using</a:t>
            </a: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restores them before returning to caller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477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#1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Return value</a:t>
            </a:r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b="0" dirty="0">
                <a:cs typeface="Courier New Bold" charset="0"/>
                <a:sym typeface="Courier New Bold" charset="0"/>
              </a:rPr>
              <a:t>, ...,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Arguments</a:t>
            </a:r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r>
              <a:rPr lang="en-US" b="0" dirty="0">
                <a:cs typeface="Courier New Bold" charset="0"/>
                <a:sym typeface="Courier New Bold" charset="0"/>
              </a:rPr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24600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24600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24600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22513" y="1600200"/>
            <a:ext cx="127359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6324600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6324600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6324600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6324600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4687071" y="3200400"/>
            <a:ext cx="110904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4486772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5867400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0198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#2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43942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dirty="0"/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552450" lvl="1"/>
            <a:r>
              <a:rPr lang="en-US" dirty="0"/>
              <a:t>May be used as frame pointer</a:t>
            </a:r>
          </a:p>
          <a:p>
            <a:pPr marL="552450" lvl="1"/>
            <a:r>
              <a:rPr lang="en-US" dirty="0"/>
              <a:t>Can mix &amp; match</a:t>
            </a: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Special form of </a:t>
            </a:r>
            <a:r>
              <a:rPr lang="en-US" dirty="0" err="1"/>
              <a:t>callee</a:t>
            </a:r>
            <a:r>
              <a:rPr lang="en-US" dirty="0"/>
              <a:t> save</a:t>
            </a:r>
          </a:p>
          <a:p>
            <a:pPr marL="552450" lvl="1"/>
            <a:r>
              <a:rPr lang="en-US" dirty="0"/>
              <a:t>Restored to original value upon exit from procedure</a:t>
            </a:r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400800" y="3657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943600" y="1371600"/>
            <a:ext cx="304800" cy="2209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715000" y="3200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572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-saved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4933950" y="3429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6400800" y="3200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</p:spTree>
    <p:extLst>
      <p:ext uri="{BB962C8B-B14F-4D97-AF65-F5344CB8AC3E}">
        <p14:creationId xmlns:p14="http://schemas.microsoft.com/office/powerpoint/2010/main" val="185356515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https://canvas.cmu.edu/courses/1221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Small Exercise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23" y="1224776"/>
            <a:ext cx="2471173" cy="391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9642" y="1149467"/>
            <a:ext cx="5977581" cy="174232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 add5(long b0, long b1, long b2, long b3, long b4) {                                                                                      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b0+b1+b2+b3+b4; 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 add10(long a0, long a1, long a2, long a3, long a4, long a5,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long a6, long a7, long a8, long a9)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add5(a0, a1, a2, a3, a4)+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add5(a5, a6, a7, a8, a9);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381000" y="302514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228600" indent="-228600"/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Where are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a0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,…,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a9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 passed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?</a:t>
            </a:r>
            <a:endParaRPr lang="en-US" kern="0" dirty="0">
              <a:latin typeface="Calibri" panose="020F0502020204030204" pitchFamily="34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381000" y="415290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228600" indent="-228600"/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Where are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b0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,…,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b4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 passed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?</a:t>
            </a:r>
            <a:endParaRPr lang="en-US" kern="0" dirty="0">
              <a:latin typeface="Calibri" panose="020F0502020204030204" pitchFamily="34" charset="0"/>
            </a:endParaRP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381000" y="336804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0" indent="0">
              <a:buNone/>
              <a:tabLst>
                <a:tab pos="228600" algn="l"/>
              </a:tabLst>
            </a:pP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	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rsi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rdx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rcx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r8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r9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stack</a:t>
            </a:r>
            <a:endParaRPr lang="en-US" kern="0" dirty="0">
              <a:latin typeface="Calibri" panose="020F0502020204030204" pitchFamily="34" charset="0"/>
            </a:endParaRP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381000" y="459486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0" indent="0">
              <a:buNone/>
              <a:tabLst>
                <a:tab pos="228600" algn="l"/>
              </a:tabLst>
            </a:pP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	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rsi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rdx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rcx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r8</a:t>
            </a:r>
            <a:endParaRPr lang="en-US" kern="0" dirty="0">
              <a:latin typeface="Calibri" panose="020F0502020204030204" pitchFamily="34" charset="0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81000" y="521589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228600" indent="-228600"/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Which registers do we need to save?</a:t>
            </a:r>
            <a:endParaRPr lang="en-US" kern="0" dirty="0">
              <a:latin typeface="Calibri" panose="020F0502020204030204" pitchFamily="34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81000" y="565785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0" indent="0">
              <a:buNone/>
              <a:tabLst>
                <a:tab pos="228600" algn="l"/>
              </a:tabLst>
            </a:pP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	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Ill-posed question. Need assembly. </a:t>
            </a:r>
            <a:endParaRPr lang="en-US" kern="0" dirty="0">
              <a:latin typeface="+mj-lt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381000" y="606933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0" indent="0">
              <a:buNone/>
              <a:tabLst>
                <a:tab pos="228600" algn="l"/>
              </a:tabLst>
            </a:pP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	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rbp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r9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 (during first call to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add5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)</a:t>
            </a: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5318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9" grpId="0"/>
      <p:bldP spid="10" grpId="0"/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Small Exercise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23" y="1224776"/>
            <a:ext cx="2471173" cy="391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9642" y="1149467"/>
            <a:ext cx="5977581" cy="174232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 add5(long b0, long b1, long b2, long b3, long b4) {                                                                                      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b0+b1+b2+b3+b4; 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 add10(long a0, long a1, long a2, long a3, long a4, long a5,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long a6, long a7, long a8, long a9)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add5(a0, a1, a2, a3, a4)+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add5(a5, a6, a7, a8, a9);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4760" y="5089602"/>
            <a:ext cx="3089849" cy="123559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add5: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rsi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rdi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rcx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leaq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(%rcx,%r8),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rax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642" y="3179639"/>
            <a:ext cx="3089849" cy="3103051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add10: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pushq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%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rbp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pushq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%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rbx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%r9, %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rbp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call    add5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rbx</a:t>
            </a:r>
            <a:endParaRPr lang="en-US" sz="12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48(%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), %r8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40(%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), 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rcx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32(%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), 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24(%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), 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rsi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rbp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rdi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call    add5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rbx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rax</a:t>
            </a:r>
            <a:endParaRPr lang="en-US" sz="12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popq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rbx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popq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rbp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ret</a:t>
            </a:r>
          </a:p>
        </p:txBody>
      </p:sp>
    </p:spTree>
    <p:extLst>
      <p:ext uri="{BB962C8B-B14F-4D97-AF65-F5344CB8AC3E}">
        <p14:creationId xmlns:p14="http://schemas.microsoft.com/office/powerpoint/2010/main" val="9943608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Memory management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Allocate during procedure execution</a:t>
            </a:r>
          </a:p>
          <a:p>
            <a:pPr lvl="1"/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Deallocate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19800" y="4419600"/>
            <a:ext cx="14478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92292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8621" y="3788339"/>
            <a:ext cx="6301804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 comes in register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We need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 the call to incr.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Where should be put x, so we can use it after the call to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incr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84430" y="1285203"/>
            <a:ext cx="1792147" cy="1353343"/>
            <a:chOff x="1784430" y="1285203"/>
            <a:chExt cx="1792147" cy="1353343"/>
          </a:xfrm>
        </p:grpSpPr>
        <p:sp>
          <p:nvSpPr>
            <p:cNvPr id="3" name="Oval 2"/>
            <p:cNvSpPr/>
            <p:nvPr/>
          </p:nvSpPr>
          <p:spPr bwMode="auto">
            <a:xfrm>
              <a:off x="3125165" y="1285203"/>
              <a:ext cx="451412" cy="50019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1784430" y="2138354"/>
              <a:ext cx="451412" cy="50019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791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57821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55535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6357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785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912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03987" y="3172354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10400" y="2943754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Rectangle 13"/>
          <p:cNvSpPr>
            <a:spLocks/>
          </p:cNvSpPr>
          <p:nvPr/>
        </p:nvSpPr>
        <p:spPr bwMode="auto">
          <a:xfrm>
            <a:off x="5181600" y="1505054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0" name="Rectangle 9"/>
          <p:cNvSpPr>
            <a:spLocks/>
          </p:cNvSpPr>
          <p:nvPr/>
        </p:nvSpPr>
        <p:spPr bwMode="auto">
          <a:xfrm>
            <a:off x="5181600" y="2419454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1" name="Rectangle 9"/>
          <p:cNvSpPr>
            <a:spLocks/>
          </p:cNvSpPr>
          <p:nvPr/>
        </p:nvSpPr>
        <p:spPr bwMode="auto">
          <a:xfrm>
            <a:off x="5181600" y="2800454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3700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4826643"/>
            <a:ext cx="397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 saved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callee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saved register.</a:t>
            </a:r>
          </a:p>
        </p:txBody>
      </p:sp>
    </p:spTree>
    <p:extLst>
      <p:ext uri="{BB962C8B-B14F-4D97-AF65-F5344CB8AC3E}">
        <p14:creationId xmlns:p14="http://schemas.microsoft.com/office/powerpoint/2010/main" val="3205499414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4826643"/>
            <a:ext cx="397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 saved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callee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saved register.</a:t>
            </a:r>
          </a:p>
        </p:txBody>
      </p:sp>
    </p:spTree>
    <p:extLst>
      <p:ext uri="{BB962C8B-B14F-4D97-AF65-F5344CB8AC3E}">
        <p14:creationId xmlns:p14="http://schemas.microsoft.com/office/powerpoint/2010/main" val="152635126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#6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x+v2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2850" y="4699321"/>
            <a:ext cx="397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 Is safe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Return result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90997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#7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027325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798725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4826643"/>
            <a:ext cx="397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Return result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87628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#8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027325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798725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35102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5181600" y="6034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25" name="Rectangle 9"/>
          <p:cNvSpPr>
            <a:spLocks/>
          </p:cNvSpPr>
          <p:nvPr/>
        </p:nvSpPr>
        <p:spPr bwMode="auto">
          <a:xfrm>
            <a:off x="5181600" y="6415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503987" y="5655123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7010400" y="5426523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8" name="Rectangle 13"/>
          <p:cNvSpPr>
            <a:spLocks/>
          </p:cNvSpPr>
          <p:nvPr/>
        </p:nvSpPr>
        <p:spPr bwMode="auto">
          <a:xfrm>
            <a:off x="5181600" y="4347303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9" name="Rectangle 9"/>
          <p:cNvSpPr>
            <a:spLocks/>
          </p:cNvSpPr>
          <p:nvPr/>
        </p:nvSpPr>
        <p:spPr bwMode="auto">
          <a:xfrm>
            <a:off x="5181600" y="5272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0" name="Rectangle 9"/>
          <p:cNvSpPr>
            <a:spLocks/>
          </p:cNvSpPr>
          <p:nvPr/>
        </p:nvSpPr>
        <p:spPr bwMode="auto">
          <a:xfrm>
            <a:off x="5181600" y="5653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3974940"/>
            <a:ext cx="2219582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</p:spTree>
    <p:extLst>
      <p:ext uri="{BB962C8B-B14F-4D97-AF65-F5344CB8AC3E}">
        <p14:creationId xmlns:p14="http://schemas.microsoft.com/office/powerpoint/2010/main" val="1422193003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57848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4267200"/>
            <a:ext cx="28085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Pre-return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4800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92132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17773570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219200"/>
            <a:ext cx="8686800" cy="3139321"/>
          </a:xfrm>
          <a:prstGeom prst="rect">
            <a:avLst/>
          </a:prstGeom>
          <a:solidFill>
            <a:srgbClr val="FFC000"/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Machine instructions implement the mechanisms, but the choices are determined by designers.  These choices make up the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 Binary Interface (ABI)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4350532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762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== 0)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Terminal Case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768989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87680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Register Save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91809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55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324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87032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 Setup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11879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 &gt;&gt;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Rec. 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545878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05193"/>
              </p:ext>
            </p:extLst>
          </p:nvPr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12263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Result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04821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906176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Completion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85376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579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5562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817057790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Observations About Recursion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Handled Without Special Consideration</a:t>
            </a:r>
          </a:p>
          <a:p>
            <a:pPr lvl="1"/>
            <a:r>
              <a:rPr lang="en-US" dirty="0"/>
              <a:t>Stack frames mean that each function call has private storage</a:t>
            </a:r>
          </a:p>
          <a:p>
            <a:pPr lvl="2"/>
            <a:r>
              <a:rPr lang="en-US" dirty="0"/>
              <a:t>Saved registers &amp; local variables</a:t>
            </a:r>
          </a:p>
          <a:p>
            <a:pPr lvl="2"/>
            <a:r>
              <a:rPr lang="en-US" dirty="0"/>
              <a:t>Saved return pointer</a:t>
            </a:r>
          </a:p>
          <a:p>
            <a:pPr lvl="1"/>
            <a:r>
              <a:rPr lang="en-US" dirty="0"/>
              <a:t>Register saving conventions prevent one function call from corrupting another’s data</a:t>
            </a:r>
          </a:p>
          <a:p>
            <a:pPr lvl="2"/>
            <a:r>
              <a:rPr lang="en-US" dirty="0"/>
              <a:t>Unless the C code explicitly does so (e.g., buffer overflow in Lecture 9)</a:t>
            </a:r>
          </a:p>
          <a:p>
            <a:pPr lvl="1"/>
            <a:r>
              <a:rPr lang="en-US" dirty="0"/>
              <a:t>Stack discipline follows call / return pattern</a:t>
            </a:r>
          </a:p>
          <a:p>
            <a:pPr lvl="2"/>
            <a:r>
              <a:rPr lang="en-US" dirty="0"/>
              <a:t>If P calls Q, then Q returns before P</a:t>
            </a:r>
          </a:p>
          <a:p>
            <a:pPr lvl="2"/>
            <a:r>
              <a:rPr lang="en-US" dirty="0"/>
              <a:t>Last-In, First-Out</a:t>
            </a:r>
          </a:p>
          <a:p>
            <a:r>
              <a:rPr lang="en-US" dirty="0"/>
              <a:t>Also works for mutual recursion</a:t>
            </a:r>
          </a:p>
          <a:p>
            <a:pPr lvl="1"/>
            <a:r>
              <a:rPr lang="en-US" dirty="0"/>
              <a:t>P calls Q; Q calls P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85195" y="1315975"/>
            <a:ext cx="6516547" cy="5232400"/>
          </a:xfrm>
        </p:spPr>
        <p:txBody>
          <a:bodyPr/>
          <a:lstStyle/>
          <a:p>
            <a:r>
              <a:rPr lang="en-US" dirty="0"/>
              <a:t>Important Points</a:t>
            </a:r>
          </a:p>
          <a:p>
            <a:pPr marL="404813" lvl="1" indent="-173038"/>
            <a:r>
              <a:rPr lang="en-US" dirty="0"/>
              <a:t>Stack is the right data structure for procedure call/return</a:t>
            </a:r>
          </a:p>
          <a:p>
            <a:pPr marL="625475" lvl="2" indent="-220663"/>
            <a:r>
              <a:rPr lang="en-US" dirty="0"/>
              <a:t>If P calls Q, then Q returns before P</a:t>
            </a:r>
          </a:p>
          <a:p>
            <a:r>
              <a:rPr lang="en-US" dirty="0"/>
              <a:t>Recursion (&amp; mutual recursion) handled by normal calling conventions</a:t>
            </a:r>
          </a:p>
          <a:p>
            <a:pPr marL="404813" lvl="1" indent="-173038"/>
            <a:r>
              <a:rPr lang="en-US" dirty="0"/>
              <a:t>Can safely store values in local stack frame and in </a:t>
            </a:r>
            <a:br>
              <a:rPr lang="en-US" dirty="0"/>
            </a:br>
            <a:r>
              <a:rPr lang="en-US" dirty="0" err="1"/>
              <a:t>callee</a:t>
            </a:r>
            <a:r>
              <a:rPr lang="en-US" dirty="0"/>
              <a:t>-saved registers</a:t>
            </a:r>
          </a:p>
          <a:p>
            <a:pPr marL="404813" lvl="1" indent="-173038"/>
            <a:r>
              <a:rPr lang="en-US" dirty="0"/>
              <a:t>Put function arguments at top of stack</a:t>
            </a:r>
          </a:p>
          <a:p>
            <a:pPr marL="404813" lvl="1" indent="-173038"/>
            <a:r>
              <a:rPr lang="en-US" dirty="0"/>
              <a:t>Result return in </a:t>
            </a:r>
            <a:r>
              <a:rPr lang="en-US" dirty="0">
                <a:latin typeface="Courier New Bold"/>
              </a:rPr>
              <a:t>%</a:t>
            </a:r>
            <a:r>
              <a:rPr lang="en-US" dirty="0" err="1">
                <a:latin typeface="Courier New Bold"/>
              </a:rPr>
              <a:t>rax</a:t>
            </a:r>
            <a:endParaRPr lang="en-US" dirty="0">
              <a:latin typeface="Courier New Bold"/>
            </a:endParaRPr>
          </a:p>
          <a:p>
            <a:r>
              <a:rPr lang="en-US" b="0" dirty="0"/>
              <a:t>Pointers are addresses of values</a:t>
            </a:r>
          </a:p>
          <a:p>
            <a:pPr marL="404813" lvl="1" indent="-173038"/>
            <a:r>
              <a:rPr lang="en-US" dirty="0">
                <a:latin typeface="+mn-lt"/>
              </a:rPr>
              <a:t>On stack or global</a:t>
            </a:r>
          </a:p>
        </p:txBody>
      </p:sp>
      <p:sp>
        <p:nvSpPr>
          <p:cNvPr id="81924" name="Rectangle 4"/>
          <p:cNvSpPr>
            <a:spLocks/>
          </p:cNvSpPr>
          <p:nvPr/>
        </p:nvSpPr>
        <p:spPr bwMode="auto">
          <a:xfrm>
            <a:off x="768945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81925" name="Rectangle 5"/>
          <p:cNvSpPr>
            <a:spLocks/>
          </p:cNvSpPr>
          <p:nvPr/>
        </p:nvSpPr>
        <p:spPr bwMode="auto">
          <a:xfrm>
            <a:off x="768945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1926" name="Rectangle 6"/>
          <p:cNvSpPr>
            <a:spLocks/>
          </p:cNvSpPr>
          <p:nvPr/>
        </p:nvSpPr>
        <p:spPr bwMode="auto">
          <a:xfrm>
            <a:off x="768945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1927" name="Rectangle 7"/>
          <p:cNvSpPr>
            <a:spLocks/>
          </p:cNvSpPr>
          <p:nvPr/>
        </p:nvSpPr>
        <p:spPr bwMode="auto">
          <a:xfrm>
            <a:off x="768945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8" name="Rectangle 8"/>
          <p:cNvSpPr>
            <a:spLocks/>
          </p:cNvSpPr>
          <p:nvPr/>
        </p:nvSpPr>
        <p:spPr bwMode="auto">
          <a:xfrm>
            <a:off x="7689450" y="3581400"/>
            <a:ext cx="1270000" cy="304800"/>
          </a:xfrm>
          <a:prstGeom prst="rect">
            <a:avLst/>
          </a:prstGeom>
          <a:solidFill>
            <a:srgbClr val="D9D9D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%</a:t>
            </a:r>
            <a:r>
              <a:rPr lang="en-US" sz="1800" dirty="0" err="1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rbp</a:t>
            </a:r>
            <a:endParaRPr lang="en-US" sz="1800" dirty="0">
              <a:solidFill>
                <a:srgbClr val="7F7F7F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1929" name="Rectangle 9"/>
          <p:cNvSpPr>
            <a:spLocks/>
          </p:cNvSpPr>
          <p:nvPr/>
        </p:nvSpPr>
        <p:spPr bwMode="auto">
          <a:xfrm>
            <a:off x="768945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81930" name="Rectangle 10"/>
          <p:cNvSpPr>
            <a:spLocks/>
          </p:cNvSpPr>
          <p:nvPr/>
        </p:nvSpPr>
        <p:spPr bwMode="auto">
          <a:xfrm>
            <a:off x="6605188" y="2125663"/>
            <a:ext cx="68421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81931" name="AutoShape 11"/>
          <p:cNvSpPr>
            <a:spLocks/>
          </p:cNvSpPr>
          <p:nvPr/>
        </p:nvSpPr>
        <p:spPr bwMode="auto">
          <a:xfrm>
            <a:off x="7352900" y="1295400"/>
            <a:ext cx="228600" cy="2286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7276700" y="3732213"/>
            <a:ext cx="280988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3" name="Rectangle 13"/>
          <p:cNvSpPr>
            <a:spLocks/>
          </p:cNvSpPr>
          <p:nvPr/>
        </p:nvSpPr>
        <p:spPr bwMode="auto">
          <a:xfrm>
            <a:off x="5716188" y="3552825"/>
            <a:ext cx="15621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rPr>
              <a:t>(Optional)</a:t>
            </a: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7276700" y="6365875"/>
            <a:ext cx="2905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5" name="Rectangle 15"/>
          <p:cNvSpPr>
            <a:spLocks/>
          </p:cNvSpPr>
          <p:nvPr/>
        </p:nvSpPr>
        <p:spPr bwMode="auto">
          <a:xfrm>
            <a:off x="5835250" y="6184900"/>
            <a:ext cx="1485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/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28889082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/>
          </p:cNvSpPr>
          <p:nvPr/>
        </p:nvSpPr>
        <p:spPr bwMode="auto">
          <a:xfrm>
            <a:off x="7494561" y="235863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pPr marL="569913" indent="-225425">
              <a:buFont typeface="Wingdings" panose="05000000000000000000" pitchFamily="2" charset="2"/>
              <a:buChar char="§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Memory viewed as array of bytes.</a:t>
            </a:r>
          </a:p>
          <a:p>
            <a:pPr marL="569913" indent="-225425">
              <a:buFont typeface="Wingdings" panose="05000000000000000000" pitchFamily="2" charset="2"/>
              <a:buChar char="§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Different regions have different purposes.</a:t>
            </a:r>
          </a:p>
          <a:p>
            <a:pPr marL="569913" indent="-225425">
              <a:buFont typeface="Wingdings" panose="05000000000000000000" pitchFamily="2" charset="2"/>
              <a:buChar char="§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(Like ABI, a policy decision)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075460" y="975638"/>
            <a:ext cx="1142349" cy="541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75461" y="654389"/>
            <a:ext cx="1142349" cy="559420"/>
            <a:chOff x="1154801" y="3021980"/>
            <a:chExt cx="1142349" cy="559420"/>
          </a:xfrm>
        </p:grpSpPr>
        <p:sp>
          <p:nvSpPr>
            <p:cNvPr id="4" name="Freeform 3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" fmla="*/ 0 w 1137424"/>
                <a:gd name="connsiteY0" fmla="*/ 468352 h 468352"/>
                <a:gd name="connsiteX1" fmla="*/ 1137424 w 1137424"/>
                <a:gd name="connsiteY1" fmla="*/ 468352 h 468352"/>
                <a:gd name="connsiteX2" fmla="*/ 1137424 w 1137424"/>
                <a:gd name="connsiteY2" fmla="*/ 11152 h 468352"/>
                <a:gd name="connsiteX3" fmla="*/ 1003610 w 1137424"/>
                <a:gd name="connsiteY3" fmla="*/ 144966 h 468352"/>
                <a:gd name="connsiteX4" fmla="*/ 892098 w 1137424"/>
                <a:gd name="connsiteY4" fmla="*/ 33454 h 468352"/>
                <a:gd name="connsiteX5" fmla="*/ 780586 w 1137424"/>
                <a:gd name="connsiteY5" fmla="*/ 144966 h 468352"/>
                <a:gd name="connsiteX6" fmla="*/ 646772 w 1137424"/>
                <a:gd name="connsiteY6" fmla="*/ 11152 h 468352"/>
                <a:gd name="connsiteX7" fmla="*/ 535258 w 1137424"/>
                <a:gd name="connsiteY7" fmla="*/ 122666 h 468352"/>
                <a:gd name="connsiteX8" fmla="*/ 446046 w 1137424"/>
                <a:gd name="connsiteY8" fmla="*/ 33454 h 468352"/>
                <a:gd name="connsiteX9" fmla="*/ 345688 w 1137424"/>
                <a:gd name="connsiteY9" fmla="*/ 133812 h 468352"/>
                <a:gd name="connsiteX10" fmla="*/ 211876 w 1137424"/>
                <a:gd name="connsiteY10" fmla="*/ 0 h 468352"/>
                <a:gd name="connsiteX11" fmla="*/ 122663 w 1137424"/>
                <a:gd name="connsiteY11" fmla="*/ 167269 h 468352"/>
                <a:gd name="connsiteX12" fmla="*/ 122663 w 1137424"/>
                <a:gd name="connsiteY12" fmla="*/ 167269 h 468352"/>
                <a:gd name="connsiteX13" fmla="*/ 44605 w 1137424"/>
                <a:gd name="connsiteY13" fmla="*/ 89211 h 468352"/>
                <a:gd name="connsiteX14" fmla="*/ 44605 w 1137424"/>
                <a:gd name="connsiteY14" fmla="*/ 446049 h 468352"/>
                <a:gd name="connsiteX0" fmla="*/ 0 w 1137424"/>
                <a:gd name="connsiteY0" fmla="*/ 468352 h 468909"/>
                <a:gd name="connsiteX1" fmla="*/ 1137424 w 1137424"/>
                <a:gd name="connsiteY1" fmla="*/ 468352 h 468909"/>
                <a:gd name="connsiteX2" fmla="*/ 1137424 w 1137424"/>
                <a:gd name="connsiteY2" fmla="*/ 11152 h 468909"/>
                <a:gd name="connsiteX3" fmla="*/ 1003610 w 1137424"/>
                <a:gd name="connsiteY3" fmla="*/ 144966 h 468909"/>
                <a:gd name="connsiteX4" fmla="*/ 892098 w 1137424"/>
                <a:gd name="connsiteY4" fmla="*/ 33454 h 468909"/>
                <a:gd name="connsiteX5" fmla="*/ 780586 w 1137424"/>
                <a:gd name="connsiteY5" fmla="*/ 144966 h 468909"/>
                <a:gd name="connsiteX6" fmla="*/ 646772 w 1137424"/>
                <a:gd name="connsiteY6" fmla="*/ 11152 h 468909"/>
                <a:gd name="connsiteX7" fmla="*/ 535258 w 1137424"/>
                <a:gd name="connsiteY7" fmla="*/ 122666 h 468909"/>
                <a:gd name="connsiteX8" fmla="*/ 446046 w 1137424"/>
                <a:gd name="connsiteY8" fmla="*/ 33454 h 468909"/>
                <a:gd name="connsiteX9" fmla="*/ 345688 w 1137424"/>
                <a:gd name="connsiteY9" fmla="*/ 133812 h 468909"/>
                <a:gd name="connsiteX10" fmla="*/ 211876 w 1137424"/>
                <a:gd name="connsiteY10" fmla="*/ 0 h 468909"/>
                <a:gd name="connsiteX11" fmla="*/ 122663 w 1137424"/>
                <a:gd name="connsiteY11" fmla="*/ 167269 h 468909"/>
                <a:gd name="connsiteX12" fmla="*/ 122663 w 1137424"/>
                <a:gd name="connsiteY12" fmla="*/ 167269 h 468909"/>
                <a:gd name="connsiteX13" fmla="*/ 44605 w 1137424"/>
                <a:gd name="connsiteY13" fmla="*/ 89211 h 468909"/>
                <a:gd name="connsiteX14" fmla="*/ 2695 w 1137424"/>
                <a:gd name="connsiteY14" fmla="*/ 468909 h 468909"/>
                <a:gd name="connsiteX0" fmla="*/ 4925 w 1142349"/>
                <a:gd name="connsiteY0" fmla="*/ 468352 h 468909"/>
                <a:gd name="connsiteX1" fmla="*/ 1142349 w 1142349"/>
                <a:gd name="connsiteY1" fmla="*/ 468352 h 468909"/>
                <a:gd name="connsiteX2" fmla="*/ 1142349 w 1142349"/>
                <a:gd name="connsiteY2" fmla="*/ 11152 h 468909"/>
                <a:gd name="connsiteX3" fmla="*/ 1008535 w 1142349"/>
                <a:gd name="connsiteY3" fmla="*/ 144966 h 468909"/>
                <a:gd name="connsiteX4" fmla="*/ 897023 w 1142349"/>
                <a:gd name="connsiteY4" fmla="*/ 33454 h 468909"/>
                <a:gd name="connsiteX5" fmla="*/ 785511 w 1142349"/>
                <a:gd name="connsiteY5" fmla="*/ 144966 h 468909"/>
                <a:gd name="connsiteX6" fmla="*/ 651697 w 1142349"/>
                <a:gd name="connsiteY6" fmla="*/ 11152 h 468909"/>
                <a:gd name="connsiteX7" fmla="*/ 540183 w 1142349"/>
                <a:gd name="connsiteY7" fmla="*/ 122666 h 468909"/>
                <a:gd name="connsiteX8" fmla="*/ 450971 w 1142349"/>
                <a:gd name="connsiteY8" fmla="*/ 33454 h 468909"/>
                <a:gd name="connsiteX9" fmla="*/ 350613 w 1142349"/>
                <a:gd name="connsiteY9" fmla="*/ 133812 h 468909"/>
                <a:gd name="connsiteX10" fmla="*/ 216801 w 1142349"/>
                <a:gd name="connsiteY10" fmla="*/ 0 h 468909"/>
                <a:gd name="connsiteX11" fmla="*/ 127588 w 1142349"/>
                <a:gd name="connsiteY11" fmla="*/ 167269 h 468909"/>
                <a:gd name="connsiteX12" fmla="*/ 127588 w 1142349"/>
                <a:gd name="connsiteY12" fmla="*/ 167269 h 468909"/>
                <a:gd name="connsiteX13" fmla="*/ 0 w 1142349"/>
                <a:gd name="connsiteY13" fmla="*/ 28251 h 468909"/>
                <a:gd name="connsiteX14" fmla="*/ 7620 w 1142349"/>
                <a:gd name="connsiteY14" fmla="*/ 468909 h 46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V="1">
            <a:off x="7064311" y="6014053"/>
            <a:ext cx="1142349" cy="559420"/>
            <a:chOff x="1154801" y="3021980"/>
            <a:chExt cx="1142349" cy="559420"/>
          </a:xfrm>
        </p:grpSpPr>
        <p:sp>
          <p:nvSpPr>
            <p:cNvPr id="25" name="Freeform 24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" fmla="*/ 0 w 1137424"/>
                <a:gd name="connsiteY0" fmla="*/ 468352 h 468352"/>
                <a:gd name="connsiteX1" fmla="*/ 1137424 w 1137424"/>
                <a:gd name="connsiteY1" fmla="*/ 468352 h 468352"/>
                <a:gd name="connsiteX2" fmla="*/ 1137424 w 1137424"/>
                <a:gd name="connsiteY2" fmla="*/ 11152 h 468352"/>
                <a:gd name="connsiteX3" fmla="*/ 1003610 w 1137424"/>
                <a:gd name="connsiteY3" fmla="*/ 144966 h 468352"/>
                <a:gd name="connsiteX4" fmla="*/ 892098 w 1137424"/>
                <a:gd name="connsiteY4" fmla="*/ 33454 h 468352"/>
                <a:gd name="connsiteX5" fmla="*/ 780586 w 1137424"/>
                <a:gd name="connsiteY5" fmla="*/ 144966 h 468352"/>
                <a:gd name="connsiteX6" fmla="*/ 646772 w 1137424"/>
                <a:gd name="connsiteY6" fmla="*/ 11152 h 468352"/>
                <a:gd name="connsiteX7" fmla="*/ 535258 w 1137424"/>
                <a:gd name="connsiteY7" fmla="*/ 122666 h 468352"/>
                <a:gd name="connsiteX8" fmla="*/ 446046 w 1137424"/>
                <a:gd name="connsiteY8" fmla="*/ 33454 h 468352"/>
                <a:gd name="connsiteX9" fmla="*/ 345688 w 1137424"/>
                <a:gd name="connsiteY9" fmla="*/ 133812 h 468352"/>
                <a:gd name="connsiteX10" fmla="*/ 211876 w 1137424"/>
                <a:gd name="connsiteY10" fmla="*/ 0 h 468352"/>
                <a:gd name="connsiteX11" fmla="*/ 122663 w 1137424"/>
                <a:gd name="connsiteY11" fmla="*/ 167269 h 468352"/>
                <a:gd name="connsiteX12" fmla="*/ 122663 w 1137424"/>
                <a:gd name="connsiteY12" fmla="*/ 167269 h 468352"/>
                <a:gd name="connsiteX13" fmla="*/ 44605 w 1137424"/>
                <a:gd name="connsiteY13" fmla="*/ 89211 h 468352"/>
                <a:gd name="connsiteX14" fmla="*/ 44605 w 1137424"/>
                <a:gd name="connsiteY14" fmla="*/ 446049 h 468352"/>
                <a:gd name="connsiteX0" fmla="*/ 0 w 1137424"/>
                <a:gd name="connsiteY0" fmla="*/ 468352 h 468909"/>
                <a:gd name="connsiteX1" fmla="*/ 1137424 w 1137424"/>
                <a:gd name="connsiteY1" fmla="*/ 468352 h 468909"/>
                <a:gd name="connsiteX2" fmla="*/ 1137424 w 1137424"/>
                <a:gd name="connsiteY2" fmla="*/ 11152 h 468909"/>
                <a:gd name="connsiteX3" fmla="*/ 1003610 w 1137424"/>
                <a:gd name="connsiteY3" fmla="*/ 144966 h 468909"/>
                <a:gd name="connsiteX4" fmla="*/ 892098 w 1137424"/>
                <a:gd name="connsiteY4" fmla="*/ 33454 h 468909"/>
                <a:gd name="connsiteX5" fmla="*/ 780586 w 1137424"/>
                <a:gd name="connsiteY5" fmla="*/ 144966 h 468909"/>
                <a:gd name="connsiteX6" fmla="*/ 646772 w 1137424"/>
                <a:gd name="connsiteY6" fmla="*/ 11152 h 468909"/>
                <a:gd name="connsiteX7" fmla="*/ 535258 w 1137424"/>
                <a:gd name="connsiteY7" fmla="*/ 122666 h 468909"/>
                <a:gd name="connsiteX8" fmla="*/ 446046 w 1137424"/>
                <a:gd name="connsiteY8" fmla="*/ 33454 h 468909"/>
                <a:gd name="connsiteX9" fmla="*/ 345688 w 1137424"/>
                <a:gd name="connsiteY9" fmla="*/ 133812 h 468909"/>
                <a:gd name="connsiteX10" fmla="*/ 211876 w 1137424"/>
                <a:gd name="connsiteY10" fmla="*/ 0 h 468909"/>
                <a:gd name="connsiteX11" fmla="*/ 122663 w 1137424"/>
                <a:gd name="connsiteY11" fmla="*/ 167269 h 468909"/>
                <a:gd name="connsiteX12" fmla="*/ 122663 w 1137424"/>
                <a:gd name="connsiteY12" fmla="*/ 167269 h 468909"/>
                <a:gd name="connsiteX13" fmla="*/ 44605 w 1137424"/>
                <a:gd name="connsiteY13" fmla="*/ 89211 h 468909"/>
                <a:gd name="connsiteX14" fmla="*/ 2695 w 1137424"/>
                <a:gd name="connsiteY14" fmla="*/ 468909 h 468909"/>
                <a:gd name="connsiteX0" fmla="*/ 4925 w 1142349"/>
                <a:gd name="connsiteY0" fmla="*/ 468352 h 468909"/>
                <a:gd name="connsiteX1" fmla="*/ 1142349 w 1142349"/>
                <a:gd name="connsiteY1" fmla="*/ 468352 h 468909"/>
                <a:gd name="connsiteX2" fmla="*/ 1142349 w 1142349"/>
                <a:gd name="connsiteY2" fmla="*/ 11152 h 468909"/>
                <a:gd name="connsiteX3" fmla="*/ 1008535 w 1142349"/>
                <a:gd name="connsiteY3" fmla="*/ 144966 h 468909"/>
                <a:gd name="connsiteX4" fmla="*/ 897023 w 1142349"/>
                <a:gd name="connsiteY4" fmla="*/ 33454 h 468909"/>
                <a:gd name="connsiteX5" fmla="*/ 785511 w 1142349"/>
                <a:gd name="connsiteY5" fmla="*/ 144966 h 468909"/>
                <a:gd name="connsiteX6" fmla="*/ 651697 w 1142349"/>
                <a:gd name="connsiteY6" fmla="*/ 11152 h 468909"/>
                <a:gd name="connsiteX7" fmla="*/ 540183 w 1142349"/>
                <a:gd name="connsiteY7" fmla="*/ 122666 h 468909"/>
                <a:gd name="connsiteX8" fmla="*/ 450971 w 1142349"/>
                <a:gd name="connsiteY8" fmla="*/ 33454 h 468909"/>
                <a:gd name="connsiteX9" fmla="*/ 350613 w 1142349"/>
                <a:gd name="connsiteY9" fmla="*/ 133812 h 468909"/>
                <a:gd name="connsiteX10" fmla="*/ 216801 w 1142349"/>
                <a:gd name="connsiteY10" fmla="*/ 0 h 468909"/>
                <a:gd name="connsiteX11" fmla="*/ 127588 w 1142349"/>
                <a:gd name="connsiteY11" fmla="*/ 167269 h 468909"/>
                <a:gd name="connsiteX12" fmla="*/ 127588 w 1142349"/>
                <a:gd name="connsiteY12" fmla="*/ 167269 h 468909"/>
                <a:gd name="connsiteX13" fmla="*/ 0 w 1142349"/>
                <a:gd name="connsiteY13" fmla="*/ 28251 h 468909"/>
                <a:gd name="connsiteX14" fmla="*/ 7620 w 1142349"/>
                <a:gd name="connsiteY14" fmla="*/ 468909 h 46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 bwMode="auto">
          <a:xfrm>
            <a:off x="7075460" y="1507179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7075460" y="2733814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7075460" y="4071961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7075460" y="5581928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126486" y="4364003"/>
            <a:ext cx="1091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78283" y="1780510"/>
            <a:ext cx="1135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5A5C50-C591-41F4-B02C-D32C016D56E4}"/>
              </a:ext>
            </a:extLst>
          </p:cNvPr>
          <p:cNvSpPr txBox="1"/>
          <p:nvPr/>
        </p:nvSpPr>
        <p:spPr>
          <a:xfrm>
            <a:off x="8281506" y="1908358"/>
            <a:ext cx="696024" cy="3162212"/>
          </a:xfrm>
          <a:prstGeom prst="rect">
            <a:avLst/>
          </a:prstGeom>
          <a:noFill/>
        </p:spPr>
        <p:txBody>
          <a:bodyPr vert="wordArtVert" wrap="none" rtlCol="0" anchor="ctr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6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20234</TotalTime>
  <Pages>0</Pages>
  <Words>6457</Words>
  <Characters>0</Characters>
  <Application>Microsoft Office PowerPoint</Application>
  <PresentationFormat>On-screen Show (4:3)</PresentationFormat>
  <Lines>0</Lines>
  <Paragraphs>1866</Paragraphs>
  <Slides>78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78</vt:i4>
      </vt:variant>
    </vt:vector>
  </HeadingPairs>
  <TitlesOfParts>
    <vt:vector size="101" baseType="lpstr">
      <vt:lpstr>ＭＳ Ｐゴシック</vt:lpstr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Gill Sans</vt:lpstr>
      <vt:lpstr>Lucida Grande</vt:lpstr>
      <vt:lpstr>Monaco</vt:lpstr>
      <vt:lpstr>Times New Roman</vt:lpstr>
      <vt:lpstr>Wingdings</vt:lpstr>
      <vt:lpstr>Wingdings 2</vt:lpstr>
      <vt:lpstr>Zapf Dingbats</vt:lpstr>
      <vt:lpstr>ヒラギノ角ゴ ProN W3</vt:lpstr>
      <vt:lpstr>ヒラギノ角ゴ ProN W6</vt:lpstr>
      <vt:lpstr>Title Slide</vt:lpstr>
      <vt:lpstr>Title and Content</vt:lpstr>
      <vt:lpstr>Title Only</vt:lpstr>
      <vt:lpstr>Title and Content: Build</vt:lpstr>
      <vt:lpstr>Machine-Level Programming III: Procedures  15-213/18-213/15-513: Introduction to Computer Systems 7th Lecture, September 19, 2017</vt:lpstr>
      <vt:lpstr>Today</vt:lpstr>
      <vt:lpstr>Mechanisms in Procedures</vt:lpstr>
      <vt:lpstr>Mechanisms in Procedures</vt:lpstr>
      <vt:lpstr>Mechanisms in Procedures</vt:lpstr>
      <vt:lpstr>Mechanisms in Procedures</vt:lpstr>
      <vt:lpstr>Mechanisms in Procedures</vt:lpstr>
      <vt:lpstr>Today</vt:lpstr>
      <vt:lpstr>x86-64 Stack</vt:lpstr>
      <vt:lpstr>x86-64 Stack</vt:lpstr>
      <vt:lpstr>x86-64 Stack</vt:lpstr>
      <vt:lpstr>x86-64 Stack: Push</vt:lpstr>
      <vt:lpstr>x86-64 Stack: Push</vt:lpstr>
      <vt:lpstr>x86-64 Stack: Pop</vt:lpstr>
      <vt:lpstr>x86-64 Stack: Pop</vt:lpstr>
      <vt:lpstr>x86-64 Stack: Pop</vt:lpstr>
      <vt:lpstr>Today</vt:lpstr>
      <vt:lpstr>Code Examples</vt:lpstr>
      <vt:lpstr>Procedure Control Flow</vt:lpstr>
      <vt:lpstr>Control Flow Example #1</vt:lpstr>
      <vt:lpstr>Control Flow Example #2</vt:lpstr>
      <vt:lpstr>Control Flow Example #3</vt:lpstr>
      <vt:lpstr>Control Flow Example #4</vt:lpstr>
      <vt:lpstr>Today</vt:lpstr>
      <vt:lpstr>Procedure Data Flow</vt:lpstr>
      <vt:lpstr>Data Flow Examples</vt:lpstr>
      <vt:lpstr>Today</vt:lpstr>
      <vt:lpstr>Stack-Based Languages</vt:lpstr>
      <vt:lpstr>Call Chain Example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x86-64/Linux Stack Frame</vt:lpstr>
      <vt:lpstr>Example: incr</vt:lpstr>
      <vt:lpstr>Example: Calling incr #1</vt:lpstr>
      <vt:lpstr>Example: Calling incr #2</vt:lpstr>
      <vt:lpstr>Example: Calling incr #2</vt:lpstr>
      <vt:lpstr>Example: Calling incr #2</vt:lpstr>
      <vt:lpstr>Example: Calling incr #2</vt:lpstr>
      <vt:lpstr>Example: Calling incr #3</vt:lpstr>
      <vt:lpstr>Example: Calling incr #4</vt:lpstr>
      <vt:lpstr>Example: Calling incr #5a</vt:lpstr>
      <vt:lpstr>Example: Calling incr #5b</vt:lpstr>
      <vt:lpstr>Register Saving Conventions</vt:lpstr>
      <vt:lpstr>Register Saving Conventions</vt:lpstr>
      <vt:lpstr>x86-64 Linux Register Usage #1</vt:lpstr>
      <vt:lpstr>x86-64 Linux Register Usage #2</vt:lpstr>
      <vt:lpstr>Quiz Time!</vt:lpstr>
      <vt:lpstr>Small Exercise</vt:lpstr>
      <vt:lpstr>Small Exercise</vt:lpstr>
      <vt:lpstr>Callee-Saved Example #1</vt:lpstr>
      <vt:lpstr>Callee-Saved Example #2</vt:lpstr>
      <vt:lpstr>Callee-Saved Example #3</vt:lpstr>
      <vt:lpstr>Callee-Saved Example #4</vt:lpstr>
      <vt:lpstr>Callee-Saved Example #5</vt:lpstr>
      <vt:lpstr>Callee-Saved Example #6</vt:lpstr>
      <vt:lpstr>Callee-Saved Example #7</vt:lpstr>
      <vt:lpstr>Callee-Saved Example #8</vt:lpstr>
      <vt:lpstr>Callee-Saved Example #2</vt:lpstr>
      <vt:lpstr>Today</vt:lpstr>
      <vt:lpstr>Recursive Function</vt:lpstr>
      <vt:lpstr>Recursive Function Terminal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Observations About Recursion</vt:lpstr>
      <vt:lpstr>x86-64 Procedure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Phil Gibbons</cp:lastModifiedBy>
  <cp:revision>447</cp:revision>
  <dcterms:created xsi:type="dcterms:W3CDTF">2012-09-18T14:16:22Z</dcterms:created>
  <dcterms:modified xsi:type="dcterms:W3CDTF">2017-09-19T16:43:43Z</dcterms:modified>
</cp:coreProperties>
</file>