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1091" r:id="rId2"/>
    <p:sldId id="542" r:id="rId3"/>
    <p:sldId id="1052" r:id="rId4"/>
    <p:sldId id="945" r:id="rId5"/>
    <p:sldId id="946" r:id="rId6"/>
    <p:sldId id="948" r:id="rId7"/>
    <p:sldId id="1090" r:id="rId8"/>
    <p:sldId id="1063" r:id="rId9"/>
    <p:sldId id="1069" r:id="rId10"/>
    <p:sldId id="1070" r:id="rId11"/>
    <p:sldId id="977" r:id="rId12"/>
    <p:sldId id="954" r:id="rId13"/>
    <p:sldId id="955" r:id="rId14"/>
    <p:sldId id="957" r:id="rId15"/>
    <p:sldId id="1071" r:id="rId16"/>
    <p:sldId id="958" r:id="rId17"/>
    <p:sldId id="1072" r:id="rId18"/>
    <p:sldId id="1074" r:id="rId19"/>
    <p:sldId id="1077" r:id="rId20"/>
    <p:sldId id="1089" r:id="rId21"/>
    <p:sldId id="1084" r:id="rId22"/>
    <p:sldId id="1088" r:id="rId23"/>
    <p:sldId id="1083" r:id="rId24"/>
    <p:sldId id="1068" r:id="rId25"/>
    <p:sldId id="972" r:id="rId26"/>
    <p:sldId id="973" r:id="rId27"/>
    <p:sldId id="1076" r:id="rId28"/>
    <p:sldId id="1043" r:id="rId29"/>
    <p:sldId id="1044" r:id="rId30"/>
    <p:sldId id="1045" r:id="rId31"/>
    <p:sldId id="1046" r:id="rId32"/>
    <p:sldId id="1078" r:id="rId33"/>
    <p:sldId id="1079" r:id="rId34"/>
    <p:sldId id="1081" r:id="rId35"/>
    <p:sldId id="1080" r:id="rId36"/>
    <p:sldId id="1085" r:id="rId37"/>
    <p:sldId id="1092" r:id="rId38"/>
    <p:sldId id="1050" r:id="rId39"/>
    <p:sldId id="1032" r:id="rId40"/>
    <p:sldId id="1033" r:id="rId41"/>
    <p:sldId id="1034" r:id="rId42"/>
    <p:sldId id="1035" r:id="rId43"/>
    <p:sldId id="1036" r:id="rId44"/>
    <p:sldId id="1037" r:id="rId45"/>
    <p:sldId id="1038" r:id="rId46"/>
    <p:sldId id="1039" r:id="rId47"/>
    <p:sldId id="1040" r:id="rId48"/>
    <p:sldId id="1082" r:id="rId49"/>
    <p:sldId id="966" r:id="rId50"/>
    <p:sldId id="1067" r:id="rId51"/>
    <p:sldId id="1057" r:id="rId52"/>
    <p:sldId id="953" r:id="rId53"/>
    <p:sldId id="968" r:id="rId54"/>
    <p:sldId id="980" r:id="rId55"/>
  </p:sldIdLst>
  <p:sldSz cx="9144000" cy="6858000" type="screen4x3"/>
  <p:notesSz cx="7302500" cy="9586913"/>
  <p:custDataLst>
    <p:tags r:id="rId5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1C7C7"/>
    <a:srgbClr val="A8E799"/>
    <a:srgbClr val="D5F1CF"/>
    <a:srgbClr val="FFFFCC"/>
    <a:srgbClr val="CDF1C5"/>
    <a:srgbClr val="FF9999"/>
    <a:srgbClr val="F6F5BD"/>
    <a:srgbClr val="990000"/>
    <a:srgbClr val="EDE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5" autoAdjust="0"/>
    <p:restoredTop sz="94927" autoAdjust="0"/>
  </p:normalViewPr>
  <p:slideViewPr>
    <p:cSldViewPr snapToObjects="1">
      <p:cViewPr>
        <p:scale>
          <a:sx n="147" d="100"/>
          <a:sy n="147" d="100"/>
        </p:scale>
        <p:origin x="2456" y="640"/>
      </p:cViewPr>
      <p:guideLst>
        <p:guide orient="horz" pos="153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43" d="100"/>
          <a:sy n="43" d="100"/>
        </p:scale>
        <p:origin x="-1936" y="-104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tags" Target="tags/tag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4067047-E766-4254-821F-B27F8CFA1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64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D8AD92D-85DC-42ED-A1F9-C1217E42E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33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422CA9-8481-40C3-B5AE-2BC95BA02134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Jump from text to stack</a:t>
            </a:r>
          </a:p>
          <a:p>
            <a:r>
              <a:rPr lang="en-US" dirty="0" smtClean="0"/>
              <a:t>Show</a:t>
            </a:r>
            <a:r>
              <a:rPr lang="en-US" baseline="0" dirty="0" smtClean="0"/>
              <a:t> string and code on stack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3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Jump from text to stack</a:t>
            </a:r>
          </a:p>
          <a:p>
            <a:r>
              <a:rPr lang="en-US" dirty="0" smtClean="0"/>
              <a:t>Show</a:t>
            </a:r>
            <a:r>
              <a:rPr lang="en-US" baseline="0" dirty="0" smtClean="0"/>
              <a:t> string and code on stack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99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38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48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681F1-9ECF-43CC-A1A6-D7853C0864CB}" type="slidenum">
              <a:rPr lang="en-US" smtClean="0"/>
              <a:pPr>
                <a:defRPr/>
              </a:pPr>
              <a:t>54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0455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8</a:t>
            </a:fld>
            <a:endParaRPr lang="en-US" smtClean="0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8AD92D-85DC-42ED-A1F9-C1217E42EA9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14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+mn-cs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9200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package" Target="../embeddings/Microsoft_Excel_Worksheet1.xlsx"/><Relationship Id="rId5" Type="http://schemas.openxmlformats.org/officeDocument/2006/relationships/image" Target="../media/image2.png"/><Relationship Id="rId6" Type="http://schemas.openxmlformats.org/officeDocument/2006/relationships/package" Target="../embeddings/Microsoft_Excel_Worksheet2.xlsx"/><Relationship Id="rId7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package" Target="../embeddings/Microsoft_Excel_Worksheet3.xlsx"/><Relationship Id="rId5" Type="http://schemas.openxmlformats.org/officeDocument/2006/relationships/image" Target="../media/image2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canvas.cmu.edu/courses/1221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" y="1295400"/>
            <a:ext cx="9093416" cy="4724400"/>
          </a:xfrm>
        </p:spPr>
      </p:pic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Memory Referencing Bug Example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762000" y="1270000"/>
            <a:ext cx="2209800" cy="1320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3581400" y="1295400"/>
            <a:ext cx="4419600" cy="13716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r>
              <a:rPr lang="en-US" sz="1800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-&gt;	3.1400000000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lvl="0"/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00000000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3.1399998665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2.0000006104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</a:p>
          <a:p>
            <a:pPr lvl="0"/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fun(8)  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00000000</a:t>
            </a:r>
            <a:endParaRPr lang="en-US" sz="1800" dirty="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4648200" y="3124200"/>
            <a:ext cx="304800" cy="3429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5105400" y="4953000"/>
            <a:ext cx="212090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Location accessed by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762000" y="3352800"/>
            <a:ext cx="1668462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Explanation: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644167"/>
              </p:ext>
            </p:extLst>
          </p:nvPr>
        </p:nvGraphicFramePr>
        <p:xfrm>
          <a:off x="2514600" y="3124200"/>
          <a:ext cx="2070100" cy="34290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???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d7 ... 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d3 ... d0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AutoShape 6"/>
          <p:cNvSpPr>
            <a:spLocks/>
          </p:cNvSpPr>
          <p:nvPr/>
        </p:nvSpPr>
        <p:spPr bwMode="auto">
          <a:xfrm flipH="1">
            <a:off x="2057400" y="5029200"/>
            <a:ext cx="3048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638800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struct_t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916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8580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Such problems are a BIG deal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7388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Generally called a “buffer overflow”</a:t>
            </a:r>
          </a:p>
          <a:p>
            <a:pPr lvl="1" eaLnBrk="1" hangingPunct="1"/>
            <a:r>
              <a:rPr lang="en-US" dirty="0"/>
              <a:t>w</a:t>
            </a:r>
            <a:r>
              <a:rPr lang="en-US" dirty="0" smtClean="0"/>
              <a:t>hen exceeding the memory size allocated for an array</a:t>
            </a:r>
          </a:p>
          <a:p>
            <a:pPr eaLnBrk="1" hangingPunct="1"/>
            <a:r>
              <a:rPr lang="en-US" dirty="0" smtClean="0"/>
              <a:t>Why a big deal?</a:t>
            </a:r>
          </a:p>
          <a:p>
            <a:pPr lvl="1" eaLnBrk="1" hangingPunct="1"/>
            <a:r>
              <a:rPr lang="en-US" dirty="0" smtClean="0"/>
              <a:t>It’s the #1 technical cause of security vulnerabilities</a:t>
            </a:r>
          </a:p>
          <a:p>
            <a:pPr lvl="2" eaLnBrk="1" hangingPunct="1"/>
            <a:r>
              <a:rPr lang="en-US" dirty="0" smtClean="0"/>
              <a:t>#1 overall cause is social engineering / user ignorance</a:t>
            </a:r>
          </a:p>
          <a:p>
            <a:pPr eaLnBrk="1" hangingPunct="1"/>
            <a:r>
              <a:rPr lang="en-US" dirty="0" smtClean="0"/>
              <a:t>Most common form</a:t>
            </a:r>
            <a:endParaRPr lang="en-US" dirty="0"/>
          </a:p>
          <a:p>
            <a:pPr lvl="1" eaLnBrk="1" hangingPunct="1"/>
            <a:r>
              <a:rPr lang="en-US" dirty="0" smtClean="0"/>
              <a:t>Unchecked lengths on string inputs</a:t>
            </a:r>
          </a:p>
          <a:p>
            <a:pPr lvl="1" eaLnBrk="1" hangingPunct="1"/>
            <a:r>
              <a:rPr lang="en-US" dirty="0" smtClean="0"/>
              <a:t>Particularly for bounded character arrays on the stack</a:t>
            </a:r>
          </a:p>
          <a:p>
            <a:pPr lvl="2" eaLnBrk="1" hangingPunct="1"/>
            <a:r>
              <a:rPr lang="en-US" dirty="0"/>
              <a:t>s</a:t>
            </a:r>
            <a:r>
              <a:rPr lang="en-US" dirty="0" smtClean="0"/>
              <a:t>ometimes referred to as stack smashing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591425" cy="762000"/>
          </a:xfrm>
        </p:spPr>
        <p:txBody>
          <a:bodyPr/>
          <a:lstStyle/>
          <a:p>
            <a:pPr eaLnBrk="1" hangingPunct="1"/>
            <a:r>
              <a:rPr lang="en-US" smtClean="0"/>
              <a:t>String Library Code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153400" cy="5791200"/>
          </a:xfrm>
        </p:spPr>
        <p:txBody>
          <a:bodyPr/>
          <a:lstStyle/>
          <a:p>
            <a:pPr eaLnBrk="1" hangingPunct="1"/>
            <a:r>
              <a:rPr lang="en-US" dirty="0" smtClean="0"/>
              <a:t>Implementation of Unix function </a:t>
            </a:r>
            <a:r>
              <a:rPr lang="en-US" dirty="0" smtClean="0">
                <a:latin typeface="Courier New" pitchFamily="49" charset="0"/>
              </a:rPr>
              <a:t>gets()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lvl="1" eaLnBrk="1" hangingPunct="1"/>
            <a:r>
              <a:rPr lang="en-US" dirty="0" smtClean="0"/>
              <a:t>No way to specify limit on number of characters to read</a:t>
            </a:r>
          </a:p>
          <a:p>
            <a:pPr eaLnBrk="1" hangingPunct="1"/>
            <a:r>
              <a:rPr lang="en-US" dirty="0" smtClean="0"/>
              <a:t>Similar problems with other library functions</a:t>
            </a:r>
          </a:p>
          <a:p>
            <a:pPr lvl="1" eaLnBrk="1" hangingPunct="1"/>
            <a:r>
              <a:rPr lang="en-US" b="1" dirty="0" err="1" smtClean="0">
                <a:latin typeface="Courier New" pitchFamily="49" charset="0"/>
              </a:rPr>
              <a:t>strcpy</a:t>
            </a:r>
            <a:r>
              <a:rPr lang="en-US" b="1" dirty="0" smtClean="0"/>
              <a:t>, </a:t>
            </a:r>
            <a:r>
              <a:rPr lang="en-US" b="1" dirty="0" err="1" smtClean="0">
                <a:latin typeface="Courier New" pitchFamily="49" charset="0"/>
              </a:rPr>
              <a:t>strcat</a:t>
            </a:r>
            <a:r>
              <a:rPr lang="en-US" dirty="0" smtClean="0"/>
              <a:t>: Copy strings of arbitrary length</a:t>
            </a:r>
          </a:p>
          <a:p>
            <a:pPr lvl="1" eaLnBrk="1" hangingPunct="1"/>
            <a:r>
              <a:rPr lang="en-US" b="1" dirty="0" err="1" smtClean="0">
                <a:latin typeface="Courier New" pitchFamily="49" charset="0"/>
              </a:rPr>
              <a:t>scanf</a:t>
            </a:r>
            <a:r>
              <a:rPr lang="en-US" b="1" dirty="0" smtClean="0"/>
              <a:t>, </a:t>
            </a:r>
            <a:r>
              <a:rPr lang="en-US" b="1" dirty="0" err="1" smtClean="0">
                <a:latin typeface="Courier New" pitchFamily="49" charset="0"/>
              </a:rPr>
              <a:t>fscanf</a:t>
            </a:r>
            <a:r>
              <a:rPr lang="en-US" b="1" dirty="0" smtClean="0"/>
              <a:t>, </a:t>
            </a:r>
            <a:r>
              <a:rPr lang="en-US" b="1" dirty="0" err="1" smtClean="0">
                <a:latin typeface="Courier New" pitchFamily="49" charset="0"/>
              </a:rPr>
              <a:t>sscanf</a:t>
            </a:r>
            <a:r>
              <a:rPr lang="en-US" b="1" dirty="0" smtClean="0"/>
              <a:t>, </a:t>
            </a:r>
            <a:r>
              <a:rPr lang="en-US" dirty="0" smtClean="0"/>
              <a:t>when given </a:t>
            </a:r>
            <a:r>
              <a:rPr lang="en-US" b="1" dirty="0" smtClean="0">
                <a:latin typeface="Courier New" pitchFamily="49" charset="0"/>
              </a:rPr>
              <a:t>%s</a:t>
            </a:r>
            <a:r>
              <a:rPr lang="en-US" dirty="0" smtClean="0"/>
              <a:t> conversion specification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838200" y="1524000"/>
            <a:ext cx="5410200" cy="33972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/* Get string from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char *gets(char *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)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char *p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while (c != EOF &amp;&amp; c != '\n')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*p++ = c;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 c =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}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*p = '\0';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  return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6413500" cy="573088"/>
          </a:xfrm>
        </p:spPr>
        <p:txBody>
          <a:bodyPr/>
          <a:lstStyle/>
          <a:p>
            <a:pPr eaLnBrk="1" hangingPunct="1"/>
            <a:r>
              <a:rPr lang="en-US" smtClean="0"/>
              <a:t>Vulnerable Buffer Code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09600" y="3124200"/>
            <a:ext cx="36576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 echo();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}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09600" y="1219200"/>
            <a:ext cx="50292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352800" y="413385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string: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01234567890123456789012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01234567890123456789012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52800" y="5267325"/>
            <a:ext cx="5257800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&gt;./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string: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</a:rPr>
              <a:t>012345678901234567890123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012345678901234567890123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Segmentation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Fault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67400" y="1948934"/>
            <a:ext cx="2936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0"/>
              <a:buChar char="ç"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btw, how big </a:t>
            </a:r>
          </a:p>
          <a:p>
            <a:r>
              <a:rPr lang="en-US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  <a:sym typeface="Wingdings"/>
              </a:rPr>
              <a:t>is big enough?</a:t>
            </a:r>
            <a:endParaRPr lang="en-US" dirty="0" smtClean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/>
          <a:lstStyle/>
          <a:p>
            <a:pPr eaLnBrk="1" hangingPunct="1"/>
            <a:r>
              <a:rPr lang="en-US" smtClean="0"/>
              <a:t>Buffer Overflow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444500" y="1600200"/>
            <a:ext cx="8578850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 smtClean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4006cf:	48 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18          	sub  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$0x18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4006d3:	48 89 e7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,%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800" dirty="0">
              <a:solidFill>
                <a:srgbClr val="C0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4006d6:	e8 a5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4006db:	48 89 e7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,%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8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4006de:	e8 3d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fe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400520 &lt;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puts@plt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4006e3:	48 83 c4 18          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 4006e7:	c3      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  <a:cs typeface="+mn-cs"/>
              </a:rPr>
              <a:t>retq</a:t>
            </a:r>
            <a:r>
              <a:rPr lang="en-US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endParaRPr lang="ro-RO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565150" y="4826501"/>
            <a:ext cx="8045450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4006e8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48 83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08          	sub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4006ec:	b8 00 00 00 00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  $0x0,%eax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4006f1:	e8 d9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48 83 c4 08          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4006fa:	c3                   	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4500" y="4419600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500" y="1138535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echo: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6096000" y="51816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$0x18,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solidFill>
                <a:srgbClr val="C0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solidFill>
                <a:srgbClr val="C0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733800" y="2286000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char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[4]; 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solidFill>
                  <a:srgbClr val="C00000"/>
                </a:solidFill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solidFill>
                  <a:srgbClr val="C00000"/>
                </a:solidFill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solidFill>
                  <a:srgbClr val="C00000"/>
                </a:solidFill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buf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81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 Example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echo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gets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 . .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4006f1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4006cf &lt;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echo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add  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. . .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f6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5" name="Arc 4"/>
          <p:cNvSpPr/>
          <p:nvPr/>
        </p:nvSpPr>
        <p:spPr bwMode="auto">
          <a:xfrm>
            <a:off x="2438400" y="1360487"/>
            <a:ext cx="1460500" cy="2513847"/>
          </a:xfrm>
          <a:prstGeom prst="arc">
            <a:avLst>
              <a:gd name="adj1" fmla="val 5393125"/>
              <a:gd name="adj2" fmla="val 15866911"/>
            </a:avLst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animBg="1"/>
      <p:bldP spid="2560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 Example #1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gets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 . .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4006f1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add  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. . .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70C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solidFill>
                  <a:srgbClr val="0070C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solidFill>
                  <a:srgbClr val="0070C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f6</a:t>
              </a:r>
              <a:endParaRPr lang="en-US" sz="1800" dirty="0">
                <a:solidFill>
                  <a:srgbClr val="0070C0"/>
                </a:solidFill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70C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70C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70C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70C0"/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0292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01234567890123456789012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01234567890123456789012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2663" y="6292334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Overflowed buffer, but did not corrupt state</a:t>
            </a:r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2390791" y="5943600"/>
            <a:ext cx="3552809" cy="3359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“01234567890123456789012</a:t>
            </a:r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\0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”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562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Buffer Overflow Stack Example #2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subq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$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call  gets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. . .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gets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. . .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4006f1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err="1" smtClean="0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:	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add    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dirty="0" smtClean="0">
                <a:latin typeface="Courier New" pitchFamily="49" charset="0"/>
                <a:ea typeface="MS Mincho" pitchFamily="49" charset="-128"/>
              </a:rPr>
              <a:t>. . .</a:t>
            </a:r>
            <a:endParaRPr lang="en-US" sz="18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call_echo</a:t>
            </a:r>
            <a:r>
              <a:rPr lang="en-US" dirty="0" smtClean="0">
                <a:latin typeface="Calibri" pitchFamily="34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32564" y="2509716"/>
            <a:ext cx="1797050" cy="304800"/>
            <a:chOff x="2377022" y="2811289"/>
            <a:chExt cx="1797050" cy="304800"/>
          </a:xfrm>
          <a:solidFill>
            <a:srgbClr val="CDF1C5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70C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70C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70C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70C0"/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91" y="5029200"/>
            <a:ext cx="5257800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string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012345678901234567890123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012345678901234567890123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Segmentation fault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982663" y="6292334"/>
            <a:ext cx="526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Program “returned” to 0x0400600, and then crashed.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70C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solidFill>
                  <a:srgbClr val="0070C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70C0"/>
                  </a:solidFill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solidFill>
                  <a:srgbClr val="0070C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3105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05800" cy="573088"/>
          </a:xfrm>
        </p:spPr>
        <p:txBody>
          <a:bodyPr/>
          <a:lstStyle/>
          <a:p>
            <a:pPr eaLnBrk="1" hangingPunct="1"/>
            <a:r>
              <a:rPr lang="en-US" dirty="0" smtClean="0"/>
              <a:t>Stack Smashing Attacks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562600"/>
            <a:ext cx="8255000" cy="1143000"/>
          </a:xfrm>
        </p:spPr>
        <p:txBody>
          <a:bodyPr anchor="ctr"/>
          <a:lstStyle/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 smtClean="0"/>
              <a:t>Overwrite normal return address A with address of some other code S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 smtClean="0"/>
              <a:t>When </a:t>
            </a:r>
            <a:r>
              <a:rPr lang="en-US" sz="2000" dirty="0" smtClean="0">
                <a:latin typeface="Courier New" pitchFamily="49" charset="0"/>
              </a:rPr>
              <a:t>Q</a:t>
            </a:r>
            <a:r>
              <a:rPr lang="en-US" sz="2000" dirty="0" smtClean="0"/>
              <a:t> executes</a:t>
            </a:r>
            <a:r>
              <a:rPr lang="en-US" sz="2000" dirty="0" smtClean="0">
                <a:latin typeface="Courier New" pitchFamily="49" charset="0"/>
              </a:rPr>
              <a:t> ret</a:t>
            </a:r>
            <a:r>
              <a:rPr lang="en-US" sz="2000" dirty="0" smtClean="0"/>
              <a:t>, will jump to other code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3400" y="2438400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Q(</a:t>
            </a:r>
            <a:r>
              <a:rPr lang="en-US" sz="1800" dirty="0">
                <a:latin typeface="Courier New" pitchFamily="49" charset="0"/>
              </a:rPr>
              <a:t>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gets(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buf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return ...;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33400" y="114300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smtClean="0">
                <a:latin typeface="Courier New" pitchFamily="49" charset="0"/>
              </a:rPr>
              <a:t>P(</a:t>
            </a:r>
            <a:r>
              <a:rPr lang="en-US" sz="1800" dirty="0">
                <a:latin typeface="Courier New" pitchFamily="49" charset="0"/>
              </a:rPr>
              <a:t>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Q(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2593975" y="1444625"/>
            <a:ext cx="911225" cy="923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return</a:t>
            </a:r>
          </a:p>
          <a:p>
            <a:pPr eaLnBrk="0" hangingPunct="0"/>
            <a:r>
              <a:rPr lang="en-US" sz="1800" b="0" dirty="0">
                <a:latin typeface="Calibri" pitchFamily="34" charset="0"/>
              </a:rPr>
              <a:t>address</a:t>
            </a:r>
          </a:p>
          <a:p>
            <a:pPr eaLnBrk="0" hangingPunct="0"/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1905000" y="1901825"/>
            <a:ext cx="688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630863" y="1154113"/>
            <a:ext cx="2674937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Stack after call to </a:t>
            </a:r>
            <a:r>
              <a:rPr lang="en-US" sz="1800" dirty="0">
                <a:latin typeface="Courier New" pitchFamily="49" charset="0"/>
              </a:rPr>
              <a:t>gets()</a:t>
            </a: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5727700" y="281940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strike="sngStrike" dirty="0" smtClean="0">
                <a:solidFill>
                  <a:srgbClr val="C00000"/>
                </a:solidFill>
                <a:latin typeface="Calibri" pitchFamily="34" charset="0"/>
                <a:cs typeface="+mn-cs"/>
              </a:rPr>
              <a:t>A</a:t>
            </a:r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  <a:cs typeface="+mn-cs"/>
              </a:rPr>
              <a:t> B</a:t>
            </a:r>
            <a:endParaRPr lang="en-US" sz="1800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5727700" y="1600201"/>
            <a:ext cx="1066800" cy="155892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65579" name="Rectangle 11"/>
          <p:cNvSpPr>
            <a:spLocks noChangeArrowheads="1"/>
          </p:cNvSpPr>
          <p:nvPr/>
        </p:nvSpPr>
        <p:spPr bwMode="auto">
          <a:xfrm>
            <a:off x="5727700" y="3156441"/>
            <a:ext cx="1066800" cy="2190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7162800" y="2023547"/>
            <a:ext cx="155534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49" charset="0"/>
              </a:rPr>
              <a:t>P</a:t>
            </a:r>
            <a:r>
              <a:rPr lang="en-US" sz="1800" b="0" dirty="0" smtClean="0">
                <a:latin typeface="Courier New" pitchFamily="49" charset="0"/>
              </a:rPr>
              <a:t> </a:t>
            </a:r>
            <a:r>
              <a:rPr lang="en-US" sz="1800" b="0" dirty="0">
                <a:latin typeface="Calibri" pitchFamily="34" charset="0"/>
              </a:rPr>
              <a:t>stack frame</a:t>
            </a:r>
          </a:p>
        </p:txBody>
      </p:sp>
      <p:sp>
        <p:nvSpPr>
          <p:cNvPr id="30733" name="Text Box 15"/>
          <p:cNvSpPr txBox="1">
            <a:spLocks noChangeArrowheads="1"/>
          </p:cNvSpPr>
          <p:nvPr/>
        </p:nvSpPr>
        <p:spPr bwMode="auto">
          <a:xfrm>
            <a:off x="7162800" y="4097615"/>
            <a:ext cx="146900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49" charset="0"/>
              </a:rPr>
              <a:t>Q</a:t>
            </a:r>
            <a:r>
              <a:rPr lang="en-US" sz="1800" b="0" dirty="0" smtClean="0">
                <a:latin typeface="Calibri" pitchFamily="34" charset="0"/>
              </a:rPr>
              <a:t> </a:t>
            </a:r>
            <a:r>
              <a:rPr lang="en-US" sz="1800" b="0" dirty="0">
                <a:latin typeface="Calibri" pitchFamily="34" charset="0"/>
              </a:rPr>
              <a:t>stack frame</a:t>
            </a:r>
          </a:p>
        </p:txBody>
      </p:sp>
      <p:sp>
        <p:nvSpPr>
          <p:cNvPr id="30738" name="Text Box 21"/>
          <p:cNvSpPr txBox="1">
            <a:spLocks noChangeArrowheads="1"/>
          </p:cNvSpPr>
          <p:nvPr/>
        </p:nvSpPr>
        <p:spPr bwMode="auto">
          <a:xfrm>
            <a:off x="3733800" y="3451225"/>
            <a:ext cx="1371600" cy="646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data written</a:t>
            </a:r>
          </a:p>
          <a:p>
            <a:pPr eaLnBrk="0" hangingPunct="0"/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dirty="0">
                <a:latin typeface="Courier New" pitchFamily="49" charset="0"/>
              </a:rPr>
              <a:t>gets()</a:t>
            </a:r>
          </a:p>
        </p:txBody>
      </p:sp>
      <p:sp>
        <p:nvSpPr>
          <p:cNvPr id="30739" name="AutoShape 16"/>
          <p:cNvSpPr>
            <a:spLocks/>
          </p:cNvSpPr>
          <p:nvPr/>
        </p:nvSpPr>
        <p:spPr bwMode="auto">
          <a:xfrm rot="10800000">
            <a:off x="6892925" y="1600200"/>
            <a:ext cx="228600" cy="1600200"/>
          </a:xfrm>
          <a:prstGeom prst="leftBrace">
            <a:avLst>
              <a:gd name="adj1" fmla="val 749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0" name="AutoShape 16"/>
          <p:cNvSpPr>
            <a:spLocks/>
          </p:cNvSpPr>
          <p:nvPr/>
        </p:nvSpPr>
        <p:spPr bwMode="auto">
          <a:xfrm rot="10800000">
            <a:off x="6892925" y="3200400"/>
            <a:ext cx="228600" cy="2157413"/>
          </a:xfrm>
          <a:prstGeom prst="leftBrace">
            <a:avLst>
              <a:gd name="adj1" fmla="val 7497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1" name="AutoShape 16"/>
          <p:cNvSpPr>
            <a:spLocks/>
          </p:cNvSpPr>
          <p:nvPr/>
        </p:nvSpPr>
        <p:spPr bwMode="auto">
          <a:xfrm rot="10800000" flipH="1">
            <a:off x="5359400" y="2819400"/>
            <a:ext cx="228600" cy="1905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65587" name="Rectangle 19"/>
          <p:cNvSpPr>
            <a:spLocks noChangeArrowheads="1"/>
          </p:cNvSpPr>
          <p:nvPr/>
        </p:nvSpPr>
        <p:spPr bwMode="auto">
          <a:xfrm>
            <a:off x="5727700" y="3159125"/>
            <a:ext cx="1065213" cy="155929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pad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5732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A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732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  <a:cs typeface="+mn-cs"/>
              </a:rPr>
              <a:t>A </a:t>
            </a:r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  <a:cs typeface="+mn-cs"/>
                <a:sym typeface="Wingdings"/>
              </a:rPr>
              <a:t> </a:t>
            </a:r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  <a:cs typeface="+mn-cs"/>
              </a:rPr>
              <a:t>S</a:t>
            </a:r>
            <a:endParaRPr lang="en-US" sz="1800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541180" y="4267200"/>
            <a:ext cx="246380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smtClean="0">
                <a:latin typeface="Courier New" pitchFamily="49" charset="0"/>
              </a:rPr>
              <a:t>S(</a:t>
            </a:r>
            <a:r>
              <a:rPr lang="en-US" sz="1800" dirty="0">
                <a:latin typeface="Courier New" pitchFamily="49" charset="0"/>
              </a:rPr>
              <a:t>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/* Something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unexpected */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3670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30" grpId="0"/>
      <p:bldP spid="30731" grpId="0" animBg="1"/>
      <p:bldP spid="30726" grpId="0"/>
      <p:bldP spid="30733" grpId="0"/>
      <p:bldP spid="30738" grpId="0"/>
      <p:bldP spid="30740" grpId="0" animBg="1"/>
      <p:bldP spid="30741" grpId="0" animBg="1"/>
      <p:bldP spid="365587" grpId="0" animBg="1"/>
      <p:bldP spid="27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178050"/>
          </a:xfrm>
        </p:spPr>
        <p:txBody>
          <a:bodyPr/>
          <a:lstStyle/>
          <a:p>
            <a:pPr marL="0" indent="0" eaLnBrk="1" hangingPunct="1"/>
            <a:r>
              <a:rPr lang="en-US" dirty="0" smtClean="0"/>
              <a:t>Machine-Level Programming V:</a:t>
            </a:r>
            <a:br>
              <a:rPr lang="en-US" dirty="0" smtClean="0"/>
            </a:br>
            <a:r>
              <a:rPr lang="en-US" dirty="0" smtClean="0"/>
              <a:t>Advanced Topics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9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September 26, 2017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7678738" cy="1752600"/>
          </a:xfrm>
        </p:spPr>
        <p:txBody>
          <a:bodyPr/>
          <a:lstStyle/>
          <a:p>
            <a:pPr eaLnBrk="1" hangingPunct="1"/>
            <a:r>
              <a:rPr lang="en-US" b="1" dirty="0" smtClean="0"/>
              <a:t>Instructor: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Randy Bryant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Crafting Smashing String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6"/>
            <a:ext cx="1797050" cy="35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for </a:t>
            </a:r>
            <a:r>
              <a:rPr lang="en-US" sz="1600" dirty="0" err="1" smtClean="0">
                <a:latin typeface="Courier New" pitchFamily="49" charset="0"/>
                <a:cs typeface="+mn-cs"/>
              </a:rPr>
              <a:t>call_echo</a:t>
            </a:r>
            <a:endParaRPr lang="en-US" sz="1600" dirty="0">
              <a:latin typeface="Courier New" pitchFamily="49" charset="0"/>
              <a:cs typeface="+mn-cs"/>
            </a:endParaRP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76200" y="5715000"/>
            <a:ext cx="8915400" cy="5822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30 31 32 33 34 35 36 37 38 39 30 31 32 33 34 35 36 37 38 39 30 31 32 33 fb 06 40 00 00 00 00 00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75" name="Rectangle 22"/>
          <p:cNvSpPr>
            <a:spLocks noChangeArrowheads="1"/>
          </p:cNvSpPr>
          <p:nvPr/>
        </p:nvSpPr>
        <p:spPr bwMode="auto">
          <a:xfrm>
            <a:off x="533400" y="1887758"/>
            <a:ext cx="1797050" cy="608299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38208" y="1887584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7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33400" y="2203672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82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83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48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84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83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85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80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86" name="Line 29"/>
          <p:cNvSpPr>
            <a:spLocks noChangeShapeType="1"/>
          </p:cNvSpPr>
          <p:nvPr/>
        </p:nvSpPr>
        <p:spPr bwMode="auto">
          <a:xfrm flipH="1">
            <a:off x="2362200" y="3031907"/>
            <a:ext cx="4508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2762250" y="2858869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</a:rPr>
              <a:t>rsp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89" name="Rectangle 5"/>
          <p:cNvSpPr>
            <a:spLocks noChangeArrowheads="1"/>
          </p:cNvSpPr>
          <p:nvPr/>
        </p:nvSpPr>
        <p:spPr bwMode="auto">
          <a:xfrm>
            <a:off x="3707101" y="4701902"/>
            <a:ext cx="3962400" cy="643766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sz="1800" dirty="0" smtClean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00000000004006fb </a:t>
            </a:r>
            <a:r>
              <a:rPr lang="ro-RO" sz="1800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&lt;smash&gt;: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sz="1800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ro-RO" sz="1800" dirty="0" smtClean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4006fb:       </a:t>
            </a:r>
            <a:r>
              <a:rPr lang="ro-RO" sz="1800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48 83 ec </a:t>
            </a:r>
            <a:r>
              <a:rPr lang="ro-RO" sz="1800" dirty="0" smtClean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08</a:t>
            </a:r>
            <a:endParaRPr lang="ro-RO" sz="1800" dirty="0">
              <a:solidFill>
                <a:srgbClr val="7030A0"/>
              </a:solidFill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562600" y="2882932"/>
            <a:ext cx="14548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Target  Code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1" name="Rectangle 4"/>
          <p:cNvSpPr>
            <a:spLocks noChangeArrowheads="1"/>
          </p:cNvSpPr>
          <p:nvPr/>
        </p:nvSpPr>
        <p:spPr bwMode="auto">
          <a:xfrm>
            <a:off x="2606272" y="1109444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echo() </a:t>
            </a:r>
            <a:r>
              <a:rPr lang="en-US" sz="1800" dirty="0">
                <a:latin typeface="Courier New" pitchFamily="49" charset="0"/>
              </a:rPr>
              <a:t>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[4</a:t>
            </a:r>
            <a:r>
              <a:rPr lang="en-US" sz="1800" dirty="0">
                <a:latin typeface="Courier New" pitchFamily="49" charset="0"/>
              </a:rPr>
              <a:t>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gets(</a:t>
            </a:r>
            <a:r>
              <a:rPr lang="en-US" sz="1800" dirty="0" err="1">
                <a:solidFill>
                  <a:srgbClr val="0070C0"/>
                </a:solidFill>
                <a:latin typeface="Courier New" pitchFamily="49" charset="0"/>
              </a:rPr>
              <a:t>buf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return ...;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33400" y="5345668"/>
            <a:ext cx="20423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Attack String (Hex)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rgbClr val="B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20 bytes unused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Courier New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32564" y="2509716"/>
            <a:ext cx="1797050" cy="304800"/>
            <a:chOff x="2377022" y="2811289"/>
            <a:chExt cx="1797050" cy="304800"/>
          </a:xfrm>
          <a:solidFill>
            <a:srgbClr val="CDF1C5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07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FF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39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38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37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FF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FF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AB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80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27006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98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99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00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01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fb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27006" y="25146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0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0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0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3962400" y="3235316"/>
            <a:ext cx="48006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smash()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("I've been smashed!\n");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exit</a:t>
            </a:r>
            <a:r>
              <a:rPr lang="en-US" sz="1800" dirty="0">
                <a:latin typeface="Courier New" pitchFamily="49" charset="0"/>
              </a:rPr>
              <a:t>(0);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88" name="AutoShape 16"/>
          <p:cNvSpPr>
            <a:spLocks/>
          </p:cNvSpPr>
          <p:nvPr/>
        </p:nvSpPr>
        <p:spPr bwMode="auto">
          <a:xfrm rot="10800000">
            <a:off x="2377672" y="3132282"/>
            <a:ext cx="228600" cy="1820717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602125" y="3841090"/>
            <a:ext cx="9925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 dirty="0" smtClean="0">
                <a:latin typeface="Calibri" pitchFamily="34" charset="0"/>
              </a:rPr>
              <a:t>24 bytes</a:t>
            </a:r>
            <a:endParaRPr lang="en-US" sz="1800" b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889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Smashing String Effect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6"/>
            <a:ext cx="1797050" cy="35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for </a:t>
            </a:r>
            <a:r>
              <a:rPr lang="en-US" sz="1600" dirty="0" err="1" smtClean="0">
                <a:latin typeface="Courier New" pitchFamily="49" charset="0"/>
                <a:cs typeface="+mn-cs"/>
              </a:rPr>
              <a:t>call_echo</a:t>
            </a:r>
            <a:endParaRPr lang="en-US" sz="1600" dirty="0">
              <a:latin typeface="Courier New" pitchFamily="49" charset="0"/>
              <a:cs typeface="+mn-cs"/>
            </a:endParaRP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76200" y="5715000"/>
            <a:ext cx="8915400" cy="5822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30 31 32 33 34 35 36 37 38 39 30 31 32 33 34 35 36 37 38 39 30 31 32 33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fb 06 40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00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00 00 00 00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75" name="Rectangle 22"/>
          <p:cNvSpPr>
            <a:spLocks noChangeArrowheads="1"/>
          </p:cNvSpPr>
          <p:nvPr/>
        </p:nvSpPr>
        <p:spPr bwMode="auto">
          <a:xfrm>
            <a:off x="533400" y="1887758"/>
            <a:ext cx="1797050" cy="608299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38208" y="1887584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7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33400" y="2203672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82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83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48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84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83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85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80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86" name="Line 29"/>
          <p:cNvSpPr>
            <a:spLocks noChangeShapeType="1"/>
          </p:cNvSpPr>
          <p:nvPr/>
        </p:nvSpPr>
        <p:spPr bwMode="auto">
          <a:xfrm flipH="1">
            <a:off x="2362200" y="3031907"/>
            <a:ext cx="4508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2762250" y="2858869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</a:rPr>
              <a:t>rsp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89" name="Rectangle 5"/>
          <p:cNvSpPr>
            <a:spLocks noChangeArrowheads="1"/>
          </p:cNvSpPr>
          <p:nvPr/>
        </p:nvSpPr>
        <p:spPr bwMode="auto">
          <a:xfrm>
            <a:off x="3707101" y="4701902"/>
            <a:ext cx="3962400" cy="643766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sz="1800" dirty="0" smtClean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00000000004006fb </a:t>
            </a:r>
            <a:r>
              <a:rPr lang="ro-RO" sz="1800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&lt;smash&gt;: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sz="1800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ro-RO" sz="1800" dirty="0" smtClean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4006fb:       </a:t>
            </a:r>
            <a:r>
              <a:rPr lang="ro-RO" sz="1800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48 83 ec </a:t>
            </a:r>
            <a:r>
              <a:rPr lang="ro-RO" sz="1800" dirty="0" smtClean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08</a:t>
            </a:r>
            <a:endParaRPr lang="ro-RO" sz="1800" dirty="0">
              <a:solidFill>
                <a:srgbClr val="7030A0"/>
              </a:solidFill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5562600" y="2882932"/>
            <a:ext cx="14548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Target  Code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33400" y="5345668"/>
            <a:ext cx="20423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Attack String (Hex)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0499" y="2503486"/>
            <a:ext cx="2139951" cy="2449514"/>
            <a:chOff x="190499" y="2503486"/>
            <a:chExt cx="2139951" cy="2449514"/>
          </a:xfrm>
        </p:grpSpPr>
        <p:sp>
          <p:nvSpPr>
            <p:cNvPr id="360470" name="Rectangle 22"/>
            <p:cNvSpPr>
              <a:spLocks noChangeArrowheads="1"/>
            </p:cNvSpPr>
            <p:nvPr/>
          </p:nvSpPr>
          <p:spPr bwMode="auto">
            <a:xfrm>
              <a:off x="533400" y="2503486"/>
              <a:ext cx="1797050" cy="608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0" dirty="0">
                  <a:latin typeface="Calibri" pitchFamily="34" charset="0"/>
                  <a:cs typeface="+mn-cs"/>
                </a:rPr>
                <a:t>Return </a:t>
              </a:r>
              <a:r>
                <a:rPr lang="en-US" sz="1800" b="0" dirty="0" smtClean="0">
                  <a:latin typeface="Calibri" pitchFamily="34" charset="0"/>
                  <a:cs typeface="+mn-cs"/>
                </a:rPr>
                <a:t>Address</a:t>
              </a:r>
            </a:p>
            <a:p>
              <a:pPr algn="ctr">
                <a:defRPr/>
              </a:pPr>
              <a:r>
                <a:rPr lang="en-US" sz="1800" b="0" dirty="0" smtClean="0">
                  <a:latin typeface="Calibri" pitchFamily="34" charset="0"/>
                  <a:cs typeface="+mn-cs"/>
                </a:rPr>
                <a:t>(8 bytes)</a:t>
              </a:r>
              <a:endParaRPr lang="en-US" sz="1800" b="0" dirty="0">
                <a:latin typeface="Calibri" pitchFamily="34" charset="0"/>
                <a:cs typeface="+mn-cs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33400" y="4648200"/>
              <a:ext cx="1797050" cy="304800"/>
              <a:chOff x="533400" y="4648200"/>
              <a:chExt cx="1797050" cy="304800"/>
            </a:xfrm>
          </p:grpSpPr>
          <p:sp>
            <p:nvSpPr>
              <p:cNvPr id="360472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33</a:t>
                </a:r>
                <a:endParaRPr lang="en-US" sz="1800" dirty="0">
                  <a:solidFill>
                    <a:srgbClr val="000000"/>
                  </a:solidFill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360473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solidFill>
                <a:srgbClr val="BFBFB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32</a:t>
                </a:r>
                <a:endParaRPr lang="en-US" sz="1800" dirty="0">
                  <a:solidFill>
                    <a:srgbClr val="000000"/>
                  </a:solidFill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360474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solidFill>
                <a:srgbClr val="BFBFB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31</a:t>
                </a:r>
                <a:endParaRPr lang="en-US" sz="1800" dirty="0">
                  <a:solidFill>
                    <a:srgbClr val="000000"/>
                  </a:solidFill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360475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solidFill>
                <a:srgbClr val="BFBFB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30</a:t>
                </a:r>
                <a:endParaRPr lang="en-US" sz="1800" dirty="0">
                  <a:solidFill>
                    <a:srgbClr val="000000"/>
                  </a:solidFill>
                  <a:latin typeface="Courier New" pitchFamily="49" charset="0"/>
                  <a:cs typeface="+mn-cs"/>
                </a:endParaRPr>
              </a:p>
            </p:txBody>
          </p:sp>
        </p:grp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533400" y="3113087"/>
              <a:ext cx="1797050" cy="1531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0" dirty="0" smtClean="0">
                  <a:latin typeface="Calibri" pitchFamily="34" charset="0"/>
                </a:rPr>
                <a:t>20 bytes unused</a:t>
              </a:r>
              <a:endParaRPr lang="en-US" sz="1800" dirty="0">
                <a:latin typeface="Courier New" pitchFamily="49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32564" y="2509716"/>
              <a:ext cx="1797050" cy="304800"/>
              <a:chOff x="2377022" y="2811289"/>
              <a:chExt cx="1797050" cy="304800"/>
            </a:xfrm>
            <a:solidFill>
              <a:srgbClr val="CDF1C5"/>
            </a:solidFill>
          </p:grpSpPr>
          <p:sp>
            <p:nvSpPr>
              <p:cNvPr id="33" name="Rectangle 24"/>
              <p:cNvSpPr>
                <a:spLocks noChangeArrowheads="1"/>
              </p:cNvSpPr>
              <p:nvPr/>
            </p:nvSpPr>
            <p:spPr bwMode="auto">
              <a:xfrm>
                <a:off x="2377022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00</a:t>
                </a:r>
                <a:endPara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34" name="Rectangle 25"/>
              <p:cNvSpPr>
                <a:spLocks noChangeArrowheads="1"/>
              </p:cNvSpPr>
              <p:nvPr/>
            </p:nvSpPr>
            <p:spPr bwMode="auto">
              <a:xfrm>
                <a:off x="2826285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00</a:t>
                </a:r>
                <a:endPara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35" name="Rectangle 26"/>
              <p:cNvSpPr>
                <a:spLocks noChangeArrowheads="1"/>
              </p:cNvSpPr>
              <p:nvPr/>
            </p:nvSpPr>
            <p:spPr bwMode="auto">
              <a:xfrm>
                <a:off x="3275547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07</a:t>
                </a:r>
                <a:endPara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36" name="Rectangle 27"/>
              <p:cNvSpPr>
                <a:spLocks noChangeArrowheads="1"/>
              </p:cNvSpPr>
              <p:nvPr/>
            </p:nvSpPr>
            <p:spPr bwMode="auto">
              <a:xfrm>
                <a:off x="3724810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FF</a:t>
                </a:r>
                <a:endPara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33400" y="4336978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4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37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4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36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4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35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4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solidFill>
                      <a:srgbClr val="000000"/>
                    </a:solidFill>
                    <a:latin typeface="Courier New" pitchFamily="49" charset="0"/>
                    <a:cs typeface="+mn-cs"/>
                  </a:rPr>
                  <a:t>34</a:t>
                </a:r>
                <a:endParaRPr lang="en-US" sz="1800" dirty="0">
                  <a:solidFill>
                    <a:srgbClr val="000000"/>
                  </a:solidFill>
                  <a:latin typeface="Courier New" pitchFamily="49" charset="0"/>
                  <a:cs typeface="+mn-cs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33400" y="4025756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49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31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50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30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51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39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52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38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33400" y="3714534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5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35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5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34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5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33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5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32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3400" y="3403312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59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39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60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38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61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37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62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36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33400" y="3092090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6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33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6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32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6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31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6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30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533400" y="2819400"/>
              <a:ext cx="1797050" cy="304800"/>
              <a:chOff x="2377022" y="2811289"/>
              <a:chExt cx="1797050" cy="304800"/>
            </a:xfrm>
            <a:solidFill>
              <a:srgbClr val="D5F1CF"/>
            </a:solidFill>
          </p:grpSpPr>
          <p:sp>
            <p:nvSpPr>
              <p:cNvPr id="69" name="Rectangle 24"/>
              <p:cNvSpPr>
                <a:spLocks noChangeArrowheads="1"/>
              </p:cNvSpPr>
              <p:nvPr/>
            </p:nvSpPr>
            <p:spPr bwMode="auto">
              <a:xfrm>
                <a:off x="2377022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FF</a:t>
                </a:r>
                <a:endPara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70" name="Rectangle 25"/>
              <p:cNvSpPr>
                <a:spLocks noChangeArrowheads="1"/>
              </p:cNvSpPr>
              <p:nvPr/>
            </p:nvSpPr>
            <p:spPr bwMode="auto">
              <a:xfrm>
                <a:off x="2826285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FF</a:t>
                </a:r>
                <a:endPara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71" name="Rectangle 26"/>
              <p:cNvSpPr>
                <a:spLocks noChangeArrowheads="1"/>
              </p:cNvSpPr>
              <p:nvPr/>
            </p:nvSpPr>
            <p:spPr bwMode="auto">
              <a:xfrm>
                <a:off x="3275547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AB</a:t>
                </a:r>
                <a:endPara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72" name="Rectangle 27"/>
              <p:cNvSpPr>
                <a:spLocks noChangeArrowheads="1"/>
              </p:cNvSpPr>
              <p:nvPr/>
            </p:nvSpPr>
            <p:spPr bwMode="auto">
              <a:xfrm>
                <a:off x="3724810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80</a:t>
                </a:r>
                <a:endPara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endParaRPr>
              </a:p>
            </p:txBody>
          </p:sp>
        </p:grpSp>
        <p:sp>
          <p:nvSpPr>
            <p:cNvPr id="94" name="AutoShape 16"/>
            <p:cNvSpPr>
              <a:spLocks/>
            </p:cNvSpPr>
            <p:nvPr/>
          </p:nvSpPr>
          <p:spPr bwMode="auto">
            <a:xfrm rot="10800000" flipH="1">
              <a:off x="190499" y="2509716"/>
              <a:ext cx="228600" cy="244328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solidFill>
                  <a:srgbClr val="0070C0"/>
                </a:solidFill>
                <a:latin typeface="Calibri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27006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98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99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00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01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fb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27006" y="25146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0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0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0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3962400" y="3235316"/>
            <a:ext cx="48006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smash()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("I've been smashed!\n");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exit</a:t>
            </a:r>
            <a:r>
              <a:rPr lang="en-US" sz="1800" dirty="0">
                <a:latin typeface="Courier New" pitchFamily="49" charset="0"/>
              </a:rPr>
              <a:t>(0);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4042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05800" cy="573088"/>
          </a:xfrm>
        </p:spPr>
        <p:txBody>
          <a:bodyPr/>
          <a:lstStyle/>
          <a:p>
            <a:pPr eaLnBrk="1" hangingPunct="1"/>
            <a:r>
              <a:rPr lang="en-US" dirty="0" smtClean="0"/>
              <a:t>Code Injection Attacks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76203"/>
            <a:ext cx="8255000" cy="1143000"/>
          </a:xfrm>
        </p:spPr>
        <p:txBody>
          <a:bodyPr anchor="ctr"/>
          <a:lstStyle/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 smtClean="0"/>
              <a:t>Input string contains byte representation of executable code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 smtClean="0"/>
              <a:t>Overwrite return address A with address of buffer B</a:t>
            </a:r>
          </a:p>
          <a:p>
            <a:pPr marL="160338" defTabSz="895350" eaLnBrk="1" hangingPunct="1">
              <a:lnSpc>
                <a:spcPct val="90000"/>
              </a:lnSpc>
            </a:pPr>
            <a:r>
              <a:rPr lang="en-US" sz="2000" dirty="0" smtClean="0"/>
              <a:t>When </a:t>
            </a:r>
            <a:r>
              <a:rPr lang="en-US" sz="2000" dirty="0" smtClean="0">
                <a:latin typeface="Courier New" pitchFamily="49" charset="0"/>
              </a:rPr>
              <a:t>Q</a:t>
            </a:r>
            <a:r>
              <a:rPr lang="en-US" sz="2000" dirty="0" smtClean="0"/>
              <a:t> executes</a:t>
            </a:r>
            <a:r>
              <a:rPr lang="en-US" sz="2000" dirty="0" smtClean="0">
                <a:latin typeface="Courier New" pitchFamily="49" charset="0"/>
              </a:rPr>
              <a:t> ret</a:t>
            </a:r>
            <a:r>
              <a:rPr lang="en-US" sz="2000" dirty="0" smtClean="0"/>
              <a:t>, will jump to exploit code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3400" y="3355975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Q(</a:t>
            </a:r>
            <a:r>
              <a:rPr lang="en-US" sz="1800" dirty="0">
                <a:latin typeface="Courier New" pitchFamily="49" charset="0"/>
              </a:rPr>
              <a:t>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gets(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</a:rPr>
              <a:t>buf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return ...;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33400" y="191135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smtClean="0">
                <a:latin typeface="Courier New" pitchFamily="49" charset="0"/>
              </a:rPr>
              <a:t>P(</a:t>
            </a:r>
            <a:r>
              <a:rPr lang="en-US" sz="1800" dirty="0">
                <a:latin typeface="Courier New" pitchFamily="49" charset="0"/>
              </a:rPr>
              <a:t>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Q(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2593975" y="2212975"/>
            <a:ext cx="911225" cy="923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return</a:t>
            </a:r>
          </a:p>
          <a:p>
            <a:pPr eaLnBrk="0" hangingPunct="0"/>
            <a:r>
              <a:rPr lang="en-US" sz="1800" b="0" dirty="0">
                <a:latin typeface="Calibri" pitchFamily="34" charset="0"/>
              </a:rPr>
              <a:t>address</a:t>
            </a:r>
          </a:p>
          <a:p>
            <a:pPr eaLnBrk="0" hangingPunct="0"/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1905000" y="2670175"/>
            <a:ext cx="688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630863" y="1154113"/>
            <a:ext cx="2674937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Stack after call to </a:t>
            </a:r>
            <a:r>
              <a:rPr lang="en-US" sz="1800" dirty="0">
                <a:latin typeface="Courier New" pitchFamily="49" charset="0"/>
              </a:rPr>
              <a:t>gets()</a:t>
            </a: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5727700" y="281940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strike="sngStrike" dirty="0" smtClean="0">
                <a:solidFill>
                  <a:srgbClr val="C00000"/>
                </a:solidFill>
                <a:latin typeface="Calibri" pitchFamily="34" charset="0"/>
                <a:cs typeface="+mn-cs"/>
              </a:rPr>
              <a:t>A</a:t>
            </a:r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  <a:cs typeface="+mn-cs"/>
              </a:rPr>
              <a:t> B</a:t>
            </a:r>
            <a:endParaRPr lang="en-US" sz="1800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5727700" y="1600201"/>
            <a:ext cx="1066800" cy="155892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65579" name="Rectangle 11"/>
          <p:cNvSpPr>
            <a:spLocks noChangeArrowheads="1"/>
          </p:cNvSpPr>
          <p:nvPr/>
        </p:nvSpPr>
        <p:spPr bwMode="auto">
          <a:xfrm>
            <a:off x="5727700" y="3156441"/>
            <a:ext cx="1066800" cy="2190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7162800" y="2023547"/>
            <a:ext cx="155534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49" charset="0"/>
              </a:rPr>
              <a:t>P</a:t>
            </a:r>
            <a:r>
              <a:rPr lang="en-US" sz="1800" b="0" dirty="0" smtClean="0">
                <a:latin typeface="Courier New" pitchFamily="49" charset="0"/>
              </a:rPr>
              <a:t> </a:t>
            </a:r>
            <a:r>
              <a:rPr lang="en-US" sz="1800" b="0" dirty="0">
                <a:latin typeface="Calibri" pitchFamily="34" charset="0"/>
              </a:rPr>
              <a:t>stack frame</a:t>
            </a:r>
          </a:p>
        </p:txBody>
      </p:sp>
      <p:sp>
        <p:nvSpPr>
          <p:cNvPr id="30733" name="Text Box 15"/>
          <p:cNvSpPr txBox="1">
            <a:spLocks noChangeArrowheads="1"/>
          </p:cNvSpPr>
          <p:nvPr/>
        </p:nvSpPr>
        <p:spPr bwMode="auto">
          <a:xfrm>
            <a:off x="7162800" y="4097615"/>
            <a:ext cx="146900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 smtClean="0">
                <a:latin typeface="Courier New" pitchFamily="49" charset="0"/>
              </a:rPr>
              <a:t>Q</a:t>
            </a:r>
            <a:r>
              <a:rPr lang="en-US" sz="1800" b="0" dirty="0" smtClean="0">
                <a:latin typeface="Calibri" pitchFamily="34" charset="0"/>
              </a:rPr>
              <a:t> </a:t>
            </a:r>
            <a:r>
              <a:rPr lang="en-US" sz="1800" b="0" dirty="0">
                <a:latin typeface="Calibri" pitchFamily="34" charset="0"/>
              </a:rPr>
              <a:t>stack frame</a:t>
            </a:r>
          </a:p>
        </p:txBody>
      </p:sp>
      <p:sp>
        <p:nvSpPr>
          <p:cNvPr id="30734" name="Text Box 16"/>
          <p:cNvSpPr txBox="1">
            <a:spLocks noChangeArrowheads="1"/>
          </p:cNvSpPr>
          <p:nvPr/>
        </p:nvSpPr>
        <p:spPr bwMode="auto">
          <a:xfrm>
            <a:off x="4975225" y="4531090"/>
            <a:ext cx="314325" cy="369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B</a:t>
            </a:r>
          </a:p>
        </p:txBody>
      </p:sp>
      <p:sp>
        <p:nvSpPr>
          <p:cNvPr id="30735" name="Line 17"/>
          <p:cNvSpPr>
            <a:spLocks noChangeShapeType="1"/>
          </p:cNvSpPr>
          <p:nvPr/>
        </p:nvSpPr>
        <p:spPr bwMode="auto">
          <a:xfrm>
            <a:off x="5267325" y="4718415"/>
            <a:ext cx="396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5586" name="Rectangle 18"/>
          <p:cNvSpPr>
            <a:spLocks noChangeArrowheads="1"/>
          </p:cNvSpPr>
          <p:nvPr/>
        </p:nvSpPr>
        <p:spPr bwMode="auto">
          <a:xfrm>
            <a:off x="5727700" y="4078288"/>
            <a:ext cx="1066800" cy="646112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exploit</a:t>
            </a:r>
          </a:p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code</a:t>
            </a:r>
          </a:p>
        </p:txBody>
      </p:sp>
      <p:sp>
        <p:nvSpPr>
          <p:cNvPr id="30738" name="Text Box 21"/>
          <p:cNvSpPr txBox="1">
            <a:spLocks noChangeArrowheads="1"/>
          </p:cNvSpPr>
          <p:nvPr/>
        </p:nvSpPr>
        <p:spPr bwMode="auto">
          <a:xfrm>
            <a:off x="3733800" y="3451225"/>
            <a:ext cx="1371600" cy="646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1800" b="0" dirty="0">
                <a:latin typeface="Calibri" pitchFamily="34" charset="0"/>
              </a:rPr>
              <a:t>data written</a:t>
            </a:r>
          </a:p>
          <a:p>
            <a:pPr eaLnBrk="0" hangingPunct="0"/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dirty="0">
                <a:latin typeface="Courier New" pitchFamily="49" charset="0"/>
              </a:rPr>
              <a:t>gets()</a:t>
            </a:r>
          </a:p>
        </p:txBody>
      </p:sp>
      <p:sp>
        <p:nvSpPr>
          <p:cNvPr id="30739" name="AutoShape 16"/>
          <p:cNvSpPr>
            <a:spLocks/>
          </p:cNvSpPr>
          <p:nvPr/>
        </p:nvSpPr>
        <p:spPr bwMode="auto">
          <a:xfrm rot="10800000">
            <a:off x="6892925" y="1600200"/>
            <a:ext cx="228600" cy="1600200"/>
          </a:xfrm>
          <a:prstGeom prst="leftBrace">
            <a:avLst>
              <a:gd name="adj1" fmla="val 749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0" name="AutoShape 16"/>
          <p:cNvSpPr>
            <a:spLocks/>
          </p:cNvSpPr>
          <p:nvPr/>
        </p:nvSpPr>
        <p:spPr bwMode="auto">
          <a:xfrm rot="10800000">
            <a:off x="6892925" y="3200400"/>
            <a:ext cx="228600" cy="2157413"/>
          </a:xfrm>
          <a:prstGeom prst="leftBrace">
            <a:avLst>
              <a:gd name="adj1" fmla="val 7497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0741" name="AutoShape 16"/>
          <p:cNvSpPr>
            <a:spLocks/>
          </p:cNvSpPr>
          <p:nvPr/>
        </p:nvSpPr>
        <p:spPr bwMode="auto">
          <a:xfrm rot="10800000" flipH="1">
            <a:off x="5359400" y="2819400"/>
            <a:ext cx="228600" cy="1905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65587" name="Rectangle 19"/>
          <p:cNvSpPr>
            <a:spLocks noChangeArrowheads="1"/>
          </p:cNvSpPr>
          <p:nvPr/>
        </p:nvSpPr>
        <p:spPr bwMode="auto">
          <a:xfrm>
            <a:off x="5727700" y="3159125"/>
            <a:ext cx="1065213" cy="93662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pad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5732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  <a:cs typeface="+mn-cs"/>
              </a:rPr>
              <a:t>A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732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  <a:cs typeface="+mn-cs"/>
              </a:rPr>
              <a:t>B</a:t>
            </a:r>
            <a:endParaRPr lang="en-US" sz="1800" dirty="0">
              <a:solidFill>
                <a:srgbClr val="C00000"/>
              </a:solidFill>
              <a:latin typeface="Calibri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4494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30" grpId="0"/>
      <p:bldP spid="30731" grpId="0" animBg="1"/>
      <p:bldP spid="30726" grpId="0"/>
      <p:bldP spid="30733" grpId="0"/>
      <p:bldP spid="30734" grpId="0"/>
      <p:bldP spid="30735" grpId="0" animBg="1"/>
      <p:bldP spid="365586" grpId="0" animBg="1"/>
      <p:bldP spid="30738" grpId="0"/>
      <p:bldP spid="30740" grpId="0" animBg="1"/>
      <p:bldP spid="30741" grpId="0" animBg="1"/>
      <p:bldP spid="365587" grpId="0" animBg="1"/>
      <p:bldP spid="27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 smtClean="0"/>
              <a:t>How Does The Attack Code Execute?</a:t>
            </a: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5029200" y="106100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5029200" y="10668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0249" name="Rectangle 23"/>
          <p:cNvSpPr>
            <a:spLocks noChangeArrowheads="1"/>
          </p:cNvSpPr>
          <p:nvPr/>
        </p:nvSpPr>
        <p:spPr bwMode="auto">
          <a:xfrm>
            <a:off x="5029200" y="603623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0250" name="Rectangle 24"/>
          <p:cNvSpPr>
            <a:spLocks noChangeArrowheads="1"/>
          </p:cNvSpPr>
          <p:nvPr/>
        </p:nvSpPr>
        <p:spPr bwMode="auto">
          <a:xfrm>
            <a:off x="5029200" y="573143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0251" name="Rectangle 25"/>
          <p:cNvSpPr>
            <a:spLocks noChangeArrowheads="1"/>
          </p:cNvSpPr>
          <p:nvPr/>
        </p:nvSpPr>
        <p:spPr bwMode="auto">
          <a:xfrm>
            <a:off x="5029200" y="512445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5029200" y="2208213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5029200" y="375285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Libraries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533400" y="3810838"/>
            <a:ext cx="2971800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Q(</a:t>
            </a:r>
            <a:r>
              <a:rPr lang="en-US" sz="1800" dirty="0">
                <a:latin typeface="Courier New" pitchFamily="49" charset="0"/>
              </a:rPr>
              <a:t>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>
                <a:latin typeface="Courier New" pitchFamily="49" charset="0"/>
              </a:rPr>
              <a:t>buf</a:t>
            </a:r>
            <a:r>
              <a:rPr lang="en-US" sz="1800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gets(</a:t>
            </a:r>
            <a:r>
              <a:rPr lang="en-US" sz="1800" dirty="0" err="1">
                <a:solidFill>
                  <a:srgbClr val="0070C0"/>
                </a:solidFill>
                <a:latin typeface="Courier New" pitchFamily="49" charset="0"/>
              </a:rPr>
              <a:t>buf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</a:rPr>
              <a:t>); // A-&gt;B </a:t>
            </a:r>
            <a:endParaRPr lang="en-US" sz="1800" dirty="0">
              <a:solidFill>
                <a:srgbClr val="0070C0"/>
              </a:solidFill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return ...;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533400" y="191135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smtClean="0">
                <a:latin typeface="Courier New" pitchFamily="49" charset="0"/>
              </a:rPr>
              <a:t>P(</a:t>
            </a:r>
            <a:r>
              <a:rPr lang="en-US" sz="1800" dirty="0">
                <a:latin typeface="Courier New" pitchFamily="49" charset="0"/>
              </a:rPr>
              <a:t>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Q(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477000" y="952501"/>
            <a:ext cx="2214684" cy="3746500"/>
            <a:chOff x="6477000" y="952501"/>
            <a:chExt cx="2214684" cy="3746500"/>
          </a:xfrm>
        </p:grpSpPr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7620000" y="2171700"/>
              <a:ext cx="1066800" cy="381000"/>
            </a:xfrm>
            <a:prstGeom prst="rect">
              <a:avLst/>
            </a:prstGeom>
            <a:solidFill>
              <a:srgbClr val="A8E7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strike="sngStrike" dirty="0" smtClean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A</a:t>
              </a:r>
              <a:r>
                <a:rPr lang="en-US" sz="1800" dirty="0" smtClean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 B</a:t>
              </a:r>
              <a:endParaRPr lang="en-US" sz="1800" dirty="0">
                <a:solidFill>
                  <a:srgbClr val="C00000"/>
                </a:solidFill>
                <a:latin typeface="Calibri" pitchFamily="34" charset="0"/>
                <a:cs typeface="+mn-cs"/>
              </a:endParaRP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7620000" y="952501"/>
              <a:ext cx="1066800" cy="15589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7620000" y="2508741"/>
              <a:ext cx="1066800" cy="21902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7620000" y="3430588"/>
              <a:ext cx="1066800" cy="646112"/>
            </a:xfrm>
            <a:prstGeom prst="rect">
              <a:avLst/>
            </a:prstGeom>
            <a:solidFill>
              <a:srgbClr val="F1C7C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35" name="Rectangle 19"/>
            <p:cNvSpPr>
              <a:spLocks noChangeArrowheads="1"/>
            </p:cNvSpPr>
            <p:nvPr/>
          </p:nvSpPr>
          <p:spPr bwMode="auto">
            <a:xfrm>
              <a:off x="7620000" y="2511425"/>
              <a:ext cx="1065213" cy="936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7624884" y="2127740"/>
              <a:ext cx="1066800" cy="381000"/>
            </a:xfrm>
            <a:prstGeom prst="rect">
              <a:avLst/>
            </a:prstGeom>
            <a:solidFill>
              <a:srgbClr val="A8E7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A</a:t>
              </a: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7624884" y="2127740"/>
              <a:ext cx="1066800" cy="381000"/>
            </a:xfrm>
            <a:prstGeom prst="rect">
              <a:avLst/>
            </a:prstGeom>
            <a:solidFill>
              <a:srgbClr val="A8E7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B</a:t>
              </a:r>
              <a:endParaRPr lang="en-US" sz="1800" dirty="0">
                <a:solidFill>
                  <a:srgbClr val="C00000"/>
                </a:solidFill>
                <a:latin typeface="Calibri" pitchFamily="34" charset="0"/>
                <a:cs typeface="+mn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 flipV="1">
              <a:off x="6477000" y="952501"/>
              <a:ext cx="1143000" cy="108504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6477000" y="1447801"/>
              <a:ext cx="1143000" cy="325120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7624884" y="1750192"/>
              <a:ext cx="1066800" cy="381000"/>
            </a:xfrm>
            <a:prstGeom prst="rect">
              <a:avLst/>
            </a:prstGeom>
            <a:solidFill>
              <a:srgbClr val="A8E7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alibri" pitchFamily="34" charset="0"/>
                  <a:cs typeface="+mn-cs"/>
                </a:rPr>
                <a:t>…</a:t>
              </a:r>
              <a:endParaRPr lang="en-US" sz="1800" dirty="0">
                <a:solidFill>
                  <a:srgbClr val="C00000"/>
                </a:solidFill>
                <a:latin typeface="Calibri" pitchFamily="34" charset="0"/>
                <a:cs typeface="+mn-cs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191000" y="6061352"/>
            <a:ext cx="838200" cy="369332"/>
            <a:chOff x="4191000" y="6061352"/>
            <a:chExt cx="838200" cy="369332"/>
          </a:xfrm>
        </p:grpSpPr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4191000" y="606135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latin typeface="Calibri" pitchFamily="34" charset="0"/>
                </a:rPr>
                <a:t>rip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4632325" y="62484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91000" y="1089942"/>
            <a:ext cx="838200" cy="369332"/>
            <a:chOff x="4191000" y="1089942"/>
            <a:chExt cx="838200" cy="369332"/>
          </a:xfrm>
        </p:grpSpPr>
        <p:sp>
          <p:nvSpPr>
            <p:cNvPr id="50" name="Text Box 16"/>
            <p:cNvSpPr txBox="1">
              <a:spLocks noChangeArrowheads="1"/>
            </p:cNvSpPr>
            <p:nvPr/>
          </p:nvSpPr>
          <p:spPr bwMode="auto">
            <a:xfrm>
              <a:off x="4191000" y="108994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solidFill>
                    <a:srgbClr val="C00000"/>
                  </a:solidFill>
                  <a:latin typeface="Calibri" pitchFamily="34" charset="0"/>
                </a:rPr>
                <a:t>rip</a:t>
              </a:r>
              <a:endParaRPr lang="en-US" sz="1800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51" name="Line 17"/>
            <p:cNvSpPr>
              <a:spLocks noChangeShapeType="1"/>
            </p:cNvSpPr>
            <p:nvPr/>
          </p:nvSpPr>
          <p:spPr bwMode="auto">
            <a:xfrm>
              <a:off x="4632325" y="1276990"/>
              <a:ext cx="396875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786684" y="3889652"/>
            <a:ext cx="838200" cy="369332"/>
            <a:chOff x="6786684" y="3889652"/>
            <a:chExt cx="838200" cy="369332"/>
          </a:xfrm>
        </p:grpSpPr>
        <p:sp>
          <p:nvSpPr>
            <p:cNvPr id="54" name="Text Box 16"/>
            <p:cNvSpPr txBox="1">
              <a:spLocks noChangeArrowheads="1"/>
            </p:cNvSpPr>
            <p:nvPr/>
          </p:nvSpPr>
          <p:spPr bwMode="auto">
            <a:xfrm>
              <a:off x="6786684" y="388965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solidFill>
                    <a:srgbClr val="C00000"/>
                  </a:solidFill>
                  <a:latin typeface="Calibri" pitchFamily="34" charset="0"/>
                </a:rPr>
                <a:t>rip</a:t>
              </a:r>
              <a:endParaRPr lang="en-US" sz="1800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55" name="Line 17"/>
            <p:cNvSpPr>
              <a:spLocks noChangeShapeType="1"/>
            </p:cNvSpPr>
            <p:nvPr/>
          </p:nvSpPr>
          <p:spPr bwMode="auto">
            <a:xfrm>
              <a:off x="7228009" y="4076700"/>
              <a:ext cx="396875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86684" y="3261002"/>
            <a:ext cx="838200" cy="369332"/>
            <a:chOff x="6786684" y="3261002"/>
            <a:chExt cx="838200" cy="369332"/>
          </a:xfrm>
        </p:grpSpPr>
        <p:sp>
          <p:nvSpPr>
            <p:cNvPr id="56" name="Text Box 16"/>
            <p:cNvSpPr txBox="1">
              <a:spLocks noChangeArrowheads="1"/>
            </p:cNvSpPr>
            <p:nvPr/>
          </p:nvSpPr>
          <p:spPr bwMode="auto">
            <a:xfrm>
              <a:off x="6786684" y="326100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solidFill>
                    <a:srgbClr val="C00000"/>
                  </a:solidFill>
                  <a:latin typeface="Calibri" pitchFamily="34" charset="0"/>
                </a:rPr>
                <a:t>rip</a:t>
              </a:r>
              <a:endParaRPr lang="en-US" sz="1800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57" name="Line 17"/>
            <p:cNvSpPr>
              <a:spLocks noChangeShapeType="1"/>
            </p:cNvSpPr>
            <p:nvPr/>
          </p:nvSpPr>
          <p:spPr bwMode="auto">
            <a:xfrm>
              <a:off x="7228009" y="3448050"/>
              <a:ext cx="396875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59" name="Arc 58"/>
          <p:cNvSpPr/>
          <p:nvPr/>
        </p:nvSpPr>
        <p:spPr bwMode="auto">
          <a:xfrm>
            <a:off x="3666980" y="1276990"/>
            <a:ext cx="1143000" cy="4879374"/>
          </a:xfrm>
          <a:prstGeom prst="arc">
            <a:avLst>
              <a:gd name="adj1" fmla="val 5391088"/>
              <a:gd name="adj2" fmla="val 16237356"/>
            </a:avLst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stealth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786684" y="2321692"/>
            <a:ext cx="838200" cy="369332"/>
            <a:chOff x="6786684" y="2321692"/>
            <a:chExt cx="838200" cy="369332"/>
          </a:xfrm>
        </p:grpSpPr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6786684" y="2321692"/>
              <a:ext cx="47840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err="1" smtClean="0">
                  <a:solidFill>
                    <a:srgbClr val="0070C0"/>
                  </a:solidFill>
                  <a:latin typeface="Calibri" pitchFamily="34" charset="0"/>
                </a:rPr>
                <a:t>rsp</a:t>
              </a:r>
              <a:endParaRPr lang="en-US" sz="1800" dirty="0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61" name="Line 17"/>
            <p:cNvSpPr>
              <a:spLocks noChangeShapeType="1"/>
            </p:cNvSpPr>
            <p:nvPr/>
          </p:nvSpPr>
          <p:spPr bwMode="auto">
            <a:xfrm>
              <a:off x="7228009" y="2508740"/>
              <a:ext cx="396875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86684" y="1940692"/>
            <a:ext cx="838200" cy="369332"/>
            <a:chOff x="6786684" y="1940692"/>
            <a:chExt cx="838200" cy="369332"/>
          </a:xfrm>
        </p:grpSpPr>
        <p:sp>
          <p:nvSpPr>
            <p:cNvPr id="62" name="Text Box 16"/>
            <p:cNvSpPr txBox="1">
              <a:spLocks noChangeArrowheads="1"/>
            </p:cNvSpPr>
            <p:nvPr/>
          </p:nvSpPr>
          <p:spPr bwMode="auto">
            <a:xfrm>
              <a:off x="6786684" y="1940692"/>
              <a:ext cx="47840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err="1" smtClean="0">
                  <a:solidFill>
                    <a:srgbClr val="0070C0"/>
                  </a:solidFill>
                  <a:latin typeface="Calibri" pitchFamily="34" charset="0"/>
                </a:rPr>
                <a:t>rsp</a:t>
              </a:r>
              <a:endParaRPr lang="en-US" sz="1800" dirty="0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63" name="Line 17"/>
            <p:cNvSpPr>
              <a:spLocks noChangeShapeType="1"/>
            </p:cNvSpPr>
            <p:nvPr/>
          </p:nvSpPr>
          <p:spPr bwMode="auto">
            <a:xfrm>
              <a:off x="7228009" y="2127740"/>
              <a:ext cx="396875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71800" y="1276990"/>
            <a:ext cx="1752600" cy="4971410"/>
            <a:chOff x="2971800" y="1276990"/>
            <a:chExt cx="1752600" cy="4971410"/>
          </a:xfrm>
        </p:grpSpPr>
        <p:sp>
          <p:nvSpPr>
            <p:cNvPr id="9" name="Arc 8"/>
            <p:cNvSpPr/>
            <p:nvPr/>
          </p:nvSpPr>
          <p:spPr bwMode="auto">
            <a:xfrm>
              <a:off x="3581400" y="1276990"/>
              <a:ext cx="1143000" cy="4971410"/>
            </a:xfrm>
            <a:prstGeom prst="arc">
              <a:avLst>
                <a:gd name="adj1" fmla="val 5391088"/>
                <a:gd name="adj2" fmla="val 16237356"/>
              </a:avLst>
            </a:prstGeom>
            <a:noFill/>
            <a:ln w="508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 Box 16"/>
            <p:cNvSpPr txBox="1">
              <a:spLocks noChangeArrowheads="1"/>
            </p:cNvSpPr>
            <p:nvPr/>
          </p:nvSpPr>
          <p:spPr bwMode="auto">
            <a:xfrm>
              <a:off x="2971800" y="3405607"/>
              <a:ext cx="59824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</a:t>
              </a:r>
              <a:endPara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3805080" y="3405607"/>
            <a:ext cx="59824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lang="en-US" sz="1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4191000" y="5971698"/>
            <a:ext cx="838200" cy="369332"/>
            <a:chOff x="4191000" y="6061352"/>
            <a:chExt cx="838200" cy="369332"/>
          </a:xfrm>
        </p:grpSpPr>
        <p:sp>
          <p:nvSpPr>
            <p:cNvPr id="75" name="Text Box 16"/>
            <p:cNvSpPr txBox="1">
              <a:spLocks noChangeArrowheads="1"/>
            </p:cNvSpPr>
            <p:nvPr/>
          </p:nvSpPr>
          <p:spPr bwMode="auto">
            <a:xfrm>
              <a:off x="4191000" y="6061352"/>
              <a:ext cx="44595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latin typeface="Calibri" pitchFamily="34" charset="0"/>
                </a:rPr>
                <a:t>rip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76" name="Line 17"/>
            <p:cNvSpPr>
              <a:spLocks noChangeShapeType="1"/>
            </p:cNvSpPr>
            <p:nvPr/>
          </p:nvSpPr>
          <p:spPr bwMode="auto">
            <a:xfrm>
              <a:off x="4632325" y="62484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786684" y="1571360"/>
            <a:ext cx="838200" cy="369332"/>
            <a:chOff x="6786684" y="1940692"/>
            <a:chExt cx="838200" cy="369332"/>
          </a:xfrm>
        </p:grpSpPr>
        <p:sp>
          <p:nvSpPr>
            <p:cNvPr id="58" name="Text Box 16"/>
            <p:cNvSpPr txBox="1">
              <a:spLocks noChangeArrowheads="1"/>
            </p:cNvSpPr>
            <p:nvPr/>
          </p:nvSpPr>
          <p:spPr bwMode="auto">
            <a:xfrm>
              <a:off x="6786684" y="1940692"/>
              <a:ext cx="47840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err="1" smtClean="0">
                  <a:solidFill>
                    <a:srgbClr val="0070C0"/>
                  </a:solidFill>
                  <a:latin typeface="Calibri" pitchFamily="34" charset="0"/>
                </a:rPr>
                <a:t>rsp</a:t>
              </a:r>
              <a:endParaRPr lang="en-US" sz="1800" dirty="0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>
              <a:off x="7228009" y="2127740"/>
              <a:ext cx="396875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4867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5" grpId="0"/>
      <p:bldP spid="6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63000" cy="573087"/>
          </a:xfrm>
        </p:spPr>
        <p:txBody>
          <a:bodyPr/>
          <a:lstStyle/>
          <a:p>
            <a:pPr eaLnBrk="1" hangingPunct="1"/>
            <a:r>
              <a:rPr lang="en-US" sz="3200" dirty="0" smtClean="0"/>
              <a:t>What To Do About Buffer Overflow </a:t>
            </a:r>
            <a:r>
              <a:rPr lang="en-US" sz="3200" dirty="0"/>
              <a:t>A</a:t>
            </a:r>
            <a:r>
              <a:rPr lang="en-US" sz="3200" dirty="0" smtClean="0"/>
              <a:t>ttacks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dirty="0" smtClean="0"/>
              <a:t>Avoid overflow vulnerabilities</a:t>
            </a:r>
          </a:p>
          <a:p>
            <a:pPr lvl="2" eaLnBrk="1" hangingPunct="1"/>
            <a:endParaRPr lang="en-US" dirty="0" smtClean="0"/>
          </a:p>
          <a:p>
            <a:pPr eaLnBrk="1" hangingPunct="1"/>
            <a:r>
              <a:rPr lang="en-US" dirty="0" smtClean="0"/>
              <a:t>Employ system-level protections</a:t>
            </a:r>
          </a:p>
          <a:p>
            <a:pPr lvl="2" eaLnBrk="1" hangingPunct="1"/>
            <a:endParaRPr lang="en-US" dirty="0" smtClean="0"/>
          </a:p>
          <a:p>
            <a:pPr eaLnBrk="1" hangingPunct="1"/>
            <a:r>
              <a:rPr lang="en-US" dirty="0" smtClean="0"/>
              <a:t>Have compiler use “stack canaries”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Lets talk about each…</a:t>
            </a:r>
          </a:p>
        </p:txBody>
      </p:sp>
    </p:spTree>
    <p:extLst>
      <p:ext uri="{BB962C8B-B14F-4D97-AF65-F5344CB8AC3E}">
        <p14:creationId xmlns:p14="http://schemas.microsoft.com/office/powerpoint/2010/main" val="1327595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457200"/>
            <a:ext cx="865822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1. Avoid Overflow Vulnerabilities in Code (!)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4038600"/>
            <a:ext cx="8091487" cy="248285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dirty="0" smtClean="0"/>
              <a:t>For example, use library routines that limit string lengths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</a:rPr>
              <a:t>f</a:t>
            </a:r>
            <a:r>
              <a:rPr lang="en-US" b="1" dirty="0" err="1" smtClean="0">
                <a:latin typeface="Courier New" pitchFamily="49" charset="0"/>
              </a:rPr>
              <a:t>gets</a:t>
            </a:r>
            <a:r>
              <a:rPr lang="en-US" dirty="0" smtClean="0"/>
              <a:t> instead of </a:t>
            </a:r>
            <a:r>
              <a:rPr lang="en-US" b="1" dirty="0" smtClean="0">
                <a:latin typeface="Courier New" pitchFamily="49" charset="0"/>
              </a:rPr>
              <a:t>gets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cpy</a:t>
            </a:r>
            <a:r>
              <a:rPr lang="en-US" dirty="0" smtClean="0"/>
              <a:t> instead of </a:t>
            </a:r>
            <a:r>
              <a:rPr lang="en-US" b="1" dirty="0" err="1" smtClean="0">
                <a:latin typeface="Courier New" pitchFamily="49" charset="0"/>
              </a:rPr>
              <a:t>strcpy</a:t>
            </a:r>
            <a:endParaRPr lang="en-US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Don’t use </a:t>
            </a:r>
            <a:r>
              <a:rPr lang="en-US" b="1" dirty="0" err="1" smtClean="0">
                <a:latin typeface="Courier New" pitchFamily="49" charset="0"/>
              </a:rPr>
              <a:t>scanf</a:t>
            </a:r>
            <a:r>
              <a:rPr lang="en-US" dirty="0" smtClean="0"/>
              <a:t> with </a:t>
            </a:r>
            <a:r>
              <a:rPr lang="en-US" b="1" dirty="0" smtClean="0">
                <a:latin typeface="Courier New" pitchFamily="49" charset="0"/>
              </a:rPr>
              <a:t>%s</a:t>
            </a:r>
            <a:r>
              <a:rPr lang="en-US" dirty="0" smtClean="0"/>
              <a:t> conversion specification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 smtClean="0"/>
              <a:t>Use </a:t>
            </a:r>
            <a:r>
              <a:rPr lang="en-US" b="1" dirty="0" err="1" smtClean="0">
                <a:latin typeface="Courier New" pitchFamily="49" charset="0"/>
              </a:rPr>
              <a:t>fgets</a:t>
            </a:r>
            <a:r>
              <a:rPr lang="en-US" dirty="0" smtClean="0"/>
              <a:t> to read the string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 smtClean="0"/>
              <a:t>Or use </a:t>
            </a:r>
            <a:r>
              <a:rPr lang="en-US" b="1" dirty="0" smtClean="0">
                <a:latin typeface="Courier New" pitchFamily="49" charset="0"/>
              </a:rPr>
              <a:t>%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en-US" b="1" dirty="0" smtClean="0">
                <a:latin typeface="Courier New" pitchFamily="49" charset="0"/>
              </a:rPr>
              <a:t>s</a:t>
            </a:r>
            <a:r>
              <a:rPr lang="en-US" b="1" dirty="0" smtClean="0"/>
              <a:t>  </a:t>
            </a:r>
            <a:r>
              <a:rPr lang="en-US" dirty="0" smtClean="0"/>
              <a:t>where </a:t>
            </a:r>
            <a:r>
              <a:rPr lang="en-US" b="1" dirty="0" smtClean="0">
                <a:latin typeface="Courier New" pitchFamily="49" charset="0"/>
              </a:rPr>
              <a:t>n</a:t>
            </a:r>
            <a:r>
              <a:rPr lang="en-US" dirty="0" smtClean="0"/>
              <a:t> is a suitable integer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09600" y="1447800"/>
            <a:ext cx="59436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fgets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, 4, 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);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/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8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8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800" dirty="0">
                <a:latin typeface="Courier New" pitchFamily="49" charset="0"/>
                <a:ea typeface="MS Mincho" pitchFamily="49" charset="-128"/>
              </a:rPr>
            </a:br>
            <a:r>
              <a:rPr lang="en-US" sz="18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2. System-Level Protections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4433887" cy="2938462"/>
          </a:xfrm>
        </p:spPr>
        <p:txBody>
          <a:bodyPr/>
          <a:lstStyle/>
          <a:p>
            <a:pPr eaLnBrk="1" hangingPunct="1"/>
            <a:r>
              <a:rPr lang="en-US" dirty="0" smtClean="0"/>
              <a:t>Randomized stack offsets</a:t>
            </a:r>
          </a:p>
          <a:p>
            <a:pPr lvl="1" eaLnBrk="1" hangingPunct="1"/>
            <a:r>
              <a:rPr lang="en-US" dirty="0" smtClean="0"/>
              <a:t>At start of program, allocate random amount of space on stack</a:t>
            </a:r>
          </a:p>
          <a:p>
            <a:pPr lvl="1" eaLnBrk="1" hangingPunct="1"/>
            <a:r>
              <a:rPr lang="en-US" dirty="0" smtClean="0"/>
              <a:t>Shifts stack addresses for entire program</a:t>
            </a:r>
          </a:p>
          <a:p>
            <a:pPr lvl="1" eaLnBrk="1" hangingPunct="1"/>
            <a:r>
              <a:rPr lang="en-US" dirty="0" smtClean="0"/>
              <a:t>Makes it difficult for hacker to predict beginning of inserted code</a:t>
            </a:r>
          </a:p>
          <a:p>
            <a:pPr lvl="1" eaLnBrk="1" hangingPunct="1"/>
            <a:r>
              <a:rPr lang="en-US" dirty="0" smtClean="0"/>
              <a:t>E.g.: 5 executions of memory allocation code</a:t>
            </a:r>
          </a:p>
          <a:p>
            <a:pPr lvl="1" eaLnBrk="1" hangingPunct="1"/>
            <a:endParaRPr lang="en-US" dirty="0"/>
          </a:p>
          <a:p>
            <a:pPr lvl="2" eaLnBrk="1" hangingPunct="1"/>
            <a:r>
              <a:rPr lang="en-US" dirty="0" smtClean="0"/>
              <a:t>Stack repositioned each time program executes</a:t>
            </a:r>
          </a:p>
          <a:p>
            <a:pPr lvl="1" eaLnBrk="1" hangingPunct="1"/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632303"/>
              </p:ext>
            </p:extLst>
          </p:nvPr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" name="Worksheet" r:id="rId4" imgW="31750000" imgH="25400" progId="Excel.Sheet.12">
                  <p:embed/>
                </p:oleObj>
              </mc:Choice>
              <mc:Fallback>
                <p:oleObj name="Worksheet" r:id="rId4" imgW="31750000" imgH="25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00462"/>
              </p:ext>
            </p:extLst>
          </p:nvPr>
        </p:nvGraphicFramePr>
        <p:xfrm>
          <a:off x="381000" y="4902200"/>
          <a:ext cx="655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" name="Worksheet" r:id="rId6" imgW="6553200" imgH="203200" progId="Excel.Sheet.12">
                  <p:embed/>
                </p:oleObj>
              </mc:Choice>
              <mc:Fallback>
                <p:oleObj name="Worksheet" r:id="rId6" imgW="6553200" imgH="203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" y="4902200"/>
                        <a:ext cx="655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5979949" y="1328738"/>
            <a:ext cx="2688595" cy="4949546"/>
            <a:chOff x="5979949" y="1328738"/>
            <a:chExt cx="2688595" cy="4949546"/>
          </a:xfrm>
        </p:grpSpPr>
        <p:sp>
          <p:nvSpPr>
            <p:cNvPr id="53" name="Rectangle 4"/>
            <p:cNvSpPr>
              <a:spLocks/>
            </p:cNvSpPr>
            <p:nvPr/>
          </p:nvSpPr>
          <p:spPr bwMode="auto">
            <a:xfrm>
              <a:off x="7398544" y="33861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/>
                  <a:ea typeface="Calibri Bold" charset="0"/>
                  <a:cs typeface="Courier New"/>
                  <a:sym typeface="Calibri Bold" charset="0"/>
                </a:rPr>
                <a:t>main</a:t>
              </a:r>
              <a:endParaRPr kumimoji="0" lang="en-US" sz="18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alibri Bold" charset="0"/>
                <a:cs typeface="Courier New"/>
                <a:sym typeface="Calibri Bold" charset="0"/>
              </a:endParaRPr>
            </a:p>
          </p:txBody>
        </p:sp>
        <p:sp>
          <p:nvSpPr>
            <p:cNvPr id="54" name="Rectangle 5"/>
            <p:cNvSpPr>
              <a:spLocks/>
            </p:cNvSpPr>
            <p:nvPr/>
          </p:nvSpPr>
          <p:spPr bwMode="auto">
            <a:xfrm>
              <a:off x="7398544" y="3690938"/>
              <a:ext cx="1270000" cy="9572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Application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 smtClean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Code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5" name="Rectangle 7"/>
            <p:cNvSpPr>
              <a:spLocks/>
            </p:cNvSpPr>
            <p:nvPr/>
          </p:nvSpPr>
          <p:spPr bwMode="auto">
            <a:xfrm>
              <a:off x="7398544" y="14049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Rectangle 9"/>
            <p:cNvSpPr>
              <a:spLocks/>
            </p:cNvSpPr>
            <p:nvPr/>
          </p:nvSpPr>
          <p:spPr bwMode="auto">
            <a:xfrm>
              <a:off x="7398544" y="1709738"/>
              <a:ext cx="1270000" cy="1676400"/>
            </a:xfrm>
            <a:prstGeom prst="rect">
              <a:avLst/>
            </a:prstGeom>
            <a:solidFill>
              <a:srgbClr val="FF9999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7" name="Rectangle 10"/>
            <p:cNvSpPr>
              <a:spLocks/>
            </p:cNvSpPr>
            <p:nvPr/>
          </p:nvSpPr>
          <p:spPr bwMode="auto">
            <a:xfrm>
              <a:off x="5979949" y="2243138"/>
              <a:ext cx="1002591" cy="63094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Random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 smtClean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allocation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8" name="AutoShape 11"/>
            <p:cNvSpPr>
              <a:spLocks/>
            </p:cNvSpPr>
            <p:nvPr/>
          </p:nvSpPr>
          <p:spPr bwMode="auto">
            <a:xfrm>
              <a:off x="7150767" y="1704917"/>
              <a:ext cx="228600" cy="1681221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5635" y="21600"/>
                    <a:pt x="10800" y="20875"/>
                    <a:pt x="10800" y="19980"/>
                  </a:cubicBezTo>
                  <a:lnTo>
                    <a:pt x="10800" y="12420"/>
                  </a:lnTo>
                  <a:cubicBezTo>
                    <a:pt x="10800" y="11525"/>
                    <a:pt x="5965" y="10800"/>
                    <a:pt x="0" y="10800"/>
                  </a:cubicBezTo>
                  <a:cubicBezTo>
                    <a:pt x="5965" y="10800"/>
                    <a:pt x="10800" y="10075"/>
                    <a:pt x="10800" y="9180"/>
                  </a:cubicBezTo>
                  <a:lnTo>
                    <a:pt x="10800" y="1620"/>
                  </a:lnTo>
                  <a:cubicBezTo>
                    <a:pt x="10800" y="725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Rectangle 10"/>
            <p:cNvSpPr>
              <a:spLocks/>
            </p:cNvSpPr>
            <p:nvPr/>
          </p:nvSpPr>
          <p:spPr bwMode="auto">
            <a:xfrm>
              <a:off x="6107341" y="1328738"/>
              <a:ext cx="1062603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base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7398544" y="4638842"/>
              <a:ext cx="1270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 smtClean="0">
                  <a:latin typeface="Calibri" pitchFamily="34" charset="0"/>
                  <a:cs typeface="+mn-cs"/>
                </a:rPr>
                <a:t>B?</a:t>
              </a: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61" name="Text Box 16"/>
            <p:cNvSpPr txBox="1">
              <a:spLocks noChangeArrowheads="1"/>
            </p:cNvSpPr>
            <p:nvPr/>
          </p:nvSpPr>
          <p:spPr bwMode="auto">
            <a:xfrm>
              <a:off x="6561519" y="5908952"/>
              <a:ext cx="42102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r" eaLnBrk="0" hangingPunct="0"/>
              <a:r>
                <a:rPr lang="en-US" sz="1800" dirty="0" smtClean="0">
                  <a:latin typeface="Calibri" pitchFamily="34" charset="0"/>
                </a:rPr>
                <a:t>B?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6982540" y="60960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7398544" y="5535098"/>
              <a:ext cx="12700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7398544" y="5016392"/>
              <a:ext cx="1270000" cy="5187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2. System-Level Protections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4052887" cy="5224462"/>
          </a:xfrm>
        </p:spPr>
        <p:txBody>
          <a:bodyPr/>
          <a:lstStyle/>
          <a:p>
            <a:pPr eaLnBrk="1" hangingPunct="1"/>
            <a:r>
              <a:rPr lang="en-US" dirty="0" err="1" smtClean="0"/>
              <a:t>Nonexecutable</a:t>
            </a:r>
            <a:r>
              <a:rPr lang="en-US" dirty="0" smtClean="0"/>
              <a:t> code segments</a:t>
            </a:r>
          </a:p>
          <a:p>
            <a:pPr lvl="1" eaLnBrk="1" hangingPunct="1"/>
            <a:r>
              <a:rPr lang="en-US" dirty="0" smtClean="0"/>
              <a:t>In traditional x86, can mark region of memory as either “read-only” or “writeable”</a:t>
            </a:r>
          </a:p>
          <a:p>
            <a:pPr lvl="2" eaLnBrk="1" hangingPunct="1"/>
            <a:r>
              <a:rPr lang="en-US" dirty="0" smtClean="0"/>
              <a:t>Can execute anything readable</a:t>
            </a:r>
          </a:p>
          <a:p>
            <a:pPr lvl="1" eaLnBrk="1" hangingPunct="1"/>
            <a:r>
              <a:rPr lang="en-US" dirty="0"/>
              <a:t>x</a:t>
            </a:r>
            <a:r>
              <a:rPr lang="en-US" dirty="0" smtClean="0"/>
              <a:t>86-64 added  explicit “execute” permission</a:t>
            </a:r>
          </a:p>
          <a:p>
            <a:pPr lvl="1" eaLnBrk="1" hangingPunct="1"/>
            <a:r>
              <a:rPr lang="en-US" dirty="0" smtClean="0"/>
              <a:t>Stack marked as non-executable</a:t>
            </a:r>
          </a:p>
          <a:p>
            <a:pPr lvl="1" eaLnBrk="1" hangingPunct="1"/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179837"/>
              </p:ext>
            </p:extLst>
          </p:nvPr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Worksheet" r:id="rId4" imgW="31750000" imgH="25400" progId="Excel.Sheet.12">
                  <p:embed/>
                </p:oleObj>
              </mc:Choice>
              <mc:Fallback>
                <p:oleObj name="Worksheet" r:id="rId4" imgW="31750000" imgH="25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4021138" y="1154113"/>
            <a:ext cx="4697008" cy="4203700"/>
            <a:chOff x="4021138" y="1154113"/>
            <a:chExt cx="4697008" cy="4203700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674937" cy="369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Stack after call to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B</a:t>
              </a: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  <a:p>
              <a:pPr eaLnBrk="0" hangingPunct="0">
                <a:defRPr/>
              </a:pPr>
              <a:endParaRPr lang="en-US" sz="1800" dirty="0">
                <a:latin typeface="Calibri" pitchFamily="34" charset="0"/>
                <a:cs typeface="+mn-cs"/>
              </a:endParaRP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latin typeface="Courier New" pitchFamily="49" charset="0"/>
                </a:rPr>
                <a:t>P</a:t>
              </a:r>
              <a:r>
                <a:rPr lang="en-US" sz="1800" b="0" dirty="0" smtClean="0">
                  <a:latin typeface="Courier New" pitchFamily="49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 dirty="0" smtClean="0">
                  <a:latin typeface="Courier New" pitchFamily="49" charset="0"/>
                </a:rPr>
                <a:t>Q</a:t>
              </a:r>
              <a:r>
                <a:rPr lang="en-US" sz="1800" b="0" dirty="0" smtClean="0">
                  <a:latin typeface="Calibri" pitchFamily="34" charset="0"/>
                </a:rPr>
                <a:t> </a:t>
              </a:r>
              <a:r>
                <a:rPr lang="en-US" sz="1800" b="0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1800">
                  <a:latin typeface="Calibri" pitchFamily="34" charset="0"/>
                </a:rPr>
                <a:t>B</a:t>
              </a: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5727700" y="4078288"/>
              <a:ext cx="10668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code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sz="1800" dirty="0">
                  <a:latin typeface="Calibri" pitchFamily="34" charset="0"/>
                  <a:cs typeface="+mn-cs"/>
                </a:rPr>
                <a:t>pad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800" b="0">
                  <a:latin typeface="Calibri" pitchFamily="34" charset="0"/>
                </a:rPr>
                <a:t>data written</a:t>
              </a:r>
            </a:p>
            <a:p>
              <a:pPr eaLnBrk="0" hangingPunct="0"/>
              <a:r>
                <a:rPr lang="en-US" sz="1800" b="0">
                  <a:latin typeface="Calibri" pitchFamily="34" charset="0"/>
                </a:rPr>
                <a:t>by </a:t>
              </a:r>
              <a:r>
                <a:rPr lang="en-US" sz="1800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28" name="AutoShape 16"/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29" name="AutoShape 16"/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  <p:sp>
          <p:nvSpPr>
            <p:cNvPr id="30" name="AutoShape 16"/>
            <p:cNvSpPr>
              <a:spLocks/>
            </p:cNvSpPr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latin typeface="Calibri" pitchFamily="34" charset="0"/>
              </a:endParaRPr>
            </a:p>
          </p:txBody>
        </p:sp>
      </p:grpSp>
      <p:cxnSp>
        <p:nvCxnSpPr>
          <p:cNvPr id="5" name="Straight Arrow Connector 4"/>
          <p:cNvCxnSpPr/>
          <p:nvPr/>
        </p:nvCxnSpPr>
        <p:spPr bwMode="auto">
          <a:xfrm flipV="1">
            <a:off x="4419600" y="4665663"/>
            <a:ext cx="1308100" cy="127793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264144" y="5943600"/>
            <a:ext cx="411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latin typeface="Calibri" pitchFamily="34" charset="0"/>
              </a:rPr>
              <a:t>Any attempt to execute this code will fail</a:t>
            </a:r>
          </a:p>
        </p:txBody>
      </p:sp>
    </p:spTree>
    <p:extLst>
      <p:ext uri="{BB962C8B-B14F-4D97-AF65-F5344CB8AC3E}">
        <p14:creationId xmlns:p14="http://schemas.microsoft.com/office/powerpoint/2010/main" val="3240989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3. Stack Canaries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7939087" cy="5224462"/>
          </a:xfrm>
        </p:spPr>
        <p:txBody>
          <a:bodyPr/>
          <a:lstStyle/>
          <a:p>
            <a:pPr eaLnBrk="1" hangingPunct="1"/>
            <a:r>
              <a:rPr lang="en-US" dirty="0" smtClean="0"/>
              <a:t>Idea</a:t>
            </a:r>
          </a:p>
          <a:p>
            <a:pPr lvl="1" eaLnBrk="1" hangingPunct="1"/>
            <a:r>
              <a:rPr lang="en-US" dirty="0" smtClean="0"/>
              <a:t>Place special value (“canary”) on stack just beyond buffer</a:t>
            </a:r>
          </a:p>
          <a:p>
            <a:pPr lvl="1" eaLnBrk="1" hangingPunct="1"/>
            <a:r>
              <a:rPr lang="en-US" dirty="0" smtClean="0"/>
              <a:t>Check for corruption before exiting function</a:t>
            </a:r>
          </a:p>
          <a:p>
            <a:pPr eaLnBrk="1" hangingPunct="1"/>
            <a:r>
              <a:rPr lang="en-US" dirty="0" smtClean="0"/>
              <a:t>GCC Implementation</a:t>
            </a:r>
          </a:p>
          <a:p>
            <a:pPr lvl="1" eaLnBrk="1" hangingPunct="1"/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fstack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-protector</a:t>
            </a:r>
          </a:p>
          <a:p>
            <a:pPr lvl="1" eaLnBrk="1" hangingPunct="1"/>
            <a:r>
              <a:rPr lang="en-US" dirty="0" smtClean="0"/>
              <a:t>Now the default (disabled earlier)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28800" y="3981450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  <a:cs typeface="+mn-cs"/>
              </a:rPr>
              <a:t>./</a:t>
            </a:r>
            <a:r>
              <a:rPr lang="en-US" sz="1600" i="1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bufdemo-sp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string: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0123456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28800" y="4886325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&gt;./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bufdemo-sp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Type a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string:</a:t>
            </a:r>
            <a:r>
              <a:rPr lang="en-US" sz="1600" i="1" dirty="0" smtClean="0">
                <a:latin typeface="Courier New" pitchFamily="49" charset="0"/>
                <a:ea typeface="MS Mincho" pitchFamily="49" charset="-128"/>
                <a:cs typeface="+mn-cs"/>
              </a:rPr>
              <a:t>01234567</a:t>
            </a:r>
            <a:endParaRPr lang="en-US" sz="1600" i="1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*** stack smashing detected ***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Protected Buffer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92075" y="1676400"/>
            <a:ext cx="8899526" cy="39677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 40072f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sub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400733:	</a:t>
            </a:r>
            <a:r>
              <a:rPr lang="sk-SK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%fs:0x28,%</a:t>
            </a:r>
            <a:r>
              <a:rPr lang="sk-SK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endParaRPr lang="sk-SK" sz="1800" dirty="0">
              <a:solidFill>
                <a:srgbClr val="C00000"/>
              </a:solidFill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40073c:	</a:t>
            </a:r>
            <a:r>
              <a:rPr lang="sk-SK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%rax,0x8(%rsp)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400741:	</a:t>
            </a:r>
            <a:r>
              <a:rPr lang="sk-SK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xor  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%eax,%eax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400743: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400746: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callq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4006e0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40074b: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40074e: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callq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400570 &lt;puts@plt&gt;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400753:	</a:t>
            </a:r>
            <a:r>
              <a:rPr lang="sk-SK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mov  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0x8(%rsp),%rax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400758:	</a:t>
            </a:r>
            <a:r>
              <a:rPr lang="sk-SK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xor  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  400761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je 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400768 &lt;echo+0x39&gt;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  <a:cs typeface="+mn-cs"/>
              </a:rPr>
              <a:t>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400763:	</a:t>
            </a:r>
            <a:r>
              <a:rPr lang="sk-SK" sz="1800" dirty="0" smtClean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callq  </a:t>
            </a:r>
            <a:r>
              <a:rPr lang="sk-SK" sz="18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  <a:cs typeface="+mn-cs"/>
              </a:rPr>
              <a:t>400580 &lt;__stack_chk_fail@plt&gt;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400768: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add    </a:t>
            </a: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itchFamily="49" charset="0"/>
                <a:ea typeface="MS Mincho" pitchFamily="49" charset="-128"/>
                <a:cs typeface="+mn-cs"/>
              </a:rPr>
              <a:t>  40076c:	</a:t>
            </a:r>
            <a:r>
              <a:rPr lang="sk-SK" sz="1800" dirty="0" smtClean="0">
                <a:latin typeface="Courier New" pitchFamily="49" charset="0"/>
                <a:ea typeface="MS Mincho" pitchFamily="49" charset="-128"/>
                <a:cs typeface="+mn-cs"/>
              </a:rPr>
              <a:t>retq </a:t>
            </a:r>
            <a:endParaRPr lang="ro-RO" sz="18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075" y="1221363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echo: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Memory Layout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Buffer Overflow</a:t>
            </a:r>
          </a:p>
          <a:p>
            <a:pPr lvl="1">
              <a:defRPr/>
            </a:pPr>
            <a:r>
              <a:rPr lang="en-US" dirty="0" smtClean="0">
                <a:solidFill>
                  <a:srgbClr val="7F7F7F"/>
                </a:solidFill>
              </a:rPr>
              <a:t>Vulnerability</a:t>
            </a:r>
          </a:p>
          <a:p>
            <a:pPr lvl="1">
              <a:defRPr/>
            </a:pPr>
            <a:r>
              <a:rPr lang="en-US" dirty="0" smtClean="0">
                <a:solidFill>
                  <a:srgbClr val="7F7F7F"/>
                </a:solidFill>
              </a:rPr>
              <a:t>Protection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 smtClean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Setting Up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624432" y="5062304"/>
            <a:ext cx="6183312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%fs:40,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# Get canary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) # Place on stack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xorl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 # Erase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	. 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533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call_echo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33400" y="3735101"/>
            <a:ext cx="1797050" cy="608299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Canary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Checking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627312" y="5044683"/>
            <a:ext cx="6516688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),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   # Retrieve from stack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  <a:cs typeface="+mn-cs"/>
              </a:rPr>
              <a:t>xorq</a:t>
            </a: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%fs:40, %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rax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    # Compare to canary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je	.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L6               # If same, OK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  <a:cs typeface="+mn-cs"/>
              </a:rPr>
              <a:t>	call	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__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  <a:cs typeface="+mn-cs"/>
              </a:rPr>
              <a:t>stack_chk_fail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  <a:cs typeface="+mn-cs"/>
              </a:rPr>
              <a:t>  # FAIL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gets(buf);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27432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Address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33400" y="30480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>
                <a:latin typeface="Courier New" pitchFamily="49" charset="0"/>
                <a:cs typeface="+mn-cs"/>
              </a:rPr>
              <a:t>ebp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533400" y="16002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for </a:t>
            </a:r>
            <a:r>
              <a:rPr lang="en-US" sz="1800" dirty="0">
                <a:latin typeface="Courier New" pitchFamily="49" charset="0"/>
                <a:cs typeface="+mn-cs"/>
              </a:rPr>
              <a:t>main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533400" y="4267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itchFamily="49" charset="0"/>
                <a:cs typeface="+mn-cs"/>
              </a:rPr>
              <a:t>[3]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982663" y="4267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[2]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431925" y="4267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[1]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881188" y="4267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itchFamily="49" charset="0"/>
                <a:cs typeface="+mn-cs"/>
              </a:rPr>
              <a:t>[0]</a:t>
            </a:r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533400" y="33528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Saved </a:t>
            </a:r>
            <a:r>
              <a:rPr lang="en-US" sz="1800" dirty="0">
                <a:latin typeface="Courier New" pitchFamily="49" charset="0"/>
                <a:cs typeface="+mn-cs"/>
              </a:rPr>
              <a:t>%</a:t>
            </a:r>
            <a:r>
              <a:rPr lang="en-US" sz="1800" dirty="0" err="1" smtClean="0">
                <a:latin typeface="Courier New" pitchFamily="49" charset="0"/>
                <a:cs typeface="+mn-cs"/>
              </a:rPr>
              <a:t>ebx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533400" y="39624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Canary</a:t>
            </a:r>
            <a:endParaRPr lang="en-US" sz="1800" dirty="0">
              <a:latin typeface="Courier New" pitchFamily="49" charset="0"/>
              <a:cs typeface="+mn-cs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533400" y="2503486"/>
            <a:ext cx="1797050" cy="608299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 flipH="1">
            <a:off x="2952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3365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rsp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33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32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31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330450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buf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57200" y="990600"/>
            <a:ext cx="1816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After </a:t>
            </a: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call to gets</a:t>
            </a: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533400" y="3113087"/>
            <a:ext cx="1797050" cy="15312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</a:rPr>
              <a:t>20 bytes unused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533400" y="3735101"/>
            <a:ext cx="1797050" cy="608299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Canary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33400" y="4343400"/>
            <a:ext cx="1797050" cy="304800"/>
            <a:chOff x="533400" y="4648200"/>
            <a:chExt cx="1797050" cy="304800"/>
          </a:xfrm>
        </p:grpSpPr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36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35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latin typeface="Courier New" pitchFamily="49" charset="0"/>
                  <a:cs typeface="+mn-cs"/>
                </a:rPr>
                <a:t>34</a:t>
              </a:r>
              <a:endParaRPr lang="en-US" sz="1800" dirty="0"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81400" y="3810000"/>
            <a:ext cx="167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Input: </a:t>
            </a:r>
            <a:r>
              <a:rPr lang="en-US" sz="1800" i="1" dirty="0" smtClean="0">
                <a:latin typeface="Calibri" pitchFamily="34" charset="0"/>
              </a:rPr>
              <a:t>0123456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Return-Oriented Programming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 (for hackers)</a:t>
            </a:r>
          </a:p>
          <a:p>
            <a:pPr lvl="1"/>
            <a:r>
              <a:rPr lang="en-US" dirty="0" smtClean="0"/>
              <a:t>Stack randomization makes it hard to predict buffer location</a:t>
            </a:r>
          </a:p>
          <a:p>
            <a:pPr lvl="1"/>
            <a:r>
              <a:rPr lang="en-US" dirty="0" smtClean="0"/>
              <a:t>Marking stack </a:t>
            </a:r>
            <a:r>
              <a:rPr lang="en-US" dirty="0" err="1" smtClean="0"/>
              <a:t>nonexecutable</a:t>
            </a:r>
            <a:r>
              <a:rPr lang="en-US" dirty="0" smtClean="0"/>
              <a:t> makes it hard to insert binary code</a:t>
            </a:r>
          </a:p>
          <a:p>
            <a:r>
              <a:rPr lang="en-US" dirty="0" smtClean="0"/>
              <a:t>Alternative Strategy</a:t>
            </a:r>
          </a:p>
          <a:p>
            <a:pPr lvl="1"/>
            <a:r>
              <a:rPr lang="en-US" dirty="0" smtClean="0"/>
              <a:t>Use existing code</a:t>
            </a:r>
          </a:p>
          <a:p>
            <a:pPr lvl="2"/>
            <a:r>
              <a:rPr lang="en-US" dirty="0" smtClean="0"/>
              <a:t>E.g., library code from </a:t>
            </a:r>
            <a:r>
              <a:rPr lang="en-US" dirty="0" err="1" smtClean="0"/>
              <a:t>stdlib</a:t>
            </a:r>
            <a:endParaRPr lang="en-US" dirty="0" smtClean="0"/>
          </a:p>
          <a:p>
            <a:pPr lvl="1"/>
            <a:r>
              <a:rPr lang="en-US" dirty="0" smtClean="0"/>
              <a:t>String together fragments to achieve overall desired outcome</a:t>
            </a:r>
          </a:p>
          <a:p>
            <a:pPr lvl="1"/>
            <a:r>
              <a:rPr lang="en-US" i="1" dirty="0" smtClean="0"/>
              <a:t>Does not overcome stack canaries</a:t>
            </a:r>
          </a:p>
          <a:p>
            <a:r>
              <a:rPr lang="en-US" dirty="0" smtClean="0"/>
              <a:t>Construct program from </a:t>
            </a:r>
            <a:r>
              <a:rPr lang="en-US" i="1" dirty="0" smtClean="0"/>
              <a:t>gadgets</a:t>
            </a:r>
            <a:endParaRPr lang="en-US" dirty="0" smtClean="0"/>
          </a:p>
          <a:p>
            <a:pPr lvl="1"/>
            <a:r>
              <a:rPr lang="en-US" dirty="0" smtClean="0"/>
              <a:t>Sequence of instructions ending in </a:t>
            </a:r>
            <a:r>
              <a:rPr lang="en-US" b="1" dirty="0" smtClean="0">
                <a:latin typeface="Courier New"/>
                <a:cs typeface="Courier New"/>
              </a:rPr>
              <a:t>ret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ncoded by single byte </a:t>
            </a:r>
            <a:r>
              <a:rPr lang="en-US" b="1" dirty="0" smtClean="0">
                <a:latin typeface="Courier New"/>
                <a:cs typeface="Courier New"/>
              </a:rPr>
              <a:t>0xc3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Code positions fixed from run to run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Code is executable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830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Gadget Example #1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6875" y="5410199"/>
            <a:ext cx="7896225" cy="923925"/>
          </a:xfrm>
        </p:spPr>
        <p:txBody>
          <a:bodyPr/>
          <a:lstStyle/>
          <a:p>
            <a:r>
              <a:rPr lang="en-US" dirty="0" smtClean="0"/>
              <a:t>Use tail end of existing functions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447800"/>
            <a:ext cx="3429000" cy="132087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long </a:t>
            </a:r>
            <a:r>
              <a:rPr lang="en-US" sz="1600" dirty="0" err="1" smtClean="0">
                <a:latin typeface="Courier New" pitchFamily="49" charset="0"/>
                <a:ea typeface="MS Mincho" pitchFamily="49" charset="-128"/>
              </a:rPr>
              <a:t>ab_plus_c</a:t>
            </a:r>
            <a:endParaRPr lang="en-US" sz="1600" dirty="0" smtClean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(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long a, long b, long c) {        </a:t>
            </a: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                                                  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   return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a*b + c;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}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00200" y="3200400"/>
            <a:ext cx="5943600" cy="1708666"/>
            <a:chOff x="1600200" y="3200400"/>
            <a:chExt cx="5943600" cy="170866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600200" y="3200400"/>
              <a:ext cx="5943600" cy="1074653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00000000004004d0 &lt;ab_plus_c&gt;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:</a:t>
              </a:r>
              <a:endParaRPr lang="ro-RO" sz="1600" dirty="0"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4004d0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:  48 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0f af fe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imul %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rsi,%rdi                                         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   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4004d4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: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48 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8d 04 17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lea (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%rdi,%rdx,1),%rax                                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4004d8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: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c3           retq </a:t>
              </a:r>
              <a:endParaRPr lang="en-US" sz="1600" dirty="0">
                <a:latin typeface="Courier New" pitchFamily="49" charset="0"/>
                <a:ea typeface="MS Mincho" pitchFamily="49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895600" y="3733800"/>
              <a:ext cx="1600200" cy="541253"/>
            </a:xfrm>
            <a:prstGeom prst="rect">
              <a:avLst/>
            </a:prstGeom>
            <a:noFill/>
            <a:ln w="381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H="1" flipV="1">
              <a:off x="4495800" y="4275053"/>
              <a:ext cx="533400" cy="449347"/>
            </a:xfrm>
            <a:prstGeom prst="straightConnector1">
              <a:avLst/>
            </a:prstGeom>
            <a:noFill/>
            <a:ln w="254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5017615" y="4539734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rax</a:t>
              </a:r>
              <a:r>
                <a:rPr lang="en-US" sz="1800" dirty="0" smtClean="0">
                  <a:latin typeface="Calibri" pitchFamily="34" charset="0"/>
                </a:rPr>
                <a:t> </a:t>
              </a:r>
              <a:r>
                <a:rPr lang="en-US" sz="1800" dirty="0" smtClean="0">
                  <a:latin typeface="Calibri" pitchFamily="34" charset="0"/>
                  <a:sym typeface="Wingdings"/>
                </a:rPr>
                <a:t> </a:t>
              </a:r>
              <a:r>
                <a:rPr lang="en-US" sz="1800" dirty="0" err="1" smtClean="0">
                  <a:latin typeface="Calibri" pitchFamily="34" charset="0"/>
                  <a:sym typeface="Wingdings"/>
                </a:rPr>
                <a:t>rdi</a:t>
              </a:r>
              <a:r>
                <a:rPr lang="en-US" sz="1800" dirty="0" smtClean="0">
                  <a:latin typeface="Calibri" pitchFamily="34" charset="0"/>
                  <a:sym typeface="Wingdings"/>
                </a:rPr>
                <a:t> + </a:t>
              </a:r>
              <a:r>
                <a:rPr lang="en-US" sz="1800" dirty="0" err="1" smtClean="0">
                  <a:latin typeface="Calibri" pitchFamily="34" charset="0"/>
                  <a:sym typeface="Wingdings"/>
                </a:rPr>
                <a:t>rdx</a:t>
              </a:r>
              <a:endParaRPr lang="en-US" sz="1800" dirty="0" smtClean="0">
                <a:latin typeface="Calibri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046635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Gadget address = </a:t>
            </a:r>
            <a:r>
              <a:rPr lang="en-US" sz="1800" dirty="0" smtClean="0">
                <a:latin typeface="Courier New"/>
                <a:cs typeface="Courier New"/>
              </a:rPr>
              <a:t>0x4004d4</a:t>
            </a:r>
          </a:p>
        </p:txBody>
      </p:sp>
    </p:spTree>
    <p:extLst>
      <p:ext uri="{BB962C8B-B14F-4D97-AF65-F5344CB8AC3E}">
        <p14:creationId xmlns:p14="http://schemas.microsoft.com/office/powerpoint/2010/main" val="399989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Gadget Example #2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396875" y="5562599"/>
            <a:ext cx="7896225" cy="771525"/>
          </a:xfrm>
        </p:spPr>
        <p:txBody>
          <a:bodyPr/>
          <a:lstStyle/>
          <a:p>
            <a:r>
              <a:rPr lang="en-US" dirty="0" smtClean="0"/>
              <a:t>Repurpose byte codes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447800"/>
            <a:ext cx="34290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(unsigned *p) {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*p = 3347663060u;   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}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3200400"/>
            <a:ext cx="6858000" cy="107465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&lt;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4004d9</a:t>
            </a: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:  c7 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07 d4 48 89 </a:t>
            </a: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c7  </a:t>
            </a:r>
            <a:r>
              <a:rPr lang="da-DK" sz="1600" dirty="0" err="1" smtClean="0">
                <a:latin typeface="Courier New" pitchFamily="49" charset="0"/>
                <a:ea typeface="MS Mincho" pitchFamily="49" charset="-128"/>
              </a:rPr>
              <a:t>movl</a:t>
            </a: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  $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0xc78948d4,(%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rdi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4004df</a:t>
            </a:r>
            <a:r>
              <a:rPr lang="da-DK" sz="1600" dirty="0" smtClean="0">
                <a:latin typeface="Courier New" pitchFamily="49" charset="0"/>
                <a:ea typeface="MS Mincho" pitchFamily="49" charset="-128"/>
              </a:rPr>
              <a:t>:  c3                 </a:t>
            </a:r>
            <a:r>
              <a:rPr lang="da-DK" sz="1600" dirty="0" err="1" smtClean="0">
                <a:latin typeface="Courier New" pitchFamily="49" charset="0"/>
                <a:ea typeface="MS Mincho" pitchFamily="49" charset="-128"/>
              </a:rPr>
              <a:t>retq</a:t>
            </a:r>
            <a:endParaRPr lang="da-DK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95600" y="3733801"/>
            <a:ext cx="457200" cy="304800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4419600" y="4275053"/>
            <a:ext cx="609600" cy="449348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017615" y="453973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rdi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smtClean="0">
                <a:latin typeface="Calibri" pitchFamily="34" charset="0"/>
                <a:sym typeface="Wingdings"/>
              </a:rPr>
              <a:t> </a:t>
            </a:r>
            <a:r>
              <a:rPr lang="en-US" sz="1800" dirty="0" err="1" smtClean="0">
                <a:latin typeface="Calibri" pitchFamily="34" charset="0"/>
                <a:sym typeface="Wingdings"/>
              </a:rPr>
              <a:t>rax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038600" y="3429000"/>
            <a:ext cx="1143000" cy="380999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6635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Gadget address = </a:t>
            </a:r>
            <a:r>
              <a:rPr lang="en-US" sz="1800" dirty="0" smtClean="0">
                <a:latin typeface="Courier New"/>
                <a:cs typeface="Courier New"/>
              </a:rPr>
              <a:t>0x4004dc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4648200" y="2743200"/>
            <a:ext cx="228600" cy="685801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017615" y="2743200"/>
            <a:ext cx="315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Encodes </a:t>
            </a:r>
            <a:r>
              <a:rPr lang="en-US" sz="1800" dirty="0" err="1" smtClean="0">
                <a:latin typeface="Courier New"/>
                <a:cs typeface="Courier New"/>
              </a:rPr>
              <a:t>movq</a:t>
            </a:r>
            <a:r>
              <a:rPr lang="en-US" sz="1800" dirty="0" smtClean="0">
                <a:latin typeface="Courier New"/>
                <a:cs typeface="Courier New"/>
              </a:rPr>
              <a:t> %</a:t>
            </a:r>
            <a:r>
              <a:rPr lang="en-US" sz="1800" dirty="0" err="1" smtClean="0">
                <a:latin typeface="Courier New"/>
                <a:cs typeface="Courier New"/>
              </a:rPr>
              <a:t>rax</a:t>
            </a:r>
            <a:r>
              <a:rPr lang="en-US" sz="1800" dirty="0" smtClean="0">
                <a:latin typeface="Courier New"/>
                <a:cs typeface="Courier New"/>
              </a:rPr>
              <a:t>, %</a:t>
            </a:r>
            <a:r>
              <a:rPr lang="en-US" sz="1800" dirty="0" err="1" smtClean="0">
                <a:latin typeface="Courier New"/>
                <a:cs typeface="Courier New"/>
              </a:rPr>
              <a:t>rdi</a:t>
            </a: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9947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4724399"/>
            <a:ext cx="7896225" cy="1609725"/>
          </a:xfrm>
        </p:spPr>
        <p:txBody>
          <a:bodyPr/>
          <a:lstStyle/>
          <a:p>
            <a:r>
              <a:rPr lang="en-US" dirty="0" smtClean="0"/>
              <a:t>Trigger with </a:t>
            </a:r>
            <a:r>
              <a:rPr lang="en-US" dirty="0" smtClean="0">
                <a:latin typeface="Courier New"/>
                <a:cs typeface="Courier New"/>
              </a:rPr>
              <a:t>ret</a:t>
            </a:r>
            <a:r>
              <a:rPr lang="en-US" dirty="0" smtClean="0"/>
              <a:t> instruction</a:t>
            </a:r>
          </a:p>
          <a:p>
            <a:pPr lvl="1"/>
            <a:r>
              <a:rPr lang="en-US" dirty="0" smtClean="0"/>
              <a:t>Will start executing Gadget 1</a:t>
            </a:r>
          </a:p>
          <a:p>
            <a:r>
              <a:rPr lang="en-US" dirty="0" smtClean="0"/>
              <a:t>Final </a:t>
            </a:r>
            <a:r>
              <a:rPr lang="en-US" dirty="0" smtClean="0">
                <a:latin typeface="Courier New"/>
                <a:cs typeface="Courier New"/>
              </a:rPr>
              <a:t>ret</a:t>
            </a:r>
            <a:r>
              <a:rPr lang="en-US" dirty="0" smtClean="0"/>
              <a:t> in each gadget will start next one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057400" y="1257300"/>
            <a:ext cx="4191000" cy="2286000"/>
            <a:chOff x="2362200" y="2133600"/>
            <a:chExt cx="4191000" cy="2286000"/>
          </a:xfrm>
        </p:grpSpPr>
        <p:sp>
          <p:nvSpPr>
            <p:cNvPr id="4" name="Rectangle 3"/>
            <p:cNvSpPr/>
            <p:nvPr/>
          </p:nvSpPr>
          <p:spPr>
            <a:xfrm>
              <a:off x="2895600" y="38100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35052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95600" y="2895600"/>
              <a:ext cx="1066800" cy="6096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 anchorCtr="1"/>
            <a:lstStyle/>
            <a:p>
              <a:pPr algn="ctr"/>
              <a:endParaRPr lang="en-US" sz="120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endParaRP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 smtClean="0">
                <a:solidFill>
                  <a:srgbClr val="000000"/>
                </a:solidFill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95600" y="25908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48400" y="40386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  <a:r>
                <a:rPr lang="en-US" sz="12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3</a:t>
              </a:r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40386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Gadget 1 code</a:t>
              </a:r>
              <a:endParaRPr lang="en-US" sz="12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48400" y="33528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  <a:r>
                <a:rPr lang="en-US" sz="12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3</a:t>
              </a:r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24400" y="33528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Gadget 2 code</a:t>
              </a:r>
              <a:endParaRPr lang="en-US" sz="12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8400" y="23622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</a:t>
              </a:r>
              <a:r>
                <a:rPr lang="en-US" sz="1200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3</a:t>
              </a:r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24400" y="23622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Gadget </a:t>
              </a:r>
              <a:r>
                <a:rPr lang="en-US" sz="1200" i="1" dirty="0" smtClean="0">
                  <a:solidFill>
                    <a:srgbClr val="000000"/>
                  </a:solidFill>
                  <a:latin typeface="Calibri"/>
                  <a:cs typeface="Calibri"/>
                </a:rPr>
                <a:t>n</a:t>
              </a:r>
              <a:r>
                <a:rPr lang="en-US" sz="1200" dirty="0" smtClean="0">
                  <a:solidFill>
                    <a:srgbClr val="000000"/>
                  </a:solidFill>
                  <a:latin typeface="Calibri"/>
                  <a:cs typeface="Calibri"/>
                </a:rPr>
                <a:t> code</a:t>
              </a:r>
              <a:endParaRPr lang="en-US" sz="1200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cxnSp>
          <p:nvCxnSpPr>
            <p:cNvPr id="17" name="Straight Arrow Connector 16"/>
            <p:cNvCxnSpPr>
              <a:endCxn id="10" idx="1"/>
            </p:cNvCxnSpPr>
            <p:nvPr/>
          </p:nvCxnSpPr>
          <p:spPr>
            <a:xfrm>
              <a:off x="3429000" y="3962400"/>
              <a:ext cx="1295400" cy="2667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1"/>
            </p:cNvCxnSpPr>
            <p:nvPr/>
          </p:nvCxnSpPr>
          <p:spPr>
            <a:xfrm flipV="1">
              <a:off x="3429000" y="3543300"/>
              <a:ext cx="1295400" cy="1143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6" idx="1"/>
            </p:cNvCxnSpPr>
            <p:nvPr/>
          </p:nvCxnSpPr>
          <p:spPr>
            <a:xfrm flipV="1">
              <a:off x="3429000" y="2552700"/>
              <a:ext cx="1295400" cy="2286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4" idx="1"/>
            </p:cNvCxnSpPr>
            <p:nvPr/>
          </p:nvCxnSpPr>
          <p:spPr>
            <a:xfrm>
              <a:off x="2362200" y="3962400"/>
              <a:ext cx="53340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895600" y="21336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alibri"/>
                  <a:cs typeface="Calibri"/>
                </a:rPr>
                <a:t>Stack</a:t>
              </a:r>
              <a:endParaRPr lang="en-US" sz="1600" dirty="0">
                <a:latin typeface="Calibri"/>
                <a:cs typeface="Calibri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990600" y="2957256"/>
            <a:ext cx="1066800" cy="30480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Courier New"/>
                <a:cs typeface="Courier New"/>
              </a:rPr>
              <a:t>%</a:t>
            </a:r>
            <a:r>
              <a:rPr lang="en-US" sz="12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rsp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374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099" y="493713"/>
            <a:ext cx="7229491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Crafting an ROB Attack String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6"/>
            <a:ext cx="1797050" cy="35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Stack Frame</a:t>
            </a:r>
          </a:p>
          <a:p>
            <a:pPr algn="ctr">
              <a:defRPr/>
            </a:pPr>
            <a:r>
              <a:rPr lang="en-US" sz="1600" b="0" dirty="0">
                <a:latin typeface="Calibri" pitchFamily="34" charset="0"/>
                <a:cs typeface="+mn-cs"/>
              </a:rPr>
              <a:t>for </a:t>
            </a:r>
            <a:r>
              <a:rPr lang="en-US" sz="1600" dirty="0" err="1" smtClean="0">
                <a:latin typeface="Courier New" pitchFamily="49" charset="0"/>
                <a:cs typeface="+mn-cs"/>
              </a:rPr>
              <a:t>call_echo</a:t>
            </a:r>
            <a:endParaRPr lang="en-US" sz="1600" dirty="0">
              <a:latin typeface="Courier New" pitchFamily="49" charset="0"/>
              <a:cs typeface="+mn-cs"/>
            </a:endParaRP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2330450" y="4648200"/>
            <a:ext cx="5982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err="1" smtClean="0">
                <a:latin typeface="Courier New" pitchFamily="49" charset="0"/>
              </a:rPr>
              <a:t>buf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76200" y="5715000"/>
            <a:ext cx="8915400" cy="5822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smtClean="0">
                <a:latin typeface="Courier New" pitchFamily="49" charset="0"/>
                <a:ea typeface="MS Mincho" pitchFamily="49" charset="-128"/>
              </a:rPr>
              <a:t>30 31 32 33 34 35 36 37 38 39 30 31 32 33 34 35 36 37 38 39 30 31 32 33 d4 04 40 00 00 00 00 00</a:t>
            </a:r>
            <a:endParaRPr lang="en-US" sz="1600" dirty="0">
              <a:latin typeface="Courier New" pitchFamily="49" charset="0"/>
              <a:ea typeface="MS Mincho" pitchFamily="49" charset="-128"/>
              <a:cs typeface="+mn-cs"/>
            </a:endParaRPr>
          </a:p>
        </p:txBody>
      </p:sp>
      <p:sp>
        <p:nvSpPr>
          <p:cNvPr id="75" name="Rectangle 22"/>
          <p:cNvSpPr>
            <a:spLocks noChangeArrowheads="1"/>
          </p:cNvSpPr>
          <p:nvPr/>
        </p:nvSpPr>
        <p:spPr bwMode="auto">
          <a:xfrm>
            <a:off x="533400" y="1887758"/>
            <a:ext cx="1797050" cy="608299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itchFamily="34" charset="0"/>
                <a:cs typeface="+mn-cs"/>
              </a:rPr>
              <a:t>Return </a:t>
            </a:r>
            <a:r>
              <a:rPr lang="en-US" sz="1800" b="0" dirty="0" smtClean="0">
                <a:latin typeface="Calibri" pitchFamily="34" charset="0"/>
                <a:cs typeface="+mn-cs"/>
              </a:rPr>
              <a:t>Address</a:t>
            </a:r>
          </a:p>
          <a:p>
            <a:pPr algn="ctr">
              <a:defRPr/>
            </a:pPr>
            <a:r>
              <a:rPr lang="en-US" sz="1800" b="0" dirty="0" smtClean="0">
                <a:latin typeface="Calibri" pitchFamily="34" charset="0"/>
                <a:cs typeface="+mn-cs"/>
              </a:rPr>
              <a:t>(8 bytes)</a:t>
            </a:r>
            <a:endParaRPr lang="en-US" sz="1800" b="0" dirty="0">
              <a:latin typeface="Calibri" pitchFamily="34" charset="0"/>
              <a:cs typeface="+mn-cs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38208" y="1887584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7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33400" y="2203672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82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83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48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84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83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85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00B050"/>
                  </a:solidFill>
                  <a:latin typeface="Courier New" pitchFamily="49" charset="0"/>
                  <a:cs typeface="+mn-cs"/>
                </a:rPr>
                <a:t>80</a:t>
              </a:r>
              <a:endParaRPr lang="en-US" sz="1800" dirty="0">
                <a:solidFill>
                  <a:srgbClr val="00B050"/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86" name="Line 29"/>
          <p:cNvSpPr>
            <a:spLocks noChangeShapeType="1"/>
          </p:cNvSpPr>
          <p:nvPr/>
        </p:nvSpPr>
        <p:spPr bwMode="auto">
          <a:xfrm flipH="1">
            <a:off x="2362200" y="3031907"/>
            <a:ext cx="4508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2762250" y="2858869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</a:rPr>
              <a:t>rsp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2996213" y="1307068"/>
            <a:ext cx="8899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Gadget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33400" y="5345668"/>
            <a:ext cx="20423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Attack String (Hex)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0499" y="2503486"/>
            <a:ext cx="2139951" cy="2449514"/>
            <a:chOff x="190499" y="2503486"/>
            <a:chExt cx="2139951" cy="2449514"/>
          </a:xfrm>
        </p:grpSpPr>
        <p:sp>
          <p:nvSpPr>
            <p:cNvPr id="360470" name="Rectangle 22"/>
            <p:cNvSpPr>
              <a:spLocks noChangeArrowheads="1"/>
            </p:cNvSpPr>
            <p:nvPr/>
          </p:nvSpPr>
          <p:spPr bwMode="auto">
            <a:xfrm>
              <a:off x="533400" y="2503486"/>
              <a:ext cx="1797050" cy="608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0" dirty="0">
                  <a:latin typeface="Calibri" pitchFamily="34" charset="0"/>
                  <a:cs typeface="+mn-cs"/>
                </a:rPr>
                <a:t>Return </a:t>
              </a:r>
              <a:r>
                <a:rPr lang="en-US" sz="1800" b="0" dirty="0" smtClean="0">
                  <a:latin typeface="Calibri" pitchFamily="34" charset="0"/>
                  <a:cs typeface="+mn-cs"/>
                </a:rPr>
                <a:t>Address</a:t>
              </a:r>
            </a:p>
            <a:p>
              <a:pPr algn="ctr">
                <a:defRPr/>
              </a:pPr>
              <a:r>
                <a:rPr lang="en-US" sz="1800" b="0" dirty="0" smtClean="0">
                  <a:latin typeface="Calibri" pitchFamily="34" charset="0"/>
                  <a:cs typeface="+mn-cs"/>
                </a:rPr>
                <a:t>(8 bytes)</a:t>
              </a:r>
              <a:endParaRPr lang="en-US" sz="1800" b="0" dirty="0">
                <a:latin typeface="Calibri" pitchFamily="34" charset="0"/>
                <a:cs typeface="+mn-cs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33400" y="4648200"/>
              <a:ext cx="1797050" cy="304800"/>
              <a:chOff x="533400" y="4648200"/>
              <a:chExt cx="1797050" cy="304800"/>
            </a:xfrm>
          </p:grpSpPr>
          <p:sp>
            <p:nvSpPr>
              <p:cNvPr id="360472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33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360473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32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360474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31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360475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30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</p:grp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533400" y="3113087"/>
              <a:ext cx="1797050" cy="1531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0" dirty="0" smtClean="0">
                  <a:latin typeface="Calibri" pitchFamily="34" charset="0"/>
                </a:rPr>
                <a:t>20 bytes unused</a:t>
              </a:r>
              <a:endParaRPr lang="en-US" sz="1800" dirty="0">
                <a:latin typeface="Courier New" pitchFamily="49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32564" y="2509716"/>
              <a:ext cx="1797050" cy="304800"/>
              <a:chOff x="2377022" y="2811289"/>
              <a:chExt cx="1797050" cy="304800"/>
            </a:xfrm>
            <a:solidFill>
              <a:srgbClr val="CDF1C5"/>
            </a:solidFill>
          </p:grpSpPr>
          <p:sp>
            <p:nvSpPr>
              <p:cNvPr id="33" name="Rectangle 24"/>
              <p:cNvSpPr>
                <a:spLocks noChangeArrowheads="1"/>
              </p:cNvSpPr>
              <p:nvPr/>
            </p:nvSpPr>
            <p:spPr bwMode="auto">
              <a:xfrm>
                <a:off x="2377022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00</a:t>
                </a:r>
                <a:endPara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34" name="Rectangle 25"/>
              <p:cNvSpPr>
                <a:spLocks noChangeArrowheads="1"/>
              </p:cNvSpPr>
              <p:nvPr/>
            </p:nvSpPr>
            <p:spPr bwMode="auto">
              <a:xfrm>
                <a:off x="2826285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00</a:t>
                </a:r>
                <a:endPara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35" name="Rectangle 26"/>
              <p:cNvSpPr>
                <a:spLocks noChangeArrowheads="1"/>
              </p:cNvSpPr>
              <p:nvPr/>
            </p:nvSpPr>
            <p:spPr bwMode="auto">
              <a:xfrm>
                <a:off x="3275547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00</a:t>
                </a:r>
                <a:endPara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36" name="Rectangle 27"/>
              <p:cNvSpPr>
                <a:spLocks noChangeArrowheads="1"/>
              </p:cNvSpPr>
              <p:nvPr/>
            </p:nvSpPr>
            <p:spPr bwMode="auto">
              <a:xfrm>
                <a:off x="3724810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00</a:t>
                </a:r>
                <a:endPara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33400" y="4336978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4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37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4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36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4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35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4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34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33400" y="4025756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49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31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50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30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51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39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52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38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33400" y="3714534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5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35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5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34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5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33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5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32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3400" y="3403312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59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39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60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38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61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37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62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36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33400" y="3092090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6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33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6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32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6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31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6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latin typeface="Courier New" pitchFamily="49" charset="0"/>
                    <a:cs typeface="+mn-cs"/>
                  </a:rPr>
                  <a:t>30</a:t>
                </a:r>
                <a:endParaRPr lang="en-US" sz="1800" dirty="0">
                  <a:latin typeface="Courier New" pitchFamily="49" charset="0"/>
                  <a:cs typeface="+mn-cs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533400" y="2819400"/>
              <a:ext cx="1797050" cy="304800"/>
              <a:chOff x="2377022" y="2811289"/>
              <a:chExt cx="1797050" cy="304800"/>
            </a:xfrm>
            <a:solidFill>
              <a:srgbClr val="D5F1CF"/>
            </a:solidFill>
          </p:grpSpPr>
          <p:sp>
            <p:nvSpPr>
              <p:cNvPr id="69" name="Rectangle 24"/>
              <p:cNvSpPr>
                <a:spLocks noChangeArrowheads="1"/>
              </p:cNvSpPr>
              <p:nvPr/>
            </p:nvSpPr>
            <p:spPr bwMode="auto">
              <a:xfrm>
                <a:off x="2377022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00</a:t>
                </a:r>
                <a:endPara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70" name="Rectangle 25"/>
              <p:cNvSpPr>
                <a:spLocks noChangeArrowheads="1"/>
              </p:cNvSpPr>
              <p:nvPr/>
            </p:nvSpPr>
            <p:spPr bwMode="auto">
              <a:xfrm>
                <a:off x="2826285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40</a:t>
                </a:r>
                <a:endPara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71" name="Rectangle 26"/>
              <p:cNvSpPr>
                <a:spLocks noChangeArrowheads="1"/>
              </p:cNvSpPr>
              <p:nvPr/>
            </p:nvSpPr>
            <p:spPr bwMode="auto">
              <a:xfrm>
                <a:off x="3275547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04</a:t>
                </a:r>
                <a:endPara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endParaRPr>
              </a:p>
            </p:txBody>
          </p:sp>
          <p:sp>
            <p:nvSpPr>
              <p:cNvPr id="72" name="Rectangle 27"/>
              <p:cNvSpPr>
                <a:spLocks noChangeArrowheads="1"/>
              </p:cNvSpPr>
              <p:nvPr/>
            </p:nvSpPr>
            <p:spPr bwMode="auto">
              <a:xfrm>
                <a:off x="3724810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800" dirty="0" smtClean="0">
                    <a:solidFill>
                      <a:srgbClr val="C00000"/>
                    </a:solidFill>
                    <a:latin typeface="Courier New" pitchFamily="49" charset="0"/>
                    <a:cs typeface="+mn-cs"/>
                  </a:rPr>
                  <a:t>d4</a:t>
                </a:r>
                <a:endParaRPr lang="en-US" sz="1800" dirty="0">
                  <a:solidFill>
                    <a:srgbClr val="C00000"/>
                  </a:solidFill>
                  <a:latin typeface="Courier New" pitchFamily="49" charset="0"/>
                  <a:cs typeface="+mn-cs"/>
                </a:endParaRPr>
              </a:p>
            </p:txBody>
          </p:sp>
        </p:grpSp>
        <p:sp>
          <p:nvSpPr>
            <p:cNvPr id="94" name="AutoShape 16"/>
            <p:cNvSpPr>
              <a:spLocks/>
            </p:cNvSpPr>
            <p:nvPr/>
          </p:nvSpPr>
          <p:spPr bwMode="auto">
            <a:xfrm rot="10800000" flipH="1">
              <a:off x="190499" y="2509716"/>
              <a:ext cx="228600" cy="244328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1800">
                <a:solidFill>
                  <a:srgbClr val="0070C0"/>
                </a:solidFill>
                <a:latin typeface="Calibri" pitchFamily="34" charset="0"/>
              </a:endParaRPr>
            </a:p>
          </p:txBody>
        </p:sp>
      </p:grp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3937987" y="2779023"/>
            <a:ext cx="4013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 smtClean="0">
                <a:latin typeface="Calibri" panose="020F0502020204030204" pitchFamily="34" charset="0"/>
                <a:cs typeface="Courier New" panose="02070309020205020404" pitchFamily="49" charset="0"/>
              </a:rPr>
              <a:t>Attack: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echo() </a:t>
            </a:r>
            <a:r>
              <a:rPr lang="en-US" sz="1800" dirty="0" smtClean="0">
                <a:latin typeface="Calibri" pitchFamily="34" charset="0"/>
              </a:rPr>
              <a:t>returns </a:t>
            </a:r>
            <a:r>
              <a:rPr lang="en-US" sz="1800" dirty="0" err="1">
                <a:latin typeface="Calibri" pitchFamily="34" charset="0"/>
                <a:sym typeface="Wingdings"/>
              </a:rPr>
              <a:t>rdi</a:t>
            </a:r>
            <a:r>
              <a:rPr lang="en-US" sz="1800" dirty="0">
                <a:latin typeface="Calibri" pitchFamily="34" charset="0"/>
                <a:sym typeface="Wingdings"/>
              </a:rPr>
              <a:t> + </a:t>
            </a:r>
            <a:r>
              <a:rPr lang="en-US" sz="1800" dirty="0" err="1" smtClean="0">
                <a:latin typeface="Calibri" pitchFamily="34" charset="0"/>
                <a:sym typeface="Wingdings"/>
              </a:rPr>
              <a:t>rdx</a:t>
            </a:r>
            <a:r>
              <a:rPr lang="en-US" sz="1800" dirty="0" smtClean="0">
                <a:latin typeface="Calibri" pitchFamily="34" charset="0"/>
              </a:rPr>
              <a:t> </a:t>
            </a:r>
            <a:endParaRPr lang="en-US" sz="1800" dirty="0">
              <a:latin typeface="Calibri" pitchFamily="34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3048000" y="1282942"/>
            <a:ext cx="5943600" cy="1451978"/>
            <a:chOff x="1600200" y="2823075"/>
            <a:chExt cx="5943600" cy="1451978"/>
          </a:xfrm>
        </p:grpSpPr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1600200" y="3200400"/>
              <a:ext cx="5943600" cy="1074653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00000000004004d0 &lt;ab_plus_c&gt;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:</a:t>
              </a:r>
              <a:endParaRPr lang="ro-RO" sz="1600" dirty="0">
                <a:latin typeface="Courier New" pitchFamily="49" charset="0"/>
                <a:ea typeface="MS Mincho" pitchFamily="49" charset="-128"/>
              </a:endParaRP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4004d0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:  48 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0f af fe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imul %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rsi,%rdi                                         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   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ro-RO" sz="1600" dirty="0" smtClean="0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4004d4</a:t>
              </a:r>
              <a:r>
                <a:rPr lang="ro-RO" sz="1600" dirty="0">
                  <a:solidFill>
                    <a:srgbClr val="C00000"/>
                  </a:solidFill>
                  <a:latin typeface="Courier New" pitchFamily="49" charset="0"/>
                  <a:ea typeface="MS Mincho" pitchFamily="49" charset="-128"/>
                </a:rPr>
                <a:t>: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48 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8d 04 17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lea (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%rdi,%rdx,1),%rax                                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 4004d8</a:t>
              </a: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:  </a:t>
              </a:r>
              <a:r>
                <a:rPr lang="ro-RO" sz="1600" dirty="0" smtClean="0">
                  <a:latin typeface="Courier New" pitchFamily="49" charset="0"/>
                  <a:ea typeface="MS Mincho" pitchFamily="49" charset="-128"/>
                </a:rPr>
                <a:t>c3           retq </a:t>
              </a:r>
              <a:endParaRPr lang="en-US" sz="1600" dirty="0">
                <a:latin typeface="Courier New" pitchFamily="49" charset="0"/>
                <a:ea typeface="MS Mincho" pitchFamily="49" charset="-128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895600" y="3733800"/>
              <a:ext cx="1600200" cy="541253"/>
            </a:xfrm>
            <a:prstGeom prst="rect">
              <a:avLst/>
            </a:prstGeom>
            <a:noFill/>
            <a:ln w="381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>
                <a:latin typeface="Calibri" pitchFamily="34" charset="0"/>
              </a:endParaRPr>
            </a:p>
          </p:txBody>
        </p:sp>
        <p:cxnSp>
          <p:nvCxnSpPr>
            <p:cNvPr id="107" name="Straight Arrow Connector 106"/>
            <p:cNvCxnSpPr>
              <a:stCxn id="108" idx="1"/>
            </p:cNvCxnSpPr>
            <p:nvPr/>
          </p:nvCxnSpPr>
          <p:spPr bwMode="auto">
            <a:xfrm flipH="1">
              <a:off x="4495800" y="3007741"/>
              <a:ext cx="561248" cy="736064"/>
            </a:xfrm>
            <a:prstGeom prst="straightConnector1">
              <a:avLst/>
            </a:prstGeom>
            <a:noFill/>
            <a:ln w="254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8" name="TextBox 107"/>
            <p:cNvSpPr txBox="1"/>
            <p:nvPr/>
          </p:nvSpPr>
          <p:spPr>
            <a:xfrm>
              <a:off x="5057048" y="2823075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rax</a:t>
              </a:r>
              <a:r>
                <a:rPr lang="en-US" sz="1800" dirty="0" smtClean="0">
                  <a:latin typeface="Calibri" pitchFamily="34" charset="0"/>
                </a:rPr>
                <a:t> </a:t>
              </a:r>
              <a:r>
                <a:rPr lang="en-US" sz="1800" dirty="0" smtClean="0">
                  <a:latin typeface="Calibri" pitchFamily="34" charset="0"/>
                  <a:sym typeface="Wingdings"/>
                </a:rPr>
                <a:t> </a:t>
              </a:r>
              <a:r>
                <a:rPr lang="en-US" sz="1800" dirty="0" err="1" smtClean="0">
                  <a:latin typeface="Calibri" pitchFamily="34" charset="0"/>
                  <a:sym typeface="Wingdings"/>
                </a:rPr>
                <a:t>rdi</a:t>
              </a:r>
              <a:r>
                <a:rPr lang="en-US" sz="1800" dirty="0" smtClean="0">
                  <a:latin typeface="Calibri" pitchFamily="34" charset="0"/>
                  <a:sym typeface="Wingdings"/>
                </a:rPr>
                <a:t> + </a:t>
              </a:r>
              <a:r>
                <a:rPr lang="en-US" sz="1800" dirty="0" err="1" smtClean="0">
                  <a:latin typeface="Calibri" pitchFamily="34" charset="0"/>
                  <a:sym typeface="Wingdings"/>
                </a:rPr>
                <a:t>rdx</a:t>
              </a:r>
              <a:endParaRPr lang="en-US" sz="1800" dirty="0" smtClean="0">
                <a:latin typeface="Calibri" pitchFamily="34" charset="0"/>
              </a:endParaRPr>
            </a:p>
          </p:txBody>
        </p:sp>
      </p:grpSp>
      <p:sp>
        <p:nvSpPr>
          <p:cNvPr id="117" name="Rectangle 4"/>
          <p:cNvSpPr>
            <a:spLocks noChangeArrowheads="1"/>
          </p:cNvSpPr>
          <p:nvPr/>
        </p:nvSpPr>
        <p:spPr bwMode="auto">
          <a:xfrm>
            <a:off x="3050331" y="3303443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echo() </a:t>
            </a:r>
            <a:r>
              <a:rPr lang="en-US" sz="1800" dirty="0">
                <a:latin typeface="Courier New" pitchFamily="49" charset="0"/>
              </a:rPr>
              <a:t>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char 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[4</a:t>
            </a:r>
            <a:r>
              <a:rPr lang="en-US" sz="1800" dirty="0">
                <a:latin typeface="Courier New" pitchFamily="49" charset="0"/>
              </a:rPr>
              <a:t>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gets(</a:t>
            </a:r>
            <a:r>
              <a:rPr lang="en-US" sz="1800" dirty="0" err="1">
                <a:solidFill>
                  <a:srgbClr val="0070C0"/>
                </a:solidFill>
                <a:latin typeface="Courier New" pitchFamily="49" charset="0"/>
              </a:rPr>
              <a:t>buf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return ...;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532564" y="2813006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11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2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40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2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06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2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f6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532564" y="2516317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124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25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26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  <p:sp>
          <p:nvSpPr>
            <p:cNvPr id="127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Courier New" pitchFamily="49" charset="0"/>
                  <a:cs typeface="+mn-cs"/>
                </a:rPr>
                <a:t>00</a:t>
              </a:r>
              <a:endParaRPr lang="en-US" sz="1800" dirty="0">
                <a:solidFill>
                  <a:srgbClr val="C00000"/>
                </a:solidFill>
                <a:latin typeface="Courier New" pitchFamily="49" charset="0"/>
                <a:cs typeface="+mn-cs"/>
              </a:endParaRPr>
            </a:p>
          </p:txBody>
        </p:sp>
      </p:grp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33400" y="6260068"/>
            <a:ext cx="4392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0" dirty="0" smtClean="0">
                <a:latin typeface="Calibri" pitchFamily="34" charset="0"/>
              </a:rPr>
              <a:t>Multiple gadgets will corrupt stack upwards</a:t>
            </a:r>
            <a:endParaRPr lang="en-US" sz="1800" b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100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90" grpId="0"/>
      <p:bldP spid="92" grpId="0"/>
      <p:bldP spid="95" grpId="0"/>
      <p:bldP spid="8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Quiz Time!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Check out: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canvas.cmu.edu/courses/1221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271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Memory Layout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Buffer Overflow</a:t>
            </a:r>
          </a:p>
          <a:p>
            <a:pPr lvl="1">
              <a:defRPr/>
            </a:pPr>
            <a:r>
              <a:rPr lang="en-US" dirty="0" smtClean="0">
                <a:solidFill>
                  <a:srgbClr val="7F7F7F"/>
                </a:solidFill>
              </a:rPr>
              <a:t>Vulnerability</a:t>
            </a:r>
          </a:p>
          <a:p>
            <a:pPr lvl="1">
              <a:defRPr/>
            </a:pPr>
            <a:r>
              <a:rPr lang="en-US" dirty="0" smtClean="0">
                <a:solidFill>
                  <a:srgbClr val="7F7F7F"/>
                </a:solidFill>
              </a:rPr>
              <a:t>Protection</a:t>
            </a:r>
          </a:p>
          <a:p>
            <a:pPr>
              <a:defRPr/>
            </a:pPr>
            <a:r>
              <a:rPr lang="en-US" dirty="0" smtClean="0"/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 smtClean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Union Allocation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825500"/>
          </a:xfrm>
          <a:ln/>
        </p:spPr>
        <p:txBody>
          <a:bodyPr/>
          <a:lstStyle/>
          <a:p>
            <a:r>
              <a:rPr lang="en-US" dirty="0"/>
              <a:t>Allocate according to largest element</a:t>
            </a:r>
          </a:p>
          <a:p>
            <a:r>
              <a:rPr lang="en-US" dirty="0"/>
              <a:t>Can only use one field at a time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609600" y="2232024"/>
            <a:ext cx="2222500" cy="15017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union U1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*up;</a:t>
            </a:r>
          </a:p>
        </p:txBody>
      </p:sp>
      <p:sp>
        <p:nvSpPr>
          <p:cNvPr id="31750" name="Rectangle 6"/>
          <p:cNvSpPr>
            <a:spLocks/>
          </p:cNvSpPr>
          <p:nvPr/>
        </p:nvSpPr>
        <p:spPr bwMode="auto">
          <a:xfrm>
            <a:off x="609600" y="3886200"/>
            <a:ext cx="2222500" cy="15240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S1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*sp;</a:t>
            </a:r>
          </a:p>
        </p:txBody>
      </p:sp>
      <p:graphicFrame>
        <p:nvGraphicFramePr>
          <p:cNvPr id="31751" name="Group 7"/>
          <p:cNvGraphicFramePr>
            <a:graphicFrameLocks noGrp="1"/>
          </p:cNvGraphicFramePr>
          <p:nvPr/>
        </p:nvGraphicFramePr>
        <p:xfrm>
          <a:off x="342900" y="5715000"/>
          <a:ext cx="86471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639763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639762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639763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635000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3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4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855" name="Group 111"/>
          <p:cNvGraphicFramePr>
            <a:graphicFrameLocks noGrp="1"/>
          </p:cNvGraphicFramePr>
          <p:nvPr/>
        </p:nvGraphicFramePr>
        <p:xfrm>
          <a:off x="4025900" y="2654300"/>
          <a:ext cx="3175000" cy="15494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17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175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175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i[0]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73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 smtClean="0"/>
              <a:t>x86-64 Linux Memory Layout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Runtime stack (8MB limit)</a:t>
            </a:r>
          </a:p>
          <a:p>
            <a:pPr lvl="1"/>
            <a:r>
              <a:rPr lang="en-US" dirty="0" smtClean="0"/>
              <a:t>E. </a:t>
            </a:r>
            <a:r>
              <a:rPr lang="en-US" dirty="0" err="1" smtClean="0"/>
              <a:t>g</a:t>
            </a:r>
            <a:r>
              <a:rPr lang="en-US" dirty="0" smtClean="0"/>
              <a:t>., local variables</a:t>
            </a:r>
          </a:p>
          <a:p>
            <a:r>
              <a:rPr lang="en-US" dirty="0" smtClean="0"/>
              <a:t>Heap</a:t>
            </a:r>
          </a:p>
          <a:p>
            <a:pPr lvl="1"/>
            <a:r>
              <a:rPr lang="en-US" dirty="0" smtClean="0"/>
              <a:t>Dynamically allocated as needed</a:t>
            </a:r>
          </a:p>
          <a:p>
            <a:pPr lvl="1"/>
            <a:r>
              <a:rPr lang="en-US" dirty="0" smtClean="0"/>
              <a:t>When call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new()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Statically allocated data</a:t>
            </a:r>
          </a:p>
          <a:p>
            <a:pPr lvl="1"/>
            <a:r>
              <a:rPr lang="en-US" dirty="0" smtClean="0"/>
              <a:t>E.g., global </a:t>
            </a:r>
            <a:r>
              <a:rPr lang="en-US" dirty="0" err="1" smtClean="0"/>
              <a:t>vars</a:t>
            </a:r>
            <a:r>
              <a:rPr lang="en-US" dirty="0" smtClean="0"/>
              <a:t>, </a:t>
            </a:r>
            <a:r>
              <a:rPr lang="en-US" sz="1800" b="1" dirty="0" smtClean="0">
                <a:latin typeface="Courier New"/>
                <a:cs typeface="Courier New"/>
              </a:rPr>
              <a:t>static</a:t>
            </a:r>
            <a:r>
              <a:rPr lang="en-US" dirty="0" smtClean="0"/>
              <a:t> </a:t>
            </a:r>
            <a:r>
              <a:rPr lang="en-US" dirty="0" err="1" smtClean="0"/>
              <a:t>vars</a:t>
            </a:r>
            <a:r>
              <a:rPr lang="en-US" dirty="0" smtClean="0"/>
              <a:t>, string constants</a:t>
            </a:r>
          </a:p>
          <a:p>
            <a:r>
              <a:rPr lang="en-US" dirty="0" smtClean="0"/>
              <a:t>Text  / Shared Libraries</a:t>
            </a:r>
          </a:p>
          <a:p>
            <a:pPr lvl="1"/>
            <a:r>
              <a:rPr lang="en-US" dirty="0" smtClean="0"/>
              <a:t>Executable machine instructions</a:t>
            </a:r>
          </a:p>
          <a:p>
            <a:pPr lvl="1"/>
            <a:r>
              <a:rPr lang="en-US" dirty="0" smtClean="0"/>
              <a:t>Read-only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2950402" y="6169580"/>
            <a:ext cx="21336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sz="1800" b="0" dirty="0" smtClean="0">
                <a:latin typeface="Calibri" pitchFamily="34" charset="0"/>
              </a:rPr>
              <a:t>Hex Address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10245" name="Text Box 12"/>
          <p:cNvSpPr txBox="1">
            <a:spLocks noChangeArrowheads="1"/>
          </p:cNvSpPr>
          <p:nvPr/>
        </p:nvSpPr>
        <p:spPr bwMode="auto">
          <a:xfrm>
            <a:off x="4456982" y="914400"/>
            <a:ext cx="24010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 smtClean="0">
                <a:latin typeface="Courier New" pitchFamily="49" charset="0"/>
              </a:rPr>
              <a:t>00007FFFFFFFFFFF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0246" name="Text Box 19"/>
          <p:cNvSpPr txBox="1">
            <a:spLocks noChangeArrowheads="1"/>
          </p:cNvSpPr>
          <p:nvPr/>
        </p:nvSpPr>
        <p:spPr bwMode="auto">
          <a:xfrm>
            <a:off x="5842202" y="6412468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 smtClean="0">
                <a:latin typeface="Courier New" pitchFamily="49" charset="0"/>
              </a:rPr>
              <a:t>000000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6858000" y="1066800"/>
            <a:ext cx="1447800" cy="555998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6858000" y="16764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10249" name="Rectangle 23"/>
          <p:cNvSpPr>
            <a:spLocks noChangeArrowheads="1"/>
          </p:cNvSpPr>
          <p:nvPr/>
        </p:nvSpPr>
        <p:spPr bwMode="auto"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0250" name="Rectangle 24"/>
          <p:cNvSpPr>
            <a:spLocks noChangeArrowheads="1"/>
          </p:cNvSpPr>
          <p:nvPr/>
        </p:nvSpPr>
        <p:spPr bwMode="auto"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0251" name="Rectangle 25"/>
          <p:cNvSpPr>
            <a:spLocks noChangeArrowheads="1"/>
          </p:cNvSpPr>
          <p:nvPr/>
        </p:nvSpPr>
        <p:spPr bwMode="auto"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10252" name="Text Box 27"/>
          <p:cNvSpPr txBox="1">
            <a:spLocks noChangeArrowheads="1"/>
          </p:cNvSpPr>
          <p:nvPr/>
        </p:nvSpPr>
        <p:spPr bwMode="auto">
          <a:xfrm>
            <a:off x="5842202" y="616958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 smtClean="0">
                <a:latin typeface="Courier New" pitchFamily="49" charset="0"/>
              </a:rPr>
              <a:t>400000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0253" name="Line 34"/>
          <p:cNvSpPr>
            <a:spLocks noChangeShapeType="1"/>
          </p:cNvSpPr>
          <p:nvPr/>
        </p:nvSpPr>
        <p:spPr bwMode="auto">
          <a:xfrm>
            <a:off x="7581900" y="20574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0254" name="Line 35"/>
          <p:cNvSpPr>
            <a:spLocks noChangeShapeType="1"/>
          </p:cNvSpPr>
          <p:nvPr/>
        </p:nvSpPr>
        <p:spPr bwMode="auto">
          <a:xfrm flipV="1">
            <a:off x="7581900" y="4876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6" name="Right Arrow 15"/>
          <p:cNvSpPr/>
          <p:nvPr/>
        </p:nvSpPr>
        <p:spPr bwMode="auto">
          <a:xfrm>
            <a:off x="5181600" y="6115605"/>
            <a:ext cx="609600" cy="4572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858000" y="2817813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57" name="AutoShape 16"/>
          <p:cNvSpPr>
            <a:spLocks/>
          </p:cNvSpPr>
          <p:nvPr/>
        </p:nvSpPr>
        <p:spPr bwMode="auto">
          <a:xfrm rot="10800000">
            <a:off x="8364538" y="1676400"/>
            <a:ext cx="228600" cy="1141413"/>
          </a:xfrm>
          <a:prstGeom prst="leftBrace">
            <a:avLst>
              <a:gd name="adj1" fmla="val 750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64563" y="2063750"/>
            <a:ext cx="6334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kern="0" dirty="0">
                <a:solidFill>
                  <a:srgbClr val="000000"/>
                </a:solidFill>
                <a:latin typeface="Calibri" pitchFamily="34" charset="0"/>
                <a:cs typeface="+mn-cs"/>
              </a:rPr>
              <a:t>8MB</a:t>
            </a: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6858000" y="10668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Libraries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4467601" y="1535668"/>
            <a:ext cx="23903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 smtClean="0">
                <a:latin typeface="Courier New" pitchFamily="49" charset="0"/>
              </a:rPr>
              <a:t>00007FFFF0000000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/>
          </p:cNvSpPr>
          <p:nvPr/>
        </p:nvSpPr>
        <p:spPr bwMode="auto">
          <a:xfrm>
            <a:off x="528638" y="1495424"/>
            <a:ext cx="2527300" cy="13239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typedef union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float f;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unsigned u;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bit_float_t;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604838" y="3289300"/>
            <a:ext cx="3898900" cy="18161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float bit2float(unsigned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4724400" y="3292474"/>
            <a:ext cx="3898900" cy="181292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float2bit(float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arg.u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Using Union to Access Bit Patterns</a:t>
            </a:r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593725" y="5257800"/>
            <a:ext cx="31496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Same as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(float</a:t>
            </a:r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) 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u</a:t>
            </a:r>
            <a:r>
              <a:rPr lang="en-US" sz="24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? </a:t>
            </a:r>
          </a:p>
        </p:txBody>
      </p:sp>
      <p:sp>
        <p:nvSpPr>
          <p:cNvPr id="32776" name="Rectangle 8"/>
          <p:cNvSpPr>
            <a:spLocks/>
          </p:cNvSpPr>
          <p:nvPr/>
        </p:nvSpPr>
        <p:spPr bwMode="auto">
          <a:xfrm>
            <a:off x="4722813" y="5257800"/>
            <a:ext cx="38862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Same as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(unsigned) 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? </a:t>
            </a:r>
          </a:p>
        </p:txBody>
      </p:sp>
      <p:graphicFrame>
        <p:nvGraphicFramePr>
          <p:cNvPr id="32777" name="Group 9"/>
          <p:cNvGraphicFramePr>
            <a:graphicFrameLocks noGrp="1"/>
          </p:cNvGraphicFramePr>
          <p:nvPr/>
        </p:nvGraphicFramePr>
        <p:xfrm>
          <a:off x="4622800" y="1498600"/>
          <a:ext cx="1905000" cy="11430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5613" y="0"/>
            <a:ext cx="5724525" cy="15970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Revisited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1"/>
            <a:ext cx="8307387" cy="5486400"/>
          </a:xfrm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 dirty="0">
                <a:ea typeface="Calibri" charset="0"/>
                <a:cs typeface="Calibri" charset="0"/>
              </a:rPr>
              <a:t>Idea</a:t>
            </a:r>
            <a:endParaRPr lang="en-US" dirty="0"/>
          </a:p>
          <a:p>
            <a:pPr lvl="1"/>
            <a:r>
              <a:rPr lang="en-US" dirty="0"/>
              <a:t>Short/long/quad words stored in memory as 2/4/8 consecutive bytes</a:t>
            </a:r>
          </a:p>
          <a:p>
            <a:pPr lvl="1"/>
            <a:r>
              <a:rPr lang="en-US" dirty="0" smtClean="0"/>
              <a:t>Which byte </a:t>
            </a:r>
            <a:r>
              <a:rPr lang="en-US" dirty="0"/>
              <a:t>is most (least) significant?</a:t>
            </a:r>
          </a:p>
          <a:p>
            <a:pPr lvl="1"/>
            <a:r>
              <a:rPr lang="en-US" dirty="0"/>
              <a:t>Can cause problems when exchanging binary data between machines</a:t>
            </a:r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Big </a:t>
            </a:r>
            <a:r>
              <a:rPr lang="en-US" dirty="0" err="1">
                <a:ea typeface="Calibri" charset="0"/>
                <a:cs typeface="Calibri" charset="0"/>
              </a:rPr>
              <a:t>Endian</a:t>
            </a:r>
            <a:endParaRPr lang="en-US" dirty="0"/>
          </a:p>
          <a:p>
            <a:pPr lvl="1"/>
            <a:r>
              <a:rPr lang="en-US" dirty="0"/>
              <a:t>Most significant byte has lowest address</a:t>
            </a:r>
          </a:p>
          <a:p>
            <a:pPr lvl="1"/>
            <a:r>
              <a:rPr lang="en-US" dirty="0" err="1" smtClean="0"/>
              <a:t>Sparc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C00000"/>
                </a:solidFill>
              </a:rPr>
              <a:t>Internet</a:t>
            </a:r>
            <a:endParaRPr lang="en-US" i="1" dirty="0">
              <a:solidFill>
                <a:srgbClr val="C00000"/>
              </a:solidFill>
            </a:endParaRPr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Little </a:t>
            </a:r>
            <a:r>
              <a:rPr lang="en-US" dirty="0" err="1">
                <a:ea typeface="Calibri" charset="0"/>
                <a:cs typeface="Calibri" charset="0"/>
              </a:rPr>
              <a:t>Endian</a:t>
            </a:r>
            <a:endParaRPr lang="en-US" dirty="0"/>
          </a:p>
          <a:p>
            <a:pPr lvl="1"/>
            <a:r>
              <a:rPr lang="en-US" dirty="0"/>
              <a:t>Least significant byte has lowest address</a:t>
            </a:r>
          </a:p>
          <a:p>
            <a:pPr lvl="1"/>
            <a:r>
              <a:rPr lang="en-US" dirty="0"/>
              <a:t>Intel </a:t>
            </a:r>
            <a:r>
              <a:rPr lang="en-US" dirty="0" smtClean="0"/>
              <a:t>x86, ARM Android and IOS</a:t>
            </a:r>
          </a:p>
          <a:p>
            <a:r>
              <a:rPr lang="en-US" dirty="0" smtClean="0"/>
              <a:t>Bi </a:t>
            </a:r>
            <a:r>
              <a:rPr lang="en-US" dirty="0" err="1" smtClean="0"/>
              <a:t>Endian</a:t>
            </a:r>
            <a:endParaRPr lang="en-US" dirty="0" smtClean="0"/>
          </a:p>
          <a:p>
            <a:pPr lvl="1"/>
            <a:r>
              <a:rPr lang="en-US" dirty="0" smtClean="0"/>
              <a:t>Can be configured either way</a:t>
            </a:r>
          </a:p>
          <a:p>
            <a:pPr lvl="1"/>
            <a:r>
              <a:rPr lang="en-US" dirty="0" smtClean="0"/>
              <a:t>ARM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52413"/>
            <a:ext cx="6650038" cy="1109662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Example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4820" name="Rectangle 4"/>
          <p:cNvSpPr>
            <a:spLocks/>
          </p:cNvSpPr>
          <p:nvPr/>
        </p:nvSpPr>
        <p:spPr bwMode="auto">
          <a:xfrm>
            <a:off x="533400" y="1150938"/>
            <a:ext cx="4051300" cy="1820862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union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char c[8];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short s[4];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unsigned long l[1];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dw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483320"/>
              </p:ext>
            </p:extLst>
          </p:nvPr>
        </p:nvGraphicFramePr>
        <p:xfrm>
          <a:off x="1676400" y="3393440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38323" y="3393440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Calibri" pitchFamily="34" charset="0"/>
              </a:rPr>
              <a:t>32-bit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968279"/>
              </p:ext>
            </p:extLst>
          </p:nvPr>
        </p:nvGraphicFramePr>
        <p:xfrm>
          <a:off x="1676400" y="5146040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738323" y="5146040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Calibri" pitchFamily="34" charset="0"/>
              </a:rPr>
              <a:t>64-bit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05400" y="1524000"/>
            <a:ext cx="3411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How are the bytes inside </a:t>
            </a:r>
            <a:br>
              <a:rPr lang="en-US" dirty="0" smtClean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short/</a:t>
            </a:r>
            <a:r>
              <a:rPr lang="en-US" dirty="0" err="1" smtClean="0">
                <a:solidFill>
                  <a:srgbClr val="C00000"/>
                </a:solidFill>
                <a:latin typeface="Calibri" pitchFamily="34" charset="0"/>
              </a:rPr>
              <a:t>int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/long stored?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783691" y="3241039"/>
            <a:ext cx="1219200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1600200" y="3079527"/>
            <a:ext cx="22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Memory addresses growing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315200" cy="1182688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Example (Cont).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5844" name="Rectangle 4"/>
          <p:cNvSpPr>
            <a:spLocks/>
          </p:cNvSpPr>
          <p:nvPr/>
        </p:nvSpPr>
        <p:spPr bwMode="auto">
          <a:xfrm>
            <a:off x="1219200" y="990600"/>
            <a:ext cx="6781800" cy="52578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for 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8;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dw.c[j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 = 0xf0 +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printf("Characters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0-7 ==  [0x%x,0x%x,0x%x,0x%x,0x%x,0x%x,0x%x,0x%x]\n",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dw.c[0], dw.c[1], dw.c[2], dw.c[3],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dw.c[4], dw.c[5], dw.c[6], dw.c[7]);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printf("Shorts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0-3 == [0x%x,0x%x,0x%x,0x%x]\n",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dw.s[0], dw.s[1], dw.s[2], dw.s[3]);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0-1 == [0x%x,0x%x]\n",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dw.i[0], dw.i[1]);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printf("Long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0 == [0x%lx]\n",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dw.l[0]);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6273800" cy="1165225"/>
          </a:xfrm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IA32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6868" name="Rectangle 4"/>
          <p:cNvSpPr>
            <a:spLocks/>
          </p:cNvSpPr>
          <p:nvPr/>
        </p:nvSpPr>
        <p:spPr bwMode="auto">
          <a:xfrm>
            <a:off x="457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Little Endian</a:t>
            </a:r>
          </a:p>
        </p:txBody>
      </p:sp>
      <p:sp>
        <p:nvSpPr>
          <p:cNvPr id="36869" name="Rectangle 5"/>
          <p:cNvSpPr>
            <a:spLocks/>
          </p:cNvSpPr>
          <p:nvPr/>
        </p:nvSpPr>
        <p:spPr bwMode="auto">
          <a:xfrm>
            <a:off x="228601" y="4876800"/>
            <a:ext cx="8458199" cy="144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[0xf1f0,0xf3f2,0xf5f4,0xf7f6]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[0xf3f2f1f0,0xf7f6f5f4]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[0xf3f2f1f0]</a:t>
            </a:r>
          </a:p>
        </p:txBody>
      </p:sp>
      <p:sp>
        <p:nvSpPr>
          <p:cNvPr id="36870" name="Rectangle 6"/>
          <p:cNvSpPr>
            <a:spLocks/>
          </p:cNvSpPr>
          <p:nvPr/>
        </p:nvSpPr>
        <p:spPr bwMode="auto">
          <a:xfrm>
            <a:off x="284163" y="44323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Output:</a:t>
            </a:r>
            <a:endParaRPr lang="en-US" sz="24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" name="Rectangle 12"/>
          <p:cNvSpPr>
            <a:spLocks/>
          </p:cNvSpPr>
          <p:nvPr/>
        </p:nvSpPr>
        <p:spPr bwMode="auto">
          <a:xfrm>
            <a:off x="2047914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3" name="Rectangle 12"/>
          <p:cNvSpPr>
            <a:spLocks/>
          </p:cNvSpPr>
          <p:nvPr/>
        </p:nvSpPr>
        <p:spPr bwMode="auto">
          <a:xfrm>
            <a:off x="4571249" y="373445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4" name="Rectangle 12"/>
          <p:cNvSpPr>
            <a:spLocks/>
          </p:cNvSpPr>
          <p:nvPr/>
        </p:nvSpPr>
        <p:spPr bwMode="auto">
          <a:xfrm>
            <a:off x="5105400" y="3746500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5" name="Rectangle 12"/>
          <p:cNvSpPr>
            <a:spLocks/>
          </p:cNvSpPr>
          <p:nvPr/>
        </p:nvSpPr>
        <p:spPr bwMode="auto">
          <a:xfrm>
            <a:off x="7642927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6" name="Line 42"/>
          <p:cNvSpPr>
            <a:spLocks noChangeShapeType="1"/>
          </p:cNvSpPr>
          <p:nvPr/>
        </p:nvSpPr>
        <p:spPr bwMode="auto">
          <a:xfrm>
            <a:off x="2489426" y="4038888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43"/>
          <p:cNvSpPr>
            <a:spLocks/>
          </p:cNvSpPr>
          <p:nvPr/>
        </p:nvSpPr>
        <p:spPr bwMode="auto">
          <a:xfrm>
            <a:off x="3224676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62230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Sun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7892" name="Rectangle 4"/>
          <p:cNvSpPr>
            <a:spLocks/>
          </p:cNvSpPr>
          <p:nvPr/>
        </p:nvSpPr>
        <p:spPr bwMode="auto">
          <a:xfrm>
            <a:off x="457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Big Endian</a:t>
            </a:r>
          </a:p>
        </p:txBody>
      </p:sp>
      <p:sp>
        <p:nvSpPr>
          <p:cNvPr id="37893" name="Rectangle 5"/>
          <p:cNvSpPr>
            <a:spLocks/>
          </p:cNvSpPr>
          <p:nvPr/>
        </p:nvSpPr>
        <p:spPr bwMode="auto">
          <a:xfrm>
            <a:off x="228600" y="5029200"/>
            <a:ext cx="8686800" cy="12954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[0xf0f1,0xf2f3,0xf4f5,0xf6f7]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[0xf0f1f2f3,0xf4f5f6f7]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[0xf0f1f2f3]</a:t>
            </a:r>
          </a:p>
        </p:txBody>
      </p:sp>
      <p:sp>
        <p:nvSpPr>
          <p:cNvPr id="37894" name="Rectangle 6"/>
          <p:cNvSpPr>
            <a:spLocks/>
          </p:cNvSpPr>
          <p:nvPr/>
        </p:nvSpPr>
        <p:spPr bwMode="auto">
          <a:xfrm>
            <a:off x="304800" y="44958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 on Sun: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1966162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4653002" y="373445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1" name="Rectangle 12"/>
          <p:cNvSpPr>
            <a:spLocks/>
          </p:cNvSpPr>
          <p:nvPr/>
        </p:nvSpPr>
        <p:spPr bwMode="auto">
          <a:xfrm>
            <a:off x="5023648" y="3746500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2" name="Rectangle 12"/>
          <p:cNvSpPr>
            <a:spLocks/>
          </p:cNvSpPr>
          <p:nvPr/>
        </p:nvSpPr>
        <p:spPr bwMode="auto">
          <a:xfrm>
            <a:off x="7724680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 flipH="1">
            <a:off x="2489426" y="4038888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Rectangle 43"/>
          <p:cNvSpPr>
            <a:spLocks/>
          </p:cNvSpPr>
          <p:nvPr/>
        </p:nvSpPr>
        <p:spPr bwMode="auto">
          <a:xfrm>
            <a:off x="3224676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64770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x86-64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8916" name="Rectangle 4"/>
          <p:cNvSpPr>
            <a:spLocks/>
          </p:cNvSpPr>
          <p:nvPr/>
        </p:nvSpPr>
        <p:spPr bwMode="auto">
          <a:xfrm>
            <a:off x="4572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Little Endian</a:t>
            </a:r>
          </a:p>
        </p:txBody>
      </p:sp>
      <p:sp>
        <p:nvSpPr>
          <p:cNvPr id="38917" name="Rectangle 5"/>
          <p:cNvSpPr>
            <a:spLocks/>
          </p:cNvSpPr>
          <p:nvPr/>
        </p:nvSpPr>
        <p:spPr bwMode="auto">
          <a:xfrm>
            <a:off x="190500" y="4953000"/>
            <a:ext cx="8763000" cy="12319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[0xf1f0,0xf3f2,0xf5f4,0xf7f6]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       0-1 == [0xf3f2f1f0,0xf7f6f5f4]</a:t>
            </a:r>
            <a:endParaRPr lang="en-US" sz="18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Long       0   == 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[0xf7f6f5f4f3f2f1f0]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381000" y="4330987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Output on x86-64: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1966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2047914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7642926" y="3757612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  <a:endParaRPr lang="en-US" sz="1400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>
            <a:off x="2489426" y="4038887"/>
            <a:ext cx="4901974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Rectangle 43"/>
          <p:cNvSpPr>
            <a:spLocks/>
          </p:cNvSpPr>
          <p:nvPr/>
        </p:nvSpPr>
        <p:spPr bwMode="auto">
          <a:xfrm>
            <a:off x="4800600" y="4038887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Summary of Compound Types in C</a:t>
            </a:r>
            <a:endParaRPr 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289925" cy="4972050"/>
          </a:xfrm>
          <a:ln/>
        </p:spPr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  <a:p>
            <a:pPr marL="552450" lvl="1"/>
            <a:r>
              <a:rPr lang="en-US" dirty="0"/>
              <a:t>Contiguous allocation of memory</a:t>
            </a:r>
          </a:p>
          <a:p>
            <a:pPr marL="552450" lvl="1"/>
            <a:r>
              <a:rPr lang="en-US" dirty="0"/>
              <a:t>Aligned to satisfy every element’s alignment </a:t>
            </a:r>
            <a:r>
              <a:rPr lang="en-US" dirty="0" smtClean="0"/>
              <a:t>requirement</a:t>
            </a:r>
          </a:p>
          <a:p>
            <a:pPr marL="552450" lvl="1"/>
            <a:r>
              <a:rPr lang="en-US" dirty="0" smtClean="0"/>
              <a:t>Pointer </a:t>
            </a:r>
            <a:r>
              <a:rPr lang="en-US" dirty="0"/>
              <a:t>to first element</a:t>
            </a:r>
          </a:p>
          <a:p>
            <a:pPr marL="552450" lvl="1"/>
            <a:r>
              <a:rPr lang="en-US" dirty="0"/>
              <a:t>No bounds checking</a:t>
            </a:r>
          </a:p>
          <a:p>
            <a:r>
              <a:rPr lang="en-US" dirty="0"/>
              <a:t>Structures</a:t>
            </a:r>
          </a:p>
          <a:p>
            <a:pPr marL="552450" lvl="1"/>
            <a:r>
              <a:rPr lang="en-US" dirty="0"/>
              <a:t>Allocate bytes in order declared</a:t>
            </a:r>
          </a:p>
          <a:p>
            <a:pPr marL="552450" lvl="1"/>
            <a:r>
              <a:rPr lang="en-US" dirty="0"/>
              <a:t>Pad in middle and at end to satisfy alignment</a:t>
            </a:r>
          </a:p>
          <a:p>
            <a:r>
              <a:rPr lang="en-US" dirty="0"/>
              <a:t>Unions</a:t>
            </a:r>
          </a:p>
          <a:p>
            <a:pPr marL="552450" lvl="1"/>
            <a:r>
              <a:rPr lang="en-US" dirty="0"/>
              <a:t>Overlay declarations</a:t>
            </a:r>
          </a:p>
          <a:p>
            <a:pPr marL="552450" lvl="1"/>
            <a:r>
              <a:rPr lang="en-US" dirty="0"/>
              <a:t>Way to circumvent type system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Memory Layout</a:t>
            </a:r>
          </a:p>
          <a:p>
            <a:pPr>
              <a:defRPr/>
            </a:pPr>
            <a:r>
              <a:rPr lang="en-US" dirty="0" smtClean="0"/>
              <a:t>Buffer Overflow</a:t>
            </a:r>
          </a:p>
          <a:p>
            <a:pPr lvl="1">
              <a:defRPr/>
            </a:pPr>
            <a:r>
              <a:rPr lang="en-US" dirty="0" smtClean="0"/>
              <a:t>Vulnerability</a:t>
            </a:r>
          </a:p>
          <a:p>
            <a:pPr lvl="1">
              <a:defRPr/>
            </a:pPr>
            <a:r>
              <a:rPr lang="en-US" dirty="0" smtClean="0"/>
              <a:t>Protection</a:t>
            </a:r>
          </a:p>
          <a:p>
            <a:pPr lvl="1">
              <a:defRPr/>
            </a:pPr>
            <a:r>
              <a:rPr lang="en-US" dirty="0" smtClean="0"/>
              <a:t>Code Injection Attack</a:t>
            </a:r>
          </a:p>
          <a:p>
            <a:pPr lvl="1">
              <a:defRPr/>
            </a:pPr>
            <a:r>
              <a:rPr lang="en-US" dirty="0" smtClean="0"/>
              <a:t>Return Oriented Programming</a:t>
            </a:r>
          </a:p>
          <a:p>
            <a:pPr>
              <a:defRPr/>
            </a:pPr>
            <a:r>
              <a:rPr lang="en-US" dirty="0" smtClean="0"/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8961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Exploits Based on Buffer Overflows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i="1" dirty="0" smtClean="0">
                <a:solidFill>
                  <a:srgbClr val="C00000"/>
                </a:solidFill>
              </a:rPr>
              <a:t>Buffer overflow bugs can allow remote machines to execute arbitrary code on victim machines</a:t>
            </a:r>
          </a:p>
          <a:p>
            <a:pPr eaLnBrk="1" hangingPunct="1"/>
            <a:r>
              <a:rPr lang="en-US" dirty="0" smtClean="0"/>
              <a:t>Distressingly common in real programs</a:t>
            </a:r>
          </a:p>
          <a:p>
            <a:pPr lvl="1" eaLnBrk="1" hangingPunct="1"/>
            <a:r>
              <a:rPr lang="en-US" dirty="0" smtClean="0"/>
              <a:t>Programmers keep making the same mistakes </a:t>
            </a:r>
            <a:r>
              <a:rPr lang="en-US" dirty="0" smtClean="0">
                <a:sym typeface="Wingdings"/>
              </a:rPr>
              <a:t></a:t>
            </a:r>
          </a:p>
          <a:p>
            <a:pPr lvl="1" eaLnBrk="1" hangingPunct="1"/>
            <a:r>
              <a:rPr lang="en-US" dirty="0" smtClean="0">
                <a:sym typeface="Wingdings"/>
              </a:rPr>
              <a:t>Recent measures make these attacks much more difficult</a:t>
            </a:r>
            <a:endParaRPr lang="en-US" dirty="0" smtClean="0"/>
          </a:p>
          <a:p>
            <a:pPr eaLnBrk="1" hangingPunct="1"/>
            <a:r>
              <a:rPr lang="en-US" dirty="0" smtClean="0"/>
              <a:t>Examples across the decades</a:t>
            </a:r>
          </a:p>
          <a:p>
            <a:pPr lvl="1" eaLnBrk="1" hangingPunct="1"/>
            <a:r>
              <a:rPr lang="en-US" dirty="0" smtClean="0"/>
              <a:t>Original “Internet worm” (1988)</a:t>
            </a:r>
          </a:p>
          <a:p>
            <a:pPr lvl="1" eaLnBrk="1" hangingPunct="1"/>
            <a:r>
              <a:rPr lang="en-US" dirty="0" smtClean="0"/>
              <a:t>“IM wars” (1999)</a:t>
            </a:r>
          </a:p>
          <a:p>
            <a:pPr lvl="1" eaLnBrk="1" hangingPunct="1"/>
            <a:r>
              <a:rPr lang="en-US" dirty="0" smtClean="0"/>
              <a:t>Twilight hack on Wii (2000s)</a:t>
            </a:r>
          </a:p>
          <a:p>
            <a:pPr lvl="1" eaLnBrk="1" hangingPunct="1"/>
            <a:r>
              <a:rPr lang="en-US" dirty="0" smtClean="0"/>
              <a:t>… and many, many more</a:t>
            </a:r>
          </a:p>
          <a:p>
            <a:pPr eaLnBrk="1" hangingPunct="1"/>
            <a:r>
              <a:rPr lang="en-US" dirty="0" smtClean="0"/>
              <a:t>You will learn some of the tricks in </a:t>
            </a:r>
            <a:r>
              <a:rPr lang="en-US" dirty="0" err="1" smtClean="0"/>
              <a:t>attacklab</a:t>
            </a:r>
            <a:endParaRPr lang="en-US" dirty="0" smtClean="0"/>
          </a:p>
          <a:p>
            <a:pPr lvl="1" eaLnBrk="1" hangingPunct="1"/>
            <a:r>
              <a:rPr lang="en-US" dirty="0" smtClean="0"/>
              <a:t>Hopefully to convince you to never leave such holes in your programs!!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845300" cy="573087"/>
          </a:xfrm>
        </p:spPr>
        <p:txBody>
          <a:bodyPr/>
          <a:lstStyle/>
          <a:p>
            <a:pPr eaLnBrk="1" hangingPunct="1"/>
            <a:r>
              <a:rPr lang="en-US" smtClean="0"/>
              <a:t>Memory Allocation Example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57200" y="1371600"/>
            <a:ext cx="5791200" cy="479875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fi-FI" sz="1800" dirty="0" err="1">
                <a:latin typeface="Courier New" pitchFamily="49" charset="0"/>
              </a:rPr>
              <a:t>char</a:t>
            </a:r>
            <a:r>
              <a:rPr lang="fi-FI" sz="1800" dirty="0">
                <a:latin typeface="Courier New" pitchFamily="49" charset="0"/>
              </a:rPr>
              <a:t> big_array[1L&lt;&lt;24]; </a:t>
            </a:r>
            <a:r>
              <a:rPr lang="fi-FI" sz="1800" dirty="0" smtClean="0">
                <a:latin typeface="Courier New" pitchFamily="49" charset="0"/>
              </a:rPr>
              <a:t> /* 16 </a:t>
            </a:r>
            <a:r>
              <a:rPr lang="fi-FI" sz="1800" dirty="0">
                <a:latin typeface="Courier New" pitchFamily="49" charset="0"/>
              </a:rPr>
              <a:t>MB */</a:t>
            </a: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char</a:t>
            </a:r>
            <a:r>
              <a:rPr lang="fi-FI" sz="1800" dirty="0">
                <a:latin typeface="Courier New" pitchFamily="49" charset="0"/>
              </a:rPr>
              <a:t> huge_array[1L&lt;&lt;31]; </a:t>
            </a:r>
            <a:r>
              <a:rPr lang="fi-FI" sz="1800" dirty="0" smtClean="0">
                <a:latin typeface="Courier New" pitchFamily="49" charset="0"/>
              </a:rPr>
              <a:t>/</a:t>
            </a:r>
            <a:r>
              <a:rPr lang="fi-FI" sz="1800" dirty="0">
                <a:latin typeface="Courier New" pitchFamily="49" charset="0"/>
              </a:rPr>
              <a:t>*  </a:t>
            </a:r>
            <a:r>
              <a:rPr lang="fi-FI" sz="1800" dirty="0" smtClean="0">
                <a:latin typeface="Courier New" pitchFamily="49" charset="0"/>
              </a:rPr>
              <a:t>2 </a:t>
            </a:r>
            <a:r>
              <a:rPr lang="fi-FI" sz="1800" dirty="0">
                <a:latin typeface="Courier New" pitchFamily="49" charset="0"/>
              </a:rPr>
              <a:t>GB */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global</a:t>
            </a:r>
            <a:r>
              <a:rPr lang="fi-FI" sz="1800" dirty="0">
                <a:latin typeface="Courier New" pitchFamily="49" charset="0"/>
              </a:rPr>
              <a:t> = 0;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useless</a:t>
            </a:r>
            <a:r>
              <a:rPr lang="fi-FI" sz="1800" dirty="0">
                <a:latin typeface="Courier New" pitchFamily="49" charset="0"/>
              </a:rPr>
              <a:t>() { </a:t>
            </a:r>
            <a:r>
              <a:rPr lang="fi-FI" sz="1800" dirty="0" err="1">
                <a:latin typeface="Courier New" pitchFamily="49" charset="0"/>
              </a:rPr>
              <a:t>return</a:t>
            </a:r>
            <a:r>
              <a:rPr lang="fi-FI" sz="1800" dirty="0">
                <a:latin typeface="Courier New" pitchFamily="49" charset="0"/>
              </a:rPr>
              <a:t> 0; }</a:t>
            </a:r>
          </a:p>
          <a:p>
            <a:pPr eaLnBrk="0" hangingPunct="0"/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main ()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</a:t>
            </a:r>
            <a:r>
              <a:rPr lang="fi-FI" sz="1800" dirty="0" err="1">
                <a:latin typeface="Courier New" pitchFamily="49" charset="0"/>
              </a:rPr>
              <a:t>void</a:t>
            </a:r>
            <a:r>
              <a:rPr lang="fi-FI" sz="1800" dirty="0">
                <a:latin typeface="Courier New" pitchFamily="49" charset="0"/>
              </a:rPr>
              <a:t> *p1, *p2, *p3, *p4;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</a:t>
            </a:r>
            <a:r>
              <a:rPr lang="fi-FI" sz="1800" dirty="0" err="1">
                <a:latin typeface="Courier New" pitchFamily="49" charset="0"/>
              </a:rPr>
              <a:t>int</a:t>
            </a:r>
            <a:r>
              <a:rPr lang="fi-FI" sz="1800" dirty="0">
                <a:latin typeface="Courier New" pitchFamily="49" charset="0"/>
              </a:rPr>
              <a:t> </a:t>
            </a:r>
            <a:r>
              <a:rPr lang="fi-FI" sz="1800" dirty="0" err="1">
                <a:latin typeface="Courier New" pitchFamily="49" charset="0"/>
              </a:rPr>
              <a:t>local</a:t>
            </a:r>
            <a:r>
              <a:rPr lang="fi-FI" sz="1800" dirty="0">
                <a:latin typeface="Courier New" pitchFamily="49" charset="0"/>
              </a:rPr>
              <a:t> = 0;</a:t>
            </a: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p1 = malloc(1L &lt;&lt; 28)</a:t>
            </a:r>
            <a:r>
              <a:rPr lang="fi-FI" sz="1800" dirty="0" smtClean="0">
                <a:latin typeface="Courier New" pitchFamily="49" charset="0"/>
              </a:rPr>
              <a:t>; /* 256 MB */</a:t>
            </a:r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p2 = malloc(1L &lt;&lt; 8)</a:t>
            </a:r>
            <a:r>
              <a:rPr lang="fi-FI" sz="1800" dirty="0" smtClean="0">
                <a:latin typeface="Courier New" pitchFamily="49" charset="0"/>
              </a:rPr>
              <a:t>;  /* 256  B */</a:t>
            </a:r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p3 = malloc(1L &lt;&lt; 32)</a:t>
            </a:r>
            <a:r>
              <a:rPr lang="fi-FI" sz="1800" dirty="0" smtClean="0">
                <a:latin typeface="Courier New" pitchFamily="49" charset="0"/>
              </a:rPr>
              <a:t>; /*   4 GB */</a:t>
            </a:r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fi-FI" sz="1800" dirty="0">
                <a:latin typeface="Courier New" pitchFamily="49" charset="0"/>
              </a:rPr>
              <a:t>    p4 = malloc(1L &lt;&lt; 8)</a:t>
            </a:r>
            <a:r>
              <a:rPr lang="fi-FI" sz="1800" dirty="0" smtClean="0">
                <a:latin typeface="Courier New" pitchFamily="49" charset="0"/>
              </a:rPr>
              <a:t>;  /* 256  B */</a:t>
            </a:r>
            <a:endParaRPr lang="fi-FI" sz="1800" dirty="0">
              <a:latin typeface="Courier New" pitchFamily="49" charset="0"/>
            </a:endParaRPr>
          </a:p>
          <a:p>
            <a:pPr eaLnBrk="0" hangingPunct="0"/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/* Some print statements ... */</a:t>
            </a:r>
          </a:p>
          <a:p>
            <a:pPr eaLnBrk="0" hangingPunct="0"/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4429" y="6267855"/>
            <a:ext cx="36734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Where does everything go?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6858000" y="1066800"/>
            <a:ext cx="1447800" cy="555998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Heap</a:t>
            </a:r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 flipV="1">
            <a:off x="7581900" y="4876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4456982" y="914400"/>
            <a:ext cx="24010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 smtClean="0">
                <a:latin typeface="Courier New" pitchFamily="49" charset="0"/>
              </a:rPr>
              <a:t>00007FFFFFFFFFFF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6858000" y="16764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7581900" y="20574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6858000" y="2817813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6858000" y="10668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Libraries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Example: the original Internet worm (1988)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dirty="0" smtClean="0"/>
              <a:t>Exploited a few vulnerabilities to spread</a:t>
            </a:r>
          </a:p>
          <a:p>
            <a:pPr lvl="1" eaLnBrk="1" hangingPunct="1"/>
            <a:r>
              <a:rPr lang="en-US" dirty="0" smtClean="0"/>
              <a:t>Early versions of the finger server (</a:t>
            </a:r>
            <a:r>
              <a:rPr lang="en-US" dirty="0" err="1" smtClean="0"/>
              <a:t>fingerd</a:t>
            </a:r>
            <a:r>
              <a:rPr lang="en-US" dirty="0" smtClean="0"/>
              <a:t>) used </a:t>
            </a:r>
            <a:r>
              <a:rPr lang="en-US" b="1" dirty="0" smtClean="0">
                <a:latin typeface="Courier New" pitchFamily="49" charset="0"/>
              </a:rPr>
              <a:t>gets()</a:t>
            </a:r>
            <a:r>
              <a:rPr lang="en-US" b="1" dirty="0" smtClean="0"/>
              <a:t> </a:t>
            </a:r>
            <a:r>
              <a:rPr lang="en-US" dirty="0" smtClean="0"/>
              <a:t>to read the argument sent by the client:</a:t>
            </a:r>
          </a:p>
          <a:p>
            <a:pPr lvl="2" eaLnBrk="1" hangingPunct="1"/>
            <a:r>
              <a:rPr lang="en-US" b="1" dirty="0" smtClean="0">
                <a:latin typeface="Courier New" pitchFamily="49" charset="0"/>
              </a:rPr>
              <a:t>finger </a:t>
            </a:r>
            <a:r>
              <a:rPr lang="en-US" b="1" dirty="0" err="1" smtClean="0">
                <a:latin typeface="Courier New" pitchFamily="49" charset="0"/>
              </a:rPr>
              <a:t>droh@cs.cmu.edu</a:t>
            </a:r>
            <a:endParaRPr lang="en-US" b="1" dirty="0" smtClean="0">
              <a:latin typeface="Courier New" pitchFamily="49" charset="0"/>
            </a:endParaRPr>
          </a:p>
          <a:p>
            <a:pPr lvl="1" eaLnBrk="1" hangingPunct="1"/>
            <a:r>
              <a:rPr lang="en-US" dirty="0" smtClean="0"/>
              <a:t>Worm attacked </a:t>
            </a:r>
            <a:r>
              <a:rPr lang="en-US" dirty="0" err="1" smtClean="0"/>
              <a:t>fingerd</a:t>
            </a:r>
            <a:r>
              <a:rPr lang="en-US" dirty="0" smtClean="0"/>
              <a:t> server by sending phony argument:</a:t>
            </a:r>
          </a:p>
          <a:p>
            <a:pPr lvl="2" eaLnBrk="1" hangingPunct="1"/>
            <a:r>
              <a:rPr lang="en-US" b="1" dirty="0" smtClean="0">
                <a:latin typeface="Courier New" pitchFamily="49" charset="0"/>
              </a:rPr>
              <a:t>finger</a:t>
            </a:r>
            <a:r>
              <a:rPr lang="en-US" b="1" i="1" dirty="0" smtClean="0">
                <a:latin typeface="Courier New" pitchFamily="49" charset="0"/>
              </a:rPr>
              <a:t> “exploit-code  padding  new-return-address”</a:t>
            </a:r>
          </a:p>
          <a:p>
            <a:pPr lvl="2" eaLnBrk="1" hangingPunct="1"/>
            <a:r>
              <a:rPr lang="en-US" dirty="0" smtClean="0"/>
              <a:t>exploit code: executed a root shell on the victim machine with a direct TCP connection to the attacker.</a:t>
            </a:r>
          </a:p>
          <a:p>
            <a:pPr eaLnBrk="1" hangingPunct="1"/>
            <a:r>
              <a:rPr lang="en-US" dirty="0" smtClean="0"/>
              <a:t>Once on a machine, scanned for other machines to attack</a:t>
            </a:r>
          </a:p>
          <a:p>
            <a:pPr lvl="1" eaLnBrk="1" hangingPunct="1"/>
            <a:r>
              <a:rPr lang="en-US" dirty="0"/>
              <a:t>i</a:t>
            </a:r>
            <a:r>
              <a:rPr lang="en-US" dirty="0" smtClean="0"/>
              <a:t>nvaded ~6000 computers in hours (10% of the Internet </a:t>
            </a:r>
            <a:r>
              <a:rPr lang="en-US" dirty="0" smtClean="0">
                <a:sym typeface="Wingdings"/>
              </a:rPr>
              <a:t> )</a:t>
            </a:r>
          </a:p>
          <a:p>
            <a:pPr lvl="2" eaLnBrk="1" hangingPunct="1"/>
            <a:r>
              <a:rPr lang="en-US" dirty="0">
                <a:sym typeface="Wingdings"/>
              </a:rPr>
              <a:t>s</a:t>
            </a:r>
            <a:r>
              <a:rPr lang="en-US" dirty="0" smtClean="0">
                <a:sym typeface="Wingdings"/>
              </a:rPr>
              <a:t>ee June 1989 article in </a:t>
            </a:r>
            <a:r>
              <a:rPr lang="en-US" i="1" dirty="0" smtClean="0">
                <a:sym typeface="Wingdings"/>
              </a:rPr>
              <a:t>Comm. of the ACM</a:t>
            </a:r>
            <a:endParaRPr lang="en-US" i="1" dirty="0" smtClean="0"/>
          </a:p>
          <a:p>
            <a:pPr lvl="1" eaLnBrk="1" hangingPunct="1"/>
            <a:r>
              <a:rPr lang="en-US" dirty="0"/>
              <a:t>t</a:t>
            </a:r>
            <a:r>
              <a:rPr lang="en-US" dirty="0" smtClean="0"/>
              <a:t>he young author of the worm was prosecuted…</a:t>
            </a:r>
          </a:p>
          <a:p>
            <a:pPr lvl="1" eaLnBrk="1" hangingPunct="1"/>
            <a:r>
              <a:rPr lang="en-US" dirty="0" smtClean="0"/>
              <a:t>and CERT was formed… still homed at CMU</a:t>
            </a:r>
          </a:p>
        </p:txBody>
      </p:sp>
    </p:spTree>
    <p:extLst>
      <p:ext uri="{BB962C8B-B14F-4D97-AF65-F5344CB8AC3E}">
        <p14:creationId xmlns:p14="http://schemas.microsoft.com/office/powerpoint/2010/main" val="1379723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8580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Example 2: IM War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7388" cy="2819400"/>
          </a:xfrm>
        </p:spPr>
        <p:txBody>
          <a:bodyPr/>
          <a:lstStyle/>
          <a:p>
            <a:pPr eaLnBrk="1" hangingPunct="1"/>
            <a:r>
              <a:rPr lang="en-US" dirty="0" smtClean="0"/>
              <a:t>July, 1999</a:t>
            </a:r>
          </a:p>
          <a:p>
            <a:pPr lvl="1" eaLnBrk="1" hangingPunct="1"/>
            <a:r>
              <a:rPr lang="en-US" dirty="0" smtClean="0"/>
              <a:t>Microsoft launches MSN Messenger (instant messaging system).</a:t>
            </a:r>
          </a:p>
          <a:p>
            <a:pPr lvl="1" eaLnBrk="1" hangingPunct="1"/>
            <a:r>
              <a:rPr lang="en-US" dirty="0" smtClean="0"/>
              <a:t>Messenger clients can access popular AOL Instant Messaging Service (AIM) servers</a:t>
            </a:r>
          </a:p>
          <a:p>
            <a:pPr eaLnBrk="1" hangingPunct="1"/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356356" name="Oval 4"/>
          <p:cNvSpPr>
            <a:spLocks noChangeArrowheads="1"/>
          </p:cNvSpPr>
          <p:nvPr/>
        </p:nvSpPr>
        <p:spPr bwMode="auto">
          <a:xfrm>
            <a:off x="5748337" y="3978275"/>
            <a:ext cx="1095375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server</a:t>
            </a:r>
          </a:p>
        </p:txBody>
      </p:sp>
      <p:sp>
        <p:nvSpPr>
          <p:cNvPr id="356357" name="Oval 5"/>
          <p:cNvSpPr>
            <a:spLocks noChangeArrowheads="1"/>
          </p:cNvSpPr>
          <p:nvPr/>
        </p:nvSpPr>
        <p:spPr bwMode="auto">
          <a:xfrm>
            <a:off x="4741862" y="2971800"/>
            <a:ext cx="998538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client</a:t>
            </a:r>
          </a:p>
        </p:txBody>
      </p:sp>
      <p:sp>
        <p:nvSpPr>
          <p:cNvPr id="356358" name="Oval 6"/>
          <p:cNvSpPr>
            <a:spLocks noChangeArrowheads="1"/>
          </p:cNvSpPr>
          <p:nvPr/>
        </p:nvSpPr>
        <p:spPr bwMode="auto">
          <a:xfrm>
            <a:off x="4808537" y="5029200"/>
            <a:ext cx="998538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AIM</a:t>
            </a:r>
          </a:p>
          <a:p>
            <a:pPr algn="ctr"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client</a:t>
            </a: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071937" y="3978275"/>
            <a:ext cx="998538" cy="909638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>
                <a:latin typeface="Calibri" pitchFamily="34" charset="0"/>
              </a:rPr>
              <a:t>MSN</a:t>
            </a:r>
          </a:p>
          <a:p>
            <a:pPr algn="ctr" eaLnBrk="0" hangingPunct="0"/>
            <a:r>
              <a:rPr lang="en-US" sz="1800">
                <a:latin typeface="Calibri" pitchFamily="34" charset="0"/>
              </a:rPr>
              <a:t>client</a:t>
            </a: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2286000" y="3978275"/>
            <a:ext cx="1095375" cy="909638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800">
                <a:latin typeface="Calibri" pitchFamily="34" charset="0"/>
              </a:rPr>
              <a:t>MSN</a:t>
            </a:r>
          </a:p>
          <a:p>
            <a:pPr algn="ctr" eaLnBrk="0" hangingPunct="0"/>
            <a:r>
              <a:rPr lang="en-US" sz="1800">
                <a:latin typeface="Calibri" pitchFamily="34" charset="0"/>
              </a:rPr>
              <a:t>server</a:t>
            </a: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3394075" y="4419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5072062" y="4419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5646737" y="3717925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rot="5400000">
            <a:off x="5641975" y="47625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686800" cy="573087"/>
          </a:xfrm>
        </p:spPr>
        <p:txBody>
          <a:bodyPr/>
          <a:lstStyle/>
          <a:p>
            <a:pPr eaLnBrk="1" hangingPunct="1"/>
            <a:r>
              <a:rPr lang="en-US" dirty="0" smtClean="0"/>
              <a:t>IM War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7388" cy="5454650"/>
          </a:xfrm>
        </p:spPr>
        <p:txBody>
          <a:bodyPr/>
          <a:lstStyle/>
          <a:p>
            <a:pPr eaLnBrk="1" hangingPunct="1"/>
            <a:r>
              <a:rPr lang="en-US" dirty="0" smtClean="0"/>
              <a:t>August 1999</a:t>
            </a:r>
          </a:p>
          <a:p>
            <a:pPr lvl="1" eaLnBrk="1" hangingPunct="1"/>
            <a:r>
              <a:rPr lang="en-US" dirty="0" smtClean="0"/>
              <a:t>Mysteriously, Messenger clients can no longer access AIM servers</a:t>
            </a:r>
          </a:p>
          <a:p>
            <a:pPr lvl="1" eaLnBrk="1" hangingPunct="1"/>
            <a:r>
              <a:rPr lang="en-US" dirty="0" smtClean="0"/>
              <a:t>Microsoft and AOL begin the IM war:</a:t>
            </a:r>
          </a:p>
          <a:p>
            <a:pPr lvl="2" eaLnBrk="1" hangingPunct="1"/>
            <a:r>
              <a:rPr lang="en-US" dirty="0" smtClean="0"/>
              <a:t>AOL changes server to disallow Messenger clients</a:t>
            </a:r>
          </a:p>
          <a:p>
            <a:pPr lvl="2" eaLnBrk="1" hangingPunct="1"/>
            <a:r>
              <a:rPr lang="en-US" dirty="0" smtClean="0"/>
              <a:t>Microsoft makes changes to clients to defeat AOL changes</a:t>
            </a:r>
          </a:p>
          <a:p>
            <a:pPr lvl="2" eaLnBrk="1" hangingPunct="1"/>
            <a:r>
              <a:rPr lang="en-US" dirty="0" smtClean="0"/>
              <a:t>At least 13 such skirmishes</a:t>
            </a:r>
          </a:p>
          <a:p>
            <a:pPr lvl="1" eaLnBrk="1" hangingPunct="1"/>
            <a:r>
              <a:rPr lang="en-US" dirty="0" smtClean="0"/>
              <a:t>What was really happening?</a:t>
            </a:r>
          </a:p>
          <a:p>
            <a:pPr lvl="2" eaLnBrk="1" hangingPunct="1"/>
            <a:r>
              <a:rPr lang="en-US" dirty="0" smtClean="0"/>
              <a:t>AOL had discovered a buffer </a:t>
            </a:r>
            <a:r>
              <a:rPr lang="en-US" dirty="0"/>
              <a:t>overflow bug in </a:t>
            </a:r>
            <a:r>
              <a:rPr lang="en-US" dirty="0" smtClean="0"/>
              <a:t>their own AIM </a:t>
            </a:r>
            <a:r>
              <a:rPr lang="en-US" dirty="0"/>
              <a:t>clients</a:t>
            </a:r>
          </a:p>
          <a:p>
            <a:pPr lvl="2" eaLnBrk="1" hangingPunct="1"/>
            <a:r>
              <a:rPr lang="en-US" dirty="0" smtClean="0"/>
              <a:t>They exploited it to detect and block Microsoft: the exploit code returned a </a:t>
            </a:r>
            <a:r>
              <a:rPr lang="en-US" dirty="0"/>
              <a:t>4-byte signature (the bytes at some location in the AIM client) to </a:t>
            </a:r>
            <a:r>
              <a:rPr lang="en-US" dirty="0" smtClean="0"/>
              <a:t>server</a:t>
            </a:r>
            <a:endParaRPr lang="en-US" dirty="0"/>
          </a:p>
          <a:p>
            <a:pPr lvl="2" eaLnBrk="1" hangingPunct="1"/>
            <a:r>
              <a:rPr lang="en-US" dirty="0"/>
              <a:t>When Microsoft changed code to match signature, AOL changed signature </a:t>
            </a:r>
            <a:r>
              <a:rPr lang="en-US" dirty="0" smtClean="0"/>
              <a:t>location</a:t>
            </a:r>
            <a:endParaRPr lang="en-US" dirty="0"/>
          </a:p>
          <a:p>
            <a:pPr lvl="2"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991600" cy="5486400"/>
          </a:xfrm>
        </p:spPr>
        <p:txBody>
          <a:bodyPr/>
          <a:lstStyle/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Date: Wed, 11 Aug 1999 11:30:57 -0700 (PDT)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From: Phil Bucking &lt;philbucking@yahoo.com&gt;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Subject: AOL exploiting buffer overrun bug in their own software!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To: rms@pharlap.com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smtClean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Mr. Smith,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smtClean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I am writing you because I have discovered something that I think you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might find interesting because you are an Internet security expert with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experience in this area. I have also tried to contact AOL but received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no response.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smtClean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I am a developer who has been working on a revolutionary new instant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messaging client that should be released later this year.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...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It appears that the AIM client has a buffer overrun bug. By itself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this might not be the end of the world, as MS surely has had its share.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But AOL is now *exploiting their own buffer overrun bug* to help in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its efforts to block MS Instant Messenger.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....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Since you have significant credibility with the press I hope that you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can use this information to help inform people that behind AOL's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friendly exterior they are nefariously compromising peoples' security.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endParaRPr lang="en-US" sz="1400" b="0" smtClean="0">
              <a:latin typeface="Courier New" pitchFamily="49" charset="0"/>
            </a:endParaRP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Sincerely,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Phil Bucking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Founder, Bucking Consulting </a:t>
            </a:r>
          </a:p>
          <a:p>
            <a:pPr marL="223838" indent="-223838" defTabSz="895350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1400" b="0" smtClean="0">
                <a:latin typeface="Courier New" pitchFamily="49" charset="0"/>
              </a:rPr>
              <a:t>philbucking@yahoo.com</a:t>
            </a:r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4114800" y="5429250"/>
            <a:ext cx="4419600" cy="120015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It was later determined that this email originated from within Microsoft!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Aside: Worms and Viruses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Worm: A program that</a:t>
            </a:r>
          </a:p>
          <a:p>
            <a:pPr lvl="1" eaLnBrk="1" hangingPunct="1"/>
            <a:r>
              <a:rPr lang="en-US" dirty="0" smtClean="0"/>
              <a:t>Can run by itself</a:t>
            </a:r>
          </a:p>
          <a:p>
            <a:pPr lvl="1" eaLnBrk="1" hangingPunct="1"/>
            <a:r>
              <a:rPr lang="en-US" dirty="0" smtClean="0"/>
              <a:t>Can propagate a fully working version of itself to other computers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Virus: Code that</a:t>
            </a:r>
          </a:p>
          <a:p>
            <a:pPr lvl="1" eaLnBrk="1" hangingPunct="1"/>
            <a:r>
              <a:rPr lang="en-US" dirty="0" smtClean="0"/>
              <a:t>Adds itself to other programs</a:t>
            </a:r>
          </a:p>
          <a:p>
            <a:pPr lvl="1" eaLnBrk="1" hangingPunct="1"/>
            <a:r>
              <a:rPr lang="en-US" dirty="0" smtClean="0"/>
              <a:t>Does not run independently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Both are (usually) designed to spread among computers and to wreak havoc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5"/>
          <p:cNvSpPr>
            <a:spLocks noChangeArrowheads="1"/>
          </p:cNvSpPr>
          <p:nvPr/>
        </p:nvSpPr>
        <p:spPr bwMode="auto">
          <a:xfrm>
            <a:off x="2667000" y="4038600"/>
            <a:ext cx="2667000" cy="533400"/>
          </a:xfrm>
          <a:prstGeom prst="rect">
            <a:avLst/>
          </a:prstGeom>
          <a:solidFill>
            <a:srgbClr val="F6F5BD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3315" name="Rectangle 25"/>
          <p:cNvSpPr>
            <a:spLocks noChangeArrowheads="1"/>
          </p:cNvSpPr>
          <p:nvPr/>
        </p:nvSpPr>
        <p:spPr bwMode="auto">
          <a:xfrm>
            <a:off x="2667000" y="3499005"/>
            <a:ext cx="2667000" cy="539595"/>
          </a:xfrm>
          <a:prstGeom prst="rect">
            <a:avLst/>
          </a:prstGeom>
          <a:solidFill>
            <a:srgbClr val="F1C7C7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2667000" y="2073275"/>
            <a:ext cx="26670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1800" dirty="0">
              <a:latin typeface="Calibri" pitchFamily="34" charset="0"/>
              <a:cs typeface="+mn-cs"/>
            </a:endParaRPr>
          </a:p>
        </p:txBody>
      </p:sp>
      <p:sp>
        <p:nvSpPr>
          <p:cNvPr id="13317" name="Rectangle 25"/>
          <p:cNvSpPr>
            <a:spLocks noChangeArrowheads="1"/>
          </p:cNvSpPr>
          <p:nvPr/>
        </p:nvSpPr>
        <p:spPr bwMode="auto">
          <a:xfrm>
            <a:off x="2667000" y="2438400"/>
            <a:ext cx="2667000" cy="1066800"/>
          </a:xfrm>
          <a:prstGeom prst="rect">
            <a:avLst/>
          </a:prstGeom>
          <a:solidFill>
            <a:srgbClr val="D5F1C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533400"/>
            <a:ext cx="6578600" cy="573088"/>
          </a:xfrm>
        </p:spPr>
        <p:txBody>
          <a:bodyPr/>
          <a:lstStyle/>
          <a:p>
            <a:pPr eaLnBrk="1" hangingPunct="1"/>
            <a:r>
              <a:rPr lang="en-US" dirty="0" smtClean="0"/>
              <a:t>x86-64 Example Addresses</a:t>
            </a:r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2066925"/>
            <a:ext cx="5638800" cy="2582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2511425" algn="l"/>
              </a:tabLst>
            </a:pPr>
            <a:r>
              <a:rPr lang="en-US" sz="1800" dirty="0" smtClean="0">
                <a:latin typeface="Courier New" pitchFamily="49" charset="0"/>
              </a:rPr>
              <a:t>local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0x00007ffe4d3be87c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 smtClean="0">
                <a:latin typeface="Courier New" pitchFamily="49" charset="0"/>
              </a:rPr>
              <a:t>p1 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0x00007f7262a1e010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 smtClean="0">
                <a:latin typeface="Courier New" pitchFamily="49" charset="0"/>
              </a:rPr>
              <a:t>p3 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0x00007f7162a1d010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 smtClean="0">
                <a:latin typeface="Courier New" pitchFamily="49" charset="0"/>
              </a:rPr>
              <a:t>p4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0x000000008359d120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p2	</a:t>
            </a:r>
            <a:r>
              <a:rPr lang="en-US" sz="1800" dirty="0" smtClean="0">
                <a:latin typeface="Courier New" pitchFamily="49" charset="0"/>
              </a:rPr>
              <a:t>0x000000008359d010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 smtClean="0">
                <a:latin typeface="Courier New" pitchFamily="49" charset="0"/>
              </a:rPr>
              <a:t>big_array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0x0000000080601060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 err="1">
                <a:latin typeface="Courier New" pitchFamily="49" charset="0"/>
              </a:rPr>
              <a:t>huge_array</a:t>
            </a:r>
            <a:r>
              <a:rPr lang="en-US" sz="1800" dirty="0">
                <a:latin typeface="Courier New" pitchFamily="49" charset="0"/>
              </a:rPr>
              <a:t> 	</a:t>
            </a:r>
            <a:r>
              <a:rPr lang="en-US" sz="1800" dirty="0" smtClean="0">
                <a:latin typeface="Courier New" pitchFamily="49" charset="0"/>
              </a:rPr>
              <a:t>0x0000000000601060 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main()	</a:t>
            </a:r>
            <a:r>
              <a:rPr lang="en-US" sz="1800" dirty="0" smtClean="0">
                <a:latin typeface="Courier New" pitchFamily="49" charset="0"/>
              </a:rPr>
              <a:t>0x000000000040060c</a:t>
            </a:r>
            <a:endParaRPr lang="en-US" sz="1800" dirty="0">
              <a:latin typeface="Courier New" pitchFamily="49" charset="0"/>
            </a:endParaRPr>
          </a:p>
          <a:p>
            <a:pPr eaLnBrk="0" hangingPunct="0">
              <a:tabLst>
                <a:tab pos="2511425" algn="l"/>
              </a:tabLst>
            </a:pPr>
            <a:r>
              <a:rPr lang="en-US" sz="1800" dirty="0">
                <a:latin typeface="Courier New" pitchFamily="49" charset="0"/>
              </a:rPr>
              <a:t>useless() 	</a:t>
            </a:r>
            <a:r>
              <a:rPr lang="en-US" sz="1800" dirty="0" smtClean="0">
                <a:latin typeface="Courier New" pitchFamily="49" charset="0"/>
              </a:rPr>
              <a:t>0x0000000000400590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38308" name="Text Box 36"/>
          <p:cNvSpPr txBox="1">
            <a:spLocks noChangeArrowheads="1"/>
          </p:cNvSpPr>
          <p:nvPr/>
        </p:nvSpPr>
        <p:spPr bwMode="auto">
          <a:xfrm>
            <a:off x="457200" y="1214438"/>
            <a:ext cx="2474913" cy="4619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address range ~2</a:t>
            </a:r>
            <a:r>
              <a:rPr lang="en-US" i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47</a:t>
            </a:r>
          </a:p>
        </p:txBody>
      </p:sp>
      <p:sp>
        <p:nvSpPr>
          <p:cNvPr id="13322" name="Text Box 19"/>
          <p:cNvSpPr txBox="1">
            <a:spLocks noChangeArrowheads="1"/>
          </p:cNvSpPr>
          <p:nvPr/>
        </p:nvSpPr>
        <p:spPr bwMode="auto">
          <a:xfrm>
            <a:off x="5867400" y="6262688"/>
            <a:ext cx="1011238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 New" pitchFamily="49" charset="0"/>
              </a:rPr>
              <a:t>000000</a:t>
            </a: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6858000" y="914400"/>
            <a:ext cx="14478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13325" name="Rectangle 23"/>
          <p:cNvSpPr>
            <a:spLocks noChangeArrowheads="1"/>
          </p:cNvSpPr>
          <p:nvPr/>
        </p:nvSpPr>
        <p:spPr bwMode="auto">
          <a:xfrm>
            <a:off x="6858000" y="586740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Text</a:t>
            </a:r>
          </a:p>
        </p:txBody>
      </p:sp>
      <p:sp>
        <p:nvSpPr>
          <p:cNvPr id="13326" name="Rectangle 24"/>
          <p:cNvSpPr>
            <a:spLocks noChangeArrowheads="1"/>
          </p:cNvSpPr>
          <p:nvPr/>
        </p:nvSpPr>
        <p:spPr bwMode="auto">
          <a:xfrm>
            <a:off x="6858000" y="556260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>
                <a:latin typeface="Calibri" pitchFamily="34" charset="0"/>
              </a:rPr>
              <a:t>Data</a:t>
            </a:r>
          </a:p>
        </p:txBody>
      </p:sp>
      <p:sp>
        <p:nvSpPr>
          <p:cNvPr id="13327" name="Rectangle 25"/>
          <p:cNvSpPr>
            <a:spLocks noChangeArrowheads="1"/>
          </p:cNvSpPr>
          <p:nvPr/>
        </p:nvSpPr>
        <p:spPr bwMode="auto">
          <a:xfrm>
            <a:off x="6858000" y="4267200"/>
            <a:ext cx="1447800" cy="1295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 smtClean="0">
                <a:latin typeface="Calibri" pitchFamily="34" charset="0"/>
              </a:rPr>
              <a:t>Heap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329" name="Line 35"/>
          <p:cNvSpPr>
            <a:spLocks noChangeShapeType="1"/>
          </p:cNvSpPr>
          <p:nvPr/>
        </p:nvSpPr>
        <p:spPr bwMode="auto">
          <a:xfrm flipV="1">
            <a:off x="7581900" y="40386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6858000" y="26670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800" dirty="0" smtClean="0">
                <a:latin typeface="Calibri" pitchFamily="34" charset="0"/>
              </a:rPr>
              <a:t>Heap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7581900" y="32766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5360780" y="2819401"/>
            <a:ext cx="1497220" cy="228599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5355912" y="3066106"/>
            <a:ext cx="1522726" cy="1658294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334000" y="3398065"/>
            <a:ext cx="1522726" cy="1658294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6858000" y="15240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7581900" y="19050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6858000" y="2665413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6858000" y="9144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Libraries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5347390" y="2514600"/>
            <a:ext cx="1510610" cy="22860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Runaway Stack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6875" y="4190999"/>
            <a:ext cx="4632325" cy="2143125"/>
          </a:xfrm>
        </p:spPr>
        <p:txBody>
          <a:bodyPr/>
          <a:lstStyle/>
          <a:p>
            <a:r>
              <a:rPr lang="en-US" dirty="0" smtClean="0"/>
              <a:t>Functions store local data on in stack frame</a:t>
            </a:r>
          </a:p>
          <a:p>
            <a:r>
              <a:rPr lang="en-US" dirty="0" smtClean="0"/>
              <a:t>Recursive functions cause deep nesting of frames</a:t>
            </a:r>
            <a:endParaRPr lang="en-US" dirty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57200" y="1371600"/>
            <a:ext cx="5791200" cy="26750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recurse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) {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[2&lt;&lt;15];  /* 2~17 =  128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KiB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*/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= %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.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at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",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); 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[0] = (2&lt;&lt;13)-1;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[0]] = x-1;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[0]] == 0)</a:t>
            </a:r>
          </a:p>
          <a:p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800" dirty="0" err="1" smtClean="0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-1;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recurse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sz="18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[0]]) - 1;</a:t>
            </a:r>
          </a:p>
          <a:p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not drawn to scale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6744418" y="1143000"/>
            <a:ext cx="1447800" cy="23622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  <a:cs typeface="+mn-cs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4343400" y="990600"/>
            <a:ext cx="24010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 dirty="0" smtClean="0">
                <a:latin typeface="Courier New" pitchFamily="49" charset="0"/>
              </a:rPr>
              <a:t>00007FFFFFFFFFFF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6744418" y="17526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z="1800" dirty="0">
                <a:latin typeface="Calibri" pitchFamily="34" charset="0"/>
                <a:cs typeface="+mn-cs"/>
              </a:rPr>
              <a:t>Stack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7468318" y="21336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6744418" y="11430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sz="1800" dirty="0" smtClean="0">
                <a:latin typeface="Calibri" pitchFamily="34" charset="0"/>
              </a:rPr>
              <a:t>Libraries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8" name="AutoShape 16"/>
          <p:cNvSpPr>
            <a:spLocks/>
          </p:cNvSpPr>
          <p:nvPr/>
        </p:nvSpPr>
        <p:spPr bwMode="auto">
          <a:xfrm rot="10800000">
            <a:off x="8250956" y="1752600"/>
            <a:ext cx="228600" cy="1141413"/>
          </a:xfrm>
          <a:prstGeom prst="leftBrace">
            <a:avLst>
              <a:gd name="adj1" fmla="val 750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800"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450981" y="2139950"/>
            <a:ext cx="6334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kern="0" dirty="0">
                <a:solidFill>
                  <a:srgbClr val="000000"/>
                </a:solidFill>
                <a:latin typeface="Calibri" pitchFamily="34" charset="0"/>
                <a:cs typeface="+mn-cs"/>
              </a:rPr>
              <a:t>8MB</a:t>
            </a:r>
            <a:endParaRPr lang="en-US" dirty="0">
              <a:latin typeface="Calibri" pitchFamily="34" charset="0"/>
              <a:cs typeface="+mn-cs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6744418" y="2894013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5105400" y="4343400"/>
            <a:ext cx="3505200" cy="224420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./</a:t>
            </a:r>
            <a:r>
              <a:rPr lang="nb-NO" sz="1400" dirty="0" err="1">
                <a:latin typeface="Courier New" charset="0"/>
                <a:ea typeface="Courier New" charset="0"/>
                <a:cs typeface="Courier New" charset="0"/>
              </a:rPr>
              <a:t>runaway</a:t>
            </a:r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 48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48.  a at 0x7fffd43e45d0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47.  a at 0x7fffd43a45c0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46.  a at 0x7fffd43645b0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45.  a at 0x7fffd43245a0</a:t>
            </a:r>
          </a:p>
          <a:p>
            <a:r>
              <a:rPr lang="nb-NO" sz="1400" dirty="0" smtClean="0">
                <a:latin typeface="Courier New" charset="0"/>
                <a:ea typeface="Courier New" charset="0"/>
                <a:cs typeface="Courier New" charset="0"/>
              </a:rPr>
              <a:t>. . .</a:t>
            </a:r>
            <a:endParaRPr lang="nb-NO" sz="1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4.  a at 0x7fffd38e4310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3.  a at 0x7fffd38a4300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2.  a at 0x7fffd38642f0</a:t>
            </a:r>
          </a:p>
          <a:p>
            <a:r>
              <a:rPr lang="nb-NO" sz="1400" dirty="0" err="1">
                <a:latin typeface="Courier New" charset="0"/>
                <a:ea typeface="Courier New" charset="0"/>
                <a:cs typeface="Courier New" charset="0"/>
              </a:rPr>
              <a:t>Segmentation</a:t>
            </a:r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b-NO" sz="1400" dirty="0" err="1">
                <a:latin typeface="Courier New" charset="0"/>
                <a:ea typeface="Courier New" charset="0"/>
                <a:cs typeface="Courier New" charset="0"/>
              </a:rPr>
              <a:t>fault</a:t>
            </a:r>
            <a:endParaRPr lang="nb-NO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39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dirty="0" smtClean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808080"/>
                </a:solidFill>
              </a:rPr>
              <a:t>Memory Layout</a:t>
            </a:r>
          </a:p>
          <a:p>
            <a:pPr>
              <a:defRPr/>
            </a:pPr>
            <a:r>
              <a:rPr lang="en-US" dirty="0" smtClean="0"/>
              <a:t>Buffer Overflow</a:t>
            </a:r>
          </a:p>
          <a:p>
            <a:pPr lvl="1">
              <a:defRPr/>
            </a:pPr>
            <a:r>
              <a:rPr lang="en-US" dirty="0" smtClean="0"/>
              <a:t>Vulnerability</a:t>
            </a:r>
          </a:p>
          <a:p>
            <a:pPr lvl="1">
              <a:defRPr/>
            </a:pPr>
            <a:r>
              <a:rPr lang="en-US" dirty="0" smtClean="0"/>
              <a:t>Protection</a:t>
            </a: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</a:rPr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 smtClean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56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357188" y="50800"/>
            <a:ext cx="8558212" cy="1549400"/>
          </a:xfrm>
          <a:ln/>
        </p:spPr>
        <p:txBody>
          <a:bodyPr/>
          <a:lstStyle/>
          <a:p>
            <a:pPr marL="119063" indent="-119063"/>
            <a:r>
              <a:rPr lang="en-US" b="1" dirty="0" smtClean="0"/>
              <a:t>Recall: Memory </a:t>
            </a:r>
            <a:r>
              <a:rPr lang="en-US" b="1" dirty="0"/>
              <a:t>Referencing Bug Example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457200" y="6096000"/>
            <a:ext cx="8229600" cy="563563"/>
          </a:xfrm>
          <a:noFill/>
          <a:ln>
            <a:miter lim="800000"/>
            <a:headEnd/>
            <a:tailEnd/>
          </a:ln>
        </p:spPr>
        <p:txBody>
          <a:bodyPr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1" indent="-342900"/>
            <a:r>
              <a:rPr lang="en-US" dirty="0" smtClean="0"/>
              <a:t>Result </a:t>
            </a:r>
            <a:r>
              <a:rPr lang="en-US" dirty="0"/>
              <a:t>is </a:t>
            </a:r>
            <a:r>
              <a:rPr lang="en-US" dirty="0" smtClean="0"/>
              <a:t>system specific</a:t>
            </a:r>
            <a:endParaRPr lang="en-US" dirty="0"/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825500" y="4267200"/>
            <a:ext cx="7327900" cy="18288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3.1400000000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lvl="0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3.14</a:t>
            </a:r>
            <a:r>
              <a:rPr lang="en-US" sz="1800" dirty="0" smtClean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00000000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3.1399998665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2.0000006104</a:t>
            </a:r>
            <a:endParaRPr lang="en-US" sz="2400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-&gt;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</a:p>
          <a:p>
            <a:pPr lvl="0"/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fun(8) 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-&gt;</a:t>
            </a:r>
            <a:r>
              <a:rPr lang="en-US" sz="1800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Monaco" charset="0"/>
                <a:cs typeface="Monaco" charset="0"/>
                <a:sym typeface="Courier New" charset="0"/>
              </a:rPr>
              <a:t>3.14</a:t>
            </a:r>
            <a:r>
              <a:rPr lang="en-US" sz="1800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00000000</a:t>
            </a:r>
            <a:endParaRPr lang="en-US" dirty="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838200" y="1295400"/>
            <a:ext cx="6553200" cy="2844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fun(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volatile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s;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3.14;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s.a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1073741824; /* Possibly out of bounds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return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  <a:endParaRPr lang="en-US" sz="16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357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29178</TotalTime>
  <Words>3678</Words>
  <Application>Microsoft Macintosh PowerPoint</Application>
  <PresentationFormat>On-screen Show (4:3)</PresentationFormat>
  <Paragraphs>1257</Paragraphs>
  <Slides>54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73" baseType="lpstr">
      <vt:lpstr>Arial Narrow</vt:lpstr>
      <vt:lpstr>Calibri</vt:lpstr>
      <vt:lpstr>Calibri Bold</vt:lpstr>
      <vt:lpstr>Calibri Bold Italic</vt:lpstr>
      <vt:lpstr>Courier New</vt:lpstr>
      <vt:lpstr>Courier New Bold</vt:lpstr>
      <vt:lpstr>Lucida Grande</vt:lpstr>
      <vt:lpstr>Monaco</vt:lpstr>
      <vt:lpstr>MS Mincho</vt:lpstr>
      <vt:lpstr>ＭＳ Ｐゴシック</vt:lpstr>
      <vt:lpstr>Times New Roman</vt:lpstr>
      <vt:lpstr>Wingdings</vt:lpstr>
      <vt:lpstr>Wingdings 2</vt:lpstr>
      <vt:lpstr>Zapf Dingbats</vt:lpstr>
      <vt:lpstr>ヒラギノ角ゴ ProN W3</vt:lpstr>
      <vt:lpstr>ヒラギノ角ゴ ProN W6</vt:lpstr>
      <vt:lpstr>Arial</vt:lpstr>
      <vt:lpstr>template2007</vt:lpstr>
      <vt:lpstr>Worksheet</vt:lpstr>
      <vt:lpstr>PowerPoint Presentation</vt:lpstr>
      <vt:lpstr>Machine-Level Programming V: Advanced Topics  15-213: Introduction to Computer Systems 9th Lecture, September 26, 2017</vt:lpstr>
      <vt:lpstr>Today</vt:lpstr>
      <vt:lpstr>x86-64 Linux Memory Layout</vt:lpstr>
      <vt:lpstr>Memory Allocation Example</vt:lpstr>
      <vt:lpstr>x86-64 Example Addresses</vt:lpstr>
      <vt:lpstr>Runaway Stack Example</vt:lpstr>
      <vt:lpstr>Today</vt:lpstr>
      <vt:lpstr>Recall: Memory Referencing Bug Example</vt:lpstr>
      <vt:lpstr>Memory Referencing Bug Example</vt:lpstr>
      <vt:lpstr>Such problems are a BIG deal</vt:lpstr>
      <vt:lpstr>String Library Code</vt:lpstr>
      <vt:lpstr>Vulnerable Buffer Code</vt:lpstr>
      <vt:lpstr>Buffer Overflow Disassembly</vt:lpstr>
      <vt:lpstr>Buffer Overflow Stack</vt:lpstr>
      <vt:lpstr>Buffer Overflow Stack Example</vt:lpstr>
      <vt:lpstr>Buffer Overflow Stack Example #1</vt:lpstr>
      <vt:lpstr>Buffer Overflow Stack Example #2</vt:lpstr>
      <vt:lpstr>Stack Smashing Attacks</vt:lpstr>
      <vt:lpstr>Crafting Smashing String</vt:lpstr>
      <vt:lpstr>Smashing String Effect</vt:lpstr>
      <vt:lpstr>Code Injection Attacks</vt:lpstr>
      <vt:lpstr>How Does The Attack Code Execute?</vt:lpstr>
      <vt:lpstr>What To Do About Buffer Overflow Attacks</vt:lpstr>
      <vt:lpstr>1. Avoid Overflow Vulnerabilities in Code (!)</vt:lpstr>
      <vt:lpstr>2. System-Level Protections can help</vt:lpstr>
      <vt:lpstr>2. System-Level Protections can help</vt:lpstr>
      <vt:lpstr>3. Stack Canaries can help</vt:lpstr>
      <vt:lpstr>Protected Buffer Disassembly</vt:lpstr>
      <vt:lpstr>Setting Up Canary</vt:lpstr>
      <vt:lpstr>Checking Canary</vt:lpstr>
      <vt:lpstr>Return-Oriented Programming Attacks</vt:lpstr>
      <vt:lpstr>Gadget Example #1</vt:lpstr>
      <vt:lpstr>Gadget Example #2</vt:lpstr>
      <vt:lpstr>ROP Execution</vt:lpstr>
      <vt:lpstr>Crafting an ROB Attack String</vt:lpstr>
      <vt:lpstr>Quiz Time!</vt:lpstr>
      <vt:lpstr>Today</vt:lpstr>
      <vt:lpstr>Union Allocation</vt:lpstr>
      <vt:lpstr>Using Union to Access Bit Patterns</vt:lpstr>
      <vt:lpstr>Byte Ordering Revisited</vt:lpstr>
      <vt:lpstr>Byte Ordering Example</vt:lpstr>
      <vt:lpstr>Byte Ordering Example (Cont).</vt:lpstr>
      <vt:lpstr>Byte Ordering on IA32</vt:lpstr>
      <vt:lpstr>Byte Ordering on Sun</vt:lpstr>
      <vt:lpstr>Byte Ordering on x86-64</vt:lpstr>
      <vt:lpstr>Summary of Compound Types in C</vt:lpstr>
      <vt:lpstr>Summary</vt:lpstr>
      <vt:lpstr>Exploits Based on Buffer Overflows</vt:lpstr>
      <vt:lpstr>Example: the original Internet worm (1988)</vt:lpstr>
      <vt:lpstr>Example 2: IM War</vt:lpstr>
      <vt:lpstr>IM War (cont.)</vt:lpstr>
      <vt:lpstr>PowerPoint Presentation</vt:lpstr>
      <vt:lpstr>Aside: Worms and Viruses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Randal Bryant</cp:lastModifiedBy>
  <cp:revision>501</cp:revision>
  <cp:lastPrinted>2014-09-23T07:19:34Z</cp:lastPrinted>
  <dcterms:created xsi:type="dcterms:W3CDTF">2012-10-15T22:47:51Z</dcterms:created>
  <dcterms:modified xsi:type="dcterms:W3CDTF">2017-09-25T17:40:47Z</dcterms:modified>
</cp:coreProperties>
</file>