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2" r:id="rId6"/>
    <p:sldId id="273" r:id="rId7"/>
    <p:sldId id="274" r:id="rId8"/>
    <p:sldId id="275" r:id="rId9"/>
    <p:sldId id="281" r:id="rId10"/>
    <p:sldId id="282" r:id="rId11"/>
    <p:sldId id="283" r:id="rId12"/>
    <p:sldId id="284" r:id="rId13"/>
    <p:sldId id="285" r:id="rId14"/>
    <p:sldId id="286" r:id="rId15"/>
    <p:sldId id="287" r:id="rId16"/>
    <p:sldId id="288" r:id="rId17"/>
    <p:sldId id="289"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87116"/>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41"/>
  </p:normalViewPr>
  <p:slideViewPr>
    <p:cSldViewPr snapToGrid="0">
      <p:cViewPr varScale="1">
        <p:scale>
          <a:sx n="121" d="100"/>
          <a:sy n="121"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359772" cy="2769989"/>
          </a:xfrm>
          <a:prstGeom prst="rect">
            <a:avLst/>
          </a:prstGeom>
          <a:solidFill>
            <a:srgbClr val="3B3B3B"/>
          </a:solidFill>
        </p:spPr>
        <p:txBody>
          <a:bodyPr wrap="none" rtlCol="0">
            <a:spAutoFit/>
          </a:bodyPr>
          <a:lstStyle/>
          <a:p>
            <a:r>
              <a:rPr lang="en-US" sz="6600" dirty="0">
                <a:solidFill>
                  <a:srgbClr val="FF6600"/>
                </a:solidFill>
              </a:rPr>
              <a:t>Customer </a:t>
            </a:r>
            <a:r>
              <a:rPr lang="en-US" sz="6600" dirty="0" err="1">
                <a:solidFill>
                  <a:srgbClr val="FF6600"/>
                </a:solidFill>
              </a:rPr>
              <a:t>Segmation</a:t>
            </a:r>
            <a:endParaRPr lang="en-US" sz="6600" dirty="0">
              <a:solidFill>
                <a:srgbClr val="FF6600"/>
              </a:solidFill>
            </a:endParaRPr>
          </a:p>
          <a:p>
            <a:endParaRPr lang="en-US" sz="4000" dirty="0"/>
          </a:p>
          <a:p>
            <a:endParaRPr lang="en-US" sz="4000" dirty="0"/>
          </a:p>
          <a:p>
            <a:r>
              <a:rPr lang="en-US" sz="2800" b="1" dirty="0"/>
              <a:t>24-May-2023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Solution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r>
              <a:rPr lang="en-US" altLang="zh-CN" b="0" i="0" dirty="0">
                <a:solidFill>
                  <a:schemeClr val="accent2"/>
                </a:solidFill>
                <a:effectLst/>
                <a:latin typeface="Söhne"/>
              </a:rPr>
              <a:t>Handling Missing Values:</a:t>
            </a:r>
          </a:p>
          <a:p>
            <a:pPr marL="742950" lvl="1" indent="-285750" algn="l">
              <a:buFont typeface="+mj-lt"/>
              <a:buAutoNum type="arabicPeriod"/>
            </a:pPr>
            <a:r>
              <a:rPr lang="en-US" altLang="zh-CN" b="0" i="0" dirty="0">
                <a:solidFill>
                  <a:schemeClr val="accent2"/>
                </a:solidFill>
                <a:effectLst/>
                <a:latin typeface="Söhne"/>
              </a:rPr>
              <a:t>Identify the columns with missing values and assess the extent of missingness.</a:t>
            </a:r>
          </a:p>
          <a:p>
            <a:pPr marL="742950" lvl="1" indent="-285750" algn="l">
              <a:buFont typeface="+mj-lt"/>
              <a:buAutoNum type="arabicPeriod"/>
            </a:pPr>
            <a:r>
              <a:rPr lang="en-US" altLang="zh-CN" b="0" i="0" dirty="0">
                <a:solidFill>
                  <a:schemeClr val="accent2"/>
                </a:solidFill>
                <a:effectLst/>
                <a:latin typeface="Söhne"/>
              </a:rPr>
              <a:t>For numerical variables, fill missing values with the mean, median, or another appropriate value based on the distribution of the data.</a:t>
            </a:r>
          </a:p>
          <a:p>
            <a:pPr marL="742950" lvl="1" indent="-285750" algn="l">
              <a:buFont typeface="+mj-lt"/>
              <a:buAutoNum type="arabicPeriod"/>
            </a:pPr>
            <a:r>
              <a:rPr lang="en-US" altLang="zh-CN" b="0" i="0" dirty="0">
                <a:solidFill>
                  <a:schemeClr val="accent2"/>
                </a:solidFill>
                <a:effectLst/>
                <a:latin typeface="Söhne"/>
              </a:rPr>
              <a:t>For categorical variables, fill missing values with the mode (most frequent value) or consider creating a new category for missing values.</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9165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Solution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r>
              <a:rPr lang="en-US" altLang="zh-CN" b="0" i="0" dirty="0">
                <a:solidFill>
                  <a:schemeClr val="accent2"/>
                </a:solidFill>
                <a:effectLst/>
                <a:latin typeface="Söhne"/>
              </a:rPr>
              <a:t>Outlier Treatment:</a:t>
            </a:r>
          </a:p>
          <a:p>
            <a:pPr marL="742950" lvl="1" indent="-285750" algn="l">
              <a:buFont typeface="+mj-lt"/>
              <a:buAutoNum type="arabicPeriod"/>
            </a:pPr>
            <a:r>
              <a:rPr lang="en-US" altLang="zh-CN" b="0" i="0" dirty="0">
                <a:solidFill>
                  <a:schemeClr val="accent2"/>
                </a:solidFill>
                <a:effectLst/>
                <a:latin typeface="Söhne"/>
              </a:rPr>
              <a:t>Identify the variables with outliers, such as age in this case.</a:t>
            </a:r>
          </a:p>
          <a:p>
            <a:pPr marL="742950" lvl="1" indent="-285750" algn="l">
              <a:buFont typeface="+mj-lt"/>
              <a:buAutoNum type="arabicPeriod"/>
            </a:pPr>
            <a:r>
              <a:rPr lang="en-US" altLang="zh-CN" b="0" i="0" dirty="0">
                <a:solidFill>
                  <a:schemeClr val="accent2"/>
                </a:solidFill>
                <a:effectLst/>
                <a:latin typeface="Söhne"/>
              </a:rPr>
              <a:t>Decide on the appropriate treatment for outliers based on the nature of the data and the specific requirements of your analysis.</a:t>
            </a:r>
          </a:p>
          <a:p>
            <a:pPr marL="742950" lvl="1" indent="-285750" algn="l">
              <a:buFont typeface="+mj-lt"/>
              <a:buAutoNum type="arabicPeriod"/>
            </a:pPr>
            <a:r>
              <a:rPr lang="en-US" altLang="zh-CN" b="0" i="0" dirty="0">
                <a:solidFill>
                  <a:schemeClr val="accent2"/>
                </a:solidFill>
                <a:effectLst/>
                <a:latin typeface="Söhne"/>
              </a:rPr>
              <a:t>Remove outliers if they are genuine data entry errors or extreme values that are not representative of the population.</a:t>
            </a:r>
          </a:p>
          <a:p>
            <a:pPr marL="742950" lvl="1" indent="-285750" algn="l">
              <a:buFont typeface="+mj-lt"/>
              <a:buAutoNum type="arabicPeriod"/>
            </a:pPr>
            <a:r>
              <a:rPr lang="en-US" altLang="zh-CN" b="0" i="0" dirty="0">
                <a:solidFill>
                  <a:schemeClr val="accent2"/>
                </a:solidFill>
                <a:effectLst/>
                <a:latin typeface="Söhne"/>
              </a:rPr>
              <a:t>Alternatively, consider using techniques like </a:t>
            </a:r>
            <a:r>
              <a:rPr lang="en-US" altLang="zh-CN" b="0" i="0" dirty="0" err="1">
                <a:solidFill>
                  <a:schemeClr val="accent2"/>
                </a:solidFill>
                <a:effectLst/>
                <a:latin typeface="Söhne"/>
              </a:rPr>
              <a:t>winsorization</a:t>
            </a:r>
            <a:r>
              <a:rPr lang="en-US" altLang="zh-CN" b="0" i="0" dirty="0">
                <a:solidFill>
                  <a:schemeClr val="accent2"/>
                </a:solidFill>
                <a:effectLst/>
                <a:latin typeface="Söhne"/>
              </a:rPr>
              <a:t> to cap the extreme values or transformations such as logarithmic or Box-Cox transformation to reduce the impact of outliers.</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9546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Solution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r>
              <a:rPr lang="en-US" altLang="zh-CN" b="0" i="0" dirty="0">
                <a:solidFill>
                  <a:schemeClr val="accent2"/>
                </a:solidFill>
                <a:effectLst/>
                <a:latin typeface="Söhne"/>
              </a:rPr>
              <a:t>Categorical Variable Encoding:</a:t>
            </a:r>
          </a:p>
          <a:p>
            <a:pPr marL="742950" lvl="1" indent="-285750" algn="l">
              <a:buFont typeface="+mj-lt"/>
              <a:buAutoNum type="arabicPeriod"/>
            </a:pPr>
            <a:r>
              <a:rPr lang="en-US" altLang="zh-CN" b="0" i="0" dirty="0">
                <a:solidFill>
                  <a:schemeClr val="accent2"/>
                </a:solidFill>
                <a:effectLst/>
                <a:latin typeface="Söhne"/>
              </a:rPr>
              <a:t>Identify the categorical variables that require encoding, such as "</a:t>
            </a:r>
            <a:r>
              <a:rPr lang="en-US" altLang="zh-CN" b="0" i="0" dirty="0" err="1">
                <a:solidFill>
                  <a:schemeClr val="accent2"/>
                </a:solidFill>
                <a:effectLst/>
                <a:latin typeface="Söhne"/>
              </a:rPr>
              <a:t>sexo</a:t>
            </a:r>
            <a:r>
              <a:rPr lang="en-US" altLang="zh-CN" b="0" i="0" dirty="0">
                <a:solidFill>
                  <a:schemeClr val="accent2"/>
                </a:solidFill>
                <a:effectLst/>
                <a:latin typeface="Söhne"/>
              </a:rPr>
              <a:t>" (gender) in this case.</a:t>
            </a:r>
          </a:p>
          <a:p>
            <a:pPr marL="742950" lvl="1" indent="-285750" algn="l">
              <a:buFont typeface="+mj-lt"/>
              <a:buAutoNum type="arabicPeriod"/>
            </a:pPr>
            <a:r>
              <a:rPr lang="en-US" altLang="zh-CN" b="0" i="0" dirty="0">
                <a:solidFill>
                  <a:schemeClr val="accent2"/>
                </a:solidFill>
                <a:effectLst/>
                <a:latin typeface="Söhne"/>
              </a:rPr>
              <a:t>For binary categorical variables, you can use label encoding (assigning 0 or 1) or create dummy variables.</a:t>
            </a:r>
          </a:p>
          <a:p>
            <a:pPr marL="742950" lvl="1" indent="-285750" algn="l">
              <a:buFont typeface="+mj-lt"/>
              <a:buAutoNum type="arabicPeriod"/>
            </a:pPr>
            <a:r>
              <a:rPr lang="en-US" altLang="zh-CN" b="0" i="0" dirty="0">
                <a:solidFill>
                  <a:schemeClr val="accent2"/>
                </a:solidFill>
                <a:effectLst/>
                <a:latin typeface="Söhne"/>
              </a:rPr>
              <a:t>For categorical variables with more than two categories, one-hot encoding or binary encoding can be used to represent each category as a separate binary feature.</a:t>
            </a:r>
          </a:p>
          <a:p>
            <a:endParaRPr lang="en-US" dirty="0">
              <a:solidFill>
                <a:schemeClr val="accent2"/>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51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Solution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r>
              <a:rPr lang="en-US" altLang="zh-CN" b="0" i="0" dirty="0">
                <a:solidFill>
                  <a:schemeClr val="accent2"/>
                </a:solidFill>
                <a:effectLst/>
                <a:latin typeface="Söhne"/>
              </a:rPr>
              <a:t>Imbalanced Dataset:</a:t>
            </a:r>
          </a:p>
          <a:p>
            <a:pPr marL="742950" lvl="1" indent="-285750" algn="l">
              <a:buFont typeface="+mj-lt"/>
              <a:buAutoNum type="arabicPeriod"/>
            </a:pPr>
            <a:r>
              <a:rPr lang="en-US" altLang="zh-CN" b="0" i="0" dirty="0">
                <a:solidFill>
                  <a:schemeClr val="accent2"/>
                </a:solidFill>
                <a:effectLst/>
                <a:latin typeface="Söhne"/>
              </a:rPr>
              <a:t>Assess the distribution of the target variable (y) and confirm if it is imbalanced.</a:t>
            </a:r>
          </a:p>
          <a:p>
            <a:pPr marL="742950" lvl="1" indent="-285750" algn="l">
              <a:buFont typeface="+mj-lt"/>
              <a:buAutoNum type="arabicPeriod"/>
            </a:pPr>
            <a:r>
              <a:rPr lang="en-US" altLang="zh-CN" b="0" i="0" dirty="0">
                <a:solidFill>
                  <a:schemeClr val="accent2"/>
                </a:solidFill>
                <a:effectLst/>
                <a:latin typeface="Söhne"/>
              </a:rPr>
              <a:t>Consider using techniques to handle imbalanced data, such as oversampling the minority class, </a:t>
            </a:r>
            <a:r>
              <a:rPr lang="en-US" altLang="zh-CN" b="0" i="0" dirty="0" err="1">
                <a:solidFill>
                  <a:schemeClr val="accent2"/>
                </a:solidFill>
                <a:effectLst/>
                <a:latin typeface="Söhne"/>
              </a:rPr>
              <a:t>undersampling</a:t>
            </a:r>
            <a:r>
              <a:rPr lang="en-US" altLang="zh-CN" b="0" i="0" dirty="0">
                <a:solidFill>
                  <a:schemeClr val="accent2"/>
                </a:solidFill>
                <a:effectLst/>
                <a:latin typeface="Söhne"/>
              </a:rPr>
              <a:t> the majority class, or using algorithms specifically designed for imbalanced data (e.g., SMOTE).</a:t>
            </a:r>
          </a:p>
          <a:p>
            <a:pPr marL="742950" lvl="1" indent="-285750" algn="l">
              <a:buFont typeface="+mj-lt"/>
              <a:buAutoNum type="arabicPeriod"/>
            </a:pPr>
            <a:r>
              <a:rPr lang="en-US" altLang="zh-CN" b="0" i="0" dirty="0">
                <a:solidFill>
                  <a:schemeClr val="accent2"/>
                </a:solidFill>
                <a:effectLst/>
                <a:latin typeface="Söhne"/>
              </a:rPr>
              <a:t>Evaluate the model's performance using appropriate metrics that account for imbalanced data, such as precision, recall, F1-score, or area under the ROC curve (AUC-ROC).</a:t>
            </a:r>
          </a:p>
          <a:p>
            <a:endParaRPr lang="en-US" dirty="0">
              <a:solidFill>
                <a:schemeClr val="accent2"/>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64668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Solution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r>
              <a:rPr lang="en-US" altLang="zh-CN" b="0" i="0" dirty="0">
                <a:solidFill>
                  <a:schemeClr val="accent2"/>
                </a:solidFill>
                <a:effectLst/>
                <a:latin typeface="Söhne"/>
              </a:rPr>
              <a:t>Multicollinearity:</a:t>
            </a:r>
          </a:p>
          <a:p>
            <a:pPr marL="742950" lvl="1" indent="-285750" algn="l">
              <a:buFont typeface="+mj-lt"/>
              <a:buAutoNum type="arabicPeriod"/>
            </a:pPr>
            <a:r>
              <a:rPr lang="en-US" altLang="zh-CN" b="0" i="0" dirty="0">
                <a:solidFill>
                  <a:schemeClr val="accent2"/>
                </a:solidFill>
                <a:effectLst/>
                <a:latin typeface="Söhne"/>
              </a:rPr>
              <a:t>Analyze the correlation heatmap to identify strongly correlated numerical variables.</a:t>
            </a:r>
          </a:p>
          <a:p>
            <a:pPr marL="742950" lvl="1" indent="-285750" algn="l">
              <a:buFont typeface="+mj-lt"/>
              <a:buAutoNum type="arabicPeriod"/>
            </a:pPr>
            <a:r>
              <a:rPr lang="en-US" altLang="zh-CN" b="0" i="0" dirty="0">
                <a:solidFill>
                  <a:schemeClr val="accent2"/>
                </a:solidFill>
                <a:effectLst/>
                <a:latin typeface="Söhne"/>
              </a:rPr>
              <a:t>Determine if multicollinearity is present, which can affect model stability and interpretation.</a:t>
            </a:r>
          </a:p>
          <a:p>
            <a:pPr marL="742950" lvl="1" indent="-285750" algn="l">
              <a:buFont typeface="+mj-lt"/>
              <a:buAutoNum type="arabicPeriod"/>
            </a:pPr>
            <a:r>
              <a:rPr lang="en-US" altLang="zh-CN" b="0" i="0" dirty="0">
                <a:solidFill>
                  <a:schemeClr val="accent2"/>
                </a:solidFill>
                <a:effectLst/>
                <a:latin typeface="Söhne"/>
              </a:rPr>
              <a:t>Apply techniques like feature selection (e.g., using correlation or mutual information) or dimensionality reduction (e.g., principal component analysis, PCA) to reduce the number of correlated features while preserving important information.</a:t>
            </a:r>
          </a:p>
          <a:p>
            <a:endParaRPr lang="en-US" dirty="0">
              <a:solidFill>
                <a:schemeClr val="accent2"/>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6075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Solution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r>
              <a:rPr lang="en-US" altLang="zh-CN" b="0" i="0" dirty="0">
                <a:solidFill>
                  <a:schemeClr val="accent2"/>
                </a:solidFill>
                <a:effectLst/>
                <a:latin typeface="Söhne"/>
              </a:rPr>
              <a:t>Skewed Distributions:</a:t>
            </a:r>
          </a:p>
          <a:p>
            <a:pPr marL="742950" lvl="1" indent="-285750" algn="l">
              <a:buFont typeface="+mj-lt"/>
              <a:buAutoNum type="arabicPeriod"/>
            </a:pPr>
            <a:r>
              <a:rPr lang="en-US" altLang="zh-CN" b="0" i="0" dirty="0">
                <a:solidFill>
                  <a:schemeClr val="accent2"/>
                </a:solidFill>
                <a:effectLst/>
                <a:latin typeface="Söhne"/>
              </a:rPr>
              <a:t>Examine the histogram of numerical variables to identify skewed distributions.</a:t>
            </a:r>
          </a:p>
          <a:p>
            <a:pPr marL="742950" lvl="1" indent="-285750" algn="l">
              <a:buFont typeface="+mj-lt"/>
              <a:buAutoNum type="arabicPeriod"/>
            </a:pPr>
            <a:r>
              <a:rPr lang="en-US" altLang="zh-CN" b="0" i="0" dirty="0">
                <a:solidFill>
                  <a:schemeClr val="accent2"/>
                </a:solidFill>
                <a:effectLst/>
                <a:latin typeface="Söhne"/>
              </a:rPr>
              <a:t>Apply appropriate transformations like logarithmic, square root, or Box-Cox transformation to reduce skewness and make the distribution closer to normal.</a:t>
            </a:r>
          </a:p>
          <a:p>
            <a:pPr marL="742950" lvl="1" indent="-285750" algn="l">
              <a:buFont typeface="+mj-lt"/>
              <a:buAutoNum type="arabicPeriod"/>
            </a:pPr>
            <a:r>
              <a:rPr lang="en-US" altLang="zh-CN" b="0" i="0" dirty="0">
                <a:solidFill>
                  <a:schemeClr val="accent2"/>
                </a:solidFill>
                <a:effectLst/>
                <a:latin typeface="Söhne"/>
              </a:rPr>
              <a:t>Transformed variables can be used for analysis, or the transformation can be reversed during model evaluation or result interpretation.</a:t>
            </a:r>
          </a:p>
          <a:p>
            <a:endParaRPr lang="en-US" dirty="0">
              <a:solidFill>
                <a:schemeClr val="accent2"/>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08567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Solution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r>
              <a:rPr lang="en-US" altLang="zh-CN" b="0" i="0" dirty="0">
                <a:solidFill>
                  <a:schemeClr val="accent2"/>
                </a:solidFill>
                <a:effectLst/>
                <a:latin typeface="Söhne"/>
              </a:rPr>
              <a:t>Complex Model Selection:</a:t>
            </a:r>
          </a:p>
          <a:p>
            <a:pPr marL="742950" lvl="1" indent="-285750" algn="l">
              <a:buFont typeface="+mj-lt"/>
              <a:buAutoNum type="arabicPeriod"/>
            </a:pPr>
            <a:r>
              <a:rPr lang="en-US" altLang="zh-CN" b="0" i="0" dirty="0">
                <a:solidFill>
                  <a:schemeClr val="accent2"/>
                </a:solidFill>
                <a:effectLst/>
                <a:latin typeface="Söhne"/>
              </a:rPr>
              <a:t>Evaluate the scatter plot matrix to understand the relationship between numerical variables and the target variable.</a:t>
            </a:r>
          </a:p>
          <a:p>
            <a:pPr marL="742950" lvl="1" indent="-285750" algn="l">
              <a:buFont typeface="+mj-lt"/>
              <a:buAutoNum type="arabicPeriod"/>
            </a:pPr>
            <a:r>
              <a:rPr lang="en-US" altLang="zh-CN" b="0" i="0" dirty="0">
                <a:solidFill>
                  <a:schemeClr val="accent2"/>
                </a:solidFill>
                <a:effectLst/>
                <a:latin typeface="Söhne"/>
              </a:rPr>
              <a:t>If a simple linear regression model does not exhibit strong correlations, consider exploring more complex models such as decision trees, random forests, gradient boosting, or neural networks.</a:t>
            </a:r>
          </a:p>
          <a:p>
            <a:pPr marL="742950" lvl="1" indent="-285750" algn="l">
              <a:buFont typeface="+mj-lt"/>
              <a:buAutoNum type="arabicPeriod"/>
            </a:pPr>
            <a:r>
              <a:rPr lang="en-US" altLang="zh-CN" b="0" i="0" dirty="0">
                <a:solidFill>
                  <a:schemeClr val="accent2"/>
                </a:solidFill>
                <a:effectLst/>
                <a:latin typeface="Söhne"/>
              </a:rPr>
              <a:t>Experiment with different models and evaluate their performance using appropriate evaluation metrics, such as accuracy, precision, recall, F1-score, or area under the ROC curve (AUC-ROC).</a:t>
            </a:r>
          </a:p>
          <a:p>
            <a:endParaRPr lang="en-US" dirty="0">
              <a:solidFill>
                <a:schemeClr val="accent2"/>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23660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Solution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pPr algn="l"/>
            <a:r>
              <a:rPr lang="en-US" altLang="zh-CN" b="0" i="0" dirty="0">
                <a:solidFill>
                  <a:schemeClr val="accent2"/>
                </a:solidFill>
                <a:effectLst/>
                <a:latin typeface="Söhne"/>
              </a:rPr>
              <a:t>Cross-Validation:</a:t>
            </a:r>
          </a:p>
          <a:p>
            <a:pPr marL="742950" lvl="1" indent="-285750" algn="l">
              <a:buFont typeface="+mj-lt"/>
              <a:buAutoNum type="arabicPeriod"/>
            </a:pPr>
            <a:r>
              <a:rPr lang="en-US" altLang="zh-CN" b="0" i="0" dirty="0">
                <a:solidFill>
                  <a:schemeClr val="accent2"/>
                </a:solidFill>
                <a:effectLst/>
                <a:latin typeface="Söhne"/>
              </a:rPr>
              <a:t>Due to the imbalanced nature of the dataset, use cross-validation techniques such as K-fold or stratified K-fold to evaluate model performance.</a:t>
            </a:r>
          </a:p>
          <a:p>
            <a:pPr marL="742950" lvl="1" indent="-285750" algn="l">
              <a:buFont typeface="+mj-lt"/>
              <a:buAutoNum type="arabicPeriod"/>
            </a:pPr>
            <a:r>
              <a:rPr lang="en-US" altLang="zh-CN" b="0" i="0" dirty="0">
                <a:solidFill>
                  <a:schemeClr val="accent2"/>
                </a:solidFill>
                <a:effectLst/>
                <a:latin typeface="Söhne"/>
              </a:rPr>
              <a:t>This ensures that the model is trained and evaluated on different subsets of data, providing a more robust estimate of its performance on unseen data.</a:t>
            </a:r>
          </a:p>
          <a:p>
            <a:pPr marL="742950" lvl="1" indent="-285750" algn="l">
              <a:buFont typeface="+mj-lt"/>
              <a:buAutoNum type="arabicPeriod"/>
            </a:pPr>
            <a:r>
              <a:rPr lang="en-US" altLang="zh-CN" b="0" i="0" dirty="0">
                <a:solidFill>
                  <a:schemeClr val="accent2"/>
                </a:solidFill>
                <a:effectLst/>
                <a:latin typeface="Söhne"/>
              </a:rPr>
              <a:t>Use appropriate evaluation metrics considering the imbalanced class distribution.</a:t>
            </a:r>
          </a:p>
          <a:p>
            <a:endParaRPr lang="en-US" dirty="0">
              <a:solidFill>
                <a:schemeClr val="accent2"/>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7819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       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Team Details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Group Name: Go Bear!</a:t>
            </a:r>
          </a:p>
          <a:p>
            <a:pPr algn="just"/>
            <a:r>
              <a:rPr lang="en-US" sz="2800" dirty="0">
                <a:solidFill>
                  <a:srgbClr val="FF6600"/>
                </a:solidFill>
              </a:rPr>
              <a:t>         Name: </a:t>
            </a:r>
            <a:r>
              <a:rPr lang="en-US" sz="2800" dirty="0" err="1">
                <a:solidFill>
                  <a:srgbClr val="FF6600"/>
                </a:solidFill>
              </a:rPr>
              <a:t>Xiaoke</a:t>
            </a:r>
            <a:r>
              <a:rPr lang="en-US" sz="2800" dirty="0">
                <a:solidFill>
                  <a:srgbClr val="FF6600"/>
                </a:solidFill>
              </a:rPr>
              <a:t> Song</a:t>
            </a:r>
          </a:p>
          <a:p>
            <a:pPr algn="just"/>
            <a:r>
              <a:rPr lang="en-US" sz="2800" dirty="0">
                <a:solidFill>
                  <a:srgbClr val="FF6600"/>
                </a:solidFill>
              </a:rPr>
              <a:t>         Email: xiaokesong57@gmail.com</a:t>
            </a:r>
          </a:p>
          <a:p>
            <a:pPr algn="just"/>
            <a:r>
              <a:rPr lang="en-US" sz="2800" dirty="0">
                <a:solidFill>
                  <a:srgbClr val="FF6600"/>
                </a:solidFill>
              </a:rPr>
              <a:t>         Country: US</a:t>
            </a:r>
          </a:p>
          <a:p>
            <a:pPr algn="just"/>
            <a:r>
              <a:rPr lang="en-US" sz="2800" dirty="0">
                <a:solidFill>
                  <a:srgbClr val="FF6600"/>
                </a:solidFill>
              </a:rPr>
              <a:t>         College: UC Berkeley</a:t>
            </a:r>
          </a:p>
          <a:p>
            <a:pPr algn="just"/>
            <a:r>
              <a:rPr lang="en-US" sz="2800" dirty="0">
                <a:solidFill>
                  <a:srgbClr val="FF6600"/>
                </a:solidFill>
              </a:rPr>
              <a:t>         Specialization: Data Science</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714999" y="1056193"/>
            <a:ext cx="6753829" cy="4849793"/>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457200" indent="-457200">
              <a:buAutoNum type="arabicPeriod"/>
            </a:pPr>
            <a:r>
              <a:rPr lang="en-US" dirty="0">
                <a:solidFill>
                  <a:srgbClr val="FF6600"/>
                </a:solidFill>
              </a:rPr>
              <a:t>Problem Statement</a:t>
            </a:r>
          </a:p>
          <a:p>
            <a:pPr marL="457200" indent="-457200">
              <a:buAutoNum type="arabicPeriod"/>
            </a:pPr>
            <a:endParaRPr lang="en-US" dirty="0">
              <a:solidFill>
                <a:srgbClr val="FF6600"/>
              </a:solidFill>
            </a:endParaRPr>
          </a:p>
          <a:p>
            <a:r>
              <a:rPr lang="en-US" dirty="0">
                <a:solidFill>
                  <a:srgbClr val="FF6600"/>
                </a:solidFill>
              </a:rPr>
              <a:t>2. EDA</a:t>
            </a:r>
          </a:p>
          <a:p>
            <a:endParaRPr lang="en-US" dirty="0">
              <a:solidFill>
                <a:srgbClr val="FF6600"/>
              </a:solidFill>
            </a:endParaRPr>
          </a:p>
          <a:p>
            <a:r>
              <a:rPr lang="en-US" dirty="0">
                <a:solidFill>
                  <a:srgbClr val="FF6600"/>
                </a:solidFill>
              </a:rPr>
              <a:t>3. Final Recommendation</a:t>
            </a:r>
          </a:p>
          <a:p>
            <a:endParaRPr lang="en-US" dirty="0">
              <a:solidFill>
                <a:srgbClr val="FF6600"/>
              </a:solidFill>
            </a:endParaRPr>
          </a:p>
          <a:p>
            <a:r>
              <a:rPr lang="en-US" dirty="0">
                <a:solidFill>
                  <a:srgbClr val="FF6600"/>
                </a:solidFill>
              </a:rPr>
              <a:t>4. Solution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6483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854082" y="905719"/>
            <a:ext cx="6256120" cy="5046563"/>
          </a:xfrm>
        </p:spPr>
        <p:txBody>
          <a:bodyPr vert="vert270">
            <a:normAutofit/>
          </a:bodyPr>
          <a:lstStyle/>
          <a:p>
            <a:pPr algn="just"/>
            <a:endParaRPr lang="en-US" sz="2800" dirty="0">
              <a:solidFill>
                <a:srgbClr val="FF6600"/>
              </a:solidFill>
            </a:endParaRPr>
          </a:p>
          <a:p>
            <a:pPr algn="just"/>
            <a:endParaRPr lang="en-US" altLang="zh-CN" sz="1800" dirty="0">
              <a:solidFill>
                <a:srgbClr val="FF6600"/>
              </a:solidFill>
              <a:effectLst/>
              <a:latin typeface="LMRoman10-Regular-Identity-H"/>
            </a:endParaRPr>
          </a:p>
          <a:p>
            <a:pPr algn="just"/>
            <a:endParaRPr lang="en-US" altLang="zh-CN" sz="1800" dirty="0">
              <a:solidFill>
                <a:srgbClr val="FF6600"/>
              </a:solidFill>
              <a:latin typeface="LMRoman10-Regular-Identity-H"/>
            </a:endParaRPr>
          </a:p>
          <a:p>
            <a:pPr algn="just"/>
            <a:r>
              <a:rPr lang="en-US" altLang="zh-CN" sz="1800" dirty="0">
                <a:solidFill>
                  <a:srgbClr val="FF6600"/>
                </a:solidFill>
                <a:effectLst/>
                <a:latin typeface="LMRoman10-Regular-Identity-H"/>
              </a:rPr>
              <a:t>Customer </a:t>
            </a:r>
            <a:r>
              <a:rPr lang="en-US" altLang="zh-CN" sz="1800" dirty="0" err="1">
                <a:solidFill>
                  <a:srgbClr val="FF6600"/>
                </a:solidFill>
                <a:effectLst/>
                <a:latin typeface="LMRoman10-Regular-Identity-H"/>
              </a:rPr>
              <a:t>Segmation</a:t>
            </a:r>
            <a:r>
              <a:rPr lang="en-US" altLang="zh-CN" sz="1800" dirty="0">
                <a:solidFill>
                  <a:srgbClr val="FF6600"/>
                </a:solidFill>
                <a:effectLst/>
                <a:latin typeface="LMRoman10-Regular-Identity-H"/>
              </a:rPr>
              <a:t>:</a:t>
            </a:r>
          </a:p>
          <a:p>
            <a:pPr algn="just"/>
            <a:r>
              <a:rPr lang="en-US" altLang="zh-CN" sz="1800" dirty="0">
                <a:solidFill>
                  <a:srgbClr val="FF6600"/>
                </a:solidFill>
                <a:effectLst/>
                <a:latin typeface="LMRoman10-Regular-Identity-H"/>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eﬀicient and also they will not be able to uncover the hidden pattern in the data ( pattern which group certain kind of customer in one category). Bank approached ABC analytics company to solve their problem. Bank also shared information with ABC analytics that they don’t want more than 5 group as this will be ineﬀicient for their campaign.” </a:t>
            </a:r>
            <a:endParaRPr lang="en-US" altLang="zh-CN" sz="1200" dirty="0">
              <a:solidFill>
                <a:srgbClr val="FF6600"/>
              </a:solidFill>
            </a:endParaRPr>
          </a:p>
          <a:p>
            <a:pPr algn="just"/>
            <a:endParaRPr lang="en-US" altLang="zh-CN" sz="1600" b="0" i="0" dirty="0">
              <a:solidFill>
                <a:srgbClr val="FF6600"/>
              </a:solidFill>
              <a:effectLst/>
              <a:latin typeface="Söhne"/>
            </a:endParaRPr>
          </a:p>
          <a:p>
            <a:pPr algn="just"/>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6121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r>
              <a:rPr lang="en-US" altLang="zh-CN" sz="4000" b="0" i="0" dirty="0">
                <a:solidFill>
                  <a:schemeClr val="accent2"/>
                </a:solidFill>
                <a:effectLst/>
                <a:latin typeface="Söhne"/>
              </a:rPr>
              <a:t>Age Distribution</a:t>
            </a: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7649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algn="just"/>
            <a:endParaRPr lang="en-US" sz="3200" dirty="0">
              <a:solidFill>
                <a:srgbClr val="FF6600"/>
              </a:solidFill>
            </a:endParaRPr>
          </a:p>
          <a:p>
            <a:r>
              <a:rPr lang="en-US" sz="3200" dirty="0">
                <a:solidFill>
                  <a:srgbClr val="FF6600"/>
                </a:solidFill>
              </a:rPr>
              <a:t>Most target customers are under 40 years old.</a:t>
            </a: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图片 6" descr="图表, 直方图&#10;&#10;描述已自动生成">
            <a:extLst>
              <a:ext uri="{FF2B5EF4-FFF2-40B4-BE49-F238E27FC236}">
                <a16:creationId xmlns:a16="http://schemas.microsoft.com/office/drawing/2014/main" id="{3AEEAE28-D5D3-AFD2-6195-DEC1DD625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91" y="1399846"/>
            <a:ext cx="4880717" cy="3224395"/>
          </a:xfrm>
          <a:prstGeom prst="rect">
            <a:avLst/>
          </a:prstGeom>
        </p:spPr>
      </p:pic>
    </p:spTree>
    <p:extLst>
      <p:ext uri="{BB962C8B-B14F-4D97-AF65-F5344CB8AC3E}">
        <p14:creationId xmlns:p14="http://schemas.microsoft.com/office/powerpoint/2010/main" val="49776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algn="just"/>
            <a:endParaRPr lang="en-US" altLang="zh-CN" dirty="0">
              <a:solidFill>
                <a:srgbClr val="FF6600"/>
              </a:solidFill>
            </a:endParaRPr>
          </a:p>
          <a:p>
            <a:r>
              <a:rPr lang="en-US" altLang="zh-CN" sz="3600" b="0" i="0" dirty="0">
                <a:solidFill>
                  <a:schemeClr val="accent2"/>
                </a:solidFill>
                <a:effectLst/>
                <a:latin typeface="Söhne"/>
              </a:rPr>
              <a:t>Correlation Matrix</a:t>
            </a:r>
            <a:endParaRPr lang="en-US" sz="3600" dirty="0">
              <a:solidFill>
                <a:schemeClr val="accent2"/>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567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a:bodyPr>
          <a:lstStyle/>
          <a:p>
            <a:endParaRPr lang="en-US" altLang="zh-CN" dirty="0">
              <a:solidFill>
                <a:srgbClr val="FF6600"/>
              </a:solidFill>
            </a:endParaRPr>
          </a:p>
          <a:p>
            <a:endParaRPr lang="en-US" altLang="zh-CN" dirty="0">
              <a:solidFill>
                <a:srgbClr val="FF6600"/>
              </a:solidFill>
            </a:endParaRPr>
          </a:p>
          <a:p>
            <a:endParaRPr lang="en-US" altLang="zh-CN" dirty="0">
              <a:solidFill>
                <a:srgbClr val="FF6600"/>
              </a:solidFill>
            </a:endParaRPr>
          </a:p>
          <a:p>
            <a:endParaRPr lang="en-US" altLang="zh-CN" dirty="0">
              <a:solidFill>
                <a:srgbClr val="FF6600"/>
              </a:solidFill>
            </a:endParaRPr>
          </a:p>
          <a:p>
            <a:endParaRPr lang="en-US" altLang="zh-CN" dirty="0">
              <a:solidFill>
                <a:srgbClr val="FF6600"/>
              </a:solidFill>
            </a:endParaRPr>
          </a:p>
          <a:p>
            <a:r>
              <a:rPr lang="en-US" altLang="zh-CN" sz="3600" dirty="0">
                <a:solidFill>
                  <a:srgbClr val="FF6600"/>
                </a:solidFill>
              </a:rPr>
              <a:t>Most two variables in the dataset are not really correlated.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图片 6" descr="图形用户界面&#10;&#10;描述已自动生成">
            <a:extLst>
              <a:ext uri="{FF2B5EF4-FFF2-40B4-BE49-F238E27FC236}">
                <a16:creationId xmlns:a16="http://schemas.microsoft.com/office/drawing/2014/main" id="{24DB3AE6-4B7A-ECB2-AC0C-9D2FC646D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35" y="830902"/>
            <a:ext cx="5145870" cy="4584247"/>
          </a:xfrm>
          <a:prstGeom prst="rect">
            <a:avLst/>
          </a:prstGeom>
        </p:spPr>
      </p:pic>
    </p:spTree>
    <p:extLst>
      <p:ext uri="{BB962C8B-B14F-4D97-AF65-F5344CB8AC3E}">
        <p14:creationId xmlns:p14="http://schemas.microsoft.com/office/powerpoint/2010/main" val="53025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Final</a:t>
            </a:r>
            <a:br>
              <a:rPr lang="en-US" dirty="0"/>
            </a:br>
            <a:r>
              <a:rPr lang="en-US" b="1" dirty="0">
                <a:solidFill>
                  <a:srgbClr val="FF6600"/>
                </a:solidFill>
              </a:rPr>
              <a:t>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475787" y="712808"/>
            <a:ext cx="6765407" cy="5524983"/>
          </a:xfrm>
        </p:spPr>
        <p:txBody>
          <a:bodyPr vert="vert270">
            <a:normAutofit fontScale="40000" lnSpcReduction="20000"/>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just"/>
            <a:r>
              <a:rPr lang="en-US" altLang="zh-CN" sz="2900" dirty="0">
                <a:solidFill>
                  <a:srgbClr val="F87116"/>
                </a:solidFill>
                <a:effectLst/>
                <a:latin typeface="LMRoman10-Regular-Identity-H"/>
              </a:rPr>
              <a:t>Based on the EDA performed, we can make the following recommendations for the company: </a:t>
            </a:r>
          </a:p>
          <a:p>
            <a:pPr marL="514350" indent="-514350" algn="just">
              <a:buAutoNum type="arabicPeriod"/>
            </a:pPr>
            <a:r>
              <a:rPr lang="en-US" altLang="zh-CN" sz="2900" dirty="0">
                <a:solidFill>
                  <a:srgbClr val="F87116"/>
                </a:solidFill>
                <a:effectLst/>
                <a:latin typeface="LMRoman10-Regular-Identity-H"/>
              </a:rPr>
              <a:t>The dataset contains missing values, outliers and categorical variables that need to be preprocessed before analysis. The missing values can be filled with appropriate values such as mean, median or mode depending on the distribution of the data. Outliers can be removed or handled using appropriate techniques such as </a:t>
            </a:r>
            <a:r>
              <a:rPr lang="en-US" altLang="zh-CN" sz="2900" dirty="0" err="1">
                <a:solidFill>
                  <a:srgbClr val="F87116"/>
                </a:solidFill>
                <a:effectLst/>
                <a:latin typeface="LMRoman10-Regular-Identity-H"/>
              </a:rPr>
              <a:t>winsorization</a:t>
            </a:r>
            <a:r>
              <a:rPr lang="en-US" altLang="zh-CN" sz="2900" dirty="0">
                <a:solidFill>
                  <a:srgbClr val="F87116"/>
                </a:solidFill>
                <a:effectLst/>
                <a:latin typeface="LMRoman10-Regular-Identity-H"/>
              </a:rPr>
              <a:t> or transformations. Categorical variables can be encoded using one-hot encoding or label encoding techniques. </a:t>
            </a:r>
          </a:p>
          <a:p>
            <a:pPr marL="514350" indent="-514350" algn="just">
              <a:buAutoNum type="arabicPeriod"/>
            </a:pPr>
            <a:r>
              <a:rPr lang="en-US" altLang="zh-CN" sz="2900" dirty="0">
                <a:solidFill>
                  <a:srgbClr val="F87116"/>
                </a:solidFill>
                <a:effectLst/>
                <a:latin typeface="LMRoman10-Regular-Identity-H"/>
              </a:rPr>
              <a:t>The distribution of the target variable (y) indicates that the dataset is imbalanced, with a higher proportion of negative outcomes than positive outcomes. This could potentially impact the model’s performance and should be considered during model training. </a:t>
            </a:r>
          </a:p>
          <a:p>
            <a:pPr marL="514350" indent="-514350" algn="just">
              <a:buAutoNum type="arabicPeriod"/>
            </a:pPr>
            <a:r>
              <a:rPr lang="en-US" altLang="zh-CN" sz="2900" dirty="0">
                <a:solidFill>
                  <a:srgbClr val="F87116"/>
                </a:solidFill>
                <a:effectLst/>
                <a:latin typeface="LMRoman10-Regular-Identity-H"/>
              </a:rPr>
              <a:t>The correlation heatmap shows that some of the numerical variables are strongly correlated with each other, which may lead to multicollinearity issues during model training. Feature selection or dimensionality reduction techniques can be used to reduce the number of features and improve model performance. </a:t>
            </a:r>
            <a:endParaRPr lang="en-US" altLang="zh-CN" sz="2900" dirty="0">
              <a:solidFill>
                <a:srgbClr val="F87116"/>
              </a:solidFill>
              <a:latin typeface="LMRoman10-Regular-Identity-H"/>
            </a:endParaRPr>
          </a:p>
          <a:p>
            <a:pPr marL="514350" indent="-514350" algn="just">
              <a:buAutoNum type="arabicPeriod"/>
            </a:pPr>
            <a:r>
              <a:rPr lang="en-US" altLang="zh-CN" sz="2900" dirty="0">
                <a:solidFill>
                  <a:srgbClr val="F87116"/>
                </a:solidFill>
                <a:effectLst/>
                <a:latin typeface="LMRoman10-Regular-Identity-H"/>
              </a:rPr>
              <a:t>The box plot of age distribution by gender shows that there are some outliers in the data. These outliers could potentially impact the model’s performance and should be handled accordingly. </a:t>
            </a:r>
            <a:endParaRPr lang="en-US" altLang="zh-CN" sz="2900" dirty="0">
              <a:solidFill>
                <a:srgbClr val="F87116"/>
              </a:solidFill>
              <a:latin typeface="LMRoman10-Regular-Identity-H"/>
            </a:endParaRPr>
          </a:p>
          <a:p>
            <a:pPr marL="514350" indent="-514350" algn="just">
              <a:buAutoNum type="arabicPeriod"/>
            </a:pPr>
            <a:r>
              <a:rPr lang="en-US" altLang="zh-CN" sz="2900" dirty="0">
                <a:solidFill>
                  <a:srgbClr val="F87116"/>
                </a:solidFill>
                <a:effectLst/>
                <a:latin typeface="LMRoman10-Regular-Identity-H"/>
              </a:rPr>
              <a:t>The histogram of numerical variables shows that most of the variables have a skewed distribution. Transformations such as log, square root or box-cox transformations can be used to reduce the skewness and improve the model’s performance. </a:t>
            </a:r>
            <a:endParaRPr lang="en-US" altLang="zh-CN" sz="2900" dirty="0">
              <a:solidFill>
                <a:srgbClr val="F87116"/>
              </a:solidFill>
              <a:latin typeface="LMRoman10-Regular-Identity-H"/>
            </a:endParaRPr>
          </a:p>
          <a:p>
            <a:pPr marL="514350" indent="-514350" algn="just">
              <a:buAutoNum type="arabicPeriod"/>
            </a:pPr>
            <a:r>
              <a:rPr lang="en-US" altLang="zh-CN" sz="2900" dirty="0">
                <a:solidFill>
                  <a:srgbClr val="F87116"/>
                </a:solidFill>
                <a:effectLst/>
                <a:latin typeface="LMRoman10-Regular-Identity-H"/>
              </a:rPr>
              <a:t>The scatter plot matrix shows that there is no strong correlation between the numerical variables and the target variable (y). This indicates that a simple linear regression model may not perform well on this dataset, and more complex models such as decision trees, random forests or neural networks may need to be explored. </a:t>
            </a:r>
            <a:endParaRPr lang="en-US" altLang="zh-CN" sz="2900" dirty="0">
              <a:solidFill>
                <a:srgbClr val="F87116"/>
              </a:solidFill>
              <a:latin typeface="LMRoman10-Regular-Identity-H"/>
            </a:endParaRPr>
          </a:p>
          <a:p>
            <a:pPr marL="514350" indent="-514350" algn="just">
              <a:buAutoNum type="arabicPeriod"/>
            </a:pPr>
            <a:r>
              <a:rPr lang="en-US" altLang="zh-CN" sz="2900" dirty="0">
                <a:solidFill>
                  <a:srgbClr val="F87116"/>
                </a:solidFill>
                <a:effectLst/>
                <a:latin typeface="LMRoman10-Regular-Identity-H"/>
              </a:rPr>
              <a:t>Finally, it is recommended to use cross-validation techniques such as K-fold or stratified K-fold to evaluate the performance of the models on the imbalanced dataset. This will ensure that the model is able to generalize well on new unseen data. </a:t>
            </a:r>
            <a:endParaRPr lang="en-US" altLang="zh-CN" sz="2900" dirty="0">
              <a:solidFill>
                <a:srgbClr val="F87116"/>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09461004"/>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主题​​</Template>
  <TotalTime>162</TotalTime>
  <Words>1198</Words>
  <Application>Microsoft Macintosh PowerPoint</Application>
  <PresentationFormat>宽屏</PresentationFormat>
  <Paragraphs>151</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LMRoman10-Regular-Identity-H</vt:lpstr>
      <vt:lpstr>Söhne</vt:lpstr>
      <vt:lpstr>Arial</vt:lpstr>
      <vt:lpstr>Calibri</vt:lpstr>
      <vt:lpstr>Calibri Light</vt:lpstr>
      <vt:lpstr>Office 主题​​</vt:lpstr>
      <vt:lpstr>PowerPoint 演示文稿</vt:lpstr>
      <vt:lpstr>   Team Details</vt:lpstr>
      <vt:lpstr>   Agenda</vt:lpstr>
      <vt:lpstr>   Problem Statement</vt:lpstr>
      <vt:lpstr>   EDA</vt:lpstr>
      <vt:lpstr>   </vt:lpstr>
      <vt:lpstr>   EDA</vt:lpstr>
      <vt:lpstr>   </vt:lpstr>
      <vt:lpstr>   Final Recommendation</vt:lpstr>
      <vt:lpstr>   Solution</vt:lpstr>
      <vt:lpstr>   Solution</vt:lpstr>
      <vt:lpstr>   Solution</vt:lpstr>
      <vt:lpstr>   Solution</vt:lpstr>
      <vt:lpstr>   Solution</vt:lpstr>
      <vt:lpstr>   Solution</vt:lpstr>
      <vt:lpstr>   Solution</vt:lpstr>
      <vt:lpstr>   Solution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Xiaoke Song</dc:creator>
  <cp:lastModifiedBy>Xiaoke Song</cp:lastModifiedBy>
  <cp:revision>3</cp:revision>
  <dcterms:created xsi:type="dcterms:W3CDTF">2023-03-19T20:39:34Z</dcterms:created>
  <dcterms:modified xsi:type="dcterms:W3CDTF">2023-05-24T22:45:15Z</dcterms:modified>
</cp:coreProperties>
</file>