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116"/>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41"/>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endParaRPr lang="en-US" sz="4000" dirty="0"/>
          </a:p>
          <a:p>
            <a:endParaRPr lang="en-US" sz="4000" dirty="0"/>
          </a:p>
          <a:p>
            <a:r>
              <a:rPr lang="en-US" sz="2800" b="1" dirty="0"/>
              <a:t>19-March-2023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l"/>
            <a:endParaRPr lang="en-US" altLang="zh-CN" dirty="0">
              <a:solidFill>
                <a:srgbClr val="FF6600"/>
              </a:solidFill>
            </a:endParaRPr>
          </a:p>
          <a:p>
            <a:pPr algn="just"/>
            <a:r>
              <a:rPr lang="en-US" altLang="zh-CN" b="0" i="0" dirty="0">
                <a:solidFill>
                  <a:schemeClr val="accent2"/>
                </a:solidFill>
                <a:effectLst/>
                <a:latin typeface="Söhne"/>
              </a:rPr>
              <a:t>Hypothesis 3: Customers with higher incomes travel longer distances.</a:t>
            </a:r>
          </a:p>
          <a:p>
            <a:pPr algn="just"/>
            <a:r>
              <a:rPr lang="en-US" altLang="zh-CN" b="0" i="0" dirty="0">
                <a:solidFill>
                  <a:schemeClr val="accent2"/>
                </a:solidFill>
                <a:effectLst/>
                <a:latin typeface="Söhne"/>
              </a:rPr>
              <a:t>To investigate this hypothesis, we can calculate the correlation between customer income and the distance traveled. We can visualize the results using a joint plot.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0150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36890" y="527613"/>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endParaRPr lang="en-US" altLang="zh-CN" dirty="0">
              <a:solidFill>
                <a:srgbClr val="FF6600"/>
              </a:solidFill>
            </a:endParaRPr>
          </a:p>
          <a:p>
            <a:pPr algn="just"/>
            <a:r>
              <a:rPr lang="en-US" altLang="zh-CN" dirty="0">
                <a:solidFill>
                  <a:srgbClr val="FF6600"/>
                </a:solidFill>
              </a:rPr>
              <a:t>Null: There is no significant correlation between customers’ income and travel distance.</a:t>
            </a:r>
          </a:p>
          <a:p>
            <a:pPr algn="just"/>
            <a:endParaRPr lang="en-US" altLang="zh-CN" dirty="0">
              <a:solidFill>
                <a:srgbClr val="FF6600"/>
              </a:solidFill>
            </a:endParaRPr>
          </a:p>
          <a:p>
            <a:pPr algn="just"/>
            <a:r>
              <a:rPr lang="en-US" altLang="zh-CN" dirty="0">
                <a:solidFill>
                  <a:srgbClr val="FF6600"/>
                </a:solidFill>
              </a:rPr>
              <a:t>Choosing p-value = 0.05, after using chi-squared test, we find that our testing result &lt; 0.05. Thus, we fail to reject null hypothesis. There is no significant correlation between income and travel distance.</a:t>
            </a:r>
          </a:p>
          <a:p>
            <a:endParaRPr lang="en-US" altLang="zh-CN" dirty="0">
              <a:solidFill>
                <a:srgbClr val="FF6600"/>
              </a:solidFill>
            </a:endParaRPr>
          </a:p>
          <a:p>
            <a:pPr algn="just"/>
            <a:r>
              <a:rPr lang="en-US" altLang="zh-CN" dirty="0">
                <a:solidFill>
                  <a:srgbClr val="FF6600"/>
                </a:solidFill>
              </a:rPr>
              <a:t>The graph on the left support our data, since from the density distribution, there does show neither positive or negative relationship between these two variables.</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图片 7" descr="图片包含 图表&#10;&#10;描述已自动生成">
            <a:extLst>
              <a:ext uri="{FF2B5EF4-FFF2-40B4-BE49-F238E27FC236}">
                <a16:creationId xmlns:a16="http://schemas.microsoft.com/office/drawing/2014/main" id="{949170C0-773B-8962-F042-53AC2FF7F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18" y="1275576"/>
            <a:ext cx="4647168" cy="4588194"/>
          </a:xfrm>
          <a:prstGeom prst="rect">
            <a:avLst/>
          </a:prstGeom>
        </p:spPr>
      </p:pic>
    </p:spTree>
    <p:extLst>
      <p:ext uri="{BB962C8B-B14F-4D97-AF65-F5344CB8AC3E}">
        <p14:creationId xmlns:p14="http://schemas.microsoft.com/office/powerpoint/2010/main" val="144082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l"/>
            <a:endParaRPr lang="en-US" altLang="zh-CN" dirty="0">
              <a:solidFill>
                <a:srgbClr val="FF6600"/>
              </a:solidFill>
            </a:endParaRPr>
          </a:p>
          <a:p>
            <a:pPr algn="just"/>
            <a:r>
              <a:rPr lang="en-US" altLang="zh-CN" b="0" i="0" dirty="0">
                <a:solidFill>
                  <a:schemeClr val="accent2"/>
                </a:solidFill>
                <a:effectLst/>
                <a:latin typeface="Söhne"/>
              </a:rPr>
              <a:t>Hypothesis 4/5: Pink Cab's average profit per trip is higher than Yellow Cab's.</a:t>
            </a:r>
            <a:r>
              <a:rPr lang="en-US" altLang="zh-CN" sz="2400" b="0" i="0" dirty="0">
                <a:solidFill>
                  <a:srgbClr val="F87116"/>
                </a:solidFill>
                <a:effectLst/>
                <a:latin typeface="Söhne"/>
              </a:rPr>
              <a:t> </a:t>
            </a:r>
            <a:r>
              <a:rPr lang="en-US" altLang="zh-CN" sz="2400" b="0" i="0" dirty="0">
                <a:solidFill>
                  <a:schemeClr val="accent2"/>
                </a:solidFill>
                <a:effectLst/>
                <a:latin typeface="Söhne"/>
              </a:rPr>
              <a:t>What are the differences in profitability between Pink Cab and Yellow Cab?</a:t>
            </a:r>
            <a:endParaRPr lang="en-US" altLang="zh-CN" b="0" i="0" dirty="0">
              <a:solidFill>
                <a:schemeClr val="accent2"/>
              </a:solidFill>
              <a:effectLst/>
              <a:latin typeface="Söhne"/>
            </a:endParaRPr>
          </a:p>
          <a:p>
            <a:pPr algn="just"/>
            <a:r>
              <a:rPr lang="en-US" altLang="zh-CN" b="0" i="0" dirty="0">
                <a:solidFill>
                  <a:schemeClr val="accent2"/>
                </a:solidFill>
                <a:effectLst/>
                <a:latin typeface="Söhne"/>
              </a:rPr>
              <a:t>To investigate this hypothesis, we can calculate the average profit per trip for each cab company and visualize the results using a bar chart.</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9992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8" y="492887"/>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altLang="zh-CN" dirty="0">
                <a:solidFill>
                  <a:srgbClr val="FF6600"/>
                </a:solidFill>
              </a:rPr>
              <a:t>Null: There is no significant difference between the average profit for two different Cab companies.</a:t>
            </a:r>
          </a:p>
          <a:p>
            <a:pPr algn="just"/>
            <a:endParaRPr lang="en-US" altLang="zh-CN" dirty="0">
              <a:solidFill>
                <a:srgbClr val="FF6600"/>
              </a:solidFill>
            </a:endParaRPr>
          </a:p>
          <a:p>
            <a:pPr algn="just"/>
            <a:r>
              <a:rPr lang="en-US" altLang="zh-CN" dirty="0">
                <a:solidFill>
                  <a:srgbClr val="FF6600"/>
                </a:solidFill>
              </a:rPr>
              <a:t>Choosing p-value = 0.05, after using chi-squared test, we find that our testing result &gt; 0.05. Thus, we can reject null hypothesis. There is  significant difference between the profits made by different Cab companies.</a:t>
            </a:r>
          </a:p>
          <a:p>
            <a:endParaRPr lang="en-US" altLang="zh-CN" dirty="0">
              <a:solidFill>
                <a:srgbClr val="FF6600"/>
              </a:solidFill>
            </a:endParaRPr>
          </a:p>
          <a:p>
            <a:pPr algn="just"/>
            <a:r>
              <a:rPr lang="en-US" altLang="zh-CN" dirty="0">
                <a:solidFill>
                  <a:srgbClr val="FF6600"/>
                </a:solidFill>
              </a:rPr>
              <a:t>The graph on the left support our data, since it is obviously that the profit made by Yellow Cab is largely greater than Pink Cab’s. (160-60=100).</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图片 5" descr="图表, 条形图&#10;&#10;描述已自动生成">
            <a:extLst>
              <a:ext uri="{FF2B5EF4-FFF2-40B4-BE49-F238E27FC236}">
                <a16:creationId xmlns:a16="http://schemas.microsoft.com/office/drawing/2014/main" id="{8D400F36-B18E-1B6E-6690-43BFD7199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70" y="1756779"/>
            <a:ext cx="4445000" cy="2997200"/>
          </a:xfrm>
          <a:prstGeom prst="rect">
            <a:avLst/>
          </a:prstGeom>
        </p:spPr>
      </p:pic>
    </p:spTree>
    <p:extLst>
      <p:ext uri="{BB962C8B-B14F-4D97-AF65-F5344CB8AC3E}">
        <p14:creationId xmlns:p14="http://schemas.microsoft.com/office/powerpoint/2010/main" val="10311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fontScale="92500" lnSpcReduction="10000"/>
          </a:bodyPr>
          <a:lstStyle/>
          <a:p>
            <a:endParaRPr lang="en-US" dirty="0">
              <a:solidFill>
                <a:srgbClr val="FF6600"/>
              </a:solidFill>
            </a:endParaRPr>
          </a:p>
          <a:p>
            <a:pPr algn="just"/>
            <a:r>
              <a:rPr lang="en-US" dirty="0">
                <a:solidFill>
                  <a:srgbClr val="FF6600"/>
                </a:solidFill>
              </a:rPr>
              <a:t> </a:t>
            </a:r>
            <a:endParaRPr lang="en-US" altLang="zh-CN" dirty="0">
              <a:solidFill>
                <a:srgbClr val="FF6600"/>
              </a:solidFill>
            </a:endParaRPr>
          </a:p>
          <a:p>
            <a:pPr algn="just"/>
            <a:r>
              <a:rPr lang="en-US" altLang="zh-CN" b="0" i="0" dirty="0">
                <a:solidFill>
                  <a:schemeClr val="accent2"/>
                </a:solidFill>
                <a:effectLst/>
                <a:latin typeface="Söhne"/>
              </a:rPr>
              <a:t>Based on the hypothesis tests conducted, we can conclude the following:</a:t>
            </a:r>
          </a:p>
          <a:p>
            <a:pPr algn="just">
              <a:buFont typeface="+mj-lt"/>
              <a:buAutoNum type="arabicPeriod"/>
            </a:pPr>
            <a:r>
              <a:rPr lang="en-US" altLang="zh-CN" b="0" i="0" dirty="0">
                <a:solidFill>
                  <a:schemeClr val="accent2"/>
                </a:solidFill>
                <a:effectLst/>
                <a:latin typeface="Söhne"/>
              </a:rPr>
              <a:t>The proportion of male customers is significantly different between Pink Cab and Yellow Cab. Pink Cab has a lower proportion of male customers compared to Yellow Cab.</a:t>
            </a:r>
          </a:p>
          <a:p>
            <a:pPr algn="just">
              <a:buFont typeface="+mj-lt"/>
              <a:buAutoNum type="arabicPeriod"/>
            </a:pPr>
            <a:r>
              <a:rPr lang="en-US" altLang="zh-CN" b="0" i="0" dirty="0">
                <a:solidFill>
                  <a:schemeClr val="accent2"/>
                </a:solidFill>
                <a:effectLst/>
                <a:latin typeface="Söhne"/>
              </a:rPr>
              <a:t>There is no evidence to support the hypothesis that there is a significant difference in the proportion of male customers between Pink Cab and Yellow Cab.</a:t>
            </a:r>
          </a:p>
          <a:p>
            <a:pPr algn="just">
              <a:buFont typeface="+mj-lt"/>
              <a:buAutoNum type="arabicPeriod"/>
            </a:pPr>
            <a:r>
              <a:rPr lang="en-US" altLang="zh-CN" b="0" i="0" dirty="0">
                <a:solidFill>
                  <a:schemeClr val="accent2"/>
                </a:solidFill>
                <a:effectLst/>
                <a:latin typeface="Söhne"/>
              </a:rPr>
              <a:t>There is no significant correlation between income and travel distance, indicating that the two variables are not strongly related to each other.</a:t>
            </a:r>
          </a:p>
          <a:p>
            <a:pPr algn="just">
              <a:buFont typeface="+mj-lt"/>
              <a:buAutoNum type="arabicPeriod"/>
            </a:pPr>
            <a:r>
              <a:rPr lang="en-US" altLang="zh-CN" b="0" i="0" dirty="0">
                <a:solidFill>
                  <a:schemeClr val="accent2"/>
                </a:solidFill>
                <a:effectLst/>
                <a:latin typeface="Söhne"/>
              </a:rPr>
              <a:t>There is a significant difference between the profits made by Pink Cab and Yellow Cab. Pink Cab has a lower average profit per trip compared to Yellow Cab.</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4526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just"/>
            <a:r>
              <a:rPr lang="en-US" altLang="zh-CN" b="0" i="0" dirty="0">
                <a:solidFill>
                  <a:schemeClr val="accent2"/>
                </a:solidFill>
                <a:effectLst/>
                <a:latin typeface="Söhne"/>
              </a:rPr>
              <a:t>Overall, the analysis suggests that Yellow Cab is more popular among male customers and more profitable compared to Pink Cab. However, it is important to note that further analysis may be needed to fully understand the factors that contribute to these differences.</a:t>
            </a:r>
            <a:endParaRPr lang="en-US" dirty="0">
              <a:solidFill>
                <a:schemeClr val="accent2"/>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0946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14999" y="1056193"/>
            <a:ext cx="6753829" cy="484979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altLang="zh-CN" sz="2000" b="0" i="0" dirty="0">
                <a:solidFill>
                  <a:schemeClr val="accent2"/>
                </a:solidFill>
                <a:effectLst/>
                <a:latin typeface="Söhne"/>
              </a:rPr>
              <a:t>The dataset provided contains information on two cab companies, Pink Cab and Yellow Cab, including details on customer demographics, trip details, and payment information. The data covers a period of several months and includes information on over 36,000 trips.</a:t>
            </a:r>
          </a:p>
          <a:p>
            <a:pPr algn="just"/>
            <a:r>
              <a:rPr lang="en-US" sz="2000" dirty="0">
                <a:solidFill>
                  <a:schemeClr val="accent2"/>
                </a:solidFill>
              </a:rPr>
              <a:t>We will provide five hypothesis tests to get insight into customer preferences, payment behavior, and profitability of the cab companies. These insights can help the companies to make data-driven decisions in terms of marketing, pricing, and customer service to improve their profitability and customer satisfaction.</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6483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854082" y="905719"/>
            <a:ext cx="6256120" cy="5046563"/>
          </a:xfrm>
        </p:spPr>
        <p:txBody>
          <a:bodyPr vert="vert270">
            <a:normAutofit lnSpcReduction="10000"/>
          </a:bodyPr>
          <a:lstStyle/>
          <a:p>
            <a:pPr algn="just"/>
            <a:endParaRPr lang="en-US" sz="2800" dirty="0">
              <a:solidFill>
                <a:srgbClr val="FF6600"/>
              </a:solidFill>
            </a:endParaRPr>
          </a:p>
          <a:p>
            <a:pPr algn="just"/>
            <a:r>
              <a:rPr lang="en-US" sz="1600" dirty="0">
                <a:solidFill>
                  <a:schemeClr val="accent2"/>
                </a:solidFill>
              </a:rPr>
              <a:t>The cab industry is highly competitive, with Pink Cab and Yellow Cab being two major players in the markets. The companies have access to large amount of data related to their customers, trip details, and payment behavior. However, they need to make data-driven decisions to remain competitive and profitable. The problem is to identify the key factors that influence customer and preferences, as well as the profitability of the companies.</a:t>
            </a:r>
          </a:p>
          <a:p>
            <a:pPr algn="l"/>
            <a:r>
              <a:rPr lang="en-US" altLang="zh-CN" sz="1600" b="0" i="0" dirty="0">
                <a:solidFill>
                  <a:srgbClr val="F87116"/>
                </a:solidFill>
                <a:effectLst/>
                <a:latin typeface="Söhne"/>
              </a:rPr>
              <a:t>To address this problem, the following questions need to be answered:</a:t>
            </a:r>
          </a:p>
          <a:p>
            <a:pPr algn="l">
              <a:buFont typeface="+mj-lt"/>
              <a:buAutoNum type="arabicPeriod"/>
            </a:pPr>
            <a:r>
              <a:rPr lang="en-US" altLang="zh-CN" sz="1600" b="0" i="0" dirty="0">
                <a:solidFill>
                  <a:srgbClr val="F87116"/>
                </a:solidFill>
                <a:effectLst/>
                <a:latin typeface="Söhne"/>
              </a:rPr>
              <a:t>What factors influence customer preferences between Pink Cab and Yellow Cab?</a:t>
            </a:r>
          </a:p>
          <a:p>
            <a:pPr algn="l">
              <a:buFont typeface="+mj-lt"/>
              <a:buAutoNum type="arabicPeriod"/>
            </a:pPr>
            <a:r>
              <a:rPr lang="en-US" altLang="zh-CN" sz="1600" b="0" i="0" dirty="0">
                <a:solidFill>
                  <a:srgbClr val="F87116"/>
                </a:solidFill>
                <a:effectLst/>
                <a:latin typeface="Söhne"/>
              </a:rPr>
              <a:t>How does payment behavior affect customer tipping habits?</a:t>
            </a:r>
          </a:p>
          <a:p>
            <a:pPr algn="l">
              <a:buFont typeface="+mj-lt"/>
              <a:buAutoNum type="arabicPeriod"/>
            </a:pPr>
            <a:r>
              <a:rPr lang="en-US" altLang="zh-CN" sz="1600" b="0" i="0" dirty="0">
                <a:solidFill>
                  <a:srgbClr val="F87116"/>
                </a:solidFill>
                <a:effectLst/>
                <a:latin typeface="Söhne"/>
              </a:rPr>
              <a:t>Is there a correlation between customer income and the distance travelled?</a:t>
            </a:r>
          </a:p>
          <a:p>
            <a:pPr algn="l">
              <a:buFont typeface="+mj-lt"/>
              <a:buAutoNum type="arabicPeriod"/>
            </a:pPr>
            <a:r>
              <a:rPr lang="en-US" altLang="zh-CN" sz="1600" b="0" i="0" dirty="0">
                <a:solidFill>
                  <a:srgbClr val="F87116"/>
                </a:solidFill>
                <a:effectLst/>
                <a:latin typeface="Söhne"/>
              </a:rPr>
              <a:t>Which company is more profitable, Pink Cab or Yellow Cab?</a:t>
            </a:r>
          </a:p>
          <a:p>
            <a:pPr algn="l">
              <a:buFont typeface="+mj-lt"/>
              <a:buAutoNum type="arabicPeriod"/>
            </a:pPr>
            <a:r>
              <a:rPr lang="en-US" altLang="zh-CN" sz="1600" b="0" i="0" dirty="0">
                <a:solidFill>
                  <a:srgbClr val="F87116"/>
                </a:solidFill>
                <a:effectLst/>
                <a:latin typeface="Söhne"/>
              </a:rPr>
              <a:t>What are the differences in profitability between Pink Cab and Yellow Cab?</a:t>
            </a:r>
          </a:p>
          <a:p>
            <a:pPr algn="l"/>
            <a:r>
              <a:rPr lang="en-US" altLang="zh-CN" sz="1600" b="0" i="0" dirty="0">
                <a:solidFill>
                  <a:srgbClr val="F87116"/>
                </a:solidFill>
                <a:effectLst/>
                <a:latin typeface="Söhne"/>
              </a:rPr>
              <a:t>Answering these questions will help the companies to make informed decisions related to marketing, pricing, and customer service. This, in turn, will help them to remain competitive in the market and improve their profitability.</a:t>
            </a:r>
          </a:p>
          <a:p>
            <a:pPr algn="just"/>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6121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88932" y="477456"/>
            <a:ext cx="6117224" cy="5903088"/>
          </a:xfrm>
        </p:spPr>
        <p:txBody>
          <a:bodyPr vert="vert270">
            <a:normAutofit fontScale="92500" lnSpcReduction="10000"/>
          </a:bodyPr>
          <a:lstStyle/>
          <a:p>
            <a:endParaRPr lang="en-US" dirty="0">
              <a:solidFill>
                <a:srgbClr val="FF6600"/>
              </a:solidFill>
            </a:endParaRPr>
          </a:p>
          <a:p>
            <a:pPr algn="just"/>
            <a:r>
              <a:rPr lang="en-US" dirty="0">
                <a:solidFill>
                  <a:srgbClr val="FF6600"/>
                </a:solidFill>
              </a:rPr>
              <a:t>  </a:t>
            </a:r>
          </a:p>
          <a:p>
            <a:pPr algn="just"/>
            <a:r>
              <a:rPr lang="en-US" altLang="zh-CN" b="0" i="0" dirty="0">
                <a:solidFill>
                  <a:schemeClr val="accent2"/>
                </a:solidFill>
                <a:effectLst/>
                <a:latin typeface="Söhne"/>
              </a:rPr>
              <a:t>Here is an approach that could be taken to address the problem statement:</a:t>
            </a:r>
          </a:p>
          <a:p>
            <a:pPr algn="just">
              <a:buFont typeface="+mj-lt"/>
              <a:buAutoNum type="arabicPeriod"/>
            </a:pPr>
            <a:r>
              <a:rPr lang="en-US" altLang="zh-CN" b="0" i="0" dirty="0">
                <a:solidFill>
                  <a:schemeClr val="accent2"/>
                </a:solidFill>
                <a:effectLst/>
                <a:latin typeface="Söhne"/>
              </a:rPr>
              <a:t>Data collection and cleaning: Collect data from Pink Cab and Yellow Cab on customer demographics, trip details, payment information, and profitability. Clean and preprocess the data to remove missing values and outliers.</a:t>
            </a:r>
          </a:p>
          <a:p>
            <a:pPr algn="just">
              <a:buFont typeface="+mj-lt"/>
              <a:buAutoNum type="arabicPeriod"/>
            </a:pPr>
            <a:r>
              <a:rPr lang="en-US" altLang="zh-CN" b="0" i="0" dirty="0">
                <a:solidFill>
                  <a:schemeClr val="accent2"/>
                </a:solidFill>
                <a:effectLst/>
                <a:latin typeface="Söhne"/>
              </a:rPr>
              <a:t>Exploratory Data Analysis (EDA): Perform EDA to gain insights into the data, identify patterns, and trends. Generate visualizations such as histograms, scatter plots, and box plots to explore the relationships between variables.</a:t>
            </a:r>
          </a:p>
          <a:p>
            <a:pPr algn="just">
              <a:buFont typeface="+mj-lt"/>
              <a:buAutoNum type="arabicPeriod"/>
            </a:pPr>
            <a:r>
              <a:rPr lang="en-US" altLang="zh-CN" b="0" i="0" dirty="0">
                <a:solidFill>
                  <a:schemeClr val="accent2"/>
                </a:solidFill>
                <a:effectLst/>
                <a:latin typeface="Söhne"/>
              </a:rPr>
              <a:t>Hypothesis testing: Use statistical tests such as chi-squared test, two-sample t-test, and Pearson correlation test to test the hypotheses related to customer behavior, payment behavior, and profitability.</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944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r>
              <a:rPr lang="en-US" altLang="zh-CN" sz="2400" b="0" i="0" dirty="0">
                <a:solidFill>
                  <a:schemeClr val="accent2"/>
                </a:solidFill>
                <a:effectLst/>
                <a:latin typeface="Söhne"/>
              </a:rPr>
              <a:t>Hypothesis 1: Male customers prefer Yellow Cab over Pink Cab.</a:t>
            </a:r>
          </a:p>
          <a:p>
            <a:pPr algn="just"/>
            <a:r>
              <a:rPr lang="en-US" altLang="zh-CN" sz="2400" b="0" i="0" dirty="0">
                <a:solidFill>
                  <a:schemeClr val="accent2"/>
                </a:solidFill>
                <a:effectLst/>
                <a:latin typeface="Söhne"/>
              </a:rPr>
              <a:t>To investigate this hypothesis, we can perform a count of the number of male customers who use each cab company and visualize the results using a bar chart. </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7649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dirty="0">
                <a:solidFill>
                  <a:srgbClr val="FF6600"/>
                </a:solidFill>
              </a:rPr>
              <a:t>Null: there is no significant difference between Yellow Cab and Pink Cab for male customers.</a:t>
            </a:r>
          </a:p>
          <a:p>
            <a:pPr algn="just"/>
            <a:endParaRPr lang="en-US" dirty="0">
              <a:solidFill>
                <a:srgbClr val="FF6600"/>
              </a:solidFill>
            </a:endParaRPr>
          </a:p>
          <a:p>
            <a:pPr algn="just"/>
            <a:r>
              <a:rPr lang="en-US" dirty="0">
                <a:solidFill>
                  <a:srgbClr val="FF6600"/>
                </a:solidFill>
              </a:rPr>
              <a:t>Choosing p-value = 0.05, after using chi-squared test, we find that our testing result &gt; 0.05. Thus, we reject null hypothesis. There is a significant difference in the proportion of male customers between the two cab companies.</a:t>
            </a:r>
          </a:p>
          <a:p>
            <a:pPr algn="just"/>
            <a:endParaRPr lang="en-US" dirty="0">
              <a:solidFill>
                <a:srgbClr val="FF6600"/>
              </a:solidFill>
            </a:endParaRPr>
          </a:p>
          <a:p>
            <a:pPr algn="just"/>
            <a:r>
              <a:rPr lang="en-US" dirty="0">
                <a:solidFill>
                  <a:srgbClr val="FF6600"/>
                </a:solidFill>
              </a:rPr>
              <a:t>Also, the graph on the left support our hypothesis that male customers prefer Yellow Cab than Pink Cab.</a:t>
            </a:r>
          </a:p>
          <a:p>
            <a:pPr algn="just"/>
            <a:endParaRPr lang="en-US" dirty="0">
              <a:solidFill>
                <a:srgbClr val="FF6600"/>
              </a:solidFill>
            </a:endParaRP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图片 5" descr="图表, 条形图&#10;&#10;描述已自动生成">
            <a:extLst>
              <a:ext uri="{FF2B5EF4-FFF2-40B4-BE49-F238E27FC236}">
                <a16:creationId xmlns:a16="http://schemas.microsoft.com/office/drawing/2014/main" id="{33DDCD18-4503-96EC-58DA-40AC718E8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20" y="1781054"/>
            <a:ext cx="4711700" cy="2971800"/>
          </a:xfrm>
          <a:prstGeom prst="rect">
            <a:avLst/>
          </a:prstGeom>
        </p:spPr>
      </p:pic>
    </p:spTree>
    <p:extLst>
      <p:ext uri="{BB962C8B-B14F-4D97-AF65-F5344CB8AC3E}">
        <p14:creationId xmlns:p14="http://schemas.microsoft.com/office/powerpoint/2010/main" val="49776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altLang="zh-CN" dirty="0">
              <a:solidFill>
                <a:srgbClr val="FF6600"/>
              </a:solidFill>
            </a:endParaRPr>
          </a:p>
          <a:p>
            <a:pPr algn="just"/>
            <a:r>
              <a:rPr lang="en-US" altLang="zh-CN" b="0" i="0" dirty="0">
                <a:solidFill>
                  <a:schemeClr val="accent2"/>
                </a:solidFill>
                <a:effectLst/>
                <a:latin typeface="Söhne"/>
              </a:rPr>
              <a:t>Hypothesis 2: Customers who pay by cash tip more than customers who pay by card.</a:t>
            </a:r>
          </a:p>
          <a:p>
            <a:pPr algn="just"/>
            <a:r>
              <a:rPr lang="en-US" altLang="zh-CN" b="0" i="0" dirty="0">
                <a:solidFill>
                  <a:schemeClr val="accent2"/>
                </a:solidFill>
                <a:effectLst/>
                <a:latin typeface="Söhne"/>
              </a:rPr>
              <a:t>To investigate this hypothesis, we can compare the average tip amount for customers who pay by cash vs. customers who pay by card. We can visualize the results using a box plot. </a:t>
            </a:r>
            <a:endParaRPr lang="en-US" sz="3200" dirty="0">
              <a:solidFill>
                <a:schemeClr val="accent2"/>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7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pPr algn="just"/>
            <a:endParaRPr lang="en-US" altLang="zh-CN" dirty="0">
              <a:solidFill>
                <a:srgbClr val="FF6600"/>
              </a:solidFill>
            </a:endParaRPr>
          </a:p>
          <a:p>
            <a:pPr algn="just"/>
            <a:r>
              <a:rPr lang="en-US" dirty="0">
                <a:solidFill>
                  <a:srgbClr val="FF6600"/>
                </a:solidFill>
              </a:rPr>
              <a:t>Null: There is no significant difference between customers’ payment preference.</a:t>
            </a:r>
          </a:p>
          <a:p>
            <a:pPr algn="just"/>
            <a:endParaRPr lang="en-US" dirty="0">
              <a:solidFill>
                <a:srgbClr val="FF6600"/>
              </a:solidFill>
            </a:endParaRPr>
          </a:p>
          <a:p>
            <a:pPr algn="just"/>
            <a:r>
              <a:rPr lang="en-US" altLang="zh-CN" dirty="0">
                <a:solidFill>
                  <a:srgbClr val="FF6600"/>
                </a:solidFill>
              </a:rPr>
              <a:t>Choosing p-value = 0.05, after using chi-squared test, we find that our testing result &lt; 0.05. Thus, we fail to reject null hypothesis. There is no significant difference in the proportion of male customers between the two cab companies.</a:t>
            </a:r>
          </a:p>
          <a:p>
            <a:endParaRPr lang="en-US" dirty="0">
              <a:solidFill>
                <a:srgbClr val="FF6600"/>
              </a:solidFill>
            </a:endParaRPr>
          </a:p>
          <a:p>
            <a:pPr algn="just"/>
            <a:r>
              <a:rPr lang="en-US" dirty="0">
                <a:solidFill>
                  <a:srgbClr val="FF6600"/>
                </a:solidFill>
              </a:rPr>
              <a:t>The graph on the left support our data, since compared the mean value of customers using cash and card, there is only 0.4 difference between the two preferences.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图片 5" descr="图表&#10;&#10;描述已自动生成">
            <a:extLst>
              <a:ext uri="{FF2B5EF4-FFF2-40B4-BE49-F238E27FC236}">
                <a16:creationId xmlns:a16="http://schemas.microsoft.com/office/drawing/2014/main" id="{14D8E646-0D1E-4A8F-E843-3D34802D1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70" y="1898650"/>
            <a:ext cx="5003800" cy="3060700"/>
          </a:xfrm>
          <a:prstGeom prst="rect">
            <a:avLst/>
          </a:prstGeom>
        </p:spPr>
      </p:pic>
    </p:spTree>
    <p:extLst>
      <p:ext uri="{BB962C8B-B14F-4D97-AF65-F5344CB8AC3E}">
        <p14:creationId xmlns:p14="http://schemas.microsoft.com/office/powerpoint/2010/main" val="530255876"/>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主题​​</Template>
  <TotalTime>133</TotalTime>
  <Words>1195</Words>
  <Application>Microsoft Macintosh PowerPoint</Application>
  <PresentationFormat>宽屏</PresentationFormat>
  <Paragraphs>120</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Söhne</vt:lpstr>
      <vt:lpstr>Arial</vt:lpstr>
      <vt:lpstr>Calibri</vt:lpstr>
      <vt:lpstr>Calibri Light</vt:lpstr>
      <vt:lpstr>Office 主题​​</vt:lpstr>
      <vt:lpstr>PowerPoint 演示文稿</vt:lpstr>
      <vt:lpstr>   Agenda</vt:lpstr>
      <vt:lpstr>   Executive Summary</vt:lpstr>
      <vt:lpstr>   Problem Statement</vt:lpstr>
      <vt:lpstr>   Approach</vt:lpstr>
      <vt:lpstr>   EDA</vt:lpstr>
      <vt:lpstr>   </vt:lpstr>
      <vt:lpstr>   EDA</vt:lpstr>
      <vt:lpstr>   </vt:lpstr>
      <vt:lpstr>   EDA</vt:lpstr>
      <vt:lpstr>   </vt:lpstr>
      <vt:lpstr>   EDA</vt:lpstr>
      <vt:lpstr>   </vt:lpstr>
      <vt:lpstr>   EDA Summary</vt:lpstr>
      <vt:lpstr>   Recommendation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Xiaoke Song</dc:creator>
  <cp:lastModifiedBy>Xiaoke Song</cp:lastModifiedBy>
  <cp:revision>1</cp:revision>
  <dcterms:created xsi:type="dcterms:W3CDTF">2023-03-19T20:39:34Z</dcterms:created>
  <dcterms:modified xsi:type="dcterms:W3CDTF">2023-03-19T22:53:26Z</dcterms:modified>
</cp:coreProperties>
</file>