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73" r:id="rId7"/>
    <p:sldId id="274" r:id="rId8"/>
    <p:sldId id="275" r:id="rId9"/>
    <p:sldId id="281"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87116"/>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41"/>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359772" cy="2769989"/>
          </a:xfrm>
          <a:prstGeom prst="rect">
            <a:avLst/>
          </a:prstGeom>
          <a:solidFill>
            <a:srgbClr val="3B3B3B"/>
          </a:solidFill>
        </p:spPr>
        <p:txBody>
          <a:bodyPr wrap="none" rtlCol="0">
            <a:spAutoFit/>
          </a:bodyPr>
          <a:lstStyle/>
          <a:p>
            <a:r>
              <a:rPr lang="en-US" sz="6600" dirty="0">
                <a:solidFill>
                  <a:srgbClr val="FF6600"/>
                </a:solidFill>
              </a:rPr>
              <a:t>Customer </a:t>
            </a:r>
            <a:r>
              <a:rPr lang="en-US" sz="6600" dirty="0" err="1">
                <a:solidFill>
                  <a:srgbClr val="FF6600"/>
                </a:solidFill>
              </a:rPr>
              <a:t>Segmation</a:t>
            </a:r>
            <a:endParaRPr lang="en-US" sz="6600" dirty="0">
              <a:solidFill>
                <a:srgbClr val="FF6600"/>
              </a:solidFill>
            </a:endParaRPr>
          </a:p>
          <a:p>
            <a:endParaRPr lang="en-US" sz="4000" dirty="0"/>
          </a:p>
          <a:p>
            <a:endParaRPr lang="en-US" sz="4000" dirty="0"/>
          </a:p>
          <a:p>
            <a:r>
              <a:rPr lang="en-US" sz="2800" b="1" dirty="0"/>
              <a:t>13-May-2023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       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Team Details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Group Name: Go Bear!</a:t>
            </a:r>
          </a:p>
          <a:p>
            <a:pPr algn="just"/>
            <a:r>
              <a:rPr lang="en-US" sz="2800" dirty="0">
                <a:solidFill>
                  <a:srgbClr val="FF6600"/>
                </a:solidFill>
              </a:rPr>
              <a:t>         Name: </a:t>
            </a:r>
            <a:r>
              <a:rPr lang="en-US" sz="2800" dirty="0" err="1">
                <a:solidFill>
                  <a:srgbClr val="FF6600"/>
                </a:solidFill>
              </a:rPr>
              <a:t>Xiaoke</a:t>
            </a:r>
            <a:r>
              <a:rPr lang="en-US" sz="2800" dirty="0">
                <a:solidFill>
                  <a:srgbClr val="FF6600"/>
                </a:solidFill>
              </a:rPr>
              <a:t> Song</a:t>
            </a:r>
          </a:p>
          <a:p>
            <a:pPr algn="just"/>
            <a:r>
              <a:rPr lang="en-US" sz="2800" dirty="0">
                <a:solidFill>
                  <a:srgbClr val="FF6600"/>
                </a:solidFill>
              </a:rPr>
              <a:t>         Email: xiaokesong57@gmail.com</a:t>
            </a:r>
          </a:p>
          <a:p>
            <a:pPr algn="just"/>
            <a:r>
              <a:rPr lang="en-US" sz="2800" dirty="0">
                <a:solidFill>
                  <a:srgbClr val="FF6600"/>
                </a:solidFill>
              </a:rPr>
              <a:t>         Country: US</a:t>
            </a:r>
          </a:p>
          <a:p>
            <a:pPr algn="just"/>
            <a:r>
              <a:rPr lang="en-US" sz="2800" dirty="0">
                <a:solidFill>
                  <a:srgbClr val="FF6600"/>
                </a:solidFill>
              </a:rPr>
              <a:t>         College: UC Berkeley</a:t>
            </a:r>
          </a:p>
          <a:p>
            <a:pPr algn="just"/>
            <a:r>
              <a:rPr lang="en-US" sz="2800" dirty="0">
                <a:solidFill>
                  <a:srgbClr val="FF6600"/>
                </a:solidFill>
              </a:rPr>
              <a:t>         Specialization: Data Science</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714999" y="1056193"/>
            <a:ext cx="6753829" cy="484979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marL="457200" indent="-457200">
              <a:buAutoNum type="arabicPeriod"/>
            </a:pPr>
            <a:r>
              <a:rPr lang="en-US" dirty="0">
                <a:solidFill>
                  <a:srgbClr val="FF6600"/>
                </a:solidFill>
              </a:rPr>
              <a:t>Problem Statement</a:t>
            </a:r>
          </a:p>
          <a:p>
            <a:pPr marL="457200" indent="-457200">
              <a:buAutoNum type="arabicPeriod"/>
            </a:pPr>
            <a:endParaRPr lang="en-US" dirty="0">
              <a:solidFill>
                <a:srgbClr val="FF6600"/>
              </a:solidFill>
            </a:endParaRPr>
          </a:p>
          <a:p>
            <a:r>
              <a:rPr lang="en-US" dirty="0">
                <a:solidFill>
                  <a:srgbClr val="FF6600"/>
                </a:solidFill>
              </a:rPr>
              <a:t>2. EDA</a:t>
            </a:r>
          </a:p>
          <a:p>
            <a:endParaRPr lang="en-US" dirty="0">
              <a:solidFill>
                <a:srgbClr val="FF6600"/>
              </a:solidFill>
            </a:endParaRPr>
          </a:p>
          <a:p>
            <a:r>
              <a:rPr lang="en-US" dirty="0">
                <a:solidFill>
                  <a:srgbClr val="FF6600"/>
                </a:solidFill>
              </a:rPr>
              <a:t>3. Final Recommendation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6483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854082" y="905719"/>
            <a:ext cx="6256120" cy="5046563"/>
          </a:xfrm>
        </p:spPr>
        <p:txBody>
          <a:bodyPr vert="vert270">
            <a:normAutofit/>
          </a:bodyPr>
          <a:lstStyle/>
          <a:p>
            <a:pPr algn="just"/>
            <a:endParaRPr lang="en-US" sz="2800" dirty="0">
              <a:solidFill>
                <a:srgbClr val="FF6600"/>
              </a:solidFill>
            </a:endParaRPr>
          </a:p>
          <a:p>
            <a:pPr algn="just"/>
            <a:endParaRPr lang="en-US" altLang="zh-CN" sz="1800" dirty="0">
              <a:solidFill>
                <a:srgbClr val="FF6600"/>
              </a:solidFill>
              <a:effectLst/>
              <a:latin typeface="LMRoman10-Regular-Identity-H"/>
            </a:endParaRPr>
          </a:p>
          <a:p>
            <a:pPr algn="just"/>
            <a:endParaRPr lang="en-US" altLang="zh-CN" sz="1800" dirty="0">
              <a:solidFill>
                <a:srgbClr val="FF6600"/>
              </a:solidFill>
              <a:latin typeface="LMRoman10-Regular-Identity-H"/>
            </a:endParaRPr>
          </a:p>
          <a:p>
            <a:pPr algn="just"/>
            <a:r>
              <a:rPr lang="en-US" altLang="zh-CN" sz="1800" dirty="0">
                <a:solidFill>
                  <a:srgbClr val="FF6600"/>
                </a:solidFill>
                <a:effectLst/>
                <a:latin typeface="LMRoman10-Regular-Identity-H"/>
              </a:rPr>
              <a:t>Customer </a:t>
            </a:r>
            <a:r>
              <a:rPr lang="en-US" altLang="zh-CN" sz="1800" dirty="0" err="1">
                <a:solidFill>
                  <a:srgbClr val="FF6600"/>
                </a:solidFill>
                <a:effectLst/>
                <a:latin typeface="LMRoman10-Regular-Identity-H"/>
              </a:rPr>
              <a:t>Segmation</a:t>
            </a:r>
            <a:r>
              <a:rPr lang="en-US" altLang="zh-CN" sz="1800" dirty="0">
                <a:solidFill>
                  <a:srgbClr val="FF6600"/>
                </a:solidFill>
                <a:effectLst/>
                <a:latin typeface="LMRoman10-Regular-Identity-H"/>
              </a:rPr>
              <a:t>:</a:t>
            </a:r>
          </a:p>
          <a:p>
            <a:pPr algn="just"/>
            <a:r>
              <a:rPr lang="en-US" altLang="zh-CN" sz="1800" dirty="0">
                <a:solidFill>
                  <a:srgbClr val="FF6600"/>
                </a:solidFill>
                <a:effectLst/>
                <a:latin typeface="LMRoman10-Regular-Identity-H"/>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eﬀicient and also they will not be able to uncover the hidden pattern in the data ( pattern which group certain kind of customer in one category). Bank approached ABC analytics company to solve their problem. Bank also shared information with ABC analytics that they don’t want more than 5 group as this will be ineﬀicient for their campaign.” </a:t>
            </a:r>
            <a:endParaRPr lang="en-US" altLang="zh-CN" sz="1200" dirty="0">
              <a:solidFill>
                <a:srgbClr val="FF6600"/>
              </a:solidFill>
            </a:endParaRPr>
          </a:p>
          <a:p>
            <a:pPr algn="just"/>
            <a:endParaRPr lang="en-US" altLang="zh-CN" sz="1600" b="0" i="0" dirty="0">
              <a:solidFill>
                <a:srgbClr val="FF6600"/>
              </a:solidFill>
              <a:effectLst/>
              <a:latin typeface="Söhne"/>
            </a:endParaRPr>
          </a:p>
          <a:p>
            <a:pPr algn="just"/>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6121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r>
              <a:rPr lang="en-US" altLang="zh-CN" sz="4000" b="0" i="0" dirty="0">
                <a:solidFill>
                  <a:schemeClr val="accent2"/>
                </a:solidFill>
                <a:effectLst/>
                <a:latin typeface="Söhne"/>
              </a:rPr>
              <a:t>Age Distribution</a:t>
            </a: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7649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algn="just"/>
            <a:endParaRPr lang="en-US" sz="3200" dirty="0">
              <a:solidFill>
                <a:srgbClr val="FF6600"/>
              </a:solidFill>
            </a:endParaRPr>
          </a:p>
          <a:p>
            <a:r>
              <a:rPr lang="en-US" sz="3200" dirty="0">
                <a:solidFill>
                  <a:srgbClr val="FF6600"/>
                </a:solidFill>
              </a:rPr>
              <a:t>Most target customers are under 40 years old.</a:t>
            </a: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图片 6" descr="图表, 直方图&#10;&#10;描述已自动生成">
            <a:extLst>
              <a:ext uri="{FF2B5EF4-FFF2-40B4-BE49-F238E27FC236}">
                <a16:creationId xmlns:a16="http://schemas.microsoft.com/office/drawing/2014/main" id="{3AEEAE28-D5D3-AFD2-6195-DEC1DD625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91" y="1399846"/>
            <a:ext cx="4880717" cy="3224395"/>
          </a:xfrm>
          <a:prstGeom prst="rect">
            <a:avLst/>
          </a:prstGeom>
        </p:spPr>
      </p:pic>
    </p:spTree>
    <p:extLst>
      <p:ext uri="{BB962C8B-B14F-4D97-AF65-F5344CB8AC3E}">
        <p14:creationId xmlns:p14="http://schemas.microsoft.com/office/powerpoint/2010/main" val="49776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algn="just"/>
            <a:endParaRPr lang="en-US" altLang="zh-CN" dirty="0">
              <a:solidFill>
                <a:srgbClr val="FF6600"/>
              </a:solidFill>
            </a:endParaRPr>
          </a:p>
          <a:p>
            <a:r>
              <a:rPr lang="en-US" altLang="zh-CN" sz="3600" b="0" i="0" dirty="0">
                <a:solidFill>
                  <a:schemeClr val="accent2"/>
                </a:solidFill>
                <a:effectLst/>
                <a:latin typeface="Söhne"/>
              </a:rPr>
              <a:t>Correlation Matrix</a:t>
            </a:r>
            <a:endParaRPr lang="en-US" sz="3600" dirty="0">
              <a:solidFill>
                <a:schemeClr val="accent2"/>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567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altLang="zh-CN" dirty="0">
              <a:solidFill>
                <a:srgbClr val="FF6600"/>
              </a:solidFill>
            </a:endParaRPr>
          </a:p>
          <a:p>
            <a:endParaRPr lang="en-US" altLang="zh-CN" dirty="0">
              <a:solidFill>
                <a:srgbClr val="FF6600"/>
              </a:solidFill>
            </a:endParaRPr>
          </a:p>
          <a:p>
            <a:endParaRPr lang="en-US" altLang="zh-CN" dirty="0">
              <a:solidFill>
                <a:srgbClr val="FF6600"/>
              </a:solidFill>
            </a:endParaRPr>
          </a:p>
          <a:p>
            <a:endParaRPr lang="en-US" altLang="zh-CN" dirty="0">
              <a:solidFill>
                <a:srgbClr val="FF6600"/>
              </a:solidFill>
            </a:endParaRPr>
          </a:p>
          <a:p>
            <a:endParaRPr lang="en-US" altLang="zh-CN" dirty="0">
              <a:solidFill>
                <a:srgbClr val="FF6600"/>
              </a:solidFill>
            </a:endParaRPr>
          </a:p>
          <a:p>
            <a:r>
              <a:rPr lang="en-US" altLang="zh-CN" sz="3600" dirty="0">
                <a:solidFill>
                  <a:srgbClr val="FF6600"/>
                </a:solidFill>
              </a:rPr>
              <a:t>Most two variables in the dataset are not really correlated.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图片 6" descr="图形用户界面&#10;&#10;描述已自动生成">
            <a:extLst>
              <a:ext uri="{FF2B5EF4-FFF2-40B4-BE49-F238E27FC236}">
                <a16:creationId xmlns:a16="http://schemas.microsoft.com/office/drawing/2014/main" id="{24DB3AE6-4B7A-ECB2-AC0C-9D2FC646D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35" y="830902"/>
            <a:ext cx="5145870" cy="4584247"/>
          </a:xfrm>
          <a:prstGeom prst="rect">
            <a:avLst/>
          </a:prstGeom>
        </p:spPr>
      </p:pic>
    </p:spTree>
    <p:extLst>
      <p:ext uri="{BB962C8B-B14F-4D97-AF65-F5344CB8AC3E}">
        <p14:creationId xmlns:p14="http://schemas.microsoft.com/office/powerpoint/2010/main" val="53025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Final</a:t>
            </a:r>
            <a:br>
              <a:rPr lang="en-US" dirty="0"/>
            </a:br>
            <a:r>
              <a:rPr lang="en-US" b="1" dirty="0">
                <a:solidFill>
                  <a:srgbClr val="FF6600"/>
                </a:solidFill>
              </a:rPr>
              <a:t>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fontScale="40000" lnSpcReduction="20000"/>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just"/>
            <a:r>
              <a:rPr lang="en-US" altLang="zh-CN" sz="2900" dirty="0">
                <a:solidFill>
                  <a:srgbClr val="F87116"/>
                </a:solidFill>
                <a:effectLst/>
                <a:latin typeface="LMRoman10-Regular-Identity-H"/>
              </a:rPr>
              <a:t>Based on the EDA performed, we can make the following recommendations for the company: </a:t>
            </a:r>
          </a:p>
          <a:p>
            <a:pPr marL="514350" indent="-514350" algn="just">
              <a:buAutoNum type="arabicPeriod"/>
            </a:pPr>
            <a:r>
              <a:rPr lang="en-US" altLang="zh-CN" sz="2900" dirty="0">
                <a:solidFill>
                  <a:srgbClr val="F87116"/>
                </a:solidFill>
                <a:effectLst/>
                <a:latin typeface="LMRoman10-Regular-Identity-H"/>
              </a:rPr>
              <a:t>The dataset contains missing values, outliers and categorical variables that need to be preprocessed before analysis. The missing values can be filled with appropriate values such as mean, median or mode depending on the distribution of the data. Outliers can be removed or handled using appropriate techniques such as </a:t>
            </a:r>
            <a:r>
              <a:rPr lang="en-US" altLang="zh-CN" sz="2900" dirty="0" err="1">
                <a:solidFill>
                  <a:srgbClr val="F87116"/>
                </a:solidFill>
                <a:effectLst/>
                <a:latin typeface="LMRoman10-Regular-Identity-H"/>
              </a:rPr>
              <a:t>winsorization</a:t>
            </a:r>
            <a:r>
              <a:rPr lang="en-US" altLang="zh-CN" sz="2900" dirty="0">
                <a:solidFill>
                  <a:srgbClr val="F87116"/>
                </a:solidFill>
                <a:effectLst/>
                <a:latin typeface="LMRoman10-Regular-Identity-H"/>
              </a:rPr>
              <a:t> or transformations. Categorical variables can be encoded using one-hot encoding or label encoding techniques. </a:t>
            </a:r>
          </a:p>
          <a:p>
            <a:pPr marL="514350" indent="-514350" algn="just">
              <a:buAutoNum type="arabicPeriod"/>
            </a:pPr>
            <a:r>
              <a:rPr lang="en-US" altLang="zh-CN" sz="2900" dirty="0">
                <a:solidFill>
                  <a:srgbClr val="F87116"/>
                </a:solidFill>
                <a:effectLst/>
                <a:latin typeface="LMRoman10-Regular-Identity-H"/>
              </a:rPr>
              <a:t>The distribution of the target variable (y) indicates that the dataset is imbalanced, with a higher proportion of negative outcomes than positive outcomes. This could potentially impact the model’s performance and should be considered during model training. </a:t>
            </a:r>
          </a:p>
          <a:p>
            <a:pPr marL="514350" indent="-514350" algn="just">
              <a:buAutoNum type="arabicPeriod"/>
            </a:pPr>
            <a:r>
              <a:rPr lang="en-US" altLang="zh-CN" sz="2900" dirty="0">
                <a:solidFill>
                  <a:srgbClr val="F87116"/>
                </a:solidFill>
                <a:effectLst/>
                <a:latin typeface="LMRoman10-Regular-Identity-H"/>
              </a:rPr>
              <a:t>The correlation heatmap shows that some of the numerical variables are strongly correlated with each other, which may lead to multicollinearity issues during model training. Feature selection or dimensionality reduction techniques can be used to reduce the number of features and improve model performance.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The box plot of age distribution by gender shows that there are some outliers in the data. These outliers could potentially impact the model’s performance and should be handled accordingly.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The histogram of numerical variables shows that most of the variables have a skewed distribution. Transformations such as log, square root or box-cox transformations can be used to reduce the skewness and improve the model’s performance.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The scatter plot matrix shows that there is no strong correlation between the numerical variables and the target variable (y). This indicates that a simple linear regression model may not perform well on this dataset, and more complex models such as decision trees, random forests or neural networks may need to be explored.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Finally, it is recommended to use cross-validation techniques such as K-fold or stratified K-fold to evaluate the performance of the models on the imbalanced dataset. This will ensure that the model is able to generalize well on new unseen data. </a:t>
            </a:r>
            <a:endParaRPr lang="en-US" altLang="zh-CN" sz="2900" dirty="0">
              <a:solidFill>
                <a:srgbClr val="F87116"/>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09461004"/>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主题​​</Template>
  <TotalTime>156</TotalTime>
  <Words>580</Words>
  <Application>Microsoft Macintosh PowerPoint</Application>
  <PresentationFormat>宽屏</PresentationFormat>
  <Paragraphs>78</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LMRoman10-Regular-Identity-H</vt:lpstr>
      <vt:lpstr>Söhne</vt:lpstr>
      <vt:lpstr>Arial</vt:lpstr>
      <vt:lpstr>Calibri</vt:lpstr>
      <vt:lpstr>Calibri Light</vt:lpstr>
      <vt:lpstr>Office 主题​​</vt:lpstr>
      <vt:lpstr>PowerPoint 演示文稿</vt:lpstr>
      <vt:lpstr>   Team Details</vt:lpstr>
      <vt:lpstr>   Agenda</vt:lpstr>
      <vt:lpstr>   Problem Statement</vt:lpstr>
      <vt:lpstr>   EDA</vt:lpstr>
      <vt:lpstr>   </vt:lpstr>
      <vt:lpstr>   EDA</vt:lpstr>
      <vt:lpstr>   </vt:lpstr>
      <vt:lpstr>   Final Recommendation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Xiaoke Song</dc:creator>
  <cp:lastModifiedBy>Xiaoke Song</cp:lastModifiedBy>
  <cp:revision>2</cp:revision>
  <dcterms:created xsi:type="dcterms:W3CDTF">2023-03-19T20:39:34Z</dcterms:created>
  <dcterms:modified xsi:type="dcterms:W3CDTF">2023-05-13T20:50:41Z</dcterms:modified>
</cp:coreProperties>
</file>