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6" r:id="rId5"/>
    <p:sldId id="292" r:id="rId6"/>
    <p:sldId id="262" r:id="rId7"/>
    <p:sldId id="279" r:id="rId8"/>
    <p:sldId id="269" r:id="rId9"/>
    <p:sldId id="285" r:id="rId10"/>
    <p:sldId id="29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96"/>
    <p:restoredTop sz="70604"/>
  </p:normalViewPr>
  <p:slideViewPr>
    <p:cSldViewPr snapToGrid="0" snapToObjects="1">
      <p:cViewPr varScale="1">
        <p:scale>
          <a:sx n="87" d="100"/>
          <a:sy n="87" d="100"/>
        </p:scale>
        <p:origin x="448" y="200"/>
      </p:cViewPr>
      <p:guideLst/>
    </p:cSldViewPr>
  </p:slideViewPr>
  <p:outlineViewPr>
    <p:cViewPr>
      <p:scale>
        <a:sx n="33" d="100"/>
        <a:sy n="33" d="100"/>
      </p:scale>
      <p:origin x="0" y="-737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B55A-F66E-884C-A409-CC81ACA880E7}" type="datetimeFigureOut">
              <a:rPr lang="en-US" smtClean="0"/>
              <a:t>3/2/17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3729A-534C-874A-B073-5D3F38B81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change one parameter at</a:t>
            </a:r>
            <a:r>
              <a:rPr lang="en-US" baseline="0" dirty="0" smtClean="0"/>
              <a:t> a time to see its effect.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3729A-534C-874A-B073-5D3F38B81A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69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4166" y="1516157"/>
            <a:ext cx="9386478" cy="2262781"/>
          </a:xfrm>
        </p:spPr>
        <p:txBody>
          <a:bodyPr>
            <a:noAutofit/>
          </a:bodyPr>
          <a:lstStyle/>
          <a:p>
            <a:pPr algn="ctr"/>
            <a:r>
              <a:rPr lang="en-US" altLang="zh-CN" sz="4400" dirty="0" smtClean="0"/>
              <a:t>Predicting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Online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News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Popularity: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Classification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and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Clustering</a:t>
            </a:r>
            <a:r>
              <a:rPr lang="zh-CN" altLang="en-US" sz="4400" dirty="0" smtClean="0"/>
              <a:t>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2" y="4675779"/>
            <a:ext cx="9196387" cy="118799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Group 10</a:t>
            </a:r>
          </a:p>
          <a:p>
            <a:pPr algn="ctr"/>
            <a:r>
              <a:rPr lang="en-US" sz="2800" dirty="0" smtClean="0"/>
              <a:t>Yuan </a:t>
            </a:r>
            <a:r>
              <a:rPr lang="en-US" sz="2800" dirty="0" smtClean="0"/>
              <a:t>Xiao, Xiaokuan Zhang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Other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thoughts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444836"/>
          </a:xfrm>
        </p:spPr>
        <p:txBody>
          <a:bodyPr>
            <a:normAutofit/>
          </a:bodyPr>
          <a:lstStyle/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01250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Problem Description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Classifying hand-written digits (0-9)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dataset </a:t>
            </a:r>
            <a:r>
              <a:rPr lang="en-US" sz="2800" dirty="0" smtClean="0"/>
              <a:t>retrieved from UCI ML repository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98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Online News </a:t>
            </a:r>
            <a:r>
              <a:rPr lang="en-US" sz="4400" dirty="0" smtClean="0"/>
              <a:t>Popularity</a:t>
            </a:r>
            <a:r>
              <a:rPr lang="zh-CN" altLang="en-US" sz="4400" dirty="0" smtClean="0"/>
              <a:t> </a:t>
            </a:r>
            <a:r>
              <a:rPr lang="en-US" sz="4400" dirty="0" smtClean="0"/>
              <a:t>Dataset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800" dirty="0"/>
              <a:t>Number of instances: 5620</a:t>
            </a:r>
          </a:p>
          <a:p>
            <a:endParaRPr lang="en-US" sz="2800" dirty="0"/>
          </a:p>
          <a:p>
            <a:r>
              <a:rPr lang="en-US" sz="2800" dirty="0"/>
              <a:t>Number of attributes: </a:t>
            </a:r>
            <a:r>
              <a:rPr lang="en-US" sz="2800" dirty="0" smtClean="0"/>
              <a:t>1024 (32x32)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Attribute info: 0 </a:t>
            </a:r>
            <a:r>
              <a:rPr lang="en-US" sz="2800" dirty="0" smtClean="0"/>
              <a:t>/ 1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Class: 0 ~ </a:t>
            </a:r>
            <a:r>
              <a:rPr lang="en-US" sz="2800" dirty="0" smtClean="0"/>
              <a:t>9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444836"/>
          </a:xfrm>
        </p:spPr>
        <p:txBody>
          <a:bodyPr>
            <a:normAutofit fontScale="55000" lnSpcReduction="20000"/>
          </a:bodyPr>
          <a:lstStyle/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sz="3300" dirty="0" smtClean="0"/>
              <a:t>K</a:t>
            </a:r>
            <a:r>
              <a:rPr lang="en-US" sz="3300" dirty="0"/>
              <a:t>. </a:t>
            </a:r>
            <a:r>
              <a:rPr lang="en-US" sz="3300" dirty="0" err="1"/>
              <a:t>Fernandes</a:t>
            </a:r>
            <a:r>
              <a:rPr lang="en-US" sz="3300" dirty="0"/>
              <a:t>, P. </a:t>
            </a:r>
            <a:r>
              <a:rPr lang="en-US" sz="3300" dirty="0" err="1"/>
              <a:t>Vinagre</a:t>
            </a:r>
            <a:r>
              <a:rPr lang="en-US" sz="3300" dirty="0"/>
              <a:t> and P. Cortez. </a:t>
            </a:r>
            <a:r>
              <a:rPr lang="en-US" sz="3300" b="1" dirty="0"/>
              <a:t>A Proactive Intelligent Decision Support System for Predicting the Popularity of Online News</a:t>
            </a:r>
            <a:r>
              <a:rPr lang="en-US" sz="3300" dirty="0"/>
              <a:t>. Proceedings of the 17th EPIA 2015 - Portuguese Conference on Artificial Intelligence, September, Coimbra, Portugal.</a:t>
            </a:r>
            <a:endParaRPr lang="zh-CN" altLang="en-US" sz="3300" dirty="0"/>
          </a:p>
          <a:p>
            <a:pPr marL="0" indent="0">
              <a:buNone/>
            </a:pPr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137149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Related</a:t>
            </a:r>
            <a:r>
              <a:rPr lang="zh-CN" altLang="en-US" sz="4400" dirty="0" smtClean="0"/>
              <a:t> </a:t>
            </a:r>
            <a:r>
              <a:rPr lang="en-US" altLang="zh-CN" sz="4400" dirty="0" smtClean="0"/>
              <a:t>Work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13164"/>
            <a:ext cx="8915400" cy="5444836"/>
          </a:xfrm>
        </p:spPr>
        <p:txBody>
          <a:bodyPr>
            <a:normAutofit fontScale="55000" lnSpcReduction="20000"/>
          </a:bodyPr>
          <a:lstStyle/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endParaRPr lang="zh-CN" altLang="en-US" sz="2800" dirty="0" smtClean="0"/>
          </a:p>
          <a:p>
            <a:endParaRPr lang="zh-CN" altLang="en-US" sz="2800" dirty="0"/>
          </a:p>
          <a:p>
            <a:endParaRPr lang="zh-CN" altLang="en-US" sz="2800" dirty="0"/>
          </a:p>
          <a:p>
            <a:endParaRPr lang="zh-CN" altLang="en-US" sz="2800" dirty="0" smtClean="0"/>
          </a:p>
          <a:p>
            <a:r>
              <a:rPr lang="en-US" sz="3300" dirty="0" smtClean="0"/>
              <a:t>K</a:t>
            </a:r>
            <a:r>
              <a:rPr lang="en-US" sz="3300" dirty="0"/>
              <a:t>. </a:t>
            </a:r>
            <a:r>
              <a:rPr lang="en-US" sz="3300" dirty="0" err="1"/>
              <a:t>Fernandes</a:t>
            </a:r>
            <a:r>
              <a:rPr lang="en-US" sz="3300" dirty="0"/>
              <a:t>, P. </a:t>
            </a:r>
            <a:r>
              <a:rPr lang="en-US" sz="3300" dirty="0" err="1"/>
              <a:t>Vinagre</a:t>
            </a:r>
            <a:r>
              <a:rPr lang="en-US" sz="3300" dirty="0"/>
              <a:t> and P. Cortez. </a:t>
            </a:r>
            <a:r>
              <a:rPr lang="en-US" sz="3300" b="1" dirty="0"/>
              <a:t>A Proactive Intelligent Decision Support System for Predicting the Popularity of Online News</a:t>
            </a:r>
            <a:r>
              <a:rPr lang="en-US" sz="3300" dirty="0"/>
              <a:t>. Proceedings of the 17th EPIA 2015 - Portuguese Conference on Artificial Intelligence, September, Coimbra, Portugal.</a:t>
            </a:r>
            <a:endParaRPr lang="zh-CN" altLang="en-US" sz="3300" dirty="0"/>
          </a:p>
          <a:p>
            <a:pPr marL="0" indent="0">
              <a:buNone/>
            </a:pPr>
            <a:endParaRPr lang="zh-CN" altLang="en-US" sz="3300" dirty="0" smtClean="0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Classification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Support </a:t>
            </a:r>
            <a:r>
              <a:rPr lang="en-US" sz="2800" dirty="0" smtClean="0"/>
              <a:t>Vector Machine</a:t>
            </a:r>
          </a:p>
          <a:p>
            <a:r>
              <a:rPr lang="en-US" sz="2800" dirty="0" smtClean="0"/>
              <a:t>Multi-layer Perceptron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63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0.5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 smtClean="0"/>
              <a:t>-</a:t>
            </a:r>
            <a:r>
              <a:rPr lang="de-DE" sz="2800" dirty="0"/>
              <a:t>C </a:t>
            </a:r>
            <a:r>
              <a:rPr lang="de-DE" sz="2800" dirty="0" smtClean="0"/>
              <a:t>1.0 </a:t>
            </a:r>
            <a:r>
              <a:rPr lang="de-DE" sz="2800" dirty="0"/>
              <a:t>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r>
              <a:rPr lang="de-DE" sz="2800" dirty="0"/>
              <a:t>-C </a:t>
            </a:r>
            <a:r>
              <a:rPr lang="de-DE" sz="2800" dirty="0" smtClean="0"/>
              <a:t>1.5 </a:t>
            </a:r>
            <a:r>
              <a:rPr lang="de-DE" sz="2800" dirty="0"/>
              <a:t>-L 0.001 -P 1.0E-12 -K </a:t>
            </a:r>
            <a:r>
              <a:rPr lang="de-DE" sz="2800" dirty="0" err="1"/>
              <a:t>PolyKernel</a:t>
            </a:r>
            <a:r>
              <a:rPr lang="de-DE" sz="2800" dirty="0"/>
              <a:t> </a:t>
            </a:r>
          </a:p>
          <a:p>
            <a:r>
              <a:rPr lang="de-DE" sz="2800" dirty="0"/>
              <a:t>-C 2.0 -L 0.001 -P 1.0E-12 -K </a:t>
            </a:r>
            <a:r>
              <a:rPr lang="de-DE" sz="2800" dirty="0" err="1" smtClean="0"/>
              <a:t>PolyKernel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smtClean="0"/>
              <a:t>C </a:t>
            </a:r>
            <a:r>
              <a:rPr lang="de-DE" sz="2800" dirty="0" err="1"/>
              <a:t>means</a:t>
            </a:r>
            <a:r>
              <a:rPr lang="de-DE" sz="2800" dirty="0"/>
              <a:t> </a:t>
            </a:r>
            <a:r>
              <a:rPr lang="de-DE" sz="2800" dirty="0" err="1" smtClean="0"/>
              <a:t>complexity</a:t>
            </a:r>
            <a:r>
              <a:rPr lang="de-DE" sz="2800" dirty="0" smtClean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970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Multilayer Perceptron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-L 0.3 </a:t>
            </a:r>
            <a:r>
              <a:rPr lang="mr-IN" sz="2800" dirty="0" smtClean="0"/>
              <a:t>-</a:t>
            </a:r>
            <a:r>
              <a:rPr lang="en-US" sz="2800" dirty="0" smtClean="0"/>
              <a:t>M 0.2 </a:t>
            </a:r>
            <a:r>
              <a:rPr lang="mr-IN" sz="2800" dirty="0" smtClean="0"/>
              <a:t>-</a:t>
            </a:r>
            <a:r>
              <a:rPr lang="en-US" sz="2800" dirty="0" smtClean="0"/>
              <a:t>N 500 </a:t>
            </a:r>
            <a:r>
              <a:rPr lang="mr-IN" sz="2800" dirty="0" smtClean="0"/>
              <a:t>-</a:t>
            </a:r>
            <a:r>
              <a:rPr lang="en-US" sz="2800" dirty="0" smtClean="0"/>
              <a:t>V 0 </a:t>
            </a:r>
            <a:r>
              <a:rPr lang="mr-IN" sz="2800" dirty="0" smtClean="0"/>
              <a:t>-</a:t>
            </a:r>
            <a:r>
              <a:rPr lang="en-US" sz="2800" dirty="0" smtClean="0"/>
              <a:t>S 0 </a:t>
            </a:r>
            <a:r>
              <a:rPr lang="mr-IN" sz="2800" dirty="0" smtClean="0"/>
              <a:t>-</a:t>
            </a:r>
            <a:r>
              <a:rPr lang="en-US" sz="2800" dirty="0" smtClean="0"/>
              <a:t>E 20 </a:t>
            </a:r>
            <a:r>
              <a:rPr lang="mr-IN" sz="2800" dirty="0" smtClean="0"/>
              <a:t>-</a:t>
            </a:r>
            <a:r>
              <a:rPr lang="en-US" sz="2800" dirty="0" smtClean="0"/>
              <a:t>H a</a:t>
            </a:r>
          </a:p>
          <a:p>
            <a:r>
              <a:rPr lang="en-US" sz="2800" dirty="0"/>
              <a:t>-L </a:t>
            </a:r>
            <a:r>
              <a:rPr lang="en-US" sz="2800" dirty="0" smtClean="0"/>
              <a:t>0.6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200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20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10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r>
              <a:rPr lang="en-US" sz="2800" dirty="0"/>
              <a:t>-L 0.3 </a:t>
            </a:r>
            <a:r>
              <a:rPr lang="mr-IN" sz="2800" dirty="0"/>
              <a:t>-</a:t>
            </a:r>
            <a:r>
              <a:rPr lang="en-US" sz="2800" dirty="0"/>
              <a:t>M 0.2 </a:t>
            </a:r>
            <a:r>
              <a:rPr lang="mr-IN" sz="2800" dirty="0"/>
              <a:t>-</a:t>
            </a:r>
            <a:r>
              <a:rPr lang="en-US" sz="2800" dirty="0"/>
              <a:t>N </a:t>
            </a:r>
            <a:r>
              <a:rPr lang="en-US" sz="2800" dirty="0" smtClean="0"/>
              <a:t>500 </a:t>
            </a:r>
            <a:r>
              <a:rPr lang="mr-IN" sz="2800" dirty="0"/>
              <a:t>-</a:t>
            </a:r>
            <a:r>
              <a:rPr lang="en-US" sz="2800" dirty="0"/>
              <a:t>V 0 </a:t>
            </a:r>
            <a:r>
              <a:rPr lang="mr-IN" sz="2800" dirty="0"/>
              <a:t>-</a:t>
            </a:r>
            <a:r>
              <a:rPr lang="en-US" sz="2800" dirty="0"/>
              <a:t>S 0 </a:t>
            </a:r>
            <a:r>
              <a:rPr lang="mr-IN" sz="2800" dirty="0"/>
              <a:t>-</a:t>
            </a:r>
            <a:r>
              <a:rPr lang="en-US" sz="2800" dirty="0"/>
              <a:t>E </a:t>
            </a:r>
            <a:r>
              <a:rPr lang="en-US" sz="2800" dirty="0" smtClean="0"/>
              <a:t>30 </a:t>
            </a:r>
            <a:r>
              <a:rPr lang="mr-IN" sz="2800" dirty="0"/>
              <a:t>-</a:t>
            </a:r>
            <a:r>
              <a:rPr lang="en-US" sz="2800" dirty="0"/>
              <a:t>H 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/>
              <a:t>Clustering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600" baseline="-250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 flipV="1">
            <a:off x="842683" y="5617628"/>
            <a:ext cx="8877953" cy="10443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4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281659" y="6147647"/>
            <a:ext cx="9083933" cy="5782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[*] https://</a:t>
            </a:r>
            <a:r>
              <a:rPr lang="en-US" sz="1800" dirty="0" err="1"/>
              <a:t>en.wikipedia.org</a:t>
            </a:r>
            <a:r>
              <a:rPr lang="en-US" sz="1800" dirty="0"/>
              <a:t>/wiki/Cross-validation_(statistics)</a:t>
            </a:r>
          </a:p>
        </p:txBody>
      </p:sp>
    </p:spTree>
    <p:extLst>
      <p:ext uri="{BB962C8B-B14F-4D97-AF65-F5344CB8AC3E}">
        <p14:creationId xmlns:p14="http://schemas.microsoft.com/office/powerpoint/2010/main" val="846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2971</TotalTime>
  <Words>345</Words>
  <Application>Microsoft Macintosh PowerPoint</Application>
  <PresentationFormat>Widescreen</PresentationFormat>
  <Paragraphs>86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Century Gothic</vt:lpstr>
      <vt:lpstr>Mangal</vt:lpstr>
      <vt:lpstr>Wingdings 3</vt:lpstr>
      <vt:lpstr>幼圆</vt:lpstr>
      <vt:lpstr>Arial</vt:lpstr>
      <vt:lpstr>Wisp</vt:lpstr>
      <vt:lpstr>Predicting Online News Popularity: Classification and Clustering </vt:lpstr>
      <vt:lpstr>Problem Description</vt:lpstr>
      <vt:lpstr>Online News Popularity Dataset</vt:lpstr>
      <vt:lpstr>Related Work</vt:lpstr>
      <vt:lpstr>Related Work</vt:lpstr>
      <vt:lpstr>Classification</vt:lpstr>
      <vt:lpstr>Support Vector Machine</vt:lpstr>
      <vt:lpstr>Multilayer Perceptron</vt:lpstr>
      <vt:lpstr>Clustering</vt:lpstr>
      <vt:lpstr>Other thoughts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83</cp:revision>
  <dcterms:created xsi:type="dcterms:W3CDTF">2016-11-22T19:51:25Z</dcterms:created>
  <dcterms:modified xsi:type="dcterms:W3CDTF">2017-03-02T20:19:14Z</dcterms:modified>
</cp:coreProperties>
</file>