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6" r:id="rId5"/>
    <p:sldId id="292" r:id="rId6"/>
    <p:sldId id="297" r:id="rId7"/>
    <p:sldId id="299" r:id="rId8"/>
    <p:sldId id="300" r:id="rId9"/>
    <p:sldId id="301" r:id="rId10"/>
    <p:sldId id="302" r:id="rId11"/>
    <p:sldId id="262" r:id="rId12"/>
    <p:sldId id="279" r:id="rId13"/>
    <p:sldId id="269" r:id="rId14"/>
    <p:sldId id="294" r:id="rId15"/>
    <p:sldId id="295" r:id="rId16"/>
    <p:sldId id="296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6"/>
    <p:restoredTop sz="80769"/>
  </p:normalViewPr>
  <p:slideViewPr>
    <p:cSldViewPr snapToGrid="0" snapToObjects="1">
      <p:cViewPr varScale="1">
        <p:scale>
          <a:sx n="71" d="100"/>
          <a:sy n="71" d="100"/>
        </p:scale>
        <p:origin x="200" y="824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 bunch of anti-virus</a:t>
            </a:r>
            <a:r>
              <a:rPr lang="en-US" baseline="0" dirty="0" smtClean="0"/>
              <a:t> software, detecting malicious apps/binaries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 interested in detecting , but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However, to learn how to evade detection, first,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many</a:t>
            </a:r>
            <a:r>
              <a:rPr lang="en-US" baseline="0" dirty="0" smtClean="0"/>
              <a:t> </a:t>
            </a:r>
            <a:r>
              <a:rPr lang="en-US" dirty="0" smtClean="0"/>
              <a:t>dataset we</a:t>
            </a:r>
            <a:r>
              <a:rPr lang="en-US" baseline="0" dirty="0" smtClean="0"/>
              <a:t> can find.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218" y="1516157"/>
            <a:ext cx="9996426" cy="2262781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/>
              <a:t>Evading the Machine Learning Detector: A Virus’ Perspective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smtClean="0"/>
              <a:t>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Evaluation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Prediction accuracy: </a:t>
            </a:r>
            <a:br>
              <a:rPr lang="en-US" sz="2800" dirty="0" smtClean="0"/>
            </a:br>
            <a:r>
              <a:rPr lang="en-US" sz="2800" dirty="0" smtClean="0"/>
              <a:t>use known popularity</a:t>
            </a:r>
          </a:p>
          <a:p>
            <a:r>
              <a:rPr lang="en-US" sz="2800" dirty="0" smtClean="0"/>
              <a:t>Performance comparison: </a:t>
            </a:r>
            <a:br>
              <a:rPr lang="en-US" sz="2800" dirty="0" smtClean="0"/>
            </a:br>
            <a:r>
              <a:rPr lang="en-US" sz="2800" dirty="0" smtClean="0"/>
              <a:t>compare prediction results with previous work</a:t>
            </a:r>
          </a:p>
          <a:p>
            <a:endParaRPr lang="en-US" sz="2800" dirty="0" smtClean="0"/>
          </a:p>
          <a:p>
            <a:r>
              <a:rPr lang="en-US" sz="2800" dirty="0" smtClean="0"/>
              <a:t>Statistics analysis:</a:t>
            </a:r>
            <a:br>
              <a:rPr lang="en-US" sz="2800" dirty="0" smtClean="0"/>
            </a:br>
            <a:r>
              <a:rPr lang="en-US" sz="2800" dirty="0" smtClean="0"/>
              <a:t>compare with statistical result about attributes</a:t>
            </a:r>
          </a:p>
        </p:txBody>
      </p:sp>
    </p:spTree>
    <p:extLst>
      <p:ext uri="{BB962C8B-B14F-4D97-AF65-F5344CB8AC3E}">
        <p14:creationId xmlns:p14="http://schemas.microsoft.com/office/powerpoint/2010/main" val="21139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Classification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Vector Machine</a:t>
            </a:r>
            <a:endParaRPr lang="zh-CN" altLang="en-US" sz="2800" dirty="0" smtClean="0"/>
          </a:p>
          <a:p>
            <a:endParaRPr lang="en-US" sz="2800" dirty="0" smtClean="0"/>
          </a:p>
          <a:p>
            <a:r>
              <a:rPr lang="en-US" altLang="zh-CN" sz="2800" dirty="0" smtClean="0"/>
              <a:t>Random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Random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Forest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</a:t>
            </a:r>
            <a:r>
              <a:rPr lang="en-US" sz="2800" dirty="0" smtClean="0"/>
              <a:t>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Clustering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7758" y="203661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K-Means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K-Means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EM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36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Other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thoughts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444836"/>
          </a:xfrm>
        </p:spPr>
        <p:txBody>
          <a:bodyPr>
            <a:normAutofit/>
          </a:bodyPr>
          <a:lstStyle/>
          <a:p>
            <a:endParaRPr lang="zh-CN" altLang="en-US" sz="2800" dirty="0" smtClean="0"/>
          </a:p>
          <a:p>
            <a:r>
              <a:rPr lang="en-US" altLang="zh-CN" sz="2800" dirty="0" smtClean="0"/>
              <a:t>Put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attribute,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feature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(e.g.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</a:t>
            </a:r>
            <a:r>
              <a:rPr lang="en-US" altLang="zh-CN" sz="2800" dirty="0" err="1" smtClean="0"/>
              <a:t>data_channel</a:t>
            </a:r>
            <a:r>
              <a:rPr lang="en-US" altLang="zh-CN" sz="2800" dirty="0" smtClean="0"/>
              <a:t>”)</a:t>
            </a:r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976" y="4293064"/>
            <a:ext cx="10628024" cy="377762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altLang="zh-CN" sz="2800" dirty="0" smtClean="0"/>
              <a:t>How should a virus disguise itself to fool the detector?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What are the important features of malicious executables?</a:t>
            </a:r>
          </a:p>
          <a:p>
            <a:endParaRPr lang="en-US" altLang="zh-CN" sz="2800" dirty="0"/>
          </a:p>
          <a:p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endParaRPr lang="zh-CN" altLang="en-US" sz="2800" dirty="0">
              <a:sym typeface="Wingdings"/>
            </a:endParaRP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05" y="1497637"/>
            <a:ext cx="6002824" cy="32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Malicious Executable</a:t>
            </a:r>
            <a:r>
              <a:rPr lang="en-US" sz="4400" dirty="0" smtClean="0"/>
              <a:t>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8407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D</a:t>
            </a:r>
            <a:r>
              <a:rPr lang="en-US" sz="2800" dirty="0" smtClean="0"/>
              <a:t>ataset </a:t>
            </a:r>
            <a:r>
              <a:rPr lang="en-US" sz="2800" dirty="0"/>
              <a:t>retrieved from UCI ML </a:t>
            </a:r>
            <a:r>
              <a:rPr lang="en-US" sz="2800" dirty="0" smtClean="0"/>
              <a:t>repository</a:t>
            </a:r>
          </a:p>
          <a:p>
            <a:endParaRPr lang="en-US" sz="2800" dirty="0" smtClean="0"/>
          </a:p>
          <a:p>
            <a:r>
              <a:rPr lang="en-US" altLang="zh-CN" sz="2800" dirty="0"/>
              <a:t>500 hex </a:t>
            </a:r>
            <a:r>
              <a:rPr lang="en-US" altLang="zh-CN" sz="2800" dirty="0" smtClean="0"/>
              <a:t>features, 13 </a:t>
            </a:r>
            <a:r>
              <a:rPr lang="en-US" altLang="zh-CN" sz="2800" dirty="0"/>
              <a:t>DLL </a:t>
            </a:r>
            <a:r>
              <a:rPr lang="en-US" altLang="zh-CN" sz="2800" dirty="0" smtClean="0"/>
              <a:t>features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zh-CN" alt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47" y="4512496"/>
            <a:ext cx="9764153" cy="14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0121"/>
            <a:ext cx="8915400" cy="558717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N-gram Feature</a:t>
            </a:r>
          </a:p>
          <a:p>
            <a:pPr lvl="1"/>
            <a:r>
              <a:rPr lang="it-IT" sz="2800" dirty="0"/>
              <a:t> </a:t>
            </a:r>
            <a:r>
              <a:rPr lang="it-IT" sz="2800" dirty="0" smtClean="0"/>
              <a:t>a1b2c3d4e5  </a:t>
            </a:r>
            <a:r>
              <a:rPr lang="it-IT" sz="2800" dirty="0" smtClean="0">
                <a:sym typeface="Wingdings"/>
              </a:rPr>
              <a:t> 4-gram: </a:t>
            </a:r>
            <a:r>
              <a:rPr lang="it-IT" sz="2400" dirty="0" smtClean="0"/>
              <a:t>a1b2c3d4 &amp; b2c3d4e5</a:t>
            </a:r>
          </a:p>
          <a:p>
            <a:pPr marL="457200" lvl="1" indent="0">
              <a:buNone/>
            </a:pPr>
            <a:endParaRPr lang="zh-CN" altLang="en-US" sz="2600" dirty="0" smtClean="0"/>
          </a:p>
          <a:p>
            <a:r>
              <a:rPr lang="en-US" altLang="zh-CN" sz="2800" dirty="0" smtClean="0"/>
              <a:t>Binary/Assembly/DLL N-gram Feature Set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Best 500 features for each set based on Gain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r>
              <a:rPr lang="en-US" sz="1700" dirty="0" err="1"/>
              <a:t>Masud</a:t>
            </a:r>
            <a:r>
              <a:rPr lang="en-US" sz="1700" dirty="0"/>
              <a:t>, Mohammad M., </a:t>
            </a:r>
            <a:r>
              <a:rPr lang="en-US" sz="1700" dirty="0" err="1"/>
              <a:t>Latifur</a:t>
            </a:r>
            <a:r>
              <a:rPr lang="en-US" sz="1700" dirty="0"/>
              <a:t> Khan, and </a:t>
            </a:r>
            <a:r>
              <a:rPr lang="en-US" sz="1700" dirty="0" err="1"/>
              <a:t>Bhavani</a:t>
            </a:r>
            <a:r>
              <a:rPr lang="en-US" sz="1700" dirty="0"/>
              <a:t> </a:t>
            </a:r>
            <a:r>
              <a:rPr lang="en-US" sz="1700" dirty="0" err="1"/>
              <a:t>Thuraisingham</a:t>
            </a:r>
            <a:r>
              <a:rPr lang="en-US" sz="1700" dirty="0"/>
              <a:t>. "</a:t>
            </a:r>
            <a:r>
              <a:rPr lang="en-US" sz="1700" b="1" dirty="0"/>
              <a:t>A hybrid model to detect malicious executables</a:t>
            </a:r>
            <a:r>
              <a:rPr lang="en-US" sz="1700" dirty="0"/>
              <a:t>." Communications, 2007. ICC'07. IEEE International Conference on. IEEE, 2007.</a:t>
            </a:r>
            <a:endParaRPr lang="zh-CN" altLang="en-US" sz="17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30" y="4830056"/>
            <a:ext cx="6097868" cy="8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7128"/>
            <a:ext cx="8915400" cy="5444836"/>
          </a:xfrm>
        </p:spPr>
        <p:txBody>
          <a:bodyPr>
            <a:normAutofit fontScale="92500" lnSpcReduction="20000"/>
          </a:bodyPr>
          <a:lstStyle/>
          <a:p>
            <a:endParaRPr lang="zh-CN" altLang="en-US" sz="2800" dirty="0" smtClean="0"/>
          </a:p>
          <a:p>
            <a:r>
              <a:rPr lang="en-US" altLang="zh-CN" sz="2800" dirty="0" smtClean="0"/>
              <a:t>Feature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selection: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PCA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methods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err="1"/>
              <a:t>Binarizes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target</a:t>
            </a:r>
            <a:r>
              <a:rPr lang="zh-CN" altLang="en-US" sz="2800" dirty="0"/>
              <a:t> </a:t>
            </a:r>
            <a:r>
              <a:rPr lang="en-US" altLang="zh-CN" sz="2800" dirty="0"/>
              <a:t>value</a:t>
            </a:r>
            <a:r>
              <a:rPr lang="zh-CN" altLang="en-US" sz="2800" dirty="0"/>
              <a:t> </a:t>
            </a:r>
            <a:r>
              <a:rPr lang="en-US" altLang="zh-CN" sz="2800" dirty="0"/>
              <a:t>(threshold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1400)</a:t>
            </a:r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Tests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Algorithms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800" dirty="0"/>
              <a:t>Best:</a:t>
            </a:r>
            <a:r>
              <a:rPr lang="zh-CN" altLang="en-US" sz="2800" dirty="0"/>
              <a:t> </a:t>
            </a:r>
            <a:r>
              <a:rPr lang="en-US" altLang="zh-CN" sz="2800" dirty="0"/>
              <a:t>Random</a:t>
            </a:r>
            <a:r>
              <a:rPr lang="zh-CN" altLang="en-US" sz="2800" dirty="0"/>
              <a:t> </a:t>
            </a:r>
            <a:r>
              <a:rPr lang="en-US" altLang="zh-CN" sz="2800" dirty="0"/>
              <a:t>Forest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(Accuracy=0.69)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100" dirty="0" smtClean="0"/>
              <a:t>H.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Ren,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Q.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Yang.</a:t>
            </a:r>
            <a:r>
              <a:rPr lang="zh-CN" altLang="en-US" sz="2100" dirty="0" smtClean="0"/>
              <a:t> </a:t>
            </a:r>
            <a:r>
              <a:rPr lang="en-US" sz="2100" b="1" dirty="0" smtClean="0"/>
              <a:t>Predicting </a:t>
            </a:r>
            <a:r>
              <a:rPr lang="en-US" sz="2100" b="1" dirty="0"/>
              <a:t>and Evaluating the Popularity of Online </a:t>
            </a:r>
            <a:r>
              <a:rPr lang="en-US" sz="2100" b="1" dirty="0" smtClean="0"/>
              <a:t>News</a:t>
            </a:r>
            <a:r>
              <a:rPr lang="en-US" altLang="zh-CN" sz="2100" b="1" dirty="0" smtClean="0"/>
              <a:t>.</a:t>
            </a:r>
            <a:r>
              <a:rPr lang="zh-CN" altLang="en-US" sz="2100" b="1" dirty="0" smtClean="0"/>
              <a:t> </a:t>
            </a:r>
            <a:r>
              <a:rPr lang="en-US" altLang="zh-CN" sz="2100" dirty="0"/>
              <a:t>http://</a:t>
            </a:r>
            <a:r>
              <a:rPr lang="en-US" altLang="zh-CN" sz="2100" dirty="0" smtClean="0"/>
              <a:t>cs229.stanford.edu/proj2015/328_report.pdf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Highlights &amp; Originality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New method: Clustering for popularity prediction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New direction: How to become a top-hit more easily? </a:t>
            </a:r>
            <a:br>
              <a:rPr lang="en-US" sz="2800" dirty="0" smtClean="0"/>
            </a:br>
            <a:r>
              <a:rPr lang="en-US" sz="2800" dirty="0" smtClean="0"/>
              <a:t>-&gt; </a:t>
            </a:r>
            <a:r>
              <a:rPr lang="en-US" sz="2800" dirty="0"/>
              <a:t>Known popularity, predict another attribute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234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Clustering (</a:t>
            </a:r>
            <a:r>
              <a:rPr lang="en-US" sz="2800" dirty="0"/>
              <a:t>popularity </a:t>
            </a:r>
            <a:r>
              <a:rPr lang="en-US" sz="2800" dirty="0" smtClean="0"/>
              <a:t>prediction): </a:t>
            </a:r>
            <a:br>
              <a:rPr lang="en-US" sz="2800" dirty="0" smtClean="0"/>
            </a:br>
            <a:r>
              <a:rPr lang="en-US" sz="2800" dirty="0" smtClean="0"/>
              <a:t>K-means</a:t>
            </a:r>
            <a:br>
              <a:rPr lang="en-US" sz="2800" dirty="0" smtClean="0"/>
            </a:br>
            <a:r>
              <a:rPr lang="en-US" sz="2800" dirty="0" smtClean="0"/>
              <a:t>EM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Classification (known popularity): </a:t>
            </a:r>
            <a:br>
              <a:rPr lang="en-US" sz="2800" dirty="0" smtClean="0"/>
            </a:br>
            <a:r>
              <a:rPr lang="en-US" sz="2800" dirty="0" smtClean="0"/>
              <a:t>SVM</a:t>
            </a:r>
            <a:br>
              <a:rPr lang="en-US" sz="2800" dirty="0" smtClean="0"/>
            </a:br>
            <a:r>
              <a:rPr lang="en-US" sz="2800" dirty="0" smtClean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6455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Data Preprocessing</a:t>
            </a:r>
            <a:br>
              <a:rPr lang="en-US" sz="4400" dirty="0" smtClean="0"/>
            </a:br>
            <a:r>
              <a:rPr lang="en-US" sz="4400" dirty="0" smtClean="0"/>
              <a:t>(Known popularity)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Turn ”popularity” from Class into Attribute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Turn ONE TYPE of the </a:t>
            </a:r>
            <a:r>
              <a:rPr lang="en-US" sz="2800" dirty="0"/>
              <a:t>A</a:t>
            </a:r>
            <a:r>
              <a:rPr lang="en-US" sz="2800" dirty="0" smtClean="0"/>
              <a:t>ttributes into Class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weekday_is</a:t>
            </a:r>
            <a:r>
              <a:rPr lang="en-US" sz="2800" dirty="0" smtClean="0"/>
              <a:t>_*: when is the best time to publish a top hit?</a:t>
            </a:r>
          </a:p>
        </p:txBody>
      </p:sp>
    </p:spTree>
    <p:extLst>
      <p:ext uri="{BB962C8B-B14F-4D97-AF65-F5344CB8AC3E}">
        <p14:creationId xmlns:p14="http://schemas.microsoft.com/office/powerpoint/2010/main" val="186057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Challenge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reasonable use of unsupervised method (clustering) to solve problem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Put more weights on popularity than on unmodified attributes</a:t>
            </a:r>
          </a:p>
        </p:txBody>
      </p:sp>
    </p:spTree>
    <p:extLst>
      <p:ext uri="{BB962C8B-B14F-4D97-AF65-F5344CB8AC3E}">
        <p14:creationId xmlns:p14="http://schemas.microsoft.com/office/powerpoint/2010/main" val="15920078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3153</TotalTime>
  <Words>382</Words>
  <Application>Microsoft Macintosh PowerPoint</Application>
  <PresentationFormat>Widescreen</PresentationFormat>
  <Paragraphs>108</Paragraphs>
  <Slides>17</Slides>
  <Notes>6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Evading the Machine Learning Detector: A Virus’ Perspective</vt:lpstr>
      <vt:lpstr>Problem Description</vt:lpstr>
      <vt:lpstr>Malicious Executable Dataset</vt:lpstr>
      <vt:lpstr>Related Work</vt:lpstr>
      <vt:lpstr>Related Work</vt:lpstr>
      <vt:lpstr>Highlights &amp; Originality</vt:lpstr>
      <vt:lpstr>Methods</vt:lpstr>
      <vt:lpstr>Data Preprocessing (Known popularity)</vt:lpstr>
      <vt:lpstr>Challenge</vt:lpstr>
      <vt:lpstr>Evaluation</vt:lpstr>
      <vt:lpstr>Classification</vt:lpstr>
      <vt:lpstr>Support Vector Machine</vt:lpstr>
      <vt:lpstr>Random Forest</vt:lpstr>
      <vt:lpstr>Clustering</vt:lpstr>
      <vt:lpstr>K-Means</vt:lpstr>
      <vt:lpstr>EM</vt:lpstr>
      <vt:lpstr>Other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118</cp:revision>
  <dcterms:created xsi:type="dcterms:W3CDTF">2016-11-22T19:51:25Z</dcterms:created>
  <dcterms:modified xsi:type="dcterms:W3CDTF">2017-03-21T18:36:01Z</dcterms:modified>
</cp:coreProperties>
</file>