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6" r:id="rId5"/>
    <p:sldId id="292" r:id="rId6"/>
    <p:sldId id="297" r:id="rId7"/>
    <p:sldId id="299" r:id="rId8"/>
    <p:sldId id="300" r:id="rId9"/>
    <p:sldId id="301" r:id="rId10"/>
    <p:sldId id="302" r:id="rId11"/>
    <p:sldId id="262" r:id="rId12"/>
    <p:sldId id="279" r:id="rId13"/>
    <p:sldId id="269" r:id="rId14"/>
    <p:sldId id="294" r:id="rId15"/>
    <p:sldId id="295" r:id="rId16"/>
    <p:sldId id="296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3"/>
    <p:restoredTop sz="89177"/>
  </p:normalViewPr>
  <p:slideViewPr>
    <p:cSldViewPr snapToGrid="0" snapToObjects="1">
      <p:cViewPr varScale="1">
        <p:scale>
          <a:sx n="99" d="100"/>
          <a:sy n="99" d="100"/>
        </p:scale>
        <p:origin x="200" y="208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166" y="1516157"/>
            <a:ext cx="9386478" cy="2262781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Predicting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Online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News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Popularity: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Classification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Clustering</a:t>
            </a:r>
            <a:r>
              <a:rPr lang="zh-CN" altLang="en-US" sz="4400" dirty="0" smtClean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smtClean="0"/>
              <a:t>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Evaluation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Prediction accuracy: </a:t>
            </a:r>
            <a:br>
              <a:rPr lang="en-US" sz="2800" dirty="0" smtClean="0"/>
            </a:br>
            <a:r>
              <a:rPr lang="en-US" sz="2800" dirty="0" smtClean="0"/>
              <a:t>use known popularity</a:t>
            </a:r>
          </a:p>
          <a:p>
            <a:r>
              <a:rPr lang="en-US" sz="2800" dirty="0" smtClean="0"/>
              <a:t>Performance comparison: </a:t>
            </a:r>
            <a:br>
              <a:rPr lang="en-US" sz="2800" dirty="0" smtClean="0"/>
            </a:br>
            <a:r>
              <a:rPr lang="en-US" sz="2800" dirty="0" smtClean="0"/>
              <a:t>compare prediction results with previous work</a:t>
            </a:r>
          </a:p>
          <a:p>
            <a:endParaRPr lang="en-US" sz="2800" dirty="0" smtClean="0"/>
          </a:p>
          <a:p>
            <a:r>
              <a:rPr lang="en-US" sz="2800" dirty="0" smtClean="0"/>
              <a:t>Statistics analysis:</a:t>
            </a:r>
            <a:br>
              <a:rPr lang="en-US" sz="2800" dirty="0" smtClean="0"/>
            </a:br>
            <a:r>
              <a:rPr lang="en-US" sz="2800" dirty="0" smtClean="0"/>
              <a:t>compare with statistical result about attributes</a:t>
            </a:r>
          </a:p>
        </p:txBody>
      </p:sp>
    </p:spTree>
    <p:extLst>
      <p:ext uri="{BB962C8B-B14F-4D97-AF65-F5344CB8AC3E}">
        <p14:creationId xmlns:p14="http://schemas.microsoft.com/office/powerpoint/2010/main" val="21139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Classification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Vector Machine</a:t>
            </a:r>
            <a:endParaRPr lang="zh-CN" altLang="en-US" sz="2800" dirty="0" smtClean="0"/>
          </a:p>
          <a:p>
            <a:endParaRPr lang="en-US" sz="2800" dirty="0" smtClean="0"/>
          </a:p>
          <a:p>
            <a:r>
              <a:rPr lang="en-US" altLang="zh-CN" sz="2800" dirty="0" smtClean="0"/>
              <a:t>Random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Random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Forest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</a:t>
            </a:r>
            <a:r>
              <a:rPr lang="en-US" sz="2800" dirty="0" smtClean="0"/>
              <a:t>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Clustering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7758" y="203661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K-Means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K-Means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EM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Other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thoughts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444836"/>
          </a:xfrm>
        </p:spPr>
        <p:txBody>
          <a:bodyPr>
            <a:normAutofit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attribute,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(e.g.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</a:t>
            </a:r>
            <a:r>
              <a:rPr lang="en-US" altLang="zh-CN" sz="2800" dirty="0" err="1" smtClean="0"/>
              <a:t>data_channel</a:t>
            </a:r>
            <a:r>
              <a:rPr lang="en-US" altLang="zh-CN" sz="2800" dirty="0" smtClean="0"/>
              <a:t>”)</a:t>
            </a:r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altLang="zh-CN" sz="2800" dirty="0" smtClean="0"/>
              <a:t>Predicting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news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popularity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(no.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shares)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US" altLang="zh-CN" sz="2800" dirty="0" smtClean="0"/>
              <a:t>Traditional: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Classification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(SVM,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kNN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etc.)</a:t>
            </a:r>
            <a:endParaRPr lang="zh-CN" altLang="en-US" sz="2800" dirty="0">
              <a:sym typeface="Wingdings"/>
            </a:endParaRPr>
          </a:p>
          <a:p>
            <a:endParaRPr lang="zh-CN" altLang="en-US" sz="2800" dirty="0" smtClean="0">
              <a:sym typeface="Wingdings"/>
            </a:endParaRPr>
          </a:p>
          <a:p>
            <a:r>
              <a:rPr lang="en-US" altLang="zh-CN" sz="2800" dirty="0" smtClean="0">
                <a:sym typeface="Wingdings"/>
              </a:rPr>
              <a:t>New: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Clustering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(K-means,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EM,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etc.)</a:t>
            </a:r>
            <a:endParaRPr lang="zh-CN" altLang="en-US" sz="2800" dirty="0" smtClean="0">
              <a:sym typeface="Wingdings"/>
            </a:endParaRPr>
          </a:p>
          <a:p>
            <a:endParaRPr lang="zh-CN" altLang="en-US" sz="2800" dirty="0">
              <a:sym typeface="Wingdings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Online News </a:t>
            </a:r>
            <a:r>
              <a:rPr lang="en-US" sz="4400" dirty="0" smtClean="0"/>
              <a:t>Popularity</a:t>
            </a:r>
            <a:r>
              <a:rPr lang="zh-CN" altLang="en-US" sz="4400" dirty="0" smtClean="0"/>
              <a:t> </a:t>
            </a:r>
            <a:r>
              <a:rPr lang="en-US" sz="4400" dirty="0" smtClean="0"/>
              <a:t>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84073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/>
              <a:t>D</a:t>
            </a:r>
            <a:r>
              <a:rPr lang="en-US" sz="2800" dirty="0" smtClean="0"/>
              <a:t>ataset </a:t>
            </a:r>
            <a:r>
              <a:rPr lang="en-US" sz="2800" dirty="0"/>
              <a:t>retrieved from UCI ML repository</a:t>
            </a:r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Number </a:t>
            </a:r>
            <a:r>
              <a:rPr lang="en-US" altLang="zh-CN" sz="2800" dirty="0"/>
              <a:t>of instances: </a:t>
            </a:r>
            <a:r>
              <a:rPr lang="fi-FI" sz="2800" dirty="0"/>
              <a:t>39797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61 (58 predictive attributes, 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zh-CN" altLang="en-US" sz="2800" dirty="0" smtClean="0"/>
              <a:t>							  </a:t>
            </a:r>
            <a:r>
              <a:rPr lang="en-US" sz="2800" dirty="0" smtClean="0"/>
              <a:t>2 </a:t>
            </a:r>
            <a:r>
              <a:rPr lang="en-US" sz="2800" dirty="0"/>
              <a:t>non-predictive, 1 goal field) </a:t>
            </a:r>
          </a:p>
          <a:p>
            <a:endParaRPr lang="en-US" sz="2800" dirty="0"/>
          </a:p>
          <a:p>
            <a:r>
              <a:rPr lang="en-US" sz="2800" dirty="0"/>
              <a:t>Attribute info: </a:t>
            </a:r>
            <a:r>
              <a:rPr lang="en-US" altLang="zh-CN" sz="2800" dirty="0" smtClean="0"/>
              <a:t>Integer/Real</a:t>
            </a: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0827"/>
            <a:ext cx="8915400" cy="55871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CN" altLang="en-US" sz="4700" dirty="0" smtClean="0"/>
          </a:p>
          <a:p>
            <a:r>
              <a:rPr lang="en-US" altLang="zh-CN" sz="4700" dirty="0"/>
              <a:t>C</a:t>
            </a:r>
            <a:r>
              <a:rPr lang="en-US" altLang="zh-CN" sz="4700" dirty="0" smtClean="0"/>
              <a:t>reates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the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dataset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(constructs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all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features)</a:t>
            </a:r>
            <a:endParaRPr lang="zh-CN" altLang="en-US" sz="4700" dirty="0" smtClean="0"/>
          </a:p>
          <a:p>
            <a:endParaRPr lang="zh-CN" altLang="en-US" sz="4700" dirty="0"/>
          </a:p>
          <a:p>
            <a:r>
              <a:rPr lang="en-US" altLang="zh-CN" sz="4700" dirty="0" err="1"/>
              <a:t>B</a:t>
            </a:r>
            <a:r>
              <a:rPr lang="en-US" altLang="zh-CN" sz="4700" dirty="0" err="1" smtClean="0"/>
              <a:t>inarizes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the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target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value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(threshold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=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1400)</a:t>
            </a:r>
            <a:endParaRPr lang="zh-CN" altLang="en-US" sz="4700" dirty="0" smtClean="0"/>
          </a:p>
          <a:p>
            <a:endParaRPr lang="zh-CN" altLang="en-US" sz="4700" dirty="0" smtClean="0"/>
          </a:p>
          <a:p>
            <a:r>
              <a:rPr lang="en-US" altLang="zh-CN" sz="4700" dirty="0" smtClean="0"/>
              <a:t>Algorithms: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SVM/</a:t>
            </a:r>
            <a:r>
              <a:rPr lang="en-US" altLang="zh-CN" sz="4700" dirty="0" err="1" smtClean="0"/>
              <a:t>kNN</a:t>
            </a:r>
            <a:r>
              <a:rPr lang="en-US" altLang="zh-CN" sz="4700" dirty="0" smtClean="0"/>
              <a:t>/NB/</a:t>
            </a:r>
            <a:r>
              <a:rPr lang="en-US" altLang="zh-CN" sz="4700" dirty="0" err="1" smtClean="0"/>
              <a:t>AdaBoost</a:t>
            </a:r>
            <a:r>
              <a:rPr lang="en-US" altLang="zh-CN" sz="4700" dirty="0" smtClean="0"/>
              <a:t>/RF</a:t>
            </a:r>
            <a:endParaRPr lang="zh-CN" altLang="en-US" sz="4700" dirty="0"/>
          </a:p>
          <a:p>
            <a:endParaRPr lang="zh-CN" altLang="en-US" sz="4700" dirty="0" smtClean="0"/>
          </a:p>
          <a:p>
            <a:r>
              <a:rPr lang="en-US" altLang="zh-CN" sz="4700" dirty="0"/>
              <a:t>B</a:t>
            </a:r>
            <a:r>
              <a:rPr lang="en-US" altLang="zh-CN" sz="4700" dirty="0" smtClean="0"/>
              <a:t>est: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Random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Forest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(AUC=0.73)</a:t>
            </a:r>
            <a:endParaRPr lang="zh-CN" altLang="en-US" sz="47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3300" dirty="0" smtClean="0"/>
              <a:t>K</a:t>
            </a:r>
            <a:r>
              <a:rPr lang="en-US" sz="3300" dirty="0"/>
              <a:t>. </a:t>
            </a:r>
            <a:r>
              <a:rPr lang="en-US" sz="3300" dirty="0" err="1"/>
              <a:t>Fernandes</a:t>
            </a:r>
            <a:r>
              <a:rPr lang="en-US" sz="3300" dirty="0"/>
              <a:t>, P. </a:t>
            </a:r>
            <a:r>
              <a:rPr lang="en-US" sz="3300" dirty="0" err="1"/>
              <a:t>Vinagre</a:t>
            </a:r>
            <a:r>
              <a:rPr lang="en-US" sz="3300" dirty="0"/>
              <a:t> and P. Cortez. </a:t>
            </a:r>
            <a:r>
              <a:rPr lang="en-US" sz="3300" b="1" dirty="0"/>
              <a:t>A Proactive Intelligent Decision Support System for Predicting the Popularity of Online News</a:t>
            </a:r>
            <a:r>
              <a:rPr lang="en-US" sz="3300" dirty="0"/>
              <a:t>. Proceedings of the 17th EPIA 2015 - Portuguese Conference on Artificial Intelligence, September, Coimbra, Portugal.</a:t>
            </a:r>
            <a:endParaRPr lang="zh-CN" altLang="en-US" sz="3300" dirty="0"/>
          </a:p>
          <a:p>
            <a:pPr marL="0" indent="0">
              <a:buNone/>
            </a:pPr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7128"/>
            <a:ext cx="8915400" cy="5444836"/>
          </a:xfrm>
        </p:spPr>
        <p:txBody>
          <a:bodyPr>
            <a:normAutofit fontScale="92500" lnSpcReduction="20000"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selection: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PCA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methods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err="1"/>
              <a:t>Binarizes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target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  <a:r>
              <a:rPr lang="zh-CN" altLang="en-US" sz="2800" dirty="0"/>
              <a:t> </a:t>
            </a:r>
            <a:r>
              <a:rPr lang="en-US" altLang="zh-CN" sz="2800" dirty="0"/>
              <a:t>(threshold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1400)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Tests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/>
              <a:t>Best:</a:t>
            </a:r>
            <a:r>
              <a:rPr lang="zh-CN" altLang="en-US" sz="2800" dirty="0"/>
              <a:t> </a:t>
            </a:r>
            <a:r>
              <a:rPr lang="en-US" altLang="zh-CN" sz="2800" dirty="0"/>
              <a:t>Random</a:t>
            </a:r>
            <a:r>
              <a:rPr lang="zh-CN" altLang="en-US" sz="2800" dirty="0"/>
              <a:t> </a:t>
            </a:r>
            <a:r>
              <a:rPr lang="en-US" altLang="zh-CN" sz="2800" dirty="0"/>
              <a:t>Forest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(Accuracy=0.69)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100" dirty="0" smtClean="0"/>
              <a:t>H.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Ren,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Q.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Yang.</a:t>
            </a:r>
            <a:r>
              <a:rPr lang="zh-CN" altLang="en-US" sz="2100" dirty="0" smtClean="0"/>
              <a:t> </a:t>
            </a:r>
            <a:r>
              <a:rPr lang="en-US" sz="2100" b="1" dirty="0" smtClean="0"/>
              <a:t>Predicting </a:t>
            </a:r>
            <a:r>
              <a:rPr lang="en-US" sz="2100" b="1" dirty="0"/>
              <a:t>and Evaluating the Popularity of Online </a:t>
            </a:r>
            <a:r>
              <a:rPr lang="en-US" sz="2100" b="1" dirty="0" smtClean="0"/>
              <a:t>News</a:t>
            </a:r>
            <a:r>
              <a:rPr lang="en-US" altLang="zh-CN" sz="2100" b="1" dirty="0" smtClean="0"/>
              <a:t>.</a:t>
            </a:r>
            <a:r>
              <a:rPr lang="zh-CN" altLang="en-US" sz="2100" b="1" dirty="0" smtClean="0"/>
              <a:t> </a:t>
            </a:r>
            <a:r>
              <a:rPr lang="en-US" altLang="zh-CN" sz="2100" dirty="0"/>
              <a:t>http://</a:t>
            </a:r>
            <a:r>
              <a:rPr lang="en-US" altLang="zh-CN" sz="2100" dirty="0" smtClean="0"/>
              <a:t>cs229.stanford.edu/proj2015/328_report.pdf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Highlights &amp; Originality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method: Clustering for popularity prediction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direction: How to become a top-hit more easily? </a:t>
            </a:r>
            <a:br>
              <a:rPr lang="en-US" sz="2800" dirty="0" smtClean="0"/>
            </a:br>
            <a:r>
              <a:rPr lang="en-US" sz="2800" dirty="0" smtClean="0"/>
              <a:t>-&gt; </a:t>
            </a:r>
            <a:r>
              <a:rPr lang="en-US" sz="2800" dirty="0"/>
              <a:t>Known popularity, predict another attribute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234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Clustering (</a:t>
            </a:r>
            <a:r>
              <a:rPr lang="en-US" sz="2800" dirty="0"/>
              <a:t>popularity </a:t>
            </a:r>
            <a:r>
              <a:rPr lang="en-US" sz="2800" dirty="0" smtClean="0"/>
              <a:t>prediction): </a:t>
            </a:r>
            <a:br>
              <a:rPr lang="en-US" sz="2800" dirty="0" smtClean="0"/>
            </a:br>
            <a:r>
              <a:rPr lang="en-US" sz="2800" dirty="0" smtClean="0"/>
              <a:t>K-means</a:t>
            </a:r>
            <a:br>
              <a:rPr lang="en-US" sz="2800" dirty="0" smtClean="0"/>
            </a:br>
            <a:r>
              <a:rPr lang="en-US" sz="2800" dirty="0" smtClean="0"/>
              <a:t>EM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Classification (known popularity): </a:t>
            </a:r>
            <a:br>
              <a:rPr lang="en-US" sz="2800" dirty="0" smtClean="0"/>
            </a:br>
            <a:r>
              <a:rPr lang="en-US" sz="2800" dirty="0" smtClean="0"/>
              <a:t>SVM</a:t>
            </a:r>
            <a:br>
              <a:rPr lang="en-US" sz="2800" dirty="0" smtClean="0"/>
            </a:br>
            <a:r>
              <a:rPr lang="en-US" sz="2800" dirty="0" smtClean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6455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Data Preprocessing</a:t>
            </a:r>
            <a:br>
              <a:rPr lang="en-US" sz="4400" dirty="0" smtClean="0"/>
            </a:br>
            <a:r>
              <a:rPr lang="en-US" sz="4400" dirty="0" smtClean="0"/>
              <a:t>(Known popularity)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Turn ”popularity” from Class into Attribute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Turn ONE TYPE of the </a:t>
            </a:r>
            <a:r>
              <a:rPr lang="en-US" sz="2800" dirty="0"/>
              <a:t>A</a:t>
            </a:r>
            <a:r>
              <a:rPr lang="en-US" sz="2800" dirty="0" smtClean="0"/>
              <a:t>ttributes into Class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weekday_is</a:t>
            </a:r>
            <a:r>
              <a:rPr lang="en-US" sz="2800" dirty="0" smtClean="0"/>
              <a:t>_*: when is the best time to publish a top hit?</a:t>
            </a:r>
          </a:p>
        </p:txBody>
      </p:sp>
    </p:spTree>
    <p:extLst>
      <p:ext uri="{BB962C8B-B14F-4D97-AF65-F5344CB8AC3E}">
        <p14:creationId xmlns:p14="http://schemas.microsoft.com/office/powerpoint/2010/main" val="186057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Challenge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reasonable use of unsupervised method (clustering) to solve problem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Put more weights on popularity than on unmodified attributes</a:t>
            </a:r>
          </a:p>
        </p:txBody>
      </p:sp>
    </p:spTree>
    <p:extLst>
      <p:ext uri="{BB962C8B-B14F-4D97-AF65-F5344CB8AC3E}">
        <p14:creationId xmlns:p14="http://schemas.microsoft.com/office/powerpoint/2010/main" val="15920078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3098</TotalTime>
  <Words>377</Words>
  <Application>Microsoft Macintosh PowerPoint</Application>
  <PresentationFormat>Widescreen</PresentationFormat>
  <Paragraphs>106</Paragraphs>
  <Slides>17</Slides>
  <Notes>4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Predicting Online News Popularity: Classification and Clustering </vt:lpstr>
      <vt:lpstr>Problem Description</vt:lpstr>
      <vt:lpstr>Online News Popularity Dataset</vt:lpstr>
      <vt:lpstr>Related Work</vt:lpstr>
      <vt:lpstr>Related Work</vt:lpstr>
      <vt:lpstr>Highlights &amp; Originality</vt:lpstr>
      <vt:lpstr>Methods</vt:lpstr>
      <vt:lpstr>Data Preprocessing (Known popularity)</vt:lpstr>
      <vt:lpstr>Challenge</vt:lpstr>
      <vt:lpstr>Evaluation</vt:lpstr>
      <vt:lpstr>Classification</vt:lpstr>
      <vt:lpstr>Support Vector Machine</vt:lpstr>
      <vt:lpstr>Random Forest</vt:lpstr>
      <vt:lpstr>Clustering</vt:lpstr>
      <vt:lpstr>K-Means</vt:lpstr>
      <vt:lpstr>EM</vt:lpstr>
      <vt:lpstr>Other thoughts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yuan xiao</cp:lastModifiedBy>
  <cp:revision>106</cp:revision>
  <dcterms:created xsi:type="dcterms:W3CDTF">2016-11-22T19:51:25Z</dcterms:created>
  <dcterms:modified xsi:type="dcterms:W3CDTF">2017-03-03T03:48:06Z</dcterms:modified>
</cp:coreProperties>
</file>