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92" r:id="rId6"/>
    <p:sldId id="297" r:id="rId7"/>
    <p:sldId id="299" r:id="rId8"/>
    <p:sldId id="300" r:id="rId9"/>
    <p:sldId id="301" r:id="rId10"/>
    <p:sldId id="30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76"/>
    <p:restoredTop sz="80769"/>
  </p:normalViewPr>
  <p:slideViewPr>
    <p:cSldViewPr snapToGrid="0" snapToObjects="1">
      <p:cViewPr varScale="1">
        <p:scale>
          <a:sx n="71" d="100"/>
          <a:sy n="71" d="100"/>
        </p:scale>
        <p:origin x="200" y="82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 bunch of anti-virus</a:t>
            </a:r>
            <a:r>
              <a:rPr lang="en-US" baseline="0" dirty="0" smtClean="0"/>
              <a:t> software, detecting malicious apps/binaries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 interested in detecting , but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However, to learn how to evade detection, first,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many</a:t>
            </a:r>
            <a:r>
              <a:rPr lang="en-US" baseline="0" dirty="0" smtClean="0"/>
              <a:t> </a:t>
            </a:r>
            <a:r>
              <a:rPr lang="en-US" dirty="0" smtClean="0"/>
              <a:t>dataset we</a:t>
            </a:r>
            <a:r>
              <a:rPr lang="en-US" baseline="0" dirty="0" smtClean="0"/>
              <a:t> can find.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218" y="1516157"/>
            <a:ext cx="9996426" cy="2262781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Evading the Machine Learning Detector: A Virus’ Perspective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smtClean="0"/>
              <a:t>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Evaluation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Prediction accuracy: </a:t>
            </a:r>
            <a:br>
              <a:rPr lang="en-US" sz="2800" dirty="0" smtClean="0"/>
            </a:br>
            <a:r>
              <a:rPr lang="en-US" sz="2800" dirty="0" smtClean="0"/>
              <a:t>use known popularity</a:t>
            </a:r>
          </a:p>
          <a:p>
            <a:r>
              <a:rPr lang="en-US" sz="2800" dirty="0" smtClean="0"/>
              <a:t>Performance comparison: </a:t>
            </a:r>
            <a:br>
              <a:rPr lang="en-US" sz="2800" dirty="0" smtClean="0"/>
            </a:br>
            <a:r>
              <a:rPr lang="en-US" sz="2800" dirty="0" smtClean="0"/>
              <a:t>compare prediction results with previous work</a:t>
            </a:r>
          </a:p>
          <a:p>
            <a:endParaRPr lang="en-US" sz="2800" dirty="0" smtClean="0"/>
          </a:p>
          <a:p>
            <a:r>
              <a:rPr lang="en-US" sz="2800" dirty="0" smtClean="0"/>
              <a:t>Statistics analysis:</a:t>
            </a:r>
            <a:br>
              <a:rPr lang="en-US" sz="2800" dirty="0" smtClean="0"/>
            </a:br>
            <a:r>
              <a:rPr lang="en-US" sz="2800" dirty="0" smtClean="0"/>
              <a:t>compare with statistical result about attributes</a:t>
            </a:r>
          </a:p>
        </p:txBody>
      </p:sp>
    </p:spTree>
    <p:extLst>
      <p:ext uri="{BB962C8B-B14F-4D97-AF65-F5344CB8AC3E}">
        <p14:creationId xmlns:p14="http://schemas.microsoft.com/office/powerpoint/2010/main" val="21139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Classification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Vector Machine</a:t>
            </a:r>
            <a:endParaRPr lang="zh-CN" altLang="en-US" sz="2800" dirty="0" smtClean="0"/>
          </a:p>
          <a:p>
            <a:endParaRPr lang="en-US" sz="2800" dirty="0" smtClean="0"/>
          </a:p>
          <a:p>
            <a:r>
              <a:rPr lang="en-US" altLang="zh-CN" sz="2800" dirty="0" smtClean="0"/>
              <a:t>Random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976" y="4293064"/>
            <a:ext cx="10628024" cy="377762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altLang="zh-CN" sz="2800" dirty="0" smtClean="0"/>
              <a:t>How should a virus disguise itself to fool the detector?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What are the important features of malicious executables?</a:t>
            </a:r>
          </a:p>
          <a:p>
            <a:endParaRPr lang="en-US" altLang="zh-CN" sz="2800" dirty="0"/>
          </a:p>
          <a:p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endParaRPr lang="zh-CN" altLang="en-US" sz="2800" dirty="0">
              <a:sym typeface="Wingdings"/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05" y="1497637"/>
            <a:ext cx="6002824" cy="32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Malicious Executable</a:t>
            </a:r>
            <a:r>
              <a:rPr lang="en-US" sz="4400" dirty="0" smtClean="0"/>
              <a:t>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389" y="1607336"/>
            <a:ext cx="8915400" cy="418407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</a:t>
            </a:r>
            <a:r>
              <a:rPr lang="en-US" sz="2800" dirty="0" smtClean="0"/>
              <a:t>ataset </a:t>
            </a:r>
            <a:r>
              <a:rPr lang="en-US" sz="2800" dirty="0"/>
              <a:t>retrieved from UCI ML </a:t>
            </a:r>
            <a:r>
              <a:rPr lang="en-US" sz="2800" dirty="0" smtClean="0"/>
              <a:t>repository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altLang="zh-CN" sz="2800" dirty="0"/>
              <a:t>500 hex </a:t>
            </a:r>
            <a:r>
              <a:rPr lang="en-US" altLang="zh-CN" sz="2800" dirty="0" smtClean="0"/>
              <a:t>features, 13 </a:t>
            </a:r>
            <a:r>
              <a:rPr lang="en-US" altLang="zh-CN" sz="2800" dirty="0"/>
              <a:t>DLL </a:t>
            </a:r>
            <a:r>
              <a:rPr lang="en-US" altLang="zh-CN" sz="2800" dirty="0" smtClean="0"/>
              <a:t>features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zh-CN" alt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47" y="2289770"/>
            <a:ext cx="9764153" cy="1411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743" y="4457700"/>
            <a:ext cx="4425267" cy="2337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272" y="4661647"/>
            <a:ext cx="5711728" cy="20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0121"/>
            <a:ext cx="8915400" cy="558717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N-gram Feature</a:t>
            </a:r>
          </a:p>
          <a:p>
            <a:pPr lvl="1"/>
            <a:r>
              <a:rPr lang="it-IT" sz="2800" dirty="0"/>
              <a:t> </a:t>
            </a:r>
            <a:r>
              <a:rPr lang="it-IT" sz="2800" dirty="0" smtClean="0"/>
              <a:t>a1b2c3d4  </a:t>
            </a:r>
            <a:r>
              <a:rPr lang="it-IT" sz="2800" dirty="0" smtClean="0">
                <a:sym typeface="Wingdings"/>
              </a:rPr>
              <a:t> 3-gram: </a:t>
            </a:r>
            <a:r>
              <a:rPr lang="it-IT" sz="2400" dirty="0" smtClean="0"/>
              <a:t>a1b2c3 &amp; b2c3d4</a:t>
            </a:r>
            <a:endParaRPr lang="zh-CN" altLang="en-US" sz="2600" dirty="0" smtClean="0"/>
          </a:p>
          <a:p>
            <a:r>
              <a:rPr lang="en-US" altLang="zh-CN" sz="2800" dirty="0" smtClean="0"/>
              <a:t>Binary/Assembly/DLL N-gram Feature Set</a:t>
            </a:r>
            <a:endParaRPr lang="zh-CN" altLang="en-US" sz="2800" dirty="0" smtClean="0"/>
          </a:p>
          <a:p>
            <a:pPr lvl="1"/>
            <a:r>
              <a:rPr lang="en-US" altLang="zh-CN" sz="2600" dirty="0" smtClean="0"/>
              <a:t>Hybrid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model: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Combine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the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three</a:t>
            </a:r>
            <a:endParaRPr lang="en-US" altLang="zh-CN" sz="2600" dirty="0"/>
          </a:p>
          <a:p>
            <a:r>
              <a:rPr lang="en-US" altLang="zh-CN" sz="2800" dirty="0" smtClean="0"/>
              <a:t>Best 500 features for each set based on Gain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Algorithm: </a:t>
            </a:r>
            <a:r>
              <a:rPr lang="en-US" altLang="zh-CN" sz="2800" dirty="0" err="1" smtClean="0"/>
              <a:t>libSVM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 smtClean="0"/>
          </a:p>
          <a:p>
            <a:r>
              <a:rPr lang="en-US" sz="1700" dirty="0" err="1"/>
              <a:t>Masud</a:t>
            </a:r>
            <a:r>
              <a:rPr lang="en-US" sz="1700" dirty="0"/>
              <a:t>, Mohammad M., </a:t>
            </a:r>
            <a:r>
              <a:rPr lang="en-US" sz="1700" dirty="0" err="1"/>
              <a:t>Latifur</a:t>
            </a:r>
            <a:r>
              <a:rPr lang="en-US" sz="1700" dirty="0"/>
              <a:t> Khan, and </a:t>
            </a:r>
            <a:r>
              <a:rPr lang="en-US" sz="1700" dirty="0" err="1"/>
              <a:t>Bhavani</a:t>
            </a:r>
            <a:r>
              <a:rPr lang="en-US" sz="1700" dirty="0"/>
              <a:t> </a:t>
            </a:r>
            <a:r>
              <a:rPr lang="en-US" sz="1700" dirty="0" err="1"/>
              <a:t>Thuraisingham</a:t>
            </a:r>
            <a:r>
              <a:rPr lang="en-US" sz="1700" dirty="0"/>
              <a:t>. "</a:t>
            </a:r>
            <a:r>
              <a:rPr lang="en-US" sz="1700" b="1" dirty="0"/>
              <a:t>A hybrid model to detect malicious executables</a:t>
            </a:r>
            <a:r>
              <a:rPr lang="en-US" sz="1700" dirty="0"/>
              <a:t>." Communications, 2007. ICC'07. IEEE International Conference on. IEEE, 2007.</a:t>
            </a:r>
            <a:endParaRPr lang="zh-CN" altLang="en-US" sz="17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72" y="4035585"/>
            <a:ext cx="6097868" cy="8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7128"/>
            <a:ext cx="8915400" cy="544483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Features: DLLs/GNU Strings/Byte Sequence(hex)</a:t>
            </a:r>
          </a:p>
          <a:p>
            <a:r>
              <a:rPr lang="en-US" altLang="zh-CN" sz="2800" dirty="0" smtClean="0"/>
              <a:t>Algorithm: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RIPPER/NB/Multi-NB</a:t>
            </a:r>
            <a:endParaRPr lang="en-US" altLang="zh-CN" sz="2800" dirty="0"/>
          </a:p>
          <a:p>
            <a:r>
              <a:rPr lang="en-US" altLang="zh-CN" sz="2800" dirty="0" smtClean="0"/>
              <a:t>Best: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Multi-NB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(97.76%)</a:t>
            </a:r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1600" dirty="0"/>
              <a:t>Schultz, Matthew G., et al. "</a:t>
            </a:r>
            <a:r>
              <a:rPr lang="en-US" sz="1600" b="1" dirty="0"/>
              <a:t>Data mining methods for detection of new malicious executables</a:t>
            </a:r>
            <a:r>
              <a:rPr lang="en-US" sz="1600" dirty="0"/>
              <a:t>." </a:t>
            </a:r>
            <a:r>
              <a:rPr lang="en-US" sz="1600" i="1" dirty="0"/>
              <a:t>Security and Privacy, 2001. S&amp;P 2001. Proceedings. 2001 IEEE Symposium on</a:t>
            </a:r>
            <a:r>
              <a:rPr lang="en-US" sz="1600" dirty="0"/>
              <a:t>. IEEE, 2001.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24" y="3307158"/>
            <a:ext cx="8641976" cy="26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Highlights &amp; Originality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method: Clustering for popularity prediction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New direction: How to become a top-hit more easily? </a:t>
            </a:r>
            <a:br>
              <a:rPr lang="en-US" sz="2800" dirty="0" smtClean="0"/>
            </a:br>
            <a:r>
              <a:rPr lang="en-US" sz="2800" dirty="0" smtClean="0"/>
              <a:t>-&gt; </a:t>
            </a:r>
            <a:r>
              <a:rPr lang="en-US" sz="2800" dirty="0"/>
              <a:t>Known popularity, predict another attribute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234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225910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Use WEKA + </a:t>
            </a:r>
            <a:r>
              <a:rPr lang="en-US" sz="2800" dirty="0" err="1" smtClean="0"/>
              <a:t>libSVM</a:t>
            </a:r>
            <a:r>
              <a:rPr lang="en-US" sz="2800" dirty="0" smtClean="0"/>
              <a:t> to </a:t>
            </a:r>
            <a:r>
              <a:rPr lang="en-US" altLang="zh-CN" sz="2800" dirty="0" smtClean="0"/>
              <a:t>train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a model</a:t>
            </a:r>
          </a:p>
          <a:p>
            <a:endParaRPr lang="en-US" sz="2800" dirty="0"/>
          </a:p>
          <a:p>
            <a:r>
              <a:rPr lang="en-US" sz="2800" dirty="0" smtClean="0"/>
              <a:t>Generate new </a:t>
            </a:r>
            <a:r>
              <a:rPr lang="en-US" altLang="zh-CN" sz="2800" dirty="0" smtClean="0"/>
              <a:t>virus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data points and test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989" y="2259106"/>
            <a:ext cx="150876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Data Preprocessing</a:t>
            </a:r>
            <a:br>
              <a:rPr lang="en-US" sz="4400" dirty="0" smtClean="0"/>
            </a:br>
            <a:r>
              <a:rPr lang="en-US" sz="4400" dirty="0" smtClean="0"/>
              <a:t>(Known popularity)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Turn ”popularity” from Class into Attribute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Turn ONE TYPE of the </a:t>
            </a:r>
            <a:r>
              <a:rPr lang="en-US" sz="2800" dirty="0"/>
              <a:t>A</a:t>
            </a:r>
            <a:r>
              <a:rPr lang="en-US" sz="2800" dirty="0" smtClean="0"/>
              <a:t>ttributes into Class</a:t>
            </a:r>
            <a:br>
              <a:rPr lang="en-US" sz="2800" dirty="0" smtClean="0"/>
            </a:b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weekday_is</a:t>
            </a:r>
            <a:r>
              <a:rPr lang="en-US" sz="2800" dirty="0" smtClean="0"/>
              <a:t>_*: when is the best time to publish a top hit?</a:t>
            </a:r>
          </a:p>
        </p:txBody>
      </p:sp>
    </p:spTree>
    <p:extLst>
      <p:ext uri="{BB962C8B-B14F-4D97-AF65-F5344CB8AC3E}">
        <p14:creationId xmlns:p14="http://schemas.microsoft.com/office/powerpoint/2010/main" val="18605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Challenge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reasonable use of unsupervised method (clustering) to solve problem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Put more weights on popularity than on unmodified attributes</a:t>
            </a:r>
          </a:p>
        </p:txBody>
      </p:sp>
    </p:spTree>
    <p:extLst>
      <p:ext uri="{BB962C8B-B14F-4D97-AF65-F5344CB8AC3E}">
        <p14:creationId xmlns:p14="http://schemas.microsoft.com/office/powerpoint/2010/main" val="15920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3231</TotalTime>
  <Words>288</Words>
  <Application>Microsoft Macintosh PowerPoint</Application>
  <PresentationFormat>Widescreen</PresentationFormat>
  <Paragraphs>75</Paragraphs>
  <Slides>11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幼圆</vt:lpstr>
      <vt:lpstr>Arial</vt:lpstr>
      <vt:lpstr>Wisp</vt:lpstr>
      <vt:lpstr>Evading the Machine Learning Detector: A Virus’ Perspective</vt:lpstr>
      <vt:lpstr>Problem Description</vt:lpstr>
      <vt:lpstr>Malicious Executable Dataset</vt:lpstr>
      <vt:lpstr>Related Work</vt:lpstr>
      <vt:lpstr>Related Work</vt:lpstr>
      <vt:lpstr>Highlights &amp; Originality</vt:lpstr>
      <vt:lpstr>Methods</vt:lpstr>
      <vt:lpstr>Data Preprocessing (Known popularity)</vt:lpstr>
      <vt:lpstr>Challenge</vt:lpstr>
      <vt:lpstr>Evaluation</vt:lpstr>
      <vt:lpstr>Classification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132</cp:revision>
  <dcterms:created xsi:type="dcterms:W3CDTF">2016-11-22T19:51:25Z</dcterms:created>
  <dcterms:modified xsi:type="dcterms:W3CDTF">2017-03-21T19:53:49Z</dcterms:modified>
</cp:coreProperties>
</file>