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5.xml" ContentType="application/vnd.openxmlformats-officedocument.presentationml.notesSlid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6.xml" ContentType="application/vnd.openxmlformats-officedocument.presentationml.notesSlid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8" r:id="rId5"/>
    <p:sldMasterId id="2147483721" r:id="rId6"/>
    <p:sldMasterId id="2147483684" r:id="rId7"/>
    <p:sldMasterId id="2147483736" r:id="rId8"/>
    <p:sldMasterId id="2147483742" r:id="rId9"/>
    <p:sldMasterId id="2147483747" r:id="rId10"/>
  </p:sldMasterIdLst>
  <p:notesMasterIdLst>
    <p:notesMasterId r:id="rId56"/>
  </p:notesMasterIdLst>
  <p:handoutMasterIdLst>
    <p:handoutMasterId r:id="rId57"/>
  </p:handoutMasterIdLst>
  <p:sldIdLst>
    <p:sldId id="407" r:id="rId11"/>
    <p:sldId id="414" r:id="rId12"/>
    <p:sldId id="426" r:id="rId13"/>
    <p:sldId id="495" r:id="rId14"/>
    <p:sldId id="423" r:id="rId15"/>
    <p:sldId id="493" r:id="rId16"/>
    <p:sldId id="421" r:id="rId17"/>
    <p:sldId id="494" r:id="rId18"/>
    <p:sldId id="496" r:id="rId19"/>
    <p:sldId id="422" r:id="rId20"/>
    <p:sldId id="429" r:id="rId21"/>
    <p:sldId id="430" r:id="rId22"/>
    <p:sldId id="497" r:id="rId23"/>
    <p:sldId id="258" r:id="rId24"/>
    <p:sldId id="432" r:id="rId25"/>
    <p:sldId id="498" r:id="rId26"/>
    <p:sldId id="499" r:id="rId27"/>
    <p:sldId id="500" r:id="rId28"/>
    <p:sldId id="530" r:id="rId29"/>
    <p:sldId id="531" r:id="rId30"/>
    <p:sldId id="532" r:id="rId31"/>
    <p:sldId id="533" r:id="rId32"/>
    <p:sldId id="534" r:id="rId33"/>
    <p:sldId id="535" r:id="rId34"/>
    <p:sldId id="536" r:id="rId35"/>
    <p:sldId id="537" r:id="rId36"/>
    <p:sldId id="538" r:id="rId37"/>
    <p:sldId id="539" r:id="rId38"/>
    <p:sldId id="540" r:id="rId39"/>
    <p:sldId id="541" r:id="rId40"/>
    <p:sldId id="542" r:id="rId41"/>
    <p:sldId id="543" r:id="rId42"/>
    <p:sldId id="544" r:id="rId43"/>
    <p:sldId id="427" r:id="rId44"/>
    <p:sldId id="434" r:id="rId45"/>
    <p:sldId id="433" r:id="rId46"/>
    <p:sldId id="545" r:id="rId47"/>
    <p:sldId id="547" r:id="rId48"/>
    <p:sldId id="546" r:id="rId49"/>
    <p:sldId id="549" r:id="rId50"/>
    <p:sldId id="548" r:id="rId51"/>
    <p:sldId id="550" r:id="rId52"/>
    <p:sldId id="551" r:id="rId53"/>
    <p:sldId id="552" r:id="rId54"/>
    <p:sldId id="4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7111AA0-7E92-1E4F-8CCD-B5658BFCB92A}">
          <p14:sldIdLst>
            <p14:sldId id="407"/>
          </p14:sldIdLst>
        </p14:section>
        <p14:section name="Section" id="{A3388182-DF15-3343-8E76-9AD4525A4412}">
          <p14:sldIdLst>
            <p14:sldId id="414"/>
          </p14:sldIdLst>
        </p14:section>
        <p14:section name="1 Competitor Analysis" id="{1676C471-469F-42BF-8F38-AC4AFCA3984E}">
          <p14:sldIdLst>
            <p14:sldId id="426"/>
            <p14:sldId id="495"/>
            <p14:sldId id="423"/>
            <p14:sldId id="493"/>
            <p14:sldId id="421"/>
            <p14:sldId id="494"/>
          </p14:sldIdLst>
        </p14:section>
        <p14:section name="2 SWOT Analysis" id="{7B112E72-E9D1-437B-95EF-64258C2751B9}">
          <p14:sldIdLst>
            <p14:sldId id="496"/>
            <p14:sldId id="422"/>
            <p14:sldId id="429"/>
          </p14:sldIdLst>
        </p14:section>
        <p14:section name="3 Industry Analysis" id="{7DD90CA5-72EC-48F7-9C2B-03263DE0E963}">
          <p14:sldIdLst>
            <p14:sldId id="430"/>
            <p14:sldId id="497"/>
            <p14:sldId id="258"/>
            <p14:sldId id="432"/>
          </p14:sldIdLst>
        </p14:section>
        <p14:section name="4 Porter's Five Forces Analysis" id="{D540DF8F-F5D0-4259-8EF8-9024557EE50F}">
          <p14:sldIdLst>
            <p14:sldId id="498"/>
            <p14:sldId id="499"/>
            <p14:sldId id="500"/>
            <p14:sldId id="530"/>
            <p14:sldId id="531"/>
            <p14:sldId id="532"/>
          </p14:sldIdLst>
        </p14:section>
        <p14:section name="5 Marketing Research" id="{A6F861E0-0DCF-4096-9A47-D09E57E26ED7}">
          <p14:sldIdLst>
            <p14:sldId id="533"/>
            <p14:sldId id="534"/>
            <p14:sldId id="535"/>
            <p14:sldId id="536"/>
            <p14:sldId id="537"/>
            <p14:sldId id="538"/>
          </p14:sldIdLst>
        </p14:section>
        <p14:section name="6 Promotional Strategy" id="{0025C598-CC70-4B6B-AAFB-F997BFCB3A09}">
          <p14:sldIdLst>
            <p14:sldId id="539"/>
            <p14:sldId id="540"/>
            <p14:sldId id="541"/>
            <p14:sldId id="542"/>
            <p14:sldId id="543"/>
            <p14:sldId id="544"/>
            <p14:sldId id="427"/>
            <p14:sldId id="434"/>
            <p14:sldId id="433"/>
          </p14:sldIdLst>
        </p14:section>
        <p14:section name="7 Primary Research" id="{040D7A3D-7DC7-4129-9CF4-30C41361097A}">
          <p14:sldIdLst>
            <p14:sldId id="545"/>
            <p14:sldId id="547"/>
          </p14:sldIdLst>
        </p14:section>
        <p14:section name="8 Customer Persona" id="{DF7E3F0D-307F-4414-BCF9-2F86B01B3078}">
          <p14:sldIdLst>
            <p14:sldId id="546"/>
            <p14:sldId id="549"/>
            <p14:sldId id="548"/>
            <p14:sldId id="550"/>
            <p14:sldId id="551"/>
            <p14:sldId id="552"/>
          </p14:sldIdLst>
        </p14:section>
        <p14:section name="Ending" id="{AC06ACFA-E22A-7840-B33C-41266BAAFD5F}">
          <p14:sldIdLst>
            <p14:sldId id="410"/>
          </p14:sldIdLst>
        </p14:section>
      </p14:sectionLst>
    </p:ext>
    <p:ext uri="{EFAFB233-063F-42B5-8137-9DF3F51BA10A}">
      <p15:sldGuideLst xmlns:p15="http://schemas.microsoft.com/office/powerpoint/2012/main">
        <p15:guide id="2" pos="288" userDrawn="1">
          <p15:clr>
            <a:srgbClr val="A4A3A4"/>
          </p15:clr>
        </p15:guide>
        <p15:guide id="3" pos="7368" userDrawn="1">
          <p15:clr>
            <a:srgbClr val="A4A3A4"/>
          </p15:clr>
        </p15:guide>
        <p15:guide id="4" orient="horz" pos="3792" userDrawn="1">
          <p15:clr>
            <a:srgbClr val="A4A3A4"/>
          </p15:clr>
        </p15:guide>
        <p15:guide id="5" orient="horz" pos="600" userDrawn="1">
          <p15:clr>
            <a:srgbClr val="A4A3A4"/>
          </p15:clr>
        </p15:guide>
        <p15:guide id="6" orient="horz" pos="3984" userDrawn="1">
          <p15:clr>
            <a:srgbClr val="A4A3A4"/>
          </p15:clr>
        </p15:guide>
        <p15:guide id="7" pos="3840" userDrawn="1">
          <p15:clr>
            <a:srgbClr val="A4A3A4"/>
          </p15:clr>
        </p15:guide>
        <p15:guide id="8"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124F67-5020-46A3-E724-DC6302C2FAA4}" name="Chen, Xixi" initials="XC" userId="S::xixic2@illinois.edu::92b97c34-ab25-4f05-8623-cbfc3f10a7c0" providerId="AD"/>
  <p188:author id="{23D3BCF2-E7CE-A24C-9073-2B892338EEDA}" name="Das, Sagnika" initials="DS" userId="S::sagnika2@illinois.edu::2999040e-7084-4b72-9b57-59122f8dd1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8E"/>
    <a:srgbClr val="04378B"/>
    <a:srgbClr val="175795"/>
    <a:srgbClr val="0A5397"/>
    <a:srgbClr val="4472C4"/>
    <a:srgbClr val="646464"/>
    <a:srgbClr val="7F7F7F"/>
    <a:srgbClr val="BFBFBF"/>
    <a:srgbClr val="FFFFFF"/>
    <a:srgbClr val="7F8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3FAC7-8EA7-5088-FFD6-3D14B5155E94}" v="20" dt="2024-02-26T23:09:10.001"/>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3" y="177"/>
      </p:cViewPr>
      <p:guideLst>
        <p:guide pos="288"/>
        <p:guide pos="7368"/>
        <p:guide orient="horz" pos="3792"/>
        <p:guide orient="horz" pos="600"/>
        <p:guide orient="horz" pos="3984"/>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notesMaster" Target="notesMasters/notesMaster1.xml"/><Relationship Id="rId64" Type="http://schemas.microsoft.com/office/2018/10/relationships/authors" Target="author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handoutMaster" Target="handoutMasters/handoutMaster1.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Raghav" userId="S::rdinesh3@illinois.edu::5df1ae08-375e-4a17-8710-aeac7c68bcd8" providerId="AD" clId="Web-{B0A3FAC7-8EA7-5088-FFD6-3D14B5155E94}"/>
    <pc:docChg chg="">
      <pc:chgData name="Dinesh, Raghav" userId="S::rdinesh3@illinois.edu::5df1ae08-375e-4a17-8710-aeac7c68bcd8" providerId="AD" clId="Web-{B0A3FAC7-8EA7-5088-FFD6-3D14B5155E94}" dt="2024-02-26T23:09:10.001" v="19"/>
      <pc:docMkLst>
        <pc:docMk/>
      </pc:docMkLst>
      <pc:sldChg chg="delCm">
        <pc:chgData name="Dinesh, Raghav" userId="S::rdinesh3@illinois.edu::5df1ae08-375e-4a17-8710-aeac7c68bcd8" providerId="AD" clId="Web-{B0A3FAC7-8EA7-5088-FFD6-3D14B5155E94}" dt="2024-02-26T23:09:10.001" v="19"/>
        <pc:sldMkLst>
          <pc:docMk/>
          <pc:sldMk cId="4117386724" sldId="493"/>
        </pc:sldMkLst>
        <pc:extLst>
          <p:ext xmlns:p="http://schemas.openxmlformats.org/presentationml/2006/main" uri="{D6D511B9-2390-475A-947B-AFAB55BFBCF1}">
            <pc226:cmChg xmlns:pc226="http://schemas.microsoft.com/office/powerpoint/2022/06/main/command" chg="del">
              <pc226:chgData name="Dinesh, Raghav" userId="S::rdinesh3@illinois.edu::5df1ae08-375e-4a17-8710-aeac7c68bcd8" providerId="AD" clId="Web-{B0A3FAC7-8EA7-5088-FFD6-3D14B5155E94}" dt="2024-02-26T23:08:55.891" v="14"/>
              <pc2:cmMkLst xmlns:pc2="http://schemas.microsoft.com/office/powerpoint/2019/9/main/command">
                <pc:docMk/>
                <pc:sldMk cId="4117386724" sldId="493"/>
                <pc2:cmMk id="{BDFD6F15-C6F6-F143-940A-3DE79FDDF7F3}"/>
              </pc2:cmMkLst>
            </pc226:cmChg>
            <pc226:cmChg xmlns:pc226="http://schemas.microsoft.com/office/powerpoint/2022/06/main/command" chg="del">
              <pc226:chgData name="Dinesh, Raghav" userId="S::rdinesh3@illinois.edu::5df1ae08-375e-4a17-8710-aeac7c68bcd8" providerId="AD" clId="Web-{B0A3FAC7-8EA7-5088-FFD6-3D14B5155E94}" dt="2024-02-26T23:09:02.657" v="16"/>
              <pc2:cmMkLst xmlns:pc2="http://schemas.microsoft.com/office/powerpoint/2019/9/main/command">
                <pc:docMk/>
                <pc:sldMk cId="4117386724" sldId="493"/>
                <pc2:cmMk id="{D783E417-FF88-7D44-B047-CE4158E78F5C}"/>
              </pc2:cmMkLst>
            </pc226:cmChg>
            <pc226:cmChg xmlns:pc226="http://schemas.microsoft.com/office/powerpoint/2022/06/main/command" chg="del">
              <pc226:chgData name="Dinesh, Raghav" userId="S::rdinesh3@illinois.edu::5df1ae08-375e-4a17-8710-aeac7c68bcd8" providerId="AD" clId="Web-{B0A3FAC7-8EA7-5088-FFD6-3D14B5155E94}" dt="2024-02-26T23:09:10.001" v="19"/>
              <pc2:cmMkLst xmlns:pc2="http://schemas.microsoft.com/office/powerpoint/2019/9/main/command">
                <pc:docMk/>
                <pc:sldMk cId="4117386724" sldId="493"/>
                <pc2:cmMk id="{5BA74336-55C7-3B46-9B6F-440E56788932}"/>
              </pc2:cmMkLst>
            </pc226:cmChg>
            <pc226:cmChg xmlns:pc226="http://schemas.microsoft.com/office/powerpoint/2022/06/main/command" chg="del">
              <pc226:chgData name="Dinesh, Raghav" userId="S::rdinesh3@illinois.edu::5df1ae08-375e-4a17-8710-aeac7c68bcd8" providerId="AD" clId="Web-{B0A3FAC7-8EA7-5088-FFD6-3D14B5155E94}" dt="2024-02-26T23:09:04.735" v="17"/>
              <pc2:cmMkLst xmlns:pc2="http://schemas.microsoft.com/office/powerpoint/2019/9/main/command">
                <pc:docMk/>
                <pc:sldMk cId="4117386724" sldId="493"/>
                <pc2:cmMk id="{1E6CC157-5239-4448-B7C6-1193AF687206}"/>
              </pc2:cmMkLst>
            </pc226:cmChg>
            <pc226:cmChg xmlns:pc226="http://schemas.microsoft.com/office/powerpoint/2022/06/main/command" chg="del">
              <pc226:chgData name="Dinesh, Raghav" userId="S::rdinesh3@illinois.edu::5df1ae08-375e-4a17-8710-aeac7c68bcd8" providerId="AD" clId="Web-{B0A3FAC7-8EA7-5088-FFD6-3D14B5155E94}" dt="2024-02-26T23:09:06.782" v="18"/>
              <pc2:cmMkLst xmlns:pc2="http://schemas.microsoft.com/office/powerpoint/2019/9/main/command">
                <pc:docMk/>
                <pc:sldMk cId="4117386724" sldId="493"/>
                <pc2:cmMk id="{F8CEEB5A-BDED-7847-865E-BE98593E9F29}"/>
              </pc2:cmMkLst>
            </pc226:cmChg>
            <pc226:cmChg xmlns:pc226="http://schemas.microsoft.com/office/powerpoint/2022/06/main/command" chg="del">
              <pc226:chgData name="Dinesh, Raghav" userId="S::rdinesh3@illinois.edu::5df1ae08-375e-4a17-8710-aeac7c68bcd8" providerId="AD" clId="Web-{B0A3FAC7-8EA7-5088-FFD6-3D14B5155E94}" dt="2024-02-26T23:08:19.484" v="2"/>
              <pc2:cmMkLst xmlns:pc2="http://schemas.microsoft.com/office/powerpoint/2019/9/main/command">
                <pc:docMk/>
                <pc:sldMk cId="4117386724" sldId="493"/>
                <pc2:cmMk id="{1BDCB485-946F-BD41-8A02-85A5C2AC7447}"/>
              </pc2:cmMkLst>
            </pc226:cmChg>
            <pc226:cmChg xmlns:pc226="http://schemas.microsoft.com/office/powerpoint/2022/06/main/command" chg="del">
              <pc226:chgData name="Dinesh, Raghav" userId="S::rdinesh3@illinois.edu::5df1ae08-375e-4a17-8710-aeac7c68bcd8" providerId="AD" clId="Web-{B0A3FAC7-8EA7-5088-FFD6-3D14B5155E94}" dt="2024-02-26T23:08:37.344" v="8"/>
              <pc2:cmMkLst xmlns:pc2="http://schemas.microsoft.com/office/powerpoint/2019/9/main/command">
                <pc:docMk/>
                <pc:sldMk cId="4117386724" sldId="493"/>
                <pc2:cmMk id="{D3F9C88F-9243-F246-8885-9E8034C19A69}"/>
              </pc2:cmMkLst>
            </pc226:cmChg>
            <pc226:cmChg xmlns:pc226="http://schemas.microsoft.com/office/powerpoint/2022/06/main/command" chg="del">
              <pc226:chgData name="Dinesh, Raghav" userId="S::rdinesh3@illinois.edu::5df1ae08-375e-4a17-8710-aeac7c68bcd8" providerId="AD" clId="Web-{B0A3FAC7-8EA7-5088-FFD6-3D14B5155E94}" dt="2024-02-26T23:08:58.470" v="15"/>
              <pc2:cmMkLst xmlns:pc2="http://schemas.microsoft.com/office/powerpoint/2019/9/main/command">
                <pc:docMk/>
                <pc:sldMk cId="4117386724" sldId="493"/>
                <pc2:cmMk id="{D36F5695-CAD3-3049-AE6F-9F63D8E92E44}"/>
              </pc2:cmMkLst>
            </pc226:cmChg>
            <pc226:cmChg xmlns:pc226="http://schemas.microsoft.com/office/powerpoint/2022/06/main/command" chg="del">
              <pc226:chgData name="Dinesh, Raghav" userId="S::rdinesh3@illinois.edu::5df1ae08-375e-4a17-8710-aeac7c68bcd8" providerId="AD" clId="Web-{B0A3FAC7-8EA7-5088-FFD6-3D14B5155E94}" dt="2024-02-26T23:08:27.172" v="4"/>
              <pc2:cmMkLst xmlns:pc2="http://schemas.microsoft.com/office/powerpoint/2019/9/main/command">
                <pc:docMk/>
                <pc:sldMk cId="4117386724" sldId="493"/>
                <pc2:cmMk id="{0BDE3A96-798E-FC44-B1BB-BAAB0CEB2BAF}"/>
              </pc2:cmMkLst>
            </pc226:cmChg>
            <pc226:cmChg xmlns:pc226="http://schemas.microsoft.com/office/powerpoint/2022/06/main/command" chg="del">
              <pc226:chgData name="Dinesh, Raghav" userId="S::rdinesh3@illinois.edu::5df1ae08-375e-4a17-8710-aeac7c68bcd8" providerId="AD" clId="Web-{B0A3FAC7-8EA7-5088-FFD6-3D14B5155E94}" dt="2024-02-26T23:08:17.078" v="1"/>
              <pc2:cmMkLst xmlns:pc2="http://schemas.microsoft.com/office/powerpoint/2019/9/main/command">
                <pc:docMk/>
                <pc:sldMk cId="4117386724" sldId="493"/>
                <pc2:cmMk id="{1F7E8397-CB9D-AD42-BBD2-922BF67660B5}"/>
              </pc2:cmMkLst>
            </pc226:cmChg>
            <pc226:cmChg xmlns:pc226="http://schemas.microsoft.com/office/powerpoint/2022/06/main/command" chg="del">
              <pc226:chgData name="Dinesh, Raghav" userId="S::rdinesh3@illinois.edu::5df1ae08-375e-4a17-8710-aeac7c68bcd8" providerId="AD" clId="Web-{B0A3FAC7-8EA7-5088-FFD6-3D14B5155E94}" dt="2024-02-26T23:08:29.250" v="5"/>
              <pc2:cmMkLst xmlns:pc2="http://schemas.microsoft.com/office/powerpoint/2019/9/main/command">
                <pc:docMk/>
                <pc:sldMk cId="4117386724" sldId="493"/>
                <pc2:cmMk id="{A24F9899-7588-B144-B4C3-DFAA2548CF36}"/>
              </pc2:cmMkLst>
            </pc226:cmChg>
            <pc226:cmChg xmlns:pc226="http://schemas.microsoft.com/office/powerpoint/2022/06/main/command" chg="del">
              <pc226:chgData name="Dinesh, Raghav" userId="S::rdinesh3@illinois.edu::5df1ae08-375e-4a17-8710-aeac7c68bcd8" providerId="AD" clId="Web-{B0A3FAC7-8EA7-5088-FFD6-3D14B5155E94}" dt="2024-02-26T23:08:14.640" v="0"/>
              <pc2:cmMkLst xmlns:pc2="http://schemas.microsoft.com/office/powerpoint/2019/9/main/command">
                <pc:docMk/>
                <pc:sldMk cId="4117386724" sldId="493"/>
                <pc2:cmMk id="{008E129E-1E84-2F4D-9CEF-F00DEBDB3E20}"/>
              </pc2:cmMkLst>
            </pc226:cmChg>
            <pc226:cmChg xmlns:pc226="http://schemas.microsoft.com/office/powerpoint/2022/06/main/command" chg="del">
              <pc226:chgData name="Dinesh, Raghav" userId="S::rdinesh3@illinois.edu::5df1ae08-375e-4a17-8710-aeac7c68bcd8" providerId="AD" clId="Web-{B0A3FAC7-8EA7-5088-FFD6-3D14B5155E94}" dt="2024-02-26T23:08:25.188" v="3"/>
              <pc2:cmMkLst xmlns:pc2="http://schemas.microsoft.com/office/powerpoint/2019/9/main/command">
                <pc:docMk/>
                <pc:sldMk cId="4117386724" sldId="493"/>
                <pc2:cmMk id="{B6B888A9-85A6-464C-9C86-165A2A3BBD01}"/>
              </pc2:cmMkLst>
            </pc226:cmChg>
            <pc226:cmChg xmlns:pc226="http://schemas.microsoft.com/office/powerpoint/2022/06/main/command" chg="del">
              <pc226:chgData name="Dinesh, Raghav" userId="S::rdinesh3@illinois.edu::5df1ae08-375e-4a17-8710-aeac7c68bcd8" providerId="AD" clId="Web-{B0A3FAC7-8EA7-5088-FFD6-3D14B5155E94}" dt="2024-02-26T23:08:51.954" v="12"/>
              <pc2:cmMkLst xmlns:pc2="http://schemas.microsoft.com/office/powerpoint/2019/9/main/command">
                <pc:docMk/>
                <pc:sldMk cId="4117386724" sldId="493"/>
                <pc2:cmMk id="{A1798DBD-8BBF-EC40-BE06-A45051543E67}"/>
              </pc2:cmMkLst>
            </pc226:cmChg>
            <pc226:cmChg xmlns:pc226="http://schemas.microsoft.com/office/powerpoint/2022/06/main/command" chg="del">
              <pc226:chgData name="Dinesh, Raghav" userId="S::rdinesh3@illinois.edu::5df1ae08-375e-4a17-8710-aeac7c68bcd8" providerId="AD" clId="Web-{B0A3FAC7-8EA7-5088-FFD6-3D14B5155E94}" dt="2024-02-26T23:08:45.235" v="9"/>
              <pc2:cmMkLst xmlns:pc2="http://schemas.microsoft.com/office/powerpoint/2019/9/main/command">
                <pc:docMk/>
                <pc:sldMk cId="4117386724" sldId="493"/>
                <pc2:cmMk id="{B6FC4BBF-FC43-3040-8CB7-25EA16C6278B}"/>
              </pc2:cmMkLst>
            </pc226:cmChg>
            <pc226:cmChg xmlns:pc226="http://schemas.microsoft.com/office/powerpoint/2022/06/main/command" chg="del">
              <pc226:chgData name="Dinesh, Raghav" userId="S::rdinesh3@illinois.edu::5df1ae08-375e-4a17-8710-aeac7c68bcd8" providerId="AD" clId="Web-{B0A3FAC7-8EA7-5088-FFD6-3D14B5155E94}" dt="2024-02-26T23:08:31.594" v="6"/>
              <pc2:cmMkLst xmlns:pc2="http://schemas.microsoft.com/office/powerpoint/2019/9/main/command">
                <pc:docMk/>
                <pc:sldMk cId="4117386724" sldId="493"/>
                <pc2:cmMk id="{C2E201CD-7FA7-AB45-ADD4-B5DCC982AB62}"/>
              </pc2:cmMkLst>
            </pc226:cmChg>
            <pc226:cmChg xmlns:pc226="http://schemas.microsoft.com/office/powerpoint/2022/06/main/command" chg="del">
              <pc226:chgData name="Dinesh, Raghav" userId="S::rdinesh3@illinois.edu::5df1ae08-375e-4a17-8710-aeac7c68bcd8" providerId="AD" clId="Web-{B0A3FAC7-8EA7-5088-FFD6-3D14B5155E94}" dt="2024-02-26T23:08:47.219" v="10"/>
              <pc2:cmMkLst xmlns:pc2="http://schemas.microsoft.com/office/powerpoint/2019/9/main/command">
                <pc:docMk/>
                <pc:sldMk cId="4117386724" sldId="493"/>
                <pc2:cmMk id="{14A059D2-911A-9040-B7ED-C7028CB450C9}"/>
              </pc2:cmMkLst>
            </pc226:cmChg>
            <pc226:cmChg xmlns:pc226="http://schemas.microsoft.com/office/powerpoint/2022/06/main/command" chg="del">
              <pc226:chgData name="Dinesh, Raghav" userId="S::rdinesh3@illinois.edu::5df1ae08-375e-4a17-8710-aeac7c68bcd8" providerId="AD" clId="Web-{B0A3FAC7-8EA7-5088-FFD6-3D14B5155E94}" dt="2024-02-26T23:08:49.704" v="11"/>
              <pc2:cmMkLst xmlns:pc2="http://schemas.microsoft.com/office/powerpoint/2019/9/main/command">
                <pc:docMk/>
                <pc:sldMk cId="4117386724" sldId="493"/>
                <pc2:cmMk id="{85E7FFEC-3AAC-2D4B-991D-34A0517F6E02}"/>
              </pc2:cmMkLst>
            </pc226:cmChg>
            <pc226:cmChg xmlns:pc226="http://schemas.microsoft.com/office/powerpoint/2022/06/main/command" chg="del">
              <pc226:chgData name="Dinesh, Raghav" userId="S::rdinesh3@illinois.edu::5df1ae08-375e-4a17-8710-aeac7c68bcd8" providerId="AD" clId="Web-{B0A3FAC7-8EA7-5088-FFD6-3D14B5155E94}" dt="2024-02-26T23:08:34.891" v="7"/>
              <pc2:cmMkLst xmlns:pc2="http://schemas.microsoft.com/office/powerpoint/2019/9/main/command">
                <pc:docMk/>
                <pc:sldMk cId="4117386724" sldId="493"/>
                <pc2:cmMk id="{AFEC86EE-1A82-524C-9792-543E99178C24}"/>
              </pc2:cmMkLst>
            </pc226:cmChg>
            <pc226:cmChg xmlns:pc226="http://schemas.microsoft.com/office/powerpoint/2022/06/main/command" chg="del">
              <pc226:chgData name="Dinesh, Raghav" userId="S::rdinesh3@illinois.edu::5df1ae08-375e-4a17-8710-aeac7c68bcd8" providerId="AD" clId="Web-{B0A3FAC7-8EA7-5088-FFD6-3D14B5155E94}" dt="2024-02-26T23:08:53.891" v="13"/>
              <pc2:cmMkLst xmlns:pc2="http://schemas.microsoft.com/office/powerpoint/2019/9/main/command">
                <pc:docMk/>
                <pc:sldMk cId="4117386724" sldId="493"/>
                <pc2:cmMk id="{CF43C5FE-AE12-9A41-A4E1-968E439004FF}"/>
              </pc2:cmMkLst>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D:\HuaweiMoveData\Users\Cindy%20Chang\Desktop\Cindy%20Chang\UIUC\&#23454;&#20064;\FACES%20consulting&#12304;&#30446;&#21069;&#12305;\week%208\1st%20submission\&#33609;&#31295;.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HuaweiMoveData\Users\Cindy%20Chang\Desktop\Cindy%20Chang\UIUC\&#23454;&#20064;\FACES%20consulting&#12304;&#30446;&#21069;&#12305;\week%204\1st%20submission\&#33609;&#3129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D:\HuaweiMoveData\Users\Cindy%20Chang\Desktop\Cindy%20Chang\UIUC\&#23454;&#20064;\FACES%20consulting&#12304;&#30446;&#21069;&#12305;\week%204\1st%20submission\&#33609;&#31295;.xlsx" TargetMode="Externa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Microsoft%20PowerPoint%20&#20013;&#30340;&#22270;&#34920;"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109415269230271"/>
          <c:y val="1.6176193992051162E-2"/>
          <c:w val="0.59440440590693289"/>
          <c:h val="0.94068728869581242"/>
        </c:manualLayout>
      </c:layout>
      <c:doughnutChart>
        <c:varyColors val="1"/>
        <c:ser>
          <c:idx val="0"/>
          <c:order val="0"/>
          <c:tx>
            <c:strRef>
              <c:f>Sheet1!$B$1</c:f>
              <c:strCache>
                <c:ptCount val="1"/>
                <c:pt idx="0">
                  <c:v>列1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1F-46AB-8324-8BF8C75EB9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1F-46AB-8324-8BF8C75EB9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1F-46AB-8324-8BF8C75EB9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1F-46AB-8324-8BF8C75EB96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1F-46AB-8324-8BF8C75EB96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1-23F3-4376-817F-69DACD4DB554}"/>
              </c:ext>
            </c:extLst>
          </c:dPt>
          <c:cat>
            <c:numRef>
              <c:f>Sheet1!$A$2:$A$7</c:f>
              <c:numCache>
                <c:formatCode>General</c:formatCode>
                <c:ptCount val="6"/>
              </c:numCache>
            </c:numRef>
          </c:cat>
          <c:val>
            <c:numRef>
              <c:f>Sheet1!$B$2:$B$7</c:f>
              <c:numCache>
                <c:formatCode>General</c:formatCode>
                <c:ptCount val="6"/>
                <c:pt idx="0">
                  <c:v>5</c:v>
                </c:pt>
                <c:pt idx="1">
                  <c:v>5</c:v>
                </c:pt>
                <c:pt idx="2">
                  <c:v>5</c:v>
                </c:pt>
                <c:pt idx="3">
                  <c:v>5</c:v>
                </c:pt>
                <c:pt idx="4">
                  <c:v>5</c:v>
                </c:pt>
                <c:pt idx="5">
                  <c:v>5</c:v>
                </c:pt>
              </c:numCache>
            </c:numRef>
          </c:val>
          <c:extLst>
            <c:ext xmlns:c16="http://schemas.microsoft.com/office/drawing/2014/chart" uri="{C3380CC4-5D6E-409C-BE32-E72D297353CC}">
              <c16:uniqueId val="{00000000-23F3-4376-817F-69DACD4DB554}"/>
            </c:ext>
          </c:extLst>
        </c:ser>
        <c:dLbls>
          <c:showLegendKey val="0"/>
          <c:showVal val="0"/>
          <c:showCatName val="0"/>
          <c:showSerName val="0"/>
          <c:showPercent val="0"/>
          <c:showBubbleSize val="0"/>
          <c:showLeaderLines val="1"/>
        </c:dLbls>
        <c:firstSliceAng val="0"/>
        <c:holeSize val="4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200" b="0"/>
              <a:t>Top Reasons</a:t>
            </a:r>
            <a:r>
              <a:rPr lang="en-US" altLang="zh-CN" sz="1200" b="0" baseline="0"/>
              <a:t> that Children Use Internet</a:t>
            </a:r>
            <a:endParaRPr lang="zh-CN" altLang="en-US" sz="1200" b="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online gaming</c:v>
                </c:pt>
                <c:pt idx="1">
                  <c:v>information search</c:v>
                </c:pt>
                <c:pt idx="2">
                  <c:v>instant messaging</c:v>
                </c:pt>
              </c:strCache>
            </c:strRef>
          </c:cat>
          <c:val>
            <c:numRef>
              <c:f>Sheet1!$B$2:$B$4</c:f>
              <c:numCache>
                <c:formatCode>0.00%</c:formatCode>
                <c:ptCount val="3"/>
                <c:pt idx="0">
                  <c:v>0.86699999999999999</c:v>
                </c:pt>
                <c:pt idx="1">
                  <c:v>0.77600000000000002</c:v>
                </c:pt>
                <c:pt idx="2">
                  <c:v>0.67200000000000004</c:v>
                </c:pt>
              </c:numCache>
            </c:numRef>
          </c:val>
          <c:extLst>
            <c:ext xmlns:c16="http://schemas.microsoft.com/office/drawing/2014/chart" uri="{C3380CC4-5D6E-409C-BE32-E72D297353CC}">
              <c16:uniqueId val="{00000000-D313-49F2-8474-F7BA070187BC}"/>
            </c:ext>
          </c:extLst>
        </c:ser>
        <c:dLbls>
          <c:dLblPos val="outEnd"/>
          <c:showLegendKey val="0"/>
          <c:showVal val="1"/>
          <c:showCatName val="0"/>
          <c:showSerName val="0"/>
          <c:showPercent val="0"/>
          <c:showBubbleSize val="0"/>
        </c:dLbls>
        <c:gapWidth val="219"/>
        <c:overlap val="-27"/>
        <c:axId val="760071248"/>
        <c:axId val="760073648"/>
      </c:barChart>
      <c:catAx>
        <c:axId val="7600712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0073648"/>
        <c:crosses val="autoZero"/>
        <c:auto val="1"/>
        <c:lblAlgn val="ctr"/>
        <c:lblOffset val="100"/>
        <c:noMultiLvlLbl val="0"/>
      </c:catAx>
      <c:valAx>
        <c:axId val="760073648"/>
        <c:scaling>
          <c:orientation val="minMax"/>
        </c:scaling>
        <c:delete val="1"/>
        <c:axPos val="l"/>
        <c:numFmt formatCode="0.00%" sourceLinked="1"/>
        <c:majorTickMark val="out"/>
        <c:minorTickMark val="none"/>
        <c:tickLblPos val="nextTo"/>
        <c:crossAx val="760071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a:t>Tools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23231865157480314"/>
          <c:y val="1.4765624091681649E-3"/>
          <c:w val="0.54161281988188981"/>
          <c:h val="0.81241917984626111"/>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a:t>Resources</a:t>
            </a:r>
            <a:r>
              <a:rPr lang="en-US" sz="1800" b="1" baseline="0"/>
              <a:t> used for teaching </a:t>
            </a:r>
            <a:endParaRPr lang="en-US" sz="1800" b="1"/>
          </a:p>
        </c:rich>
      </c:tx>
      <c:layout>
        <c:manualLayout>
          <c:xMode val="edge"/>
          <c:yMode val="edge"/>
          <c:x val="0.18556648397441206"/>
          <c:y val="2.012897867622643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22454033947302876"/>
          <c:y val="0.12987576299263495"/>
          <c:w val="0.52346320470052143"/>
          <c:h val="0.67731028239477786"/>
        </c:manualLayout>
      </c:layout>
      <c:pieChart>
        <c:varyColors val="1"/>
        <c:ser>
          <c:idx val="0"/>
          <c:order val="0"/>
          <c:tx>
            <c:strRef>
              <c:f>Sheet1!$B$1</c:f>
              <c:strCache>
                <c:ptCount val="1"/>
                <c:pt idx="0">
                  <c:v>Tools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7D4-7C4A-97EC-4E2DED6039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7D4-7C4A-97EC-4E2DED6039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7D4-7C4A-97EC-4E2DED6039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7D4-7C4A-97EC-4E2DED603910}"/>
              </c:ext>
            </c:extLst>
          </c:dPt>
          <c:cat>
            <c:strRef>
              <c:f>Sheet1!$A$2:$A$5</c:f>
              <c:strCache>
                <c:ptCount val="4"/>
                <c:pt idx="0">
                  <c:v>Text books</c:v>
                </c:pt>
                <c:pt idx="1">
                  <c:v>Web based platform </c:v>
                </c:pt>
                <c:pt idx="2">
                  <c:v>Audio recordings</c:v>
                </c:pt>
                <c:pt idx="3">
                  <c:v>Interactive whiteboards</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7D4-7C4A-97EC-4E2DED603910}"/>
            </c:ext>
          </c:extLst>
        </c:ser>
        <c:dLbls>
          <c:showLegendKey val="0"/>
          <c:showVal val="0"/>
          <c:showCatName val="0"/>
          <c:showSerName val="0"/>
          <c:showPercent val="0"/>
          <c:showBubbleSize val="0"/>
          <c:showLeaderLines val="1"/>
        </c:dLbls>
        <c:firstSliceAng val="36"/>
      </c:pieChart>
      <c:spPr>
        <a:noFill/>
        <a:ln>
          <a:noFill/>
        </a:ln>
        <a:effectLst/>
      </c:spPr>
    </c:plotArea>
    <c:legend>
      <c:legendPos val="b"/>
      <c:layout>
        <c:manualLayout>
          <c:xMode val="edge"/>
          <c:yMode val="edge"/>
          <c:x val="0"/>
          <c:y val="0.73728671405517821"/>
          <c:w val="1"/>
          <c:h val="0.2123908392542556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Parents’ views</a:t>
            </a:r>
            <a:r>
              <a:rPr lang="en-US" baseline="0" dirty="0"/>
              <a:t> on EdTech in schools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FEE-DA44-9817-40C02304EE6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FEE-DA44-9817-40C02304EE6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FEE-DA44-9817-40C02304EE67}"/>
              </c:ext>
            </c:extLst>
          </c:dPt>
          <c:cat>
            <c:strRef>
              <c:f>Sheet1!$A$2:$A$4</c:f>
              <c:strCache>
                <c:ptCount val="3"/>
                <c:pt idx="0">
                  <c:v>Positive</c:v>
                </c:pt>
                <c:pt idx="1">
                  <c:v>Neutral</c:v>
                </c:pt>
                <c:pt idx="2">
                  <c:v>Negative</c:v>
                </c:pt>
              </c:strCache>
            </c:strRef>
          </c:cat>
          <c:val>
            <c:numRef>
              <c:f>Sheet1!$B$2:$B$4</c:f>
              <c:numCache>
                <c:formatCode>General</c:formatCode>
                <c:ptCount val="3"/>
                <c:pt idx="0">
                  <c:v>77</c:v>
                </c:pt>
                <c:pt idx="1">
                  <c:v>5</c:v>
                </c:pt>
                <c:pt idx="2">
                  <c:v>18</c:v>
                </c:pt>
              </c:numCache>
            </c:numRef>
          </c:val>
          <c:extLst>
            <c:ext xmlns:c16="http://schemas.microsoft.com/office/drawing/2014/chart" uri="{C3380CC4-5D6E-409C-BE32-E72D297353CC}">
              <c16:uniqueId val="{00000000-4013-43B7-8533-FBAE2DA2670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958545439688644"/>
          <c:y val="0"/>
          <c:w val="0.73842138177035244"/>
          <c:h val="0.80042386713401104"/>
        </c:manualLayout>
      </c:layout>
      <c:doughnutChart>
        <c:varyColors val="1"/>
        <c:ser>
          <c:idx val="0"/>
          <c:order val="0"/>
          <c:tx>
            <c:strRef>
              <c:f>Sheet1!$B$1</c:f>
              <c:strCache>
                <c:ptCount val="1"/>
                <c:pt idx="0">
                  <c:v>Percentage</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D7C6-174B-8500-56DD412506B7}"/>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D7C6-174B-8500-56DD412506B7}"/>
              </c:ext>
            </c:extLst>
          </c:dPt>
          <c:cat>
            <c:strRef>
              <c:f>Sheet1!$A$2:$A$3</c:f>
              <c:strCache>
                <c:ptCount val="2"/>
                <c:pt idx="0">
                  <c:v>Male</c:v>
                </c:pt>
                <c:pt idx="1">
                  <c:v>Female</c:v>
                </c:pt>
              </c:strCache>
            </c:strRef>
          </c:cat>
          <c:val>
            <c:numRef>
              <c:f>Sheet1!$B$2:$B$3</c:f>
              <c:numCache>
                <c:formatCode>0.00%</c:formatCode>
                <c:ptCount val="2"/>
                <c:pt idx="0">
                  <c:v>0.46500000000000002</c:v>
                </c:pt>
                <c:pt idx="1">
                  <c:v>0.54500000000000004</c:v>
                </c:pt>
              </c:numCache>
            </c:numRef>
          </c:val>
          <c:extLst>
            <c:ext xmlns:c16="http://schemas.microsoft.com/office/drawing/2014/chart" uri="{C3380CC4-5D6E-409C-BE32-E72D297353CC}">
              <c16:uniqueId val="{00000000-D76E-BC47-8CB3-D66E61F31515}"/>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EdTech Market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EdTech Market</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91C0-204E-B025-520846296CF4}"/>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91C0-204E-B025-520846296CF4}"/>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91C0-204E-B025-520846296CF4}"/>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91C0-204E-B025-520846296CF4}"/>
              </c:ext>
            </c:extLst>
          </c:dPt>
          <c:cat>
            <c:strRef>
              <c:f>Sheet1!$A$2:$A$5</c:f>
              <c:strCache>
                <c:ptCount val="3"/>
                <c:pt idx="0">
                  <c:v>STEM</c:v>
                </c:pt>
                <c:pt idx="1">
                  <c:v>English</c:v>
                </c:pt>
                <c:pt idx="2">
                  <c:v>Other</c:v>
                </c:pt>
              </c:strCache>
            </c:strRef>
          </c:cat>
          <c:val>
            <c:numRef>
              <c:f>Sheet1!$B$2:$B$5</c:f>
              <c:numCache>
                <c:formatCode>General</c:formatCode>
                <c:ptCount val="4"/>
                <c:pt idx="0">
                  <c:v>40</c:v>
                </c:pt>
                <c:pt idx="1">
                  <c:v>35</c:v>
                </c:pt>
                <c:pt idx="2">
                  <c:v>15</c:v>
                </c:pt>
              </c:numCache>
            </c:numRef>
          </c:val>
          <c:extLst>
            <c:ext xmlns:c16="http://schemas.microsoft.com/office/drawing/2014/chart" uri="{C3380CC4-5D6E-409C-BE32-E72D297353CC}">
              <c16:uniqueId val="{00000000-779A-49A7-A4F3-85F508EABF36}"/>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zh-CN"/>
          </a:p>
        </c:txPr>
      </c:legendEntry>
      <c:legendEntry>
        <c:idx val="1"/>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zh-CN"/>
          </a:p>
        </c:txPr>
      </c:legendEntry>
      <c:legendEntry>
        <c:idx val="2"/>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zh-CN"/>
          </a:p>
        </c:txPr>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900" dirty="0"/>
              <a:t>(Sales/Type 2023)</a:t>
            </a:r>
          </a:p>
        </c:rich>
      </c:tx>
      <c:layout>
        <c:manualLayout>
          <c:xMode val="edge"/>
          <c:yMode val="edge"/>
          <c:x val="7.1017142205150083E-2"/>
          <c:y val="0.3295499282963859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Educational Technology Market(Sales/Type 2023)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9D6-6A4B-B899-A0EF6FEAC23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9D6-6A4B-B899-A0EF6FEAC23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9D6-6A4B-B899-A0EF6FEAC230}"/>
              </c:ext>
            </c:extLst>
          </c:dPt>
          <c:cat>
            <c:strRef>
              <c:f>Sheet1!$A$2:$A$4</c:f>
              <c:strCache>
                <c:ptCount val="3"/>
                <c:pt idx="0">
                  <c:v>hardware</c:v>
                </c:pt>
                <c:pt idx="1">
                  <c:v>software</c:v>
                </c:pt>
                <c:pt idx="2">
                  <c:v>content</c:v>
                </c:pt>
              </c:strCache>
            </c:strRef>
          </c:cat>
          <c:val>
            <c:numRef>
              <c:f>Sheet1!$B$2:$B$4</c:f>
              <c:numCache>
                <c:formatCode>0%</c:formatCode>
                <c:ptCount val="3"/>
                <c:pt idx="0">
                  <c:v>0.4</c:v>
                </c:pt>
                <c:pt idx="1">
                  <c:v>0.25</c:v>
                </c:pt>
                <c:pt idx="2">
                  <c:v>0.35</c:v>
                </c:pt>
              </c:numCache>
            </c:numRef>
          </c:val>
          <c:extLst>
            <c:ext xmlns:c16="http://schemas.microsoft.com/office/drawing/2014/chart" uri="{C3380CC4-5D6E-409C-BE32-E72D297353CC}">
              <c16:uniqueId val="{00000000-20E6-214F-AE21-627510765608}"/>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3574995770721421"/>
          <c:y val="0.20960627445045948"/>
          <c:w val="0.26185407138119349"/>
          <c:h val="0.4521581349513201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ltLang="zh-CN" sz="1200">
                <a:solidFill>
                  <a:schemeClr val="tx1"/>
                </a:solidFill>
              </a:rPr>
              <a:t>Supplier</a:t>
            </a:r>
            <a:r>
              <a:rPr lang="en-US" altLang="zh-CN" sz="1200" baseline="0">
                <a:solidFill>
                  <a:schemeClr val="tx1"/>
                </a:solidFill>
              </a:rPr>
              <a:t> Size of </a:t>
            </a:r>
            <a:r>
              <a:rPr lang="en-US" altLang="zh-CN" sz="1200">
                <a:solidFill>
                  <a:schemeClr val="tx1"/>
                </a:solidFill>
              </a:rPr>
              <a:t>US Main </a:t>
            </a:r>
            <a:r>
              <a:rPr lang="en-US" altLang="zh-CN" sz="1200" b="1">
                <a:solidFill>
                  <a:schemeClr val="tx1"/>
                </a:solidFill>
              </a:rPr>
              <a:t>IaaS Platform Providers</a:t>
            </a:r>
            <a:r>
              <a:rPr lang="en-US" altLang="zh-CN" sz="1200">
                <a:solidFill>
                  <a:schemeClr val="tx1"/>
                </a:solidFill>
              </a:rPr>
              <a: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33980872214913604"/>
          <c:y val="0.33393942834559531"/>
          <c:w val="0.31023148815306878"/>
          <c:h val="0.58287034661502035"/>
        </c:manualLayout>
      </c:layout>
      <c:pieChart>
        <c:varyColors val="1"/>
        <c:ser>
          <c:idx val="0"/>
          <c:order val="0"/>
          <c:tx>
            <c:strRef>
              <c:f>Sheet1!$E$24</c:f>
              <c:strCache>
                <c:ptCount val="1"/>
                <c:pt idx="0">
                  <c:v>market 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FCC-4944-8AFA-6848AC7448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FCC-4944-8AFA-6848AC7448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FCC-4944-8AFA-6848AC7448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FCC-4944-8AFA-6848AC7448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FCC-4944-8AFA-6848AC74489C}"/>
              </c:ext>
            </c:extLst>
          </c:dPt>
          <c:cat>
            <c:strRef>
              <c:f>Sheet1!$A$25:$A$29</c:f>
              <c:strCache>
                <c:ptCount val="5"/>
                <c:pt idx="0">
                  <c:v>Alphabet</c:v>
                </c:pt>
                <c:pt idx="1">
                  <c:v>Amazon</c:v>
                </c:pt>
                <c:pt idx="2">
                  <c:v>IBM</c:v>
                </c:pt>
                <c:pt idx="3">
                  <c:v>Microsoft</c:v>
                </c:pt>
                <c:pt idx="4">
                  <c:v>Oracle</c:v>
                </c:pt>
              </c:strCache>
            </c:strRef>
          </c:cat>
          <c:val>
            <c:numRef>
              <c:f>Sheet1!$E$25:$E$29</c:f>
              <c:numCache>
                <c:formatCode>0%</c:formatCode>
                <c:ptCount val="5"/>
                <c:pt idx="0">
                  <c:v>0.18964807550573975</c:v>
                </c:pt>
                <c:pt idx="1">
                  <c:v>0.43552553209148887</c:v>
                </c:pt>
                <c:pt idx="2">
                  <c:v>0.13614539651729982</c:v>
                </c:pt>
                <c:pt idx="3">
                  <c:v>0.16364440661816992</c:v>
                </c:pt>
                <c:pt idx="4">
                  <c:v>7.5036589267301626E-2</c:v>
                </c:pt>
              </c:numCache>
            </c:numRef>
          </c:val>
          <c:extLst>
            <c:ext xmlns:c16="http://schemas.microsoft.com/office/drawing/2014/chart" uri="{C3380CC4-5D6E-409C-BE32-E72D297353CC}">
              <c16:uniqueId val="{0000000A-AFCC-4944-8AFA-6848AC74489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ltLang="zh-CN" sz="1200">
                <a:solidFill>
                  <a:schemeClr val="tx1"/>
                </a:solidFill>
              </a:rPr>
              <a:t>Market Share of</a:t>
            </a:r>
            <a:r>
              <a:rPr lang="en-US" altLang="zh-CN" sz="1200" baseline="0">
                <a:solidFill>
                  <a:schemeClr val="tx1"/>
                </a:solidFill>
              </a:rPr>
              <a:t> US Main </a:t>
            </a:r>
            <a:r>
              <a:rPr lang="en-US" altLang="zh-CN" sz="1200" b="1" baseline="0">
                <a:solidFill>
                  <a:schemeClr val="tx1"/>
                </a:solidFill>
              </a:rPr>
              <a:t>LMS companies</a:t>
            </a:r>
            <a:r>
              <a:rPr lang="en-US" altLang="zh-CN" sz="1200">
                <a:solidFill>
                  <a:schemeClr val="tx1"/>
                </a:solidFill>
              </a:rPr>
              <a:t>%</a:t>
            </a:r>
          </a:p>
        </c:rich>
      </c:tx>
      <c:layout>
        <c:manualLayout>
          <c:xMode val="edge"/>
          <c:yMode val="edge"/>
          <c:x val="0.24473938202185697"/>
          <c:y val="1.1071809457074294E-3"/>
        </c:manualLayout>
      </c:layout>
      <c:overlay val="0"/>
      <c:spPr>
        <a:noFill/>
        <a:ln>
          <a:noFill/>
        </a:ln>
        <a:effectLst/>
      </c:spPr>
    </c:title>
    <c:autoTitleDeleted val="0"/>
    <c:plotArea>
      <c:layout>
        <c:manualLayout>
          <c:layoutTarget val="inner"/>
          <c:xMode val="edge"/>
          <c:yMode val="edge"/>
          <c:x val="0.38667292661820213"/>
          <c:y val="0.28949182780945121"/>
          <c:w val="0.25426119537391961"/>
          <c:h val="0.56637482501133485"/>
        </c:manualLayout>
      </c:layout>
      <c:barChart>
        <c:barDir val="col"/>
        <c:grouping val="clustered"/>
        <c:varyColors val="0"/>
        <c:ser>
          <c:idx val="0"/>
          <c:order val="0"/>
          <c:tx>
            <c:strRef>
              <c:f>Sheet1!$E$2</c:f>
              <c:strCache>
                <c:ptCount val="1"/>
                <c:pt idx="0">
                  <c:v>market share%</c:v>
                </c:pt>
              </c:strCache>
            </c:strRef>
          </c:tx>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EF65-4296-A00C-ED6127F98EC2}"/>
              </c:ext>
            </c:extLst>
          </c:dPt>
          <c:dPt>
            <c:idx val="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3-EF65-4296-A00C-ED6127F98EC2}"/>
              </c:ext>
            </c:extLst>
          </c:dPt>
          <c:dPt>
            <c:idx val="2"/>
            <c:invertIfNegative val="0"/>
            <c:bubble3D val="0"/>
            <c:spPr>
              <a:solidFill>
                <a:schemeClr val="accent3"/>
              </a:solidFill>
              <a:ln w="19050">
                <a:solidFill>
                  <a:schemeClr val="lt1"/>
                </a:solidFill>
              </a:ln>
              <a:effectLst/>
            </c:spPr>
            <c:extLst>
              <c:ext xmlns:c16="http://schemas.microsoft.com/office/drawing/2014/chart" uri="{C3380CC4-5D6E-409C-BE32-E72D297353CC}">
                <c16:uniqueId val="{00000005-EF65-4296-A00C-ED6127F98EC2}"/>
              </c:ext>
            </c:extLst>
          </c:dPt>
          <c:dPt>
            <c:idx val="3"/>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7-EF65-4296-A00C-ED6127F98EC2}"/>
              </c:ext>
            </c:extLst>
          </c:dPt>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Sheet1!$A$3:$A$6</c:f>
              <c:strCache>
                <c:ptCount val="4"/>
                <c:pt idx="0">
                  <c:v>Pearson</c:v>
                </c:pt>
                <c:pt idx="1">
                  <c:v>SAP</c:v>
                </c:pt>
                <c:pt idx="2">
                  <c:v>Cisco</c:v>
                </c:pt>
                <c:pt idx="3">
                  <c:v>Mcgraw-Hill</c:v>
                </c:pt>
              </c:strCache>
            </c:strRef>
          </c:cat>
          <c:val>
            <c:numRef>
              <c:f>Sheet1!$E$3:$E$6</c:f>
              <c:numCache>
                <c:formatCode>0%</c:formatCode>
                <c:ptCount val="4"/>
                <c:pt idx="0">
                  <c:v>5.47710465496987E-2</c:v>
                </c:pt>
                <c:pt idx="1">
                  <c:v>0.25587334182036819</c:v>
                </c:pt>
                <c:pt idx="2">
                  <c:v>0.65884011203248405</c:v>
                </c:pt>
                <c:pt idx="3">
                  <c:v>3.0515499597449088E-2</c:v>
                </c:pt>
              </c:numCache>
            </c:numRef>
          </c:val>
          <c:extLst>
            <c:ext xmlns:c16="http://schemas.microsoft.com/office/drawing/2014/chart" uri="{C3380CC4-5D6E-409C-BE32-E72D297353CC}">
              <c16:uniqueId val="{00000008-EF65-4296-A00C-ED6127F98EC2}"/>
            </c:ext>
          </c:extLst>
        </c:ser>
        <c:dLbls>
          <c:showLegendKey val="0"/>
          <c:showVal val="0"/>
          <c:showCatName val="0"/>
          <c:showSerName val="0"/>
          <c:showPercent val="0"/>
          <c:showBubbleSize val="0"/>
        </c:dLbls>
        <c:gapWidth val="100"/>
        <c:axId val="648816272"/>
        <c:axId val="648804272"/>
      </c:barChart>
      <c:catAx>
        <c:axId val="648816272"/>
        <c:scaling>
          <c:orientation val="minMax"/>
        </c:scaling>
        <c:delete val="1"/>
        <c:axPos val="b"/>
        <c:numFmt formatCode="General" sourceLinked="1"/>
        <c:majorTickMark val="out"/>
        <c:minorTickMark val="none"/>
        <c:tickLblPos val="nextTo"/>
        <c:crossAx val="648804272"/>
        <c:crosses val="autoZero"/>
        <c:auto val="1"/>
        <c:lblAlgn val="ctr"/>
        <c:lblOffset val="100"/>
        <c:noMultiLvlLbl val="0"/>
      </c:catAx>
      <c:valAx>
        <c:axId val="648804272"/>
        <c:scaling>
          <c:orientation val="minMax"/>
        </c:scaling>
        <c:delete val="0"/>
        <c:axPos val="l"/>
        <c:majorGridlines/>
        <c:numFmt formatCode="0%" sourceLinked="1"/>
        <c:majorTickMark val="out"/>
        <c:minorTickMark val="none"/>
        <c:tickLblPos val="nextTo"/>
        <c:crossAx val="648816272"/>
        <c:crosses val="autoZero"/>
        <c:crossBetween val="between"/>
      </c:valAx>
      <c:spPr>
        <a:noFill/>
        <a:ln>
          <a:noFill/>
        </a:ln>
        <a:effectLst/>
      </c:spPr>
    </c:plotArea>
    <c:legend>
      <c:legendPos val="r"/>
      <c:layout>
        <c:manualLayout>
          <c:xMode val="edge"/>
          <c:yMode val="edge"/>
          <c:x val="0.70731555509196575"/>
          <c:y val="0.14514300674703862"/>
          <c:w val="0.24386285381187825"/>
          <c:h val="0.5710853618358633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sz="1200"/>
              <a:t>Enrollment in 2015</a:t>
            </a:r>
            <a:endParaRPr lang="zh-CN" altLang="en-US" sz="1200"/>
          </a:p>
        </c:rich>
      </c:tx>
      <c:layout>
        <c:manualLayout>
          <c:xMode val="edge"/>
          <c:yMode val="edge"/>
          <c:x val="0.37617621546706986"/>
          <c:y val="0.11103728054836678"/>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percentStacked"/>
        <c:varyColors val="0"/>
        <c:ser>
          <c:idx val="0"/>
          <c:order val="0"/>
          <c:tx>
            <c:strRef>
              <c:f>Sheet1!$B$1</c:f>
              <c:strCache>
                <c:ptCount val="1"/>
                <c:pt idx="0">
                  <c:v>Elementary</c:v>
                </c:pt>
              </c:strCache>
            </c:strRef>
          </c:tx>
          <c:spPr>
            <a:solidFill>
              <a:schemeClr val="accent1"/>
            </a:solidFill>
            <a:ln>
              <a:noFill/>
            </a:ln>
            <a:effectLst/>
          </c:spPr>
          <c:invertIfNegative val="0"/>
          <c:cat>
            <c:strRef>
              <c:f>Sheet1!$A$2:$A$7</c:f>
              <c:strCache>
                <c:ptCount val="6"/>
                <c:pt idx="0">
                  <c:v>Private School</c:v>
                </c:pt>
                <c:pt idx="1">
                  <c:v>Catholic</c:v>
                </c:pt>
                <c:pt idx="2">
                  <c:v>Conservative Christian</c:v>
                </c:pt>
                <c:pt idx="3">
                  <c:v>Affiliated Religious</c:v>
                </c:pt>
                <c:pt idx="4">
                  <c:v>Unaffiliated Religious</c:v>
                </c:pt>
                <c:pt idx="5">
                  <c:v>Nonsectarian</c:v>
                </c:pt>
              </c:strCache>
            </c:strRef>
          </c:cat>
          <c:val>
            <c:numRef>
              <c:f>Sheet1!$B$2:$B$7</c:f>
              <c:numCache>
                <c:formatCode>General</c:formatCode>
                <c:ptCount val="6"/>
                <c:pt idx="0">
                  <c:v>50</c:v>
                </c:pt>
                <c:pt idx="1">
                  <c:v>67</c:v>
                </c:pt>
                <c:pt idx="2">
                  <c:v>21</c:v>
                </c:pt>
                <c:pt idx="3">
                  <c:v>42</c:v>
                </c:pt>
                <c:pt idx="4">
                  <c:v>49</c:v>
                </c:pt>
                <c:pt idx="5">
                  <c:v>46</c:v>
                </c:pt>
              </c:numCache>
            </c:numRef>
          </c:val>
          <c:extLst>
            <c:ext xmlns:c16="http://schemas.microsoft.com/office/drawing/2014/chart" uri="{C3380CC4-5D6E-409C-BE32-E72D297353CC}">
              <c16:uniqueId val="{00000000-20D5-D643-A432-11A9156D20E3}"/>
            </c:ext>
          </c:extLst>
        </c:ser>
        <c:ser>
          <c:idx val="1"/>
          <c:order val="1"/>
          <c:tx>
            <c:strRef>
              <c:f>Sheet1!$C$1</c:f>
              <c:strCache>
                <c:ptCount val="1"/>
                <c:pt idx="0">
                  <c:v>Secondary</c:v>
                </c:pt>
              </c:strCache>
            </c:strRef>
          </c:tx>
          <c:spPr>
            <a:solidFill>
              <a:schemeClr val="accent2"/>
            </a:solidFill>
            <a:ln>
              <a:noFill/>
            </a:ln>
            <a:effectLst/>
          </c:spPr>
          <c:invertIfNegative val="0"/>
          <c:cat>
            <c:strRef>
              <c:f>Sheet1!$A$2:$A$7</c:f>
              <c:strCache>
                <c:ptCount val="6"/>
                <c:pt idx="0">
                  <c:v>Private School</c:v>
                </c:pt>
                <c:pt idx="1">
                  <c:v>Catholic</c:v>
                </c:pt>
                <c:pt idx="2">
                  <c:v>Conservative Christian</c:v>
                </c:pt>
                <c:pt idx="3">
                  <c:v>Affiliated Religious</c:v>
                </c:pt>
                <c:pt idx="4">
                  <c:v>Unaffiliated Religious</c:v>
                </c:pt>
                <c:pt idx="5">
                  <c:v>Nonsectarian</c:v>
                </c:pt>
              </c:strCache>
            </c:strRef>
          </c:cat>
          <c:val>
            <c:numRef>
              <c:f>Sheet1!$C$2:$C$7</c:f>
              <c:numCache>
                <c:formatCode>General</c:formatCode>
                <c:ptCount val="6"/>
                <c:pt idx="0">
                  <c:v>13</c:v>
                </c:pt>
                <c:pt idx="1">
                  <c:v>25</c:v>
                </c:pt>
                <c:pt idx="2">
                  <c:v>2</c:v>
                </c:pt>
                <c:pt idx="3">
                  <c:v>9</c:v>
                </c:pt>
                <c:pt idx="4">
                  <c:v>6</c:v>
                </c:pt>
                <c:pt idx="5">
                  <c:v>9</c:v>
                </c:pt>
              </c:numCache>
            </c:numRef>
          </c:val>
          <c:extLst>
            <c:ext xmlns:c16="http://schemas.microsoft.com/office/drawing/2014/chart" uri="{C3380CC4-5D6E-409C-BE32-E72D297353CC}">
              <c16:uniqueId val="{00000001-20D5-D643-A432-11A9156D20E3}"/>
            </c:ext>
          </c:extLst>
        </c:ser>
        <c:ser>
          <c:idx val="2"/>
          <c:order val="2"/>
          <c:tx>
            <c:strRef>
              <c:f>Sheet1!$D$1</c:f>
              <c:strCache>
                <c:ptCount val="1"/>
                <c:pt idx="0">
                  <c:v>Combined</c:v>
                </c:pt>
              </c:strCache>
            </c:strRef>
          </c:tx>
          <c:spPr>
            <a:solidFill>
              <a:schemeClr val="accent3"/>
            </a:solidFill>
            <a:ln>
              <a:noFill/>
            </a:ln>
            <a:effectLst/>
          </c:spPr>
          <c:invertIfNegative val="0"/>
          <c:cat>
            <c:strRef>
              <c:f>Sheet1!$A$2:$A$7</c:f>
              <c:strCache>
                <c:ptCount val="6"/>
                <c:pt idx="0">
                  <c:v>Private School</c:v>
                </c:pt>
                <c:pt idx="1">
                  <c:v>Catholic</c:v>
                </c:pt>
                <c:pt idx="2">
                  <c:v>Conservative Christian</c:v>
                </c:pt>
                <c:pt idx="3">
                  <c:v>Affiliated Religious</c:v>
                </c:pt>
                <c:pt idx="4">
                  <c:v>Unaffiliated Religious</c:v>
                </c:pt>
                <c:pt idx="5">
                  <c:v>Nonsectarian</c:v>
                </c:pt>
              </c:strCache>
            </c:strRef>
          </c:cat>
          <c:val>
            <c:numRef>
              <c:f>Sheet1!$D$2:$D$7</c:f>
              <c:numCache>
                <c:formatCode>General</c:formatCode>
                <c:ptCount val="6"/>
                <c:pt idx="0">
                  <c:v>36</c:v>
                </c:pt>
                <c:pt idx="1">
                  <c:v>8</c:v>
                </c:pt>
                <c:pt idx="2">
                  <c:v>77</c:v>
                </c:pt>
                <c:pt idx="3">
                  <c:v>48</c:v>
                </c:pt>
                <c:pt idx="4">
                  <c:v>45</c:v>
                </c:pt>
                <c:pt idx="5">
                  <c:v>45</c:v>
                </c:pt>
              </c:numCache>
            </c:numRef>
          </c:val>
          <c:extLst>
            <c:ext xmlns:c16="http://schemas.microsoft.com/office/drawing/2014/chart" uri="{C3380CC4-5D6E-409C-BE32-E72D297353CC}">
              <c16:uniqueId val="{00000002-20D5-D643-A432-11A9156D20E3}"/>
            </c:ext>
          </c:extLst>
        </c:ser>
        <c:dLbls>
          <c:showLegendKey val="0"/>
          <c:showVal val="0"/>
          <c:showCatName val="0"/>
          <c:showSerName val="0"/>
          <c:showPercent val="0"/>
          <c:showBubbleSize val="0"/>
        </c:dLbls>
        <c:gapWidth val="150"/>
        <c:overlap val="100"/>
        <c:axId val="296123712"/>
        <c:axId val="1282047951"/>
      </c:barChart>
      <c:catAx>
        <c:axId val="296123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82047951"/>
        <c:crosses val="autoZero"/>
        <c:auto val="1"/>
        <c:lblAlgn val="ctr"/>
        <c:lblOffset val="100"/>
        <c:noMultiLvlLbl val="0"/>
      </c:catAx>
      <c:valAx>
        <c:axId val="1282047951"/>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6123712"/>
        <c:crosses val="autoZero"/>
        <c:crossBetween val="between"/>
        <c:majorUnit val="0.5"/>
      </c:valAx>
      <c:spPr>
        <a:noFill/>
        <a:ln>
          <a:noFill/>
        </a:ln>
        <a:effectLst/>
      </c:spPr>
    </c:plotArea>
    <c:legend>
      <c:legendPos val="b"/>
      <c:layout>
        <c:manualLayout>
          <c:xMode val="edge"/>
          <c:yMode val="edge"/>
          <c:x val="8.2540547874840692E-2"/>
          <c:y val="0.84087170093959118"/>
          <c:w val="0.8391720007004827"/>
          <c:h val="9.22450494291378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900"/>
              <a:t>Enrollment in millions, 2019</a:t>
            </a:r>
          </a:p>
        </c:rich>
      </c:tx>
      <c:layout>
        <c:manualLayout>
          <c:xMode val="edge"/>
          <c:yMode val="edge"/>
          <c:x val="0.20030266366407068"/>
          <c:y val="0.260100124043113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'[Microsoft PowerPoint 中的图表]Sheet1'!$M$1</c:f>
              <c:strCache>
                <c:ptCount val="1"/>
                <c:pt idx="0">
                  <c:v>Enrollment in millions, 2019</c:v>
                </c:pt>
              </c:strCache>
            </c:strRef>
          </c:tx>
          <c:spPr>
            <a:solidFill>
              <a:schemeClr val="accent1"/>
            </a:solidFill>
            <a:ln>
              <a:noFill/>
            </a:ln>
            <a:effectLst/>
          </c:spPr>
          <c:invertIfNegative val="0"/>
          <c:cat>
            <c:strRef>
              <c:f>'[Microsoft PowerPoint 中的图表]Sheet1'!$L$2:$L$4</c:f>
              <c:strCache>
                <c:ptCount val="3"/>
                <c:pt idx="0">
                  <c:v>Nonsectarian</c:v>
                </c:pt>
                <c:pt idx="1">
                  <c:v>Catholic</c:v>
                </c:pt>
                <c:pt idx="2">
                  <c:v>Other Religious</c:v>
                </c:pt>
              </c:strCache>
            </c:strRef>
          </c:cat>
          <c:val>
            <c:numRef>
              <c:f>'[Microsoft PowerPoint 中的图表]Sheet1'!$M$2:$M$4</c:f>
              <c:numCache>
                <c:formatCode>General</c:formatCode>
                <c:ptCount val="3"/>
                <c:pt idx="0">
                  <c:v>1.1000000000000001</c:v>
                </c:pt>
                <c:pt idx="1">
                  <c:v>1.7</c:v>
                </c:pt>
                <c:pt idx="2">
                  <c:v>1.8</c:v>
                </c:pt>
              </c:numCache>
            </c:numRef>
          </c:val>
          <c:extLst>
            <c:ext xmlns:c16="http://schemas.microsoft.com/office/drawing/2014/chart" uri="{C3380CC4-5D6E-409C-BE32-E72D297353CC}">
              <c16:uniqueId val="{00000000-1BB6-5C46-A4CE-DB8CE8811FC7}"/>
            </c:ext>
          </c:extLst>
        </c:ser>
        <c:dLbls>
          <c:showLegendKey val="0"/>
          <c:showVal val="0"/>
          <c:showCatName val="0"/>
          <c:showSerName val="0"/>
          <c:showPercent val="0"/>
          <c:showBubbleSize val="0"/>
        </c:dLbls>
        <c:gapWidth val="219"/>
        <c:overlap val="-27"/>
        <c:axId val="166061647"/>
        <c:axId val="297999663"/>
      </c:barChart>
      <c:catAx>
        <c:axId val="166061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97999663"/>
        <c:crosses val="autoZero"/>
        <c:auto val="1"/>
        <c:lblAlgn val="ctr"/>
        <c:lblOffset val="100"/>
        <c:noMultiLvlLbl val="0"/>
      </c:catAx>
      <c:valAx>
        <c:axId val="297999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6061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b="1"/>
              <a:t>Enrollmen</a:t>
            </a:r>
            <a:r>
              <a:rPr lang="en-US" sz="1100" b="1" baseline="0"/>
              <a:t>t in private vs charter schools in millions</a:t>
            </a:r>
            <a:endParaRPr lang="en-US" sz="1100" b="1"/>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Charter</c:v>
                </c:pt>
              </c:strCache>
            </c:strRef>
          </c:tx>
          <c:spPr>
            <a:solidFill>
              <a:schemeClr val="accent1"/>
            </a:solidFill>
            <a:ln>
              <a:noFill/>
            </a:ln>
            <a:effectLst/>
          </c:spPr>
          <c:invertIfNegative val="0"/>
          <c:cat>
            <c:numRef>
              <c:f>Sheet1!$A$2:$A$4</c:f>
              <c:numCache>
                <c:formatCode>General</c:formatCode>
                <c:ptCount val="3"/>
                <c:pt idx="0">
                  <c:v>2020</c:v>
                </c:pt>
                <c:pt idx="1">
                  <c:v>2015</c:v>
                </c:pt>
                <c:pt idx="2">
                  <c:v>2010</c:v>
                </c:pt>
              </c:numCache>
            </c:numRef>
          </c:cat>
          <c:val>
            <c:numRef>
              <c:f>Sheet1!$B$2:$B$4</c:f>
              <c:numCache>
                <c:formatCode>General</c:formatCode>
                <c:ptCount val="3"/>
                <c:pt idx="0">
                  <c:v>3.7</c:v>
                </c:pt>
                <c:pt idx="1">
                  <c:v>2.8</c:v>
                </c:pt>
                <c:pt idx="2">
                  <c:v>1.9</c:v>
                </c:pt>
              </c:numCache>
            </c:numRef>
          </c:val>
          <c:extLst>
            <c:ext xmlns:c16="http://schemas.microsoft.com/office/drawing/2014/chart" uri="{C3380CC4-5D6E-409C-BE32-E72D297353CC}">
              <c16:uniqueId val="{00000000-EFF4-4FEF-AE71-BA5AB17679CD}"/>
            </c:ext>
          </c:extLst>
        </c:ser>
        <c:ser>
          <c:idx val="1"/>
          <c:order val="1"/>
          <c:tx>
            <c:strRef>
              <c:f>Sheet1!$C$1</c:f>
              <c:strCache>
                <c:ptCount val="1"/>
                <c:pt idx="0">
                  <c:v>Private</c:v>
                </c:pt>
              </c:strCache>
            </c:strRef>
          </c:tx>
          <c:spPr>
            <a:solidFill>
              <a:schemeClr val="accent2"/>
            </a:solidFill>
            <a:ln>
              <a:noFill/>
            </a:ln>
            <a:effectLst/>
          </c:spPr>
          <c:invertIfNegative val="0"/>
          <c:cat>
            <c:numRef>
              <c:f>Sheet1!$A$2:$A$4</c:f>
              <c:numCache>
                <c:formatCode>General</c:formatCode>
                <c:ptCount val="3"/>
                <c:pt idx="0">
                  <c:v>2020</c:v>
                </c:pt>
                <c:pt idx="1">
                  <c:v>2015</c:v>
                </c:pt>
                <c:pt idx="2">
                  <c:v>2010</c:v>
                </c:pt>
              </c:numCache>
            </c:numRef>
          </c:cat>
          <c:val>
            <c:numRef>
              <c:f>Sheet1!$C$2:$C$4</c:f>
              <c:numCache>
                <c:formatCode>General</c:formatCode>
                <c:ptCount val="3"/>
                <c:pt idx="0">
                  <c:v>4.7</c:v>
                </c:pt>
                <c:pt idx="1">
                  <c:v>4</c:v>
                </c:pt>
                <c:pt idx="2">
                  <c:v>3.1</c:v>
                </c:pt>
              </c:numCache>
            </c:numRef>
          </c:val>
          <c:extLst>
            <c:ext xmlns:c16="http://schemas.microsoft.com/office/drawing/2014/chart" uri="{C3380CC4-5D6E-409C-BE32-E72D297353CC}">
              <c16:uniqueId val="{00000001-EFF4-4FEF-AE71-BA5AB17679CD}"/>
            </c:ext>
          </c:extLst>
        </c:ser>
        <c:ser>
          <c:idx val="2"/>
          <c:order val="2"/>
          <c:tx>
            <c:strRef>
              <c:f>Sheet1!$D$1</c:f>
              <c:strCache>
                <c:ptCount val="1"/>
              </c:strCache>
            </c:strRef>
          </c:tx>
          <c:spPr>
            <a:solidFill>
              <a:schemeClr val="accent3"/>
            </a:solidFill>
            <a:ln>
              <a:noFill/>
            </a:ln>
            <a:effectLst/>
          </c:spPr>
          <c:invertIfNegative val="0"/>
          <c:cat>
            <c:numRef>
              <c:f>Sheet1!$A$2:$A$4</c:f>
              <c:numCache>
                <c:formatCode>General</c:formatCode>
                <c:ptCount val="3"/>
                <c:pt idx="0">
                  <c:v>2020</c:v>
                </c:pt>
                <c:pt idx="1">
                  <c:v>2015</c:v>
                </c:pt>
                <c:pt idx="2">
                  <c:v>2010</c:v>
                </c:pt>
              </c:numCache>
            </c:numRef>
          </c:cat>
          <c:val>
            <c:numRef>
              <c:f>Sheet1!$D$2:$D$4</c:f>
              <c:numCache>
                <c:formatCode>General</c:formatCode>
                <c:ptCount val="3"/>
              </c:numCache>
            </c:numRef>
          </c:val>
          <c:extLst>
            <c:ext xmlns:c16="http://schemas.microsoft.com/office/drawing/2014/chart" uri="{C3380CC4-5D6E-409C-BE32-E72D297353CC}">
              <c16:uniqueId val="{00000002-EFF4-4FEF-AE71-BA5AB17679CD}"/>
            </c:ext>
          </c:extLst>
        </c:ser>
        <c:dLbls>
          <c:showLegendKey val="0"/>
          <c:showVal val="0"/>
          <c:showCatName val="0"/>
          <c:showSerName val="0"/>
          <c:showPercent val="0"/>
          <c:showBubbleSize val="0"/>
        </c:dLbls>
        <c:gapWidth val="182"/>
        <c:axId val="1545250767"/>
        <c:axId val="1545251727"/>
      </c:barChart>
      <c:catAx>
        <c:axId val="1545250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45251727"/>
        <c:crosses val="autoZero"/>
        <c:auto val="1"/>
        <c:lblAlgn val="ctr"/>
        <c:lblOffset val="100"/>
        <c:noMultiLvlLbl val="0"/>
      </c:catAx>
      <c:valAx>
        <c:axId val="15452517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45250767"/>
        <c:crosses val="autoZero"/>
        <c:crossBetween val="between"/>
        <c:majorUnit val="1"/>
        <c:minorUnit val="1"/>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a:solidFill>
                  <a:schemeClr val="tx1"/>
                </a:solidFill>
              </a:rPr>
              <a:t>Target Growth -</a:t>
            </a:r>
            <a:r>
              <a:rPr lang="en-US" sz="1600" b="1" baseline="0">
                <a:solidFill>
                  <a:schemeClr val="tx1"/>
                </a:solidFill>
              </a:rPr>
              <a:t> Facebook</a:t>
            </a:r>
            <a:r>
              <a:rPr lang="en-US" sz="1600" b="1">
                <a:solidFill>
                  <a:schemeClr val="tx1"/>
                </a:solidFill>
              </a:rPr>
              <a: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0739041250004465"/>
          <c:y val="0.23702296461464778"/>
          <c:w val="0.86993035909373562"/>
          <c:h val="0.44005206626532256"/>
        </c:manualLayout>
      </c:layout>
      <c:lineChart>
        <c:grouping val="standard"/>
        <c:varyColors val="0"/>
        <c:ser>
          <c:idx val="0"/>
          <c:order val="0"/>
          <c:tx>
            <c:strRef>
              <c:f>Sheet1!$B$1</c:f>
              <c:strCache>
                <c:ptCount val="1"/>
                <c:pt idx="0">
                  <c:v> Educators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Q1</c:v>
                </c:pt>
                <c:pt idx="1">
                  <c:v>Q2</c:v>
                </c:pt>
                <c:pt idx="2">
                  <c:v>Q3</c:v>
                </c:pt>
              </c:strCache>
            </c:strRef>
          </c:cat>
          <c:val>
            <c:numRef>
              <c:f>Sheet1!$B$2:$B$4</c:f>
              <c:numCache>
                <c:formatCode>General</c:formatCode>
                <c:ptCount val="3"/>
                <c:pt idx="0">
                  <c:v>100</c:v>
                </c:pt>
                <c:pt idx="1">
                  <c:v>190</c:v>
                </c:pt>
                <c:pt idx="2">
                  <c:v>250</c:v>
                </c:pt>
              </c:numCache>
            </c:numRef>
          </c:val>
          <c:smooth val="0"/>
          <c:extLst>
            <c:ext xmlns:c16="http://schemas.microsoft.com/office/drawing/2014/chart" uri="{C3380CC4-5D6E-409C-BE32-E72D297353CC}">
              <c16:uniqueId val="{00000000-6EB6-414B-9B3A-4FF985C6E721}"/>
            </c:ext>
          </c:extLst>
        </c:ser>
        <c:ser>
          <c:idx val="1"/>
          <c:order val="1"/>
          <c:tx>
            <c:strRef>
              <c:f>Sheet1!$C$1</c:f>
              <c:strCache>
                <c:ptCount val="1"/>
                <c:pt idx="0">
                  <c:v>Parents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Sheet1!$A$2:$A$4</c:f>
              <c:strCache>
                <c:ptCount val="3"/>
                <c:pt idx="0">
                  <c:v>Q1</c:v>
                </c:pt>
                <c:pt idx="1">
                  <c:v>Q2</c:v>
                </c:pt>
                <c:pt idx="2">
                  <c:v>Q3</c:v>
                </c:pt>
              </c:strCache>
            </c:strRef>
          </c:cat>
          <c:val>
            <c:numRef>
              <c:f>Sheet1!$C$2:$C$4</c:f>
              <c:numCache>
                <c:formatCode>General</c:formatCode>
                <c:ptCount val="3"/>
                <c:pt idx="0">
                  <c:v>20</c:v>
                </c:pt>
                <c:pt idx="1">
                  <c:v>60</c:v>
                </c:pt>
                <c:pt idx="2">
                  <c:v>100</c:v>
                </c:pt>
              </c:numCache>
            </c:numRef>
          </c:val>
          <c:smooth val="0"/>
          <c:extLst>
            <c:ext xmlns:c16="http://schemas.microsoft.com/office/drawing/2014/chart" uri="{C3380CC4-5D6E-409C-BE32-E72D297353CC}">
              <c16:uniqueId val="{00000001-6EB6-414B-9B3A-4FF985C6E721}"/>
            </c:ext>
          </c:extLst>
        </c:ser>
        <c:dLbls>
          <c:showLegendKey val="0"/>
          <c:showVal val="0"/>
          <c:showCatName val="0"/>
          <c:showSerName val="0"/>
          <c:showPercent val="0"/>
          <c:showBubbleSize val="0"/>
        </c:dLbls>
        <c:marker val="1"/>
        <c:smooth val="0"/>
        <c:axId val="742228543"/>
        <c:axId val="742233823"/>
      </c:lineChart>
      <c:catAx>
        <c:axId val="742228543"/>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42233823"/>
        <c:crosses val="autoZero"/>
        <c:auto val="1"/>
        <c:lblAlgn val="ctr"/>
        <c:lblOffset val="100"/>
        <c:noMultiLvlLbl val="0"/>
      </c:catAx>
      <c:valAx>
        <c:axId val="742233823"/>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42228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rawings/drawing1.xml><?xml version="1.0" encoding="utf-8"?>
<c:userShapes xmlns:c="http://schemas.openxmlformats.org/drawingml/2006/chart">
  <cdr:relSizeAnchor xmlns:cdr="http://schemas.openxmlformats.org/drawingml/2006/chartDrawing">
    <cdr:from>
      <cdr:x>0.25644</cdr:x>
      <cdr:y>0.20569</cdr:y>
    </cdr:from>
    <cdr:to>
      <cdr:x>0.50559</cdr:x>
      <cdr:y>0.40385</cdr:y>
    </cdr:to>
    <cdr:sp macro="" textlink="">
      <cdr:nvSpPr>
        <cdr:cNvPr id="2" name="文本框 1">
          <a:extLst xmlns:a="http://schemas.openxmlformats.org/drawingml/2006/main">
            <a:ext uri="{FF2B5EF4-FFF2-40B4-BE49-F238E27FC236}">
              <a16:creationId xmlns:a16="http://schemas.microsoft.com/office/drawing/2014/main" id="{56641BC5-EA73-CD34-8743-AF680C0324B6}"/>
            </a:ext>
          </a:extLst>
        </cdr:cNvPr>
        <cdr:cNvSpPr txBox="1"/>
      </cdr:nvSpPr>
      <cdr:spPr>
        <a:xfrm xmlns:a="http://schemas.openxmlformats.org/drawingml/2006/main">
          <a:off x="1911703" y="968951"/>
          <a:ext cx="1857388" cy="93345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altLang="zh-CN" sz="1200" b="1" dirty="0">
              <a:solidFill>
                <a:schemeClr val="bg1"/>
              </a:solidFill>
            </a:rPr>
            <a:t>Profile</a:t>
          </a:r>
          <a:endParaRPr lang="zh-CN" altLang="en-US" sz="1200" b="1" dirty="0">
            <a:solidFill>
              <a:schemeClr val="bg1"/>
            </a:solidFill>
          </a:endParaRPr>
        </a:p>
      </cdr:txBody>
    </cdr:sp>
  </cdr:relSizeAnchor>
  <cdr:relSizeAnchor xmlns:cdr="http://schemas.openxmlformats.org/drawingml/2006/chartDrawing">
    <cdr:from>
      <cdr:x>0.33781</cdr:x>
      <cdr:y>0.74915</cdr:y>
    </cdr:from>
    <cdr:to>
      <cdr:x>0.58696</cdr:x>
      <cdr:y>0.94731</cdr:y>
    </cdr:to>
    <cdr:sp macro="" textlink="">
      <cdr:nvSpPr>
        <cdr:cNvPr id="3"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1787943" y="2335822"/>
          <a:ext cx="1318687" cy="6178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Sales</a:t>
          </a:r>
        </a:p>
      </cdr:txBody>
    </cdr:sp>
  </cdr:relSizeAnchor>
  <cdr:relSizeAnchor xmlns:cdr="http://schemas.openxmlformats.org/drawingml/2006/chartDrawing">
    <cdr:from>
      <cdr:x>0.22159</cdr:x>
      <cdr:y>0.50196</cdr:y>
    </cdr:from>
    <cdr:to>
      <cdr:x>0.47074</cdr:x>
      <cdr:y>0.70012</cdr:y>
    </cdr:to>
    <cdr:sp macro="" textlink="">
      <cdr:nvSpPr>
        <cdr:cNvPr id="4"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1651897" y="2364523"/>
          <a:ext cx="1857389" cy="93345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Product</a:t>
          </a:r>
        </a:p>
      </cdr:txBody>
    </cdr:sp>
  </cdr:relSizeAnchor>
  <cdr:relSizeAnchor xmlns:cdr="http://schemas.openxmlformats.org/drawingml/2006/chartDrawing">
    <cdr:from>
      <cdr:x>0.59497</cdr:x>
      <cdr:y>0.51739</cdr:y>
    </cdr:from>
    <cdr:to>
      <cdr:x>0.88039</cdr:x>
      <cdr:y>0.72013</cdr:y>
    </cdr:to>
    <cdr:sp macro="" textlink="">
      <cdr:nvSpPr>
        <cdr:cNvPr id="5"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3149000" y="1613205"/>
          <a:ext cx="1510660" cy="63214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Partners</a:t>
          </a:r>
        </a:p>
      </cdr:txBody>
    </cdr:sp>
  </cdr:relSizeAnchor>
  <cdr:relSizeAnchor xmlns:cdr="http://schemas.openxmlformats.org/drawingml/2006/chartDrawing">
    <cdr:from>
      <cdr:x>0.5074</cdr:x>
      <cdr:y>0.20349</cdr:y>
    </cdr:from>
    <cdr:to>
      <cdr:x>0.75655</cdr:x>
      <cdr:y>0.40165</cdr:y>
    </cdr:to>
    <cdr:sp macro="" textlink="">
      <cdr:nvSpPr>
        <cdr:cNvPr id="7" name="文本框 1">
          <a:extLst xmlns:a="http://schemas.openxmlformats.org/drawingml/2006/main">
            <a:ext uri="{FF2B5EF4-FFF2-40B4-BE49-F238E27FC236}">
              <a16:creationId xmlns:a16="http://schemas.microsoft.com/office/drawing/2014/main" id="{0A1C4AC7-B308-2277-39FF-74380B11354F}"/>
            </a:ext>
          </a:extLst>
        </cdr:cNvPr>
        <cdr:cNvSpPr txBox="1"/>
      </cdr:nvSpPr>
      <cdr:spPr>
        <a:xfrm xmlns:a="http://schemas.openxmlformats.org/drawingml/2006/main">
          <a:off x="2685528" y="634477"/>
          <a:ext cx="1318688" cy="6178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Technology</a:t>
          </a:r>
          <a:endParaRPr lang="zh-CN" altLang="en-US" sz="1200" b="1" dirty="0">
            <a:solidFill>
              <a:schemeClr val="bg1"/>
            </a:solidFill>
          </a:endParaRPr>
        </a:p>
      </cdr:txBody>
    </cdr:sp>
  </cdr:relSizeAnchor>
  <cdr:relSizeAnchor xmlns:cdr="http://schemas.openxmlformats.org/drawingml/2006/chartDrawing">
    <cdr:from>
      <cdr:x>0.34761</cdr:x>
      <cdr:y>0.08877</cdr:y>
    </cdr:from>
    <cdr:to>
      <cdr:x>0.42512</cdr:x>
      <cdr:y>0.21144</cdr:y>
    </cdr:to>
    <cdr:pic>
      <cdr:nvPicPr>
        <cdr:cNvPr id="11" name="图形 10" descr="文档">
          <a:extLst xmlns:a="http://schemas.openxmlformats.org/drawingml/2006/main">
            <a:ext uri="{FF2B5EF4-FFF2-40B4-BE49-F238E27FC236}">
              <a16:creationId xmlns:a16="http://schemas.microsoft.com/office/drawing/2014/main" id="{E0F655B2-EFF0-440F-D4BD-C1849D3E577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1839811" y="276784"/>
          <a:ext cx="410243" cy="382478"/>
        </a:xfrm>
        <a:prstGeom xmlns:a="http://schemas.openxmlformats.org/drawingml/2006/main" prst="rect">
          <a:avLst/>
        </a:prstGeom>
      </cdr:spPr>
    </cdr:pic>
  </cdr:relSizeAnchor>
  <cdr:relSizeAnchor xmlns:cdr="http://schemas.openxmlformats.org/drawingml/2006/chartDrawing">
    <cdr:from>
      <cdr:x>0.64179</cdr:x>
      <cdr:y>0.35852</cdr:y>
    </cdr:from>
    <cdr:to>
      <cdr:x>0.74248</cdr:x>
      <cdr:y>0.51786</cdr:y>
    </cdr:to>
    <cdr:pic>
      <cdr:nvPicPr>
        <cdr:cNvPr id="17" name="图形 16" descr="喝彩">
          <a:extLst xmlns:a="http://schemas.openxmlformats.org/drawingml/2006/main">
            <a:ext uri="{FF2B5EF4-FFF2-40B4-BE49-F238E27FC236}">
              <a16:creationId xmlns:a16="http://schemas.microsoft.com/office/drawing/2014/main" id="{B8BC574D-003D-C778-CF9B-A66EA915F98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xmlns:a="http://schemas.openxmlformats.org/drawingml/2006/main">
          <a:fillRect/>
        </a:stretch>
      </cdr:blipFill>
      <cdr:spPr>
        <a:xfrm xmlns:a="http://schemas.openxmlformats.org/drawingml/2006/main">
          <a:off x="3396828" y="1117863"/>
          <a:ext cx="532930" cy="496814"/>
        </a:xfrm>
        <a:prstGeom xmlns:a="http://schemas.openxmlformats.org/drawingml/2006/main" prst="rect">
          <a:avLst/>
        </a:prstGeom>
      </cdr:spPr>
    </cdr:pic>
  </cdr:relSizeAnchor>
  <cdr:relSizeAnchor xmlns:cdr="http://schemas.openxmlformats.org/drawingml/2006/chartDrawing">
    <cdr:from>
      <cdr:x>0.55884</cdr:x>
      <cdr:y>0.64102</cdr:y>
    </cdr:from>
    <cdr:to>
      <cdr:x>0.66341</cdr:x>
      <cdr:y>0.80651</cdr:y>
    </cdr:to>
    <cdr:pic>
      <cdr:nvPicPr>
        <cdr:cNvPr id="15" name="图形 14" descr="会议室">
          <a:extLst xmlns:a="http://schemas.openxmlformats.org/drawingml/2006/main">
            <a:ext uri="{FF2B5EF4-FFF2-40B4-BE49-F238E27FC236}">
              <a16:creationId xmlns:a16="http://schemas.microsoft.com/office/drawing/2014/main" id="{A2E9D10F-8557-2012-CB0C-F73945EA1F4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xmlns:a="http://schemas.openxmlformats.org/drawingml/2006/main">
          <a:fillRect/>
        </a:stretch>
      </cdr:blipFill>
      <cdr:spPr>
        <a:xfrm xmlns:a="http://schemas.openxmlformats.org/drawingml/2006/main">
          <a:off x="2957799" y="1998688"/>
          <a:ext cx="553462" cy="515994"/>
        </a:xfrm>
        <a:prstGeom xmlns:a="http://schemas.openxmlformats.org/drawingml/2006/main" prst="rect">
          <a:avLst/>
        </a:prstGeom>
      </cdr:spPr>
    </cdr:pic>
  </cdr:relSizeAnchor>
  <cdr:relSizeAnchor xmlns:cdr="http://schemas.openxmlformats.org/drawingml/2006/chartDrawing">
    <cdr:from>
      <cdr:x>0.35666</cdr:x>
      <cdr:y>0.64102</cdr:y>
    </cdr:from>
    <cdr:to>
      <cdr:x>0.4502</cdr:x>
      <cdr:y>0.78905</cdr:y>
    </cdr:to>
    <cdr:pic>
      <cdr:nvPicPr>
        <cdr:cNvPr id="19" name="图形 18" descr="营销">
          <a:extLst xmlns:a="http://schemas.openxmlformats.org/drawingml/2006/main">
            <a:ext uri="{FF2B5EF4-FFF2-40B4-BE49-F238E27FC236}">
              <a16:creationId xmlns:a16="http://schemas.microsoft.com/office/drawing/2014/main" id="{CD693A0E-0C6D-D185-8E7E-A670B1C4900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xmlns:a="http://schemas.openxmlformats.org/drawingml/2006/main">
          <a:fillRect/>
        </a:stretch>
      </cdr:blipFill>
      <cdr:spPr>
        <a:xfrm xmlns:a="http://schemas.openxmlformats.org/drawingml/2006/main">
          <a:off x="1887711" y="1998688"/>
          <a:ext cx="495083" cy="461554"/>
        </a:xfrm>
        <a:prstGeom xmlns:a="http://schemas.openxmlformats.org/drawingml/2006/main" prst="rect">
          <a:avLst/>
        </a:prstGeom>
      </cdr:spPr>
    </cdr:pic>
  </cdr:relSizeAnchor>
  <cdr:relSizeAnchor xmlns:cdr="http://schemas.openxmlformats.org/drawingml/2006/chartDrawing">
    <cdr:from>
      <cdr:x>0.25569</cdr:x>
      <cdr:y>0.35452</cdr:y>
    </cdr:from>
    <cdr:to>
      <cdr:x>0.35353</cdr:x>
      <cdr:y>0.50935</cdr:y>
    </cdr:to>
    <cdr:pic>
      <cdr:nvPicPr>
        <cdr:cNvPr id="21" name="图形 20" descr="灯泡和齿轮">
          <a:extLst xmlns:a="http://schemas.openxmlformats.org/drawingml/2006/main">
            <a:ext uri="{FF2B5EF4-FFF2-40B4-BE49-F238E27FC236}">
              <a16:creationId xmlns:a16="http://schemas.microsoft.com/office/drawing/2014/main" id="{EF8451B6-EBC0-E091-43AF-67C639FE72B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xmlns:a="http://schemas.openxmlformats.org/drawingml/2006/main">
          <a:fillRect/>
        </a:stretch>
      </cdr:blipFill>
      <cdr:spPr>
        <a:xfrm xmlns:a="http://schemas.openxmlformats.org/drawingml/2006/main">
          <a:off x="1353327" y="1105391"/>
          <a:ext cx="517842" cy="482757"/>
        </a:xfrm>
        <a:prstGeom xmlns:a="http://schemas.openxmlformats.org/drawingml/2006/main" prst="rect">
          <a:avLst/>
        </a:prstGeom>
      </cdr:spPr>
    </cdr:pic>
  </cdr:relSizeAnchor>
  <cdr:relSizeAnchor xmlns:cdr="http://schemas.openxmlformats.org/drawingml/2006/chartDrawing">
    <cdr:from>
      <cdr:x>0.51117</cdr:x>
      <cdr:y>0.75181</cdr:y>
    </cdr:from>
    <cdr:to>
      <cdr:x>0.79735</cdr:x>
      <cdr:y>0.9586</cdr:y>
    </cdr:to>
    <cdr:sp macro="" textlink="">
      <cdr:nvSpPr>
        <cdr:cNvPr id="22" name="文本框 1">
          <a:extLst xmlns:a="http://schemas.openxmlformats.org/drawingml/2006/main">
            <a:ext uri="{FF2B5EF4-FFF2-40B4-BE49-F238E27FC236}">
              <a16:creationId xmlns:a16="http://schemas.microsoft.com/office/drawing/2014/main" id="{C767469E-B3CA-EF1E-2BCF-7735658F3D1A}"/>
            </a:ext>
          </a:extLst>
        </cdr:cNvPr>
        <cdr:cNvSpPr txBox="1"/>
      </cdr:nvSpPr>
      <cdr:spPr>
        <a:xfrm xmlns:a="http://schemas.openxmlformats.org/drawingml/2006/main">
          <a:off x="2705478" y="2344114"/>
          <a:ext cx="1514688" cy="6447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CN" sz="1200" b="1" dirty="0">
              <a:solidFill>
                <a:schemeClr val="bg1"/>
              </a:solidFill>
            </a:rPr>
            <a:t>Customer</a:t>
          </a:r>
        </a:p>
      </cdr:txBody>
    </cdr:sp>
  </cdr:relSizeAnchor>
  <cdr:relSizeAnchor xmlns:cdr="http://schemas.openxmlformats.org/drawingml/2006/chartDrawing">
    <cdr:from>
      <cdr:x>0.56585</cdr:x>
      <cdr:y>0.07146</cdr:y>
    </cdr:from>
    <cdr:to>
      <cdr:x>0.66093</cdr:x>
      <cdr:y>0.23286</cdr:y>
    </cdr:to>
    <cdr:pic>
      <cdr:nvPicPr>
        <cdr:cNvPr id="30" name="图形 29" descr="机器人">
          <a:extLst xmlns:a="http://schemas.openxmlformats.org/drawingml/2006/main">
            <a:ext uri="{FF2B5EF4-FFF2-40B4-BE49-F238E27FC236}">
              <a16:creationId xmlns:a16="http://schemas.microsoft.com/office/drawing/2014/main" id="{28F8DA96-43A2-715C-362F-22156DD2601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xmlns:a="http://schemas.openxmlformats.org/drawingml/2006/main">
          <a:fillRect/>
        </a:stretch>
      </cdr:blipFill>
      <cdr:spPr>
        <a:xfrm xmlns:a="http://schemas.openxmlformats.org/drawingml/2006/main">
          <a:off x="2994901" y="222807"/>
          <a:ext cx="503235" cy="50324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40B572-88F4-497A-9400-D25A4D8B73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B34F65-ACC0-46FA-929B-FCE37E48CD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523DDB-3441-4975-9DF6-D5AFB3791DB8}" type="datetimeFigureOut">
              <a:rPr lang="en-US" smtClean="0"/>
              <a:t>4/14/2024</a:t>
            </a:fld>
            <a:endParaRPr lang="en-US"/>
          </a:p>
        </p:txBody>
      </p:sp>
      <p:sp>
        <p:nvSpPr>
          <p:cNvPr id="4" name="Footer Placeholder 3">
            <a:extLst>
              <a:ext uri="{FF2B5EF4-FFF2-40B4-BE49-F238E27FC236}">
                <a16:creationId xmlns:a16="http://schemas.microsoft.com/office/drawing/2014/main" id="{88EA3AAD-40E9-4137-B1C0-540C4D76EC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C47340-D467-4914-9A19-38E4765750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A821CE-1F2D-4680-B8FD-AFCE52CCE85E}" type="slidenum">
              <a:rPr lang="en-US" smtClean="0"/>
              <a:t>‹#›</a:t>
            </a:fld>
            <a:endParaRPr lang="en-US"/>
          </a:p>
        </p:txBody>
      </p:sp>
    </p:spTree>
    <p:extLst>
      <p:ext uri="{BB962C8B-B14F-4D97-AF65-F5344CB8AC3E}">
        <p14:creationId xmlns:p14="http://schemas.microsoft.com/office/powerpoint/2010/main" val="1263691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3F5F8-5948-45D8-ABB1-9CE198E95B44}"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DB9FE-C70C-40EC-8559-EDDE38D47739}" type="slidenum">
              <a:rPr lang="en-US" smtClean="0"/>
              <a:t>‹#›</a:t>
            </a:fld>
            <a:endParaRPr lang="en-US"/>
          </a:p>
        </p:txBody>
      </p:sp>
    </p:spTree>
    <p:extLst>
      <p:ext uri="{BB962C8B-B14F-4D97-AF65-F5344CB8AC3E}">
        <p14:creationId xmlns:p14="http://schemas.microsoft.com/office/powerpoint/2010/main" val="352588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nces.ed.gov/programs/digest/d21/tables/dt21_205.40.asp"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ata.worldbank.org/indicator/SE.SEC.PRIV.ZS?most_recent_value_desc=tru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blog.hubspot.com/sales/sales-promotion-ideas"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business.yelp.com/partners/guides/diversification-marketing-vs-specialization-for-agencies/?utm_medium=search&amp;utm_source=type%3Aclaim_ad_google&amp;utm_campaign=Non-Branded_Paid-Claim_Promote-Business&amp;utm_content=TopAG&amp;utm_term=best%20way%20to%20promote%20my%20business&amp;gclid=CjwKCAjwh4-wBhB3EiwAeJsppLSZ4i04wi59eeXNy-sDSjidPL1-I9JNZSwtcyQkM9iJY-053RUBPBoCax0QAvD_BwE" TargetMode="External"/><Relationship Id="rId5" Type="http://schemas.openxmlformats.org/officeDocument/2006/relationships/hyperlink" Target="https://www.verizon.com/business/solutions/public-sector/education/k-12/" TargetMode="External"/><Relationship Id="rId4" Type="http://schemas.openxmlformats.org/officeDocument/2006/relationships/hyperlink" Target="https://popupsmart.com/blog/how-to-use-testimonials-in-marketing"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research.hubspot.co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D380-620A-0505-C966-D3EF4E96D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EAC3BC-37D8-51C1-D8C6-014F33C506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7193E-43B1-E653-27BB-352FC2F884B3}"/>
              </a:ext>
            </a:extLst>
          </p:cNvPr>
          <p:cNvSpPr>
            <a:spLocks noGrp="1"/>
          </p:cNvSpPr>
          <p:nvPr>
            <p:ph type="body" idx="1"/>
          </p:nvPr>
        </p:nvSpPr>
        <p:spPr/>
        <p:txBody>
          <a:bodyPr/>
          <a:lstStyle/>
          <a:p>
            <a:r>
              <a:rPr lang="en-US"/>
              <a:t>Sagnika</a:t>
            </a:r>
          </a:p>
        </p:txBody>
      </p:sp>
      <p:sp>
        <p:nvSpPr>
          <p:cNvPr id="4" name="Slide Number Placeholder 3">
            <a:extLst>
              <a:ext uri="{FF2B5EF4-FFF2-40B4-BE49-F238E27FC236}">
                <a16:creationId xmlns:a16="http://schemas.microsoft.com/office/drawing/2014/main" id="{CE5E1E4A-AE02-B78A-D4F7-FCFA63EAC9E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1035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Stanley</a:t>
            </a:r>
            <a:endParaRPr kumimoji="1" lang="zh-CN" alt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00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Xiaolei</a:t>
            </a:r>
          </a:p>
          <a:p>
            <a:r>
              <a:rPr lang="en-US" altLang="zh-CN"/>
              <a:t>1 BCC Research: https://academic-bccresearch-com.proxy2.library.illinois.edu/market-research/instrumentation-and-sensors/educational-equipment-and-software-global-</a:t>
            </a:r>
            <a:r>
              <a:rPr lang="en-US" altLang="zh-CN" err="1"/>
              <a:t>markets.html</a:t>
            </a:r>
            <a:r>
              <a:rPr lang="en-US" altLang="zh-CN"/>
              <a:t> </a:t>
            </a:r>
          </a:p>
          <a:p>
            <a:r>
              <a:rPr lang="en-US" altLang="zh-CN"/>
              <a:t>2 LinkedIn: https://</a:t>
            </a:r>
            <a:r>
              <a:rPr lang="en-US" altLang="zh-CN" err="1"/>
              <a:t>www.linkedin.com</a:t>
            </a:r>
            <a:r>
              <a:rPr lang="en-US" altLang="zh-CN"/>
              <a:t>/learning/strategic-planning-case-studies/</a:t>
            </a:r>
            <a:r>
              <a:rPr lang="en-US" altLang="zh-CN" err="1"/>
              <a:t>define-the-strategic-environment?resume</a:t>
            </a:r>
            <a:r>
              <a:rPr lang="en-US" altLang="zh-CN"/>
              <a:t>=</a:t>
            </a:r>
            <a:r>
              <a:rPr lang="en-US" altLang="zh-CN" err="1"/>
              <a:t>false&amp;u</a:t>
            </a:r>
            <a:r>
              <a:rPr lang="en-US" altLang="zh-CN"/>
              <a:t>=43607124  </a:t>
            </a:r>
            <a:endParaRPr lang="en-US" altLang="zh-CN" sz="1800" kern="100">
              <a:effectLst/>
              <a:latin typeface="等线" panose="02010600030101010101" pitchFamily="2" charset="-122"/>
              <a:ea typeface="等线" panose="02010600030101010101" pitchFamily="2" charset="-122"/>
              <a:cs typeface="Mangal" panose="02040503050203030202" pitchFamily="18" charset="0"/>
            </a:endParaRPr>
          </a:p>
          <a:p>
            <a:pPr algn="just"/>
            <a:r>
              <a:rPr lang="en-US" altLang="zh-CN" sz="1800" kern="100">
                <a:effectLst/>
                <a:latin typeface="等线" panose="02010600030101010101" pitchFamily="2" charset="-122"/>
                <a:ea typeface="等线" panose="02010600030101010101" pitchFamily="2" charset="-122"/>
                <a:cs typeface="Mangal" panose="02040503050203030202" pitchFamily="18" charset="0"/>
              </a:rPr>
              <a:t>3 National Center for Education </a:t>
            </a:r>
            <a:r>
              <a:rPr lang="en-US" altLang="zh-CN" sz="1800" kern="100" err="1">
                <a:effectLst/>
                <a:latin typeface="等线" panose="02010600030101010101" pitchFamily="2" charset="-122"/>
                <a:ea typeface="等线" panose="02010600030101010101" pitchFamily="2" charset="-122"/>
                <a:cs typeface="Mangal" panose="02040503050203030202" pitchFamily="18" charset="0"/>
              </a:rPr>
              <a:t>Statistics:</a:t>
            </a:r>
            <a:r>
              <a:rPr lang="en-US" altLang="zh-CN" sz="1800" u="sng" kern="100" err="1">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3"/>
              </a:rPr>
              <a:t>https</a:t>
            </a:r>
            <a:r>
              <a:rPr lang="en-US" altLang="zh-CN" sz="1800" u="sng" kern="10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3"/>
              </a:rPr>
              <a:t>://nces.ed.gov/programs/digest/d21/tables/dt21_205.40.asp</a:t>
            </a:r>
            <a:r>
              <a:rPr lang="en-US" altLang="zh-CN" sz="1800" kern="100">
                <a:effectLst/>
                <a:latin typeface="等线" panose="02010600030101010101" pitchFamily="2" charset="-122"/>
                <a:ea typeface="等线" panose="02010600030101010101" pitchFamily="2" charset="-122"/>
                <a:cs typeface="Mangal" panose="02040503050203030202" pitchFamily="18" charset="0"/>
              </a:rPr>
              <a:t> </a:t>
            </a:r>
            <a:endParaRPr lang="zh-CN" altLang="zh-CN" sz="1800" kern="100">
              <a:effectLst/>
              <a:latin typeface="等线" panose="02010600030101010101" pitchFamily="2" charset="-122"/>
              <a:ea typeface="等线" panose="02010600030101010101" pitchFamily="2" charset="-122"/>
              <a:cs typeface="Mangal" panose="02040503050203030202" pitchFamily="18" charset="0"/>
            </a:endParaRPr>
          </a:p>
          <a:p>
            <a:pPr algn="just"/>
            <a:r>
              <a:rPr lang="en-US" altLang="zh-CN" sz="1800" kern="100">
                <a:effectLst/>
                <a:latin typeface="等线" panose="02010600030101010101" pitchFamily="2" charset="-122"/>
                <a:ea typeface="等线" panose="02010600030101010101" pitchFamily="2" charset="-122"/>
                <a:cs typeface="Mangal" panose="02040503050203030202" pitchFamily="18" charset="0"/>
              </a:rPr>
              <a:t>4 The World Bank: </a:t>
            </a:r>
            <a:r>
              <a:rPr lang="en-US" altLang="zh-CN" sz="1800" u="sng" kern="10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4"/>
              </a:rPr>
              <a:t>https://data.worldbank.org/indicator/SE.SEC.PRIV.ZS?most_recent_value_desc=true</a:t>
            </a:r>
            <a:r>
              <a:rPr lang="en-US" altLang="zh-CN" sz="1800" kern="100">
                <a:effectLst/>
                <a:latin typeface="等线" panose="02010600030101010101" pitchFamily="2" charset="-122"/>
                <a:ea typeface="等线" panose="02010600030101010101" pitchFamily="2" charset="-122"/>
                <a:cs typeface="Mangal" panose="02040503050203030202" pitchFamily="18" charset="0"/>
              </a:rPr>
              <a:t> </a:t>
            </a:r>
            <a:endParaRPr lang="zh-CN" altLang="zh-CN" sz="1800" kern="100">
              <a:effectLst/>
              <a:latin typeface="等线" panose="02010600030101010101" pitchFamily="2" charset="-122"/>
              <a:ea typeface="等线" panose="02010600030101010101" pitchFamily="2" charset="-122"/>
              <a:cs typeface="Mangal" panose="02040503050203030202" pitchFamily="18" charset="0"/>
            </a:endParaRPr>
          </a:p>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927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BC3E4-E650-92B2-0811-47F17DEFA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3D6967-AE1C-CE9B-598C-C0BD04055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36052F-8B71-49DD-D93F-8638507C12E5}"/>
              </a:ext>
            </a:extLst>
          </p:cNvPr>
          <p:cNvSpPr>
            <a:spLocks noGrp="1"/>
          </p:cNvSpPr>
          <p:nvPr>
            <p:ph type="body" idx="1"/>
          </p:nvPr>
        </p:nvSpPr>
        <p:spPr/>
        <p:txBody>
          <a:bodyPr/>
          <a:lstStyle/>
          <a:p>
            <a:r>
              <a:rPr lang="en-US"/>
              <a:t>Sagnika</a:t>
            </a:r>
          </a:p>
        </p:txBody>
      </p:sp>
      <p:sp>
        <p:nvSpPr>
          <p:cNvPr id="4" name="Slide Number Placeholder 3">
            <a:extLst>
              <a:ext uri="{FF2B5EF4-FFF2-40B4-BE49-F238E27FC236}">
                <a16:creationId xmlns:a16="http://schemas.microsoft.com/office/drawing/2014/main" id="{FA572E3B-E8E3-E750-807F-30E3DE17375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36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solidFill>
                  <a:srgbClr val="DCA10D"/>
                </a:solidFill>
                <a:effectLst/>
                <a:latin typeface="Helvetica Neue" panose="02000503000000020004" pitchFamily="2" charset="0"/>
              </a:rPr>
              <a:t>Coco</a:t>
            </a:r>
          </a:p>
          <a:p>
            <a:pPr marL="228600" indent="-228600">
              <a:buAutoNum type="arabicPeriod"/>
            </a:pPr>
            <a:r>
              <a:rPr lang="en-US">
                <a:solidFill>
                  <a:srgbClr val="DCA10D"/>
                </a:solidFill>
                <a:effectLst/>
                <a:latin typeface="Helvetica Neue" panose="02000503000000020004" pitchFamily="2" charset="0"/>
              </a:rPr>
              <a:t>https://web-p-ebscohost-com.proxy2.library.illinois.edu/</a:t>
            </a:r>
            <a:r>
              <a:rPr lang="en-US" err="1">
                <a:solidFill>
                  <a:srgbClr val="DCA10D"/>
                </a:solidFill>
                <a:effectLst/>
                <a:latin typeface="Helvetica Neue" panose="02000503000000020004" pitchFamily="2" charset="0"/>
              </a:rPr>
              <a:t>ehost</a:t>
            </a:r>
            <a:r>
              <a:rPr lang="en-US">
                <a:solidFill>
                  <a:srgbClr val="DCA10D"/>
                </a:solidFill>
                <a:effectLst/>
                <a:latin typeface="Helvetica Neue" panose="02000503000000020004" pitchFamily="2" charset="0"/>
              </a:rPr>
              <a:t>/detail/</a:t>
            </a:r>
            <a:r>
              <a:rPr lang="en-US" err="1">
                <a:solidFill>
                  <a:srgbClr val="DCA10D"/>
                </a:solidFill>
                <a:effectLst/>
                <a:latin typeface="Helvetica Neue" panose="02000503000000020004" pitchFamily="2" charset="0"/>
              </a:rPr>
              <a:t>detail?vid</a:t>
            </a:r>
            <a:r>
              <a:rPr lang="en-US">
                <a:solidFill>
                  <a:srgbClr val="DCA10D"/>
                </a:solidFill>
                <a:effectLst/>
                <a:latin typeface="Helvetica Neue" panose="02000503000000020004" pitchFamily="2" charset="0"/>
              </a:rPr>
              <a:t>=0&amp;sid=55a22374-b3a1-4749-b122-0d279e0659ae%40redis&amp;bdata=JnNpdGU9ZWhvc3QtbGl2ZSZzY29wZT1zaXRl#AN=147810883&amp;db=</a:t>
            </a:r>
            <a:r>
              <a:rPr lang="en-US" err="1">
                <a:solidFill>
                  <a:srgbClr val="DCA10D"/>
                </a:solidFill>
                <a:effectLst/>
                <a:latin typeface="Helvetica Neue" panose="02000503000000020004" pitchFamily="2" charset="0"/>
              </a:rPr>
              <a:t>asn</a:t>
            </a:r>
            <a:endParaRPr lang="en-US">
              <a:solidFill>
                <a:srgbClr val="DCA10D"/>
              </a:solidFill>
              <a:effectLst/>
              <a:latin typeface="Helvetica Neue" panose="02000503000000020004" pitchFamily="2" charset="0"/>
            </a:endParaRPr>
          </a:p>
          <a:p>
            <a:pPr marL="228600" indent="-228600">
              <a:buAutoNum type="arabicPeriod"/>
            </a:pPr>
            <a:r>
              <a:rPr lang="en-US">
                <a:solidFill>
                  <a:srgbClr val="DCA10D"/>
                </a:solidFill>
                <a:effectLst/>
                <a:latin typeface="Helvetica Neue" panose="02000503000000020004" pitchFamily="2" charset="0"/>
              </a:rPr>
              <a:t>https://search-ebscohost-com.proxy2.library.illinois.edu/</a:t>
            </a:r>
            <a:r>
              <a:rPr lang="en-US" err="1">
                <a:solidFill>
                  <a:srgbClr val="DCA10D"/>
                </a:solidFill>
                <a:effectLst/>
                <a:latin typeface="Helvetica Neue" panose="02000503000000020004" pitchFamily="2" charset="0"/>
              </a:rPr>
              <a:t>Community.aspx?community</a:t>
            </a:r>
            <a:r>
              <a:rPr lang="en-US">
                <a:solidFill>
                  <a:srgbClr val="DCA10D"/>
                </a:solidFill>
                <a:effectLst/>
                <a:latin typeface="Helvetica Neue" panose="02000503000000020004" pitchFamily="2" charset="0"/>
              </a:rPr>
              <a:t>=</a:t>
            </a:r>
            <a:r>
              <a:rPr lang="en-US" err="1">
                <a:solidFill>
                  <a:srgbClr val="DCA10D"/>
                </a:solidFill>
                <a:effectLst/>
                <a:latin typeface="Helvetica Neue" panose="02000503000000020004" pitchFamily="2" charset="0"/>
              </a:rPr>
              <a:t>y&amp;ugt</a:t>
            </a:r>
            <a:r>
              <a:rPr lang="en-US">
                <a:solidFill>
                  <a:srgbClr val="DCA10D"/>
                </a:solidFill>
                <a:effectLst/>
                <a:latin typeface="Helvetica Neue" panose="02000503000000020004" pitchFamily="2" charset="0"/>
              </a:rPr>
              <a:t>=723731863C9635873796356632853E5228E360D36713629369E320E334133603&amp;authtype=</a:t>
            </a:r>
            <a:r>
              <a:rPr lang="en-US" err="1">
                <a:solidFill>
                  <a:srgbClr val="DCA10D"/>
                </a:solidFill>
                <a:effectLst/>
                <a:latin typeface="Helvetica Neue" panose="02000503000000020004" pitchFamily="2" charset="0"/>
              </a:rPr>
              <a:t>ip&amp;stsug</a:t>
            </a:r>
            <a:r>
              <a:rPr lang="en-US">
                <a:solidFill>
                  <a:srgbClr val="DCA10D"/>
                </a:solidFill>
                <a:effectLst/>
                <a:latin typeface="Helvetica Neue" panose="02000503000000020004" pitchFamily="2" charset="0"/>
              </a:rPr>
              <a:t>=Am7Yi7jxpoe6ERVbfC_z4a-DGoYW8c44OQj5NBYN0DF2vzEqBbUiKf2bGDMb7q1YqlAszKpL4moUzBM4hryXfOwXQxhhKpmSFDgoH77Bqa8l4EohH_xorkSOUsj3rXblfp5PXPGt7hLsJhu8N4bKSl1jMqgitMU1eIIYn7NOCsHuEt4&amp;IsAdminMobile=</a:t>
            </a:r>
            <a:r>
              <a:rPr lang="en-US" err="1">
                <a:solidFill>
                  <a:srgbClr val="DCA10D"/>
                </a:solidFill>
                <a:effectLst/>
                <a:latin typeface="Helvetica Neue" panose="02000503000000020004" pitchFamily="2" charset="0"/>
              </a:rPr>
              <a:t>N&amp;encid</a:t>
            </a:r>
            <a:r>
              <a:rPr lang="en-US">
                <a:solidFill>
                  <a:srgbClr val="DCA10D"/>
                </a:solidFill>
                <a:effectLst/>
                <a:latin typeface="Helvetica Neue" panose="02000503000000020004" pitchFamily="2" charset="0"/>
              </a:rPr>
              <a:t>=22D731163C1635973766355632353C673813303377C372C379C370C374C376C370C331&amp;selectServicesToken=A24MjJhVrdyIN0qd3FCYtdsOBs6RkrR63_YBv82v8Iprl-oWdz2fCMFw-W2vkn_CqlsHLDfO-f4ugTMphri8Sz7lB_4NGjuyKOeMLMS3tvYPL90Lej9IfU68Vc1Rg9g1Xow2cq3UiKSSlkoO0u5kwhZpKTBC4TVY06Vgx460qwGrf9AqT3QqBzvBhP4FMsO2cd0ZuhwLwswoocATpq_KNcmYaZAmS6CI3J2l5PDZNS63YxWLEvQz8G-kzZl9t29z4P_dO6cEysiuoWJjF1gjg6B0JaKVusY#db=</a:t>
            </a:r>
            <a:r>
              <a:rPr lang="en-US" err="1">
                <a:solidFill>
                  <a:srgbClr val="DCA10D"/>
                </a:solidFill>
                <a:effectLst/>
                <a:latin typeface="Helvetica Neue" panose="02000503000000020004" pitchFamily="2" charset="0"/>
              </a:rPr>
              <a:t>eoah&amp;AN</a:t>
            </a:r>
            <a:r>
              <a:rPr lang="en-US">
                <a:solidFill>
                  <a:srgbClr val="DCA10D"/>
                </a:solidFill>
                <a:effectLst/>
                <a:latin typeface="Helvetica Neue" panose="02000503000000020004" pitchFamily="2" charset="0"/>
              </a:rPr>
              <a:t>=20263190</a:t>
            </a:r>
          </a:p>
          <a:p>
            <a:pPr marL="228600" indent="-228600">
              <a:buAutoNum type="arabicPeriod"/>
            </a:pPr>
            <a:r>
              <a:rPr lang="en-US">
                <a:solidFill>
                  <a:srgbClr val="DCA10D"/>
                </a:solidFill>
                <a:effectLst/>
                <a:latin typeface="Helvetica Neue" panose="02000503000000020004" pitchFamily="2" charset="0"/>
              </a:rPr>
              <a:t>https://</a:t>
            </a:r>
            <a:r>
              <a:rPr lang="en-US" err="1">
                <a:solidFill>
                  <a:srgbClr val="DCA10D"/>
                </a:solidFill>
                <a:effectLst/>
                <a:latin typeface="Helvetica Neue" panose="02000503000000020004" pitchFamily="2" charset="0"/>
              </a:rPr>
              <a:t>nces.ed.gov</a:t>
            </a:r>
            <a:r>
              <a:rPr lang="en-US">
                <a:solidFill>
                  <a:srgbClr val="DCA10D"/>
                </a:solidFill>
                <a:effectLst/>
                <a:latin typeface="Helvetica Neue" panose="02000503000000020004" pitchFamily="2" charset="0"/>
              </a:rPr>
              <a:t>/programs/</a:t>
            </a:r>
            <a:r>
              <a:rPr lang="en-US" err="1">
                <a:solidFill>
                  <a:srgbClr val="DCA10D"/>
                </a:solidFill>
                <a:effectLst/>
                <a:latin typeface="Helvetica Neue" panose="02000503000000020004" pitchFamily="2" charset="0"/>
              </a:rPr>
              <a:t>schoolchoice</a:t>
            </a:r>
            <a:r>
              <a:rPr lang="en-US">
                <a:solidFill>
                  <a:srgbClr val="DCA10D"/>
                </a:solidFill>
                <a:effectLst/>
                <a:latin typeface="Helvetica Neue" panose="02000503000000020004" pitchFamily="2" charset="0"/>
              </a:rPr>
              <a:t>/ind_03.asp</a:t>
            </a:r>
          </a:p>
          <a:p>
            <a:pPr marL="228600" indent="-228600">
              <a:buAutoNum type="arabicPeriod"/>
            </a:pPr>
            <a:r>
              <a:rPr lang="en-US">
                <a:solidFill>
                  <a:srgbClr val="DCA10D"/>
                </a:solidFill>
                <a:effectLst/>
                <a:latin typeface="Helvetica Neue" panose="02000503000000020004" pitchFamily="2" charset="0"/>
              </a:rPr>
              <a:t>https://</a:t>
            </a:r>
            <a:r>
              <a:rPr lang="en-US" err="1">
                <a:solidFill>
                  <a:srgbClr val="DCA10D"/>
                </a:solidFill>
                <a:effectLst/>
                <a:latin typeface="Helvetica Neue" panose="02000503000000020004" pitchFamily="2" charset="0"/>
              </a:rPr>
              <a:t>nces.ed.gov</a:t>
            </a:r>
            <a:r>
              <a:rPr lang="en-US">
                <a:solidFill>
                  <a:srgbClr val="DCA10D"/>
                </a:solidFill>
                <a:effectLst/>
                <a:latin typeface="Helvetica Neue" panose="02000503000000020004" pitchFamily="2" charset="0"/>
              </a:rPr>
              <a:t>/programs/</a:t>
            </a:r>
            <a:r>
              <a:rPr lang="en-US" err="1">
                <a:solidFill>
                  <a:srgbClr val="DCA10D"/>
                </a:solidFill>
                <a:effectLst/>
                <a:latin typeface="Helvetica Neue" panose="02000503000000020004" pitchFamily="2" charset="0"/>
              </a:rPr>
              <a:t>coe</a:t>
            </a:r>
            <a:r>
              <a:rPr lang="en-US">
                <a:solidFill>
                  <a:srgbClr val="DCA10D"/>
                </a:solidFill>
                <a:effectLst/>
                <a:latin typeface="Helvetica Neue" panose="02000503000000020004" pitchFamily="2" charset="0"/>
              </a:rPr>
              <a:t>/indicator/</a:t>
            </a:r>
            <a:r>
              <a:rPr lang="en-US" err="1">
                <a:solidFill>
                  <a:srgbClr val="DCA10D"/>
                </a:solidFill>
                <a:effectLst/>
                <a:latin typeface="Helvetica Neue" panose="02000503000000020004" pitchFamily="2" charset="0"/>
              </a:rPr>
              <a:t>cgc</a:t>
            </a:r>
            <a:r>
              <a:rPr lang="en-US">
                <a:solidFill>
                  <a:srgbClr val="DCA10D"/>
                </a:solidFill>
                <a:effectLst/>
                <a:latin typeface="Helvetica Neue" panose="02000503000000020004" pitchFamily="2" charset="0"/>
              </a:rPr>
              <a:t>/private-school-enrollment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5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Raghav</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29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Sagnika</a:t>
            </a:r>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1F78666-EC7D-AB4C-8424-E846BAC56A54}"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47320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Raghav</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296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t>Xiaolei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t>Association of Technology Leaders in Independent Schools (ATLIS): </a:t>
            </a:r>
            <a:r>
              <a:rPr lang="nn-NO" altLang="zh-CN"/>
              <a:t>https://theatlis.org/page/volunteer-form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a:t>National Catholic Educator’s Association(NCEA): https://nationalcatholicedu.iad1.qualtrics.com/jfe/form/SV_3kZWzhBERLIrgUK</a:t>
            </a:r>
          </a:p>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837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Stanley</a:t>
            </a:r>
            <a:endParaRPr kumimoji="1" lang="zh-CN" altLang="en-US"/>
          </a:p>
        </p:txBody>
      </p:sp>
      <p:sp>
        <p:nvSpPr>
          <p:cNvPr id="4" name="Slide Number Placeholder 3"/>
          <p:cNvSpPr>
            <a:spLocks noGrp="1"/>
          </p:cNvSpPr>
          <p:nvPr>
            <p:ph type="sldNum" sz="quarter" idx="5"/>
          </p:nvPr>
        </p:nvSpPr>
        <p:spPr/>
        <p:txBody>
          <a:bodyPr/>
          <a:lstStyle/>
          <a:p>
            <a:fld id="{FEFDB9FE-C70C-40EC-8559-EDDE38D47739}" type="slidenum">
              <a:rPr lang="en-US" smtClean="0"/>
              <a:t>26</a:t>
            </a:fld>
            <a:endParaRPr lang="en-US"/>
          </a:p>
        </p:txBody>
      </p:sp>
    </p:spTree>
    <p:extLst>
      <p:ext uri="{BB962C8B-B14F-4D97-AF65-F5344CB8AC3E}">
        <p14:creationId xmlns:p14="http://schemas.microsoft.com/office/powerpoint/2010/main" val="2397981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en-US" altLang="zh-CN"/>
              <a:t>Coco</a:t>
            </a:r>
          </a:p>
          <a:p>
            <a:pPr marL="228600" indent="-228600">
              <a:buAutoNum type="arabicPeriod"/>
            </a:pPr>
            <a:r>
              <a:rPr kumimoji="1" lang="en-US" altLang="zh-CN"/>
              <a:t>https://web-p-ebscohost-com.proxy2.library.illinois.edu/</a:t>
            </a:r>
            <a:r>
              <a:rPr kumimoji="1" lang="en-US" altLang="zh-CN" err="1"/>
              <a:t>ehost</a:t>
            </a:r>
            <a:r>
              <a:rPr kumimoji="1" lang="en-US" altLang="zh-CN"/>
              <a:t>/detail/</a:t>
            </a:r>
            <a:r>
              <a:rPr kumimoji="1" lang="en-US" altLang="zh-CN" err="1"/>
              <a:t>detail?vid</a:t>
            </a:r>
            <a:r>
              <a:rPr kumimoji="1" lang="en-US" altLang="zh-CN"/>
              <a:t>=5&amp;sid=07c05452-c4a8-4097-8f80-01af962fac2b%40redis&amp;bdata=JnNpdGU9ZWhvc3QtbGl2ZSZzY29wZT1zaXRl#AN=102658282&amp;db=</a:t>
            </a:r>
            <a:r>
              <a:rPr kumimoji="1" lang="en-US" altLang="zh-CN" err="1"/>
              <a:t>bsu</a:t>
            </a:r>
            <a:endParaRPr kumimoji="1" lang="en-US" altLang="zh-CN"/>
          </a:p>
          <a:p>
            <a:pPr marL="228600" indent="-228600">
              <a:buAutoNum type="arabicPeriod"/>
            </a:pPr>
            <a:r>
              <a:rPr kumimoji="1" lang="en-US" altLang="zh-CN"/>
              <a:t>https://</a:t>
            </a:r>
            <a:r>
              <a:rPr kumimoji="1" lang="en-US" altLang="zh-CN" err="1"/>
              <a:t>www.liveplan.com</a:t>
            </a:r>
            <a:r>
              <a:rPr kumimoji="1" lang="en-US" altLang="zh-CN"/>
              <a:t>/blog/10-effective-offline-marketing-ideas-for-startups-in-2015/</a:t>
            </a:r>
          </a:p>
          <a:p>
            <a:pPr marL="228600" indent="-228600">
              <a:buAutoNum type="arabicPeriod"/>
            </a:pPr>
            <a:r>
              <a:rPr kumimoji="1" lang="en-US" altLang="zh-CN"/>
              <a:t>https://</a:t>
            </a:r>
            <a:r>
              <a:rPr kumimoji="1" lang="en-US" altLang="zh-CN" err="1"/>
              <a:t>www.shopify.com</a:t>
            </a:r>
            <a:r>
              <a:rPr kumimoji="1" lang="en-US" altLang="zh-CN"/>
              <a:t>/enterprise/blog/how-big-brands-rock-offline-marketing-strategies#2</a:t>
            </a:r>
            <a:endParaRPr kumimoji="1"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83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Stanley</a:t>
            </a:r>
            <a:endParaRPr kumimoji="1" lang="zh-CN" altLang="en-US"/>
          </a:p>
        </p:txBody>
      </p:sp>
      <p:sp>
        <p:nvSpPr>
          <p:cNvPr id="4" name="Slide Number Placeholder 3"/>
          <p:cNvSpPr>
            <a:spLocks noGrp="1"/>
          </p:cNvSpPr>
          <p:nvPr>
            <p:ph type="sldNum" sz="quarter" idx="5"/>
          </p:nvPr>
        </p:nvSpPr>
        <p:spPr/>
        <p:txBody>
          <a:bodyPr/>
          <a:lstStyle/>
          <a:p>
            <a:fld id="{FEFDB9FE-C70C-40EC-8559-EDDE38D47739}" type="slidenum">
              <a:rPr lang="en-US" smtClean="0"/>
              <a:t>5</a:t>
            </a:fld>
            <a:endParaRPr lang="en-US"/>
          </a:p>
        </p:txBody>
      </p:sp>
    </p:spTree>
    <p:extLst>
      <p:ext uri="{BB962C8B-B14F-4D97-AF65-F5344CB8AC3E}">
        <p14:creationId xmlns:p14="http://schemas.microsoft.com/office/powerpoint/2010/main" val="211569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err="1">
                <a:effectLst/>
                <a:latin typeface="等线" panose="02010600030101010101" pitchFamily="2" charset="-122"/>
                <a:ea typeface="等线" panose="02010600030101010101" pitchFamily="2" charset="-122"/>
                <a:cs typeface="Mangal" panose="02040503050203030202" pitchFamily="18" charset="0"/>
              </a:rPr>
              <a:t>Hubspot</a:t>
            </a:r>
            <a:r>
              <a:rPr lang="en-US" altLang="zh-CN" sz="1800" kern="100">
                <a:effectLst/>
                <a:latin typeface="等线" panose="02010600030101010101" pitchFamily="2" charset="-122"/>
                <a:ea typeface="等线" panose="02010600030101010101" pitchFamily="2" charset="-122"/>
                <a:cs typeface="Mangal" panose="02040503050203030202" pitchFamily="18" charset="0"/>
              </a:rPr>
              <a:t>: </a:t>
            </a:r>
            <a:r>
              <a:rPr lang="en-US" altLang="zh-CN" sz="1800" u="sng" kern="10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3"/>
              </a:rPr>
              <a:t>https://blog.hubspot.com/sales/sales-promotion-ideas</a:t>
            </a:r>
            <a:r>
              <a:rPr lang="en-US" altLang="zh-CN" sz="1800" kern="100">
                <a:effectLst/>
                <a:latin typeface="等线" panose="02010600030101010101" pitchFamily="2" charset="-122"/>
                <a:ea typeface="等线" panose="02010600030101010101" pitchFamily="2" charset="-122"/>
                <a:cs typeface="Mangal" panose="02040503050203030202" pitchFamily="18" charset="0"/>
              </a:rPr>
              <a:t> </a:t>
            </a:r>
            <a:endParaRPr lang="zh-CN" altLang="zh-CN" sz="1800" kern="100">
              <a:effectLst/>
              <a:latin typeface="等线" panose="02010600030101010101" pitchFamily="2" charset="-122"/>
              <a:ea typeface="等线" panose="02010600030101010101" pitchFamily="2" charset="-122"/>
              <a:cs typeface="Mangal" panose="02040503050203030202" pitchFamily="18" charset="0"/>
            </a:endParaRPr>
          </a:p>
          <a:p>
            <a:pPr algn="just"/>
            <a:r>
              <a:rPr lang="en-US" altLang="zh-CN" sz="1800" kern="100" err="1">
                <a:effectLst/>
                <a:latin typeface="等线" panose="02010600030101010101" pitchFamily="2" charset="-122"/>
                <a:ea typeface="等线" panose="02010600030101010101" pitchFamily="2" charset="-122"/>
                <a:cs typeface="Mangal" panose="02040503050203030202" pitchFamily="18" charset="0"/>
              </a:rPr>
              <a:t>Popupsmart</a:t>
            </a:r>
            <a:r>
              <a:rPr lang="en-US" altLang="zh-CN" sz="1800" kern="100">
                <a:effectLst/>
                <a:latin typeface="等线" panose="02010600030101010101" pitchFamily="2" charset="-122"/>
                <a:ea typeface="等线" panose="02010600030101010101" pitchFamily="2" charset="-122"/>
                <a:cs typeface="Mangal" panose="02040503050203030202" pitchFamily="18" charset="0"/>
              </a:rPr>
              <a:t>: </a:t>
            </a:r>
            <a:r>
              <a:rPr lang="en-US" altLang="zh-CN" sz="1800" u="sng" kern="10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4"/>
              </a:rPr>
              <a:t>https://popupsmart.com/blog/how-to-use-testimonials-in-marketing</a:t>
            </a:r>
            <a:r>
              <a:rPr lang="en-US" altLang="zh-CN" sz="1800" kern="100">
                <a:effectLst/>
                <a:latin typeface="等线" panose="02010600030101010101" pitchFamily="2" charset="-122"/>
                <a:ea typeface="等线" panose="02010600030101010101" pitchFamily="2" charset="-122"/>
                <a:cs typeface="Mangal" panose="02040503050203030202" pitchFamily="18" charset="0"/>
              </a:rPr>
              <a:t> </a:t>
            </a:r>
            <a:endParaRPr lang="zh-CN" altLang="zh-CN" sz="1800" kern="100">
              <a:effectLst/>
              <a:latin typeface="等线" panose="02010600030101010101" pitchFamily="2" charset="-122"/>
              <a:ea typeface="等线" panose="02010600030101010101" pitchFamily="2" charset="-122"/>
              <a:cs typeface="Mangal" panose="02040503050203030202" pitchFamily="18" charset="0"/>
            </a:endParaRPr>
          </a:p>
          <a:p>
            <a:pPr algn="just"/>
            <a:r>
              <a:rPr lang="en-US" altLang="zh-CN" sz="1800" kern="100">
                <a:effectLst/>
                <a:latin typeface="等线" panose="02010600030101010101" pitchFamily="2" charset="-122"/>
                <a:ea typeface="等线" panose="02010600030101010101" pitchFamily="2" charset="-122"/>
                <a:cs typeface="Mangal" panose="02040503050203030202" pitchFamily="18" charset="0"/>
              </a:rPr>
              <a:t>Verizon business: </a:t>
            </a:r>
            <a:r>
              <a:rPr lang="en-US" altLang="zh-CN" sz="1800" u="sng" kern="10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5"/>
              </a:rPr>
              <a:t>https://www.verizon.com/business/solutions/public-sector/education/k-12/</a:t>
            </a:r>
            <a:r>
              <a:rPr lang="en-US" altLang="zh-CN" sz="1800" kern="100">
                <a:effectLst/>
                <a:latin typeface="等线" panose="02010600030101010101" pitchFamily="2" charset="-122"/>
                <a:ea typeface="等线" panose="02010600030101010101" pitchFamily="2" charset="-122"/>
                <a:cs typeface="Mangal" panose="02040503050203030202" pitchFamily="18" charset="0"/>
              </a:rPr>
              <a:t> </a:t>
            </a:r>
            <a:endParaRPr lang="zh-CN" altLang="zh-CN" sz="1800" kern="100">
              <a:effectLst/>
              <a:latin typeface="等线" panose="02010600030101010101" pitchFamily="2" charset="-122"/>
              <a:ea typeface="等线" panose="02010600030101010101" pitchFamily="2" charset="-122"/>
              <a:cs typeface="Mangal" panose="02040503050203030202" pitchFamily="18" charset="0"/>
            </a:endParaRPr>
          </a:p>
          <a:p>
            <a:pPr algn="just"/>
            <a:r>
              <a:rPr lang="en-US" altLang="zh-CN" sz="1800" kern="100">
                <a:effectLst/>
                <a:latin typeface="等线" panose="02010600030101010101" pitchFamily="2" charset="-122"/>
                <a:ea typeface="等线" panose="02010600030101010101" pitchFamily="2" charset="-122"/>
                <a:cs typeface="Mangal" panose="02040503050203030202" pitchFamily="18" charset="0"/>
              </a:rPr>
              <a:t>Yelp: </a:t>
            </a:r>
            <a:r>
              <a:rPr lang="en-US" altLang="zh-CN" sz="1800" u="sng" kern="10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6"/>
              </a:rPr>
              <a:t>https://business.yelp.com/partners/guides/diversification-marketing-vs-specialization-for-agencies/?utm_medium=search&amp;utm_source=type%3Aclaim_ad_google&amp;utm_campaign=Non-Branded_Paid-Claim_Promote-Business&amp;utm_content=TopAG&amp;utm_term=best%20way%20to%20promote%20my%20business&amp;gclid=CjwKCAjwh4-wBhB3EiwAeJsppLSZ4i04wi59eeXNy-sDSjidPL1-I9JNZSwtcyQkM9iJY-053RUBPBoCax0QAvD_BwE</a:t>
            </a:r>
            <a:endParaRPr lang="zh-CN" altLang="zh-CN" sz="1800" kern="100">
              <a:effectLst/>
              <a:latin typeface="等线" panose="02010600030101010101" pitchFamily="2" charset="-122"/>
              <a:ea typeface="等线" panose="02010600030101010101" pitchFamily="2" charset="-122"/>
              <a:cs typeface="Mangal" panose="02040503050203030202" pitchFamily="18" charset="0"/>
            </a:endParaRPr>
          </a:p>
          <a:p>
            <a:endParaRPr lang="zh-CN" alt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283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296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https://</a:t>
            </a:r>
            <a:r>
              <a:rPr lang="en-US" err="1"/>
              <a:t>buffer.com</a:t>
            </a:r>
            <a:r>
              <a:rPr lang="en-US"/>
              <a:t>/resources/best-time-to-post-on-</a:t>
            </a:r>
            <a:r>
              <a:rPr lang="en-US" err="1"/>
              <a:t>youtube</a:t>
            </a:r>
            <a:r>
              <a:rPr lang="en-US"/>
              <a:t>/</a:t>
            </a:r>
          </a:p>
          <a:p>
            <a:pPr marL="228600" indent="-228600">
              <a:buAutoNum type="arabicPeriod"/>
            </a:pPr>
            <a:r>
              <a:rPr lang="en-US"/>
              <a:t>https://</a:t>
            </a:r>
            <a:r>
              <a:rPr lang="en-US" err="1"/>
              <a:t>www.socialmediaexaminer.com</a:t>
            </a:r>
            <a:r>
              <a:rPr lang="en-US"/>
              <a:t>/15-tips-growing-youtube-channel/</a:t>
            </a:r>
          </a:p>
          <a:p>
            <a:pPr marL="228600" indent="-228600">
              <a:buAutoNum type="arabicPeriod"/>
            </a:pPr>
            <a:r>
              <a:rPr lang="en-US"/>
              <a:t>https://</a:t>
            </a:r>
            <a:r>
              <a:rPr lang="en-US" err="1"/>
              <a:t>www.wordstream.com</a:t>
            </a:r>
            <a:r>
              <a:rPr lang="en-US"/>
              <a:t>/blog/</a:t>
            </a:r>
            <a:r>
              <a:rPr lang="en-US" err="1"/>
              <a:t>ws</a:t>
            </a:r>
            <a:r>
              <a:rPr lang="en-US"/>
              <a:t>/2023/08/08/best-time-to-post-on-</a:t>
            </a:r>
            <a:r>
              <a:rPr lang="en-US" err="1"/>
              <a:t>youtube</a:t>
            </a: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29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effectLst/>
                <a:highlight>
                  <a:srgbClr val="212121"/>
                </a:highlight>
                <a:latin typeface="Söhne"/>
                <a:hlinkClick r:id="rId3"/>
              </a:rPr>
              <a:t>https://research.hubspot.com/</a:t>
            </a:r>
            <a:endParaRPr lang="en-US" b="0" i="0" u="none" strike="noStrike">
              <a:effectLst/>
              <a:highlight>
                <a:srgbClr val="212121"/>
              </a:highlight>
              <a:latin typeface="Söhne"/>
            </a:endParaRPr>
          </a:p>
          <a:p>
            <a:r>
              <a:rPr lang="en-US" b="0" i="0" u="none" strike="noStrike">
                <a:effectLst/>
                <a:highlight>
                  <a:srgbClr val="212121"/>
                </a:highlight>
                <a:latin typeface="Söhne"/>
              </a:rPr>
              <a:t>https://</a:t>
            </a:r>
            <a:r>
              <a:rPr lang="en-US" b="0" i="0" u="none" strike="noStrike" err="1">
                <a:effectLst/>
                <a:highlight>
                  <a:srgbClr val="212121"/>
                </a:highlight>
                <a:latin typeface="Söhne"/>
              </a:rPr>
              <a:t>mailchimp.com</a:t>
            </a:r>
            <a:r>
              <a:rPr lang="en-US" b="0" i="0" u="none" strike="noStrike">
                <a:effectLst/>
                <a:highlight>
                  <a:srgbClr val="212121"/>
                </a:highlight>
                <a:latin typeface="Söhne"/>
              </a:rPr>
              <a:t>/resources/research/</a:t>
            </a:r>
          </a:p>
          <a:p>
            <a:r>
              <a:rPr lang="en-US" b="0" i="0" u="none" strike="noStrike">
                <a:effectLst/>
                <a:highlight>
                  <a:srgbClr val="212121"/>
                </a:highlight>
                <a:latin typeface="Söhne"/>
              </a:rPr>
              <a:t>https://</a:t>
            </a:r>
            <a:r>
              <a:rPr lang="en-US" b="0" i="0" u="none" strike="noStrike" err="1">
                <a:effectLst/>
                <a:highlight>
                  <a:srgbClr val="212121"/>
                </a:highlight>
                <a:latin typeface="Söhne"/>
              </a:rPr>
              <a:t>www.campaignmonitor.com</a:t>
            </a:r>
            <a:r>
              <a:rPr lang="en-US" b="0" i="0" u="none" strike="noStrike">
                <a:effectLst/>
                <a:highlight>
                  <a:srgbClr val="212121"/>
                </a:highlight>
                <a:latin typeface="Söhne"/>
              </a:rPr>
              <a:t>/resources/</a:t>
            </a:r>
          </a:p>
          <a:p>
            <a:r>
              <a:rPr lang="en-US" b="0" i="0" u="none" strike="noStrike">
                <a:effectLst/>
                <a:highlight>
                  <a:srgbClr val="212121"/>
                </a:highlight>
                <a:latin typeface="Söhne"/>
              </a:rPr>
              <a:t>https://</a:t>
            </a:r>
            <a:r>
              <a:rPr lang="en-US" b="0" i="0" u="none" strike="noStrike" err="1">
                <a:effectLst/>
                <a:highlight>
                  <a:srgbClr val="212121"/>
                </a:highlight>
                <a:latin typeface="Söhne"/>
              </a:rPr>
              <a:t>contentmarketinginstitute.com</a:t>
            </a:r>
            <a:r>
              <a:rPr lang="en-US" b="0" i="0" u="none" strike="noStrike">
                <a:effectLst/>
                <a:highlight>
                  <a:srgbClr val="212121"/>
                </a:highlight>
                <a:latin typeface="Söhne"/>
              </a:rPr>
              <a:t>/research/</a:t>
            </a:r>
          </a:p>
          <a:p>
            <a:r>
              <a:rPr lang="en-US" b="0" i="0" u="none" strike="noStrike">
                <a:effectLst/>
                <a:highlight>
                  <a:srgbClr val="212121"/>
                </a:highlight>
                <a:latin typeface="Söhne"/>
              </a:rPr>
              <a:t>https://</a:t>
            </a:r>
            <a:r>
              <a:rPr lang="en-US" b="0" i="0" u="none" strike="noStrike" err="1">
                <a:effectLst/>
                <a:highlight>
                  <a:srgbClr val="212121"/>
                </a:highlight>
                <a:latin typeface="Söhne"/>
              </a:rPr>
              <a:t>www.marketingprofs.com</a:t>
            </a:r>
            <a:r>
              <a:rPr lang="en-US" b="0" i="0" u="none" strike="noStrike">
                <a:effectLst/>
                <a:highlight>
                  <a:srgbClr val="212121"/>
                </a:highlight>
                <a:latin typeface="Söhne"/>
              </a:rPr>
              <a:t>/marketing/library/</a:t>
            </a:r>
            <a:endParaRPr kumimoji="1" lang="zh-CN" alt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644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FDB9FE-C70C-40EC-8559-EDDE38D47739}" type="slidenum">
              <a:rPr lang="en-US" smtClean="0"/>
              <a:t>42</a:t>
            </a:fld>
            <a:endParaRPr lang="en-US"/>
          </a:p>
        </p:txBody>
      </p:sp>
    </p:spTree>
    <p:extLst>
      <p:ext uri="{BB962C8B-B14F-4D97-AF65-F5344CB8AC3E}">
        <p14:creationId xmlns:p14="http://schemas.microsoft.com/office/powerpoint/2010/main" val="1265939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a:t>
            </a:r>
          </a:p>
        </p:txBody>
      </p:sp>
      <p:sp>
        <p:nvSpPr>
          <p:cNvPr id="4" name="Slide Number Placeholder 3"/>
          <p:cNvSpPr>
            <a:spLocks noGrp="1"/>
          </p:cNvSpPr>
          <p:nvPr>
            <p:ph type="sldNum" sz="quarter" idx="5"/>
          </p:nvPr>
        </p:nvSpPr>
        <p:spPr/>
        <p:txBody>
          <a:bodyPr/>
          <a:lstStyle/>
          <a:p>
            <a:fld id="{FEFDB9FE-C70C-40EC-8559-EDDE38D47739}" type="slidenum">
              <a:rPr lang="en-US" smtClean="0"/>
              <a:t>43</a:t>
            </a:fld>
            <a:endParaRPr lang="en-US"/>
          </a:p>
        </p:txBody>
      </p:sp>
    </p:spTree>
    <p:extLst>
      <p:ext uri="{BB962C8B-B14F-4D97-AF65-F5344CB8AC3E}">
        <p14:creationId xmlns:p14="http://schemas.microsoft.com/office/powerpoint/2010/main" val="686296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https://</a:t>
            </a:r>
            <a:r>
              <a:rPr kumimoji="1" lang="en-US" altLang="zh-CN" dirty="0" err="1"/>
              <a:t>www.edutopia.org</a:t>
            </a:r>
            <a:r>
              <a:rPr kumimoji="1" lang="en-US" altLang="zh-CN" dirty="0"/>
              <a:t>/article/7-ai-tools-that-help-teachers-work-more-efficiently/</a:t>
            </a:r>
          </a:p>
          <a:p>
            <a:pPr marL="228600" indent="-228600">
              <a:buAutoNum type="arabicPeriod"/>
            </a:pPr>
            <a:r>
              <a:rPr kumimoji="1" lang="en-US" altLang="zh-CN" dirty="0"/>
              <a:t>https://</a:t>
            </a:r>
            <a:r>
              <a:rPr kumimoji="1" lang="en-US" altLang="zh-CN" dirty="0" err="1"/>
              <a:t>futurism.com</a:t>
            </a:r>
            <a:r>
              <a:rPr kumimoji="1" lang="en-US" altLang="zh-CN" dirty="0"/>
              <a:t>/the-byte/teachers-ai-grading</a:t>
            </a:r>
          </a:p>
          <a:p>
            <a:pPr marL="228600" indent="-228600">
              <a:buAutoNum type="arabicPeriod"/>
            </a:pPr>
            <a:r>
              <a:rPr kumimoji="1" lang="en-US" altLang="zh-CN" dirty="0"/>
              <a:t>https://</a:t>
            </a:r>
            <a:r>
              <a:rPr kumimoji="1" lang="en-US" altLang="zh-CN" dirty="0" err="1"/>
              <a:t>www.geekwire.com</a:t>
            </a:r>
            <a:r>
              <a:rPr kumimoji="1" lang="en-US" altLang="zh-CN" dirty="0"/>
              <a:t>/2023/reading-writing-and-chatgpt-high-school-english-teachers-adjust-to-the-new-realities-of-ai/</a:t>
            </a:r>
          </a:p>
          <a:p>
            <a:pPr marL="228600" indent="-228600">
              <a:buAutoNum type="arabicPeriod"/>
            </a:pPr>
            <a:r>
              <a:rPr kumimoji="1" lang="en-US" altLang="zh-CN" dirty="0"/>
              <a:t>https://</a:t>
            </a:r>
            <a:r>
              <a:rPr kumimoji="1" lang="en-US" altLang="zh-CN" dirty="0" err="1"/>
              <a:t>www.usnews.com</a:t>
            </a:r>
            <a:r>
              <a:rPr kumimoji="1" lang="en-US" altLang="zh-CN" dirty="0"/>
              <a:t>/education/k12/articles/private-school-vs-public-school</a:t>
            </a:r>
          </a:p>
          <a:p>
            <a:pPr marL="228600" indent="-228600">
              <a:buAutoNum type="arabicPeriod"/>
            </a:pPr>
            <a:r>
              <a:rPr kumimoji="1" lang="en-US" altLang="zh-CN" dirty="0"/>
              <a:t>https://</a:t>
            </a:r>
            <a:r>
              <a:rPr kumimoji="1" lang="en-US" altLang="zh-CN" dirty="0" err="1"/>
              <a:t>www.zippia.com</a:t>
            </a:r>
            <a:r>
              <a:rPr kumimoji="1" lang="en-US" altLang="zh-CN" dirty="0"/>
              <a:t>/high-school-teacher-jobs/demographics/</a:t>
            </a:r>
          </a:p>
        </p:txBody>
      </p:sp>
      <p:sp>
        <p:nvSpPr>
          <p:cNvPr id="4" name="灯片编号占位符 3"/>
          <p:cNvSpPr>
            <a:spLocks noGrp="1"/>
          </p:cNvSpPr>
          <p:nvPr>
            <p:ph type="sldNum" sz="quarter" idx="5"/>
          </p:nvPr>
        </p:nvSpPr>
        <p:spPr/>
        <p:txBody>
          <a:bodyPr/>
          <a:lstStyle/>
          <a:p>
            <a:fld id="{FEFDB9FE-C70C-40EC-8559-EDDE38D47739}" type="slidenum">
              <a:rPr lang="en-US" smtClean="0"/>
              <a:t>44</a:t>
            </a:fld>
            <a:endParaRPr lang="en-US"/>
          </a:p>
        </p:txBody>
      </p:sp>
    </p:spTree>
    <p:extLst>
      <p:ext uri="{BB962C8B-B14F-4D97-AF65-F5344CB8AC3E}">
        <p14:creationId xmlns:p14="http://schemas.microsoft.com/office/powerpoint/2010/main" val="99868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DCA10D"/>
                </a:solidFill>
                <a:effectLst/>
                <a:latin typeface="Helvetica Neue" panose="02000503000000020004" pitchFamily="2" charset="0"/>
              </a:rPr>
              <a:t>Raghav</a:t>
            </a:r>
          </a:p>
        </p:txBody>
      </p:sp>
      <p:sp>
        <p:nvSpPr>
          <p:cNvPr id="4" name="Slide Number Placeholder 3"/>
          <p:cNvSpPr>
            <a:spLocks noGrp="1"/>
          </p:cNvSpPr>
          <p:nvPr>
            <p:ph type="sldNum" sz="quarter" idx="5"/>
          </p:nvPr>
        </p:nvSpPr>
        <p:spPr/>
        <p:txBody>
          <a:bodyPr/>
          <a:lstStyle/>
          <a:p>
            <a:fld id="{FEFDB9FE-C70C-40EC-8559-EDDE38D47739}" type="slidenum">
              <a:rPr lang="en-US" smtClean="0"/>
              <a:t>6</a:t>
            </a:fld>
            <a:endParaRPr lang="en-US"/>
          </a:p>
        </p:txBody>
      </p:sp>
    </p:spTree>
    <p:extLst>
      <p:ext uri="{BB962C8B-B14F-4D97-AF65-F5344CB8AC3E}">
        <p14:creationId xmlns:p14="http://schemas.microsoft.com/office/powerpoint/2010/main" val="10375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solidFill>
                  <a:srgbClr val="DCA10D"/>
                </a:solidFill>
                <a:effectLst/>
                <a:latin typeface="Helvetica Neue" panose="02000503000000020004" pitchFamily="2" charset="0"/>
              </a:rPr>
              <a:t>Xiaolei</a:t>
            </a:r>
            <a:r>
              <a:rPr lang="en-US">
                <a:solidFill>
                  <a:srgbClr val="DCA10D"/>
                </a:solidFill>
                <a:effectLst/>
                <a:latin typeface="Helvetica Neue" panose="02000503000000020004" pitchFamily="2" charset="0"/>
              </a:rPr>
              <a: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5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nn-NO" altLang="zh-CN" dirty="0"/>
              <a:t>Xiaolei</a:t>
            </a:r>
          </a:p>
          <a:p>
            <a:r>
              <a:rPr lang="nn-NO" altLang="zh-CN" dirty="0"/>
              <a:t>Forbes: https://www.forbes.com/sites/michaelhorn/2024/02/13/6-trends-to-watch-in-k-12-schools-in-2024/?sh=40e17da5662f</a:t>
            </a:r>
          </a:p>
          <a:p>
            <a:r>
              <a:rPr lang="nn-NO" altLang="zh-CN" dirty="0"/>
              <a:t>Geni Zone: https://geni.zone/ </a:t>
            </a:r>
          </a:p>
          <a:p>
            <a:r>
              <a:rPr lang="nn-NO" altLang="zh-CN" dirty="0"/>
              <a:t>Iresearch: https://mp.weixin.qq.com/s/eKKZR8zbl6BszR7hBrtMQA</a:t>
            </a:r>
          </a:p>
          <a:p>
            <a:r>
              <a:rPr lang="nn-NO" altLang="zh-CN" dirty="0"/>
              <a:t>Pew Research Center: https://www.pewresearch.org/internet/2020/07/28/parenting-approaches-and-concerns-related-to-digital-devices/</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43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Raghav</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296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3F3F3F"/>
                </a:solidFill>
                <a:effectLst/>
                <a:latin typeface="Helvetica" pitchFamily="2" charset="0"/>
              </a:rPr>
              <a:t>Coco</a:t>
            </a:r>
          </a:p>
          <a:p>
            <a:r>
              <a:rPr lang="en-US" altLang="zh-CN" dirty="0">
                <a:solidFill>
                  <a:srgbClr val="3F3F3F"/>
                </a:solidFill>
                <a:effectLst/>
                <a:latin typeface="Helvetica" pitchFamily="2" charset="0"/>
              </a:rPr>
              <a:t>1. https://web-p-ebscohost-com.proxy2.library.illinois.edu/</a:t>
            </a:r>
            <a:r>
              <a:rPr lang="en-US" altLang="zh-CN" dirty="0" err="1">
                <a:solidFill>
                  <a:srgbClr val="3F3F3F"/>
                </a:solidFill>
                <a:effectLst/>
                <a:latin typeface="Helvetica" pitchFamily="2" charset="0"/>
              </a:rPr>
              <a:t>ehost</a:t>
            </a:r>
            <a:r>
              <a:rPr lang="en-US" altLang="zh-CN" dirty="0">
                <a:solidFill>
                  <a:srgbClr val="3F3F3F"/>
                </a:solidFill>
                <a:effectLst/>
                <a:latin typeface="Helvetica" pitchFamily="2" charset="0"/>
              </a:rPr>
              <a:t>/</a:t>
            </a:r>
            <a:r>
              <a:rPr lang="en-US" altLang="zh-CN" dirty="0" err="1">
                <a:solidFill>
                  <a:srgbClr val="3F3F3F"/>
                </a:solidFill>
                <a:effectLst/>
                <a:latin typeface="Helvetica" pitchFamily="2" charset="0"/>
              </a:rPr>
              <a:t>pdfviewer</a:t>
            </a:r>
            <a:r>
              <a:rPr lang="en-US" altLang="zh-CN" dirty="0">
                <a:solidFill>
                  <a:srgbClr val="3F3F3F"/>
                </a:solidFill>
                <a:effectLst/>
                <a:latin typeface="Helvetica" pitchFamily="2" charset="0"/>
              </a:rPr>
              <a:t>/</a:t>
            </a:r>
            <a:r>
              <a:rPr lang="en-US" altLang="zh-CN" dirty="0" err="1">
                <a:solidFill>
                  <a:srgbClr val="3F3F3F"/>
                </a:solidFill>
                <a:effectLst/>
                <a:latin typeface="Helvetica" pitchFamily="2" charset="0"/>
              </a:rPr>
              <a:t>pdfviewer?vid</a:t>
            </a:r>
            <a:r>
              <a:rPr lang="en-US" altLang="zh-CN" dirty="0">
                <a:solidFill>
                  <a:srgbClr val="3F3F3F"/>
                </a:solidFill>
                <a:effectLst/>
                <a:latin typeface="Helvetica" pitchFamily="2" charset="0"/>
              </a:rPr>
              <a:t>=6&amp;sid=e1297914-fd89-4d1c-9740-796a58969645%40redis</a:t>
            </a:r>
          </a:p>
          <a:p>
            <a:br>
              <a:rPr lang="en-US" altLang="zh-CN" dirty="0">
                <a:solidFill>
                  <a:srgbClr val="3F3F3F"/>
                </a:solidFill>
                <a:effectLst/>
                <a:latin typeface="Helvetica" pitchFamily="2" charset="0"/>
              </a:rPr>
            </a:br>
            <a:endParaRPr lang="en-US" altLang="zh-CN" dirty="0">
              <a:solidFill>
                <a:srgbClr val="3F3F3F"/>
              </a:solidFill>
              <a:effectLst/>
              <a:latin typeface="Helvetica" pitchFamily="2" charset="0"/>
            </a:endParaRPr>
          </a:p>
          <a:p>
            <a:r>
              <a:rPr lang="en-US" altLang="zh-CN" dirty="0">
                <a:solidFill>
                  <a:srgbClr val="3F3F3F"/>
                </a:solidFill>
                <a:effectLst/>
                <a:latin typeface="Helvetica" pitchFamily="2" charset="0"/>
              </a:rPr>
              <a:t>2. https://web-p-ebscohost-com.proxy2.library.illinois.edu/</a:t>
            </a:r>
            <a:r>
              <a:rPr lang="en-US" altLang="zh-CN" dirty="0" err="1">
                <a:solidFill>
                  <a:srgbClr val="3F3F3F"/>
                </a:solidFill>
                <a:effectLst/>
                <a:latin typeface="Helvetica" pitchFamily="2" charset="0"/>
              </a:rPr>
              <a:t>ehost</a:t>
            </a:r>
            <a:r>
              <a:rPr lang="en-US" altLang="zh-CN" dirty="0">
                <a:solidFill>
                  <a:srgbClr val="3F3F3F"/>
                </a:solidFill>
                <a:effectLst/>
                <a:latin typeface="Helvetica" pitchFamily="2" charset="0"/>
              </a:rPr>
              <a:t>/detail/</a:t>
            </a:r>
            <a:r>
              <a:rPr lang="en-US" altLang="zh-CN" dirty="0" err="1">
                <a:solidFill>
                  <a:srgbClr val="3F3F3F"/>
                </a:solidFill>
                <a:effectLst/>
                <a:latin typeface="Helvetica" pitchFamily="2" charset="0"/>
              </a:rPr>
              <a:t>detail?vid</a:t>
            </a:r>
            <a:r>
              <a:rPr lang="en-US" altLang="zh-CN" dirty="0">
                <a:solidFill>
                  <a:srgbClr val="3F3F3F"/>
                </a:solidFill>
                <a:effectLst/>
                <a:latin typeface="Helvetica" pitchFamily="2" charset="0"/>
              </a:rPr>
              <a:t>=5&amp;sid=bfd30aad-5219-461e-ba0c-b4f8fe5358a3%40redis&amp;bdata=JnNpdGU9ZWhvc3QtbGl2ZSZzY29wZT1zaXRl#AN=160258217&amp;db=</a:t>
            </a:r>
            <a:r>
              <a:rPr lang="en-US" altLang="zh-CN" dirty="0" err="1">
                <a:solidFill>
                  <a:srgbClr val="3F3F3F"/>
                </a:solidFill>
                <a:effectLst/>
                <a:latin typeface="Helvetica" pitchFamily="2" charset="0"/>
              </a:rPr>
              <a:t>bsu</a:t>
            </a:r>
            <a:endParaRPr lang="en-US" altLang="zh-CN" dirty="0">
              <a:solidFill>
                <a:srgbClr val="3F3F3F"/>
              </a:solidFill>
              <a:effectLst/>
              <a:latin typeface="Helvetica" pitchFamily="2" charset="0"/>
            </a:endParaRPr>
          </a:p>
          <a:p>
            <a:br>
              <a:rPr lang="en-US" altLang="zh-CN" dirty="0">
                <a:solidFill>
                  <a:srgbClr val="3F3F3F"/>
                </a:solidFill>
                <a:effectLst/>
                <a:latin typeface="Helvetica" pitchFamily="2" charset="0"/>
              </a:rPr>
            </a:br>
            <a:endParaRPr lang="en-US" altLang="zh-CN" dirty="0">
              <a:solidFill>
                <a:srgbClr val="3F3F3F"/>
              </a:solidFill>
              <a:effectLst/>
              <a:latin typeface="Helvetica" pitchFamily="2" charset="0"/>
            </a:endParaRPr>
          </a:p>
          <a:p>
            <a:r>
              <a:rPr lang="en-US" altLang="zh-CN" dirty="0">
                <a:solidFill>
                  <a:srgbClr val="3F3F3F"/>
                </a:solidFill>
                <a:effectLst/>
                <a:latin typeface="Helvetica" pitchFamily="2" charset="0"/>
              </a:rPr>
              <a:t>3. https://</a:t>
            </a:r>
            <a:r>
              <a:rPr lang="en-US" altLang="zh-CN" dirty="0" err="1">
                <a:solidFill>
                  <a:srgbClr val="3F3F3F"/>
                </a:solidFill>
                <a:effectLst/>
                <a:latin typeface="Helvetica" pitchFamily="2" charset="0"/>
              </a:rPr>
              <a:t>explodingtopics.com</a:t>
            </a:r>
            <a:r>
              <a:rPr lang="en-US" altLang="zh-CN" dirty="0">
                <a:solidFill>
                  <a:srgbClr val="3F3F3F"/>
                </a:solidFill>
                <a:effectLst/>
                <a:latin typeface="Helvetica" pitchFamily="2" charset="0"/>
              </a:rPr>
              <a:t>/blog/edtech-stats</a:t>
            </a:r>
          </a:p>
          <a:p>
            <a:br>
              <a:rPr lang="en-US" altLang="zh-CN" dirty="0">
                <a:solidFill>
                  <a:srgbClr val="3F3F3F"/>
                </a:solidFill>
                <a:effectLst/>
                <a:latin typeface="Helvetica" pitchFamily="2" charset="0"/>
              </a:rPr>
            </a:br>
            <a:endParaRPr lang="en-US" altLang="zh-CN" dirty="0">
              <a:solidFill>
                <a:srgbClr val="3F3F3F"/>
              </a:solidFill>
              <a:effectLst/>
              <a:latin typeface="Helvetica" pitchFamily="2" charset="0"/>
            </a:endParaRPr>
          </a:p>
          <a:p>
            <a:r>
              <a:rPr lang="en-US" altLang="zh-CN" dirty="0">
                <a:solidFill>
                  <a:srgbClr val="3F3F3F"/>
                </a:solidFill>
                <a:effectLst/>
                <a:latin typeface="Helvetica" pitchFamily="2" charset="0"/>
              </a:rPr>
              <a:t>4. https://</a:t>
            </a:r>
            <a:r>
              <a:rPr lang="en-US" altLang="zh-CN" dirty="0" err="1">
                <a:solidFill>
                  <a:srgbClr val="3F3F3F"/>
                </a:solidFill>
                <a:effectLst/>
                <a:latin typeface="Helvetica" pitchFamily="2" charset="0"/>
              </a:rPr>
              <a:t>www.forbes.com</a:t>
            </a:r>
            <a:r>
              <a:rPr lang="en-US" altLang="zh-CN" dirty="0">
                <a:solidFill>
                  <a:srgbClr val="3F3F3F"/>
                </a:solidFill>
                <a:effectLst/>
                <a:latin typeface="Helvetica" pitchFamily="2" charset="0"/>
              </a:rPr>
              <a:t>/sites/</a:t>
            </a:r>
            <a:r>
              <a:rPr lang="en-US" altLang="zh-CN" dirty="0" err="1">
                <a:solidFill>
                  <a:srgbClr val="3F3F3F"/>
                </a:solidFill>
                <a:effectLst/>
                <a:latin typeface="Helvetica" pitchFamily="2" charset="0"/>
              </a:rPr>
              <a:t>forbestechcouncil</a:t>
            </a:r>
            <a:r>
              <a:rPr lang="en-US" altLang="zh-CN" dirty="0">
                <a:solidFill>
                  <a:srgbClr val="3F3F3F"/>
                </a:solidFill>
                <a:effectLst/>
                <a:latin typeface="Helvetica" pitchFamily="2" charset="0"/>
              </a:rPr>
              <a:t>/2024/02/28/three-ways-your-organization-could-be-susceptible-to-ransomware-attacks/?</a:t>
            </a:r>
            <a:r>
              <a:rPr lang="en-US" altLang="zh-CN" dirty="0" err="1">
                <a:solidFill>
                  <a:srgbClr val="3F3F3F"/>
                </a:solidFill>
                <a:effectLst/>
                <a:latin typeface="Helvetica" pitchFamily="2" charset="0"/>
              </a:rPr>
              <a:t>sh</a:t>
            </a:r>
            <a:r>
              <a:rPr lang="en-US" altLang="zh-CN" dirty="0">
                <a:solidFill>
                  <a:srgbClr val="3F3F3F"/>
                </a:solidFill>
                <a:effectLst/>
                <a:latin typeface="Helvetica" pitchFamily="2" charset="0"/>
              </a:rPr>
              <a:t>=1d43441976b3</a:t>
            </a:r>
          </a:p>
          <a:p>
            <a:br>
              <a:rPr lang="en-US" altLang="zh-CN" dirty="0">
                <a:solidFill>
                  <a:srgbClr val="3F3F3F"/>
                </a:solidFill>
                <a:effectLst/>
                <a:latin typeface="Helvetica" pitchFamily="2" charset="0"/>
              </a:rPr>
            </a:br>
            <a:endParaRPr lang="en-US" altLang="zh-CN" dirty="0">
              <a:solidFill>
                <a:srgbClr val="3F3F3F"/>
              </a:solidFill>
              <a:effectLst/>
              <a:latin typeface="Helvetica" pitchFamily="2" charset="0"/>
            </a:endParaRPr>
          </a:p>
          <a:p>
            <a:r>
              <a:rPr lang="en-US" altLang="zh-CN" dirty="0">
                <a:solidFill>
                  <a:srgbClr val="3F3F3F"/>
                </a:solidFill>
                <a:effectLst/>
                <a:latin typeface="Helvetica" pitchFamily="2" charset="0"/>
              </a:rPr>
              <a:t>5. https://</a:t>
            </a:r>
            <a:r>
              <a:rPr lang="en-US" altLang="zh-CN" dirty="0" err="1">
                <a:solidFill>
                  <a:srgbClr val="3F3F3F"/>
                </a:solidFill>
                <a:effectLst/>
                <a:latin typeface="Helvetica" pitchFamily="2" charset="0"/>
              </a:rPr>
              <a:t>www.hurix.com</a:t>
            </a:r>
            <a:r>
              <a:rPr lang="en-US" altLang="zh-CN" dirty="0">
                <a:solidFill>
                  <a:srgbClr val="3F3F3F"/>
                </a:solidFill>
                <a:effectLst/>
                <a:latin typeface="Helvetica" pitchFamily="2" charset="0"/>
              </a:rPr>
              <a:t>/top-10-edtech-companies-in-the-united-states/</a:t>
            </a:r>
          </a:p>
          <a:p>
            <a:br>
              <a:rPr lang="en-US" altLang="zh-CN" dirty="0">
                <a:solidFill>
                  <a:srgbClr val="3F3F3F"/>
                </a:solidFill>
                <a:effectLst/>
                <a:latin typeface="Helvetica" pitchFamily="2" charset="0"/>
              </a:rPr>
            </a:br>
            <a:endParaRPr lang="en-US" altLang="zh-CN" dirty="0">
              <a:solidFill>
                <a:srgbClr val="3F3F3F"/>
              </a:solidFill>
              <a:effectLst/>
              <a:latin typeface="Helvetica" pitchFamily="2" charset="0"/>
            </a:endParaRPr>
          </a:p>
          <a:p>
            <a:r>
              <a:rPr lang="en-US" altLang="zh-CN" dirty="0">
                <a:solidFill>
                  <a:srgbClr val="3F3F3F"/>
                </a:solidFill>
                <a:effectLst/>
                <a:latin typeface="Helvetica" pitchFamily="2" charset="0"/>
              </a:rPr>
              <a:t>6. https://</a:t>
            </a:r>
            <a:r>
              <a:rPr lang="en-US" altLang="zh-CN" dirty="0" err="1">
                <a:solidFill>
                  <a:srgbClr val="3F3F3F"/>
                </a:solidFill>
                <a:effectLst/>
                <a:latin typeface="Helvetica" pitchFamily="2" charset="0"/>
              </a:rPr>
              <a:t>www.researchgate.net</a:t>
            </a:r>
            <a:r>
              <a:rPr lang="en-US" altLang="zh-CN" dirty="0">
                <a:solidFill>
                  <a:srgbClr val="3F3F3F"/>
                </a:solidFill>
                <a:effectLst/>
                <a:latin typeface="Helvetica" pitchFamily="2" charset="0"/>
              </a:rPr>
              <a:t>/publication/356716897_Adaptive_gamification_in_E-learning_A_literature_review_and_future_challenges</a:t>
            </a:r>
          </a:p>
          <a:p>
            <a:endParaRPr lang="en-US" dirty="0">
              <a:solidFill>
                <a:srgbClr val="DCA10D"/>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5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1F78666-EC7D-AB4C-8424-E846BAC56A54}"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14</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4732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EFDB9FE-C70C-40EC-8559-EDDE38D477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7950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A63FBC0-C7C3-D647-8370-F93C4AB4C7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241545" cy="6858000"/>
          </a:xfrm>
          <a:prstGeom prst="rect">
            <a:avLst/>
          </a:prstGeom>
        </p:spPr>
      </p:pic>
      <p:sp>
        <p:nvSpPr>
          <p:cNvPr id="12" name="Rectangle 11">
            <a:extLst>
              <a:ext uri="{FF2B5EF4-FFF2-40B4-BE49-F238E27FC236}">
                <a16:creationId xmlns:a16="http://schemas.microsoft.com/office/drawing/2014/main" id="{7DE44D17-131C-B34B-BC88-6CB37C2C2C3F}"/>
              </a:ext>
            </a:extLst>
          </p:cNvPr>
          <p:cNvSpPr/>
          <p:nvPr userDrawn="1"/>
        </p:nvSpPr>
        <p:spPr>
          <a:xfrm>
            <a:off x="-9789" y="2"/>
            <a:ext cx="12241545" cy="6857999"/>
          </a:xfrm>
          <a:prstGeom prst="rect">
            <a:avLst/>
          </a:prstGeom>
          <a:solidFill>
            <a:srgbClr val="BFBFBF">
              <a:alpha val="36078"/>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8" name="Title 18">
            <a:extLst>
              <a:ext uri="{FF2B5EF4-FFF2-40B4-BE49-F238E27FC236}">
                <a16:creationId xmlns:a16="http://schemas.microsoft.com/office/drawing/2014/main" id="{096D6EA3-CE52-4A4B-9B44-B675412F4900}"/>
              </a:ext>
            </a:extLst>
          </p:cNvPr>
          <p:cNvSpPr txBox="1">
            <a:spLocks/>
          </p:cNvSpPr>
          <p:nvPr userDrawn="1"/>
        </p:nvSpPr>
        <p:spPr>
          <a:xfrm>
            <a:off x="0" y="3741620"/>
            <a:ext cx="12192000" cy="1410216"/>
          </a:xfrm>
          <a:prstGeom prst="rect">
            <a:avLst/>
          </a:prstGeom>
          <a:solidFill>
            <a:srgbClr val="646464">
              <a:alpha val="50196"/>
            </a:srgbClr>
          </a:solidFill>
        </p:spPr>
        <p:txBody>
          <a:bodyPr anchor="ctr"/>
          <a:lstStyle>
            <a:lvl1pPr algn="l" defTabSz="914400" rtl="0" eaLnBrk="1" latinLnBrk="0" hangingPunct="1">
              <a:lnSpc>
                <a:spcPct val="90000"/>
              </a:lnSpc>
              <a:spcBef>
                <a:spcPct val="0"/>
              </a:spcBef>
              <a:buNone/>
              <a:defRPr sz="32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
        <p:nvSpPr>
          <p:cNvPr id="19" name="Title 18">
            <a:extLst>
              <a:ext uri="{FF2B5EF4-FFF2-40B4-BE49-F238E27FC236}">
                <a16:creationId xmlns:a16="http://schemas.microsoft.com/office/drawing/2014/main" id="{2A763DD0-7A8C-43FB-9E8C-91A874766011}"/>
              </a:ext>
            </a:extLst>
          </p:cNvPr>
          <p:cNvSpPr>
            <a:spLocks noGrp="1"/>
          </p:cNvSpPr>
          <p:nvPr>
            <p:ph type="title" hasCustomPrompt="1"/>
          </p:nvPr>
        </p:nvSpPr>
        <p:spPr>
          <a:xfrm>
            <a:off x="554182" y="3944576"/>
            <a:ext cx="11083636" cy="517990"/>
          </a:xfrm>
          <a:prstGeom prst="rect">
            <a:avLst/>
          </a:prstGeom>
          <a:noFill/>
        </p:spPr>
        <p:txBody>
          <a:bodyPr anchor="ctr"/>
          <a:lstStyle>
            <a:lvl1pPr algn="l">
              <a:defRPr sz="2800" b="1">
                <a:latin typeface="Verdana" panose="020B0604030504040204" pitchFamily="34" charset="0"/>
                <a:ea typeface="Verdana" panose="020B0604030504040204" pitchFamily="34" charset="0"/>
                <a:cs typeface="Verdana" panose="020B0604030504040204" pitchFamily="34" charset="0"/>
              </a:defRPr>
            </a:lvl1pPr>
          </a:lstStyle>
          <a:p>
            <a:r>
              <a:rPr lang="en-US"/>
              <a:t>Company Name – Presentation Topic</a:t>
            </a:r>
          </a:p>
        </p:txBody>
      </p:sp>
      <p:pic>
        <p:nvPicPr>
          <p:cNvPr id="2" name="Picture 1">
            <a:extLst>
              <a:ext uri="{FF2B5EF4-FFF2-40B4-BE49-F238E27FC236}">
                <a16:creationId xmlns:a16="http://schemas.microsoft.com/office/drawing/2014/main" id="{6A734A13-6CA0-B948-AD32-7C3ECCDB165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71088" y="6322311"/>
            <a:ext cx="313781" cy="453412"/>
          </a:xfrm>
          <a:prstGeom prst="rect">
            <a:avLst/>
          </a:prstGeom>
        </p:spPr>
      </p:pic>
      <p:sp>
        <p:nvSpPr>
          <p:cNvPr id="7" name="Picture Placeholder 4">
            <a:extLst>
              <a:ext uri="{FF2B5EF4-FFF2-40B4-BE49-F238E27FC236}">
                <a16:creationId xmlns:a16="http://schemas.microsoft.com/office/drawing/2014/main" id="{FBC69FB9-E53C-0641-9F82-F0F3C972373F}"/>
              </a:ext>
            </a:extLst>
          </p:cNvPr>
          <p:cNvSpPr>
            <a:spLocks noGrp="1"/>
          </p:cNvSpPr>
          <p:nvPr>
            <p:ph type="pic" sz="quarter" idx="12" hasCustomPrompt="1"/>
          </p:nvPr>
        </p:nvSpPr>
        <p:spPr>
          <a:xfrm>
            <a:off x="390523" y="6165651"/>
            <a:ext cx="1028403" cy="680869"/>
          </a:xfrm>
          <a:prstGeom prst="rect">
            <a:avLst/>
          </a:prstGeom>
        </p:spPr>
        <p:txBody>
          <a:bodyPr anchor="ctr"/>
          <a:lstStyle>
            <a:lvl1pPr marL="0" indent="0" algn="ctr">
              <a:buNone/>
              <a:defRPr sz="1400"/>
            </a:lvl1pPr>
          </a:lstStyle>
          <a:p>
            <a:r>
              <a:rPr lang="en-US"/>
              <a:t>Client LOGO</a:t>
            </a:r>
          </a:p>
        </p:txBody>
      </p:sp>
      <p:cxnSp>
        <p:nvCxnSpPr>
          <p:cNvPr id="4" name="Straight Connector 3">
            <a:extLst>
              <a:ext uri="{FF2B5EF4-FFF2-40B4-BE49-F238E27FC236}">
                <a16:creationId xmlns:a16="http://schemas.microsoft.com/office/drawing/2014/main" id="{0526847A-D390-C54A-925D-8A1A5D647260}"/>
              </a:ext>
            </a:extLst>
          </p:cNvPr>
          <p:cNvCxnSpPr/>
          <p:nvPr userDrawn="1"/>
        </p:nvCxnSpPr>
        <p:spPr>
          <a:xfrm>
            <a:off x="554182" y="4422769"/>
            <a:ext cx="110836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59462DD1-A01B-E248-BDD9-2BEBE352B388}"/>
              </a:ext>
            </a:extLst>
          </p:cNvPr>
          <p:cNvSpPr>
            <a:spLocks noGrp="1"/>
          </p:cNvSpPr>
          <p:nvPr>
            <p:ph type="body" sz="quarter" idx="13" hasCustomPrompt="1"/>
          </p:nvPr>
        </p:nvSpPr>
        <p:spPr>
          <a:xfrm>
            <a:off x="561808" y="4466187"/>
            <a:ext cx="11083925" cy="407726"/>
          </a:xfrm>
          <a:prstGeom prst="rect">
            <a:avLst/>
          </a:prstGeom>
        </p:spPr>
        <p:txBody>
          <a:bodyPr anchor="ctr"/>
          <a:lstStyle>
            <a:lvl1pPr marL="0" indent="0">
              <a:buNone/>
              <a:defRPr sz="1600" i="1">
                <a:solidFill>
                  <a:schemeClr val="bg1"/>
                </a:solidFill>
              </a:defRPr>
            </a:lvl1pPr>
          </a:lstStyle>
          <a:p>
            <a:pPr lvl="0"/>
            <a:r>
              <a:rPr lang="en-US" i="1"/>
              <a:t>Date</a:t>
            </a:r>
            <a:endParaRPr lang="en-US"/>
          </a:p>
        </p:txBody>
      </p:sp>
      <p:sp>
        <p:nvSpPr>
          <p:cNvPr id="9" name="TextBox 8">
            <a:extLst>
              <a:ext uri="{FF2B5EF4-FFF2-40B4-BE49-F238E27FC236}">
                <a16:creationId xmlns:a16="http://schemas.microsoft.com/office/drawing/2014/main" id="{5DF69A70-5B09-394C-AFF5-E1ACADD5EAC7}"/>
              </a:ext>
            </a:extLst>
          </p:cNvPr>
          <p:cNvSpPr txBox="1"/>
          <p:nvPr userDrawn="1"/>
        </p:nvSpPr>
        <p:spPr>
          <a:xfrm>
            <a:off x="577850" y="192505"/>
            <a:ext cx="2996333" cy="55399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a:solidFill>
                  <a:schemeClr val="bg1"/>
                </a:solidFill>
              </a:rPr>
              <a:t>Strictly Private and Confidential </a:t>
            </a:r>
            <a:endParaRPr lang="en-US" sz="1200" b="1">
              <a:solidFill>
                <a:schemeClr val="bg1"/>
              </a:solidFill>
            </a:endParaRPr>
          </a:p>
          <a:p>
            <a:endParaRPr lang="en-US" b="1"/>
          </a:p>
        </p:txBody>
      </p:sp>
      <p:sp>
        <p:nvSpPr>
          <p:cNvPr id="10" name="TextBox 9">
            <a:extLst>
              <a:ext uri="{FF2B5EF4-FFF2-40B4-BE49-F238E27FC236}">
                <a16:creationId xmlns:a16="http://schemas.microsoft.com/office/drawing/2014/main" id="{D538835E-FE36-42CD-BB7D-66E635450495}"/>
              </a:ext>
            </a:extLst>
          </p:cNvPr>
          <p:cNvSpPr txBox="1"/>
          <p:nvPr userDrawn="1"/>
        </p:nvSpPr>
        <p:spPr>
          <a:xfrm>
            <a:off x="568696" y="425969"/>
            <a:ext cx="6665975" cy="215444"/>
          </a:xfrm>
          <a:prstGeom prst="rect">
            <a:avLst/>
          </a:prstGeom>
          <a:noFill/>
        </p:spPr>
        <p:txBody>
          <a:bodyPr wrap="square" rtlCol="0">
            <a:spAutoFit/>
          </a:bodyPr>
          <a:lstStyle/>
          <a:p>
            <a:r>
              <a:rPr lang="en-US" sz="800" b="1" i="1">
                <a:solidFill>
                  <a:schemeClr val="bg1"/>
                </a:solidFill>
              </a:rPr>
              <a:t>©2022 FACES Consulting</a:t>
            </a:r>
            <a:endParaRPr lang="en-US" sz="800" i="1">
              <a:solidFill>
                <a:schemeClr val="bg1"/>
              </a:solidFill>
            </a:endParaRPr>
          </a:p>
        </p:txBody>
      </p:sp>
      <p:pic>
        <p:nvPicPr>
          <p:cNvPr id="16" name="Picture 15">
            <a:extLst>
              <a:ext uri="{FF2B5EF4-FFF2-40B4-BE49-F238E27FC236}">
                <a16:creationId xmlns:a16="http://schemas.microsoft.com/office/drawing/2014/main" id="{4867D94E-85E4-274B-82C7-C624C66E865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3755" y="6405112"/>
            <a:ext cx="1059872" cy="287810"/>
          </a:xfrm>
          <a:prstGeom prst="rect">
            <a:avLst/>
          </a:prstGeom>
        </p:spPr>
      </p:pic>
    </p:spTree>
    <p:extLst>
      <p:ext uri="{BB962C8B-B14F-4D97-AF65-F5344CB8AC3E}">
        <p14:creationId xmlns:p14="http://schemas.microsoft.com/office/powerpoint/2010/main" val="396185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thout Kick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B944A7-1D99-4EA9-9D65-E91FD37526D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2">
            <a:extLst>
              <a:ext uri="{FF2B5EF4-FFF2-40B4-BE49-F238E27FC236}">
                <a16:creationId xmlns:a16="http://schemas.microsoft.com/office/drawing/2014/main" id="{F9A7AD3F-4D23-D841-B180-49F1DA326371}"/>
              </a:ext>
            </a:extLst>
          </p:cNvPr>
          <p:cNvSpPr>
            <a:spLocks noGrp="1"/>
          </p:cNvSpPr>
          <p:nvPr>
            <p:ph type="body" sz="quarter" idx="11" hasCustomPrompt="1"/>
          </p:nvPr>
        </p:nvSpPr>
        <p:spPr>
          <a:xfrm>
            <a:off x="478971" y="6669950"/>
            <a:ext cx="11099200"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9" name="Slide Number Placeholder 10">
            <a:extLst>
              <a:ext uri="{FF2B5EF4-FFF2-40B4-BE49-F238E27FC236}">
                <a16:creationId xmlns:a16="http://schemas.microsoft.com/office/drawing/2014/main" id="{CF1B668A-82E7-4246-B1CF-98D9384E8BB8}"/>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24" name="Title 15">
            <a:extLst>
              <a:ext uri="{FF2B5EF4-FFF2-40B4-BE49-F238E27FC236}">
                <a16:creationId xmlns:a16="http://schemas.microsoft.com/office/drawing/2014/main" id="{25E4F4AE-8C04-EE46-8B0E-2457203E7491}"/>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26" name="Picture Placeholder 4">
            <a:extLst>
              <a:ext uri="{FF2B5EF4-FFF2-40B4-BE49-F238E27FC236}">
                <a16:creationId xmlns:a16="http://schemas.microsoft.com/office/drawing/2014/main" id="{73989E58-C2FC-964C-A76D-927144914F4C}"/>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pic>
        <p:nvPicPr>
          <p:cNvPr id="8" name="Picture 7">
            <a:extLst>
              <a:ext uri="{FF2B5EF4-FFF2-40B4-BE49-F238E27FC236}">
                <a16:creationId xmlns:a16="http://schemas.microsoft.com/office/drawing/2014/main" id="{28348C2D-9CDA-884A-8B60-64946839CA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spTree>
    <p:extLst>
      <p:ext uri="{BB962C8B-B14F-4D97-AF65-F5344CB8AC3E}">
        <p14:creationId xmlns:p14="http://schemas.microsoft.com/office/powerpoint/2010/main" val="215141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thout Client Logo">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EA037-7C31-434A-9812-277F81566674}"/>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6B6E4D59-C560-4B51-AB72-062ABAF3C2A9}"/>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4" name="Title 15">
            <a:extLst>
              <a:ext uri="{FF2B5EF4-FFF2-40B4-BE49-F238E27FC236}">
                <a16:creationId xmlns:a16="http://schemas.microsoft.com/office/drawing/2014/main" id="{7638E09F-7FA5-544B-9A2D-F64549255CE0}"/>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15" name="Text Placeholder 12">
            <a:extLst>
              <a:ext uri="{FF2B5EF4-FFF2-40B4-BE49-F238E27FC236}">
                <a16:creationId xmlns:a16="http://schemas.microsoft.com/office/drawing/2014/main" id="{0DA92726-CE01-724B-85C7-F9B25C633770}"/>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6" name="Text Placeholder 10">
            <a:extLst>
              <a:ext uri="{FF2B5EF4-FFF2-40B4-BE49-F238E27FC236}">
                <a16:creationId xmlns:a16="http://schemas.microsoft.com/office/drawing/2014/main" id="{13214030-64F7-7A4F-94ED-02F843B20707}"/>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pic>
        <p:nvPicPr>
          <p:cNvPr id="8" name="Picture 7">
            <a:extLst>
              <a:ext uri="{FF2B5EF4-FFF2-40B4-BE49-F238E27FC236}">
                <a16:creationId xmlns:a16="http://schemas.microsoft.com/office/drawing/2014/main" id="{ABD16158-41F3-174E-A1E2-C9036A0774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1045478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rehensiv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764406-2E1A-4527-908C-329B5952F1BE}"/>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BB8C8F93-0EBF-4E64-A6A2-719E8F90560D}"/>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4" name="Text Placeholder 10">
            <a:extLst>
              <a:ext uri="{FF2B5EF4-FFF2-40B4-BE49-F238E27FC236}">
                <a16:creationId xmlns:a16="http://schemas.microsoft.com/office/drawing/2014/main" id="{D829A6A9-51B1-4345-9CE6-1C7026E32BD0}"/>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sp>
        <p:nvSpPr>
          <p:cNvPr id="24" name="Title 15">
            <a:extLst>
              <a:ext uri="{FF2B5EF4-FFF2-40B4-BE49-F238E27FC236}">
                <a16:creationId xmlns:a16="http://schemas.microsoft.com/office/drawing/2014/main" id="{5346A9B3-1BEB-DF46-A52D-00807CB05469}"/>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9" name="Picture Placeholder 4">
            <a:extLst>
              <a:ext uri="{FF2B5EF4-FFF2-40B4-BE49-F238E27FC236}">
                <a16:creationId xmlns:a16="http://schemas.microsoft.com/office/drawing/2014/main" id="{8320254B-7FFD-784B-B082-5446272167F0}"/>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sp>
        <p:nvSpPr>
          <p:cNvPr id="11" name="Slide Number Placeholder 10">
            <a:extLst>
              <a:ext uri="{FF2B5EF4-FFF2-40B4-BE49-F238E27FC236}">
                <a16:creationId xmlns:a16="http://schemas.microsoft.com/office/drawing/2014/main" id="{077BA438-69B5-4D5A-B55D-F726D0CEA380}"/>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12" name="Picture 11">
            <a:extLst>
              <a:ext uri="{FF2B5EF4-FFF2-40B4-BE49-F238E27FC236}">
                <a16:creationId xmlns:a16="http://schemas.microsoft.com/office/drawing/2014/main" id="{3FA45ADD-8797-B04E-8762-8F07E3092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3" name="Picture 2" descr="A logo of a computer&#10;&#10;Description automatically generated">
            <a:extLst>
              <a:ext uri="{FF2B5EF4-FFF2-40B4-BE49-F238E27FC236}">
                <a16:creationId xmlns:a16="http://schemas.microsoft.com/office/drawing/2014/main" id="{C968B007-369B-CADB-3C7E-BC3813155C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4374" y="112358"/>
            <a:ext cx="618972" cy="618972"/>
          </a:xfrm>
          <a:prstGeom prst="rect">
            <a:avLst/>
          </a:prstGeom>
        </p:spPr>
      </p:pic>
    </p:spTree>
    <p:extLst>
      <p:ext uri="{BB962C8B-B14F-4D97-AF65-F5344CB8AC3E}">
        <p14:creationId xmlns:p14="http://schemas.microsoft.com/office/powerpoint/2010/main" val="35674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ptio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F49866-1370-3E40-8A89-5FF72C80CB70}"/>
              </a:ext>
            </a:extLst>
          </p:cNvPr>
          <p:cNvSpPr/>
          <p:nvPr userDrawn="1"/>
        </p:nvSpPr>
        <p:spPr>
          <a:xfrm>
            <a:off x="604434" y="449451"/>
            <a:ext cx="10988298" cy="6059837"/>
          </a:xfrm>
          <a:prstGeom prst="rect">
            <a:avLst/>
          </a:prstGeom>
          <a:solidFill>
            <a:srgbClr val="0A5397">
              <a:alpha val="69804"/>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6" name="Title 18">
            <a:extLst>
              <a:ext uri="{FF2B5EF4-FFF2-40B4-BE49-F238E27FC236}">
                <a16:creationId xmlns:a16="http://schemas.microsoft.com/office/drawing/2014/main" id="{3538B73F-9544-DA4C-A347-5A44A873B465}"/>
              </a:ext>
            </a:extLst>
          </p:cNvPr>
          <p:cNvSpPr>
            <a:spLocks noGrp="1"/>
          </p:cNvSpPr>
          <p:nvPr>
            <p:ph type="title" hasCustomPrompt="1"/>
          </p:nvPr>
        </p:nvSpPr>
        <p:spPr>
          <a:xfrm>
            <a:off x="1653382" y="3076669"/>
            <a:ext cx="8327300" cy="517990"/>
          </a:xfrm>
          <a:prstGeom prst="rect">
            <a:avLst/>
          </a:prstGeom>
          <a:noFill/>
        </p:spPr>
        <p:txBody>
          <a:bodyPr anchor="ctr"/>
          <a:lstStyle>
            <a:lvl1pPr algn="l">
              <a:defRPr sz="28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Section Divider</a:t>
            </a:r>
          </a:p>
        </p:txBody>
      </p:sp>
      <p:sp>
        <p:nvSpPr>
          <p:cNvPr id="9" name="Text Placeholder 5">
            <a:extLst>
              <a:ext uri="{FF2B5EF4-FFF2-40B4-BE49-F238E27FC236}">
                <a16:creationId xmlns:a16="http://schemas.microsoft.com/office/drawing/2014/main" id="{F965C2B4-DC70-B244-82E8-584734FFB0DC}"/>
              </a:ext>
            </a:extLst>
          </p:cNvPr>
          <p:cNvSpPr>
            <a:spLocks noGrp="1"/>
          </p:cNvSpPr>
          <p:nvPr>
            <p:ph type="body" sz="quarter" idx="13" hasCustomPrompt="1"/>
          </p:nvPr>
        </p:nvSpPr>
        <p:spPr>
          <a:xfrm>
            <a:off x="1653382" y="3711444"/>
            <a:ext cx="8327300" cy="407726"/>
          </a:xfrm>
          <a:prstGeom prst="rect">
            <a:avLst/>
          </a:prstGeom>
        </p:spPr>
        <p:txBody>
          <a:bodyPr anchor="ctr"/>
          <a:lstStyle>
            <a:lvl1pPr marL="0" indent="0">
              <a:buNone/>
              <a:defRPr sz="1400" i="1">
                <a:solidFill>
                  <a:schemeClr val="bg1"/>
                </a:solidFill>
                <a:latin typeface="Verdana" panose="020B0604030504040204" pitchFamily="34" charset="0"/>
                <a:ea typeface="Verdana" panose="020B0604030504040204" pitchFamily="34" charset="0"/>
              </a:defRPr>
            </a:lvl1pPr>
          </a:lstStyle>
          <a:p>
            <a:pPr lvl="0"/>
            <a:r>
              <a:rPr lang="en-US" i="1"/>
              <a:t>Section #</a:t>
            </a:r>
            <a:endParaRPr lang="en-US"/>
          </a:p>
        </p:txBody>
      </p:sp>
    </p:spTree>
    <p:extLst>
      <p:ext uri="{BB962C8B-B14F-4D97-AF65-F5344CB8AC3E}">
        <p14:creationId xmlns:p14="http://schemas.microsoft.com/office/powerpoint/2010/main" val="283083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thout Client Logo and Kick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D8670A-7B6C-4DD8-9321-FDC03F7D604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2">
            <a:extLst>
              <a:ext uri="{FF2B5EF4-FFF2-40B4-BE49-F238E27FC236}">
                <a16:creationId xmlns:a16="http://schemas.microsoft.com/office/drawing/2014/main" id="{4B282F63-9C41-6141-9AA0-2C2D9541E140}"/>
              </a:ext>
            </a:extLst>
          </p:cNvPr>
          <p:cNvSpPr>
            <a:spLocks noGrp="1"/>
          </p:cNvSpPr>
          <p:nvPr>
            <p:ph type="body" sz="quarter" idx="11" hasCustomPrompt="1"/>
          </p:nvPr>
        </p:nvSpPr>
        <p:spPr>
          <a:xfrm>
            <a:off x="478971" y="6669950"/>
            <a:ext cx="1109919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8" name="Slide Number Placeholder 10">
            <a:extLst>
              <a:ext uri="{FF2B5EF4-FFF2-40B4-BE49-F238E27FC236}">
                <a16:creationId xmlns:a16="http://schemas.microsoft.com/office/drawing/2014/main" id="{BB573BD0-F9FF-4AE7-82C0-FD6DDB204E46}"/>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2" name="Title 15">
            <a:extLst>
              <a:ext uri="{FF2B5EF4-FFF2-40B4-BE49-F238E27FC236}">
                <a16:creationId xmlns:a16="http://schemas.microsoft.com/office/drawing/2014/main" id="{BB2C60A3-8EC5-C445-9169-FE2600C119EB}"/>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pic>
        <p:nvPicPr>
          <p:cNvPr id="7" name="Picture 6">
            <a:extLst>
              <a:ext uri="{FF2B5EF4-FFF2-40B4-BE49-F238E27FC236}">
                <a16:creationId xmlns:a16="http://schemas.microsoft.com/office/drawing/2014/main" id="{29462C5B-E8CB-C641-ABDD-2B77EC8941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15143885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thout Kick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B944A7-1D99-4EA9-9D65-E91FD37526D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2">
            <a:extLst>
              <a:ext uri="{FF2B5EF4-FFF2-40B4-BE49-F238E27FC236}">
                <a16:creationId xmlns:a16="http://schemas.microsoft.com/office/drawing/2014/main" id="{F9A7AD3F-4D23-D841-B180-49F1DA326371}"/>
              </a:ext>
            </a:extLst>
          </p:cNvPr>
          <p:cNvSpPr>
            <a:spLocks noGrp="1"/>
          </p:cNvSpPr>
          <p:nvPr>
            <p:ph type="body" sz="quarter" idx="11" hasCustomPrompt="1"/>
          </p:nvPr>
        </p:nvSpPr>
        <p:spPr>
          <a:xfrm>
            <a:off x="478971" y="6669950"/>
            <a:ext cx="11099200"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9" name="Slide Number Placeholder 10">
            <a:extLst>
              <a:ext uri="{FF2B5EF4-FFF2-40B4-BE49-F238E27FC236}">
                <a16:creationId xmlns:a16="http://schemas.microsoft.com/office/drawing/2014/main" id="{CF1B668A-82E7-4246-B1CF-98D9384E8BB8}"/>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24" name="Title 15">
            <a:extLst>
              <a:ext uri="{FF2B5EF4-FFF2-40B4-BE49-F238E27FC236}">
                <a16:creationId xmlns:a16="http://schemas.microsoft.com/office/drawing/2014/main" id="{25E4F4AE-8C04-EE46-8B0E-2457203E7491}"/>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26" name="Picture Placeholder 4">
            <a:extLst>
              <a:ext uri="{FF2B5EF4-FFF2-40B4-BE49-F238E27FC236}">
                <a16:creationId xmlns:a16="http://schemas.microsoft.com/office/drawing/2014/main" id="{73989E58-C2FC-964C-A76D-927144914F4C}"/>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pic>
        <p:nvPicPr>
          <p:cNvPr id="8" name="Picture 7">
            <a:extLst>
              <a:ext uri="{FF2B5EF4-FFF2-40B4-BE49-F238E27FC236}">
                <a16:creationId xmlns:a16="http://schemas.microsoft.com/office/drawing/2014/main" id="{28348C2D-9CDA-884A-8B60-64946839CA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spTree>
    <p:extLst>
      <p:ext uri="{BB962C8B-B14F-4D97-AF65-F5344CB8AC3E}">
        <p14:creationId xmlns:p14="http://schemas.microsoft.com/office/powerpoint/2010/main" val="1510932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thout Client Logo">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EA037-7C31-434A-9812-277F81566674}"/>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6B6E4D59-C560-4B51-AB72-062ABAF3C2A9}"/>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4" name="Title 15">
            <a:extLst>
              <a:ext uri="{FF2B5EF4-FFF2-40B4-BE49-F238E27FC236}">
                <a16:creationId xmlns:a16="http://schemas.microsoft.com/office/drawing/2014/main" id="{7638E09F-7FA5-544B-9A2D-F64549255CE0}"/>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15" name="Text Placeholder 12">
            <a:extLst>
              <a:ext uri="{FF2B5EF4-FFF2-40B4-BE49-F238E27FC236}">
                <a16:creationId xmlns:a16="http://schemas.microsoft.com/office/drawing/2014/main" id="{0DA92726-CE01-724B-85C7-F9B25C633770}"/>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6" name="Text Placeholder 10">
            <a:extLst>
              <a:ext uri="{FF2B5EF4-FFF2-40B4-BE49-F238E27FC236}">
                <a16:creationId xmlns:a16="http://schemas.microsoft.com/office/drawing/2014/main" id="{13214030-64F7-7A4F-94ED-02F843B20707}"/>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pic>
        <p:nvPicPr>
          <p:cNvPr id="8" name="Picture 7">
            <a:extLst>
              <a:ext uri="{FF2B5EF4-FFF2-40B4-BE49-F238E27FC236}">
                <a16:creationId xmlns:a16="http://schemas.microsoft.com/office/drawing/2014/main" id="{ABD16158-41F3-174E-A1E2-C9036A0774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1216877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rehensiv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764406-2E1A-4527-908C-329B5952F1BE}"/>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BB8C8F93-0EBF-4E64-A6A2-719E8F90560D}"/>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4" name="Text Placeholder 10">
            <a:extLst>
              <a:ext uri="{FF2B5EF4-FFF2-40B4-BE49-F238E27FC236}">
                <a16:creationId xmlns:a16="http://schemas.microsoft.com/office/drawing/2014/main" id="{D829A6A9-51B1-4345-9CE6-1C7026E32BD0}"/>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sp>
        <p:nvSpPr>
          <p:cNvPr id="24" name="Title 15">
            <a:extLst>
              <a:ext uri="{FF2B5EF4-FFF2-40B4-BE49-F238E27FC236}">
                <a16:creationId xmlns:a16="http://schemas.microsoft.com/office/drawing/2014/main" id="{5346A9B3-1BEB-DF46-A52D-00807CB05469}"/>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9" name="Picture Placeholder 4">
            <a:extLst>
              <a:ext uri="{FF2B5EF4-FFF2-40B4-BE49-F238E27FC236}">
                <a16:creationId xmlns:a16="http://schemas.microsoft.com/office/drawing/2014/main" id="{8320254B-7FFD-784B-B082-5446272167F0}"/>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sp>
        <p:nvSpPr>
          <p:cNvPr id="11" name="Slide Number Placeholder 10">
            <a:extLst>
              <a:ext uri="{FF2B5EF4-FFF2-40B4-BE49-F238E27FC236}">
                <a16:creationId xmlns:a16="http://schemas.microsoft.com/office/drawing/2014/main" id="{077BA438-69B5-4D5A-B55D-F726D0CEA380}"/>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12" name="Picture 11">
            <a:extLst>
              <a:ext uri="{FF2B5EF4-FFF2-40B4-BE49-F238E27FC236}">
                <a16:creationId xmlns:a16="http://schemas.microsoft.com/office/drawing/2014/main" id="{3FA45ADD-8797-B04E-8762-8F07E3092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spTree>
    <p:extLst>
      <p:ext uri="{BB962C8B-B14F-4D97-AF65-F5344CB8AC3E}">
        <p14:creationId xmlns:p14="http://schemas.microsoft.com/office/powerpoint/2010/main" val="668099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ithout Client Logo and Kick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D8670A-7B6C-4DD8-9321-FDC03F7D604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2">
            <a:extLst>
              <a:ext uri="{FF2B5EF4-FFF2-40B4-BE49-F238E27FC236}">
                <a16:creationId xmlns:a16="http://schemas.microsoft.com/office/drawing/2014/main" id="{4B282F63-9C41-6141-9AA0-2C2D9541E140}"/>
              </a:ext>
            </a:extLst>
          </p:cNvPr>
          <p:cNvSpPr>
            <a:spLocks noGrp="1"/>
          </p:cNvSpPr>
          <p:nvPr>
            <p:ph type="body" sz="quarter" idx="11" hasCustomPrompt="1"/>
          </p:nvPr>
        </p:nvSpPr>
        <p:spPr>
          <a:xfrm>
            <a:off x="478971" y="6669950"/>
            <a:ext cx="1109919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8" name="Slide Number Placeholder 10">
            <a:extLst>
              <a:ext uri="{FF2B5EF4-FFF2-40B4-BE49-F238E27FC236}">
                <a16:creationId xmlns:a16="http://schemas.microsoft.com/office/drawing/2014/main" id="{BB573BD0-F9FF-4AE7-82C0-FD6DDB204E46}"/>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2" name="Title 15">
            <a:extLst>
              <a:ext uri="{FF2B5EF4-FFF2-40B4-BE49-F238E27FC236}">
                <a16:creationId xmlns:a16="http://schemas.microsoft.com/office/drawing/2014/main" id="{BB2C60A3-8EC5-C445-9169-FE2600C119EB}"/>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pic>
        <p:nvPicPr>
          <p:cNvPr id="2" name="Picture 1" descr="A logo with a red circle&#10;&#10;Description automatically generated">
            <a:extLst>
              <a:ext uri="{FF2B5EF4-FFF2-40B4-BE49-F238E27FC236}">
                <a16:creationId xmlns:a16="http://schemas.microsoft.com/office/drawing/2014/main" id="{2A1B36A7-5D4E-E8C2-C34B-91762F9609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8725538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thout Kick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B944A7-1D99-4EA9-9D65-E91FD37526D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2">
            <a:extLst>
              <a:ext uri="{FF2B5EF4-FFF2-40B4-BE49-F238E27FC236}">
                <a16:creationId xmlns:a16="http://schemas.microsoft.com/office/drawing/2014/main" id="{F9A7AD3F-4D23-D841-B180-49F1DA326371}"/>
              </a:ext>
            </a:extLst>
          </p:cNvPr>
          <p:cNvSpPr>
            <a:spLocks noGrp="1"/>
          </p:cNvSpPr>
          <p:nvPr>
            <p:ph type="body" sz="quarter" idx="11" hasCustomPrompt="1"/>
          </p:nvPr>
        </p:nvSpPr>
        <p:spPr>
          <a:xfrm>
            <a:off x="478971" y="6669950"/>
            <a:ext cx="11099200"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9" name="Slide Number Placeholder 10">
            <a:extLst>
              <a:ext uri="{FF2B5EF4-FFF2-40B4-BE49-F238E27FC236}">
                <a16:creationId xmlns:a16="http://schemas.microsoft.com/office/drawing/2014/main" id="{CF1B668A-82E7-4246-B1CF-98D9384E8BB8}"/>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24" name="Title 15">
            <a:extLst>
              <a:ext uri="{FF2B5EF4-FFF2-40B4-BE49-F238E27FC236}">
                <a16:creationId xmlns:a16="http://schemas.microsoft.com/office/drawing/2014/main" id="{25E4F4AE-8C04-EE46-8B0E-2457203E7491}"/>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26" name="Picture Placeholder 4">
            <a:extLst>
              <a:ext uri="{FF2B5EF4-FFF2-40B4-BE49-F238E27FC236}">
                <a16:creationId xmlns:a16="http://schemas.microsoft.com/office/drawing/2014/main" id="{73989E58-C2FC-964C-A76D-927144914F4C}"/>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pic>
        <p:nvPicPr>
          <p:cNvPr id="8" name="Picture 7">
            <a:extLst>
              <a:ext uri="{FF2B5EF4-FFF2-40B4-BE49-F238E27FC236}">
                <a16:creationId xmlns:a16="http://schemas.microsoft.com/office/drawing/2014/main" id="{28348C2D-9CDA-884A-8B60-64946839CA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2" name="Picture 1" descr="A logo with a red circle&#10;&#10;Description automatically generated">
            <a:extLst>
              <a:ext uri="{FF2B5EF4-FFF2-40B4-BE49-F238E27FC236}">
                <a16:creationId xmlns:a16="http://schemas.microsoft.com/office/drawing/2014/main" id="{75FF59A1-630B-FD35-6DFF-48E92F8239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176980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F49866-1370-3E40-8A89-5FF72C80CB70}"/>
              </a:ext>
            </a:extLst>
          </p:cNvPr>
          <p:cNvSpPr/>
          <p:nvPr userDrawn="1"/>
        </p:nvSpPr>
        <p:spPr>
          <a:xfrm>
            <a:off x="604434" y="449451"/>
            <a:ext cx="10988298" cy="6059837"/>
          </a:xfrm>
          <a:prstGeom prst="rect">
            <a:avLst/>
          </a:prstGeom>
          <a:solidFill>
            <a:srgbClr val="0A5397">
              <a:alpha val="69804"/>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6" name="Title 18">
            <a:extLst>
              <a:ext uri="{FF2B5EF4-FFF2-40B4-BE49-F238E27FC236}">
                <a16:creationId xmlns:a16="http://schemas.microsoft.com/office/drawing/2014/main" id="{3538B73F-9544-DA4C-A347-5A44A873B465}"/>
              </a:ext>
            </a:extLst>
          </p:cNvPr>
          <p:cNvSpPr>
            <a:spLocks noGrp="1"/>
          </p:cNvSpPr>
          <p:nvPr>
            <p:ph type="title" hasCustomPrompt="1"/>
          </p:nvPr>
        </p:nvSpPr>
        <p:spPr>
          <a:xfrm>
            <a:off x="1653382" y="3076669"/>
            <a:ext cx="8327300" cy="517990"/>
          </a:xfrm>
          <a:prstGeom prst="rect">
            <a:avLst/>
          </a:prstGeom>
          <a:noFill/>
        </p:spPr>
        <p:txBody>
          <a:bodyPr anchor="ctr"/>
          <a:lstStyle>
            <a:lvl1pPr algn="l">
              <a:defRPr sz="28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Section Divider</a:t>
            </a:r>
          </a:p>
        </p:txBody>
      </p:sp>
      <p:sp>
        <p:nvSpPr>
          <p:cNvPr id="9" name="Text Placeholder 5">
            <a:extLst>
              <a:ext uri="{FF2B5EF4-FFF2-40B4-BE49-F238E27FC236}">
                <a16:creationId xmlns:a16="http://schemas.microsoft.com/office/drawing/2014/main" id="{F965C2B4-DC70-B244-82E8-584734FFB0DC}"/>
              </a:ext>
            </a:extLst>
          </p:cNvPr>
          <p:cNvSpPr>
            <a:spLocks noGrp="1"/>
          </p:cNvSpPr>
          <p:nvPr>
            <p:ph type="body" sz="quarter" idx="13" hasCustomPrompt="1"/>
          </p:nvPr>
        </p:nvSpPr>
        <p:spPr>
          <a:xfrm>
            <a:off x="1653382" y="3711444"/>
            <a:ext cx="8327300" cy="407726"/>
          </a:xfrm>
          <a:prstGeom prst="rect">
            <a:avLst/>
          </a:prstGeom>
        </p:spPr>
        <p:txBody>
          <a:bodyPr anchor="ctr"/>
          <a:lstStyle>
            <a:lvl1pPr marL="0" indent="0">
              <a:buNone/>
              <a:defRPr sz="1400" i="1">
                <a:solidFill>
                  <a:schemeClr val="bg1"/>
                </a:solidFill>
                <a:latin typeface="Verdana" panose="020B0604030504040204" pitchFamily="34" charset="0"/>
                <a:ea typeface="Verdana" panose="020B0604030504040204" pitchFamily="34" charset="0"/>
              </a:defRPr>
            </a:lvl1pPr>
          </a:lstStyle>
          <a:p>
            <a:pPr lvl="0"/>
            <a:r>
              <a:rPr lang="en-US" i="1"/>
              <a:t>Section #</a:t>
            </a:r>
            <a:endParaRPr lang="en-US"/>
          </a:p>
        </p:txBody>
      </p:sp>
    </p:spTree>
    <p:extLst>
      <p:ext uri="{BB962C8B-B14F-4D97-AF65-F5344CB8AC3E}">
        <p14:creationId xmlns:p14="http://schemas.microsoft.com/office/powerpoint/2010/main" val="455108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thout Client Logo">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EA037-7C31-434A-9812-277F81566674}"/>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6B6E4D59-C560-4B51-AB72-062ABAF3C2A9}"/>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4" name="Title 15">
            <a:extLst>
              <a:ext uri="{FF2B5EF4-FFF2-40B4-BE49-F238E27FC236}">
                <a16:creationId xmlns:a16="http://schemas.microsoft.com/office/drawing/2014/main" id="{7638E09F-7FA5-544B-9A2D-F64549255CE0}"/>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15" name="Text Placeholder 12">
            <a:extLst>
              <a:ext uri="{FF2B5EF4-FFF2-40B4-BE49-F238E27FC236}">
                <a16:creationId xmlns:a16="http://schemas.microsoft.com/office/drawing/2014/main" id="{0DA92726-CE01-724B-85C7-F9B25C633770}"/>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6" name="Text Placeholder 10">
            <a:extLst>
              <a:ext uri="{FF2B5EF4-FFF2-40B4-BE49-F238E27FC236}">
                <a16:creationId xmlns:a16="http://schemas.microsoft.com/office/drawing/2014/main" id="{13214030-64F7-7A4F-94ED-02F843B20707}"/>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pic>
        <p:nvPicPr>
          <p:cNvPr id="8" name="Picture 7">
            <a:extLst>
              <a:ext uri="{FF2B5EF4-FFF2-40B4-BE49-F238E27FC236}">
                <a16:creationId xmlns:a16="http://schemas.microsoft.com/office/drawing/2014/main" id="{ABD16158-41F3-174E-A1E2-C9036A0774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436770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rehensiv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764406-2E1A-4527-908C-329B5952F1BE}"/>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BB8C8F93-0EBF-4E64-A6A2-719E8F90560D}"/>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4" name="Text Placeholder 10">
            <a:extLst>
              <a:ext uri="{FF2B5EF4-FFF2-40B4-BE49-F238E27FC236}">
                <a16:creationId xmlns:a16="http://schemas.microsoft.com/office/drawing/2014/main" id="{D829A6A9-51B1-4345-9CE6-1C7026E32BD0}"/>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sp>
        <p:nvSpPr>
          <p:cNvPr id="24" name="Title 15">
            <a:extLst>
              <a:ext uri="{FF2B5EF4-FFF2-40B4-BE49-F238E27FC236}">
                <a16:creationId xmlns:a16="http://schemas.microsoft.com/office/drawing/2014/main" id="{5346A9B3-1BEB-DF46-A52D-00807CB05469}"/>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9" name="Picture Placeholder 4">
            <a:extLst>
              <a:ext uri="{FF2B5EF4-FFF2-40B4-BE49-F238E27FC236}">
                <a16:creationId xmlns:a16="http://schemas.microsoft.com/office/drawing/2014/main" id="{8320254B-7FFD-784B-B082-5446272167F0}"/>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sp>
        <p:nvSpPr>
          <p:cNvPr id="11" name="Slide Number Placeholder 10">
            <a:extLst>
              <a:ext uri="{FF2B5EF4-FFF2-40B4-BE49-F238E27FC236}">
                <a16:creationId xmlns:a16="http://schemas.microsoft.com/office/drawing/2014/main" id="{077BA438-69B5-4D5A-B55D-F726D0CEA380}"/>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12" name="Picture 11">
            <a:extLst>
              <a:ext uri="{FF2B5EF4-FFF2-40B4-BE49-F238E27FC236}">
                <a16:creationId xmlns:a16="http://schemas.microsoft.com/office/drawing/2014/main" id="{3FA45ADD-8797-B04E-8762-8F07E3092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4" name="Picture 3" descr="A logo of a computer&#10;&#10;Description automatically generated">
            <a:extLst>
              <a:ext uri="{FF2B5EF4-FFF2-40B4-BE49-F238E27FC236}">
                <a16:creationId xmlns:a16="http://schemas.microsoft.com/office/drawing/2014/main" id="{1A888C24-68B8-83AF-1EBE-65FD8453758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109313"/>
            <a:ext cx="620146" cy="620146"/>
          </a:xfrm>
          <a:prstGeom prst="rect">
            <a:avLst/>
          </a:prstGeom>
        </p:spPr>
      </p:pic>
    </p:spTree>
    <p:extLst>
      <p:ext uri="{BB962C8B-B14F-4D97-AF65-F5344CB8AC3E}">
        <p14:creationId xmlns:p14="http://schemas.microsoft.com/office/powerpoint/2010/main" val="35397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ptio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F49866-1370-3E40-8A89-5FF72C80CB70}"/>
              </a:ext>
            </a:extLst>
          </p:cNvPr>
          <p:cNvSpPr/>
          <p:nvPr userDrawn="1"/>
        </p:nvSpPr>
        <p:spPr>
          <a:xfrm>
            <a:off x="604434" y="449451"/>
            <a:ext cx="10988298" cy="6059837"/>
          </a:xfrm>
          <a:prstGeom prst="rect">
            <a:avLst/>
          </a:prstGeom>
          <a:solidFill>
            <a:srgbClr val="0A5397">
              <a:alpha val="69804"/>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6" name="Title 18">
            <a:extLst>
              <a:ext uri="{FF2B5EF4-FFF2-40B4-BE49-F238E27FC236}">
                <a16:creationId xmlns:a16="http://schemas.microsoft.com/office/drawing/2014/main" id="{3538B73F-9544-DA4C-A347-5A44A873B465}"/>
              </a:ext>
            </a:extLst>
          </p:cNvPr>
          <p:cNvSpPr>
            <a:spLocks noGrp="1"/>
          </p:cNvSpPr>
          <p:nvPr>
            <p:ph type="title" hasCustomPrompt="1"/>
          </p:nvPr>
        </p:nvSpPr>
        <p:spPr>
          <a:xfrm>
            <a:off x="1653382" y="3076669"/>
            <a:ext cx="8327300" cy="517990"/>
          </a:xfrm>
          <a:prstGeom prst="rect">
            <a:avLst/>
          </a:prstGeom>
          <a:noFill/>
        </p:spPr>
        <p:txBody>
          <a:bodyPr anchor="ctr"/>
          <a:lstStyle>
            <a:lvl1pPr algn="l">
              <a:defRPr sz="28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Section Divider</a:t>
            </a:r>
          </a:p>
        </p:txBody>
      </p:sp>
      <p:sp>
        <p:nvSpPr>
          <p:cNvPr id="9" name="Text Placeholder 5">
            <a:extLst>
              <a:ext uri="{FF2B5EF4-FFF2-40B4-BE49-F238E27FC236}">
                <a16:creationId xmlns:a16="http://schemas.microsoft.com/office/drawing/2014/main" id="{F965C2B4-DC70-B244-82E8-584734FFB0DC}"/>
              </a:ext>
            </a:extLst>
          </p:cNvPr>
          <p:cNvSpPr>
            <a:spLocks noGrp="1"/>
          </p:cNvSpPr>
          <p:nvPr>
            <p:ph type="body" sz="quarter" idx="13" hasCustomPrompt="1"/>
          </p:nvPr>
        </p:nvSpPr>
        <p:spPr>
          <a:xfrm>
            <a:off x="1653382" y="3711444"/>
            <a:ext cx="8327300" cy="407726"/>
          </a:xfrm>
          <a:prstGeom prst="rect">
            <a:avLst/>
          </a:prstGeom>
        </p:spPr>
        <p:txBody>
          <a:bodyPr anchor="ctr"/>
          <a:lstStyle>
            <a:lvl1pPr marL="0" indent="0">
              <a:buNone/>
              <a:defRPr sz="1400" i="1">
                <a:solidFill>
                  <a:schemeClr val="bg1"/>
                </a:solidFill>
                <a:latin typeface="Verdana" panose="020B0604030504040204" pitchFamily="34" charset="0"/>
                <a:ea typeface="Verdana" panose="020B0604030504040204" pitchFamily="34" charset="0"/>
              </a:defRPr>
            </a:lvl1pPr>
          </a:lstStyle>
          <a:p>
            <a:pPr lvl="0"/>
            <a:r>
              <a:rPr lang="en-US" i="1"/>
              <a:t>Section #</a:t>
            </a:r>
            <a:endParaRPr lang="en-US"/>
          </a:p>
        </p:txBody>
      </p:sp>
    </p:spTree>
    <p:extLst>
      <p:ext uri="{BB962C8B-B14F-4D97-AF65-F5344CB8AC3E}">
        <p14:creationId xmlns:p14="http://schemas.microsoft.com/office/powerpoint/2010/main" val="744520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206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7956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FCD04A8-7539-544E-AF19-8188B8F45B9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281251" cy="6869487"/>
          </a:xfrm>
          <a:prstGeom prst="rect">
            <a:avLst/>
          </a:prstGeom>
        </p:spPr>
      </p:pic>
      <p:sp>
        <p:nvSpPr>
          <p:cNvPr id="10" name="Rectangle 9">
            <a:extLst>
              <a:ext uri="{FF2B5EF4-FFF2-40B4-BE49-F238E27FC236}">
                <a16:creationId xmlns:a16="http://schemas.microsoft.com/office/drawing/2014/main" id="{73763A5E-D2A7-453C-85DB-7A3B16520136}"/>
              </a:ext>
            </a:extLst>
          </p:cNvPr>
          <p:cNvSpPr/>
          <p:nvPr userDrawn="1"/>
        </p:nvSpPr>
        <p:spPr>
          <a:xfrm>
            <a:off x="-34506" y="-40276"/>
            <a:ext cx="12281250" cy="6958341"/>
          </a:xfrm>
          <a:prstGeom prst="rect">
            <a:avLst/>
          </a:prstGeom>
          <a:solidFill>
            <a:srgbClr val="BFBFBF">
              <a:alpha val="36078"/>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4" name="Title 18">
            <a:extLst>
              <a:ext uri="{FF2B5EF4-FFF2-40B4-BE49-F238E27FC236}">
                <a16:creationId xmlns:a16="http://schemas.microsoft.com/office/drawing/2014/main" id="{57918756-B8DC-4F75-B9BD-DA7B4FD57ABB}"/>
              </a:ext>
            </a:extLst>
          </p:cNvPr>
          <p:cNvSpPr txBox="1">
            <a:spLocks/>
          </p:cNvSpPr>
          <p:nvPr userDrawn="1"/>
        </p:nvSpPr>
        <p:spPr>
          <a:xfrm rot="5400000">
            <a:off x="4625153" y="-786611"/>
            <a:ext cx="6858003" cy="8454192"/>
          </a:xfrm>
          <a:prstGeom prst="rect">
            <a:avLst/>
          </a:prstGeom>
          <a:solidFill>
            <a:srgbClr val="646464">
              <a:alpha val="50196"/>
            </a:srgbClr>
          </a:solidFill>
          <a:effectLst>
            <a:outerShdw blurRad="63500" sx="102000" sy="102000" algn="ctr" rotWithShape="0">
              <a:prstClr val="black">
                <a:alpha val="40000"/>
              </a:prstClr>
            </a:outerShdw>
          </a:effectLst>
        </p:spPr>
        <p:txBody>
          <a:bodyPr anchor="ctr"/>
          <a:lstStyle>
            <a:lvl1pPr algn="l" defTabSz="914400" rtl="0" eaLnBrk="1" latinLnBrk="0" hangingPunct="1">
              <a:lnSpc>
                <a:spcPct val="90000"/>
              </a:lnSpc>
              <a:spcBef>
                <a:spcPct val="0"/>
              </a:spcBef>
              <a:buNone/>
              <a:defRPr sz="32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
        <p:nvSpPr>
          <p:cNvPr id="2" name="TextBox 1">
            <a:extLst>
              <a:ext uri="{FF2B5EF4-FFF2-40B4-BE49-F238E27FC236}">
                <a16:creationId xmlns:a16="http://schemas.microsoft.com/office/drawing/2014/main" id="{D8FC946D-DECB-4E2B-8B46-FFE0F9363A7A}"/>
              </a:ext>
            </a:extLst>
          </p:cNvPr>
          <p:cNvSpPr txBox="1"/>
          <p:nvPr userDrawn="1"/>
        </p:nvSpPr>
        <p:spPr>
          <a:xfrm>
            <a:off x="4292421" y="4549139"/>
            <a:ext cx="6665975" cy="830997"/>
          </a:xfrm>
          <a:prstGeom prst="rect">
            <a:avLst/>
          </a:prstGeom>
          <a:noFill/>
        </p:spPr>
        <p:txBody>
          <a:bodyPr wrap="square" rtlCol="0">
            <a:spAutoFit/>
          </a:bodyPr>
          <a:lstStyle/>
          <a:p>
            <a:r>
              <a:rPr lang="en-US" sz="1600" b="1" i="1">
                <a:solidFill>
                  <a:schemeClr val="bg1"/>
                </a:solidFill>
                <a:latin typeface="Verdana" panose="020B0604030504040204" pitchFamily="34" charset="0"/>
                <a:ea typeface="Verdana" panose="020B0604030504040204" pitchFamily="34" charset="0"/>
                <a:cs typeface="Verdana" panose="020B0604030504040204" pitchFamily="34" charset="0"/>
              </a:rPr>
              <a:t>Email</a:t>
            </a:r>
            <a:r>
              <a:rPr lang="en-US" sz="1600" i="1">
                <a:solidFill>
                  <a:schemeClr val="bg1"/>
                </a:solidFill>
                <a:latin typeface="Verdana" panose="020B0604030504040204" pitchFamily="34" charset="0"/>
                <a:ea typeface="Verdana" panose="020B0604030504040204" pitchFamily="34" charset="0"/>
                <a:cs typeface="Verdana" panose="020B0604030504040204" pitchFamily="34" charset="0"/>
              </a:rPr>
              <a:t>: contact@facesconsulting.com</a:t>
            </a:r>
          </a:p>
          <a:p>
            <a:endParaRPr lang="en-US" sz="1600" i="1">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1600" b="1" i="1">
                <a:solidFill>
                  <a:schemeClr val="bg1"/>
                </a:solidFill>
                <a:latin typeface="Verdana" panose="020B0604030504040204" pitchFamily="34" charset="0"/>
                <a:ea typeface="Verdana" panose="020B0604030504040204" pitchFamily="34" charset="0"/>
                <a:cs typeface="Verdana" panose="020B0604030504040204" pitchFamily="34" charset="0"/>
              </a:rPr>
              <a:t>Website</a:t>
            </a:r>
            <a:r>
              <a:rPr lang="en-US" sz="1600" i="1">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600" i="1" err="1">
                <a:solidFill>
                  <a:schemeClr val="bg1"/>
                </a:solidFill>
                <a:latin typeface="Verdana" panose="020B0604030504040204" pitchFamily="34" charset="0"/>
                <a:ea typeface="Verdana" panose="020B0604030504040204" pitchFamily="34" charset="0"/>
                <a:cs typeface="Verdana" panose="020B0604030504040204" pitchFamily="34" charset="0"/>
              </a:rPr>
              <a:t>www.facesconsulting.com</a:t>
            </a:r>
            <a:endParaRPr lang="en-US" sz="1600" i="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68D9FB9-701E-4F97-9EE3-1BEFD7B054CE}"/>
              </a:ext>
            </a:extLst>
          </p:cNvPr>
          <p:cNvSpPr txBox="1"/>
          <p:nvPr userDrawn="1"/>
        </p:nvSpPr>
        <p:spPr>
          <a:xfrm>
            <a:off x="4292421" y="6444575"/>
            <a:ext cx="6665975" cy="215444"/>
          </a:xfrm>
          <a:prstGeom prst="rect">
            <a:avLst/>
          </a:prstGeom>
          <a:noFill/>
        </p:spPr>
        <p:txBody>
          <a:bodyPr wrap="square" rtlCol="0">
            <a:spAutoFit/>
          </a:bodyPr>
          <a:lstStyle/>
          <a:p>
            <a:r>
              <a:rPr lang="en-US" sz="800" b="1" i="1">
                <a:solidFill>
                  <a:schemeClr val="bg1"/>
                </a:solidFill>
              </a:rPr>
              <a:t>©2022 FACES Consulting</a:t>
            </a:r>
            <a:endParaRPr lang="en-US" sz="800" i="1">
              <a:solidFill>
                <a:schemeClr val="bg1"/>
              </a:solidFill>
            </a:endParaRPr>
          </a:p>
        </p:txBody>
      </p:sp>
      <p:sp>
        <p:nvSpPr>
          <p:cNvPr id="17" name="Picture Placeholder 4">
            <a:extLst>
              <a:ext uri="{FF2B5EF4-FFF2-40B4-BE49-F238E27FC236}">
                <a16:creationId xmlns:a16="http://schemas.microsoft.com/office/drawing/2014/main" id="{3B003A6B-2608-D540-BFDB-61257DBF25C5}"/>
              </a:ext>
            </a:extLst>
          </p:cNvPr>
          <p:cNvSpPr>
            <a:spLocks noGrp="1"/>
          </p:cNvSpPr>
          <p:nvPr>
            <p:ph type="pic" sz="quarter" idx="12" hasCustomPrompt="1"/>
          </p:nvPr>
        </p:nvSpPr>
        <p:spPr>
          <a:xfrm>
            <a:off x="390523" y="6165651"/>
            <a:ext cx="1028403" cy="680869"/>
          </a:xfrm>
          <a:prstGeom prst="rect">
            <a:avLst/>
          </a:prstGeom>
        </p:spPr>
        <p:txBody>
          <a:bodyPr anchor="ctr"/>
          <a:lstStyle>
            <a:lvl1pPr marL="0" indent="0" algn="ctr">
              <a:buNone/>
              <a:defRPr sz="1400"/>
            </a:lvl1pPr>
          </a:lstStyle>
          <a:p>
            <a:r>
              <a:rPr lang="en-US"/>
              <a:t>Client LOGO</a:t>
            </a:r>
          </a:p>
        </p:txBody>
      </p:sp>
      <p:pic>
        <p:nvPicPr>
          <p:cNvPr id="18" name="Picture 17">
            <a:extLst>
              <a:ext uri="{FF2B5EF4-FFF2-40B4-BE49-F238E27FC236}">
                <a16:creationId xmlns:a16="http://schemas.microsoft.com/office/drawing/2014/main" id="{A8F83CAB-CBA9-B542-A53E-E4DF1AC4A5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71088" y="6322311"/>
            <a:ext cx="313781" cy="453412"/>
          </a:xfrm>
          <a:prstGeom prst="rect">
            <a:avLst/>
          </a:prstGeom>
        </p:spPr>
      </p:pic>
      <p:pic>
        <p:nvPicPr>
          <p:cNvPr id="19" name="Picture 18">
            <a:extLst>
              <a:ext uri="{FF2B5EF4-FFF2-40B4-BE49-F238E27FC236}">
                <a16:creationId xmlns:a16="http://schemas.microsoft.com/office/drawing/2014/main" id="{4850EF31-977A-3B41-A4C6-DDB4E97CFB7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3755" y="6405112"/>
            <a:ext cx="1059872" cy="287810"/>
          </a:xfrm>
          <a:prstGeom prst="rect">
            <a:avLst/>
          </a:prstGeom>
        </p:spPr>
      </p:pic>
      <p:sp>
        <p:nvSpPr>
          <p:cNvPr id="21" name="TextBox 20">
            <a:extLst>
              <a:ext uri="{FF2B5EF4-FFF2-40B4-BE49-F238E27FC236}">
                <a16:creationId xmlns:a16="http://schemas.microsoft.com/office/drawing/2014/main" id="{C54615D5-72D0-0A4C-AC54-8AEFF76485DC}"/>
              </a:ext>
            </a:extLst>
          </p:cNvPr>
          <p:cNvSpPr txBox="1"/>
          <p:nvPr userDrawn="1"/>
        </p:nvSpPr>
        <p:spPr>
          <a:xfrm>
            <a:off x="4292421" y="2849968"/>
            <a:ext cx="2616422" cy="584775"/>
          </a:xfrm>
          <a:prstGeom prst="rect">
            <a:avLst/>
          </a:prstGeom>
          <a:noFill/>
        </p:spPr>
        <p:txBody>
          <a:bodyPr wrap="none" rtlCol="0">
            <a:spAutoFit/>
          </a:bodyPr>
          <a:lstStyle/>
          <a:p>
            <a:r>
              <a:rPr lang="en-US" sz="3200" b="1">
                <a:solidFill>
                  <a:schemeClr val="bg1"/>
                </a:solidFill>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393345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Client Logo and Kick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D8670A-7B6C-4DD8-9321-FDC03F7D604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2">
            <a:extLst>
              <a:ext uri="{FF2B5EF4-FFF2-40B4-BE49-F238E27FC236}">
                <a16:creationId xmlns:a16="http://schemas.microsoft.com/office/drawing/2014/main" id="{4B282F63-9C41-6141-9AA0-2C2D9541E140}"/>
              </a:ext>
            </a:extLst>
          </p:cNvPr>
          <p:cNvSpPr>
            <a:spLocks noGrp="1"/>
          </p:cNvSpPr>
          <p:nvPr>
            <p:ph type="body" sz="quarter" idx="11" hasCustomPrompt="1"/>
          </p:nvPr>
        </p:nvSpPr>
        <p:spPr>
          <a:xfrm>
            <a:off x="478971" y="6669950"/>
            <a:ext cx="1109919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8" name="Slide Number Placeholder 10">
            <a:extLst>
              <a:ext uri="{FF2B5EF4-FFF2-40B4-BE49-F238E27FC236}">
                <a16:creationId xmlns:a16="http://schemas.microsoft.com/office/drawing/2014/main" id="{BB573BD0-F9FF-4AE7-82C0-FD6DDB204E46}"/>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2" name="Title 15">
            <a:extLst>
              <a:ext uri="{FF2B5EF4-FFF2-40B4-BE49-F238E27FC236}">
                <a16:creationId xmlns:a16="http://schemas.microsoft.com/office/drawing/2014/main" id="{BB2C60A3-8EC5-C445-9169-FE2600C119EB}"/>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pic>
        <p:nvPicPr>
          <p:cNvPr id="7" name="Picture 6">
            <a:extLst>
              <a:ext uri="{FF2B5EF4-FFF2-40B4-BE49-F238E27FC236}">
                <a16:creationId xmlns:a16="http://schemas.microsoft.com/office/drawing/2014/main" id="{29462C5B-E8CB-C641-ABDD-2B77EC8941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30132901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thout Kick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B944A7-1D99-4EA9-9D65-E91FD37526D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2">
            <a:extLst>
              <a:ext uri="{FF2B5EF4-FFF2-40B4-BE49-F238E27FC236}">
                <a16:creationId xmlns:a16="http://schemas.microsoft.com/office/drawing/2014/main" id="{F9A7AD3F-4D23-D841-B180-49F1DA326371}"/>
              </a:ext>
            </a:extLst>
          </p:cNvPr>
          <p:cNvSpPr>
            <a:spLocks noGrp="1"/>
          </p:cNvSpPr>
          <p:nvPr>
            <p:ph type="body" sz="quarter" idx="11" hasCustomPrompt="1"/>
          </p:nvPr>
        </p:nvSpPr>
        <p:spPr>
          <a:xfrm>
            <a:off x="478971" y="6669950"/>
            <a:ext cx="11099200"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9" name="Slide Number Placeholder 10">
            <a:extLst>
              <a:ext uri="{FF2B5EF4-FFF2-40B4-BE49-F238E27FC236}">
                <a16:creationId xmlns:a16="http://schemas.microsoft.com/office/drawing/2014/main" id="{CF1B668A-82E7-4246-B1CF-98D9384E8BB8}"/>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24" name="Title 15">
            <a:extLst>
              <a:ext uri="{FF2B5EF4-FFF2-40B4-BE49-F238E27FC236}">
                <a16:creationId xmlns:a16="http://schemas.microsoft.com/office/drawing/2014/main" id="{25E4F4AE-8C04-EE46-8B0E-2457203E7491}"/>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26" name="Picture Placeholder 4">
            <a:extLst>
              <a:ext uri="{FF2B5EF4-FFF2-40B4-BE49-F238E27FC236}">
                <a16:creationId xmlns:a16="http://schemas.microsoft.com/office/drawing/2014/main" id="{73989E58-C2FC-964C-A76D-927144914F4C}"/>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pic>
        <p:nvPicPr>
          <p:cNvPr id="8" name="Picture 7">
            <a:extLst>
              <a:ext uri="{FF2B5EF4-FFF2-40B4-BE49-F238E27FC236}">
                <a16:creationId xmlns:a16="http://schemas.microsoft.com/office/drawing/2014/main" id="{28348C2D-9CDA-884A-8B60-64946839CA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spTree>
    <p:extLst>
      <p:ext uri="{BB962C8B-B14F-4D97-AF65-F5344CB8AC3E}">
        <p14:creationId xmlns:p14="http://schemas.microsoft.com/office/powerpoint/2010/main" val="15415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thout Client Logo">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EA037-7C31-434A-9812-277F81566674}"/>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6B6E4D59-C560-4B51-AB72-062ABAF3C2A9}"/>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4" name="Title 15">
            <a:extLst>
              <a:ext uri="{FF2B5EF4-FFF2-40B4-BE49-F238E27FC236}">
                <a16:creationId xmlns:a16="http://schemas.microsoft.com/office/drawing/2014/main" id="{7638E09F-7FA5-544B-9A2D-F64549255CE0}"/>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15" name="Text Placeholder 12">
            <a:extLst>
              <a:ext uri="{FF2B5EF4-FFF2-40B4-BE49-F238E27FC236}">
                <a16:creationId xmlns:a16="http://schemas.microsoft.com/office/drawing/2014/main" id="{0DA92726-CE01-724B-85C7-F9B25C633770}"/>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6" name="Text Placeholder 10">
            <a:extLst>
              <a:ext uri="{FF2B5EF4-FFF2-40B4-BE49-F238E27FC236}">
                <a16:creationId xmlns:a16="http://schemas.microsoft.com/office/drawing/2014/main" id="{13214030-64F7-7A4F-94ED-02F843B20707}"/>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pic>
        <p:nvPicPr>
          <p:cNvPr id="8" name="Picture 7">
            <a:extLst>
              <a:ext uri="{FF2B5EF4-FFF2-40B4-BE49-F238E27FC236}">
                <a16:creationId xmlns:a16="http://schemas.microsoft.com/office/drawing/2014/main" id="{ABD16158-41F3-174E-A1E2-C9036A0774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399583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rehensiv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764406-2E1A-4527-908C-329B5952F1BE}"/>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BB8C8F93-0EBF-4E64-A6A2-719E8F90560D}"/>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4" name="Text Placeholder 10">
            <a:extLst>
              <a:ext uri="{FF2B5EF4-FFF2-40B4-BE49-F238E27FC236}">
                <a16:creationId xmlns:a16="http://schemas.microsoft.com/office/drawing/2014/main" id="{D829A6A9-51B1-4345-9CE6-1C7026E32BD0}"/>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sp>
        <p:nvSpPr>
          <p:cNvPr id="24" name="Title 15">
            <a:extLst>
              <a:ext uri="{FF2B5EF4-FFF2-40B4-BE49-F238E27FC236}">
                <a16:creationId xmlns:a16="http://schemas.microsoft.com/office/drawing/2014/main" id="{5346A9B3-1BEB-DF46-A52D-00807CB05469}"/>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9" name="Picture Placeholder 4">
            <a:extLst>
              <a:ext uri="{FF2B5EF4-FFF2-40B4-BE49-F238E27FC236}">
                <a16:creationId xmlns:a16="http://schemas.microsoft.com/office/drawing/2014/main" id="{8320254B-7FFD-784B-B082-5446272167F0}"/>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sp>
        <p:nvSpPr>
          <p:cNvPr id="11" name="Slide Number Placeholder 10">
            <a:extLst>
              <a:ext uri="{FF2B5EF4-FFF2-40B4-BE49-F238E27FC236}">
                <a16:creationId xmlns:a16="http://schemas.microsoft.com/office/drawing/2014/main" id="{077BA438-69B5-4D5A-B55D-F726D0CEA380}"/>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12" name="Picture 11">
            <a:extLst>
              <a:ext uri="{FF2B5EF4-FFF2-40B4-BE49-F238E27FC236}">
                <a16:creationId xmlns:a16="http://schemas.microsoft.com/office/drawing/2014/main" id="{3FA45ADD-8797-B04E-8762-8F07E3092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spTree>
    <p:extLst>
      <p:ext uri="{BB962C8B-B14F-4D97-AF65-F5344CB8AC3E}">
        <p14:creationId xmlns:p14="http://schemas.microsoft.com/office/powerpoint/2010/main" val="310994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ptio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F49866-1370-3E40-8A89-5FF72C80CB70}"/>
              </a:ext>
            </a:extLst>
          </p:cNvPr>
          <p:cNvSpPr/>
          <p:nvPr userDrawn="1"/>
        </p:nvSpPr>
        <p:spPr>
          <a:xfrm>
            <a:off x="604434" y="449451"/>
            <a:ext cx="10988298" cy="6059837"/>
          </a:xfrm>
          <a:prstGeom prst="rect">
            <a:avLst/>
          </a:prstGeom>
          <a:solidFill>
            <a:srgbClr val="0A5397">
              <a:alpha val="69804"/>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6" name="Title 18">
            <a:extLst>
              <a:ext uri="{FF2B5EF4-FFF2-40B4-BE49-F238E27FC236}">
                <a16:creationId xmlns:a16="http://schemas.microsoft.com/office/drawing/2014/main" id="{3538B73F-9544-DA4C-A347-5A44A873B465}"/>
              </a:ext>
            </a:extLst>
          </p:cNvPr>
          <p:cNvSpPr>
            <a:spLocks noGrp="1"/>
          </p:cNvSpPr>
          <p:nvPr>
            <p:ph type="title" hasCustomPrompt="1"/>
          </p:nvPr>
        </p:nvSpPr>
        <p:spPr>
          <a:xfrm>
            <a:off x="1653382" y="3076669"/>
            <a:ext cx="8327300" cy="517990"/>
          </a:xfrm>
          <a:prstGeom prst="rect">
            <a:avLst/>
          </a:prstGeom>
          <a:noFill/>
        </p:spPr>
        <p:txBody>
          <a:bodyPr anchor="ctr"/>
          <a:lstStyle>
            <a:lvl1pPr algn="l">
              <a:defRPr sz="28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Section Divider</a:t>
            </a:r>
          </a:p>
        </p:txBody>
      </p:sp>
      <p:sp>
        <p:nvSpPr>
          <p:cNvPr id="9" name="Text Placeholder 5">
            <a:extLst>
              <a:ext uri="{FF2B5EF4-FFF2-40B4-BE49-F238E27FC236}">
                <a16:creationId xmlns:a16="http://schemas.microsoft.com/office/drawing/2014/main" id="{F965C2B4-DC70-B244-82E8-584734FFB0DC}"/>
              </a:ext>
            </a:extLst>
          </p:cNvPr>
          <p:cNvSpPr>
            <a:spLocks noGrp="1"/>
          </p:cNvSpPr>
          <p:nvPr>
            <p:ph type="body" sz="quarter" idx="13" hasCustomPrompt="1"/>
          </p:nvPr>
        </p:nvSpPr>
        <p:spPr>
          <a:xfrm>
            <a:off x="1653382" y="3711444"/>
            <a:ext cx="8327300" cy="407726"/>
          </a:xfrm>
          <a:prstGeom prst="rect">
            <a:avLst/>
          </a:prstGeom>
        </p:spPr>
        <p:txBody>
          <a:bodyPr anchor="ctr"/>
          <a:lstStyle>
            <a:lvl1pPr marL="0" indent="0">
              <a:buNone/>
              <a:defRPr sz="1400" i="1">
                <a:solidFill>
                  <a:schemeClr val="bg1"/>
                </a:solidFill>
                <a:latin typeface="Verdana" panose="020B0604030504040204" pitchFamily="34" charset="0"/>
                <a:ea typeface="Verdana" panose="020B0604030504040204" pitchFamily="34" charset="0"/>
              </a:defRPr>
            </a:lvl1pPr>
          </a:lstStyle>
          <a:p>
            <a:pPr lvl="0"/>
            <a:r>
              <a:rPr lang="en-US" i="1"/>
              <a:t>Section #</a:t>
            </a:r>
            <a:endParaRPr lang="en-US"/>
          </a:p>
        </p:txBody>
      </p:sp>
    </p:spTree>
    <p:extLst>
      <p:ext uri="{BB962C8B-B14F-4D97-AF65-F5344CB8AC3E}">
        <p14:creationId xmlns:p14="http://schemas.microsoft.com/office/powerpoint/2010/main" val="80300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thout Client Logo and Kick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D8670A-7B6C-4DD8-9321-FDC03F7D604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2">
            <a:extLst>
              <a:ext uri="{FF2B5EF4-FFF2-40B4-BE49-F238E27FC236}">
                <a16:creationId xmlns:a16="http://schemas.microsoft.com/office/drawing/2014/main" id="{4B282F63-9C41-6141-9AA0-2C2D9541E140}"/>
              </a:ext>
            </a:extLst>
          </p:cNvPr>
          <p:cNvSpPr>
            <a:spLocks noGrp="1"/>
          </p:cNvSpPr>
          <p:nvPr>
            <p:ph type="body" sz="quarter" idx="11" hasCustomPrompt="1"/>
          </p:nvPr>
        </p:nvSpPr>
        <p:spPr>
          <a:xfrm>
            <a:off x="478971" y="6669950"/>
            <a:ext cx="1109919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8" name="Slide Number Placeholder 10">
            <a:extLst>
              <a:ext uri="{FF2B5EF4-FFF2-40B4-BE49-F238E27FC236}">
                <a16:creationId xmlns:a16="http://schemas.microsoft.com/office/drawing/2014/main" id="{BB573BD0-F9FF-4AE7-82C0-FD6DDB204E46}"/>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2" name="Title 15">
            <a:extLst>
              <a:ext uri="{FF2B5EF4-FFF2-40B4-BE49-F238E27FC236}">
                <a16:creationId xmlns:a16="http://schemas.microsoft.com/office/drawing/2014/main" id="{BB2C60A3-8EC5-C445-9169-FE2600C119EB}"/>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pic>
        <p:nvPicPr>
          <p:cNvPr id="7" name="Picture 6">
            <a:extLst>
              <a:ext uri="{FF2B5EF4-FFF2-40B4-BE49-F238E27FC236}">
                <a16:creationId xmlns:a16="http://schemas.microsoft.com/office/drawing/2014/main" id="{29462C5B-E8CB-C641-ABDD-2B77EC8941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41131376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4.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5.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6.xml"/><Relationship Id="rId4"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0.xml"/><Relationship Id="rId7"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66007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820300"/>
      </p:ext>
    </p:extLst>
  </p:cSld>
  <p:clrMap bg1="lt1" tx1="dk1" bg2="lt2" tx2="dk2" accent1="accent1" accent2="accent2" accent3="accent3" accent4="accent4" accent5="accent5" accent6="accent6" hlink="hlink" folHlink="folHlink"/>
  <p:sldLayoutIdLst>
    <p:sldLayoutId id="214748373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54334"/>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BDBAC7C-E5F7-4A92-8EA1-85970FE8554A}"/>
              </a:ext>
            </a:extLst>
          </p:cNvPr>
          <p:cNvSpPr>
            <a:spLocks noGrp="1"/>
          </p:cNvSpPr>
          <p:nvPr>
            <p:ph type="sldNum" sz="quarter" idx="4"/>
          </p:nvPr>
        </p:nvSpPr>
        <p:spPr>
          <a:xfrm>
            <a:off x="11387868" y="6552557"/>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Tree>
    <p:extLst>
      <p:ext uri="{BB962C8B-B14F-4D97-AF65-F5344CB8AC3E}">
        <p14:creationId xmlns:p14="http://schemas.microsoft.com/office/powerpoint/2010/main" val="2626429078"/>
      </p:ext>
    </p:extLst>
  </p:cSld>
  <p:clrMap bg1="lt1" tx1="dk1" bg2="lt2" tx2="dk2" accent1="accent1" accent2="accent2" accent3="accent3" accent4="accent4" accent5="accent5" accent6="accent6" hlink="hlink" folHlink="folHlink"/>
  <p:sldLayoutIdLst>
    <p:sldLayoutId id="2147483717" r:id="rId1"/>
    <p:sldLayoutId id="2147483702" r:id="rId2"/>
    <p:sldLayoutId id="2147483701" r:id="rId3"/>
    <p:sldLayoutId id="2147483698" r:id="rId4"/>
    <p:sldLayoutId id="214748373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BDBAC7C-E5F7-4A92-8EA1-85970FE8554A}"/>
              </a:ext>
            </a:extLst>
          </p:cNvPr>
          <p:cNvSpPr>
            <a:spLocks noGrp="1"/>
          </p:cNvSpPr>
          <p:nvPr>
            <p:ph type="sldNum" sz="quarter" idx="4"/>
          </p:nvPr>
        </p:nvSpPr>
        <p:spPr>
          <a:xfrm>
            <a:off x="11387868" y="6552557"/>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Tree>
    <p:extLst>
      <p:ext uri="{BB962C8B-B14F-4D97-AF65-F5344CB8AC3E}">
        <p14:creationId xmlns:p14="http://schemas.microsoft.com/office/powerpoint/2010/main" val="412675196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BDBAC7C-E5F7-4A92-8EA1-85970FE8554A}"/>
              </a:ext>
            </a:extLst>
          </p:cNvPr>
          <p:cNvSpPr>
            <a:spLocks noGrp="1"/>
          </p:cNvSpPr>
          <p:nvPr>
            <p:ph type="sldNum" sz="quarter" idx="4"/>
          </p:nvPr>
        </p:nvSpPr>
        <p:spPr>
          <a:xfrm>
            <a:off x="11387868" y="6552557"/>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Tree>
    <p:extLst>
      <p:ext uri="{BB962C8B-B14F-4D97-AF65-F5344CB8AC3E}">
        <p14:creationId xmlns:p14="http://schemas.microsoft.com/office/powerpoint/2010/main" val="307327743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BDBAC7C-E5F7-4A92-8EA1-85970FE8554A}"/>
              </a:ext>
            </a:extLst>
          </p:cNvPr>
          <p:cNvSpPr>
            <a:spLocks noGrp="1"/>
          </p:cNvSpPr>
          <p:nvPr>
            <p:ph type="sldNum" sz="quarter" idx="4"/>
          </p:nvPr>
        </p:nvSpPr>
        <p:spPr>
          <a:xfrm>
            <a:off x="11387868" y="6552557"/>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3" name="Picture 2">
            <a:extLst>
              <a:ext uri="{FF2B5EF4-FFF2-40B4-BE49-F238E27FC236}">
                <a16:creationId xmlns:a16="http://schemas.microsoft.com/office/drawing/2014/main" id="{564E6074-2CAD-358D-742B-08B4B74B7368}"/>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5" name="Picture 4" descr="A logo with a red circle&#10;&#10;Description automatically generated">
            <a:extLst>
              <a:ext uri="{FF2B5EF4-FFF2-40B4-BE49-F238E27FC236}">
                <a16:creationId xmlns:a16="http://schemas.microsoft.com/office/drawing/2014/main" id="{22944EB4-84B4-9D3B-7C19-C8BFCD7BDE3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166749551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59.png"/><Relationship Id="rId7"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 Id="rId9" Type="http://schemas.openxmlformats.org/officeDocument/2006/relationships/image" Target="../media/image4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chart" Target="../charts/chart3.xml"/><Relationship Id="rId7" Type="http://schemas.openxmlformats.org/officeDocument/2006/relationships/image" Target="../media/image66.sv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65.png"/><Relationship Id="rId5" Type="http://schemas.openxmlformats.org/officeDocument/2006/relationships/image" Target="../media/image64.svg"/><Relationship Id="rId4" Type="http://schemas.openxmlformats.org/officeDocument/2006/relationships/image" Target="../media/image63.png"/><Relationship Id="rId9" Type="http://schemas.openxmlformats.org/officeDocument/2006/relationships/image" Target="../media/image68.svg"/></Relationships>
</file>

<file path=ppt/slides/_rels/slide14.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jpeg"/></Relationships>
</file>

<file path=ppt/slides/_rels/slide15.xml.rels><?xml version="1.0" encoding="UTF-8" standalone="yes"?>
<Relationships xmlns="http://schemas.openxmlformats.org/package/2006/relationships"><Relationship Id="rId8" Type="http://schemas.openxmlformats.org/officeDocument/2006/relationships/image" Target="../media/image81.svg"/><Relationship Id="rId13" Type="http://schemas.openxmlformats.org/officeDocument/2006/relationships/image" Target="../media/image86.png"/><Relationship Id="rId18" Type="http://schemas.openxmlformats.org/officeDocument/2006/relationships/image" Target="../media/image89.sv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5.svg"/><Relationship Id="rId17" Type="http://schemas.openxmlformats.org/officeDocument/2006/relationships/image" Target="../media/image88.png"/><Relationship Id="rId2" Type="http://schemas.openxmlformats.org/officeDocument/2006/relationships/notesSlide" Target="../notesSlides/notesSlide9.xml"/><Relationship Id="rId16" Type="http://schemas.openxmlformats.org/officeDocument/2006/relationships/image" Target="../media/image29.svg"/><Relationship Id="rId1" Type="http://schemas.openxmlformats.org/officeDocument/2006/relationships/slideLayout" Target="../slideLayouts/slideLayout21.xml"/><Relationship Id="rId6" Type="http://schemas.openxmlformats.org/officeDocument/2006/relationships/image" Target="../media/image79.sv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28.png"/><Relationship Id="rId10" Type="http://schemas.openxmlformats.org/officeDocument/2006/relationships/image" Target="../media/image83.svg"/><Relationship Id="rId4" Type="http://schemas.openxmlformats.org/officeDocument/2006/relationships/image" Target="../media/image77.svg"/><Relationship Id="rId9" Type="http://schemas.openxmlformats.org/officeDocument/2006/relationships/image" Target="../media/image82.png"/><Relationship Id="rId14" Type="http://schemas.openxmlformats.org/officeDocument/2006/relationships/image" Target="../media/image8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sbe.net/" TargetMode="External"/><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chart" Target="../charts/chart4.xml"/><Relationship Id="rId7" Type="http://schemas.openxmlformats.org/officeDocument/2006/relationships/image" Target="../media/image93.sv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92.png"/><Relationship Id="rId5" Type="http://schemas.openxmlformats.org/officeDocument/2006/relationships/image" Target="../media/image91.svg"/><Relationship Id="rId10" Type="http://schemas.openxmlformats.org/officeDocument/2006/relationships/image" Target="../media/image95.svg"/><Relationship Id="rId4" Type="http://schemas.openxmlformats.org/officeDocument/2006/relationships/image" Target="../media/image90.png"/><Relationship Id="rId9" Type="http://schemas.openxmlformats.org/officeDocument/2006/relationships/image" Target="../media/image94.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0.xml"/><Relationship Id="rId5" Type="http://schemas.microsoft.com/office/2007/relationships/hdphoto" Target="../media/hdphoto1.wdp"/><Relationship Id="rId4" Type="http://schemas.openxmlformats.org/officeDocument/2006/relationships/image" Target="../media/image9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chart" Target="../charts/chart6.xml"/><Relationship Id="rId7" Type="http://schemas.openxmlformats.org/officeDocument/2006/relationships/image" Target="../media/image99.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hyperlink" Target="http://mycodelesswebsite.com/" TargetMode="External"/><Relationship Id="rId7" Type="http://schemas.openxmlformats.org/officeDocument/2006/relationships/image" Target="../media/image104.svg"/><Relationship Id="rId2" Type="http://schemas.openxmlformats.org/officeDocument/2006/relationships/notesSlide" Target="../notesSlides/notesSlide18.xml"/><Relationship Id="rId1" Type="http://schemas.openxmlformats.org/officeDocument/2006/relationships/slideLayout" Target="../slideLayouts/slideLayout21.xml"/><Relationship Id="rId6" Type="http://schemas.openxmlformats.org/officeDocument/2006/relationships/image" Target="../media/image103.png"/><Relationship Id="rId11" Type="http://schemas.openxmlformats.org/officeDocument/2006/relationships/image" Target="../media/image108.svg"/><Relationship Id="rId5" Type="http://schemas.openxmlformats.org/officeDocument/2006/relationships/image" Target="../media/image102.sv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svg"/></Relationships>
</file>

<file path=ppt/slides/_rels/slide27.xml.rels><?xml version="1.0" encoding="UTF-8" standalone="yes"?>
<Relationships xmlns="http://schemas.openxmlformats.org/package/2006/relationships"><Relationship Id="rId8" Type="http://schemas.openxmlformats.org/officeDocument/2006/relationships/image" Target="../media/image112.svg"/><Relationship Id="rId3" Type="http://schemas.openxmlformats.org/officeDocument/2006/relationships/image" Target="../media/image109.png"/><Relationship Id="rId7" Type="http://schemas.openxmlformats.org/officeDocument/2006/relationships/image" Target="../media/image111.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image" Target="../media/image110.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svg"/><Relationship Id="rId2" Type="http://schemas.openxmlformats.org/officeDocument/2006/relationships/notesSlide" Target="../notesSlides/notesSlide20.xml"/><Relationship Id="rId1" Type="http://schemas.openxmlformats.org/officeDocument/2006/relationships/slideLayout" Target="../slideLayouts/slideLayout21.xml"/><Relationship Id="rId6" Type="http://schemas.openxmlformats.org/officeDocument/2006/relationships/image" Target="../media/image116.png"/><Relationship Id="rId5" Type="http://schemas.openxmlformats.org/officeDocument/2006/relationships/image" Target="../media/image115.svg"/><Relationship Id="rId4" Type="http://schemas.openxmlformats.org/officeDocument/2006/relationships/image" Target="../media/image114.svg"/><Relationship Id="rId9" Type="http://schemas.openxmlformats.org/officeDocument/2006/relationships/image" Target="../media/image11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image" Target="../media/image121.svg"/><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image" Target="../media/image120.png"/><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6.svg"/><Relationship Id="rId7" Type="http://schemas.openxmlformats.org/officeDocument/2006/relationships/image" Target="../media/image108.svg"/><Relationship Id="rId2" Type="http://schemas.openxmlformats.org/officeDocument/2006/relationships/image" Target="../media/image125.png"/><Relationship Id="rId1" Type="http://schemas.openxmlformats.org/officeDocument/2006/relationships/slideLayout" Target="../slideLayouts/slideLayout21.xml"/><Relationship Id="rId6" Type="http://schemas.openxmlformats.org/officeDocument/2006/relationships/image" Target="../media/image107.png"/><Relationship Id="rId5" Type="http://schemas.openxmlformats.org/officeDocument/2006/relationships/image" Target="../media/image128.svg"/><Relationship Id="rId4" Type="http://schemas.openxmlformats.org/officeDocument/2006/relationships/image" Target="../media/image127.png"/><Relationship Id="rId9" Type="http://schemas.openxmlformats.org/officeDocument/2006/relationships/image" Target="../media/image130.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5.jpe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40.xml.rels><?xml version="1.0" encoding="UTF-8" standalone="yes"?>
<Relationships xmlns="http://schemas.openxmlformats.org/package/2006/relationships"><Relationship Id="rId3" Type="http://schemas.openxmlformats.org/officeDocument/2006/relationships/image" Target="../media/image132.svg"/><Relationship Id="rId2" Type="http://schemas.openxmlformats.org/officeDocument/2006/relationships/image" Target="../media/image131.png"/><Relationship Id="rId1" Type="http://schemas.openxmlformats.org/officeDocument/2006/relationships/slideLayout" Target="../slideLayouts/slideLayout21.xml"/><Relationship Id="rId6" Type="http://schemas.openxmlformats.org/officeDocument/2006/relationships/chart" Target="../charts/chart10.xml"/><Relationship Id="rId5" Type="http://schemas.openxmlformats.org/officeDocument/2006/relationships/image" Target="../media/image134.svg"/><Relationship Id="rId4" Type="http://schemas.openxmlformats.org/officeDocument/2006/relationships/image" Target="../media/image133.png"/></Relationships>
</file>

<file path=ppt/slides/_rels/slide41.xml.rels><?xml version="1.0" encoding="UTF-8" standalone="yes"?>
<Relationships xmlns="http://schemas.openxmlformats.org/package/2006/relationships"><Relationship Id="rId3" Type="http://schemas.openxmlformats.org/officeDocument/2006/relationships/image" Target="../media/image136.svg"/><Relationship Id="rId7" Type="http://schemas.openxmlformats.org/officeDocument/2006/relationships/image" Target="../media/image140.svg"/><Relationship Id="rId2" Type="http://schemas.openxmlformats.org/officeDocument/2006/relationships/image" Target="../media/image135.png"/><Relationship Id="rId1" Type="http://schemas.openxmlformats.org/officeDocument/2006/relationships/slideLayout" Target="../slideLayouts/slideLayout21.xml"/><Relationship Id="rId6" Type="http://schemas.openxmlformats.org/officeDocument/2006/relationships/image" Target="../media/image139.png"/><Relationship Id="rId5" Type="http://schemas.openxmlformats.org/officeDocument/2006/relationships/image" Target="../media/image138.svg"/><Relationship Id="rId4" Type="http://schemas.openxmlformats.org/officeDocument/2006/relationships/image" Target="../media/image137.png"/></Relationships>
</file>

<file path=ppt/slides/_rels/slide42.xml.rels><?xml version="1.0" encoding="UTF-8" standalone="yes"?>
<Relationships xmlns="http://schemas.openxmlformats.org/package/2006/relationships"><Relationship Id="rId8" Type="http://schemas.openxmlformats.org/officeDocument/2006/relationships/image" Target="../media/image144.svg"/><Relationship Id="rId3" Type="http://schemas.openxmlformats.org/officeDocument/2006/relationships/chart" Target="../charts/chart11.xml"/><Relationship Id="rId7" Type="http://schemas.openxmlformats.org/officeDocument/2006/relationships/image" Target="../media/image143.png"/><Relationship Id="rId12" Type="http://schemas.openxmlformats.org/officeDocument/2006/relationships/image" Target="../media/image148.svg"/><Relationship Id="rId2" Type="http://schemas.openxmlformats.org/officeDocument/2006/relationships/notesSlide" Target="../notesSlides/notesSlide24.xml"/><Relationship Id="rId1" Type="http://schemas.openxmlformats.org/officeDocument/2006/relationships/slideLayout" Target="../slideLayouts/slideLayout21.xml"/><Relationship Id="rId6" Type="http://schemas.openxmlformats.org/officeDocument/2006/relationships/image" Target="../media/image142.sv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svg"/><Relationship Id="rId4" Type="http://schemas.openxmlformats.org/officeDocument/2006/relationships/chart" Target="../charts/chart12.xml"/><Relationship Id="rId9" Type="http://schemas.openxmlformats.org/officeDocument/2006/relationships/image" Target="../media/image145.png"/></Relationships>
</file>

<file path=ppt/slides/_rels/slide4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149.jpg"/></Relationships>
</file>

<file path=ppt/slides/_rels/slide44.xml.rels><?xml version="1.0" encoding="UTF-8" standalone="yes"?>
<Relationships xmlns="http://schemas.openxmlformats.org/package/2006/relationships"><Relationship Id="rId3" Type="http://schemas.openxmlformats.org/officeDocument/2006/relationships/image" Target="../media/image131.png"/><Relationship Id="rId7" Type="http://schemas.openxmlformats.org/officeDocument/2006/relationships/chart" Target="../charts/chart14.xml"/><Relationship Id="rId2" Type="http://schemas.openxmlformats.org/officeDocument/2006/relationships/notesSlide" Target="../notesSlides/notesSlide26.xml"/><Relationship Id="rId1" Type="http://schemas.openxmlformats.org/officeDocument/2006/relationships/slideLayout" Target="../slideLayouts/slideLayout21.xml"/><Relationship Id="rId6" Type="http://schemas.openxmlformats.org/officeDocument/2006/relationships/image" Target="../media/image134.svg"/><Relationship Id="rId5" Type="http://schemas.openxmlformats.org/officeDocument/2006/relationships/image" Target="../media/image133.png"/><Relationship Id="rId4" Type="http://schemas.openxmlformats.org/officeDocument/2006/relationships/image" Target="../media/image13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notesSlide" Target="../notesSlides/notesSlide2.xml"/><Relationship Id="rId16" Type="http://schemas.openxmlformats.org/officeDocument/2006/relationships/image" Target="../media/image30.png"/><Relationship Id="rId1" Type="http://schemas.openxmlformats.org/officeDocument/2006/relationships/slideLayout" Target="../slideLayouts/slideLayout21.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chart" Target="../charts/chart1.xml"/><Relationship Id="rId4" Type="http://schemas.openxmlformats.org/officeDocument/2006/relationships/image" Target="../media/image41.svg"/></Relationships>
</file>

<file path=ppt/slides/_rels/slide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DEF8-23D1-894E-80C5-19247FD51BD4}"/>
              </a:ext>
            </a:extLst>
          </p:cNvPr>
          <p:cNvSpPr>
            <a:spLocks noGrp="1"/>
          </p:cNvSpPr>
          <p:nvPr>
            <p:ph type="title"/>
          </p:nvPr>
        </p:nvSpPr>
        <p:spPr>
          <a:xfrm>
            <a:off x="562097" y="3747149"/>
            <a:ext cx="11083636" cy="517990"/>
          </a:xfrm>
        </p:spPr>
        <p:txBody>
          <a:bodyPr lIns="91440" tIns="45720" rIns="91440" bIns="45720" anchor="ctr"/>
          <a:lstStyle/>
          <a:p>
            <a:r>
              <a:rPr lang="en-US" dirty="0">
                <a:latin typeface="Verdana"/>
                <a:ea typeface="Verdana"/>
              </a:rPr>
              <a:t>M</a:t>
            </a:r>
            <a:r>
              <a:rPr lang="en-US" altLang="zh-CN" dirty="0">
                <a:latin typeface="Verdana"/>
                <a:ea typeface="Verdana"/>
              </a:rPr>
              <a:t>arketing Strategy for an Education Technology Company</a:t>
            </a:r>
            <a:endParaRPr lang="en-US" dirty="0"/>
          </a:p>
        </p:txBody>
      </p:sp>
      <p:sp>
        <p:nvSpPr>
          <p:cNvPr id="4" name="Text Placeholder 3">
            <a:extLst>
              <a:ext uri="{FF2B5EF4-FFF2-40B4-BE49-F238E27FC236}">
                <a16:creationId xmlns:a16="http://schemas.microsoft.com/office/drawing/2014/main" id="{365F56C3-A440-CB47-AA9C-B38C0E19256E}"/>
              </a:ext>
            </a:extLst>
          </p:cNvPr>
          <p:cNvSpPr>
            <a:spLocks noGrp="1"/>
          </p:cNvSpPr>
          <p:nvPr>
            <p:ph type="body" sz="quarter" idx="13"/>
          </p:nvPr>
        </p:nvSpPr>
        <p:spPr/>
        <p:txBody>
          <a:bodyPr lIns="91440" tIns="45720" rIns="91440" bIns="45720" anchor="ctr"/>
          <a:lstStyle/>
          <a:p>
            <a:r>
              <a:rPr lang="en-US" dirty="0"/>
              <a:t>April 14</a:t>
            </a:r>
            <a:r>
              <a:rPr lang="en-US" baseline="30000" dirty="0"/>
              <a:t>th</a:t>
            </a:r>
            <a:r>
              <a:rPr lang="en-US" dirty="0"/>
              <a:t>, 2024</a:t>
            </a:r>
          </a:p>
        </p:txBody>
      </p:sp>
    </p:spTree>
    <p:extLst>
      <p:ext uri="{BB962C8B-B14F-4D97-AF65-F5344CB8AC3E}">
        <p14:creationId xmlns:p14="http://schemas.microsoft.com/office/powerpoint/2010/main" val="55232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a:extLst>
              <a:ext uri="{FF2B5EF4-FFF2-40B4-BE49-F238E27FC236}">
                <a16:creationId xmlns:a16="http://schemas.microsoft.com/office/drawing/2014/main" id="{F51A4B06-B371-7972-E722-1DFCD7F581BA}"/>
              </a:ext>
            </a:extLst>
          </p:cNvPr>
          <p:cNvGrpSpPr/>
          <p:nvPr/>
        </p:nvGrpSpPr>
        <p:grpSpPr>
          <a:xfrm>
            <a:off x="2590800" y="902386"/>
            <a:ext cx="2100469" cy="4990221"/>
            <a:chOff x="2727719" y="785822"/>
            <a:chExt cx="2370703" cy="5009269"/>
          </a:xfrm>
        </p:grpSpPr>
        <p:sp>
          <p:nvSpPr>
            <p:cNvPr id="44" name="矩形 43">
              <a:extLst>
                <a:ext uri="{FF2B5EF4-FFF2-40B4-BE49-F238E27FC236}">
                  <a16:creationId xmlns:a16="http://schemas.microsoft.com/office/drawing/2014/main" id="{2CA1F444-C322-2EB3-5DC0-C379905A2081}"/>
                </a:ext>
              </a:extLst>
            </p:cNvPr>
            <p:cNvSpPr/>
            <p:nvPr/>
          </p:nvSpPr>
          <p:spPr>
            <a:xfrm>
              <a:off x="2774449" y="1425562"/>
              <a:ext cx="2316425" cy="178128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Primary learning and teaching database needed to train model</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Depend on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third-party technical platform </a:t>
              </a:r>
            </a:p>
          </p:txBody>
        </p:sp>
        <p:grpSp>
          <p:nvGrpSpPr>
            <p:cNvPr id="48" name="组合 47">
              <a:extLst>
                <a:ext uri="{FF2B5EF4-FFF2-40B4-BE49-F238E27FC236}">
                  <a16:creationId xmlns:a16="http://schemas.microsoft.com/office/drawing/2014/main" id="{E87B4B08-1BC8-F621-A089-84F81C350429}"/>
                </a:ext>
              </a:extLst>
            </p:cNvPr>
            <p:cNvGrpSpPr/>
            <p:nvPr/>
          </p:nvGrpSpPr>
          <p:grpSpPr>
            <a:xfrm>
              <a:off x="2727719" y="785822"/>
              <a:ext cx="2370703" cy="395657"/>
              <a:chOff x="2740638" y="785822"/>
              <a:chExt cx="2370703" cy="395657"/>
            </a:xfrm>
          </p:grpSpPr>
          <p:sp>
            <p:nvSpPr>
              <p:cNvPr id="18" name="矩形 17">
                <a:extLst>
                  <a:ext uri="{FF2B5EF4-FFF2-40B4-BE49-F238E27FC236}">
                    <a16:creationId xmlns:a16="http://schemas.microsoft.com/office/drawing/2014/main" id="{093147FE-F70F-D66E-F26B-8006D39D77D9}"/>
                  </a:ext>
                </a:extLst>
              </p:cNvPr>
              <p:cNvSpPr/>
              <p:nvPr/>
            </p:nvSpPr>
            <p:spPr>
              <a:xfrm>
                <a:off x="2740638" y="785822"/>
                <a:ext cx="2370703" cy="395657"/>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Verdana"/>
                    <a:ea typeface="+mn-ea"/>
                    <a:cs typeface="+mn-cs"/>
                  </a:rPr>
                  <a:t>  Weakness</a:t>
                </a:r>
                <a:endParaRPr kumimoji="0" lang="zh-CN" altLang="en-US" sz="18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20" name="图形 19" descr="停止标志">
                <a:extLst>
                  <a:ext uri="{FF2B5EF4-FFF2-40B4-BE49-F238E27FC236}">
                    <a16:creationId xmlns:a16="http://schemas.microsoft.com/office/drawing/2014/main" id="{89669141-F11A-0E76-A08B-A595101213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8050" y="832110"/>
                <a:ext cx="347750" cy="347750"/>
              </a:xfrm>
              <a:prstGeom prst="rect">
                <a:avLst/>
              </a:prstGeom>
            </p:spPr>
          </p:pic>
        </p:grpSp>
        <p:sp>
          <p:nvSpPr>
            <p:cNvPr id="40" name="文本框 39">
              <a:extLst>
                <a:ext uri="{FF2B5EF4-FFF2-40B4-BE49-F238E27FC236}">
                  <a16:creationId xmlns:a16="http://schemas.microsoft.com/office/drawing/2014/main" id="{F2928875-9E89-D0D9-0C64-8D06BC44E259}"/>
                </a:ext>
              </a:extLst>
            </p:cNvPr>
            <p:cNvSpPr txBox="1"/>
            <p:nvPr/>
          </p:nvSpPr>
          <p:spPr>
            <a:xfrm>
              <a:off x="2727719" y="3200998"/>
              <a:ext cx="2363155" cy="276999"/>
            </a:xfrm>
            <a:prstGeom prst="rect">
              <a:avLst/>
            </a:prstGeom>
            <a:solidFill>
              <a:schemeClr val="accent6">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Consumer Experience</a:t>
              </a: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41" name="矩形 40">
              <a:extLst>
                <a:ext uri="{FF2B5EF4-FFF2-40B4-BE49-F238E27FC236}">
                  <a16:creationId xmlns:a16="http://schemas.microsoft.com/office/drawing/2014/main" id="{B8406A31-2C90-9BC8-1EC3-B0573E3BB142}"/>
                </a:ext>
              </a:extLst>
            </p:cNvPr>
            <p:cNvSpPr/>
            <p:nvPr/>
          </p:nvSpPr>
          <p:spPr>
            <a:xfrm>
              <a:off x="2727719" y="3456785"/>
              <a:ext cx="2304108" cy="233830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Introduction video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lacks storyline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of brand commission</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No clear inclusion of products in advertising materials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No draw pen to take notes in storybook</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Inconsistent logo and default user character</a:t>
              </a:r>
            </a:p>
          </p:txBody>
        </p:sp>
        <p:sp>
          <p:nvSpPr>
            <p:cNvPr id="43" name="文本框 42">
              <a:extLst>
                <a:ext uri="{FF2B5EF4-FFF2-40B4-BE49-F238E27FC236}">
                  <a16:creationId xmlns:a16="http://schemas.microsoft.com/office/drawing/2014/main" id="{BE230724-2A1A-EC57-3315-97CF98EAE30F}"/>
                </a:ext>
              </a:extLst>
            </p:cNvPr>
            <p:cNvSpPr txBox="1"/>
            <p:nvPr/>
          </p:nvSpPr>
          <p:spPr>
            <a:xfrm>
              <a:off x="2727719" y="1179166"/>
              <a:ext cx="2370703" cy="276999"/>
            </a:xfrm>
            <a:prstGeom prst="rect">
              <a:avLst/>
            </a:prstGeom>
            <a:solidFill>
              <a:schemeClr val="accent6">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Data Limitation</a:t>
              </a: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dirty="0"/>
              <a:t>Forbes; Geni Zone; </a:t>
            </a:r>
            <a:r>
              <a:rPr lang="en-US" dirty="0" err="1"/>
              <a:t>Iresearch</a:t>
            </a:r>
            <a:r>
              <a:rPr lang="en-US" dirty="0"/>
              <a:t>; </a:t>
            </a:r>
            <a:r>
              <a:rPr lang="nn-NO" altLang="zh-CN" dirty="0"/>
              <a:t>Pew Research Center</a:t>
            </a:r>
            <a:endParaRPr lang="en-US" dirty="0"/>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a:xfrm>
            <a:off x="478969" y="6132953"/>
            <a:ext cx="11234059" cy="536997"/>
          </a:xfrm>
        </p:spPr>
        <p:txBody>
          <a:bodyPr/>
          <a:lstStyle/>
          <a:p>
            <a:r>
              <a:rPr lang="en-US" dirty="0"/>
              <a:t>Geni could take advantage of favorable market expectations for AI education sector, strengthen its brand image by creative and innovative design to spread the value of education equality   </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dirty="0"/>
              <a:t>Conducting SWOT Analysis helps Geni Zone fit in market trend by preserving its advantages and improving its weaknesses</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5" name="文本框 4">
            <a:extLst>
              <a:ext uri="{FF2B5EF4-FFF2-40B4-BE49-F238E27FC236}">
                <a16:creationId xmlns:a16="http://schemas.microsoft.com/office/drawing/2014/main" id="{BA69B32C-2069-D1E7-35F2-6EE1BD7BAD42}"/>
              </a:ext>
            </a:extLst>
          </p:cNvPr>
          <p:cNvSpPr txBox="1"/>
          <p:nvPr/>
        </p:nvSpPr>
        <p:spPr>
          <a:xfrm>
            <a:off x="9381541" y="1115671"/>
            <a:ext cx="267793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grpSp>
        <p:nvGrpSpPr>
          <p:cNvPr id="51" name="组合 50">
            <a:extLst>
              <a:ext uri="{FF2B5EF4-FFF2-40B4-BE49-F238E27FC236}">
                <a16:creationId xmlns:a16="http://schemas.microsoft.com/office/drawing/2014/main" id="{A4629108-7DFC-4DA1-D99B-61E160742216}"/>
              </a:ext>
            </a:extLst>
          </p:cNvPr>
          <p:cNvGrpSpPr/>
          <p:nvPr/>
        </p:nvGrpSpPr>
        <p:grpSpPr>
          <a:xfrm>
            <a:off x="484773" y="902387"/>
            <a:ext cx="2150395" cy="4990220"/>
            <a:chOff x="374195" y="785823"/>
            <a:chExt cx="2366419" cy="4990220"/>
          </a:xfrm>
        </p:grpSpPr>
        <p:sp>
          <p:nvSpPr>
            <p:cNvPr id="21" name="文本框 20">
              <a:extLst>
                <a:ext uri="{FF2B5EF4-FFF2-40B4-BE49-F238E27FC236}">
                  <a16:creationId xmlns:a16="http://schemas.microsoft.com/office/drawing/2014/main" id="{BA9ACDEB-3CE2-EAB0-9CC1-38B186B0C2D3}"/>
                </a:ext>
              </a:extLst>
            </p:cNvPr>
            <p:cNvSpPr txBox="1"/>
            <p:nvPr/>
          </p:nvSpPr>
          <p:spPr>
            <a:xfrm>
              <a:off x="374196" y="3171218"/>
              <a:ext cx="2363147" cy="276999"/>
            </a:xfrm>
            <a:prstGeom prst="rect">
              <a:avLst/>
            </a:prstGeom>
            <a:solidFill>
              <a:schemeClr val="accent1">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grpSp>
          <p:nvGrpSpPr>
            <p:cNvPr id="47" name="组合 46">
              <a:extLst>
                <a:ext uri="{FF2B5EF4-FFF2-40B4-BE49-F238E27FC236}">
                  <a16:creationId xmlns:a16="http://schemas.microsoft.com/office/drawing/2014/main" id="{DFD3C7F1-36FD-8A80-3995-FD31742D11B8}"/>
                </a:ext>
              </a:extLst>
            </p:cNvPr>
            <p:cNvGrpSpPr/>
            <p:nvPr/>
          </p:nvGrpSpPr>
          <p:grpSpPr>
            <a:xfrm>
              <a:off x="374195" y="785823"/>
              <a:ext cx="2366419" cy="399712"/>
              <a:chOff x="374219" y="785823"/>
              <a:chExt cx="2366419" cy="399712"/>
            </a:xfrm>
          </p:grpSpPr>
          <p:sp>
            <p:nvSpPr>
              <p:cNvPr id="19" name="矩形 18">
                <a:extLst>
                  <a:ext uri="{FF2B5EF4-FFF2-40B4-BE49-F238E27FC236}">
                    <a16:creationId xmlns:a16="http://schemas.microsoft.com/office/drawing/2014/main" id="{29CABB10-DCFB-12F7-7F57-C367203223CC}"/>
                  </a:ext>
                </a:extLst>
              </p:cNvPr>
              <p:cNvSpPr/>
              <p:nvPr/>
            </p:nvSpPr>
            <p:spPr>
              <a:xfrm>
                <a:off x="374219" y="785823"/>
                <a:ext cx="2366419" cy="3997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Verdana"/>
                    <a:ea typeface="+mn-ea"/>
                    <a:cs typeface="+mn-cs"/>
                  </a:rPr>
                  <a:t>  Strength</a:t>
                </a:r>
                <a:endParaRPr kumimoji="0" lang="zh-CN" altLang="en-US" sz="18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26" name="图形 25" descr="灯泡">
                <a:extLst>
                  <a:ext uri="{FF2B5EF4-FFF2-40B4-BE49-F238E27FC236}">
                    <a16:creationId xmlns:a16="http://schemas.microsoft.com/office/drawing/2014/main" id="{485B6C51-278D-ADF0-79E8-C334CE272D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1521" y="824626"/>
                <a:ext cx="347750" cy="347750"/>
              </a:xfrm>
              <a:prstGeom prst="rect">
                <a:avLst/>
              </a:prstGeom>
            </p:spPr>
          </p:pic>
        </p:grpSp>
        <p:sp>
          <p:nvSpPr>
            <p:cNvPr id="10" name="矩形 9">
              <a:extLst>
                <a:ext uri="{FF2B5EF4-FFF2-40B4-BE49-F238E27FC236}">
                  <a16:creationId xmlns:a16="http://schemas.microsoft.com/office/drawing/2014/main" id="{3C1ED0C9-9DC2-B653-A2E1-2265EE9D2FBF}"/>
                </a:ext>
              </a:extLst>
            </p:cNvPr>
            <p:cNvSpPr/>
            <p:nvPr/>
          </p:nvSpPr>
          <p:spPr>
            <a:xfrm>
              <a:off x="374195" y="3443058"/>
              <a:ext cx="2366419" cy="233298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Socially responsible brand image(A</a:t>
              </a:r>
              <a:r>
                <a:rPr kumimoji="0" lang="en-US" altLang="zh-CN" sz="1200" b="0" i="0" u="none" strike="noStrike" kern="1200" cap="none" spc="0" normalizeH="0" baseline="0" noProof="0" dirty="0">
                  <a:ln>
                    <a:noFill/>
                  </a:ln>
                  <a:solidFill>
                    <a:prstClr val="black"/>
                  </a:solidFill>
                  <a:effectLst/>
                  <a:uLnTx/>
                  <a:uFillTx/>
                  <a:latin typeface="Verdana"/>
                  <a:ea typeface="+mn-ea"/>
                  <a:cs typeface="Mangal" panose="02040503050203030202" pitchFamily="18" charset="0"/>
                </a:rPr>
                <a:t> Courageous Hope</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Competitive pricing strategy($5/month, half of </a:t>
              </a:r>
              <a:r>
                <a:rPr kumimoji="0" lang="en-US" altLang="zh-CN" sz="1200" b="0" i="0" u="none" strike="noStrike" kern="1200" cap="none" spc="0" normalizeH="0" baseline="0" noProof="0" dirty="0" err="1">
                  <a:ln>
                    <a:noFill/>
                  </a:ln>
                  <a:solidFill>
                    <a:prstClr val="black"/>
                  </a:solidFill>
                  <a:effectLst/>
                  <a:uLnTx/>
                  <a:uFillTx/>
                  <a:latin typeface="Verdana"/>
                  <a:ea typeface="+mn-ea"/>
                  <a:cs typeface="+mn-cs"/>
                </a:rPr>
                <a:t>Fetchy</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Arouse interest to K-8 students(painting with bright theme color,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game set design</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interactive chat box)</a:t>
              </a:r>
            </a:p>
          </p:txBody>
        </p:sp>
        <p:sp>
          <p:nvSpPr>
            <p:cNvPr id="16" name="矩形 15">
              <a:extLst>
                <a:ext uri="{FF2B5EF4-FFF2-40B4-BE49-F238E27FC236}">
                  <a16:creationId xmlns:a16="http://schemas.microsoft.com/office/drawing/2014/main" id="{7122DB4C-F87D-AB93-B5ED-E3FC3CBC00A1}"/>
                </a:ext>
              </a:extLst>
            </p:cNvPr>
            <p:cNvSpPr/>
            <p:nvPr/>
          </p:nvSpPr>
          <p:spPr>
            <a:xfrm>
              <a:off x="374195" y="1456383"/>
              <a:ext cx="2363156" cy="173526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Mutual learning and helping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technology</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community(Open-source in Illinois)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Potential funding resource (Department of Education Grant(SBIR 1B))</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endParaRPr kumimoji="0" lang="en-US" altLang="zh-CN" sz="1200" b="1" i="0" u="none" strike="noStrike" kern="1200" cap="none" spc="0" normalizeH="0" baseline="0" noProof="0" dirty="0">
                <a:ln>
                  <a:noFill/>
                </a:ln>
                <a:solidFill>
                  <a:prstClr val="black"/>
                </a:solidFill>
                <a:effectLst/>
                <a:uLnTx/>
                <a:uFillTx/>
                <a:latin typeface="Verdana"/>
                <a:ea typeface="+mn-ea"/>
                <a:cs typeface="+mn-cs"/>
              </a:endParaRPr>
            </a:p>
          </p:txBody>
        </p:sp>
        <p:sp>
          <p:nvSpPr>
            <p:cNvPr id="22" name="文本框 21">
              <a:extLst>
                <a:ext uri="{FF2B5EF4-FFF2-40B4-BE49-F238E27FC236}">
                  <a16:creationId xmlns:a16="http://schemas.microsoft.com/office/drawing/2014/main" id="{FA8957CD-3063-638B-F977-3D14F2398E0D}"/>
                </a:ext>
              </a:extLst>
            </p:cNvPr>
            <p:cNvSpPr txBox="1"/>
            <p:nvPr/>
          </p:nvSpPr>
          <p:spPr>
            <a:xfrm>
              <a:off x="374195" y="1179383"/>
              <a:ext cx="2366419" cy="276999"/>
            </a:xfrm>
            <a:prstGeom prst="rect">
              <a:avLst/>
            </a:prstGeom>
            <a:solidFill>
              <a:schemeClr val="accent1">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Resource Availability</a:t>
              </a:r>
            </a:p>
          </p:txBody>
        </p:sp>
      </p:grpSp>
      <p:grpSp>
        <p:nvGrpSpPr>
          <p:cNvPr id="53" name="组合 52">
            <a:extLst>
              <a:ext uri="{FF2B5EF4-FFF2-40B4-BE49-F238E27FC236}">
                <a16:creationId xmlns:a16="http://schemas.microsoft.com/office/drawing/2014/main" id="{FA72525A-307B-251C-FA53-003EA3715DFF}"/>
              </a:ext>
            </a:extLst>
          </p:cNvPr>
          <p:cNvGrpSpPr/>
          <p:nvPr/>
        </p:nvGrpSpPr>
        <p:grpSpPr>
          <a:xfrm>
            <a:off x="4628692" y="902387"/>
            <a:ext cx="2499284" cy="2683350"/>
            <a:chOff x="4156036" y="1635306"/>
            <a:chExt cx="2515417" cy="2683047"/>
          </a:xfrm>
        </p:grpSpPr>
        <p:grpSp>
          <p:nvGrpSpPr>
            <p:cNvPr id="45" name="组合 44">
              <a:extLst>
                <a:ext uri="{FF2B5EF4-FFF2-40B4-BE49-F238E27FC236}">
                  <a16:creationId xmlns:a16="http://schemas.microsoft.com/office/drawing/2014/main" id="{F3E56A8A-CDEA-5942-F48B-6F847C04D08B}"/>
                </a:ext>
              </a:extLst>
            </p:cNvPr>
            <p:cNvGrpSpPr/>
            <p:nvPr/>
          </p:nvGrpSpPr>
          <p:grpSpPr>
            <a:xfrm>
              <a:off x="4156037" y="1635306"/>
              <a:ext cx="2511820" cy="399712"/>
              <a:chOff x="5089953" y="779225"/>
              <a:chExt cx="2281203" cy="399712"/>
            </a:xfrm>
          </p:grpSpPr>
          <p:sp>
            <p:nvSpPr>
              <p:cNvPr id="15" name="矩形 14">
                <a:extLst>
                  <a:ext uri="{FF2B5EF4-FFF2-40B4-BE49-F238E27FC236}">
                    <a16:creationId xmlns:a16="http://schemas.microsoft.com/office/drawing/2014/main" id="{115F4733-29A2-F073-97F2-13579F2F0B51}"/>
                  </a:ext>
                </a:extLst>
              </p:cNvPr>
              <p:cNvSpPr/>
              <p:nvPr/>
            </p:nvSpPr>
            <p:spPr>
              <a:xfrm>
                <a:off x="5089953" y="779225"/>
                <a:ext cx="2281203" cy="39971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Verdana"/>
                    <a:ea typeface="+mn-ea"/>
                    <a:cs typeface="+mn-cs"/>
                  </a:rPr>
                  <a:t>  Opportunity</a:t>
                </a:r>
                <a:endParaRPr kumimoji="0" lang="zh-CN" altLang="en-US" sz="18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27" name="图形 26" descr="灯泡">
                <a:extLst>
                  <a:ext uri="{FF2B5EF4-FFF2-40B4-BE49-F238E27FC236}">
                    <a16:creationId xmlns:a16="http://schemas.microsoft.com/office/drawing/2014/main" id="{57872E9A-777D-81BA-9E6A-73DED3CDE8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30532" y="812476"/>
                <a:ext cx="347750" cy="347750"/>
              </a:xfrm>
              <a:prstGeom prst="rect">
                <a:avLst/>
              </a:prstGeom>
            </p:spPr>
          </p:pic>
        </p:grpSp>
        <p:grpSp>
          <p:nvGrpSpPr>
            <p:cNvPr id="35" name="组合 34">
              <a:extLst>
                <a:ext uri="{FF2B5EF4-FFF2-40B4-BE49-F238E27FC236}">
                  <a16:creationId xmlns:a16="http://schemas.microsoft.com/office/drawing/2014/main" id="{3EA7E93D-24BE-A770-8F4B-1C76BF99C096}"/>
                </a:ext>
              </a:extLst>
            </p:cNvPr>
            <p:cNvGrpSpPr/>
            <p:nvPr/>
          </p:nvGrpSpPr>
          <p:grpSpPr>
            <a:xfrm>
              <a:off x="4156036" y="2023810"/>
              <a:ext cx="2515417" cy="2019156"/>
              <a:chOff x="4898512" y="1834078"/>
              <a:chExt cx="2718598" cy="2250756"/>
            </a:xfrm>
          </p:grpSpPr>
          <p:sp>
            <p:nvSpPr>
              <p:cNvPr id="31" name="矩形 30">
                <a:extLst>
                  <a:ext uri="{FF2B5EF4-FFF2-40B4-BE49-F238E27FC236}">
                    <a16:creationId xmlns:a16="http://schemas.microsoft.com/office/drawing/2014/main" id="{0FA04049-BEC6-98B6-C732-93D14CE0252E}"/>
                  </a:ext>
                </a:extLst>
              </p:cNvPr>
              <p:cNvSpPr/>
              <p:nvPr/>
            </p:nvSpPr>
            <p:spPr>
              <a:xfrm>
                <a:off x="4898512" y="2112366"/>
                <a:ext cx="2716835" cy="197246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28600" marR="0" lvl="0" indent="-22860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Desire of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customized education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and increase number of home school</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bring prospects for online education (2.7M student users)</a:t>
                </a:r>
              </a:p>
              <a:p>
                <a:pPr marL="228600" marR="0" lvl="0" indent="-22860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Investment of AI education is still at angel stage</a:t>
                </a:r>
              </a:p>
            </p:txBody>
          </p:sp>
          <p:sp>
            <p:nvSpPr>
              <p:cNvPr id="30" name="文本框 29">
                <a:extLst>
                  <a:ext uri="{FF2B5EF4-FFF2-40B4-BE49-F238E27FC236}">
                    <a16:creationId xmlns:a16="http://schemas.microsoft.com/office/drawing/2014/main" id="{6AFDFABF-824C-D591-2DCE-81CF643D3023}"/>
                  </a:ext>
                </a:extLst>
              </p:cNvPr>
              <p:cNvSpPr txBox="1"/>
              <p:nvPr/>
            </p:nvSpPr>
            <p:spPr>
              <a:xfrm>
                <a:off x="4899175" y="1834078"/>
                <a:ext cx="2717935" cy="308736"/>
              </a:xfrm>
              <a:prstGeom prst="rect">
                <a:avLst/>
              </a:prstGeom>
              <a:solidFill>
                <a:schemeClr val="accent2">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Market Trends</a:t>
                </a: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32" name="文本框 31">
              <a:extLst>
                <a:ext uri="{FF2B5EF4-FFF2-40B4-BE49-F238E27FC236}">
                  <a16:creationId xmlns:a16="http://schemas.microsoft.com/office/drawing/2014/main" id="{936B13A4-F65B-B78D-D424-FBC9137E6DA6}"/>
                </a:ext>
              </a:extLst>
            </p:cNvPr>
            <p:cNvSpPr txBox="1"/>
            <p:nvPr/>
          </p:nvSpPr>
          <p:spPr>
            <a:xfrm>
              <a:off x="4156649" y="4041385"/>
              <a:ext cx="2511203" cy="276968"/>
            </a:xfrm>
            <a:prstGeom prst="rect">
              <a:avLst/>
            </a:prstGeom>
            <a:solidFill>
              <a:schemeClr val="accent2">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Technology Advancements</a:t>
              </a: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60" name="组合 59">
            <a:extLst>
              <a:ext uri="{FF2B5EF4-FFF2-40B4-BE49-F238E27FC236}">
                <a16:creationId xmlns:a16="http://schemas.microsoft.com/office/drawing/2014/main" id="{B0ADF6A5-F00B-09B6-8138-437A936E6D62}"/>
              </a:ext>
            </a:extLst>
          </p:cNvPr>
          <p:cNvGrpSpPr/>
          <p:nvPr/>
        </p:nvGrpSpPr>
        <p:grpSpPr>
          <a:xfrm>
            <a:off x="7020156" y="902387"/>
            <a:ext cx="2219080" cy="4990220"/>
            <a:chOff x="8190312" y="277343"/>
            <a:chExt cx="2311721" cy="4906126"/>
          </a:xfrm>
        </p:grpSpPr>
        <p:grpSp>
          <p:nvGrpSpPr>
            <p:cNvPr id="46" name="组合 45">
              <a:extLst>
                <a:ext uri="{FF2B5EF4-FFF2-40B4-BE49-F238E27FC236}">
                  <a16:creationId xmlns:a16="http://schemas.microsoft.com/office/drawing/2014/main" id="{B5607635-A82B-5C69-97E8-712865952747}"/>
                </a:ext>
              </a:extLst>
            </p:cNvPr>
            <p:cNvGrpSpPr/>
            <p:nvPr/>
          </p:nvGrpSpPr>
          <p:grpSpPr>
            <a:xfrm>
              <a:off x="8192281" y="277343"/>
              <a:ext cx="2309749" cy="399712"/>
              <a:chOff x="8088813" y="797901"/>
              <a:chExt cx="2204307" cy="399712"/>
            </a:xfrm>
          </p:grpSpPr>
          <p:sp>
            <p:nvSpPr>
              <p:cNvPr id="17" name="矩形 16">
                <a:extLst>
                  <a:ext uri="{FF2B5EF4-FFF2-40B4-BE49-F238E27FC236}">
                    <a16:creationId xmlns:a16="http://schemas.microsoft.com/office/drawing/2014/main" id="{CFF05D68-4EBD-0F23-7A03-3929D7997245}"/>
                  </a:ext>
                </a:extLst>
              </p:cNvPr>
              <p:cNvSpPr/>
              <p:nvPr/>
            </p:nvSpPr>
            <p:spPr>
              <a:xfrm>
                <a:off x="8088813" y="797901"/>
                <a:ext cx="2204307" cy="39971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Verdana"/>
                    <a:ea typeface="+mn-ea"/>
                    <a:cs typeface="+mn-cs"/>
                  </a:rPr>
                  <a:t>Threat</a:t>
                </a:r>
                <a:endParaRPr kumimoji="0" lang="zh-CN" altLang="en-US" sz="18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28" name="图形 27" descr="停止标志">
                <a:extLst>
                  <a:ext uri="{FF2B5EF4-FFF2-40B4-BE49-F238E27FC236}">
                    <a16:creationId xmlns:a16="http://schemas.microsoft.com/office/drawing/2014/main" id="{BC91AE0D-52BD-D73F-7BC7-5F38F94269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07942" y="831187"/>
                <a:ext cx="347750" cy="347750"/>
              </a:xfrm>
              <a:prstGeom prst="rect">
                <a:avLst/>
              </a:prstGeom>
            </p:spPr>
          </p:pic>
        </p:grpSp>
        <p:grpSp>
          <p:nvGrpSpPr>
            <p:cNvPr id="54" name="组合 53">
              <a:extLst>
                <a:ext uri="{FF2B5EF4-FFF2-40B4-BE49-F238E27FC236}">
                  <a16:creationId xmlns:a16="http://schemas.microsoft.com/office/drawing/2014/main" id="{5C2B9634-306A-43A4-FA58-6FA066C3A90A}"/>
                </a:ext>
              </a:extLst>
            </p:cNvPr>
            <p:cNvGrpSpPr/>
            <p:nvPr/>
          </p:nvGrpSpPr>
          <p:grpSpPr>
            <a:xfrm>
              <a:off x="8192277" y="658824"/>
              <a:ext cx="2309752" cy="1997422"/>
              <a:chOff x="7284672" y="1163501"/>
              <a:chExt cx="2346688" cy="1775479"/>
            </a:xfrm>
          </p:grpSpPr>
          <p:sp>
            <p:nvSpPr>
              <p:cNvPr id="55" name="文本框 54">
                <a:extLst>
                  <a:ext uri="{FF2B5EF4-FFF2-40B4-BE49-F238E27FC236}">
                    <a16:creationId xmlns:a16="http://schemas.microsoft.com/office/drawing/2014/main" id="{8FECC3A1-261C-DF57-7D21-4082B4DB1CE6}"/>
                  </a:ext>
                </a:extLst>
              </p:cNvPr>
              <p:cNvSpPr txBox="1"/>
              <p:nvPr/>
            </p:nvSpPr>
            <p:spPr>
              <a:xfrm>
                <a:off x="7284676" y="1163501"/>
                <a:ext cx="2346684" cy="246220"/>
              </a:xfrm>
              <a:prstGeom prst="rect">
                <a:avLst/>
              </a:prstGeom>
              <a:solidFill>
                <a:schemeClr val="tx2">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Regulatory Changes</a:t>
                </a: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56" name="矩形 55">
                <a:extLst>
                  <a:ext uri="{FF2B5EF4-FFF2-40B4-BE49-F238E27FC236}">
                    <a16:creationId xmlns:a16="http://schemas.microsoft.com/office/drawing/2014/main" id="{801DE86A-E127-DD82-9985-2BB4CA88E94C}"/>
                  </a:ext>
                </a:extLst>
              </p:cNvPr>
              <p:cNvSpPr/>
              <p:nvPr/>
            </p:nvSpPr>
            <p:spPr>
              <a:xfrm>
                <a:off x="7284672" y="1407118"/>
                <a:ext cx="2346684" cy="1531862"/>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Double-Decrease Policy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makes obstacles for assignment creation product</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Integrity of academic may restrict the AI use on education</a:t>
                </a:r>
                <a:endParaRPr kumimoji="0" lang="en-US" altLang="zh-CN" sz="1200" b="1" i="0" u="none" strike="noStrike" kern="1200" cap="none" spc="0" normalizeH="0" baseline="0" noProof="0" dirty="0">
                  <a:ln>
                    <a:noFill/>
                  </a:ln>
                  <a:solidFill>
                    <a:prstClr val="black"/>
                  </a:solidFill>
                  <a:effectLst/>
                  <a:uLnTx/>
                  <a:uFillTx/>
                  <a:latin typeface="Verdana"/>
                  <a:ea typeface="+mn-ea"/>
                  <a:cs typeface="+mn-cs"/>
                </a:endParaRPr>
              </a:p>
            </p:txBody>
          </p:sp>
        </p:grpSp>
        <p:grpSp>
          <p:nvGrpSpPr>
            <p:cNvPr id="57" name="组合 56">
              <a:extLst>
                <a:ext uri="{FF2B5EF4-FFF2-40B4-BE49-F238E27FC236}">
                  <a16:creationId xmlns:a16="http://schemas.microsoft.com/office/drawing/2014/main" id="{CE6CEEB5-D652-316B-5B7F-8FD528835BA2}"/>
                </a:ext>
              </a:extLst>
            </p:cNvPr>
            <p:cNvGrpSpPr/>
            <p:nvPr/>
          </p:nvGrpSpPr>
          <p:grpSpPr>
            <a:xfrm>
              <a:off x="8190312" y="2643747"/>
              <a:ext cx="2311721" cy="2539722"/>
              <a:chOff x="8451561" y="2237491"/>
              <a:chExt cx="2491378" cy="2313696"/>
            </a:xfrm>
          </p:grpSpPr>
          <p:sp>
            <p:nvSpPr>
              <p:cNvPr id="58" name="文本框 57">
                <a:extLst>
                  <a:ext uri="{FF2B5EF4-FFF2-40B4-BE49-F238E27FC236}">
                    <a16:creationId xmlns:a16="http://schemas.microsoft.com/office/drawing/2014/main" id="{54D38360-50C5-D4D0-3E39-89A8B5C304E0}"/>
                  </a:ext>
                </a:extLst>
              </p:cNvPr>
              <p:cNvSpPr txBox="1"/>
              <p:nvPr/>
            </p:nvSpPr>
            <p:spPr>
              <a:xfrm>
                <a:off x="8451561" y="2237491"/>
                <a:ext cx="2491378" cy="248094"/>
              </a:xfrm>
              <a:prstGeom prst="rect">
                <a:avLst/>
              </a:prstGeom>
              <a:solidFill>
                <a:schemeClr val="tx2">
                  <a:lumMod val="40000"/>
                  <a:lumOff val="60000"/>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Consumer Behavior</a:t>
                </a: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59" name="矩形 58">
                <a:extLst>
                  <a:ext uri="{FF2B5EF4-FFF2-40B4-BE49-F238E27FC236}">
                    <a16:creationId xmlns:a16="http://schemas.microsoft.com/office/drawing/2014/main" id="{E86D7AEA-901D-ECE4-D1ED-B69DA8ADCA25}"/>
                  </a:ext>
                </a:extLst>
              </p:cNvPr>
              <p:cNvSpPr/>
              <p:nvPr/>
            </p:nvSpPr>
            <p:spPr>
              <a:xfrm>
                <a:off x="8451561" y="2464843"/>
                <a:ext cx="2491378" cy="2086344"/>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AI can’t understand complicated emotion of users, thus lack accuracy in some aspects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Heavily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rely on electronic equipment</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causing parent concern (70% US parents against kids under 12 using electronic devices)</a:t>
                </a:r>
              </a:p>
            </p:txBody>
          </p:sp>
        </p:grpSp>
      </p:grpSp>
      <p:grpSp>
        <p:nvGrpSpPr>
          <p:cNvPr id="14" name="组合 13">
            <a:extLst>
              <a:ext uri="{FF2B5EF4-FFF2-40B4-BE49-F238E27FC236}">
                <a16:creationId xmlns:a16="http://schemas.microsoft.com/office/drawing/2014/main" id="{C50302B3-99B4-6EDF-99B5-7A31E5B53A52}"/>
              </a:ext>
            </a:extLst>
          </p:cNvPr>
          <p:cNvGrpSpPr/>
          <p:nvPr/>
        </p:nvGrpSpPr>
        <p:grpSpPr>
          <a:xfrm>
            <a:off x="9484366" y="902388"/>
            <a:ext cx="2222861" cy="4990220"/>
            <a:chOff x="9484366" y="902387"/>
            <a:chExt cx="2222861" cy="4997837"/>
          </a:xfrm>
        </p:grpSpPr>
        <p:grpSp>
          <p:nvGrpSpPr>
            <p:cNvPr id="49" name="组合 48">
              <a:extLst>
                <a:ext uri="{FF2B5EF4-FFF2-40B4-BE49-F238E27FC236}">
                  <a16:creationId xmlns:a16="http://schemas.microsoft.com/office/drawing/2014/main" id="{6398D7EC-9FE6-B758-3182-FC59C70A82D8}"/>
                </a:ext>
              </a:extLst>
            </p:cNvPr>
            <p:cNvGrpSpPr/>
            <p:nvPr/>
          </p:nvGrpSpPr>
          <p:grpSpPr>
            <a:xfrm>
              <a:off x="9484366" y="902387"/>
              <a:ext cx="2222861" cy="399712"/>
              <a:chOff x="9630970" y="785823"/>
              <a:chExt cx="2174267" cy="399712"/>
            </a:xfrm>
          </p:grpSpPr>
          <p:sp>
            <p:nvSpPr>
              <p:cNvPr id="7" name="矩形 6">
                <a:extLst>
                  <a:ext uri="{FF2B5EF4-FFF2-40B4-BE49-F238E27FC236}">
                    <a16:creationId xmlns:a16="http://schemas.microsoft.com/office/drawing/2014/main" id="{76E8C966-F0B1-8362-6935-D174DB45861F}"/>
                  </a:ext>
                </a:extLst>
              </p:cNvPr>
              <p:cNvSpPr/>
              <p:nvPr/>
            </p:nvSpPr>
            <p:spPr>
              <a:xfrm>
                <a:off x="9630970" y="785823"/>
                <a:ext cx="2174267" cy="39971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Verdana"/>
                    <a:ea typeface="+mn-ea"/>
                    <a:cs typeface="+mn-cs"/>
                  </a:rPr>
                  <a:t>Takeaways</a:t>
                </a:r>
                <a:endParaRPr kumimoji="0" lang="zh-CN" altLang="en-US" sz="1800" b="0" i="0" u="none" strike="noStrike" kern="1200" cap="none" spc="0" normalizeH="0" baseline="0" noProof="0" dirty="0">
                  <a:ln>
                    <a:noFill/>
                  </a:ln>
                  <a:solidFill>
                    <a:prstClr val="white"/>
                  </a:solidFill>
                  <a:effectLst/>
                  <a:uLnTx/>
                  <a:uFillTx/>
                  <a:latin typeface="Verdana"/>
                  <a:ea typeface="+mn-ea"/>
                  <a:cs typeface="+mn-cs"/>
                </a:endParaRPr>
              </a:p>
            </p:txBody>
          </p:sp>
          <p:pic>
            <p:nvPicPr>
              <p:cNvPr id="9" name="图形 8" descr="灯泡">
                <a:extLst>
                  <a:ext uri="{FF2B5EF4-FFF2-40B4-BE49-F238E27FC236}">
                    <a16:creationId xmlns:a16="http://schemas.microsoft.com/office/drawing/2014/main" id="{092B6D95-8CC7-B351-D589-11E5E5A683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61748" y="812619"/>
                <a:ext cx="347750" cy="347750"/>
              </a:xfrm>
              <a:prstGeom prst="rect">
                <a:avLst/>
              </a:prstGeom>
            </p:spPr>
          </p:pic>
        </p:grpSp>
        <p:sp>
          <p:nvSpPr>
            <p:cNvPr id="12" name="矩形 11">
              <a:extLst>
                <a:ext uri="{FF2B5EF4-FFF2-40B4-BE49-F238E27FC236}">
                  <a16:creationId xmlns:a16="http://schemas.microsoft.com/office/drawing/2014/main" id="{056FB50E-BB20-BDCD-83F2-A3D67F05F6E8}"/>
                </a:ext>
              </a:extLst>
            </p:cNvPr>
            <p:cNvSpPr/>
            <p:nvPr/>
          </p:nvSpPr>
          <p:spPr>
            <a:xfrm>
              <a:off x="9484366" y="1281909"/>
              <a:ext cx="2222861" cy="4618315"/>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Improve</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after-school education products to develop to-C customer base to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utilize long-tail effect</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Improve introduction video by adding soft background music or use Geni fox as a host to interview school users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Conduct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research with data support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to show positive correlation between using Geni and improving students’ learning enthusiasm and show this as a testimonials on the website to inform target audience</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Enhance the concept of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Teacher-Student-Machine Trinity </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endParaRPr kumimoji="0" lang="en-US" altLang="zh-CN" sz="1200" b="1" i="0" u="none" strike="noStrike" kern="1200" cap="none" spc="0" normalizeH="0" baseline="0" noProof="0" dirty="0">
                <a:ln>
                  <a:noFill/>
                </a:ln>
                <a:solidFill>
                  <a:prstClr val="black"/>
                </a:solidFill>
                <a:effectLst/>
                <a:uLnTx/>
                <a:uFillTx/>
                <a:latin typeface="Verdana"/>
                <a:ea typeface="+mn-ea"/>
                <a:cs typeface="+mn-cs"/>
              </a:endParaRPr>
            </a:p>
          </p:txBody>
        </p:sp>
      </p:grpSp>
      <p:sp>
        <p:nvSpPr>
          <p:cNvPr id="24" name="矩形 23">
            <a:extLst>
              <a:ext uri="{FF2B5EF4-FFF2-40B4-BE49-F238E27FC236}">
                <a16:creationId xmlns:a16="http://schemas.microsoft.com/office/drawing/2014/main" id="{D634A84E-0A70-05FE-FAD9-B287782FF8F6}"/>
              </a:ext>
            </a:extLst>
          </p:cNvPr>
          <p:cNvSpPr/>
          <p:nvPr/>
        </p:nvSpPr>
        <p:spPr>
          <a:xfrm>
            <a:off x="4626337" y="3559303"/>
            <a:ext cx="2391848" cy="233641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ChatGPT</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AI Generated Content(AIGC), </a:t>
            </a:r>
            <a:r>
              <a:rPr kumimoji="0" lang="en-US" altLang="zh-CN" sz="1200" b="0" i="0" u="none" strike="noStrike" kern="1200" cap="none" spc="0" normalizeH="0" baseline="0" noProof="0" dirty="0" err="1">
                <a:ln>
                  <a:noFill/>
                </a:ln>
                <a:solidFill>
                  <a:prstClr val="black"/>
                </a:solidFill>
                <a:effectLst/>
                <a:uLnTx/>
                <a:uFillTx/>
                <a:latin typeface="Verdana"/>
                <a:ea typeface="+mn-ea"/>
                <a:cs typeface="+mn-cs"/>
              </a:rPr>
              <a:t>MathGPT</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arouse people’s attention(5 times increase on Google Search Trends)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America’s computational power index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CPI</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is 82 (globally rank 1st)</a:t>
            </a:r>
          </a:p>
        </p:txBody>
      </p:sp>
      <p:sp>
        <p:nvSpPr>
          <p:cNvPr id="29" name="右大括号 28">
            <a:extLst>
              <a:ext uri="{FF2B5EF4-FFF2-40B4-BE49-F238E27FC236}">
                <a16:creationId xmlns:a16="http://schemas.microsoft.com/office/drawing/2014/main" id="{D404CF9C-DC6C-C76F-D0B7-039BE80BE505}"/>
              </a:ext>
            </a:extLst>
          </p:cNvPr>
          <p:cNvSpPr/>
          <p:nvPr/>
        </p:nvSpPr>
        <p:spPr>
          <a:xfrm>
            <a:off x="9272585" y="2276475"/>
            <a:ext cx="209907" cy="22621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8" name="TextBox 7">
            <a:extLst>
              <a:ext uri="{FF2B5EF4-FFF2-40B4-BE49-F238E27FC236}">
                <a16:creationId xmlns:a16="http://schemas.microsoft.com/office/drawing/2014/main" id="{A1B2A069-F6E5-BF9F-6EE3-F560134926D1}"/>
              </a:ext>
            </a:extLst>
          </p:cNvPr>
          <p:cNvSpPr txBox="1"/>
          <p:nvPr/>
        </p:nvSpPr>
        <p:spPr>
          <a:xfrm>
            <a:off x="443215" y="3288695"/>
            <a:ext cx="2230539" cy="276999"/>
          </a:xfrm>
          <a:prstGeom prst="rect">
            <a:avLst/>
          </a:prstGeom>
          <a:noFill/>
        </p:spPr>
        <p:txBody>
          <a:bodyPr wrap="square" rtlCol="0">
            <a:spAutoFit/>
          </a:bodyPr>
          <a:lstStyle/>
          <a:p>
            <a:pPr algn="ctr"/>
            <a:r>
              <a:rPr lang="en-US" altLang="zh-CN" sz="1200" b="1" dirty="0">
                <a:solidFill>
                  <a:prstClr val="black"/>
                </a:solidFill>
                <a:latin typeface="Verdana"/>
              </a:rPr>
              <a:t>Differentiation Strategy</a:t>
            </a:r>
          </a:p>
        </p:txBody>
      </p:sp>
    </p:spTree>
    <p:extLst>
      <p:ext uri="{BB962C8B-B14F-4D97-AF65-F5344CB8AC3E}">
        <p14:creationId xmlns:p14="http://schemas.microsoft.com/office/powerpoint/2010/main" val="406192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8E3D8-A651-DAD9-11DF-D08A58C2234A}"/>
              </a:ext>
            </a:extLst>
          </p:cNvPr>
          <p:cNvSpPr/>
          <p:nvPr/>
        </p:nvSpPr>
        <p:spPr>
          <a:xfrm>
            <a:off x="478971" y="4385668"/>
            <a:ext cx="11234058" cy="165098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Verdana"/>
              <a:ea typeface="+mn-ea"/>
              <a:cs typeface="+mn-cs"/>
            </a:endParaRPr>
          </a:p>
        </p:txBody>
      </p:sp>
      <p:sp>
        <p:nvSpPr>
          <p:cNvPr id="9" name="Rectangle 8">
            <a:extLst>
              <a:ext uri="{FF2B5EF4-FFF2-40B4-BE49-F238E27FC236}">
                <a16:creationId xmlns:a16="http://schemas.microsoft.com/office/drawing/2014/main" id="{FEBA29B9-4B19-CC53-7533-C382DBB60302}"/>
              </a:ext>
            </a:extLst>
          </p:cNvPr>
          <p:cNvSpPr/>
          <p:nvPr/>
        </p:nvSpPr>
        <p:spPr>
          <a:xfrm>
            <a:off x="5825067" y="913564"/>
            <a:ext cx="5887962" cy="3318671"/>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Verdana"/>
              <a:ea typeface="+mn-ea"/>
              <a:cs typeface="+mn-cs"/>
            </a:endParaRPr>
          </a:p>
        </p:txBody>
      </p:sp>
      <p:sp>
        <p:nvSpPr>
          <p:cNvPr id="10" name="Rectangle 9">
            <a:extLst>
              <a:ext uri="{FF2B5EF4-FFF2-40B4-BE49-F238E27FC236}">
                <a16:creationId xmlns:a16="http://schemas.microsoft.com/office/drawing/2014/main" id="{0D1BEE7F-9FC6-4985-5B8D-FB73D7A4EF25}"/>
              </a:ext>
            </a:extLst>
          </p:cNvPr>
          <p:cNvSpPr/>
          <p:nvPr/>
        </p:nvSpPr>
        <p:spPr>
          <a:xfrm>
            <a:off x="5985933" y="1062640"/>
            <a:ext cx="5562600" cy="301211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Verdana"/>
              <a:ea typeface="+mn-ea"/>
              <a:cs typeface="+mn-cs"/>
            </a:endParaRPr>
          </a:p>
        </p:txBody>
      </p:sp>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dirty="0" err="1"/>
              <a:t>ChatterBuzz</a:t>
            </a:r>
            <a:r>
              <a:rPr lang="en-US" dirty="0"/>
              <a:t>; </a:t>
            </a:r>
            <a:r>
              <a:rPr lang="en-US" dirty="0" err="1"/>
              <a:t>Cognitivemarketresearch</a:t>
            </a:r>
            <a:r>
              <a:rPr lang="en-US" dirty="0"/>
              <a:t>; </a:t>
            </a:r>
            <a:r>
              <a:rPr lang="en-US" dirty="0" err="1"/>
              <a:t>Grandviewresearch</a:t>
            </a:r>
            <a:r>
              <a:rPr lang="en-US" dirty="0"/>
              <a:t>; </a:t>
            </a:r>
            <a:r>
              <a:rPr lang="en-US" dirty="0" err="1"/>
              <a:t>Insightus</a:t>
            </a:r>
            <a:r>
              <a:rPr lang="en-US" dirty="0"/>
              <a:t>; </a:t>
            </a:r>
            <a:r>
              <a:rPr lang="en-US" dirty="0" err="1"/>
              <a:t>WebFX</a:t>
            </a:r>
            <a:r>
              <a:rPr lang="en-US" dirty="0"/>
              <a:t> </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lIns="91440" tIns="45720" rIns="91440" bIns="45720" anchor="ctr"/>
          <a:lstStyle/>
          <a:p>
            <a:r>
              <a:rPr lang="en-US" sz="1800" dirty="0">
                <a:solidFill>
                  <a:srgbClr val="0D0D0D"/>
                </a:solidFill>
                <a:latin typeface="Verdana"/>
                <a:ea typeface="Verdana"/>
              </a:rPr>
              <a:t>Geni  could work to improve their overall product</a:t>
            </a:r>
            <a:r>
              <a:rPr lang="en-US" sz="1800" b="0" i="0" dirty="0">
                <a:solidFill>
                  <a:srgbClr val="0D0D0D"/>
                </a:solidFill>
                <a:effectLst/>
                <a:latin typeface="Verdana"/>
                <a:ea typeface="Verdana"/>
              </a:rPr>
              <a:t> through strategic pricing, captivating brochures, impactful marketing initiatives, and eventually expansion to different subjects</a:t>
            </a:r>
            <a:endParaRPr lang="en-US" sz="1800" dirty="0">
              <a:latin typeface="Verdana"/>
              <a:ea typeface="Verdana"/>
            </a:endParaRP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dirty="0"/>
              <a:t>Analyzing and providing solutions for Geni’s current constraints with regards to the target market</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7" name="Rectangle 6">
            <a:extLst>
              <a:ext uri="{FF2B5EF4-FFF2-40B4-BE49-F238E27FC236}">
                <a16:creationId xmlns:a16="http://schemas.microsoft.com/office/drawing/2014/main" id="{9AFEB914-2068-FDEB-E3AB-A6C9953A3938}"/>
              </a:ext>
            </a:extLst>
          </p:cNvPr>
          <p:cNvSpPr/>
          <p:nvPr/>
        </p:nvSpPr>
        <p:spPr>
          <a:xfrm>
            <a:off x="478970" y="1345365"/>
            <a:ext cx="5088464" cy="288687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base"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Package Deals </a:t>
            </a:r>
            <a:r>
              <a:rPr kumimoji="0" lang="en-US" sz="1200" b="0" i="0" u="none" strike="noStrike" kern="1200" cap="none" spc="0" normalizeH="0" baseline="0" noProof="0" dirty="0">
                <a:ln>
                  <a:noFill/>
                </a:ln>
                <a:solidFill>
                  <a:prstClr val="black"/>
                </a:solidFill>
                <a:effectLst/>
                <a:uLnTx/>
                <a:uFillTx/>
                <a:latin typeface="Verdana"/>
                <a:ea typeface="+mn-ea"/>
                <a:cs typeface="+mn-cs"/>
              </a:rPr>
              <a:t>(priced at $4 or less) can incentivize the purchases for groups of educators​​ with more than 10 new subscribers; </a:t>
            </a:r>
            <a:r>
              <a:rPr kumimoji="0" lang="en-US" sz="1200" b="1" i="0" u="none" strike="noStrike" kern="1200" cap="none" spc="0" normalizeH="0" baseline="0" noProof="0" dirty="0">
                <a:ln>
                  <a:noFill/>
                </a:ln>
                <a:solidFill>
                  <a:prstClr val="black"/>
                </a:solidFill>
                <a:effectLst/>
                <a:uLnTx/>
                <a:uFillTx/>
                <a:latin typeface="Verdana"/>
                <a:ea typeface="+mn-ea"/>
                <a:cs typeface="+mn-cs"/>
              </a:rPr>
              <a:t>reduces Geni’s customer acquisition cost</a:t>
            </a:r>
            <a:r>
              <a:rPr kumimoji="0" lang="en-US" sz="1200" b="0" i="0" u="none" strike="noStrike" kern="1200" cap="none" spc="0" normalizeH="0" baseline="0" noProof="0" dirty="0">
                <a:ln>
                  <a:noFill/>
                </a:ln>
                <a:solidFill>
                  <a:prstClr val="black"/>
                </a:solidFill>
                <a:effectLst/>
                <a:uLnTx/>
                <a:uFillTx/>
                <a:latin typeface="Verdana"/>
                <a:ea typeface="+mn-ea"/>
                <a:cs typeface="+mn-cs"/>
              </a:rPr>
              <a:t> through word-of-mouth marketing  </a:t>
            </a:r>
          </a:p>
          <a:p>
            <a:pPr marL="171450" marR="0" lvl="0" indent="-171450" algn="l" defTabSz="457200" rtl="0" eaLnBrk="1" fontAlgn="base"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Period based pricing,</a:t>
            </a:r>
            <a:r>
              <a:rPr kumimoji="0" lang="en-US" sz="1200" b="0" i="0" u="none" strike="noStrike" kern="1200" cap="none" spc="0" normalizeH="0" baseline="0" noProof="0" dirty="0">
                <a:ln>
                  <a:noFill/>
                </a:ln>
                <a:solidFill>
                  <a:prstClr val="black"/>
                </a:solidFill>
                <a:effectLst/>
                <a:uLnTx/>
                <a:uFillTx/>
                <a:latin typeface="Verdana"/>
                <a:ea typeface="+mn-ea"/>
                <a:cs typeface="+mn-cs"/>
              </a:rPr>
              <a:t> where the subscription is priced at $5 per month for a single month plan, with </a:t>
            </a:r>
            <a:r>
              <a:rPr kumimoji="0" lang="en-US" sz="1200" b="1" i="0" u="none" strike="noStrike" kern="1200" cap="none" spc="0" normalizeH="0" baseline="0" noProof="0" dirty="0">
                <a:ln>
                  <a:noFill/>
                </a:ln>
                <a:solidFill>
                  <a:prstClr val="black"/>
                </a:solidFill>
                <a:effectLst/>
                <a:uLnTx/>
                <a:uFillTx/>
                <a:latin typeface="Verdana"/>
                <a:ea typeface="+mn-ea"/>
                <a:cs typeface="+mn-cs"/>
              </a:rPr>
              <a:t>incrementing discounts </a:t>
            </a:r>
            <a:r>
              <a:rPr kumimoji="0" lang="en-US" sz="1200" b="0" i="0" u="none" strike="noStrike" kern="1200" cap="none" spc="0" normalizeH="0" baseline="0" noProof="0" dirty="0">
                <a:ln>
                  <a:noFill/>
                </a:ln>
                <a:solidFill>
                  <a:prstClr val="black"/>
                </a:solidFill>
                <a:effectLst/>
                <a:uLnTx/>
                <a:uFillTx/>
                <a:latin typeface="Verdana"/>
                <a:ea typeface="+mn-ea"/>
                <a:cs typeface="+mn-cs"/>
              </a:rPr>
              <a:t>as the number of months increases (such as $4 per month for 3 months); reduces churn and allows Geni to form a </a:t>
            </a:r>
            <a:r>
              <a:rPr kumimoji="0" lang="en-US" sz="1200" b="1" i="0" u="none" strike="noStrike" kern="1200" cap="none" spc="0" normalizeH="0" baseline="0" noProof="0" dirty="0">
                <a:ln>
                  <a:noFill/>
                </a:ln>
                <a:solidFill>
                  <a:prstClr val="black"/>
                </a:solidFill>
                <a:effectLst/>
                <a:uLnTx/>
                <a:uFillTx/>
                <a:latin typeface="Verdana"/>
                <a:ea typeface="+mn-ea"/>
                <a:cs typeface="+mn-cs"/>
              </a:rPr>
              <a:t>strong long-term customer base</a:t>
            </a:r>
          </a:p>
          <a:p>
            <a:pPr marL="171450" marR="0" lvl="0" indent="-171450" algn="l" defTabSz="457200" rtl="0" eaLnBrk="1" fontAlgn="base"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Free Trials</a:t>
            </a:r>
            <a:r>
              <a:rPr kumimoji="0" lang="en-US" sz="1200" b="0" i="0" u="none" strike="noStrike" kern="1200" cap="none" spc="0" normalizeH="0" baseline="0" noProof="0" dirty="0">
                <a:ln>
                  <a:noFill/>
                </a:ln>
                <a:solidFill>
                  <a:prstClr val="black"/>
                </a:solidFill>
                <a:effectLst/>
                <a:uLnTx/>
                <a:uFillTx/>
                <a:latin typeface="Verdana"/>
                <a:ea typeface="+mn-ea"/>
                <a:cs typeface="+mn-cs"/>
              </a:rPr>
              <a:t> can help market towards individual tutors and home educators by giving them a buffer period before making a purchase​​; to </a:t>
            </a:r>
            <a:r>
              <a:rPr kumimoji="0" lang="en-US" sz="1200" b="1" i="0" u="none" strike="noStrike" kern="1200" cap="none" spc="0" normalizeH="0" baseline="0" noProof="0" dirty="0">
                <a:ln>
                  <a:noFill/>
                </a:ln>
                <a:solidFill>
                  <a:prstClr val="black"/>
                </a:solidFill>
                <a:effectLst/>
                <a:uLnTx/>
                <a:uFillTx/>
                <a:latin typeface="Verdana"/>
                <a:ea typeface="+mn-ea"/>
                <a:cs typeface="+mn-cs"/>
              </a:rPr>
              <a:t>optimize the conversion rate </a:t>
            </a:r>
            <a:r>
              <a:rPr kumimoji="0" lang="en-US" sz="1200" b="0" i="0" u="none" strike="noStrike" kern="1200" cap="none" spc="0" normalizeH="0" baseline="0" noProof="0" dirty="0">
                <a:ln>
                  <a:noFill/>
                </a:ln>
                <a:solidFill>
                  <a:prstClr val="black"/>
                </a:solidFill>
                <a:effectLst/>
                <a:uLnTx/>
                <a:uFillTx/>
                <a:latin typeface="Verdana"/>
                <a:ea typeface="+mn-ea"/>
                <a:cs typeface="+mn-cs"/>
              </a:rPr>
              <a:t>of free trial users in subscription services, the trial should be provided for a period of </a:t>
            </a:r>
            <a:r>
              <a:rPr kumimoji="0" lang="en-US" sz="1200" b="1" i="0" u="none" strike="noStrike" kern="1200" cap="none" spc="0" normalizeH="0" baseline="0" noProof="0" dirty="0">
                <a:ln>
                  <a:noFill/>
                </a:ln>
                <a:solidFill>
                  <a:prstClr val="black"/>
                </a:solidFill>
                <a:effectLst/>
                <a:uLnTx/>
                <a:uFillTx/>
                <a:latin typeface="Verdana"/>
                <a:ea typeface="+mn-ea"/>
                <a:cs typeface="+mn-cs"/>
              </a:rPr>
              <a:t>2 weeks </a:t>
            </a:r>
            <a:r>
              <a:rPr kumimoji="0" lang="en-US" sz="1200" b="0" i="0" u="none" strike="noStrike" kern="1200" cap="none" spc="0" normalizeH="0" baseline="0" noProof="0" dirty="0">
                <a:ln>
                  <a:noFill/>
                </a:ln>
                <a:solidFill>
                  <a:prstClr val="black"/>
                </a:solidFill>
                <a:effectLst/>
                <a:uLnTx/>
                <a:uFillTx/>
                <a:latin typeface="Verdana"/>
                <a:ea typeface="+mn-ea"/>
                <a:cs typeface="+mn-cs"/>
              </a:rPr>
              <a:t>at most (45% for 2 weeks versus 31% for 3 weeks)</a:t>
            </a:r>
          </a:p>
        </p:txBody>
      </p:sp>
      <p:sp>
        <p:nvSpPr>
          <p:cNvPr id="8" name="Rectangle 7">
            <a:extLst>
              <a:ext uri="{FF2B5EF4-FFF2-40B4-BE49-F238E27FC236}">
                <a16:creationId xmlns:a16="http://schemas.microsoft.com/office/drawing/2014/main" id="{5C606C83-D911-F6B7-026C-1DE85B8AA690}"/>
              </a:ext>
            </a:extLst>
          </p:cNvPr>
          <p:cNvSpPr/>
          <p:nvPr/>
        </p:nvSpPr>
        <p:spPr>
          <a:xfrm>
            <a:off x="478971" y="913565"/>
            <a:ext cx="5088463" cy="431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Verdana"/>
                <a:ea typeface="+mn-ea"/>
                <a:cs typeface="+mn-cs"/>
              </a:rPr>
              <a:t>Pricing Structure</a:t>
            </a:r>
          </a:p>
        </p:txBody>
      </p:sp>
      <p:cxnSp>
        <p:nvCxnSpPr>
          <p:cNvPr id="14" name="Straight Connector 13">
            <a:extLst>
              <a:ext uri="{FF2B5EF4-FFF2-40B4-BE49-F238E27FC236}">
                <a16:creationId xmlns:a16="http://schemas.microsoft.com/office/drawing/2014/main" id="{218286C1-F443-4936-EB3E-DDB015185222}"/>
              </a:ext>
            </a:extLst>
          </p:cNvPr>
          <p:cNvCxnSpPr>
            <a:cxnSpLocks/>
          </p:cNvCxnSpPr>
          <p:nvPr/>
        </p:nvCxnSpPr>
        <p:spPr>
          <a:xfrm>
            <a:off x="7636933" y="1046674"/>
            <a:ext cx="0" cy="3082171"/>
          </a:xfrm>
          <a:prstGeom prst="line">
            <a:avLst/>
          </a:prstGeom>
          <a:ln w="19050" cap="flat" cmpd="sng" algn="ctr">
            <a:solidFill>
              <a:schemeClr val="accent6">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0A07ABD2-1514-6F92-9871-5DD5B07D7451}"/>
              </a:ext>
            </a:extLst>
          </p:cNvPr>
          <p:cNvSpPr txBox="1"/>
          <p:nvPr/>
        </p:nvSpPr>
        <p:spPr>
          <a:xfrm>
            <a:off x="7636933" y="1164153"/>
            <a:ext cx="3911598" cy="2862322"/>
          </a:xfrm>
          <a:prstGeom prst="rect">
            <a:avLst/>
          </a:prstGeom>
          <a:noFill/>
        </p:spPr>
        <p:txBody>
          <a:bodyPr wrap="square" rtlCol="0" anchor="ctr">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Brochure can be improved by to show a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sample prompt </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and then the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assignment </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that was generated; use brochure to capitalize on Geni’s main selling points: the tool’s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ease of use </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and the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high</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accuracy </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of the results generated</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Diversification</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in the number of subjects offered or applications of the product; many competitors, such as Fetchy and FACTS, offer multiple different subjects and tools for teachers to use in a variety of scenarios; the EdTech industry has a predicted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annual growth rate of 26.5% </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from 2024-2030, with STEM subjects accounting for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over</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40%</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of the market</a:t>
            </a:r>
            <a:endParaRPr kumimoji="0" lang="en-US" sz="12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TextBox 18">
            <a:extLst>
              <a:ext uri="{FF2B5EF4-FFF2-40B4-BE49-F238E27FC236}">
                <a16:creationId xmlns:a16="http://schemas.microsoft.com/office/drawing/2014/main" id="{390141F2-487F-29C6-E77A-6C435E57CCF5}"/>
              </a:ext>
            </a:extLst>
          </p:cNvPr>
          <p:cNvSpPr txBox="1"/>
          <p:nvPr/>
        </p:nvSpPr>
        <p:spPr>
          <a:xfrm>
            <a:off x="6133812" y="1129463"/>
            <a:ext cx="1320849"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Verdana"/>
                <a:ea typeface="+mn-ea"/>
                <a:cs typeface="+mn-cs"/>
              </a:rPr>
              <a:t>Product Offerings</a:t>
            </a:r>
          </a:p>
        </p:txBody>
      </p:sp>
      <p:pic>
        <p:nvPicPr>
          <p:cNvPr id="28" name="Graphic 27" descr="Flying Money with solid fill">
            <a:extLst>
              <a:ext uri="{FF2B5EF4-FFF2-40B4-BE49-F238E27FC236}">
                <a16:creationId xmlns:a16="http://schemas.microsoft.com/office/drawing/2014/main" id="{D242988C-9B7D-7606-6463-23FCFA2EDC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2218" y="904190"/>
            <a:ext cx="450549" cy="450549"/>
          </a:xfrm>
          <a:prstGeom prst="rect">
            <a:avLst/>
          </a:prstGeom>
        </p:spPr>
      </p:pic>
      <p:pic>
        <p:nvPicPr>
          <p:cNvPr id="35" name="Graphic 34" descr="Tax with solid fill">
            <a:extLst>
              <a:ext uri="{FF2B5EF4-FFF2-40B4-BE49-F238E27FC236}">
                <a16:creationId xmlns:a16="http://schemas.microsoft.com/office/drawing/2014/main" id="{1FC571AA-C3E6-2657-F7BD-D82E70DBF4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66078" y="904189"/>
            <a:ext cx="450549" cy="450549"/>
          </a:xfrm>
          <a:prstGeom prst="rect">
            <a:avLst/>
          </a:prstGeom>
        </p:spPr>
      </p:pic>
      <p:sp>
        <p:nvSpPr>
          <p:cNvPr id="21" name="TextBox 20">
            <a:extLst>
              <a:ext uri="{FF2B5EF4-FFF2-40B4-BE49-F238E27FC236}">
                <a16:creationId xmlns:a16="http://schemas.microsoft.com/office/drawing/2014/main" id="{D3B9BCF4-88BE-BAE9-0DBA-81F2A779335E}"/>
              </a:ext>
            </a:extLst>
          </p:cNvPr>
          <p:cNvSpPr txBox="1"/>
          <p:nvPr/>
        </p:nvSpPr>
        <p:spPr>
          <a:xfrm>
            <a:off x="1989666" y="4392406"/>
            <a:ext cx="9847837" cy="2060436"/>
          </a:xfrm>
          <a:prstGeom prst="rect">
            <a:avLst/>
          </a:prstGeom>
          <a:noFill/>
        </p:spPr>
        <p:txBody>
          <a:bodyPr wrap="square" rtlCol="0">
            <a:spAutoFit/>
          </a:bodyPr>
          <a:lstStyle/>
          <a:p>
            <a:pPr marL="342900" marR="0" lvl="0" indent="-342900" algn="l" defTabSz="457200" rtl="0" eaLnBrk="1" fontAlgn="auto" latinLnBrk="0" hangingPunct="1">
              <a:lnSpc>
                <a:spcPct val="107000"/>
              </a:lnSpc>
              <a:spcBef>
                <a:spcPts val="0"/>
              </a:spcBef>
              <a:spcAft>
                <a:spcPts val="800"/>
              </a:spcAft>
              <a:buClrTx/>
              <a:buSzTx/>
              <a:buFont typeface="Wingdings" panose="05000000000000000000" pitchFamily="2" charset="2"/>
              <a:buChar char=""/>
              <a:tabLst>
                <a:tab pos="457200" algn="l"/>
              </a:tabLst>
              <a:defRPr/>
            </a:pP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Creating a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company history </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or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blog</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 page for the Geni website to build trust in client relationships and reinforce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customer engagement</a:t>
            </a:r>
            <a:endPar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800"/>
              </a:spcAft>
              <a:buClrTx/>
              <a:buSzTx/>
              <a:buFont typeface="Wingdings" panose="05000000000000000000" pitchFamily="2" charset="2"/>
              <a:buChar char=""/>
              <a:tabLst>
                <a:tab pos="457200" algn="l"/>
              </a:tabLst>
              <a:defRPr/>
            </a:pP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Leveraging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social media </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and advertisements through Facebook and Instagram; </a:t>
            </a:r>
            <a:r>
              <a:rPr kumimoji="0" lang="en-US" sz="1200" b="0" i="0" u="none" strike="noStrike" kern="100" cap="none" spc="0" normalizeH="0" baseline="0" noProof="0" dirty="0" err="1">
                <a:ln>
                  <a:noFill/>
                </a:ln>
                <a:solidFill>
                  <a:prstClr val="black"/>
                </a:solidFill>
                <a:effectLst/>
                <a:uLnTx/>
                <a:uFillTx/>
                <a:latin typeface="Verdana"/>
                <a:ea typeface="Aptos" panose="020B0004020202020204" pitchFamily="34" charset="0"/>
                <a:cs typeface="Times New Roman" panose="02020603050405020304" pitchFamily="18" charset="0"/>
              </a:rPr>
              <a:t>Kranse</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 Institute, an EdTech company, had a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22% increase in enrollments </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after a short $500 Facebook video ad campaign</a:t>
            </a:r>
          </a:p>
          <a:p>
            <a:pPr marL="342900" marR="0" lvl="0" indent="-342900" algn="l" defTabSz="457200" rtl="0" eaLnBrk="1" fontAlgn="auto" latinLnBrk="0" hangingPunct="1">
              <a:lnSpc>
                <a:spcPct val="107000"/>
              </a:lnSpc>
              <a:spcBef>
                <a:spcPts val="0"/>
              </a:spcBef>
              <a:spcAft>
                <a:spcPts val="800"/>
              </a:spcAft>
              <a:buClrTx/>
              <a:buSzTx/>
              <a:buFont typeface="Wingdings" panose="05000000000000000000" pitchFamily="2" charset="2"/>
              <a:buChar char=""/>
              <a:tabLst>
                <a:tab pos="457200" algn="l"/>
              </a:tabLst>
              <a:defRPr/>
            </a:pP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Creating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2 separate videos </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for the product; primary video to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market</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 to prospective subscribers, watermark with Geni logo, include Geni URL and keep video concise; secondary video to </a:t>
            </a:r>
            <a:r>
              <a:rPr kumimoji="0" lang="en-US" sz="1200" b="1"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demonstrate</a:t>
            </a:r>
            <a:r>
              <a:rPr kumimoji="0" lang="en-US" sz="12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rPr>
              <a:t> the tool to new subscribers, in lieu of travelling to partner schools and explaining the product</a:t>
            </a:r>
            <a:endParaRPr kumimoji="0" lang="en-US" sz="1800" b="0" i="0" u="none" strike="noStrike" kern="100" cap="none" spc="0" normalizeH="0" baseline="0" noProof="0" dirty="0">
              <a:ln>
                <a:noFill/>
              </a:ln>
              <a:solidFill>
                <a:prstClr val="black"/>
              </a:solidFill>
              <a:effectLst/>
              <a:uLnTx/>
              <a:uFillTx/>
              <a:latin typeface="Verdana"/>
              <a:ea typeface="Aptos" panose="020B000402020202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Verdana"/>
              <a:ea typeface="+mn-ea"/>
              <a:cs typeface="+mn-cs"/>
            </a:endParaRPr>
          </a:p>
        </p:txBody>
      </p:sp>
      <p:cxnSp>
        <p:nvCxnSpPr>
          <p:cNvPr id="23" name="Straight Connector 22">
            <a:extLst>
              <a:ext uri="{FF2B5EF4-FFF2-40B4-BE49-F238E27FC236}">
                <a16:creationId xmlns:a16="http://schemas.microsoft.com/office/drawing/2014/main" id="{C1BAA24A-16A2-6964-CDC7-3BF4952B5C11}"/>
              </a:ext>
            </a:extLst>
          </p:cNvPr>
          <p:cNvCxnSpPr>
            <a:cxnSpLocks/>
          </p:cNvCxnSpPr>
          <p:nvPr/>
        </p:nvCxnSpPr>
        <p:spPr>
          <a:xfrm>
            <a:off x="5968736" y="1777385"/>
            <a:ext cx="1651000" cy="15966"/>
          </a:xfrm>
          <a:prstGeom prst="line">
            <a:avLst/>
          </a:prstGeom>
          <a:ln w="19050" cap="flat" cmpd="sng" algn="ctr">
            <a:solidFill>
              <a:schemeClr val="accent6">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4" name="Chart 33">
            <a:extLst>
              <a:ext uri="{FF2B5EF4-FFF2-40B4-BE49-F238E27FC236}">
                <a16:creationId xmlns:a16="http://schemas.microsoft.com/office/drawing/2014/main" id="{18FC1842-5362-A38D-4988-21B0AD9A8DFF}"/>
              </a:ext>
            </a:extLst>
          </p:cNvPr>
          <p:cNvGraphicFramePr/>
          <p:nvPr/>
        </p:nvGraphicFramePr>
        <p:xfrm>
          <a:off x="5829299" y="2030048"/>
          <a:ext cx="1964268" cy="1965490"/>
        </p:xfrm>
        <a:graphic>
          <a:graphicData uri="http://schemas.openxmlformats.org/drawingml/2006/chart">
            <c:chart xmlns:c="http://schemas.openxmlformats.org/drawingml/2006/chart" xmlns:r="http://schemas.openxmlformats.org/officeDocument/2006/relationships" r:id="rId7"/>
          </a:graphicData>
        </a:graphic>
      </p:graphicFrame>
      <p:cxnSp>
        <p:nvCxnSpPr>
          <p:cNvPr id="39" name="Straight Connector 38">
            <a:extLst>
              <a:ext uri="{FF2B5EF4-FFF2-40B4-BE49-F238E27FC236}">
                <a16:creationId xmlns:a16="http://schemas.microsoft.com/office/drawing/2014/main" id="{449BF360-75EF-1EC2-4971-4B4325FEE8C8}"/>
              </a:ext>
            </a:extLst>
          </p:cNvPr>
          <p:cNvCxnSpPr/>
          <p:nvPr/>
        </p:nvCxnSpPr>
        <p:spPr>
          <a:xfrm>
            <a:off x="1989666" y="4392406"/>
            <a:ext cx="0" cy="1644247"/>
          </a:xfrm>
          <a:prstGeom prst="line">
            <a:avLst/>
          </a:prstGeom>
          <a:ln w="19050" cap="flat" cmpd="sng" algn="ctr">
            <a:solidFill>
              <a:schemeClr val="tx1">
                <a:lumMod val="75000"/>
                <a:lumOff val="2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Rectangle 42">
            <a:extLst>
              <a:ext uri="{FF2B5EF4-FFF2-40B4-BE49-F238E27FC236}">
                <a16:creationId xmlns:a16="http://schemas.microsoft.com/office/drawing/2014/main" id="{8DD7B735-5EEC-06C0-E37D-89A5CB653F55}"/>
              </a:ext>
            </a:extLst>
          </p:cNvPr>
          <p:cNvSpPr/>
          <p:nvPr/>
        </p:nvSpPr>
        <p:spPr>
          <a:xfrm>
            <a:off x="575734" y="4529666"/>
            <a:ext cx="1320800" cy="136425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3152" tIns="91440" rIns="73152"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Verdana"/>
                <a:ea typeface="+mn-ea"/>
                <a:cs typeface="+mn-cs"/>
              </a:rPr>
              <a:t>Marketing and Media</a:t>
            </a:r>
          </a:p>
        </p:txBody>
      </p:sp>
      <p:pic>
        <p:nvPicPr>
          <p:cNvPr id="42" name="Graphic 41" descr="Marketing with solid fill">
            <a:extLst>
              <a:ext uri="{FF2B5EF4-FFF2-40B4-BE49-F238E27FC236}">
                <a16:creationId xmlns:a16="http://schemas.microsoft.com/office/drawing/2014/main" id="{370950C1-60B1-A7C9-DCCD-EC48EDCF5F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8934" y="5067641"/>
            <a:ext cx="914400" cy="914400"/>
          </a:xfrm>
          <a:prstGeom prst="rect">
            <a:avLst/>
          </a:prstGeom>
        </p:spPr>
      </p:pic>
    </p:spTree>
    <p:extLst>
      <p:ext uri="{BB962C8B-B14F-4D97-AF65-F5344CB8AC3E}">
        <p14:creationId xmlns:p14="http://schemas.microsoft.com/office/powerpoint/2010/main" val="392707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p:txBody>
          <a:bodyPr lIns="91440" tIns="45720" rIns="91440" bIns="45720" anchor="ctr"/>
          <a:lstStyle/>
          <a:p>
            <a:r>
              <a:rPr lang="en-US" dirty="0">
                <a:latin typeface="Verdana"/>
                <a:ea typeface="Verdana"/>
              </a:rPr>
              <a:t>Industry Analysis</a:t>
            </a:r>
            <a:endParaRPr lang="en-US" dirty="0"/>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#3</a:t>
            </a:r>
          </a:p>
        </p:txBody>
      </p:sp>
    </p:spTree>
    <p:extLst>
      <p:ext uri="{BB962C8B-B14F-4D97-AF65-F5344CB8AC3E}">
        <p14:creationId xmlns:p14="http://schemas.microsoft.com/office/powerpoint/2010/main" val="124968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93CE83-BC81-B64F-BED7-070C6F9A3DDB}"/>
              </a:ext>
            </a:extLst>
          </p:cNvPr>
          <p:cNvSpPr>
            <a:spLocks noGrp="1"/>
          </p:cNvSpPr>
          <p:nvPr>
            <p:ph type="body" sz="quarter" idx="11"/>
          </p:nvPr>
        </p:nvSpPr>
        <p:spPr/>
        <p:txBody>
          <a:bodyPr/>
          <a:lstStyle/>
          <a:p>
            <a:r>
              <a:rPr lang="en-US" altLang="zh-CN" dirty="0" err="1"/>
              <a:t>Ebsco</a:t>
            </a:r>
            <a:r>
              <a:rPr lang="en-US" altLang="zh-CN" dirty="0"/>
              <a:t>; Exploding Topics; Forbes Tech Council; </a:t>
            </a:r>
            <a:r>
              <a:rPr lang="en-US" dirty="0"/>
              <a:t>Grandview Research; </a:t>
            </a:r>
            <a:r>
              <a:rPr lang="en-US" altLang="zh-CN" dirty="0" err="1"/>
              <a:t>Hurix</a:t>
            </a:r>
            <a:r>
              <a:rPr lang="en-US" altLang="zh-CN" dirty="0"/>
              <a:t> Digital; Research Gate </a:t>
            </a:r>
            <a:endParaRPr lang="en-US" dirty="0"/>
          </a:p>
        </p:txBody>
      </p:sp>
      <p:sp>
        <p:nvSpPr>
          <p:cNvPr id="3" name="Text Placeholder 2">
            <a:extLst>
              <a:ext uri="{FF2B5EF4-FFF2-40B4-BE49-F238E27FC236}">
                <a16:creationId xmlns:a16="http://schemas.microsoft.com/office/drawing/2014/main" id="{C420AC70-C2F0-F946-A878-2E30156021B6}"/>
              </a:ext>
            </a:extLst>
          </p:cNvPr>
          <p:cNvSpPr>
            <a:spLocks noGrp="1"/>
          </p:cNvSpPr>
          <p:nvPr>
            <p:ph type="body" sz="quarter" idx="13"/>
          </p:nvPr>
        </p:nvSpPr>
        <p:spPr/>
        <p:txBody>
          <a:bodyPr/>
          <a:lstStyle/>
          <a:p>
            <a:r>
              <a:rPr lang="en-US" dirty="0"/>
              <a:t>Current educational technology industry is growing prospectively with advanced techniques to motivate students’ interests; </a:t>
            </a:r>
            <a:r>
              <a:rPr lang="en-US" dirty="0" err="1"/>
              <a:t>Geni</a:t>
            </a:r>
            <a:r>
              <a:rPr lang="en-US" dirty="0"/>
              <a:t> Zone could collaborate with hardware &amp; software companies</a:t>
            </a:r>
          </a:p>
        </p:txBody>
      </p:sp>
      <p:sp>
        <p:nvSpPr>
          <p:cNvPr id="4" name="Title 3">
            <a:extLst>
              <a:ext uri="{FF2B5EF4-FFF2-40B4-BE49-F238E27FC236}">
                <a16:creationId xmlns:a16="http://schemas.microsoft.com/office/drawing/2014/main" id="{B65ED306-ED23-3D46-AA46-23CADA630BAA}"/>
              </a:ext>
            </a:extLst>
          </p:cNvPr>
          <p:cNvSpPr>
            <a:spLocks noGrp="1"/>
          </p:cNvSpPr>
          <p:nvPr>
            <p:ph type="title"/>
          </p:nvPr>
        </p:nvSpPr>
        <p:spPr/>
        <p:txBody>
          <a:bodyPr/>
          <a:lstStyle/>
          <a:p>
            <a:r>
              <a:rPr lang="en-US" dirty="0"/>
              <a:t>Defining the current educational technology industry and the trends </a:t>
            </a:r>
            <a:r>
              <a:rPr lang="en-US" dirty="0" err="1"/>
              <a:t>Geni</a:t>
            </a:r>
            <a:r>
              <a:rPr lang="en-US" dirty="0"/>
              <a:t> Zone should focus on</a:t>
            </a:r>
          </a:p>
        </p:txBody>
      </p:sp>
      <p:sp>
        <p:nvSpPr>
          <p:cNvPr id="6" name="Slide Number Placeholder 5">
            <a:extLst>
              <a:ext uri="{FF2B5EF4-FFF2-40B4-BE49-F238E27FC236}">
                <a16:creationId xmlns:a16="http://schemas.microsoft.com/office/drawing/2014/main" id="{062D8633-8BA1-764F-ADFD-C0AE7BC89DD2}"/>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13" name="矩形 12">
            <a:extLst>
              <a:ext uri="{FF2B5EF4-FFF2-40B4-BE49-F238E27FC236}">
                <a16:creationId xmlns:a16="http://schemas.microsoft.com/office/drawing/2014/main" id="{6DD4F72B-E403-88CA-1C45-83F2D9A16634}"/>
              </a:ext>
            </a:extLst>
          </p:cNvPr>
          <p:cNvSpPr/>
          <p:nvPr/>
        </p:nvSpPr>
        <p:spPr>
          <a:xfrm>
            <a:off x="478970" y="1088856"/>
            <a:ext cx="5320251" cy="4211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Verdana"/>
                <a:ea typeface="+mn-ea"/>
                <a:cs typeface="+mn-cs"/>
              </a:rPr>
              <a:t>Industry</a:t>
            </a:r>
            <a:r>
              <a:rPr kumimoji="1" lang="zh-CN" altLang="en-US" sz="1800" b="1" i="0" u="none" strike="noStrike" kern="1200" cap="none" spc="0" normalizeH="0" baseline="0" noProof="0" dirty="0">
                <a:ln>
                  <a:noFill/>
                </a:ln>
                <a:solidFill>
                  <a:prstClr val="white"/>
                </a:solidFill>
                <a:effectLst/>
                <a:uLnTx/>
                <a:uFillTx/>
                <a:latin typeface="Verdana"/>
                <a:ea typeface="+mn-ea"/>
                <a:cs typeface="+mn-cs"/>
              </a:rPr>
              <a:t> </a:t>
            </a:r>
            <a:r>
              <a:rPr kumimoji="1" lang="en-US" altLang="zh-CN" sz="1800" b="1" i="0" u="none" strike="noStrike" kern="1200" cap="none" spc="0" normalizeH="0" baseline="0" noProof="0" dirty="0">
                <a:ln>
                  <a:noFill/>
                </a:ln>
                <a:solidFill>
                  <a:prstClr val="white"/>
                </a:solidFill>
                <a:effectLst/>
                <a:uLnTx/>
                <a:uFillTx/>
                <a:latin typeface="Verdana"/>
                <a:ea typeface="+mn-ea"/>
                <a:cs typeface="+mn-cs"/>
              </a:rPr>
              <a:t>Overview</a:t>
            </a:r>
            <a:endParaRPr kumimoji="1" lang="zh-CN" altLang="en-US" sz="1800" b="1" i="0" u="none" strike="noStrike" kern="1200" cap="none" spc="0" normalizeH="0" baseline="0" noProof="0" dirty="0">
              <a:ln>
                <a:noFill/>
              </a:ln>
              <a:solidFill>
                <a:prstClr val="white"/>
              </a:solidFill>
              <a:effectLst/>
              <a:uLnTx/>
              <a:uFillTx/>
              <a:latin typeface="Verdana"/>
              <a:ea typeface="+mn-ea"/>
              <a:cs typeface="+mn-cs"/>
            </a:endParaRPr>
          </a:p>
        </p:txBody>
      </p:sp>
      <p:sp>
        <p:nvSpPr>
          <p:cNvPr id="14" name="矩形 13">
            <a:extLst>
              <a:ext uri="{FF2B5EF4-FFF2-40B4-BE49-F238E27FC236}">
                <a16:creationId xmlns:a16="http://schemas.microsoft.com/office/drawing/2014/main" id="{DC61DC03-5120-581A-258E-B9498C968DC8}"/>
              </a:ext>
            </a:extLst>
          </p:cNvPr>
          <p:cNvSpPr/>
          <p:nvPr/>
        </p:nvSpPr>
        <p:spPr>
          <a:xfrm>
            <a:off x="6315874" y="1088856"/>
            <a:ext cx="5320251" cy="421105"/>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white"/>
                </a:solidFill>
                <a:effectLst/>
                <a:uLnTx/>
                <a:uFillTx/>
                <a:latin typeface="Verdana"/>
                <a:ea typeface="+mn-ea"/>
                <a:cs typeface="+mn-cs"/>
              </a:rPr>
              <a:t>Industry</a:t>
            </a:r>
            <a:r>
              <a:rPr kumimoji="1" lang="zh-CN" altLang="en-US" sz="1800" b="1" i="0" u="none" strike="noStrike" kern="1200" cap="none" spc="0" normalizeH="0" baseline="0" noProof="0" dirty="0">
                <a:ln>
                  <a:noFill/>
                </a:ln>
                <a:solidFill>
                  <a:prstClr val="white"/>
                </a:solidFill>
                <a:effectLst/>
                <a:uLnTx/>
                <a:uFillTx/>
                <a:latin typeface="Verdana"/>
                <a:ea typeface="+mn-ea"/>
                <a:cs typeface="+mn-cs"/>
              </a:rPr>
              <a:t> </a:t>
            </a:r>
            <a:r>
              <a:rPr kumimoji="1" lang="en-US" altLang="zh-CN" sz="1800" b="1" i="0" u="none" strike="noStrike" kern="1200" cap="none" spc="0" normalizeH="0" baseline="0" noProof="0" dirty="0">
                <a:ln>
                  <a:noFill/>
                </a:ln>
                <a:solidFill>
                  <a:prstClr val="white"/>
                </a:solidFill>
                <a:effectLst/>
                <a:uLnTx/>
                <a:uFillTx/>
                <a:latin typeface="Verdana"/>
                <a:ea typeface="+mn-ea"/>
                <a:cs typeface="+mn-cs"/>
              </a:rPr>
              <a:t>Trends</a:t>
            </a:r>
            <a:endParaRPr kumimoji="1" lang="zh-CN" altLang="en-US" sz="1800" b="1" i="0" u="none" strike="noStrike" kern="1200" cap="none" spc="0" normalizeH="0" baseline="0" noProof="0" dirty="0">
              <a:ln>
                <a:noFill/>
              </a:ln>
              <a:solidFill>
                <a:prstClr val="white"/>
              </a:solidFill>
              <a:effectLst/>
              <a:uLnTx/>
              <a:uFillTx/>
              <a:latin typeface="Verdana"/>
              <a:ea typeface="+mn-ea"/>
              <a:cs typeface="+mn-cs"/>
            </a:endParaRPr>
          </a:p>
        </p:txBody>
      </p:sp>
      <p:sp>
        <p:nvSpPr>
          <p:cNvPr id="16" name="文本框 15">
            <a:extLst>
              <a:ext uri="{FF2B5EF4-FFF2-40B4-BE49-F238E27FC236}">
                <a16:creationId xmlns:a16="http://schemas.microsoft.com/office/drawing/2014/main" id="{7F5492E0-633F-E7B3-0051-2DB9D36F2B03}"/>
              </a:ext>
            </a:extLst>
          </p:cNvPr>
          <p:cNvSpPr txBox="1"/>
          <p:nvPr/>
        </p:nvSpPr>
        <p:spPr>
          <a:xfrm>
            <a:off x="577516" y="1544876"/>
            <a:ext cx="2273968" cy="110799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Verdana"/>
                <a:ea typeface="+mn-ea"/>
                <a:cs typeface="+mn-cs"/>
              </a:rPr>
              <a:t>$ 142.37 Billion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Verdana"/>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Market Size in 2023</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23" name="文本框 22">
            <a:extLst>
              <a:ext uri="{FF2B5EF4-FFF2-40B4-BE49-F238E27FC236}">
                <a16:creationId xmlns:a16="http://schemas.microsoft.com/office/drawing/2014/main" id="{748FF635-9B85-847D-1F6A-609747C0824A}"/>
              </a:ext>
            </a:extLst>
          </p:cNvPr>
          <p:cNvSpPr txBox="1"/>
          <p:nvPr/>
        </p:nvSpPr>
        <p:spPr>
          <a:xfrm>
            <a:off x="3665454" y="1260045"/>
            <a:ext cx="1997242" cy="138499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Verdana"/>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Verdana"/>
                <a:ea typeface="+mn-ea"/>
                <a:cs typeface="+mn-cs"/>
              </a:rPr>
              <a:t>13.6%</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Verdana"/>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CAGR 2023-2030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27" name="五边形 26">
            <a:extLst>
              <a:ext uri="{FF2B5EF4-FFF2-40B4-BE49-F238E27FC236}">
                <a16:creationId xmlns:a16="http://schemas.microsoft.com/office/drawing/2014/main" id="{E4D45B65-302C-5691-9933-38215AACC298}"/>
              </a:ext>
            </a:extLst>
          </p:cNvPr>
          <p:cNvSpPr/>
          <p:nvPr/>
        </p:nvSpPr>
        <p:spPr>
          <a:xfrm>
            <a:off x="451077" y="2468949"/>
            <a:ext cx="2991709" cy="457200"/>
          </a:xfrm>
          <a:prstGeom prst="homePlat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400" b="1" i="0" u="none" strike="noStrike" kern="1200" cap="none" spc="0" normalizeH="0" baseline="0" noProof="0" dirty="0">
                <a:ln>
                  <a:noFill/>
                </a:ln>
                <a:solidFill>
                  <a:prstClr val="white"/>
                </a:solidFill>
                <a:effectLst/>
                <a:uLnTx/>
                <a:uFillTx/>
                <a:latin typeface="Verdana"/>
                <a:ea typeface="+mn-ea"/>
                <a:cs typeface="+mn-cs"/>
              </a:rPr>
              <a:t>Key Players</a:t>
            </a:r>
            <a:endParaRPr kumimoji="1" lang="zh-CN" altLang="en-US" sz="1400" b="1" i="0" u="none" strike="noStrike" kern="1200" cap="none" spc="0" normalizeH="0" baseline="0" noProof="0" dirty="0">
              <a:ln>
                <a:noFill/>
              </a:ln>
              <a:solidFill>
                <a:prstClr val="white"/>
              </a:solidFill>
              <a:effectLst/>
              <a:uLnTx/>
              <a:uFillTx/>
              <a:latin typeface="Verdana"/>
              <a:ea typeface="+mn-ea"/>
              <a:cs typeface="+mn-cs"/>
            </a:endParaRPr>
          </a:p>
        </p:txBody>
      </p:sp>
      <p:sp>
        <p:nvSpPr>
          <p:cNvPr id="30" name="燕尾形 29">
            <a:extLst>
              <a:ext uri="{FF2B5EF4-FFF2-40B4-BE49-F238E27FC236}">
                <a16:creationId xmlns:a16="http://schemas.microsoft.com/office/drawing/2014/main" id="{5DE4C48C-91E8-7FE5-5296-1BBE6B47C545}"/>
              </a:ext>
            </a:extLst>
          </p:cNvPr>
          <p:cNvSpPr/>
          <p:nvPr/>
        </p:nvSpPr>
        <p:spPr>
          <a:xfrm>
            <a:off x="3489397" y="2462959"/>
            <a:ext cx="2305523" cy="457200"/>
          </a:xfrm>
          <a:prstGeom prst="chevron">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400" b="1" i="0" u="none" strike="noStrike" kern="1200" cap="none" spc="0" normalizeH="0" baseline="0" noProof="0" dirty="0">
                <a:ln>
                  <a:noFill/>
                </a:ln>
                <a:solidFill>
                  <a:prstClr val="white"/>
                </a:solidFill>
                <a:effectLst/>
                <a:uLnTx/>
                <a:uFillTx/>
                <a:latin typeface="Verdana"/>
                <a:ea typeface="+mn-ea"/>
                <a:cs typeface="+mn-cs"/>
              </a:rPr>
              <a:t>Customers</a:t>
            </a:r>
            <a:endParaRPr kumimoji="1" lang="zh-CN" altLang="en-US" sz="1400" b="1" i="0" u="none" strike="noStrike" kern="1200" cap="none" spc="0" normalizeH="0" baseline="0" noProof="0" dirty="0">
              <a:ln>
                <a:noFill/>
              </a:ln>
              <a:solidFill>
                <a:prstClr val="white"/>
              </a:solidFill>
              <a:effectLst/>
              <a:uLnTx/>
              <a:uFillTx/>
              <a:latin typeface="Verdana"/>
              <a:ea typeface="+mn-ea"/>
              <a:cs typeface="+mn-cs"/>
            </a:endParaRPr>
          </a:p>
        </p:txBody>
      </p:sp>
      <p:sp>
        <p:nvSpPr>
          <p:cNvPr id="31" name="左中括号 30">
            <a:extLst>
              <a:ext uri="{FF2B5EF4-FFF2-40B4-BE49-F238E27FC236}">
                <a16:creationId xmlns:a16="http://schemas.microsoft.com/office/drawing/2014/main" id="{F78A18F4-B171-B922-CF43-6D1E73C5286A}"/>
              </a:ext>
            </a:extLst>
          </p:cNvPr>
          <p:cNvSpPr/>
          <p:nvPr/>
        </p:nvSpPr>
        <p:spPr>
          <a:xfrm>
            <a:off x="439847" y="2995046"/>
            <a:ext cx="906955" cy="219514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33" name="右中括号 32">
            <a:extLst>
              <a:ext uri="{FF2B5EF4-FFF2-40B4-BE49-F238E27FC236}">
                <a16:creationId xmlns:a16="http://schemas.microsoft.com/office/drawing/2014/main" id="{E01FABDE-358B-A200-8520-330615BE7147}"/>
              </a:ext>
            </a:extLst>
          </p:cNvPr>
          <p:cNvSpPr/>
          <p:nvPr/>
        </p:nvSpPr>
        <p:spPr>
          <a:xfrm>
            <a:off x="2572743" y="2989850"/>
            <a:ext cx="870043" cy="219514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highlight>
                <a:srgbClr val="800080"/>
              </a:highlight>
              <a:uLnTx/>
              <a:uFillTx/>
              <a:latin typeface="Verdana"/>
              <a:ea typeface="+mn-ea"/>
              <a:cs typeface="+mn-cs"/>
            </a:endParaRPr>
          </a:p>
        </p:txBody>
      </p:sp>
      <p:sp>
        <p:nvSpPr>
          <p:cNvPr id="35" name="文本框 34">
            <a:extLst>
              <a:ext uri="{FF2B5EF4-FFF2-40B4-BE49-F238E27FC236}">
                <a16:creationId xmlns:a16="http://schemas.microsoft.com/office/drawing/2014/main" id="{00D42506-1F5A-3A2C-5666-69030C5F1648}"/>
              </a:ext>
            </a:extLst>
          </p:cNvPr>
          <p:cNvSpPr txBox="1"/>
          <p:nvPr/>
        </p:nvSpPr>
        <p:spPr>
          <a:xfrm>
            <a:off x="488708" y="3043989"/>
            <a:ext cx="3053525" cy="218521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kumimoji="1" lang="en-US" altLang="zh-CN" sz="1400" b="1" i="0" u="none" strike="noStrike" kern="1200" cap="none" spc="0" normalizeH="0" baseline="0" noProof="0" dirty="0">
                <a:ln>
                  <a:noFill/>
                </a:ln>
                <a:solidFill>
                  <a:prstClr val="black"/>
                </a:solidFill>
                <a:effectLst/>
                <a:uLnTx/>
                <a:uFillTx/>
                <a:latin typeface="Verdana"/>
                <a:ea typeface="+mn-ea"/>
                <a:cs typeface="+mn-cs"/>
              </a:rPr>
              <a:t>Competitors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Duolingo, Coursera, Schoology, </a:t>
            </a:r>
            <a:r>
              <a:rPr kumimoji="1" lang="en-US" altLang="zh-CN" sz="1200" b="0" i="0" u="none" strike="noStrike" kern="1200" cap="none" spc="0" normalizeH="0" baseline="0" noProof="0" dirty="0" err="1">
                <a:ln>
                  <a:noFill/>
                </a:ln>
                <a:solidFill>
                  <a:prstClr val="black"/>
                </a:solidFill>
                <a:effectLst/>
                <a:uLnTx/>
                <a:uFillTx/>
                <a:latin typeface="Verdana"/>
                <a:ea typeface="+mn-ea"/>
                <a:cs typeface="+mn-cs"/>
              </a:rPr>
              <a:t>Fetchy</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 </a:t>
            </a:r>
            <a:r>
              <a:rPr kumimoji="1" lang="en-US" altLang="zh-CN" sz="1200" b="0" i="0" u="none" strike="noStrike" kern="1200" cap="none" spc="0" normalizeH="0" baseline="0" noProof="0" dirty="0" err="1">
                <a:ln>
                  <a:noFill/>
                </a:ln>
                <a:solidFill>
                  <a:prstClr val="black"/>
                </a:solidFill>
                <a:effectLst/>
                <a:uLnTx/>
                <a:uFillTx/>
                <a:latin typeface="Verdana"/>
                <a:ea typeface="+mn-ea"/>
                <a:cs typeface="+mn-cs"/>
              </a:rPr>
              <a:t>NoRedInk</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 FACTS, Flint</a:t>
            </a:r>
            <a:endParaRPr kumimoji="1" lang="en-US" altLang="zh-CN" sz="1800" b="0" i="0" u="none" strike="noStrike" kern="1200" cap="none" spc="0" normalizeH="0" baseline="0" noProof="0" dirty="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Pct val="25000"/>
              <a:buFontTx/>
              <a:buNone/>
              <a:tabLst/>
              <a:defRPr/>
            </a:pPr>
            <a:r>
              <a:rPr kumimoji="1" lang="en-US" altLang="zh-CN" sz="1400" b="1" i="0" u="none" strike="noStrike" kern="1200" cap="none" spc="0" normalizeH="0" baseline="0" noProof="0" dirty="0">
                <a:ln>
                  <a:noFill/>
                </a:ln>
                <a:solidFill>
                  <a:prstClr val="black"/>
                </a:solidFill>
                <a:effectLst/>
                <a:uLnTx/>
                <a:uFillTx/>
                <a:latin typeface="Verdana"/>
                <a:ea typeface="+mn-ea"/>
                <a:cs typeface="+mn-cs"/>
              </a:rPr>
              <a:t>Potential Partners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Collaboration with </a:t>
            </a: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hardware &amp; software companies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Google's G Suite &amp; Chromebooks: Schools that deploy these tools are more likely to have students be familiar with the tools they will use in workforce</a:t>
            </a:r>
          </a:p>
        </p:txBody>
      </p:sp>
      <p:sp>
        <p:nvSpPr>
          <p:cNvPr id="37" name="左中括号 36">
            <a:extLst>
              <a:ext uri="{FF2B5EF4-FFF2-40B4-BE49-F238E27FC236}">
                <a16:creationId xmlns:a16="http://schemas.microsoft.com/office/drawing/2014/main" id="{ADC8DDA4-6B9D-9D01-BD68-1A88594FC74C}"/>
              </a:ext>
            </a:extLst>
          </p:cNvPr>
          <p:cNvSpPr/>
          <p:nvPr/>
        </p:nvSpPr>
        <p:spPr>
          <a:xfrm>
            <a:off x="3512142" y="2998224"/>
            <a:ext cx="560897" cy="83928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8" name="右中括号 37">
            <a:extLst>
              <a:ext uri="{FF2B5EF4-FFF2-40B4-BE49-F238E27FC236}">
                <a16:creationId xmlns:a16="http://schemas.microsoft.com/office/drawing/2014/main" id="{580FD7A0-1134-7352-BDA7-9FA4C3DB8486}"/>
              </a:ext>
            </a:extLst>
          </p:cNvPr>
          <p:cNvSpPr/>
          <p:nvPr/>
        </p:nvSpPr>
        <p:spPr>
          <a:xfrm>
            <a:off x="5065295" y="2996482"/>
            <a:ext cx="729625" cy="82956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0" name="文本框 39">
            <a:extLst>
              <a:ext uri="{FF2B5EF4-FFF2-40B4-BE49-F238E27FC236}">
                <a16:creationId xmlns:a16="http://schemas.microsoft.com/office/drawing/2014/main" id="{55BD897F-0162-AD76-7FDB-404275E5FF00}"/>
              </a:ext>
            </a:extLst>
          </p:cNvPr>
          <p:cNvSpPr txBox="1"/>
          <p:nvPr/>
        </p:nvSpPr>
        <p:spPr>
          <a:xfrm>
            <a:off x="3482485" y="2995045"/>
            <a:ext cx="2305523" cy="830997"/>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Schools and parents are the buyers, while teachers and students are the main users </a:t>
            </a:r>
            <a:endParaRPr kumimoji="1" lang="en-US" altLang="zh-CN"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42" name="燕尾形 41">
            <a:extLst>
              <a:ext uri="{FF2B5EF4-FFF2-40B4-BE49-F238E27FC236}">
                <a16:creationId xmlns:a16="http://schemas.microsoft.com/office/drawing/2014/main" id="{D352E518-12E5-5BBD-4F7E-750E7ED3337C}"/>
              </a:ext>
            </a:extLst>
          </p:cNvPr>
          <p:cNvSpPr/>
          <p:nvPr/>
        </p:nvSpPr>
        <p:spPr>
          <a:xfrm>
            <a:off x="6315874" y="1712812"/>
            <a:ext cx="5294306" cy="421106"/>
          </a:xfrm>
          <a:prstGeom prst="chevron">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400" b="1" i="0" u="none" strike="noStrike" kern="1200" cap="none" spc="0" normalizeH="0" baseline="0" noProof="0" dirty="0">
                <a:ln>
                  <a:noFill/>
                </a:ln>
                <a:solidFill>
                  <a:prstClr val="white"/>
                </a:solidFill>
                <a:effectLst/>
                <a:uLnTx/>
                <a:uFillTx/>
                <a:latin typeface="Verdana"/>
                <a:ea typeface="+mn-ea"/>
                <a:cs typeface="+mn-cs"/>
              </a:rPr>
              <a:t>Technology Advancements</a:t>
            </a:r>
            <a:endParaRPr kumimoji="1" lang="zh-CN" altLang="en-US" sz="1400" b="1" i="0" u="none" strike="noStrike" kern="1200" cap="none" spc="0" normalizeH="0" baseline="0" noProof="0" dirty="0">
              <a:ln>
                <a:noFill/>
              </a:ln>
              <a:solidFill>
                <a:prstClr val="white"/>
              </a:solidFill>
              <a:effectLst/>
              <a:uLnTx/>
              <a:uFillTx/>
              <a:latin typeface="Verdana"/>
              <a:ea typeface="+mn-ea"/>
              <a:cs typeface="+mn-cs"/>
            </a:endParaRPr>
          </a:p>
        </p:txBody>
      </p:sp>
      <p:sp>
        <p:nvSpPr>
          <p:cNvPr id="44" name="燕尾形 43">
            <a:extLst>
              <a:ext uri="{FF2B5EF4-FFF2-40B4-BE49-F238E27FC236}">
                <a16:creationId xmlns:a16="http://schemas.microsoft.com/office/drawing/2014/main" id="{A91FDD91-73C4-78AA-AC93-F9A6D72844CE}"/>
              </a:ext>
            </a:extLst>
          </p:cNvPr>
          <p:cNvSpPr/>
          <p:nvPr/>
        </p:nvSpPr>
        <p:spPr>
          <a:xfrm>
            <a:off x="6292957" y="3958403"/>
            <a:ext cx="2208106" cy="357673"/>
          </a:xfrm>
          <a:prstGeom prst="chevron">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400" b="1" i="0" u="none" strike="noStrike" kern="1200" cap="none" spc="0" normalizeH="0" baseline="0" noProof="0" dirty="0">
                <a:ln>
                  <a:noFill/>
                </a:ln>
                <a:solidFill>
                  <a:prstClr val="white"/>
                </a:solidFill>
                <a:effectLst/>
                <a:uLnTx/>
                <a:uFillTx/>
                <a:latin typeface="Verdana"/>
                <a:ea typeface="+mn-ea"/>
                <a:cs typeface="+mn-cs"/>
              </a:rPr>
              <a:t>Market Demand</a:t>
            </a:r>
            <a:endParaRPr kumimoji="1" lang="zh-CN" altLang="en-US" sz="1400" b="1" i="0" u="none" strike="noStrike" kern="1200" cap="none" spc="0" normalizeH="0" baseline="0" noProof="0" dirty="0">
              <a:ln>
                <a:noFill/>
              </a:ln>
              <a:solidFill>
                <a:prstClr val="white"/>
              </a:solidFill>
              <a:effectLst/>
              <a:uLnTx/>
              <a:uFillTx/>
              <a:latin typeface="Verdana"/>
              <a:ea typeface="+mn-ea"/>
              <a:cs typeface="+mn-cs"/>
            </a:endParaRPr>
          </a:p>
        </p:txBody>
      </p:sp>
      <p:sp>
        <p:nvSpPr>
          <p:cNvPr id="45" name="燕尾形 44">
            <a:extLst>
              <a:ext uri="{FF2B5EF4-FFF2-40B4-BE49-F238E27FC236}">
                <a16:creationId xmlns:a16="http://schemas.microsoft.com/office/drawing/2014/main" id="{C3CE0090-E9BE-89F2-0AB9-B35B24323ADD}"/>
              </a:ext>
            </a:extLst>
          </p:cNvPr>
          <p:cNvSpPr/>
          <p:nvPr/>
        </p:nvSpPr>
        <p:spPr>
          <a:xfrm>
            <a:off x="8501063" y="3949827"/>
            <a:ext cx="3202229" cy="357673"/>
          </a:xfrm>
          <a:prstGeom prst="chevron">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300" b="1" i="0" u="none" strike="noStrike" kern="1200" cap="none" spc="0" normalizeH="0" baseline="0" noProof="0" dirty="0">
                <a:ln>
                  <a:noFill/>
                </a:ln>
                <a:solidFill>
                  <a:prstClr val="white"/>
                </a:solidFill>
                <a:effectLst/>
                <a:uLnTx/>
                <a:uFillTx/>
                <a:latin typeface="Verdana"/>
                <a:ea typeface="+mn-ea"/>
                <a:cs typeface="+mn-cs"/>
              </a:rPr>
              <a:t>Pedagogical Innovations</a:t>
            </a:r>
          </a:p>
        </p:txBody>
      </p:sp>
      <p:sp>
        <p:nvSpPr>
          <p:cNvPr id="46" name="矩形 45">
            <a:extLst>
              <a:ext uri="{FF2B5EF4-FFF2-40B4-BE49-F238E27FC236}">
                <a16:creationId xmlns:a16="http://schemas.microsoft.com/office/drawing/2014/main" id="{0683DBD1-2E65-DC8E-1545-AE010AE9B6D2}"/>
              </a:ext>
            </a:extLst>
          </p:cNvPr>
          <p:cNvSpPr/>
          <p:nvPr/>
        </p:nvSpPr>
        <p:spPr>
          <a:xfrm>
            <a:off x="6315875" y="2261937"/>
            <a:ext cx="5343166" cy="15641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a:ln w="22225">
                <a:solidFill>
                  <a:srgbClr val="5B63B7">
                    <a:lumMod val="40000"/>
                    <a:lumOff val="60000"/>
                  </a:srgbClr>
                </a:solidFill>
                <a:prstDash val="solid"/>
              </a:ln>
              <a:solidFill>
                <a:srgbClr val="7F8FA9">
                  <a:lumMod val="40000"/>
                  <a:lumOff val="60000"/>
                </a:srgbClr>
              </a:solidFill>
              <a:effectLst/>
              <a:uLnTx/>
              <a:uFillTx/>
              <a:latin typeface="Verdana"/>
              <a:ea typeface="+mn-ea"/>
              <a:cs typeface="+mn-cs"/>
            </a:endParaRPr>
          </a:p>
        </p:txBody>
      </p:sp>
      <p:sp>
        <p:nvSpPr>
          <p:cNvPr id="47" name="矩形 46">
            <a:extLst>
              <a:ext uri="{FF2B5EF4-FFF2-40B4-BE49-F238E27FC236}">
                <a16:creationId xmlns:a16="http://schemas.microsoft.com/office/drawing/2014/main" id="{497DBA98-1098-438E-6051-D5B0450CC22E}"/>
              </a:ext>
            </a:extLst>
          </p:cNvPr>
          <p:cNvSpPr/>
          <p:nvPr/>
        </p:nvSpPr>
        <p:spPr>
          <a:xfrm>
            <a:off x="6315877" y="4353296"/>
            <a:ext cx="2177214" cy="16679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a:ln w="22225">
                <a:solidFill>
                  <a:srgbClr val="5B63B7">
                    <a:lumMod val="40000"/>
                    <a:lumOff val="60000"/>
                  </a:srgbClr>
                </a:solidFill>
                <a:prstDash val="solid"/>
              </a:ln>
              <a:solidFill>
                <a:srgbClr val="7F8FA9">
                  <a:lumMod val="40000"/>
                  <a:lumOff val="60000"/>
                </a:srgbClr>
              </a:solidFill>
              <a:effectLst/>
              <a:uLnTx/>
              <a:uFillTx/>
              <a:latin typeface="Verdana"/>
              <a:ea typeface="+mn-ea"/>
              <a:cs typeface="+mn-cs"/>
            </a:endParaRPr>
          </a:p>
        </p:txBody>
      </p:sp>
      <p:sp>
        <p:nvSpPr>
          <p:cNvPr id="50" name="文本框 49">
            <a:extLst>
              <a:ext uri="{FF2B5EF4-FFF2-40B4-BE49-F238E27FC236}">
                <a16:creationId xmlns:a16="http://schemas.microsoft.com/office/drawing/2014/main" id="{8CCA9B9F-30AF-F69B-74AD-019C709752BB}"/>
              </a:ext>
            </a:extLst>
          </p:cNvPr>
          <p:cNvSpPr txBox="1"/>
          <p:nvPr/>
        </p:nvSpPr>
        <p:spPr>
          <a:xfrm>
            <a:off x="6320176" y="2291066"/>
            <a:ext cx="5294307" cy="156966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Mobile learning: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pandemic affects people to keep mobile learning as an option, </a:t>
            </a: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87%</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 of K-12 educators say their tech skills improved during the pandemic</a:t>
            </a:r>
          </a:p>
          <a:p>
            <a:pPr marL="285750" marR="0" lvl="0" indent="-2857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Gamification: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an experiment shows that students participate in a virtual reading ranking game achieved high scores tend to keep the habit of reading online</a:t>
            </a:r>
          </a:p>
          <a:p>
            <a:pPr marL="285750" marR="0" lvl="0" indent="-2857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Adaptive learning: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an experiment shows modifying the tasks based on students’ personalities motivates passions</a:t>
            </a:r>
            <a:endParaRPr kumimoji="1" lang="zh-CN" alt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51" name="矩形 50">
            <a:extLst>
              <a:ext uri="{FF2B5EF4-FFF2-40B4-BE49-F238E27FC236}">
                <a16:creationId xmlns:a16="http://schemas.microsoft.com/office/drawing/2014/main" id="{55AE4265-0D66-15EB-2E29-4E60B54C5549}"/>
              </a:ext>
            </a:extLst>
          </p:cNvPr>
          <p:cNvSpPr/>
          <p:nvPr/>
        </p:nvSpPr>
        <p:spPr>
          <a:xfrm>
            <a:off x="8535176" y="4353295"/>
            <a:ext cx="3137334" cy="16619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1" i="0" u="none" strike="noStrike" kern="1200" cap="none" spc="0" normalizeH="0" baseline="0" noProof="0">
              <a:ln w="22225">
                <a:solidFill>
                  <a:srgbClr val="5B63B7">
                    <a:lumMod val="40000"/>
                    <a:lumOff val="60000"/>
                  </a:srgbClr>
                </a:solidFill>
                <a:prstDash val="solid"/>
              </a:ln>
              <a:solidFill>
                <a:srgbClr val="7F8FA9">
                  <a:lumMod val="40000"/>
                  <a:lumOff val="60000"/>
                </a:srgbClr>
              </a:solidFill>
              <a:effectLst/>
              <a:uLnTx/>
              <a:uFillTx/>
              <a:latin typeface="Verdana"/>
              <a:ea typeface="+mn-ea"/>
              <a:cs typeface="+mn-cs"/>
            </a:endParaRPr>
          </a:p>
        </p:txBody>
      </p:sp>
      <p:sp>
        <p:nvSpPr>
          <p:cNvPr id="52" name="文本框 51">
            <a:extLst>
              <a:ext uri="{FF2B5EF4-FFF2-40B4-BE49-F238E27FC236}">
                <a16:creationId xmlns:a16="http://schemas.microsoft.com/office/drawing/2014/main" id="{A2997B31-2334-896A-6751-BD682530023E}"/>
              </a:ext>
            </a:extLst>
          </p:cNvPr>
          <p:cNvSpPr txBox="1"/>
          <p:nvPr/>
        </p:nvSpPr>
        <p:spPr>
          <a:xfrm>
            <a:off x="6246279" y="4408035"/>
            <a:ext cx="2208106" cy="1661993"/>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EdTech usage in schools has increased </a:t>
            </a: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99%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since 2020</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60%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of K-12 teachers plan on continuing to give online assignments after the pandemic</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Verdana"/>
              <a:ea typeface="+mn-ea"/>
              <a:cs typeface="+mn-cs"/>
            </a:endParaRPr>
          </a:p>
        </p:txBody>
      </p:sp>
      <p:sp>
        <p:nvSpPr>
          <p:cNvPr id="53" name="文本框 52">
            <a:extLst>
              <a:ext uri="{FF2B5EF4-FFF2-40B4-BE49-F238E27FC236}">
                <a16:creationId xmlns:a16="http://schemas.microsoft.com/office/drawing/2014/main" id="{3DEA3EC7-914F-56E6-5129-84B669D4497C}"/>
              </a:ext>
            </a:extLst>
          </p:cNvPr>
          <p:cNvSpPr txBox="1"/>
          <p:nvPr/>
        </p:nvSpPr>
        <p:spPr>
          <a:xfrm>
            <a:off x="8516584" y="4302806"/>
            <a:ext cx="3251090" cy="1754326"/>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Gamification: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games incorporated with learning tasks; VR/AR in future</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Digital content: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more accessible (Ex. visually impaired students can leave voice notes)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Live Tutoring &amp; Screencast: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flexible time management(Ex. Save time from transportation; step-by-step visualized solution)</a:t>
            </a:r>
            <a:endParaRPr kumimoji="1" lang="zh-CN" alt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57" name="五边形 56">
            <a:extLst>
              <a:ext uri="{FF2B5EF4-FFF2-40B4-BE49-F238E27FC236}">
                <a16:creationId xmlns:a16="http://schemas.microsoft.com/office/drawing/2014/main" id="{52F93272-DE3D-AE34-2B8F-D5D1BC7D28FD}"/>
              </a:ext>
            </a:extLst>
          </p:cNvPr>
          <p:cNvSpPr/>
          <p:nvPr/>
        </p:nvSpPr>
        <p:spPr>
          <a:xfrm>
            <a:off x="3496773" y="3933876"/>
            <a:ext cx="2396728" cy="270477"/>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400" b="1" i="0" u="none" strike="noStrike" kern="1200" cap="none" spc="0" normalizeH="0" baseline="0" noProof="0" dirty="0">
                <a:ln>
                  <a:noFill/>
                </a:ln>
                <a:solidFill>
                  <a:prstClr val="white"/>
                </a:solidFill>
                <a:effectLst/>
                <a:uLnTx/>
                <a:uFillTx/>
                <a:latin typeface="Verdana"/>
                <a:ea typeface="+mn-ea"/>
                <a:cs typeface="+mn-cs"/>
              </a:rPr>
              <a:t>Key Takeaway</a:t>
            </a:r>
            <a:endParaRPr kumimoji="1" lang="zh-CN" altLang="en-US" sz="1400" b="1" i="0" u="none" strike="noStrike" kern="1200" cap="none" spc="0" normalizeH="0" baseline="0" noProof="0" dirty="0">
              <a:ln>
                <a:noFill/>
              </a:ln>
              <a:solidFill>
                <a:prstClr val="white"/>
              </a:solidFill>
              <a:effectLst/>
              <a:uLnTx/>
              <a:uFillTx/>
              <a:latin typeface="Verdana"/>
              <a:ea typeface="+mn-ea"/>
              <a:cs typeface="+mn-cs"/>
            </a:endParaRPr>
          </a:p>
        </p:txBody>
      </p:sp>
      <p:graphicFrame>
        <p:nvGraphicFramePr>
          <p:cNvPr id="58" name="图表 57">
            <a:extLst>
              <a:ext uri="{FF2B5EF4-FFF2-40B4-BE49-F238E27FC236}">
                <a16:creationId xmlns:a16="http://schemas.microsoft.com/office/drawing/2014/main" id="{9516D2B4-16D4-7835-2D94-AE43C215896E}"/>
              </a:ext>
            </a:extLst>
          </p:cNvPr>
          <p:cNvGraphicFramePr/>
          <p:nvPr/>
        </p:nvGraphicFramePr>
        <p:xfrm>
          <a:off x="145799" y="4839760"/>
          <a:ext cx="3540793" cy="1691686"/>
        </p:xfrm>
        <a:graphic>
          <a:graphicData uri="http://schemas.openxmlformats.org/drawingml/2006/chart">
            <c:chart xmlns:c="http://schemas.openxmlformats.org/drawingml/2006/chart" xmlns:r="http://schemas.openxmlformats.org/officeDocument/2006/relationships" r:id="rId3"/>
          </a:graphicData>
        </a:graphic>
      </p:graphicFrame>
      <p:sp>
        <p:nvSpPr>
          <p:cNvPr id="59" name="矩形 58">
            <a:extLst>
              <a:ext uri="{FF2B5EF4-FFF2-40B4-BE49-F238E27FC236}">
                <a16:creationId xmlns:a16="http://schemas.microsoft.com/office/drawing/2014/main" id="{8F932C3E-74A9-AB15-EF5F-510450ED75B0}"/>
              </a:ext>
            </a:extLst>
          </p:cNvPr>
          <p:cNvSpPr/>
          <p:nvPr/>
        </p:nvSpPr>
        <p:spPr>
          <a:xfrm>
            <a:off x="3496773" y="4316076"/>
            <a:ext cx="2396728" cy="1699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61" name="文本框 60">
            <a:extLst>
              <a:ext uri="{FF2B5EF4-FFF2-40B4-BE49-F238E27FC236}">
                <a16:creationId xmlns:a16="http://schemas.microsoft.com/office/drawing/2014/main" id="{2CA1BDC5-0576-C881-7976-518DDE1F6BBA}"/>
              </a:ext>
            </a:extLst>
          </p:cNvPr>
          <p:cNvSpPr txBox="1"/>
          <p:nvPr/>
        </p:nvSpPr>
        <p:spPr>
          <a:xfrm>
            <a:off x="3433408" y="4274230"/>
            <a:ext cx="2575297" cy="1754326"/>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Industry has an </a:t>
            </a: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increasing demand</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 due to pandemic</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New technologies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motivate students’ interests to learn</a:t>
            </a:r>
            <a:r>
              <a:rPr kumimoji="1" lang="zh-CN" altLang="en-US" sz="1200" b="0" i="0" u="none" strike="noStrike" kern="1200" cap="none" spc="0" normalizeH="0" baseline="0" noProof="0" dirty="0">
                <a:ln>
                  <a:noFill/>
                </a:ln>
                <a:solidFill>
                  <a:prstClr val="black"/>
                </a:solidFill>
                <a:effectLst/>
                <a:uLnTx/>
                <a:uFillTx/>
                <a:latin typeface="Verdana"/>
                <a:ea typeface="+mn-ea"/>
                <a:cs typeface="+mn-cs"/>
              </a:rPr>
              <a:t>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more actively</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Collaboration</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 with other technology companies as complementation to reach larger profits</a:t>
            </a:r>
          </a:p>
        </p:txBody>
      </p:sp>
      <p:pic>
        <p:nvPicPr>
          <p:cNvPr id="65" name="图形 64" descr="Internet 纯色填充">
            <a:extLst>
              <a:ext uri="{FF2B5EF4-FFF2-40B4-BE49-F238E27FC236}">
                <a16:creationId xmlns:a16="http://schemas.microsoft.com/office/drawing/2014/main" id="{550D8D94-FC35-5F1B-33EF-9CDE09EE6F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8392" y="1543801"/>
            <a:ext cx="914400" cy="914400"/>
          </a:xfrm>
          <a:prstGeom prst="rect">
            <a:avLst/>
          </a:prstGeom>
        </p:spPr>
      </p:pic>
      <p:pic>
        <p:nvPicPr>
          <p:cNvPr id="67" name="图形 66" descr="网上银行 纯色填充">
            <a:extLst>
              <a:ext uri="{FF2B5EF4-FFF2-40B4-BE49-F238E27FC236}">
                <a16:creationId xmlns:a16="http://schemas.microsoft.com/office/drawing/2014/main" id="{7AFAC1CF-B244-BDA7-7F72-094539613B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35234" y="1677408"/>
            <a:ext cx="586276" cy="572596"/>
          </a:xfrm>
          <a:prstGeom prst="rect">
            <a:avLst/>
          </a:prstGeom>
        </p:spPr>
      </p:pic>
      <p:pic>
        <p:nvPicPr>
          <p:cNvPr id="69" name="图形 68" descr="上升趋势 纯色填充">
            <a:extLst>
              <a:ext uri="{FF2B5EF4-FFF2-40B4-BE49-F238E27FC236}">
                <a16:creationId xmlns:a16="http://schemas.microsoft.com/office/drawing/2014/main" id="{45714D31-B50E-C7DB-F54B-060FA80E136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97501" y="5542917"/>
            <a:ext cx="477126" cy="477126"/>
          </a:xfrm>
          <a:prstGeom prst="rect">
            <a:avLst/>
          </a:prstGeom>
        </p:spPr>
      </p:pic>
    </p:spTree>
    <p:extLst>
      <p:ext uri="{BB962C8B-B14F-4D97-AF65-F5344CB8AC3E}">
        <p14:creationId xmlns:p14="http://schemas.microsoft.com/office/powerpoint/2010/main" val="384374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7709" y="86867"/>
            <a:ext cx="9074785" cy="606576"/>
          </a:xfrm>
          <a:prstGeom prst="rect">
            <a:avLst/>
          </a:prstGeom>
        </p:spPr>
        <p:txBody>
          <a:bodyPr vert="horz" wrap="square" lIns="0" tIns="41910" rIns="0" bIns="0" rtlCol="0" anchor="t">
            <a:spAutoFit/>
          </a:bodyPr>
          <a:lstStyle/>
          <a:p>
            <a:pPr marL="12700" marR="5080">
              <a:lnSpc>
                <a:spcPts val="2210"/>
              </a:lnSpc>
              <a:spcBef>
                <a:spcPts val="330"/>
              </a:spcBef>
            </a:pPr>
            <a:r>
              <a:rPr dirty="0"/>
              <a:t>Identifying</a:t>
            </a:r>
            <a:r>
              <a:rPr spc="-65" dirty="0"/>
              <a:t> </a:t>
            </a:r>
            <a:r>
              <a:rPr lang="en-US" dirty="0"/>
              <a:t>potential industry to understand the market  dynamics for Geni Zone's operation</a:t>
            </a:r>
            <a:endParaRPr spc="-10" dirty="0"/>
          </a:p>
        </p:txBody>
      </p:sp>
      <p:grpSp>
        <p:nvGrpSpPr>
          <p:cNvPr id="7" name="object 7"/>
          <p:cNvGrpSpPr/>
          <p:nvPr/>
        </p:nvGrpSpPr>
        <p:grpSpPr>
          <a:xfrm>
            <a:off x="478969" y="1275552"/>
            <a:ext cx="1476911" cy="1470339"/>
            <a:chOff x="472619" y="1301240"/>
            <a:chExt cx="1463675" cy="915669"/>
          </a:xfrm>
        </p:grpSpPr>
        <p:sp>
          <p:nvSpPr>
            <p:cNvPr id="8" name="object 8"/>
            <p:cNvSpPr/>
            <p:nvPr/>
          </p:nvSpPr>
          <p:spPr>
            <a:xfrm>
              <a:off x="478969" y="1307590"/>
              <a:ext cx="1450975" cy="902969"/>
            </a:xfrm>
            <a:custGeom>
              <a:avLst/>
              <a:gdLst/>
              <a:ahLst/>
              <a:cxnLst/>
              <a:rect l="l" t="t" r="r" b="b"/>
              <a:pathLst>
                <a:path w="1450975" h="902969">
                  <a:moveTo>
                    <a:pt x="1300007" y="0"/>
                  </a:moveTo>
                  <a:lnTo>
                    <a:pt x="150405" y="0"/>
                  </a:lnTo>
                  <a:lnTo>
                    <a:pt x="102866" y="7667"/>
                  </a:lnTo>
                  <a:lnTo>
                    <a:pt x="61578" y="29019"/>
                  </a:lnTo>
                  <a:lnTo>
                    <a:pt x="29019" y="61578"/>
                  </a:lnTo>
                  <a:lnTo>
                    <a:pt x="7667" y="102866"/>
                  </a:lnTo>
                  <a:lnTo>
                    <a:pt x="0" y="150406"/>
                  </a:lnTo>
                  <a:lnTo>
                    <a:pt x="0" y="752015"/>
                  </a:lnTo>
                  <a:lnTo>
                    <a:pt x="7667" y="799555"/>
                  </a:lnTo>
                  <a:lnTo>
                    <a:pt x="29019" y="840843"/>
                  </a:lnTo>
                  <a:lnTo>
                    <a:pt x="61578" y="873401"/>
                  </a:lnTo>
                  <a:lnTo>
                    <a:pt x="102866" y="894753"/>
                  </a:lnTo>
                  <a:lnTo>
                    <a:pt x="150405" y="902421"/>
                  </a:lnTo>
                  <a:lnTo>
                    <a:pt x="1300007" y="902421"/>
                  </a:lnTo>
                  <a:lnTo>
                    <a:pt x="1347547" y="894753"/>
                  </a:lnTo>
                  <a:lnTo>
                    <a:pt x="1388835" y="873401"/>
                  </a:lnTo>
                  <a:lnTo>
                    <a:pt x="1421394" y="840843"/>
                  </a:lnTo>
                  <a:lnTo>
                    <a:pt x="1442746" y="799555"/>
                  </a:lnTo>
                  <a:lnTo>
                    <a:pt x="1450414" y="752015"/>
                  </a:lnTo>
                  <a:lnTo>
                    <a:pt x="1450414" y="150406"/>
                  </a:lnTo>
                  <a:lnTo>
                    <a:pt x="1442746" y="102866"/>
                  </a:lnTo>
                  <a:lnTo>
                    <a:pt x="1421394" y="61578"/>
                  </a:lnTo>
                  <a:lnTo>
                    <a:pt x="1388835" y="29019"/>
                  </a:lnTo>
                  <a:lnTo>
                    <a:pt x="1347547" y="7667"/>
                  </a:lnTo>
                  <a:lnTo>
                    <a:pt x="1300007" y="0"/>
                  </a:lnTo>
                  <a:close/>
                </a:path>
              </a:pathLst>
            </a:custGeom>
            <a:solidFill>
              <a:srgbClr val="17579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478969" y="1307590"/>
              <a:ext cx="1450975" cy="902969"/>
            </a:xfrm>
            <a:custGeom>
              <a:avLst/>
              <a:gdLst/>
              <a:ahLst/>
              <a:cxnLst/>
              <a:rect l="l" t="t" r="r" b="b"/>
              <a:pathLst>
                <a:path w="1450975" h="902969">
                  <a:moveTo>
                    <a:pt x="0" y="150406"/>
                  </a:moveTo>
                  <a:lnTo>
                    <a:pt x="7667" y="102866"/>
                  </a:lnTo>
                  <a:lnTo>
                    <a:pt x="29019" y="61578"/>
                  </a:lnTo>
                  <a:lnTo>
                    <a:pt x="61578" y="29019"/>
                  </a:lnTo>
                  <a:lnTo>
                    <a:pt x="102866" y="7667"/>
                  </a:lnTo>
                  <a:lnTo>
                    <a:pt x="150405" y="0"/>
                  </a:lnTo>
                  <a:lnTo>
                    <a:pt x="1300008" y="0"/>
                  </a:lnTo>
                  <a:lnTo>
                    <a:pt x="1347547" y="7667"/>
                  </a:lnTo>
                  <a:lnTo>
                    <a:pt x="1388835" y="29019"/>
                  </a:lnTo>
                  <a:lnTo>
                    <a:pt x="1421394" y="61578"/>
                  </a:lnTo>
                  <a:lnTo>
                    <a:pt x="1442746" y="102866"/>
                  </a:lnTo>
                  <a:lnTo>
                    <a:pt x="1450414" y="150406"/>
                  </a:lnTo>
                  <a:lnTo>
                    <a:pt x="1450414" y="752014"/>
                  </a:lnTo>
                  <a:lnTo>
                    <a:pt x="1442746" y="799554"/>
                  </a:lnTo>
                  <a:lnTo>
                    <a:pt x="1421394" y="840842"/>
                  </a:lnTo>
                  <a:lnTo>
                    <a:pt x="1388835" y="873401"/>
                  </a:lnTo>
                  <a:lnTo>
                    <a:pt x="1347547" y="894753"/>
                  </a:lnTo>
                  <a:lnTo>
                    <a:pt x="1300008" y="902421"/>
                  </a:lnTo>
                  <a:lnTo>
                    <a:pt x="150405" y="902421"/>
                  </a:lnTo>
                  <a:lnTo>
                    <a:pt x="102866" y="894753"/>
                  </a:lnTo>
                  <a:lnTo>
                    <a:pt x="61578" y="873401"/>
                  </a:lnTo>
                  <a:lnTo>
                    <a:pt x="29019" y="840842"/>
                  </a:lnTo>
                  <a:lnTo>
                    <a:pt x="7667" y="799554"/>
                  </a:lnTo>
                  <a:lnTo>
                    <a:pt x="0" y="752014"/>
                  </a:lnTo>
                  <a:lnTo>
                    <a:pt x="0" y="150406"/>
                  </a:lnTo>
                  <a:close/>
                </a:path>
              </a:pathLst>
            </a:custGeom>
            <a:ln w="12700">
              <a:solidFill>
                <a:srgbClr val="0E3E6C"/>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10"/>
          <p:cNvSpPr txBox="1"/>
          <p:nvPr/>
        </p:nvSpPr>
        <p:spPr>
          <a:xfrm>
            <a:off x="444969" y="1758088"/>
            <a:ext cx="1521253" cy="505267"/>
          </a:xfrm>
          <a:prstGeom prst="rect">
            <a:avLst/>
          </a:prstGeom>
        </p:spPr>
        <p:txBody>
          <a:bodyPr vert="horz" wrap="square" lIns="0" tIns="12700" rIns="0" bIns="0" rtlCol="0">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1600" b="1" i="0" u="none" strike="noStrike" kern="0" cap="none" spc="-10" normalizeH="0" baseline="0" noProof="0" dirty="0">
                <a:ln>
                  <a:noFill/>
                </a:ln>
                <a:solidFill>
                  <a:srgbClr val="FFFFFF"/>
                </a:solidFill>
                <a:effectLst/>
                <a:uLnTx/>
                <a:uFillTx/>
                <a:latin typeface="Verdana"/>
                <a:cs typeface="Verdana"/>
              </a:rPr>
              <a:t>Champaign County</a:t>
            </a:r>
            <a:endParaRPr kumimoji="0" sz="1600" b="0" i="0" u="none" strike="noStrike" kern="0" cap="none" spc="0" normalizeH="0" baseline="0" noProof="0" dirty="0">
              <a:ln>
                <a:noFill/>
              </a:ln>
              <a:solidFill>
                <a:sysClr val="windowText" lastClr="000000"/>
              </a:solidFill>
              <a:effectLst/>
              <a:uLnTx/>
              <a:uFillTx/>
              <a:latin typeface="Verdana"/>
              <a:cs typeface="Verdana"/>
            </a:endParaRPr>
          </a:p>
        </p:txBody>
      </p:sp>
      <p:sp>
        <p:nvSpPr>
          <p:cNvPr id="15" name="object 15"/>
          <p:cNvSpPr/>
          <p:nvPr/>
        </p:nvSpPr>
        <p:spPr>
          <a:xfrm>
            <a:off x="2007541" y="840287"/>
            <a:ext cx="4805045" cy="346710"/>
          </a:xfrm>
          <a:custGeom>
            <a:avLst/>
            <a:gdLst/>
            <a:ahLst/>
            <a:cxnLst/>
            <a:rect l="l" t="t" r="r" b="b"/>
            <a:pathLst>
              <a:path w="4812665" h="415290">
                <a:moveTo>
                  <a:pt x="4812358" y="0"/>
                </a:moveTo>
                <a:lnTo>
                  <a:pt x="0" y="0"/>
                </a:lnTo>
                <a:lnTo>
                  <a:pt x="0" y="415234"/>
                </a:lnTo>
                <a:lnTo>
                  <a:pt x="4812358" y="415234"/>
                </a:lnTo>
                <a:lnTo>
                  <a:pt x="4812358" y="0"/>
                </a:lnTo>
                <a:close/>
              </a:path>
            </a:pathLst>
          </a:custGeom>
          <a:solidFill>
            <a:srgbClr val="3477B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
          <p:cNvSpPr txBox="1"/>
          <p:nvPr/>
        </p:nvSpPr>
        <p:spPr>
          <a:xfrm>
            <a:off x="2274241" y="832667"/>
            <a:ext cx="4294505" cy="318036"/>
          </a:xfrm>
          <a:prstGeom prst="rect">
            <a:avLst/>
          </a:prstGeom>
          <a:ln w="12700">
            <a:noFill/>
          </a:ln>
        </p:spPr>
        <p:txBody>
          <a:bodyPr vert="horz" wrap="square" lIns="0" tIns="71120" rIns="0" bIns="0" rtlCol="0" anchor="t">
            <a:spAutoFit/>
          </a:bodyPr>
          <a:lstStyle/>
          <a:p>
            <a:pPr marL="0" marR="0" lvl="0" indent="0" algn="ctr" defTabSz="914400" eaLnBrk="1" fontAlgn="auto" latinLnBrk="0" hangingPunct="1">
              <a:lnSpc>
                <a:spcPct val="100000"/>
              </a:lnSpc>
              <a:spcBef>
                <a:spcPts val="560"/>
              </a:spcBef>
              <a:spcAft>
                <a:spcPts val="0"/>
              </a:spcAft>
              <a:buClrTx/>
              <a:buSzTx/>
              <a:buFontTx/>
              <a:buNone/>
              <a:tabLst/>
              <a:defRPr/>
            </a:pPr>
            <a:r>
              <a:rPr kumimoji="0" lang="en-US" sz="1600" b="1" i="0" u="none" strike="noStrike" kern="0" cap="none" spc="-20" normalizeH="0" baseline="0" noProof="0" dirty="0">
                <a:ln>
                  <a:noFill/>
                </a:ln>
                <a:solidFill>
                  <a:srgbClr val="FFFFFF"/>
                </a:solidFill>
                <a:effectLst/>
                <a:uLnTx/>
                <a:uFillTx/>
                <a:latin typeface="Verdana"/>
                <a:cs typeface="Verdana"/>
              </a:rPr>
              <a:t>Industry Analysis</a:t>
            </a:r>
            <a:endParaRPr kumimoji="0" lang="en-US" sz="1600" b="0" i="0" u="none" strike="noStrike" kern="0" cap="none" spc="0" normalizeH="0" baseline="0" noProof="0" dirty="0">
              <a:ln>
                <a:noFill/>
              </a:ln>
              <a:solidFill>
                <a:sysClr val="windowText" lastClr="000000"/>
              </a:solidFill>
              <a:effectLst/>
              <a:uLnTx/>
              <a:uFillTx/>
              <a:latin typeface="Verdana"/>
              <a:cs typeface="Verdana"/>
            </a:endParaRPr>
          </a:p>
        </p:txBody>
      </p:sp>
      <p:sp>
        <p:nvSpPr>
          <p:cNvPr id="17" name="object 17"/>
          <p:cNvSpPr/>
          <p:nvPr/>
        </p:nvSpPr>
        <p:spPr>
          <a:xfrm>
            <a:off x="6976867" y="840287"/>
            <a:ext cx="4736467" cy="356432"/>
          </a:xfrm>
          <a:custGeom>
            <a:avLst/>
            <a:gdLst/>
            <a:ahLst/>
            <a:cxnLst/>
            <a:rect l="l" t="t" r="r" b="b"/>
            <a:pathLst>
              <a:path w="4812665" h="415290">
                <a:moveTo>
                  <a:pt x="4812358" y="0"/>
                </a:moveTo>
                <a:lnTo>
                  <a:pt x="0" y="0"/>
                </a:lnTo>
                <a:lnTo>
                  <a:pt x="0" y="415234"/>
                </a:lnTo>
                <a:lnTo>
                  <a:pt x="4812358" y="415234"/>
                </a:lnTo>
                <a:lnTo>
                  <a:pt x="4812358" y="0"/>
                </a:lnTo>
                <a:close/>
              </a:path>
            </a:pathLst>
          </a:custGeom>
          <a:solidFill>
            <a:srgbClr val="629D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8"/>
          <p:cNvSpPr txBox="1"/>
          <p:nvPr/>
        </p:nvSpPr>
        <p:spPr>
          <a:xfrm>
            <a:off x="6849450" y="832667"/>
            <a:ext cx="4820958" cy="318036"/>
          </a:xfrm>
          <a:prstGeom prst="rect">
            <a:avLst/>
          </a:prstGeom>
          <a:ln w="12700">
            <a:noFill/>
          </a:ln>
        </p:spPr>
        <p:txBody>
          <a:bodyPr vert="horz" wrap="square" lIns="0" tIns="71120" rIns="0" bIns="0" rtlCol="0">
            <a:spAutoFit/>
          </a:bodyPr>
          <a:lstStyle/>
          <a:p>
            <a:pPr marL="0" marR="0" lvl="0" indent="0" algn="ctr" defTabSz="914400" eaLnBrk="1" fontAlgn="auto" latinLnBrk="0" hangingPunct="1">
              <a:lnSpc>
                <a:spcPct val="100000"/>
              </a:lnSpc>
              <a:spcBef>
                <a:spcPts val="56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Verdana"/>
                <a:cs typeface="Verdana"/>
              </a:rPr>
              <a:t>Needs and Challenges </a:t>
            </a:r>
            <a:endParaRPr kumimoji="0" sz="1600" b="1" i="0" u="none" strike="noStrike" kern="0" cap="none" spc="0" normalizeH="0" baseline="0" noProof="0" dirty="0">
              <a:ln>
                <a:noFill/>
              </a:ln>
              <a:solidFill>
                <a:prstClr val="white"/>
              </a:solidFill>
              <a:effectLst/>
              <a:uLnTx/>
              <a:uFillTx/>
              <a:latin typeface="Verdana"/>
              <a:cs typeface="Verdana"/>
            </a:endParaRPr>
          </a:p>
        </p:txBody>
      </p:sp>
      <p:sp>
        <p:nvSpPr>
          <p:cNvPr id="21" name="object 21"/>
          <p:cNvSpPr txBox="1"/>
          <p:nvPr/>
        </p:nvSpPr>
        <p:spPr>
          <a:xfrm>
            <a:off x="2015161" y="2152004"/>
            <a:ext cx="4805045" cy="812099"/>
          </a:xfrm>
          <a:prstGeom prst="rect">
            <a:avLst/>
          </a:prstGeom>
          <a:ln w="28575">
            <a:solidFill>
              <a:schemeClr val="tx2">
                <a:lumMod val="60000"/>
                <a:lumOff val="40000"/>
              </a:schemeClr>
            </a:solidFill>
          </a:ln>
        </p:spPr>
        <p:txBody>
          <a:bodyPr vert="horz" wrap="square" lIns="0" tIns="75565" rIns="0" bIns="0" rtlCol="0" anchor="t">
            <a:spAutoFit/>
          </a:bodyPr>
          <a:lstStyle/>
          <a:p>
            <a:pPr marL="376555" marR="0" lvl="0" indent="-285115" defTabSz="914400" eaLnBrk="1" fontAlgn="auto" latinLnBrk="0" hangingPunct="1">
              <a:lnSpc>
                <a:spcPts val="1415"/>
              </a:lnSpc>
              <a:spcBef>
                <a:spcPts val="595"/>
              </a:spcBef>
              <a:spcAft>
                <a:spcPts val="0"/>
              </a:spcAft>
              <a:buClrTx/>
              <a:buSzTx/>
              <a:buFont typeface="BIZ UDGothic"/>
              <a:buChar char="■"/>
              <a:tabLst>
                <a:tab pos="376555" algn="l"/>
              </a:tabLst>
              <a:defRPr/>
            </a:pPr>
            <a:endParaRPr kumimoji="0" lang="en-US" sz="1200" b="0" i="0" u="none" strike="noStrike" kern="0" cap="none" spc="0" normalizeH="0" baseline="0" noProof="0">
              <a:ln>
                <a:noFill/>
              </a:ln>
              <a:solidFill>
                <a:sysClr val="windowText" lastClr="000000"/>
              </a:solidFill>
              <a:effectLst/>
              <a:uLnTx/>
              <a:uFillTx/>
              <a:latin typeface="Verdana"/>
              <a:cs typeface="Verdana"/>
            </a:endParaRPr>
          </a:p>
        </p:txBody>
      </p:sp>
      <p:sp>
        <p:nvSpPr>
          <p:cNvPr id="23" name="object 23"/>
          <p:cNvSpPr/>
          <p:nvPr/>
        </p:nvSpPr>
        <p:spPr>
          <a:xfrm>
            <a:off x="478969" y="3054095"/>
            <a:ext cx="11234420" cy="0"/>
          </a:xfrm>
          <a:custGeom>
            <a:avLst/>
            <a:gdLst/>
            <a:ahLst/>
            <a:cxnLst/>
            <a:rect l="l" t="t" r="r" b="b"/>
            <a:pathLst>
              <a:path w="11234420">
                <a:moveTo>
                  <a:pt x="0" y="0"/>
                </a:moveTo>
                <a:lnTo>
                  <a:pt x="11234057" y="1"/>
                </a:lnTo>
              </a:path>
            </a:pathLst>
          </a:custGeom>
          <a:ln w="285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24" name="object 24"/>
          <p:cNvGrpSpPr/>
          <p:nvPr/>
        </p:nvGrpSpPr>
        <p:grpSpPr>
          <a:xfrm>
            <a:off x="472618" y="3135633"/>
            <a:ext cx="2438221" cy="398145"/>
            <a:chOff x="472619" y="3135633"/>
            <a:chExt cx="2231390" cy="398145"/>
          </a:xfrm>
        </p:grpSpPr>
        <p:sp>
          <p:nvSpPr>
            <p:cNvPr id="25" name="object 25"/>
            <p:cNvSpPr/>
            <p:nvPr/>
          </p:nvSpPr>
          <p:spPr>
            <a:xfrm>
              <a:off x="478969" y="3141983"/>
              <a:ext cx="2218690" cy="385445"/>
            </a:xfrm>
            <a:custGeom>
              <a:avLst/>
              <a:gdLst/>
              <a:ahLst/>
              <a:cxnLst/>
              <a:rect l="l" t="t" r="r" b="b"/>
              <a:pathLst>
                <a:path w="2218690" h="385445">
                  <a:moveTo>
                    <a:pt x="2026056" y="0"/>
                  </a:moveTo>
                  <a:lnTo>
                    <a:pt x="0" y="0"/>
                  </a:lnTo>
                  <a:lnTo>
                    <a:pt x="0" y="384906"/>
                  </a:lnTo>
                  <a:lnTo>
                    <a:pt x="2026056" y="384906"/>
                  </a:lnTo>
                  <a:lnTo>
                    <a:pt x="2218510" y="192453"/>
                  </a:lnTo>
                  <a:lnTo>
                    <a:pt x="2026056" y="0"/>
                  </a:lnTo>
                  <a:close/>
                </a:path>
              </a:pathLst>
            </a:custGeom>
            <a:solidFill>
              <a:srgbClr val="3F468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6"/>
            <p:cNvSpPr/>
            <p:nvPr/>
          </p:nvSpPr>
          <p:spPr>
            <a:xfrm>
              <a:off x="478969" y="3141983"/>
              <a:ext cx="2218690" cy="385445"/>
            </a:xfrm>
            <a:custGeom>
              <a:avLst/>
              <a:gdLst/>
              <a:ahLst/>
              <a:cxnLst/>
              <a:rect l="l" t="t" r="r" b="b"/>
              <a:pathLst>
                <a:path w="2218690" h="385445">
                  <a:moveTo>
                    <a:pt x="0" y="0"/>
                  </a:moveTo>
                  <a:lnTo>
                    <a:pt x="2026057" y="0"/>
                  </a:lnTo>
                  <a:lnTo>
                    <a:pt x="2218510" y="192453"/>
                  </a:lnTo>
                  <a:lnTo>
                    <a:pt x="2026057" y="384907"/>
                  </a:lnTo>
                  <a:lnTo>
                    <a:pt x="0" y="384907"/>
                  </a:lnTo>
                  <a:lnTo>
                    <a:pt x="0" y="0"/>
                  </a:lnTo>
                  <a:close/>
                </a:path>
              </a:pathLst>
            </a:custGeom>
            <a:ln w="12700">
              <a:solidFill>
                <a:srgbClr val="3F468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7" name="object 27"/>
          <p:cNvSpPr txBox="1"/>
          <p:nvPr/>
        </p:nvSpPr>
        <p:spPr>
          <a:xfrm>
            <a:off x="347347" y="3207511"/>
            <a:ext cx="2520691" cy="25904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Verdana"/>
                <a:cs typeface="Verdana"/>
              </a:rPr>
              <a:t>  Potential Customers</a:t>
            </a:r>
            <a:endParaRPr kumimoji="0" sz="1600" b="0" i="0" u="none" strike="noStrike" kern="0" cap="none" spc="0" normalizeH="0" baseline="0" noProof="0" dirty="0">
              <a:ln>
                <a:noFill/>
              </a:ln>
              <a:solidFill>
                <a:sysClr val="windowText" lastClr="000000"/>
              </a:solidFill>
              <a:effectLst/>
              <a:uLnTx/>
              <a:uFillTx/>
              <a:latin typeface="Verdana"/>
              <a:cs typeface="Verdana"/>
            </a:endParaRPr>
          </a:p>
        </p:txBody>
      </p:sp>
      <p:grpSp>
        <p:nvGrpSpPr>
          <p:cNvPr id="28" name="object 28"/>
          <p:cNvGrpSpPr/>
          <p:nvPr/>
        </p:nvGrpSpPr>
        <p:grpSpPr>
          <a:xfrm>
            <a:off x="2881338" y="3143351"/>
            <a:ext cx="4694555" cy="398145"/>
            <a:chOff x="2819144" y="3132932"/>
            <a:chExt cx="4694555" cy="398145"/>
          </a:xfrm>
        </p:grpSpPr>
        <p:sp>
          <p:nvSpPr>
            <p:cNvPr id="29" name="object 29"/>
            <p:cNvSpPr/>
            <p:nvPr/>
          </p:nvSpPr>
          <p:spPr>
            <a:xfrm>
              <a:off x="2825494" y="3139282"/>
              <a:ext cx="4681855" cy="385445"/>
            </a:xfrm>
            <a:custGeom>
              <a:avLst/>
              <a:gdLst/>
              <a:ahLst/>
              <a:cxnLst/>
              <a:rect l="l" t="t" r="r" b="b"/>
              <a:pathLst>
                <a:path w="4681855" h="385445">
                  <a:moveTo>
                    <a:pt x="4489288" y="0"/>
                  </a:moveTo>
                  <a:lnTo>
                    <a:pt x="0" y="0"/>
                  </a:lnTo>
                  <a:lnTo>
                    <a:pt x="192440" y="192441"/>
                  </a:lnTo>
                  <a:lnTo>
                    <a:pt x="0" y="384884"/>
                  </a:lnTo>
                  <a:lnTo>
                    <a:pt x="4489288" y="384884"/>
                  </a:lnTo>
                  <a:lnTo>
                    <a:pt x="4681729" y="192441"/>
                  </a:lnTo>
                  <a:lnTo>
                    <a:pt x="4489288" y="0"/>
                  </a:lnTo>
                  <a:close/>
                </a:path>
              </a:pathLst>
            </a:custGeom>
            <a:solidFill>
              <a:srgbClr val="5B63B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30"/>
            <p:cNvSpPr/>
            <p:nvPr/>
          </p:nvSpPr>
          <p:spPr>
            <a:xfrm>
              <a:off x="2825494" y="3139282"/>
              <a:ext cx="4681855" cy="385445"/>
            </a:xfrm>
            <a:custGeom>
              <a:avLst/>
              <a:gdLst/>
              <a:ahLst/>
              <a:cxnLst/>
              <a:rect l="l" t="t" r="r" b="b"/>
              <a:pathLst>
                <a:path w="4681855" h="385445">
                  <a:moveTo>
                    <a:pt x="0" y="0"/>
                  </a:moveTo>
                  <a:lnTo>
                    <a:pt x="4489289" y="0"/>
                  </a:lnTo>
                  <a:lnTo>
                    <a:pt x="4681729" y="192442"/>
                  </a:lnTo>
                  <a:lnTo>
                    <a:pt x="4489289" y="384884"/>
                  </a:lnTo>
                  <a:lnTo>
                    <a:pt x="0" y="384884"/>
                  </a:lnTo>
                  <a:lnTo>
                    <a:pt x="192440" y="192442"/>
                  </a:lnTo>
                  <a:lnTo>
                    <a:pt x="0" y="0"/>
                  </a:lnTo>
                  <a:close/>
                </a:path>
              </a:pathLst>
            </a:custGeom>
            <a:ln w="12700">
              <a:solidFill>
                <a:srgbClr val="5B63B7"/>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1" name="object 31"/>
          <p:cNvSpPr txBox="1"/>
          <p:nvPr/>
        </p:nvSpPr>
        <p:spPr>
          <a:xfrm>
            <a:off x="3953971" y="3197380"/>
            <a:ext cx="3210534" cy="259045"/>
          </a:xfrm>
          <a:prstGeom prst="rect">
            <a:avLst/>
          </a:prstGeom>
          <a:ln>
            <a:noFill/>
          </a:ln>
        </p:spPr>
        <p:txBody>
          <a:bodyPr vert="horz" wrap="square" lIns="0" tIns="12700" rIns="0" bIns="0" rtlCol="0" anchor="t">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Verdana"/>
                <a:cs typeface="Verdana"/>
              </a:rPr>
              <a:t>Challenges for Geni Zone</a:t>
            </a:r>
            <a:endParaRPr kumimoji="0" sz="1600" b="0" i="0" u="none" strike="noStrike" kern="0" cap="none" spc="0" normalizeH="0" baseline="0" noProof="0" dirty="0">
              <a:ln>
                <a:noFill/>
              </a:ln>
              <a:solidFill>
                <a:sysClr val="windowText" lastClr="000000"/>
              </a:solidFill>
              <a:effectLst/>
              <a:uLnTx/>
              <a:uFillTx/>
              <a:latin typeface="Verdana"/>
              <a:cs typeface="Verdana"/>
            </a:endParaRPr>
          </a:p>
        </p:txBody>
      </p:sp>
      <p:grpSp>
        <p:nvGrpSpPr>
          <p:cNvPr id="32" name="object 32"/>
          <p:cNvGrpSpPr/>
          <p:nvPr/>
        </p:nvGrpSpPr>
        <p:grpSpPr>
          <a:xfrm>
            <a:off x="7628890" y="3135656"/>
            <a:ext cx="4098290" cy="398145"/>
            <a:chOff x="7628890" y="3135656"/>
            <a:chExt cx="4090670" cy="398145"/>
          </a:xfrm>
        </p:grpSpPr>
        <p:sp>
          <p:nvSpPr>
            <p:cNvPr id="33" name="object 33"/>
            <p:cNvSpPr/>
            <p:nvPr/>
          </p:nvSpPr>
          <p:spPr>
            <a:xfrm>
              <a:off x="7635240" y="3142006"/>
              <a:ext cx="4077970" cy="385445"/>
            </a:xfrm>
            <a:custGeom>
              <a:avLst/>
              <a:gdLst/>
              <a:ahLst/>
              <a:cxnLst/>
              <a:rect l="l" t="t" r="r" b="b"/>
              <a:pathLst>
                <a:path w="4077970" h="385445">
                  <a:moveTo>
                    <a:pt x="3885344" y="0"/>
                  </a:moveTo>
                  <a:lnTo>
                    <a:pt x="0" y="0"/>
                  </a:lnTo>
                  <a:lnTo>
                    <a:pt x="192441" y="192441"/>
                  </a:lnTo>
                  <a:lnTo>
                    <a:pt x="0" y="384883"/>
                  </a:lnTo>
                  <a:lnTo>
                    <a:pt x="3885344" y="384883"/>
                  </a:lnTo>
                  <a:lnTo>
                    <a:pt x="4077785" y="192441"/>
                  </a:lnTo>
                  <a:lnTo>
                    <a:pt x="3885344" y="0"/>
                  </a:lnTo>
                  <a:close/>
                </a:path>
              </a:pathLst>
            </a:custGeom>
            <a:solidFill>
              <a:srgbClr val="9DA1D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4"/>
            <p:cNvSpPr/>
            <p:nvPr/>
          </p:nvSpPr>
          <p:spPr>
            <a:xfrm>
              <a:off x="7635240" y="3142006"/>
              <a:ext cx="4077970" cy="385445"/>
            </a:xfrm>
            <a:custGeom>
              <a:avLst/>
              <a:gdLst/>
              <a:ahLst/>
              <a:cxnLst/>
              <a:rect l="l" t="t" r="r" b="b"/>
              <a:pathLst>
                <a:path w="4077970" h="385445">
                  <a:moveTo>
                    <a:pt x="0" y="0"/>
                  </a:moveTo>
                  <a:lnTo>
                    <a:pt x="3885344" y="0"/>
                  </a:lnTo>
                  <a:lnTo>
                    <a:pt x="4077786" y="192442"/>
                  </a:lnTo>
                  <a:lnTo>
                    <a:pt x="3885344" y="384884"/>
                  </a:lnTo>
                  <a:lnTo>
                    <a:pt x="0" y="384884"/>
                  </a:lnTo>
                  <a:lnTo>
                    <a:pt x="192441" y="192442"/>
                  </a:lnTo>
                  <a:lnTo>
                    <a:pt x="0" y="0"/>
                  </a:lnTo>
                  <a:close/>
                </a:path>
              </a:pathLst>
            </a:custGeom>
            <a:ln w="12700">
              <a:solidFill>
                <a:srgbClr val="BDC1E2"/>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5"/>
          <p:cNvSpPr txBox="1"/>
          <p:nvPr/>
        </p:nvSpPr>
        <p:spPr>
          <a:xfrm>
            <a:off x="8311023" y="3186952"/>
            <a:ext cx="3359385" cy="259045"/>
          </a:xfrm>
          <a:prstGeom prst="rect">
            <a:avLst/>
          </a:prstGeom>
        </p:spPr>
        <p:txBody>
          <a:bodyPr vert="horz" wrap="square" lIns="0" tIns="12700" rIns="0" bIns="0" rtlCol="0" anchor="t">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600" b="1" i="0" u="none" strike="noStrike" kern="0" cap="none" spc="-10" normalizeH="0" baseline="0" noProof="0" dirty="0">
                <a:ln>
                  <a:noFill/>
                </a:ln>
                <a:solidFill>
                  <a:srgbClr val="FFFFFF"/>
                </a:solidFill>
                <a:effectLst/>
                <a:uLnTx/>
                <a:uFillTx/>
                <a:latin typeface="Verdana"/>
                <a:ea typeface="Verdana"/>
                <a:cs typeface="Verdana"/>
              </a:rPr>
              <a:t>Opportunities for Geni Zone</a:t>
            </a:r>
            <a:endParaRPr kumimoji="0" sz="1600" b="1" i="0" u="none" strike="noStrike" kern="0" cap="none" spc="-10" normalizeH="0" baseline="0" noProof="0" dirty="0">
              <a:ln>
                <a:noFill/>
              </a:ln>
              <a:solidFill>
                <a:srgbClr val="FFFFFF"/>
              </a:solidFill>
              <a:effectLst/>
              <a:uLnTx/>
              <a:uFillTx/>
              <a:latin typeface="Verdana"/>
              <a:cs typeface="Verdana"/>
            </a:endParaRPr>
          </a:p>
        </p:txBody>
      </p:sp>
      <p:sp>
        <p:nvSpPr>
          <p:cNvPr id="36" name="object 36"/>
          <p:cNvSpPr txBox="1"/>
          <p:nvPr/>
        </p:nvSpPr>
        <p:spPr>
          <a:xfrm>
            <a:off x="466433" y="3623753"/>
            <a:ext cx="2260616" cy="2267929"/>
          </a:xfrm>
          <a:prstGeom prst="rect">
            <a:avLst/>
          </a:prstGeom>
          <a:ln w="12700">
            <a:noFill/>
          </a:ln>
        </p:spPr>
        <p:txBody>
          <a:bodyPr vert="horz" wrap="square" lIns="0" tIns="168275" rIns="0" bIns="0" rtlCol="0" anchor="t">
            <a:spAutoFit/>
          </a:bodyPr>
          <a:lstStyle/>
          <a:p>
            <a:pPr marL="262255" marR="0" lvl="0" indent="-171450" defTabSz="914400" eaLnBrk="1" fontAlgn="auto" latinLnBrk="0" hangingPunct="1">
              <a:lnSpc>
                <a:spcPts val="1430"/>
              </a:lnSpc>
              <a:spcBef>
                <a:spcPts val="1325"/>
              </a:spcBef>
              <a:spcAft>
                <a:spcPts val="0"/>
              </a:spcAft>
              <a:buClrTx/>
              <a:buSzTx/>
              <a:buFont typeface="Wingdings"/>
              <a:buChar char="§"/>
              <a:tabLst>
                <a:tab pos="376555" algn="l"/>
              </a:tabLst>
              <a:defRPr/>
            </a:pPr>
            <a:r>
              <a:rPr kumimoji="0" lang="en-US" sz="1200" b="0" i="0" u="none" strike="noStrike" kern="0" cap="none" spc="-10" normalizeH="0" baseline="0" noProof="0">
                <a:ln>
                  <a:noFill/>
                </a:ln>
                <a:solidFill>
                  <a:sysClr val="windowText" lastClr="000000"/>
                </a:solidFill>
                <a:effectLst/>
                <a:uLnTx/>
                <a:uFillTx/>
                <a:latin typeface="Verdana"/>
                <a:cs typeface="Verdana"/>
              </a:rPr>
              <a:t>Champaign Community Unified School District: 20 schools and 10,277 students. 33.2% of students are economically disadvantaged</a:t>
            </a:r>
            <a:endParaRPr kumimoji="0" lang="en-US" sz="1200" b="0" i="0" u="none" strike="noStrike" kern="0" cap="none" spc="-10" normalizeH="0" baseline="0" noProof="0">
              <a:ln>
                <a:noFill/>
              </a:ln>
              <a:solidFill>
                <a:srgbClr val="000000"/>
              </a:solidFill>
              <a:effectLst/>
              <a:uLnTx/>
              <a:uFillTx/>
              <a:latin typeface="Verdana"/>
              <a:ea typeface="Verdana"/>
              <a:cs typeface="Verdana"/>
            </a:endParaRPr>
          </a:p>
          <a:p>
            <a:pPr marL="262255" marR="0" lvl="0" indent="-171450" defTabSz="914400" eaLnBrk="1" fontAlgn="auto" latinLnBrk="0" hangingPunct="1">
              <a:lnSpc>
                <a:spcPct val="100000"/>
              </a:lnSpc>
              <a:spcBef>
                <a:spcPts val="1050"/>
              </a:spcBef>
              <a:spcAft>
                <a:spcPts val="0"/>
              </a:spcAft>
              <a:buClrTx/>
              <a:buSzTx/>
              <a:buFont typeface="Wingdings"/>
              <a:buChar char="§"/>
              <a:tabLst>
                <a:tab pos="376555" algn="l"/>
              </a:tabLst>
              <a:defRPr/>
            </a:pPr>
            <a:r>
              <a:rPr kumimoji="0" lang="en-US" sz="1200" b="0" i="0" u="none" strike="noStrike" kern="0" cap="none" spc="-10" normalizeH="0" baseline="0" noProof="0">
                <a:ln>
                  <a:noFill/>
                </a:ln>
                <a:solidFill>
                  <a:sysClr val="windowText" lastClr="000000"/>
                </a:solidFill>
                <a:effectLst/>
                <a:uLnTx/>
                <a:uFillTx/>
                <a:latin typeface="Verdana"/>
                <a:cs typeface="Verdana"/>
              </a:rPr>
              <a:t>Elementary Schools:13, Middle Schools: 3, High schools: 2</a:t>
            </a:r>
          </a:p>
          <a:p>
            <a:pPr marL="262255" marR="0" lvl="0" indent="-171450" defTabSz="914400" eaLnBrk="1" fontAlgn="auto" latinLnBrk="0" hangingPunct="1">
              <a:lnSpc>
                <a:spcPct val="100000"/>
              </a:lnSpc>
              <a:spcBef>
                <a:spcPts val="1050"/>
              </a:spcBef>
              <a:spcAft>
                <a:spcPts val="0"/>
              </a:spcAft>
              <a:buClrTx/>
              <a:buSzTx/>
              <a:buFont typeface="Wingdings"/>
              <a:buChar char="§"/>
              <a:tabLst>
                <a:tab pos="376555" algn="l"/>
              </a:tabLst>
              <a:defRPr/>
            </a:pPr>
            <a:r>
              <a:rPr kumimoji="0" lang="en-US" sz="1200" b="0" i="0" u="none" strike="noStrike" kern="0" cap="none" spc="-10" normalizeH="0" baseline="0" noProof="0">
                <a:ln>
                  <a:noFill/>
                </a:ln>
                <a:solidFill>
                  <a:sysClr val="windowText" lastClr="000000"/>
                </a:solidFill>
                <a:effectLst/>
                <a:uLnTx/>
                <a:uFillTx/>
                <a:latin typeface="Verdana"/>
                <a:cs typeface="Verdana"/>
              </a:rPr>
              <a:t>Student/ Teacher: 13:1</a:t>
            </a:r>
          </a:p>
        </p:txBody>
      </p:sp>
      <p:sp>
        <p:nvSpPr>
          <p:cNvPr id="38" name="object 38"/>
          <p:cNvSpPr txBox="1"/>
          <p:nvPr/>
        </p:nvSpPr>
        <p:spPr>
          <a:xfrm>
            <a:off x="7848994" y="3736538"/>
            <a:ext cx="3821414" cy="2119170"/>
          </a:xfrm>
          <a:prstGeom prst="rect">
            <a:avLst/>
          </a:prstGeom>
          <a:ln w="12700">
            <a:noFill/>
          </a:ln>
        </p:spPr>
        <p:txBody>
          <a:bodyPr vert="horz" wrap="square" lIns="0" tIns="92075" rIns="0" bIns="0" rtlCol="0" anchor="t">
            <a:spAutoFit/>
          </a:bodyPr>
          <a:lstStyle/>
          <a:p>
            <a:pPr marL="376555" marR="0" lvl="0" indent="-285750" defTabSz="914400" eaLnBrk="1" fontAlgn="auto" latinLnBrk="0" hangingPunct="1">
              <a:lnSpc>
                <a:spcPct val="100000"/>
              </a:lnSpc>
              <a:spcBef>
                <a:spcPts val="725"/>
              </a:spcBef>
              <a:spcAft>
                <a:spcPts val="0"/>
              </a:spcAft>
              <a:buClrTx/>
              <a:buSzTx/>
              <a:buFont typeface="Wingdings" pitchFamily="2" charset="2"/>
              <a:buChar char="§"/>
              <a:tabLst>
                <a:tab pos="376555" algn="l"/>
              </a:tabLst>
              <a:defRPr/>
            </a:pPr>
            <a:r>
              <a:rPr kumimoji="0" lang="en-US" sz="1200" b="1" i="0" u="none" strike="noStrike" kern="0" cap="none" spc="-10" normalizeH="0" baseline="0" noProof="0" dirty="0">
                <a:ln>
                  <a:noFill/>
                </a:ln>
                <a:solidFill>
                  <a:srgbClr val="2A2A2A"/>
                </a:solidFill>
                <a:effectLst/>
                <a:uLnTx/>
                <a:uFillTx/>
                <a:latin typeface="Verdana"/>
                <a:ea typeface="Verdana"/>
              </a:rPr>
              <a:t>Reduce response time</a:t>
            </a:r>
            <a:r>
              <a:rPr kumimoji="0" lang="en-US" sz="1200" b="0" i="0" u="none" strike="noStrike" kern="0" cap="none" spc="-10" normalizeH="0" baseline="0" noProof="0" dirty="0">
                <a:ln>
                  <a:noFill/>
                </a:ln>
                <a:solidFill>
                  <a:srgbClr val="2A2A2A"/>
                </a:solidFill>
                <a:effectLst/>
                <a:uLnTx/>
                <a:uFillTx/>
                <a:latin typeface="Verdana"/>
                <a:ea typeface="Verdana"/>
              </a:rPr>
              <a:t>: Ability to respond, 24/7 meaning consumers are no longer restricted to business hours and can expect a much quicker response</a:t>
            </a:r>
            <a:endParaRPr kumimoji="0" lang="en-US" sz="1200" b="0" i="0" u="none" strike="noStrike" kern="0" cap="none" spc="0" normalizeH="0" baseline="0" noProof="0" dirty="0">
              <a:ln>
                <a:noFill/>
              </a:ln>
              <a:solidFill>
                <a:sysClr val="windowText" lastClr="000000"/>
              </a:solidFill>
              <a:effectLst/>
              <a:uLnTx/>
              <a:uFillTx/>
              <a:latin typeface="Verdana"/>
              <a:ea typeface="Verdana"/>
            </a:endParaRPr>
          </a:p>
          <a:p>
            <a:pPr marL="376555" marR="0" lvl="0" indent="-285750" defTabSz="914400" eaLnBrk="1" fontAlgn="auto" latinLnBrk="0" hangingPunct="1">
              <a:lnSpc>
                <a:spcPct val="100000"/>
              </a:lnSpc>
              <a:spcBef>
                <a:spcPts val="725"/>
              </a:spcBef>
              <a:spcAft>
                <a:spcPts val="0"/>
              </a:spcAft>
              <a:buClrTx/>
              <a:buSzTx/>
              <a:buFont typeface="Wingdings" pitchFamily="2" charset="2"/>
              <a:buChar char="§"/>
              <a:tabLst>
                <a:tab pos="376555" algn="l"/>
              </a:tabLst>
              <a:defRPr/>
            </a:pPr>
            <a:r>
              <a:rPr kumimoji="0" lang="en-US" sz="1200" b="1" i="0" u="none" strike="noStrike" kern="0" cap="none" spc="-10" normalizeH="0" baseline="0" noProof="0" dirty="0">
                <a:ln>
                  <a:noFill/>
                </a:ln>
                <a:solidFill>
                  <a:srgbClr val="2A2A2A"/>
                </a:solidFill>
                <a:effectLst/>
                <a:uLnTx/>
                <a:uFillTx/>
                <a:latin typeface="Verdana"/>
                <a:ea typeface="Verdana"/>
              </a:rPr>
              <a:t>Use  survey data from schools to personalize customer experience</a:t>
            </a:r>
            <a:endParaRPr kumimoji="0" lang="en-US" sz="1200" b="0" i="0" u="none" strike="noStrike" kern="0" cap="none" spc="0" normalizeH="0" baseline="0" noProof="0" dirty="0">
              <a:ln>
                <a:noFill/>
              </a:ln>
              <a:solidFill>
                <a:sysClr val="windowText" lastClr="000000"/>
              </a:solidFill>
              <a:effectLst/>
              <a:uLnTx/>
              <a:uFillTx/>
              <a:latin typeface="Verdana"/>
              <a:ea typeface="Verdana"/>
            </a:endParaRPr>
          </a:p>
          <a:p>
            <a:pPr marL="376555" marR="0" lvl="0" indent="-285750" defTabSz="914400" eaLnBrk="1" fontAlgn="auto" latinLnBrk="0" hangingPunct="1">
              <a:lnSpc>
                <a:spcPct val="100000"/>
              </a:lnSpc>
              <a:spcBef>
                <a:spcPts val="725"/>
              </a:spcBef>
              <a:spcAft>
                <a:spcPts val="0"/>
              </a:spcAft>
              <a:buClrTx/>
              <a:buSzTx/>
              <a:buFont typeface="Wingdings" pitchFamily="2" charset="2"/>
              <a:buChar char="§"/>
              <a:tabLst>
                <a:tab pos="376555" algn="l"/>
              </a:tabLst>
              <a:defRPr/>
            </a:pPr>
            <a:r>
              <a:rPr kumimoji="0" lang="en-US" sz="1200" b="1" i="0" u="none" strike="noStrike" kern="0" cap="none" spc="-10" normalizeH="0" baseline="0" noProof="0" dirty="0">
                <a:ln>
                  <a:noFill/>
                </a:ln>
                <a:solidFill>
                  <a:srgbClr val="2A2A2A"/>
                </a:solidFill>
                <a:effectLst/>
                <a:uLnTx/>
                <a:uFillTx/>
                <a:latin typeface="Verdana"/>
                <a:ea typeface="Verdana"/>
              </a:rPr>
              <a:t>Boost communicability:</a:t>
            </a:r>
            <a:r>
              <a:rPr kumimoji="0" lang="en-US" sz="1200" b="0" i="0" u="none" strike="noStrike" kern="0" cap="none" spc="-10" normalizeH="0" baseline="0" noProof="0" dirty="0">
                <a:ln>
                  <a:noFill/>
                </a:ln>
                <a:solidFill>
                  <a:srgbClr val="2A2A2A"/>
                </a:solidFill>
                <a:effectLst/>
                <a:uLnTx/>
                <a:uFillTx/>
                <a:latin typeface="Verdana"/>
                <a:ea typeface="Verdana"/>
              </a:rPr>
              <a:t> Consumers expect transparent and consistent communication, and that questions and problems will be quickly resolved</a:t>
            </a:r>
            <a:endParaRPr kumimoji="0" lang="en-US" sz="1200" b="0" i="0" u="none" strike="noStrike" kern="0" cap="none" spc="0" normalizeH="0" baseline="0" noProof="0" dirty="0">
              <a:ln>
                <a:noFill/>
              </a:ln>
              <a:solidFill>
                <a:sysClr val="windowText" lastClr="000000"/>
              </a:solidFill>
              <a:effectLst/>
              <a:uLnTx/>
              <a:uFillTx/>
              <a:latin typeface="Verdana"/>
              <a:ea typeface="Verdana"/>
            </a:endParaRPr>
          </a:p>
        </p:txBody>
      </p:sp>
      <p:pic>
        <p:nvPicPr>
          <p:cNvPr id="42" name="object 42"/>
          <p:cNvPicPr/>
          <p:nvPr/>
        </p:nvPicPr>
        <p:blipFill>
          <a:blip r:embed="rId3" cstate="print"/>
          <a:stretch>
            <a:fillRect/>
          </a:stretch>
        </p:blipFill>
        <p:spPr>
          <a:xfrm>
            <a:off x="7880397" y="3149100"/>
            <a:ext cx="419100" cy="323087"/>
          </a:xfrm>
          <a:prstGeom prst="rect">
            <a:avLst/>
          </a:prstGeom>
        </p:spPr>
      </p:pic>
      <p:pic>
        <p:nvPicPr>
          <p:cNvPr id="43" name="object 43"/>
          <p:cNvPicPr/>
          <p:nvPr/>
        </p:nvPicPr>
        <p:blipFill>
          <a:blip r:embed="rId4" cstate="print"/>
          <a:stretch>
            <a:fillRect/>
          </a:stretch>
        </p:blipFill>
        <p:spPr>
          <a:xfrm>
            <a:off x="3501862" y="3165099"/>
            <a:ext cx="350520" cy="353567"/>
          </a:xfrm>
          <a:prstGeom prst="rect">
            <a:avLst/>
          </a:prstGeom>
        </p:spPr>
      </p:pic>
      <p:pic>
        <p:nvPicPr>
          <p:cNvPr id="45" name="Graphic 44" descr="Production with solid fill">
            <a:extLst>
              <a:ext uri="{FF2B5EF4-FFF2-40B4-BE49-F238E27FC236}">
                <a16:creationId xmlns:a16="http://schemas.microsoft.com/office/drawing/2014/main" id="{7208053F-FD85-6370-48DE-13B5E6B8FC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14124" y="825713"/>
            <a:ext cx="335413" cy="341629"/>
          </a:xfrm>
          <a:prstGeom prst="rect">
            <a:avLst/>
          </a:prstGeom>
        </p:spPr>
      </p:pic>
      <p:pic>
        <p:nvPicPr>
          <p:cNvPr id="51" name="Graphic 50" descr="Clipboard with solid fill">
            <a:extLst>
              <a:ext uri="{FF2B5EF4-FFF2-40B4-BE49-F238E27FC236}">
                <a16:creationId xmlns:a16="http://schemas.microsoft.com/office/drawing/2014/main" id="{9DE4438E-7B16-C787-13BA-2141416DF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0566227" y="872721"/>
            <a:ext cx="481227" cy="305521"/>
          </a:xfrm>
          <a:prstGeom prst="rect">
            <a:avLst/>
          </a:prstGeom>
        </p:spPr>
      </p:pic>
      <p:sp>
        <p:nvSpPr>
          <p:cNvPr id="11" name="TextBox 10">
            <a:extLst>
              <a:ext uri="{FF2B5EF4-FFF2-40B4-BE49-F238E27FC236}">
                <a16:creationId xmlns:a16="http://schemas.microsoft.com/office/drawing/2014/main" id="{B36E0668-0725-312F-088C-11F21115F28E}"/>
              </a:ext>
            </a:extLst>
          </p:cNvPr>
          <p:cNvSpPr txBox="1"/>
          <p:nvPr/>
        </p:nvSpPr>
        <p:spPr>
          <a:xfrm>
            <a:off x="387458" y="6670729"/>
            <a:ext cx="701298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Verdana"/>
                <a:ea typeface="Verdana"/>
              </a:rPr>
              <a:t>Champaigncountynewz</a:t>
            </a:r>
            <a:r>
              <a:rPr lang="en-US" sz="800" kern="0" dirty="0">
                <a:solidFill>
                  <a:sysClr val="windowText" lastClr="000000"/>
                </a:solidFill>
                <a:latin typeface="Verdana"/>
                <a:ea typeface="Verdana"/>
              </a:rPr>
              <a:t>; </a:t>
            </a:r>
            <a:r>
              <a:rPr kumimoji="0" lang="en-US" sz="800" b="0" i="0" u="none" strike="noStrike" kern="0" cap="none" spc="0" normalizeH="0" baseline="0" noProof="0" dirty="0" err="1">
                <a:ln>
                  <a:noFill/>
                </a:ln>
                <a:solidFill>
                  <a:sysClr val="windowText" lastClr="000000"/>
                </a:solidFill>
                <a:effectLst/>
                <a:uLnTx/>
                <a:uFillTx/>
                <a:latin typeface="Verdana"/>
                <a:ea typeface="Verdana"/>
              </a:rPr>
              <a:t>Datatobuz</a:t>
            </a:r>
            <a:r>
              <a:rPr lang="en-US" sz="800" kern="0" dirty="0">
                <a:solidFill>
                  <a:sysClr val="windowText" lastClr="000000"/>
                </a:solidFill>
                <a:latin typeface="Verdana"/>
                <a:ea typeface="Verdana"/>
              </a:rPr>
              <a:t>; </a:t>
            </a:r>
            <a:r>
              <a:rPr kumimoji="0" lang="en-US" sz="800" b="0" i="0" u="none" strike="noStrike" kern="0" cap="none" spc="0" normalizeH="0" baseline="0" noProof="0" dirty="0" err="1">
                <a:ln>
                  <a:noFill/>
                </a:ln>
                <a:solidFill>
                  <a:sysClr val="windowText" lastClr="000000"/>
                </a:solidFill>
                <a:effectLst/>
                <a:uLnTx/>
                <a:uFillTx/>
                <a:latin typeface="Verdana"/>
                <a:ea typeface="Verdana"/>
              </a:rPr>
              <a:t>Usnews</a:t>
            </a:r>
            <a:endParaRPr kumimoji="0" lang="en-US" sz="800" b="0" i="0" u="none" strike="noStrike" kern="0" cap="none" spc="0" normalizeH="0" baseline="0" noProof="0" dirty="0">
              <a:ln>
                <a:noFill/>
              </a:ln>
              <a:solidFill>
                <a:srgbClr val="000000"/>
              </a:solidFill>
              <a:effectLst/>
              <a:uLnTx/>
              <a:uFillTx/>
              <a:latin typeface="Verdana"/>
              <a:ea typeface="Verdana"/>
            </a:endParaRPr>
          </a:p>
        </p:txBody>
      </p:sp>
      <p:pic>
        <p:nvPicPr>
          <p:cNvPr id="6" name="Picture 5" descr="A logo of a computer&#10;&#10;Description automatically generated">
            <a:extLst>
              <a:ext uri="{FF2B5EF4-FFF2-40B4-BE49-F238E27FC236}">
                <a16:creationId xmlns:a16="http://schemas.microsoft.com/office/drawing/2014/main" id="{3E3833FC-FFA2-C219-3EAA-EBCAF76A9D11}"/>
              </a:ext>
            </a:extLst>
          </p:cNvPr>
          <p:cNvPicPr>
            <a:picLocks noChangeAspect="1"/>
          </p:cNvPicPr>
          <p:nvPr/>
        </p:nvPicPr>
        <p:blipFill>
          <a:blip r:embed="rId9"/>
          <a:stretch>
            <a:fillRect/>
          </a:stretch>
        </p:blipFill>
        <p:spPr>
          <a:xfrm>
            <a:off x="10193364" y="99583"/>
            <a:ext cx="613477" cy="619934"/>
          </a:xfrm>
          <a:prstGeom prst="rect">
            <a:avLst/>
          </a:prstGeom>
        </p:spPr>
      </p:pic>
      <p:sp>
        <p:nvSpPr>
          <p:cNvPr id="39" name="Rectangle 38">
            <a:extLst>
              <a:ext uri="{FF2B5EF4-FFF2-40B4-BE49-F238E27FC236}">
                <a16:creationId xmlns:a16="http://schemas.microsoft.com/office/drawing/2014/main" id="{C07CAB9D-05E2-5222-9CDC-E956DB63CE5C}"/>
              </a:ext>
            </a:extLst>
          </p:cNvPr>
          <p:cNvSpPr/>
          <p:nvPr/>
        </p:nvSpPr>
        <p:spPr>
          <a:xfrm>
            <a:off x="6979920" y="1257213"/>
            <a:ext cx="4724400" cy="783625"/>
          </a:xfrm>
          <a:prstGeom prst="rect">
            <a:avLst/>
          </a:prstGeom>
          <a:noFill/>
          <a:ln w="285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40" name="Rectangle 39">
            <a:extLst>
              <a:ext uri="{FF2B5EF4-FFF2-40B4-BE49-F238E27FC236}">
                <a16:creationId xmlns:a16="http://schemas.microsoft.com/office/drawing/2014/main" id="{0D6746C9-5E89-132B-10D1-06F665F87EDA}"/>
              </a:ext>
            </a:extLst>
          </p:cNvPr>
          <p:cNvSpPr/>
          <p:nvPr/>
        </p:nvSpPr>
        <p:spPr>
          <a:xfrm>
            <a:off x="6995160" y="2152004"/>
            <a:ext cx="4732020" cy="804556"/>
          </a:xfrm>
          <a:prstGeom prst="rect">
            <a:avLst/>
          </a:prstGeom>
          <a:noFill/>
          <a:ln w="285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44" name="TextBox 43">
            <a:extLst>
              <a:ext uri="{FF2B5EF4-FFF2-40B4-BE49-F238E27FC236}">
                <a16:creationId xmlns:a16="http://schemas.microsoft.com/office/drawing/2014/main" id="{5A7BFFC0-B047-E74F-4E49-7097AD931F6C}"/>
              </a:ext>
            </a:extLst>
          </p:cNvPr>
          <p:cNvSpPr txBox="1"/>
          <p:nvPr/>
        </p:nvSpPr>
        <p:spPr>
          <a:xfrm>
            <a:off x="1967749" y="1355166"/>
            <a:ext cx="4838700" cy="63094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0" lvl="0" indent="-171450" defTabSz="914400" eaLnBrk="1" fontAlgn="auto" latinLnBrk="0" hangingPunct="1">
              <a:lnSpc>
                <a:spcPts val="1415"/>
              </a:lnSpc>
              <a:spcBef>
                <a:spcPts val="670"/>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Submarkets: </a:t>
            </a:r>
            <a:r>
              <a:rPr kumimoji="0" lang="en-US" sz="1200" b="0" i="0" u="none" strike="noStrike" kern="0" cap="none" spc="0" normalizeH="0" baseline="0" noProof="0" dirty="0">
                <a:ln>
                  <a:noFill/>
                </a:ln>
                <a:solidFill>
                  <a:sysClr val="windowText" lastClr="000000"/>
                </a:solidFill>
                <a:effectLst/>
                <a:uLnTx/>
                <a:uFillTx/>
                <a:latin typeface="Verdana"/>
                <a:ea typeface="Verdana"/>
              </a:rPr>
              <a:t>Urbana, Homer, St Joseph, Mahomet</a:t>
            </a:r>
            <a:endParaRPr kumimoji="0" lang="en-US" sz="1200" b="0" i="0" u="none" strike="noStrike" kern="0" cap="none" spc="0" normalizeH="0" baseline="0" noProof="0" dirty="0">
              <a:ln>
                <a:noFill/>
              </a:ln>
              <a:solidFill>
                <a:srgbClr val="000000"/>
              </a:solidFill>
              <a:effectLst/>
              <a:uLnTx/>
              <a:uFillTx/>
              <a:latin typeface="Verdana"/>
              <a:ea typeface="Verdana"/>
            </a:endParaRPr>
          </a:p>
          <a:p>
            <a:pPr marL="262890" marR="0" lvl="0" indent="-171450" defTabSz="914400" eaLnBrk="1" fontAlgn="auto" latinLnBrk="0" hangingPunct="1">
              <a:lnSpc>
                <a:spcPts val="1415"/>
              </a:lnSpc>
              <a:spcBef>
                <a:spcPts val="0"/>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63 </a:t>
            </a:r>
            <a:r>
              <a:rPr kumimoji="0" lang="en-US" sz="1200" b="0" i="0" u="none" strike="noStrike" kern="0" cap="none" spc="0" normalizeH="0" baseline="0" noProof="0" dirty="0">
                <a:ln>
                  <a:noFill/>
                </a:ln>
                <a:solidFill>
                  <a:sysClr val="windowText" lastClr="000000"/>
                </a:solidFill>
                <a:effectLst/>
                <a:uLnTx/>
                <a:uFillTx/>
                <a:latin typeface="Verdana"/>
                <a:ea typeface="Verdana"/>
              </a:rPr>
              <a:t>Public schools</a:t>
            </a:r>
            <a:r>
              <a:rPr kumimoji="0" lang="en-US" sz="1200" b="1" i="0" u="none" strike="noStrike" kern="0" cap="none" spc="0" normalizeH="0" baseline="0" noProof="0" dirty="0">
                <a:ln>
                  <a:noFill/>
                </a:ln>
                <a:solidFill>
                  <a:sysClr val="windowText" lastClr="000000"/>
                </a:solidFill>
                <a:effectLst/>
                <a:uLnTx/>
                <a:uFillTx/>
                <a:latin typeface="Verdana"/>
                <a:ea typeface="Verdana"/>
              </a:rPr>
              <a:t> &amp; 27 </a:t>
            </a:r>
            <a:r>
              <a:rPr kumimoji="0" lang="en-US" sz="1200" b="0" i="0" u="none" strike="noStrike" kern="0" cap="none" spc="0" normalizeH="0" baseline="0" noProof="0" dirty="0">
                <a:ln>
                  <a:noFill/>
                </a:ln>
                <a:solidFill>
                  <a:sysClr val="windowText" lastClr="000000"/>
                </a:solidFill>
                <a:effectLst/>
                <a:uLnTx/>
                <a:uFillTx/>
                <a:latin typeface="Verdana"/>
                <a:ea typeface="Verdana"/>
              </a:rPr>
              <a:t>Private schools</a:t>
            </a:r>
          </a:p>
          <a:p>
            <a:pPr marL="262890" marR="0" lvl="0" indent="-171450" defTabSz="914400" eaLnBrk="1" fontAlgn="auto" latinLnBrk="0" hangingPunct="1">
              <a:lnSpc>
                <a:spcPts val="1415"/>
              </a:lnSpc>
              <a:spcBef>
                <a:spcPts val="0"/>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5 </a:t>
            </a:r>
            <a:r>
              <a:rPr kumimoji="0" lang="en-US" sz="1200" b="0" i="0" u="none" strike="noStrike" kern="0" cap="none" spc="0" normalizeH="0" baseline="0" noProof="0" dirty="0">
                <a:ln>
                  <a:noFill/>
                </a:ln>
                <a:solidFill>
                  <a:sysClr val="windowText" lastClr="000000"/>
                </a:solidFill>
                <a:effectLst/>
                <a:uLnTx/>
                <a:uFillTx/>
                <a:latin typeface="Verdana"/>
                <a:ea typeface="Verdana"/>
              </a:rPr>
              <a:t>catholic schools. All are private schools</a:t>
            </a:r>
          </a:p>
        </p:txBody>
      </p:sp>
      <p:sp>
        <p:nvSpPr>
          <p:cNvPr id="46" name="Rectangle 45">
            <a:extLst>
              <a:ext uri="{FF2B5EF4-FFF2-40B4-BE49-F238E27FC236}">
                <a16:creationId xmlns:a16="http://schemas.microsoft.com/office/drawing/2014/main" id="{64C7D51D-C25E-01FE-D98F-39105F8A3CFD}"/>
              </a:ext>
            </a:extLst>
          </p:cNvPr>
          <p:cNvSpPr/>
          <p:nvPr/>
        </p:nvSpPr>
        <p:spPr>
          <a:xfrm>
            <a:off x="2015161" y="1257213"/>
            <a:ext cx="4792980" cy="783625"/>
          </a:xfrm>
          <a:prstGeom prst="rect">
            <a:avLst/>
          </a:prstGeom>
          <a:noFill/>
          <a:ln w="285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47" name="TextBox 46">
            <a:extLst>
              <a:ext uri="{FF2B5EF4-FFF2-40B4-BE49-F238E27FC236}">
                <a16:creationId xmlns:a16="http://schemas.microsoft.com/office/drawing/2014/main" id="{CFBD9681-F113-AF42-9563-58F903C4CB95}"/>
              </a:ext>
            </a:extLst>
          </p:cNvPr>
          <p:cNvSpPr txBox="1"/>
          <p:nvPr/>
        </p:nvSpPr>
        <p:spPr>
          <a:xfrm>
            <a:off x="2965414" y="3812798"/>
            <a:ext cx="4701540" cy="21570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0" lvl="0" indent="-171450" defTabSz="914400" eaLnBrk="1" fontAlgn="auto" latinLnBrk="0" hangingPunct="1">
              <a:lnSpc>
                <a:spcPts val="1415"/>
              </a:lnSpc>
              <a:spcBef>
                <a:spcPts val="720"/>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Competitive pressure: </a:t>
            </a:r>
            <a:r>
              <a:rPr kumimoji="0" lang="en-US" sz="1200" b="0" i="0" u="none" strike="noStrike" kern="0" cap="none" spc="0" normalizeH="0" baseline="0" noProof="0" dirty="0" err="1">
                <a:ln>
                  <a:noFill/>
                </a:ln>
                <a:solidFill>
                  <a:srgbClr val="191919"/>
                </a:solidFill>
                <a:effectLst/>
                <a:uLnTx/>
                <a:uFillTx/>
                <a:latin typeface="Verdana"/>
                <a:ea typeface="Verdana"/>
              </a:rPr>
              <a:t>iSpring</a:t>
            </a:r>
            <a:r>
              <a:rPr kumimoji="0" lang="en-US" sz="1200" b="0" i="0" u="none" strike="noStrike" kern="0" cap="none" spc="0" normalizeH="0" baseline="0" noProof="0" dirty="0">
                <a:ln>
                  <a:noFill/>
                </a:ln>
                <a:solidFill>
                  <a:srgbClr val="191919"/>
                </a:solidFill>
                <a:effectLst/>
                <a:uLnTx/>
                <a:uFillTx/>
                <a:latin typeface="Verdana"/>
                <a:ea typeface="Verdana"/>
              </a:rPr>
              <a:t> Suite, Articulate 360, </a:t>
            </a:r>
            <a:r>
              <a:rPr kumimoji="0" lang="en-US" sz="1200" b="0" i="0" u="none" strike="noStrike" kern="0" cap="none" spc="0" normalizeH="0" baseline="0" noProof="0" dirty="0" err="1">
                <a:ln>
                  <a:noFill/>
                </a:ln>
                <a:solidFill>
                  <a:srgbClr val="191919"/>
                </a:solidFill>
                <a:effectLst/>
                <a:uLnTx/>
                <a:uFillTx/>
                <a:latin typeface="Verdana"/>
                <a:ea typeface="Verdana"/>
              </a:rPr>
              <a:t>noredInk</a:t>
            </a:r>
            <a:r>
              <a:rPr kumimoji="0" lang="en-US" sz="1200" b="0" i="0" u="none" strike="noStrike" kern="0" cap="none" spc="0" normalizeH="0" baseline="0" noProof="0" dirty="0">
                <a:ln>
                  <a:noFill/>
                </a:ln>
                <a:solidFill>
                  <a:srgbClr val="191919"/>
                </a:solidFill>
                <a:effectLst/>
                <a:uLnTx/>
                <a:uFillTx/>
                <a:latin typeface="Verdana"/>
                <a:ea typeface="Verdana"/>
              </a:rPr>
              <a:t>, HubSpot Academy </a:t>
            </a:r>
            <a:endParaRPr kumimoji="0" lang="en-US" sz="1200" b="0" i="0" u="none" strike="noStrike" kern="0" cap="none" spc="0" normalizeH="0" baseline="0" noProof="0" dirty="0">
              <a:ln>
                <a:noFill/>
              </a:ln>
              <a:solidFill>
                <a:sysClr val="windowText" lastClr="000000"/>
              </a:solidFill>
              <a:effectLst/>
              <a:uLnTx/>
              <a:uFillTx/>
              <a:latin typeface="Verdana"/>
              <a:ea typeface="Verdana"/>
            </a:endParaRPr>
          </a:p>
          <a:p>
            <a:pPr marL="262890" marR="0" lvl="0" indent="-171450" defTabSz="914400" eaLnBrk="1" fontAlgn="auto" latinLnBrk="0" hangingPunct="1">
              <a:lnSpc>
                <a:spcPts val="1415"/>
              </a:lnSpc>
              <a:spcBef>
                <a:spcPts val="720"/>
              </a:spcBef>
              <a:spcAft>
                <a:spcPts val="0"/>
              </a:spcAft>
              <a:buClrTx/>
              <a:buSzTx/>
              <a:buFont typeface="Wingdings"/>
              <a:buChar char="§"/>
              <a:tabLst/>
              <a:defRPr/>
            </a:pPr>
            <a:r>
              <a:rPr kumimoji="0" lang="en-US" sz="1200" b="0" i="0" u="none" strike="noStrike" kern="0" cap="none" spc="0" normalizeH="0" baseline="0" noProof="0" dirty="0">
                <a:ln>
                  <a:noFill/>
                </a:ln>
                <a:solidFill>
                  <a:srgbClr val="191919"/>
                </a:solidFill>
                <a:effectLst/>
                <a:uLnTx/>
                <a:uFillTx/>
                <a:latin typeface="Verdana"/>
                <a:ea typeface="Verdana"/>
              </a:rPr>
              <a:t> Mobile-ready and adaptive, free trial for 30days </a:t>
            </a:r>
            <a:r>
              <a:rPr kumimoji="0" lang="en-US" sz="1200" b="0" i="0" u="none" strike="noStrike" kern="0" cap="none" spc="0" normalizeH="0" baseline="0" noProof="0" dirty="0">
                <a:ln>
                  <a:noFill/>
                </a:ln>
                <a:solidFill>
                  <a:srgbClr val="444A51"/>
                </a:solidFill>
                <a:effectLst/>
                <a:uLnTx/>
                <a:uFillTx/>
                <a:latin typeface="Verdana"/>
                <a:ea typeface="Verdana"/>
              </a:rPr>
              <a:t>immediate feedback</a:t>
            </a:r>
            <a:endParaRPr kumimoji="0" lang="en-US" sz="1200" b="0" i="0" u="none" strike="noStrike" kern="0" cap="none" spc="0" normalizeH="0" baseline="0" noProof="0" dirty="0">
              <a:ln>
                <a:noFill/>
              </a:ln>
              <a:solidFill>
                <a:sysClr val="windowText" lastClr="000000"/>
              </a:solidFill>
              <a:effectLst/>
              <a:uLnTx/>
              <a:uFillTx/>
              <a:latin typeface="Verdana"/>
              <a:ea typeface="Verdana"/>
            </a:endParaRPr>
          </a:p>
          <a:p>
            <a:pPr marL="262890" marR="0" lvl="0" indent="-171450" algn="l" defTabSz="914400" eaLnBrk="1" fontAlgn="auto" latinLnBrk="0" hangingPunct="1">
              <a:lnSpc>
                <a:spcPts val="1415"/>
              </a:lnSpc>
              <a:spcBef>
                <a:spcPts val="0"/>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Regulatory pressure:  </a:t>
            </a:r>
            <a:r>
              <a:rPr kumimoji="0" lang="en-US" sz="1200" b="0" i="0" u="none" strike="noStrike" kern="0" cap="none" spc="0" normalizeH="0" baseline="0" noProof="0" dirty="0">
                <a:ln>
                  <a:noFill/>
                </a:ln>
                <a:solidFill>
                  <a:sysClr val="windowText" lastClr="000000"/>
                </a:solidFill>
                <a:effectLst/>
                <a:uLnTx/>
                <a:uFillTx/>
                <a:latin typeface="Verdana"/>
                <a:ea typeface="Verdana"/>
              </a:rPr>
              <a:t>Protection of data privacy and considering an age limit of 13 for use in the classroom</a:t>
            </a:r>
          </a:p>
          <a:p>
            <a:pPr marL="262890" marR="0" lvl="0" indent="-171450" algn="l" defTabSz="914400" eaLnBrk="1" fontAlgn="auto" latinLnBrk="0" hangingPunct="1">
              <a:lnSpc>
                <a:spcPts val="1415"/>
              </a:lnSpc>
              <a:spcBef>
                <a:spcPts val="0"/>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Shifts in consumer expectations: </a:t>
            </a:r>
            <a:r>
              <a:rPr kumimoji="0" lang="en-US" sz="1200" b="0" i="0" u="none" strike="noStrike" kern="0" cap="none" spc="0" normalizeH="0" baseline="0" noProof="0" dirty="0">
                <a:ln>
                  <a:noFill/>
                </a:ln>
                <a:solidFill>
                  <a:sysClr val="windowText" lastClr="000000"/>
                </a:solidFill>
                <a:effectLst/>
                <a:uLnTx/>
                <a:uFillTx/>
                <a:latin typeface="Verdana"/>
                <a:ea typeface="Verdana"/>
              </a:rPr>
              <a:t> B</a:t>
            </a:r>
            <a:r>
              <a:rPr kumimoji="0" lang="en-US" sz="1200" b="0" i="0" u="none" strike="noStrike" kern="0" cap="none" spc="0" normalizeH="0" baseline="0" noProof="0" dirty="0">
                <a:ln>
                  <a:noFill/>
                </a:ln>
                <a:solidFill>
                  <a:srgbClr val="2A2A2A"/>
                </a:solidFill>
                <a:effectLst/>
                <a:uLnTx/>
                <a:uFillTx/>
                <a:latin typeface="Verdana"/>
                <a:ea typeface="Verdana"/>
              </a:rPr>
              <a:t>ehavior shifted dramatically during the pandemic, as customers favored a ‘back-to-basics’ approach by businesses</a:t>
            </a:r>
            <a:endParaRPr kumimoji="0" lang="en-US" sz="1200" b="0" i="0" u="none" strike="noStrike" kern="0" cap="none" spc="0" normalizeH="0" baseline="0" noProof="0" dirty="0">
              <a:ln>
                <a:noFill/>
              </a:ln>
              <a:solidFill>
                <a:sysClr val="windowText" lastClr="000000"/>
              </a:solidFill>
              <a:effectLst/>
              <a:uLnTx/>
              <a:uFillTx/>
              <a:latin typeface="Verdana"/>
              <a:ea typeface="Verdana"/>
            </a:endParaRPr>
          </a:p>
        </p:txBody>
      </p:sp>
      <p:sp>
        <p:nvSpPr>
          <p:cNvPr id="48" name="Rectangle 47">
            <a:extLst>
              <a:ext uri="{FF2B5EF4-FFF2-40B4-BE49-F238E27FC236}">
                <a16:creationId xmlns:a16="http://schemas.microsoft.com/office/drawing/2014/main" id="{2FC09113-106F-F50D-16D3-3E0188DF6DD0}"/>
              </a:ext>
            </a:extLst>
          </p:cNvPr>
          <p:cNvSpPr/>
          <p:nvPr/>
        </p:nvSpPr>
        <p:spPr>
          <a:xfrm>
            <a:off x="2973034" y="3690879"/>
            <a:ext cx="4587240" cy="232410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49" name="Rectangle 48">
            <a:extLst>
              <a:ext uri="{FF2B5EF4-FFF2-40B4-BE49-F238E27FC236}">
                <a16:creationId xmlns:a16="http://schemas.microsoft.com/office/drawing/2014/main" id="{944CCD21-B3D4-1911-CDE7-3736F6BADBBF}"/>
              </a:ext>
            </a:extLst>
          </p:cNvPr>
          <p:cNvSpPr/>
          <p:nvPr/>
        </p:nvSpPr>
        <p:spPr>
          <a:xfrm>
            <a:off x="7802684" y="3682413"/>
            <a:ext cx="3901636" cy="232410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50" name="Rectangle 49">
            <a:extLst>
              <a:ext uri="{FF2B5EF4-FFF2-40B4-BE49-F238E27FC236}">
                <a16:creationId xmlns:a16="http://schemas.microsoft.com/office/drawing/2014/main" id="{A7ADF082-CBD8-AC91-E205-1A733D5B31FB}"/>
              </a:ext>
            </a:extLst>
          </p:cNvPr>
          <p:cNvSpPr/>
          <p:nvPr/>
        </p:nvSpPr>
        <p:spPr>
          <a:xfrm>
            <a:off x="470486" y="3682413"/>
            <a:ext cx="2272900" cy="233172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ndParaRPr>
          </a:p>
        </p:txBody>
      </p:sp>
      <p:sp>
        <p:nvSpPr>
          <p:cNvPr id="12" name="Text Placeholder 2">
            <a:extLst>
              <a:ext uri="{FF2B5EF4-FFF2-40B4-BE49-F238E27FC236}">
                <a16:creationId xmlns:a16="http://schemas.microsoft.com/office/drawing/2014/main" id="{AFEB37CA-A7E8-7705-9029-D5FC1FC028FA}"/>
              </a:ext>
            </a:extLst>
          </p:cNvPr>
          <p:cNvSpPr txBox="1">
            <a:spLocks/>
          </p:cNvSpPr>
          <p:nvPr/>
        </p:nvSpPr>
        <p:spPr>
          <a:xfrm>
            <a:off x="478970" y="6124769"/>
            <a:ext cx="11234059" cy="536997"/>
          </a:xfrm>
          <a:prstGeom prst="rect">
            <a:avLst/>
          </a:prstGeom>
          <a:ln w="19050">
            <a:solidFill>
              <a:srgbClr val="175795"/>
            </a:solidFill>
          </a:ln>
        </p:spPr>
        <p:txBody>
          <a:bodyPr anchor="ctr"/>
          <a:lstStyle>
            <a:lvl1pPr marL="0" indent="0" algn="ctr" defTabSz="914400" rtl="0" eaLnBrk="1" latinLnBrk="0" hangingPunct="1">
              <a:lnSpc>
                <a:spcPct val="100000"/>
              </a:lnSpc>
              <a:spcBef>
                <a:spcPts val="1000"/>
              </a:spcBef>
              <a:buFont typeface="Arial" panose="020B0604020202020204" pitchFamily="34" charset="0"/>
              <a:buNone/>
              <a:defRPr sz="17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sysClr val="windowText" lastClr="000000"/>
                </a:solidFill>
                <a:effectLst/>
                <a:uLnTx/>
                <a:uFillTx/>
                <a:latin typeface="Verdana"/>
                <a:ea typeface="Verdana"/>
              </a:rPr>
              <a:t>The educational technology industry presents a promising landscape for Geni Zone to innovate, expand its reach, and make a meaningful impact on students' learning outcomes</a:t>
            </a:r>
            <a:endParaRPr kumimoji="0" lang="en-US" sz="1700" b="0" i="0" u="none" strike="noStrike" kern="0" cap="none" spc="0" normalizeH="0" baseline="0" noProof="0" dirty="0">
              <a:ln>
                <a:noFill/>
              </a:ln>
              <a:solidFill>
                <a:srgbClr val="000000"/>
              </a:solidFill>
              <a:effectLst/>
              <a:uLnTx/>
              <a:uFillTx/>
              <a:latin typeface="Verdana"/>
              <a:ea typeface="Verdana"/>
            </a:endParaRPr>
          </a:p>
        </p:txBody>
      </p:sp>
      <p:sp>
        <p:nvSpPr>
          <p:cNvPr id="52" name="TextBox 51">
            <a:extLst>
              <a:ext uri="{FF2B5EF4-FFF2-40B4-BE49-F238E27FC236}">
                <a16:creationId xmlns:a16="http://schemas.microsoft.com/office/drawing/2014/main" id="{1AAACB17-D134-ACA2-EAC3-D159CFC006FC}"/>
              </a:ext>
            </a:extLst>
          </p:cNvPr>
          <p:cNvSpPr txBox="1"/>
          <p:nvPr/>
        </p:nvSpPr>
        <p:spPr>
          <a:xfrm>
            <a:off x="6995160" y="2156910"/>
            <a:ext cx="4717869" cy="830997"/>
          </a:xfrm>
          <a:prstGeom prst="rect">
            <a:avLst/>
          </a:prstGeom>
          <a:noFill/>
        </p:spPr>
        <p:txBody>
          <a:bodyPr wrap="square" rtlCol="0">
            <a:spAutoFit/>
          </a:bodyPr>
          <a:lstStyle/>
          <a:p>
            <a:pPr marL="171450" indent="-171450">
              <a:buFont typeface="Wingdings" pitchFamily="2" charset="2"/>
              <a:buChar char="§"/>
            </a:pPr>
            <a:r>
              <a:rPr kumimoji="1" lang="en-US" altLang="zh-CN" sz="1200" b="1" dirty="0">
                <a:latin typeface="Verdana" panose="020B0604030504040204" pitchFamily="34" charset="0"/>
                <a:ea typeface="Verdana" panose="020B0604030504040204" pitchFamily="34" charset="0"/>
                <a:cs typeface="Verdana" panose="020B0604030504040204" pitchFamily="34" charset="0"/>
              </a:rPr>
              <a:t>Needs</a:t>
            </a:r>
            <a:r>
              <a:rPr kumimoji="1" lang="en-US" altLang="zh-CN" sz="1200" dirty="0">
                <a:latin typeface="Verdana" panose="020B0604030504040204" pitchFamily="34" charset="0"/>
                <a:ea typeface="Verdana" panose="020B0604030504040204" pitchFamily="34" charset="0"/>
                <a:cs typeface="Verdana" panose="020B0604030504040204" pitchFamily="34" charset="0"/>
              </a:rPr>
              <a:t>: A personalized learning environment fosters student interests, connections between learning experiences, and collaborative project design</a:t>
            </a:r>
          </a:p>
          <a:p>
            <a:pPr marL="171450" indent="-171450">
              <a:buFont typeface="Wingdings" pitchFamily="2" charset="2"/>
              <a:buChar char="§"/>
            </a:pPr>
            <a:r>
              <a:rPr kumimoji="0" lang="en-US" sz="1200" b="1" i="0" u="none" strike="noStrike" kern="0" cap="none" spc="0" normalizeH="0" baseline="0" noProof="0" dirty="0">
                <a:ln>
                  <a:noFill/>
                </a:ln>
                <a:solidFill>
                  <a:sysClr val="windowText" lastClr="000000"/>
                </a:solidFill>
                <a:effectLst/>
                <a:uLnTx/>
                <a:uFillTx/>
                <a:latin typeface="Verdana"/>
                <a:ea typeface="Verdana"/>
              </a:rPr>
              <a:t>Data &amp; digital literacy</a:t>
            </a:r>
          </a:p>
        </p:txBody>
      </p:sp>
      <p:sp>
        <p:nvSpPr>
          <p:cNvPr id="53" name="TextBox 52">
            <a:extLst>
              <a:ext uri="{FF2B5EF4-FFF2-40B4-BE49-F238E27FC236}">
                <a16:creationId xmlns:a16="http://schemas.microsoft.com/office/drawing/2014/main" id="{6F113B39-90D3-761E-67E3-B41CFE696EEA}"/>
              </a:ext>
            </a:extLst>
          </p:cNvPr>
          <p:cNvSpPr txBox="1"/>
          <p:nvPr/>
        </p:nvSpPr>
        <p:spPr>
          <a:xfrm>
            <a:off x="6976867" y="1422347"/>
            <a:ext cx="4854246" cy="461665"/>
          </a:xfrm>
          <a:prstGeom prst="rect">
            <a:avLst/>
          </a:prstGeom>
          <a:noFill/>
        </p:spPr>
        <p:txBody>
          <a:bodyPr wrap="square" rtlCol="0">
            <a:spAutoFit/>
          </a:bodyPr>
          <a:lstStyle/>
          <a:p>
            <a:pPr marL="171450" indent="-171450">
              <a:buFont typeface="Wingdings" pitchFamily="2" charset="2"/>
              <a:buChar char="§"/>
            </a:pPr>
            <a:r>
              <a:rPr lang="en-US" sz="1200" b="1" kern="0" dirty="0">
                <a:solidFill>
                  <a:sysClr val="windowText" lastClr="000000"/>
                </a:solidFill>
                <a:latin typeface="Verdana"/>
                <a:ea typeface="Verdana"/>
              </a:rPr>
              <a:t>Challenges: </a:t>
            </a:r>
            <a:r>
              <a:rPr kumimoji="0" lang="en-US" sz="1200" i="0" u="none" strike="noStrike" kern="0" cap="none" spc="0" normalizeH="0" baseline="0" noProof="0" dirty="0" err="1">
                <a:ln>
                  <a:noFill/>
                </a:ln>
                <a:solidFill>
                  <a:sysClr val="windowText" lastClr="000000"/>
                </a:solidFill>
                <a:effectLst/>
                <a:uLnTx/>
                <a:uFillTx/>
                <a:latin typeface="Verdana"/>
                <a:ea typeface="Verdana"/>
              </a:rPr>
              <a:t>Boredome</a:t>
            </a:r>
            <a:r>
              <a:rPr kumimoji="0" lang="en-US" sz="1200" i="0" u="none" strike="noStrike" kern="0" cap="none" spc="0" normalizeH="0" baseline="0" noProof="0" dirty="0">
                <a:ln>
                  <a:noFill/>
                </a:ln>
                <a:solidFill>
                  <a:sysClr val="windowText" lastClr="000000"/>
                </a:solidFill>
                <a:effectLst/>
                <a:uLnTx/>
                <a:uFillTx/>
                <a:latin typeface="Verdana"/>
                <a:ea typeface="Verdana"/>
              </a:rPr>
              <a:t> and mundane nature of teaching</a:t>
            </a:r>
          </a:p>
          <a:p>
            <a:pPr marL="171450" indent="-171450">
              <a:buFont typeface="Wingdings" pitchFamily="2" charset="2"/>
              <a:buChar char="§"/>
            </a:pPr>
            <a:r>
              <a:rPr kumimoji="0" lang="en-US" sz="1200" b="0" i="0" u="none" strike="noStrike" kern="0" cap="none" spc="0" normalizeH="0" baseline="0" noProof="0" dirty="0">
                <a:ln>
                  <a:noFill/>
                </a:ln>
                <a:solidFill>
                  <a:prstClr val="black"/>
                </a:solidFill>
                <a:effectLst/>
                <a:uLnTx/>
                <a:uFillTx/>
                <a:latin typeface="Verdana"/>
                <a:ea typeface="Verdana"/>
              </a:rPr>
              <a:t>No variety in assessment tests</a:t>
            </a:r>
            <a:endParaRPr kumimoji="0" lang="en-US" sz="1200" b="1" i="0" u="none" strike="noStrike" kern="0" cap="none" spc="0" normalizeH="0" baseline="0" noProof="0" dirty="0">
              <a:ln>
                <a:noFill/>
              </a:ln>
              <a:solidFill>
                <a:sysClr val="windowText" lastClr="000000"/>
              </a:solidFill>
              <a:effectLst/>
              <a:uLnTx/>
              <a:uFillTx/>
              <a:latin typeface="Verdana"/>
              <a:ea typeface="Verdana"/>
            </a:endParaRPr>
          </a:p>
        </p:txBody>
      </p:sp>
      <p:sp>
        <p:nvSpPr>
          <p:cNvPr id="54" name="TextBox 53">
            <a:extLst>
              <a:ext uri="{FF2B5EF4-FFF2-40B4-BE49-F238E27FC236}">
                <a16:creationId xmlns:a16="http://schemas.microsoft.com/office/drawing/2014/main" id="{067DD3A3-2E07-DDBC-C0BB-B6489814C4B1}"/>
              </a:ext>
            </a:extLst>
          </p:cNvPr>
          <p:cNvSpPr txBox="1"/>
          <p:nvPr/>
        </p:nvSpPr>
        <p:spPr>
          <a:xfrm>
            <a:off x="1974669" y="2182658"/>
            <a:ext cx="4838700" cy="81047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0" lvl="0" indent="-171450" algn="l" defTabSz="914400" eaLnBrk="1" fontAlgn="auto" latinLnBrk="0" hangingPunct="1">
              <a:lnSpc>
                <a:spcPts val="1415"/>
              </a:lnSpc>
              <a:spcBef>
                <a:spcPts val="595"/>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Potential Customers: </a:t>
            </a:r>
            <a:r>
              <a:rPr kumimoji="0" lang="en-US" sz="1200" b="1" i="0" u="none" strike="noStrike" kern="0" cap="none" spc="0" normalizeH="0" baseline="0" noProof="0" dirty="0">
                <a:ln>
                  <a:noFill/>
                </a:ln>
                <a:solidFill>
                  <a:srgbClr val="616161"/>
                </a:solidFill>
                <a:effectLst/>
                <a:uLnTx/>
                <a:uFillTx/>
                <a:latin typeface="Verdana"/>
                <a:ea typeface="Verdana"/>
              </a:rPr>
              <a:t>2</a:t>
            </a:r>
            <a:r>
              <a:rPr kumimoji="0" lang="en-US" sz="1200" b="1" i="0" u="none" strike="noStrike" kern="0" cap="none" spc="0" normalizeH="0" baseline="0" noProof="0" dirty="0">
                <a:ln>
                  <a:noFill/>
                </a:ln>
                <a:solidFill>
                  <a:prstClr val="black"/>
                </a:solidFill>
                <a:effectLst/>
                <a:uLnTx/>
                <a:uFillTx/>
                <a:latin typeface="Verdana"/>
                <a:ea typeface="Verdana"/>
              </a:rPr>
              <a:t>4,671  </a:t>
            </a:r>
            <a:r>
              <a:rPr kumimoji="0" lang="en-US" sz="1200" b="0" i="0" u="none" strike="noStrike" kern="0" cap="none" spc="0" normalizeH="0" baseline="0" noProof="0" dirty="0">
                <a:ln>
                  <a:noFill/>
                </a:ln>
                <a:solidFill>
                  <a:prstClr val="black"/>
                </a:solidFill>
                <a:effectLst/>
                <a:uLnTx/>
                <a:uFillTx/>
                <a:latin typeface="Verdana"/>
                <a:ea typeface="Verdana"/>
              </a:rPr>
              <a:t>students </a:t>
            </a:r>
            <a:r>
              <a:rPr kumimoji="0" lang="en-US" sz="1200" b="0" i="0" u="none" strike="noStrike" kern="0" cap="none" spc="0" normalizeH="0" baseline="0" noProof="0" dirty="0">
                <a:ln>
                  <a:noFill/>
                </a:ln>
                <a:solidFill>
                  <a:sysClr val="windowText" lastClr="000000"/>
                </a:solidFill>
                <a:effectLst/>
                <a:uLnTx/>
                <a:uFillTx/>
                <a:latin typeface="Verdana"/>
                <a:ea typeface="Verdana"/>
              </a:rPr>
              <a:t>have enrolled in public schools and </a:t>
            </a:r>
            <a:r>
              <a:rPr kumimoji="0" lang="en-US" sz="1200" b="1" i="0" u="none" strike="noStrike" kern="0" cap="none" spc="0" normalizeH="0" baseline="0" noProof="0" dirty="0">
                <a:ln>
                  <a:noFill/>
                </a:ln>
                <a:solidFill>
                  <a:sysClr val="windowText" lastClr="000000"/>
                </a:solidFill>
                <a:effectLst/>
                <a:uLnTx/>
                <a:uFillTx/>
                <a:latin typeface="Verdana"/>
                <a:ea typeface="Verdana"/>
              </a:rPr>
              <a:t>3850</a:t>
            </a:r>
            <a:r>
              <a:rPr kumimoji="0" lang="en-US" sz="1200" b="0" i="0" u="none" strike="noStrike" kern="0" cap="none" spc="0" normalizeH="0" baseline="0" noProof="0" dirty="0">
                <a:ln>
                  <a:noFill/>
                </a:ln>
                <a:solidFill>
                  <a:sysClr val="windowText" lastClr="000000"/>
                </a:solidFill>
                <a:effectLst/>
                <a:uLnTx/>
                <a:uFillTx/>
                <a:latin typeface="Verdana"/>
                <a:ea typeface="Verdana"/>
              </a:rPr>
              <a:t> in private schools</a:t>
            </a:r>
          </a:p>
          <a:p>
            <a:pPr marL="262890" marR="0" lvl="0" indent="-171450" defTabSz="914400" eaLnBrk="1" fontAlgn="auto" latinLnBrk="0" hangingPunct="1">
              <a:lnSpc>
                <a:spcPts val="1415"/>
              </a:lnSpc>
              <a:spcBef>
                <a:spcPts val="0"/>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87% </a:t>
            </a:r>
            <a:r>
              <a:rPr kumimoji="0" lang="en-US" sz="1200" i="0" u="none" strike="noStrike" kern="0" cap="none" spc="0" normalizeH="0" baseline="0" noProof="0" dirty="0">
                <a:ln>
                  <a:noFill/>
                </a:ln>
                <a:solidFill>
                  <a:sysClr val="windowText" lastClr="000000"/>
                </a:solidFill>
                <a:effectLst/>
                <a:uLnTx/>
                <a:uFillTx/>
                <a:latin typeface="Verdana"/>
                <a:ea typeface="Verdana"/>
              </a:rPr>
              <a:t>of all K-12 students are educated in </a:t>
            </a:r>
            <a:r>
              <a:rPr kumimoji="0" lang="en-US" sz="1200" b="1" i="0" u="none" strike="noStrike" kern="0" cap="none" spc="0" normalizeH="0" baseline="0" noProof="0" dirty="0">
                <a:ln>
                  <a:noFill/>
                </a:ln>
                <a:solidFill>
                  <a:sysClr val="windowText" lastClr="000000"/>
                </a:solidFill>
                <a:effectLst/>
                <a:uLnTx/>
                <a:uFillTx/>
                <a:latin typeface="Verdana"/>
                <a:ea typeface="Verdana"/>
              </a:rPr>
              <a:t>public schools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t>CNA, </a:t>
            </a:r>
            <a:r>
              <a:rPr lang="en-US" err="1"/>
              <a:t>Eduvalue</a:t>
            </a:r>
            <a:r>
              <a:rPr lang="en-US"/>
              <a:t>, Polaris, Statista</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a:lstStyle/>
          <a:p>
            <a:r>
              <a:rPr lang="en-US"/>
              <a:t>Performing market research on the international private education market for possible countries to expand towards</a:t>
            </a:r>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p:txBody>
          <a:bodyPr/>
          <a:lstStyle/>
          <a:p>
            <a:r>
              <a:rPr lang="en-US" b="0" i="0" err="1">
                <a:effectLst/>
                <a:latin typeface="Verdana" panose="020B0604030504040204" pitchFamily="34" charset="0"/>
                <a:ea typeface="Verdana" panose="020B0604030504040204" pitchFamily="34" charset="0"/>
                <a:cs typeface="Verdana" panose="020B0604030504040204" pitchFamily="34" charset="0"/>
              </a:rPr>
              <a:t>Geni</a:t>
            </a:r>
            <a:r>
              <a:rPr lang="en-US" b="0" i="0">
                <a:effectLst/>
                <a:latin typeface="Verdana" panose="020B0604030504040204" pitchFamily="34" charset="0"/>
                <a:ea typeface="Verdana" panose="020B0604030504040204" pitchFamily="34" charset="0"/>
                <a:cs typeface="Verdana" panose="020B0604030504040204" pitchFamily="34" charset="0"/>
              </a:rPr>
              <a:t> Zone's innovative EdTech solutions can capitalize on the dynamic shifts and varying demands in global private education sectors to secure a competitive edge</a:t>
            </a:r>
            <a:endParaRPr lang="en-US">
              <a:latin typeface="Verdana" panose="020B0604030504040204" pitchFamily="34" charset="0"/>
              <a:ea typeface="Verdana" panose="020B0604030504040204" pitchFamily="34" charset="0"/>
              <a:cs typeface="Verdana" panose="020B0604030504040204" pitchFamily="34" charset="0"/>
            </a:endParaRPr>
          </a:p>
        </p:txBody>
      </p:sp>
      <p:grpSp>
        <p:nvGrpSpPr>
          <p:cNvPr id="48" name="Group 47">
            <a:extLst>
              <a:ext uri="{FF2B5EF4-FFF2-40B4-BE49-F238E27FC236}">
                <a16:creationId xmlns:a16="http://schemas.microsoft.com/office/drawing/2014/main" id="{B814B418-344C-84FE-1749-03939CD94137}"/>
              </a:ext>
            </a:extLst>
          </p:cNvPr>
          <p:cNvGrpSpPr/>
          <p:nvPr/>
        </p:nvGrpSpPr>
        <p:grpSpPr>
          <a:xfrm>
            <a:off x="478969" y="840240"/>
            <a:ext cx="11234059" cy="338554"/>
            <a:chOff x="387227" y="924253"/>
            <a:chExt cx="11516794" cy="338554"/>
          </a:xfrm>
        </p:grpSpPr>
        <p:sp>
          <p:nvSpPr>
            <p:cNvPr id="4" name="TextBox 3">
              <a:extLst>
                <a:ext uri="{FF2B5EF4-FFF2-40B4-BE49-F238E27FC236}">
                  <a16:creationId xmlns:a16="http://schemas.microsoft.com/office/drawing/2014/main" id="{0114F75E-581F-1B30-6171-F0F85D4BFCC0}"/>
                </a:ext>
              </a:extLst>
            </p:cNvPr>
            <p:cNvSpPr txBox="1"/>
            <p:nvPr/>
          </p:nvSpPr>
          <p:spPr>
            <a:xfrm>
              <a:off x="4910881" y="924253"/>
              <a:ext cx="237023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Verdana"/>
                  <a:ea typeface="+mn-ea"/>
                  <a:cs typeface="+mn-cs"/>
                </a:rPr>
                <a:t>Industry Overview</a:t>
              </a:r>
            </a:p>
          </p:txBody>
        </p:sp>
        <p:cxnSp>
          <p:nvCxnSpPr>
            <p:cNvPr id="12" name="Straight Connector 11">
              <a:extLst>
                <a:ext uri="{FF2B5EF4-FFF2-40B4-BE49-F238E27FC236}">
                  <a16:creationId xmlns:a16="http://schemas.microsoft.com/office/drawing/2014/main" id="{8BDE5DF7-5621-B619-95F6-C7244DE2F682}"/>
                </a:ext>
              </a:extLst>
            </p:cNvPr>
            <p:cNvCxnSpPr>
              <a:cxnSpLocks/>
            </p:cNvCxnSpPr>
            <p:nvPr/>
          </p:nvCxnSpPr>
          <p:spPr>
            <a:xfrm flipH="1">
              <a:off x="387227" y="1100573"/>
              <a:ext cx="398844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1C7C6BF6-2603-D8A6-925B-369D66CA7269}"/>
                </a:ext>
              </a:extLst>
            </p:cNvPr>
            <p:cNvCxnSpPr>
              <a:cxnSpLocks/>
            </p:cNvCxnSpPr>
            <p:nvPr/>
          </p:nvCxnSpPr>
          <p:spPr>
            <a:xfrm flipH="1">
              <a:off x="7945120" y="1108919"/>
              <a:ext cx="3958901" cy="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65" name="Group 64">
            <a:extLst>
              <a:ext uri="{FF2B5EF4-FFF2-40B4-BE49-F238E27FC236}">
                <a16:creationId xmlns:a16="http://schemas.microsoft.com/office/drawing/2014/main" id="{F53E8357-95F6-BD58-3105-F6D41E703383}"/>
              </a:ext>
            </a:extLst>
          </p:cNvPr>
          <p:cNvGrpSpPr/>
          <p:nvPr/>
        </p:nvGrpSpPr>
        <p:grpSpPr>
          <a:xfrm>
            <a:off x="478970" y="4037406"/>
            <a:ext cx="11234058" cy="338554"/>
            <a:chOff x="443308" y="945485"/>
            <a:chExt cx="11488795" cy="338554"/>
          </a:xfrm>
        </p:grpSpPr>
        <p:sp>
          <p:nvSpPr>
            <p:cNvPr id="66" name="TextBox 65">
              <a:extLst>
                <a:ext uri="{FF2B5EF4-FFF2-40B4-BE49-F238E27FC236}">
                  <a16:creationId xmlns:a16="http://schemas.microsoft.com/office/drawing/2014/main" id="{4C62F391-F5B0-E338-3744-E3F2458F8CAE}"/>
                </a:ext>
              </a:extLst>
            </p:cNvPr>
            <p:cNvSpPr txBox="1"/>
            <p:nvPr/>
          </p:nvSpPr>
          <p:spPr>
            <a:xfrm>
              <a:off x="4938963" y="945485"/>
              <a:ext cx="237023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Verdana"/>
                  <a:ea typeface="+mn-ea"/>
                  <a:cs typeface="+mn-cs"/>
                </a:rPr>
                <a:t>Next Steps</a:t>
              </a:r>
            </a:p>
          </p:txBody>
        </p:sp>
        <p:cxnSp>
          <p:nvCxnSpPr>
            <p:cNvPr id="67" name="Straight Connector 66">
              <a:extLst>
                <a:ext uri="{FF2B5EF4-FFF2-40B4-BE49-F238E27FC236}">
                  <a16:creationId xmlns:a16="http://schemas.microsoft.com/office/drawing/2014/main" id="{1EA75DD3-B74B-DB7B-FAD6-E02C7E209178}"/>
                </a:ext>
              </a:extLst>
            </p:cNvPr>
            <p:cNvCxnSpPr>
              <a:cxnSpLocks/>
            </p:cNvCxnSpPr>
            <p:nvPr/>
          </p:nvCxnSpPr>
          <p:spPr>
            <a:xfrm flipH="1" flipV="1">
              <a:off x="443308" y="1139596"/>
              <a:ext cx="4863255" cy="12632"/>
            </a:xfrm>
            <a:prstGeom prst="line">
              <a:avLst/>
            </a:prstGeom>
          </p:spPr>
          <p:style>
            <a:lnRef idx="3">
              <a:schemeClr val="accent4"/>
            </a:lnRef>
            <a:fillRef idx="0">
              <a:schemeClr val="accent4"/>
            </a:fillRef>
            <a:effectRef idx="2">
              <a:schemeClr val="accent4"/>
            </a:effectRef>
            <a:fontRef idx="minor">
              <a:schemeClr val="tx1"/>
            </a:fontRef>
          </p:style>
        </p:cxnSp>
        <p:cxnSp>
          <p:nvCxnSpPr>
            <p:cNvPr id="68" name="Straight Connector 67">
              <a:extLst>
                <a:ext uri="{FF2B5EF4-FFF2-40B4-BE49-F238E27FC236}">
                  <a16:creationId xmlns:a16="http://schemas.microsoft.com/office/drawing/2014/main" id="{35252FB8-08CF-07B1-5EB3-C7EBAFEE1A5D}"/>
                </a:ext>
              </a:extLst>
            </p:cNvPr>
            <p:cNvCxnSpPr>
              <a:cxnSpLocks/>
            </p:cNvCxnSpPr>
            <p:nvPr/>
          </p:nvCxnSpPr>
          <p:spPr>
            <a:xfrm flipH="1" flipV="1">
              <a:off x="6888114" y="1108919"/>
              <a:ext cx="5043989" cy="30677"/>
            </a:xfrm>
            <a:prstGeom prst="line">
              <a:avLst/>
            </a:prstGeom>
          </p:spPr>
          <p:style>
            <a:lnRef idx="3">
              <a:schemeClr val="accent4"/>
            </a:lnRef>
            <a:fillRef idx="0">
              <a:schemeClr val="accent4"/>
            </a:fillRef>
            <a:effectRef idx="2">
              <a:schemeClr val="accent4"/>
            </a:effectRef>
            <a:fontRef idx="minor">
              <a:schemeClr val="tx1"/>
            </a:fontRef>
          </p:style>
        </p:cxnSp>
      </p:grpSp>
      <p:sp>
        <p:nvSpPr>
          <p:cNvPr id="56" name="Chevron 55">
            <a:extLst>
              <a:ext uri="{FF2B5EF4-FFF2-40B4-BE49-F238E27FC236}">
                <a16:creationId xmlns:a16="http://schemas.microsoft.com/office/drawing/2014/main" id="{4D5949C0-CC5F-4459-C46B-7F0D976EB01F}"/>
              </a:ext>
            </a:extLst>
          </p:cNvPr>
          <p:cNvSpPr/>
          <p:nvPr/>
        </p:nvSpPr>
        <p:spPr>
          <a:xfrm>
            <a:off x="6551483" y="4373516"/>
            <a:ext cx="5161540" cy="292389"/>
          </a:xfrm>
          <a:prstGeom prst="chevron">
            <a:avLst>
              <a:gd name="adj" fmla="val 52096"/>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Recommendations</a:t>
            </a:r>
          </a:p>
        </p:txBody>
      </p:sp>
      <p:grpSp>
        <p:nvGrpSpPr>
          <p:cNvPr id="63" name="Group 62">
            <a:extLst>
              <a:ext uri="{FF2B5EF4-FFF2-40B4-BE49-F238E27FC236}">
                <a16:creationId xmlns:a16="http://schemas.microsoft.com/office/drawing/2014/main" id="{47F93265-BDE1-965D-1355-BCD222B91701}"/>
              </a:ext>
            </a:extLst>
          </p:cNvPr>
          <p:cNvGrpSpPr/>
          <p:nvPr/>
        </p:nvGrpSpPr>
        <p:grpSpPr>
          <a:xfrm>
            <a:off x="6551483" y="4802428"/>
            <a:ext cx="2451907" cy="1053508"/>
            <a:chOff x="6166247" y="4633557"/>
            <a:chExt cx="2645400" cy="1053508"/>
          </a:xfrm>
        </p:grpSpPr>
        <p:sp>
          <p:nvSpPr>
            <p:cNvPr id="57" name="TextBox 56">
              <a:extLst>
                <a:ext uri="{FF2B5EF4-FFF2-40B4-BE49-F238E27FC236}">
                  <a16:creationId xmlns:a16="http://schemas.microsoft.com/office/drawing/2014/main" id="{23B7656B-B611-E584-F030-57182FCA2B27}"/>
                </a:ext>
              </a:extLst>
            </p:cNvPr>
            <p:cNvSpPr txBox="1"/>
            <p:nvPr/>
          </p:nvSpPr>
          <p:spPr>
            <a:xfrm>
              <a:off x="6610049" y="4671402"/>
              <a:ext cx="2201598" cy="1015663"/>
            </a:xfrm>
            <a:prstGeom prst="rect">
              <a:avLst/>
            </a:prstGeom>
            <a:noFill/>
            <a:ln>
              <a:solidFill>
                <a:schemeClr val="accent1">
                  <a:lumMod val="75000"/>
                </a:schemeClr>
              </a:solidFill>
            </a:ln>
            <a:effectLst>
              <a:softEdge rad="127000"/>
            </a:effectLst>
          </p:spPr>
          <p:txBody>
            <a:bodyPr wrap="square" rtlCol="0">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Capitalize</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on the rapidly growing education market in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Singapore </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(20%) and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UK </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(15%)</a:t>
              </a:r>
              <a:endPar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60" name="Graphic 59" descr="Badge 1 outline">
              <a:extLst>
                <a:ext uri="{FF2B5EF4-FFF2-40B4-BE49-F238E27FC236}">
                  <a16:creationId xmlns:a16="http://schemas.microsoft.com/office/drawing/2014/main" id="{67A22549-3139-B1C9-98DE-DE93E80CC0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6247" y="4633557"/>
              <a:ext cx="501110" cy="501110"/>
            </a:xfrm>
            <a:prstGeom prst="rect">
              <a:avLst/>
            </a:prstGeom>
          </p:spPr>
        </p:pic>
      </p:grpSp>
      <p:grpSp>
        <p:nvGrpSpPr>
          <p:cNvPr id="64" name="Group 63">
            <a:extLst>
              <a:ext uri="{FF2B5EF4-FFF2-40B4-BE49-F238E27FC236}">
                <a16:creationId xmlns:a16="http://schemas.microsoft.com/office/drawing/2014/main" id="{BADED44D-7887-5CB0-1577-6F6B22D1EBBF}"/>
              </a:ext>
            </a:extLst>
          </p:cNvPr>
          <p:cNvGrpSpPr/>
          <p:nvPr/>
        </p:nvGrpSpPr>
        <p:grpSpPr>
          <a:xfrm>
            <a:off x="8882741" y="4802428"/>
            <a:ext cx="2965538" cy="868842"/>
            <a:chOff x="8654908" y="4700311"/>
            <a:chExt cx="3199564" cy="868842"/>
          </a:xfrm>
        </p:grpSpPr>
        <p:sp>
          <p:nvSpPr>
            <p:cNvPr id="58" name="TextBox 57">
              <a:extLst>
                <a:ext uri="{FF2B5EF4-FFF2-40B4-BE49-F238E27FC236}">
                  <a16:creationId xmlns:a16="http://schemas.microsoft.com/office/drawing/2014/main" id="{1D3D2F50-F865-5B0F-5104-8BD86229AC7F}"/>
                </a:ext>
              </a:extLst>
            </p:cNvPr>
            <p:cNvSpPr txBox="1"/>
            <p:nvPr/>
          </p:nvSpPr>
          <p:spPr>
            <a:xfrm>
              <a:off x="9181894" y="4738156"/>
              <a:ext cx="2672578" cy="830997"/>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Align </a:t>
              </a:r>
              <a:r>
                <a:rPr kumimoji="0" lang="en-US" sz="1200" b="0" i="0" u="none" strike="noStrike" kern="1200" cap="none" spc="0" normalizeH="0" baseline="0" noProof="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Geni</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Zone’s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product development</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with the increasing demand for EdTech solutions in the UK market</a:t>
              </a:r>
            </a:p>
          </p:txBody>
        </p:sp>
        <p:pic>
          <p:nvPicPr>
            <p:cNvPr id="62" name="Graphic 61" descr="Badge outline">
              <a:extLst>
                <a:ext uri="{FF2B5EF4-FFF2-40B4-BE49-F238E27FC236}">
                  <a16:creationId xmlns:a16="http://schemas.microsoft.com/office/drawing/2014/main" id="{7C383E5B-DD02-A93E-CB82-8937E0CC48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54908" y="4700311"/>
              <a:ext cx="526986" cy="526986"/>
            </a:xfrm>
            <a:prstGeom prst="rect">
              <a:avLst/>
            </a:prstGeom>
          </p:spPr>
        </p:pic>
      </p:grpSp>
      <p:sp>
        <p:nvSpPr>
          <p:cNvPr id="51" name="Pentagon 50">
            <a:extLst>
              <a:ext uri="{FF2B5EF4-FFF2-40B4-BE49-F238E27FC236}">
                <a16:creationId xmlns:a16="http://schemas.microsoft.com/office/drawing/2014/main" id="{C54C74E0-A155-0FAF-43A1-4A9F9FE9E566}"/>
              </a:ext>
            </a:extLst>
          </p:cNvPr>
          <p:cNvSpPr/>
          <p:nvPr/>
        </p:nvSpPr>
        <p:spPr>
          <a:xfrm>
            <a:off x="513086" y="4373516"/>
            <a:ext cx="5064891" cy="292388"/>
          </a:xfrm>
          <a:prstGeom prst="homePlat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Expansion Considerations</a:t>
            </a:r>
          </a:p>
        </p:txBody>
      </p:sp>
      <p:sp>
        <p:nvSpPr>
          <p:cNvPr id="52" name="TextBox 51">
            <a:extLst>
              <a:ext uri="{FF2B5EF4-FFF2-40B4-BE49-F238E27FC236}">
                <a16:creationId xmlns:a16="http://schemas.microsoft.com/office/drawing/2014/main" id="{A2D5F206-D99D-0190-5F19-80206B7B3A16}"/>
              </a:ext>
            </a:extLst>
          </p:cNvPr>
          <p:cNvSpPr txBox="1"/>
          <p:nvPr/>
        </p:nvSpPr>
        <p:spPr>
          <a:xfrm>
            <a:off x="513080" y="4718332"/>
            <a:ext cx="5064902" cy="1179425"/>
          </a:xfrm>
          <a:prstGeom prst="rect">
            <a:avLst/>
          </a:prstGeom>
          <a:noFill/>
          <a:ln>
            <a:noFill/>
          </a:ln>
        </p:spPr>
        <p:txBody>
          <a:bodyPr wrap="square" rtlCol="0">
            <a:spAutoFit/>
          </a:bodyPr>
          <a:lstStyle/>
          <a:p>
            <a:pPr marL="171450" marR="0" lvl="0" indent="-171450" algn="l" defTabSz="457200" rtl="0" eaLnBrk="1" fontAlgn="base" latinLnBrk="0" hangingPunct="1">
              <a:lnSpc>
                <a:spcPct val="12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The importance of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strategic partnerships</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for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entering new markets​​</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are vital</a:t>
            </a:r>
          </a:p>
          <a:p>
            <a:pPr marL="171450" marR="0" lvl="0" indent="-171450" algn="l" defTabSz="457200" rtl="0" eaLnBrk="1" fontAlgn="base" latinLnBrk="0" hangingPunct="1">
              <a:lnSpc>
                <a:spcPct val="12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The use of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gamification</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and technology in classrooms is a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growing trend</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an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opportunity</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for </a:t>
            </a:r>
            <a:r>
              <a:rPr kumimoji="0" lang="en-US" sz="1200" b="0" i="0" u="none" strike="noStrike" kern="1200" cap="none" spc="0" normalizeH="0" baseline="0" noProof="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Geni</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Zone to integrate its offerings with these innovative educational approaches​​</a:t>
            </a:r>
          </a:p>
        </p:txBody>
      </p:sp>
      <p:pic>
        <p:nvPicPr>
          <p:cNvPr id="72" name="Graphic 71" descr="Business Growth outline">
            <a:extLst>
              <a:ext uri="{FF2B5EF4-FFF2-40B4-BE49-F238E27FC236}">
                <a16:creationId xmlns:a16="http://schemas.microsoft.com/office/drawing/2014/main" id="{E137839B-4930-EF37-A4A3-E8A2FCBCBA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3178" y="4383156"/>
            <a:ext cx="321652" cy="326992"/>
          </a:xfrm>
          <a:prstGeom prst="rect">
            <a:avLst/>
          </a:prstGeom>
        </p:spPr>
      </p:pic>
      <p:pic>
        <p:nvPicPr>
          <p:cNvPr id="78" name="Graphic 77" descr="Graduation cap outline">
            <a:extLst>
              <a:ext uri="{FF2B5EF4-FFF2-40B4-BE49-F238E27FC236}">
                <a16:creationId xmlns:a16="http://schemas.microsoft.com/office/drawing/2014/main" id="{69251DC0-30E0-1529-70EE-ED68C4AC69B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96820" y="683505"/>
            <a:ext cx="695510" cy="695510"/>
          </a:xfrm>
          <a:prstGeom prst="rect">
            <a:avLst/>
          </a:prstGeom>
        </p:spPr>
      </p:pic>
      <p:grpSp>
        <p:nvGrpSpPr>
          <p:cNvPr id="96" name="Group 95">
            <a:extLst>
              <a:ext uri="{FF2B5EF4-FFF2-40B4-BE49-F238E27FC236}">
                <a16:creationId xmlns:a16="http://schemas.microsoft.com/office/drawing/2014/main" id="{49BC0DD9-EC65-8C1E-751D-808AFDFA2C20}"/>
              </a:ext>
            </a:extLst>
          </p:cNvPr>
          <p:cNvGrpSpPr/>
          <p:nvPr/>
        </p:nvGrpSpPr>
        <p:grpSpPr>
          <a:xfrm>
            <a:off x="6450344" y="1212581"/>
            <a:ext cx="5262679" cy="3101328"/>
            <a:chOff x="6123772" y="1210959"/>
            <a:chExt cx="5589256" cy="3101328"/>
          </a:xfrm>
        </p:grpSpPr>
        <p:grpSp>
          <p:nvGrpSpPr>
            <p:cNvPr id="55" name="Group 54">
              <a:extLst>
                <a:ext uri="{FF2B5EF4-FFF2-40B4-BE49-F238E27FC236}">
                  <a16:creationId xmlns:a16="http://schemas.microsoft.com/office/drawing/2014/main" id="{931AFE4C-2E31-5129-4038-B3C1A4B0D708}"/>
                </a:ext>
              </a:extLst>
            </p:cNvPr>
            <p:cNvGrpSpPr/>
            <p:nvPr/>
          </p:nvGrpSpPr>
          <p:grpSpPr>
            <a:xfrm>
              <a:off x="6123772" y="1267334"/>
              <a:ext cx="5589256" cy="3044953"/>
              <a:chOff x="6492321" y="1228294"/>
              <a:chExt cx="5294707" cy="3044953"/>
            </a:xfrm>
          </p:grpSpPr>
          <p:sp>
            <p:nvSpPr>
              <p:cNvPr id="47" name="TextBox 46">
                <a:extLst>
                  <a:ext uri="{FF2B5EF4-FFF2-40B4-BE49-F238E27FC236}">
                    <a16:creationId xmlns:a16="http://schemas.microsoft.com/office/drawing/2014/main" id="{2D17544B-EA7E-CAB7-BE0A-532DBF33FF9C}"/>
                  </a:ext>
                </a:extLst>
              </p:cNvPr>
              <p:cNvSpPr txBox="1"/>
              <p:nvPr/>
            </p:nvSpPr>
            <p:spPr>
              <a:xfrm>
                <a:off x="6492323" y="1568276"/>
                <a:ext cx="5294705" cy="2704971"/>
              </a:xfrm>
              <a:prstGeom prst="rect">
                <a:avLst/>
              </a:prstGeom>
              <a:noFill/>
              <a:ln w="12700">
                <a:noFill/>
              </a:ln>
              <a:effectLst>
                <a:softEdge rad="127000"/>
              </a:effectLst>
              <a:scene3d>
                <a:camera prst="orthographicFront"/>
                <a:lightRig rig="threePt" dir="t"/>
              </a:scene3d>
              <a:sp3d>
                <a:bevelT/>
              </a:sp3d>
            </p:spPr>
            <p:txBody>
              <a:bodyPr wrap="square" rtlCol="0">
                <a:spAutoFit/>
              </a:bodyPr>
              <a:lstStyle/>
              <a:p>
                <a:pPr marL="171450" marR="0" lvl="0" indent="-171450" algn="l" defTabSz="457200" rtl="0" eaLnBrk="1" fontAlgn="auto" latinLnBrk="0" hangingPunct="1">
                  <a:lnSpc>
                    <a:spcPct val="13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554,316</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 pupils currently attending Independent Schools in the UK, representing around </a:t>
                </a:r>
                <a:r>
                  <a:rPr kumimoji="0" lang="en-US" sz="1200" b="1"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5.9% </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of all school attendees</a:t>
                </a:r>
              </a:p>
              <a:p>
                <a:pPr marL="171450" marR="0" lvl="0" indent="-171450" algn="l" defTabSz="457200" rtl="0" eaLnBrk="1" fontAlgn="auto" latinLnBrk="0" hangingPunct="1">
                  <a:lnSpc>
                    <a:spcPct val="13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The UK has </a:t>
                </a:r>
                <a:r>
                  <a:rPr kumimoji="0" lang="en-US" sz="1200" b="1"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1,395 independent schools</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 which include boys-only, girls-only, and co-educational institutions</a:t>
                </a:r>
              </a:p>
              <a:p>
                <a:pPr marL="171450" marR="0" lvl="0" indent="-171450" algn="l" defTabSz="457200" rtl="0" eaLnBrk="1" fontAlgn="auto" latinLnBrk="0" hangingPunct="1">
                  <a:lnSpc>
                    <a:spcPct val="13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The number of students enrolled in higher education and tertiary programs in PEIs</a:t>
                </a:r>
                <a:r>
                  <a:rPr lang="en-US" sz="1200" dirty="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(private </a:t>
                </a:r>
                <a:r>
                  <a:rPr lang="en-US" sz="1200">
                    <a:solidFill>
                      <a:prstClr val="black">
                        <a:lumMod val="95000"/>
                        <a:lumOff val="5000"/>
                      </a:prstClr>
                    </a:solidFill>
                    <a:latin typeface="Verdana" panose="020B0604030504040204" pitchFamily="34" charset="0"/>
                    <a:ea typeface="Verdana" panose="020B0604030504040204" pitchFamily="34" charset="0"/>
                    <a:cs typeface="Verdana" panose="020B0604030504040204" pitchFamily="34" charset="0"/>
                  </a:rPr>
                  <a:t>educational institution)</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dropped by</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 approximately </a:t>
                </a:r>
                <a:r>
                  <a:rPr kumimoji="0" lang="en-US" sz="1200" b="1"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50%</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 or about </a:t>
                </a:r>
                <a:r>
                  <a:rPr kumimoji="0" lang="en-US" sz="1200" b="1"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57,130 students</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 from 2008 to 2020</a:t>
                </a:r>
              </a:p>
              <a:p>
                <a:pPr marL="171450" marR="0" lvl="0" indent="-171450" algn="l" defTabSz="457200" rtl="0" eaLnBrk="1" fontAlgn="auto" latinLnBrk="0" hangingPunct="1">
                  <a:lnSpc>
                    <a:spcPct val="13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PEIs in Singapore are facing challenges such as the need to differentiate their program offerings, particularly in </a:t>
                </a:r>
                <a:r>
                  <a:rPr kumimoji="0" lang="en-US" sz="1200" b="1"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non-STEM courses</a:t>
                </a:r>
                <a:r>
                  <a:rPr kumimoji="0" lang="en-US" sz="1200" b="0" i="0" u="none" strike="noStrike" kern="1200" cap="none" spc="0" normalizeH="0" baseline="0" noProof="0" dirty="0">
                    <a:ln>
                      <a:noFill/>
                    </a:ln>
                    <a:solidFill>
                      <a:prstClr val="black">
                        <a:lumMod val="95000"/>
                        <a:lumOff val="5000"/>
                      </a:prstClr>
                    </a:solidFill>
                    <a:effectLst/>
                    <a:uLnTx/>
                    <a:uFillTx/>
                    <a:latin typeface="Verdana" panose="020B0604030504040204" pitchFamily="34" charset="0"/>
                    <a:ea typeface="Verdana" panose="020B0604030504040204" pitchFamily="34" charset="0"/>
                    <a:cs typeface="Verdana" panose="020B0604030504040204" pitchFamily="34" charset="0"/>
                  </a:rPr>
                  <a:t> like business management</a:t>
                </a:r>
              </a:p>
            </p:txBody>
          </p:sp>
          <p:sp>
            <p:nvSpPr>
              <p:cNvPr id="49" name="Rectangle 48">
                <a:extLst>
                  <a:ext uri="{FF2B5EF4-FFF2-40B4-BE49-F238E27FC236}">
                    <a16:creationId xmlns:a16="http://schemas.microsoft.com/office/drawing/2014/main" id="{244D8534-5B1E-C9F0-5BEA-A1372493D03E}"/>
                  </a:ext>
                </a:extLst>
              </p:cNvPr>
              <p:cNvSpPr/>
              <p:nvPr/>
            </p:nvSpPr>
            <p:spPr>
              <a:xfrm>
                <a:off x="6492321" y="1228294"/>
                <a:ext cx="5294705" cy="264024"/>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Key Takeaways</a:t>
                </a:r>
              </a:p>
            </p:txBody>
          </p:sp>
        </p:grpSp>
        <p:pic>
          <p:nvPicPr>
            <p:cNvPr id="80" name="Graphic 79" descr="Key outline">
              <a:extLst>
                <a:ext uri="{FF2B5EF4-FFF2-40B4-BE49-F238E27FC236}">
                  <a16:creationId xmlns:a16="http://schemas.microsoft.com/office/drawing/2014/main" id="{4CBF9A04-CACD-A529-4AAB-5095FD4A7D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46232" y="1210959"/>
              <a:ext cx="379176" cy="379176"/>
            </a:xfrm>
            <a:prstGeom prst="rect">
              <a:avLst/>
            </a:prstGeom>
          </p:spPr>
        </p:pic>
      </p:grpSp>
      <p:pic>
        <p:nvPicPr>
          <p:cNvPr id="89" name="Graphic 88" descr="Earth globe: Americas with solid fill">
            <a:extLst>
              <a:ext uri="{FF2B5EF4-FFF2-40B4-BE49-F238E27FC236}">
                <a16:creationId xmlns:a16="http://schemas.microsoft.com/office/drawing/2014/main" id="{648F68FF-B799-33F5-9AEA-5D38A95BDC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399312" y="780519"/>
            <a:ext cx="511569" cy="511569"/>
          </a:xfrm>
          <a:prstGeom prst="rect">
            <a:avLst/>
          </a:prstGeom>
        </p:spPr>
      </p:pic>
      <p:grpSp>
        <p:nvGrpSpPr>
          <p:cNvPr id="116" name="Group 115">
            <a:extLst>
              <a:ext uri="{FF2B5EF4-FFF2-40B4-BE49-F238E27FC236}">
                <a16:creationId xmlns:a16="http://schemas.microsoft.com/office/drawing/2014/main" id="{8A40F3F7-2BB3-D362-8A0E-22ABB30CFA89}"/>
              </a:ext>
            </a:extLst>
          </p:cNvPr>
          <p:cNvGrpSpPr/>
          <p:nvPr/>
        </p:nvGrpSpPr>
        <p:grpSpPr>
          <a:xfrm>
            <a:off x="478970" y="1286220"/>
            <a:ext cx="5247881" cy="2894428"/>
            <a:chOff x="193026" y="1286220"/>
            <a:chExt cx="5537355" cy="2894428"/>
          </a:xfrm>
        </p:grpSpPr>
        <p:grpSp>
          <p:nvGrpSpPr>
            <p:cNvPr id="42" name="Group 41">
              <a:extLst>
                <a:ext uri="{FF2B5EF4-FFF2-40B4-BE49-F238E27FC236}">
                  <a16:creationId xmlns:a16="http://schemas.microsoft.com/office/drawing/2014/main" id="{115A2BE2-929C-A34E-1658-5EE786925148}"/>
                </a:ext>
              </a:extLst>
            </p:cNvPr>
            <p:cNvGrpSpPr/>
            <p:nvPr/>
          </p:nvGrpSpPr>
          <p:grpSpPr>
            <a:xfrm>
              <a:off x="193026" y="1607125"/>
              <a:ext cx="5537355" cy="2573523"/>
              <a:chOff x="1911587" y="1453553"/>
              <a:chExt cx="5537355" cy="2902017"/>
            </a:xfrm>
          </p:grpSpPr>
          <p:sp>
            <p:nvSpPr>
              <p:cNvPr id="5" name="TextBox 4">
                <a:extLst>
                  <a:ext uri="{FF2B5EF4-FFF2-40B4-BE49-F238E27FC236}">
                    <a16:creationId xmlns:a16="http://schemas.microsoft.com/office/drawing/2014/main" id="{1434BDAE-C85A-9148-1948-6C0EFDF5691A}"/>
                  </a:ext>
                </a:extLst>
              </p:cNvPr>
              <p:cNvSpPr txBox="1"/>
              <p:nvPr/>
            </p:nvSpPr>
            <p:spPr>
              <a:xfrm>
                <a:off x="1911587" y="1494133"/>
                <a:ext cx="1628971"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Verdana"/>
                    <a:ea typeface="+mn-ea"/>
                    <a:cs typeface="+mn-cs"/>
                  </a:rPr>
                  <a:t>United Kingdom</a:t>
                </a:r>
              </a:p>
            </p:txBody>
          </p:sp>
          <p:sp>
            <p:nvSpPr>
              <p:cNvPr id="8" name="TextBox 7">
                <a:extLst>
                  <a:ext uri="{FF2B5EF4-FFF2-40B4-BE49-F238E27FC236}">
                    <a16:creationId xmlns:a16="http://schemas.microsoft.com/office/drawing/2014/main" id="{5599577B-2092-4795-C3A2-B591DA3CF4CE}"/>
                  </a:ext>
                </a:extLst>
              </p:cNvPr>
              <p:cNvSpPr txBox="1"/>
              <p:nvPr/>
            </p:nvSpPr>
            <p:spPr>
              <a:xfrm>
                <a:off x="4333129" y="1485293"/>
                <a:ext cx="857927"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Verdana"/>
                    <a:ea typeface="+mn-ea"/>
                    <a:cs typeface="+mn-cs"/>
                  </a:rPr>
                  <a:t>Canada</a:t>
                </a:r>
              </a:p>
            </p:txBody>
          </p:sp>
          <p:sp>
            <p:nvSpPr>
              <p:cNvPr id="9" name="TextBox 8">
                <a:extLst>
                  <a:ext uri="{FF2B5EF4-FFF2-40B4-BE49-F238E27FC236}">
                    <a16:creationId xmlns:a16="http://schemas.microsoft.com/office/drawing/2014/main" id="{65E84075-F84D-808D-DB7A-721657FD4FA7}"/>
                  </a:ext>
                </a:extLst>
              </p:cNvPr>
              <p:cNvSpPr txBox="1"/>
              <p:nvPr/>
            </p:nvSpPr>
            <p:spPr>
              <a:xfrm>
                <a:off x="6020144" y="1453553"/>
                <a:ext cx="1096775" cy="30777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Verdana"/>
                    <a:ea typeface="+mn-ea"/>
                    <a:cs typeface="+mn-cs"/>
                  </a:rPr>
                  <a:t>Singapore</a:t>
                </a:r>
              </a:p>
            </p:txBody>
          </p:sp>
          <p:sp>
            <p:nvSpPr>
              <p:cNvPr id="15" name="TextBox 14">
                <a:extLst>
                  <a:ext uri="{FF2B5EF4-FFF2-40B4-BE49-F238E27FC236}">
                    <a16:creationId xmlns:a16="http://schemas.microsoft.com/office/drawing/2014/main" id="{AEFFA823-4E2F-6BAD-E430-3C9B5C4C1349}"/>
                  </a:ext>
                </a:extLst>
              </p:cNvPr>
              <p:cNvSpPr txBox="1"/>
              <p:nvPr/>
            </p:nvSpPr>
            <p:spPr>
              <a:xfrm>
                <a:off x="2129204" y="1788610"/>
                <a:ext cx="1289135" cy="55399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Verdana"/>
                    <a:ea typeface="+mn-ea"/>
                    <a:cs typeface="+mn-cs"/>
                  </a:rPr>
                  <a:t>$280 BN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95000"/>
                        <a:lumOff val="5000"/>
                      </a:prstClr>
                    </a:solidFill>
                    <a:effectLst/>
                    <a:uLnTx/>
                    <a:uFillTx/>
                    <a:latin typeface="Verdana"/>
                    <a:ea typeface="+mn-ea"/>
                    <a:cs typeface="+mn-cs"/>
                  </a:rPr>
                  <a:t>(2022)</a:t>
                </a:r>
              </a:p>
            </p:txBody>
          </p:sp>
          <p:sp>
            <p:nvSpPr>
              <p:cNvPr id="18" name="TextBox 17">
                <a:extLst>
                  <a:ext uri="{FF2B5EF4-FFF2-40B4-BE49-F238E27FC236}">
                    <a16:creationId xmlns:a16="http://schemas.microsoft.com/office/drawing/2014/main" id="{0BA4AFBB-668D-F3A7-8120-379AE1F685CB}"/>
                  </a:ext>
                </a:extLst>
              </p:cNvPr>
              <p:cNvSpPr txBox="1"/>
              <p:nvPr/>
            </p:nvSpPr>
            <p:spPr>
              <a:xfrm>
                <a:off x="4065260" y="1792107"/>
                <a:ext cx="1372492" cy="55399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Verdana"/>
                    <a:ea typeface="+mn-ea"/>
                    <a:cs typeface="+mn-cs"/>
                  </a:rPr>
                  <a:t>$53.1 BN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95000"/>
                        <a:lumOff val="5000"/>
                      </a:prstClr>
                    </a:solidFill>
                    <a:effectLst/>
                    <a:uLnTx/>
                    <a:uFillTx/>
                    <a:latin typeface="Verdana"/>
                    <a:ea typeface="+mn-ea"/>
                    <a:cs typeface="+mn-cs"/>
                  </a:rPr>
                  <a:t>(2023)</a:t>
                </a:r>
              </a:p>
            </p:txBody>
          </p:sp>
          <p:sp>
            <p:nvSpPr>
              <p:cNvPr id="19" name="TextBox 18">
                <a:extLst>
                  <a:ext uri="{FF2B5EF4-FFF2-40B4-BE49-F238E27FC236}">
                    <a16:creationId xmlns:a16="http://schemas.microsoft.com/office/drawing/2014/main" id="{03DFF9C6-61D7-1443-4C04-3BDD65D60497}"/>
                  </a:ext>
                </a:extLst>
              </p:cNvPr>
              <p:cNvSpPr txBox="1"/>
              <p:nvPr/>
            </p:nvSpPr>
            <p:spPr>
              <a:xfrm>
                <a:off x="1938539" y="3557104"/>
                <a:ext cx="1499128" cy="55399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Verdana"/>
                    <a:ea typeface="+mn-ea"/>
                    <a:cs typeface="+mn-cs"/>
                  </a:rPr>
                  <a:t>$510 BN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95000"/>
                        <a:lumOff val="5000"/>
                      </a:prstClr>
                    </a:solidFill>
                    <a:effectLst/>
                    <a:uLnTx/>
                    <a:uFillTx/>
                    <a:latin typeface="Verdana"/>
                    <a:ea typeface="+mn-ea"/>
                    <a:cs typeface="+mn-cs"/>
                  </a:rPr>
                  <a:t>(projected 2032)</a:t>
                </a:r>
              </a:p>
            </p:txBody>
          </p:sp>
          <p:sp>
            <p:nvSpPr>
              <p:cNvPr id="20" name="TextBox 19">
                <a:extLst>
                  <a:ext uri="{FF2B5EF4-FFF2-40B4-BE49-F238E27FC236}">
                    <a16:creationId xmlns:a16="http://schemas.microsoft.com/office/drawing/2014/main" id="{8F9DD5AC-0416-BE69-2D13-C7D95DB3F869}"/>
                  </a:ext>
                </a:extLst>
              </p:cNvPr>
              <p:cNvSpPr txBox="1"/>
              <p:nvPr/>
            </p:nvSpPr>
            <p:spPr>
              <a:xfrm>
                <a:off x="3994092" y="3557104"/>
                <a:ext cx="1535998" cy="55399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Verdana"/>
                    <a:ea typeface="+mn-ea"/>
                    <a:cs typeface="+mn-cs"/>
                  </a:rPr>
                  <a:t>$94.07 BN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95000"/>
                        <a:lumOff val="5000"/>
                      </a:prstClr>
                    </a:solidFill>
                    <a:effectLst/>
                    <a:uLnTx/>
                    <a:uFillTx/>
                    <a:latin typeface="Verdana"/>
                    <a:ea typeface="+mn-ea"/>
                    <a:cs typeface="+mn-cs"/>
                  </a:rPr>
                  <a:t>(projected 2027)</a:t>
                </a:r>
              </a:p>
            </p:txBody>
          </p:sp>
          <p:grpSp>
            <p:nvGrpSpPr>
              <p:cNvPr id="29" name="Group 28">
                <a:extLst>
                  <a:ext uri="{FF2B5EF4-FFF2-40B4-BE49-F238E27FC236}">
                    <a16:creationId xmlns:a16="http://schemas.microsoft.com/office/drawing/2014/main" id="{BA1C7958-AFD5-5A00-68F4-01E40DCCD53D}"/>
                  </a:ext>
                </a:extLst>
              </p:cNvPr>
              <p:cNvGrpSpPr/>
              <p:nvPr/>
            </p:nvGrpSpPr>
            <p:grpSpPr>
              <a:xfrm>
                <a:off x="4333582" y="2454986"/>
                <a:ext cx="857020" cy="1133441"/>
                <a:chOff x="5022922" y="2426599"/>
                <a:chExt cx="857020" cy="1133441"/>
              </a:xfrm>
            </p:grpSpPr>
            <p:sp>
              <p:nvSpPr>
                <p:cNvPr id="28" name="Down Arrow 27">
                  <a:extLst>
                    <a:ext uri="{FF2B5EF4-FFF2-40B4-BE49-F238E27FC236}">
                      <a16:creationId xmlns:a16="http://schemas.microsoft.com/office/drawing/2014/main" id="{E6363301-0FB1-BCE2-A40F-3EA61851987E}"/>
                    </a:ext>
                  </a:extLst>
                </p:cNvPr>
                <p:cNvSpPr/>
                <p:nvPr/>
              </p:nvSpPr>
              <p:spPr>
                <a:xfrm>
                  <a:off x="5212018" y="2426599"/>
                  <a:ext cx="478829" cy="1133441"/>
                </a:xfrm>
                <a:prstGeom prst="downArrow">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2" name="Rounded Rectangle 21">
                  <a:extLst>
                    <a:ext uri="{FF2B5EF4-FFF2-40B4-BE49-F238E27FC236}">
                      <a16:creationId xmlns:a16="http://schemas.microsoft.com/office/drawing/2014/main" id="{52BA4764-714E-E9BE-770C-AC908B339243}"/>
                    </a:ext>
                  </a:extLst>
                </p:cNvPr>
                <p:cNvSpPr/>
                <p:nvPr/>
              </p:nvSpPr>
              <p:spPr>
                <a:xfrm>
                  <a:off x="5022922" y="2664718"/>
                  <a:ext cx="857020" cy="444898"/>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CAGR ~10%</a:t>
                  </a:r>
                </a:p>
              </p:txBody>
            </p:sp>
          </p:grpSp>
          <p:grpSp>
            <p:nvGrpSpPr>
              <p:cNvPr id="30" name="Group 29">
                <a:extLst>
                  <a:ext uri="{FF2B5EF4-FFF2-40B4-BE49-F238E27FC236}">
                    <a16:creationId xmlns:a16="http://schemas.microsoft.com/office/drawing/2014/main" id="{7E24ECEC-4D7B-BF57-4DB8-468D333E93D8}"/>
                  </a:ext>
                </a:extLst>
              </p:cNvPr>
              <p:cNvGrpSpPr/>
              <p:nvPr/>
            </p:nvGrpSpPr>
            <p:grpSpPr>
              <a:xfrm>
                <a:off x="2324366" y="2465949"/>
                <a:ext cx="857020" cy="1133441"/>
                <a:chOff x="5022922" y="2426599"/>
                <a:chExt cx="857020" cy="1133441"/>
              </a:xfrm>
            </p:grpSpPr>
            <p:sp>
              <p:nvSpPr>
                <p:cNvPr id="31" name="Down Arrow 30">
                  <a:extLst>
                    <a:ext uri="{FF2B5EF4-FFF2-40B4-BE49-F238E27FC236}">
                      <a16:creationId xmlns:a16="http://schemas.microsoft.com/office/drawing/2014/main" id="{E19F720C-146C-7288-FBC5-0F9C1E070021}"/>
                    </a:ext>
                  </a:extLst>
                </p:cNvPr>
                <p:cNvSpPr/>
                <p:nvPr/>
              </p:nvSpPr>
              <p:spPr>
                <a:xfrm>
                  <a:off x="5212018" y="2426599"/>
                  <a:ext cx="478829" cy="1133441"/>
                </a:xfrm>
                <a:prstGeom prst="downArrow">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32" name="Rounded Rectangle 31">
                  <a:extLst>
                    <a:ext uri="{FF2B5EF4-FFF2-40B4-BE49-F238E27FC236}">
                      <a16:creationId xmlns:a16="http://schemas.microsoft.com/office/drawing/2014/main" id="{6ECFE6C7-116B-94EC-20D1-97187C53B56A}"/>
                    </a:ext>
                  </a:extLst>
                </p:cNvPr>
                <p:cNvSpPr/>
                <p:nvPr/>
              </p:nvSpPr>
              <p:spPr>
                <a:xfrm>
                  <a:off x="5022922" y="2664718"/>
                  <a:ext cx="857020" cy="444898"/>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CAGR ~15%</a:t>
                  </a:r>
                </a:p>
              </p:txBody>
            </p:sp>
          </p:grpSp>
          <p:sp>
            <p:nvSpPr>
              <p:cNvPr id="33" name="TextBox 32">
                <a:extLst>
                  <a:ext uri="{FF2B5EF4-FFF2-40B4-BE49-F238E27FC236}">
                    <a16:creationId xmlns:a16="http://schemas.microsoft.com/office/drawing/2014/main" id="{E8885E19-BBE2-961A-529A-9C6E8A4F359C}"/>
                  </a:ext>
                </a:extLst>
              </p:cNvPr>
              <p:cNvSpPr txBox="1"/>
              <p:nvPr/>
            </p:nvSpPr>
            <p:spPr>
              <a:xfrm>
                <a:off x="5882286" y="1823847"/>
                <a:ext cx="1474315" cy="62471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Verdana"/>
                    <a:ea typeface="+mn-ea"/>
                    <a:cs typeface="+mn-cs"/>
                  </a:rPr>
                  <a:t>$14.5 BN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95000"/>
                        <a:lumOff val="5000"/>
                      </a:prstClr>
                    </a:solidFill>
                    <a:effectLst/>
                    <a:uLnTx/>
                    <a:uFillTx/>
                    <a:latin typeface="Verdana"/>
                    <a:ea typeface="+mn-ea"/>
                    <a:cs typeface="+mn-cs"/>
                  </a:rPr>
                  <a:t>(2021)</a:t>
                </a:r>
              </a:p>
            </p:txBody>
          </p:sp>
          <p:sp>
            <p:nvSpPr>
              <p:cNvPr id="34" name="TextBox 33">
                <a:extLst>
                  <a:ext uri="{FF2B5EF4-FFF2-40B4-BE49-F238E27FC236}">
                    <a16:creationId xmlns:a16="http://schemas.microsoft.com/office/drawing/2014/main" id="{9530588D-A5C3-4E86-550E-D4AD5F6514CF}"/>
                  </a:ext>
                </a:extLst>
              </p:cNvPr>
              <p:cNvSpPr txBox="1"/>
              <p:nvPr/>
            </p:nvSpPr>
            <p:spPr>
              <a:xfrm>
                <a:off x="5857444" y="3546476"/>
                <a:ext cx="1591498" cy="62471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Verdana"/>
                    <a:ea typeface="+mn-ea"/>
                    <a:cs typeface="+mn-cs"/>
                  </a:rPr>
                  <a:t>$78.1 BN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lumMod val="95000"/>
                        <a:lumOff val="5000"/>
                      </a:prstClr>
                    </a:solidFill>
                    <a:effectLst/>
                    <a:uLnTx/>
                    <a:uFillTx/>
                    <a:latin typeface="Verdana"/>
                    <a:ea typeface="+mn-ea"/>
                    <a:cs typeface="+mn-cs"/>
                  </a:rPr>
                  <a:t>(projected 2030)</a:t>
                </a:r>
              </a:p>
            </p:txBody>
          </p:sp>
          <p:grpSp>
            <p:nvGrpSpPr>
              <p:cNvPr id="35" name="Group 34">
                <a:extLst>
                  <a:ext uri="{FF2B5EF4-FFF2-40B4-BE49-F238E27FC236}">
                    <a16:creationId xmlns:a16="http://schemas.microsoft.com/office/drawing/2014/main" id="{3C0E6C52-2042-95D7-A3DD-B53036E24C5F}"/>
                  </a:ext>
                </a:extLst>
              </p:cNvPr>
              <p:cNvGrpSpPr/>
              <p:nvPr/>
            </p:nvGrpSpPr>
            <p:grpSpPr>
              <a:xfrm>
                <a:off x="6140022" y="2421897"/>
                <a:ext cx="857020" cy="1133441"/>
                <a:chOff x="5022922" y="2426599"/>
                <a:chExt cx="857020" cy="1133441"/>
              </a:xfrm>
            </p:grpSpPr>
            <p:sp>
              <p:nvSpPr>
                <p:cNvPr id="36" name="Down Arrow 35">
                  <a:extLst>
                    <a:ext uri="{FF2B5EF4-FFF2-40B4-BE49-F238E27FC236}">
                      <a16:creationId xmlns:a16="http://schemas.microsoft.com/office/drawing/2014/main" id="{6C1B7FC0-598A-1ADA-E7A0-7951C34A46CD}"/>
                    </a:ext>
                  </a:extLst>
                </p:cNvPr>
                <p:cNvSpPr/>
                <p:nvPr/>
              </p:nvSpPr>
              <p:spPr>
                <a:xfrm>
                  <a:off x="5212018" y="2426599"/>
                  <a:ext cx="478829" cy="1133441"/>
                </a:xfrm>
                <a:prstGeom prst="downArrow">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37" name="Rounded Rectangle 36">
                  <a:extLst>
                    <a:ext uri="{FF2B5EF4-FFF2-40B4-BE49-F238E27FC236}">
                      <a16:creationId xmlns:a16="http://schemas.microsoft.com/office/drawing/2014/main" id="{FB49466D-40D8-7708-7C0B-AD69EE8D7A6D}"/>
                    </a:ext>
                  </a:extLst>
                </p:cNvPr>
                <p:cNvSpPr/>
                <p:nvPr/>
              </p:nvSpPr>
              <p:spPr>
                <a:xfrm>
                  <a:off x="5022922" y="2664718"/>
                  <a:ext cx="857020" cy="444898"/>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CAGR ~20%</a:t>
                  </a:r>
                </a:p>
              </p:txBody>
            </p:sp>
          </p:grpSp>
          <p:cxnSp>
            <p:nvCxnSpPr>
              <p:cNvPr id="39" name="Straight Connector 38">
                <a:extLst>
                  <a:ext uri="{FF2B5EF4-FFF2-40B4-BE49-F238E27FC236}">
                    <a16:creationId xmlns:a16="http://schemas.microsoft.com/office/drawing/2014/main" id="{19980970-C2C8-3638-434C-AF80D3E71EF3}"/>
                  </a:ext>
                </a:extLst>
              </p:cNvPr>
              <p:cNvCxnSpPr/>
              <p:nvPr/>
            </p:nvCxnSpPr>
            <p:spPr>
              <a:xfrm>
                <a:off x="3792682" y="1497463"/>
                <a:ext cx="0" cy="2858107"/>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F4D3CFC2-AF4A-0C11-B739-70892DB9D6B7}"/>
                  </a:ext>
                </a:extLst>
              </p:cNvPr>
              <p:cNvCxnSpPr/>
              <p:nvPr/>
            </p:nvCxnSpPr>
            <p:spPr>
              <a:xfrm>
                <a:off x="5711536" y="1497463"/>
                <a:ext cx="0" cy="2858107"/>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3" name="Rectangle 92">
              <a:extLst>
                <a:ext uri="{FF2B5EF4-FFF2-40B4-BE49-F238E27FC236}">
                  <a16:creationId xmlns:a16="http://schemas.microsoft.com/office/drawing/2014/main" id="{81415769-7803-2042-3356-4D0493FF207C}"/>
                </a:ext>
              </a:extLst>
            </p:cNvPr>
            <p:cNvSpPr/>
            <p:nvPr/>
          </p:nvSpPr>
          <p:spPr>
            <a:xfrm>
              <a:off x="226801" y="1286220"/>
              <a:ext cx="5324735" cy="264024"/>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Statistics</a:t>
              </a:r>
            </a:p>
          </p:txBody>
        </p:sp>
      </p:grpSp>
      <p:pic>
        <p:nvPicPr>
          <p:cNvPr id="11" name="Graphic 10" descr="Good Idea outline">
            <a:extLst>
              <a:ext uri="{FF2B5EF4-FFF2-40B4-BE49-F238E27FC236}">
                <a16:creationId xmlns:a16="http://schemas.microsoft.com/office/drawing/2014/main" id="{F2143147-69A3-8585-5827-85EE696D6F5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977656" y="4358513"/>
            <a:ext cx="326993" cy="326993"/>
          </a:xfrm>
          <a:prstGeom prst="rect">
            <a:avLst/>
          </a:prstGeom>
        </p:spPr>
      </p:pic>
      <p:pic>
        <p:nvPicPr>
          <p:cNvPr id="16" name="Graphic 15" descr="Bar chart outline">
            <a:extLst>
              <a:ext uri="{FF2B5EF4-FFF2-40B4-BE49-F238E27FC236}">
                <a16:creationId xmlns:a16="http://schemas.microsoft.com/office/drawing/2014/main" id="{4BA9B76D-0E92-D68C-2218-C231970C374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93940" y="1255054"/>
            <a:ext cx="324908" cy="324908"/>
          </a:xfrm>
          <a:prstGeom prst="rect">
            <a:avLst/>
          </a:prstGeom>
        </p:spPr>
      </p:pic>
    </p:spTree>
    <p:extLst>
      <p:ext uri="{BB962C8B-B14F-4D97-AF65-F5344CB8AC3E}">
        <p14:creationId xmlns:p14="http://schemas.microsoft.com/office/powerpoint/2010/main" val="351901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a:xfrm>
            <a:off x="1653381" y="3076669"/>
            <a:ext cx="9603197" cy="517990"/>
          </a:xfrm>
        </p:spPr>
        <p:txBody>
          <a:bodyPr lIns="91440" tIns="45720" rIns="91440" bIns="45720" anchor="ctr"/>
          <a:lstStyle/>
          <a:p>
            <a:r>
              <a:rPr lang="en-US" dirty="0">
                <a:latin typeface="Verdana"/>
                <a:ea typeface="Verdana"/>
              </a:rPr>
              <a:t>Porter's Five Forces Analysis</a:t>
            </a:r>
            <a:endParaRPr lang="en-US" dirty="0"/>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#4</a:t>
            </a:r>
          </a:p>
        </p:txBody>
      </p:sp>
    </p:spTree>
    <p:extLst>
      <p:ext uri="{BB962C8B-B14F-4D97-AF65-F5344CB8AC3E}">
        <p14:creationId xmlns:p14="http://schemas.microsoft.com/office/powerpoint/2010/main" val="411559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hlinkClick r:id="rId3"/>
              </a:rPr>
              <a:t>Illinois State Board of Education</a:t>
            </a:r>
            <a:endParaRPr lang="en-US"/>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a:lstStyle/>
          <a:p>
            <a:r>
              <a:rPr lang="en-US"/>
              <a:t>Analyzing the U.S. public school market using Porter’s Five Forces to help </a:t>
            </a:r>
            <a:r>
              <a:rPr lang="en-US" err="1"/>
              <a:t>Geni</a:t>
            </a:r>
            <a:r>
              <a:rPr lang="en-US"/>
              <a:t> Zone better understand the local market</a:t>
            </a:r>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p:txBody>
          <a:bodyPr/>
          <a:lstStyle/>
          <a:p>
            <a:r>
              <a:rPr lang="en-US" sz="1600" b="0" i="0">
                <a:effectLst/>
                <a:latin typeface="Verdana" panose="020B0604030504040204" pitchFamily="34" charset="0"/>
                <a:ea typeface="Verdana" panose="020B0604030504040204" pitchFamily="34" charset="0"/>
                <a:cs typeface="Verdana" panose="020B0604030504040204" pitchFamily="34" charset="0"/>
              </a:rPr>
              <a:t>AI in Illinois' EdTech needs innovative, adaptable solutions to make a significant impact in a competitive, evolving educational sector</a:t>
            </a:r>
            <a:endParaRPr lang="en-US" sz="1600">
              <a:latin typeface="Verdana" panose="020B0604030504040204" pitchFamily="34" charset="0"/>
              <a:ea typeface="Verdana" panose="020B0604030504040204" pitchFamily="34" charset="0"/>
              <a:cs typeface="Verdana" panose="020B0604030504040204" pitchFamily="34" charset="0"/>
            </a:endParaRPr>
          </a:p>
        </p:txBody>
      </p:sp>
      <p:grpSp>
        <p:nvGrpSpPr>
          <p:cNvPr id="5" name="Group 4">
            <a:extLst>
              <a:ext uri="{FF2B5EF4-FFF2-40B4-BE49-F238E27FC236}">
                <a16:creationId xmlns:a16="http://schemas.microsoft.com/office/drawing/2014/main" id="{2BA6216E-E92A-481D-D895-87AD03789EED}"/>
              </a:ext>
            </a:extLst>
          </p:cNvPr>
          <p:cNvGrpSpPr/>
          <p:nvPr/>
        </p:nvGrpSpPr>
        <p:grpSpPr>
          <a:xfrm>
            <a:off x="4258056" y="3288737"/>
            <a:ext cx="3308756" cy="2483251"/>
            <a:chOff x="5084348" y="3138054"/>
            <a:chExt cx="2023297" cy="2398417"/>
          </a:xfrm>
        </p:grpSpPr>
        <p:sp>
          <p:nvSpPr>
            <p:cNvPr id="3" name="Rounded Rectangle 2">
              <a:extLst>
                <a:ext uri="{FF2B5EF4-FFF2-40B4-BE49-F238E27FC236}">
                  <a16:creationId xmlns:a16="http://schemas.microsoft.com/office/drawing/2014/main" id="{60FD6310-2077-1722-46BD-79357B547176}"/>
                </a:ext>
              </a:extLst>
            </p:cNvPr>
            <p:cNvSpPr/>
            <p:nvPr/>
          </p:nvSpPr>
          <p:spPr>
            <a:xfrm>
              <a:off x="5084348" y="3481357"/>
              <a:ext cx="2023297" cy="2055114"/>
            </a:xfrm>
            <a:prstGeom prst="round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High competition: </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high numbers indicate diverse options for students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AI solution must offer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unique</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value</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to stand out in Illinois' crowded market</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Some of unique solutions can include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Carnegie Learning's </a:t>
              </a:r>
              <a:r>
                <a:rPr kumimoji="0" lang="en-US" sz="1200" b="1"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MATHia</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and</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Tailord</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support</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 name="Rounded Rectangle 3">
              <a:extLst>
                <a:ext uri="{FF2B5EF4-FFF2-40B4-BE49-F238E27FC236}">
                  <a16:creationId xmlns:a16="http://schemas.microsoft.com/office/drawing/2014/main" id="{5A4A0B5F-3422-6104-49B8-FA5427876D70}"/>
                </a:ext>
              </a:extLst>
            </p:cNvPr>
            <p:cNvSpPr/>
            <p:nvPr/>
          </p:nvSpPr>
          <p:spPr>
            <a:xfrm>
              <a:off x="5453497" y="3138054"/>
              <a:ext cx="1285005" cy="47718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Industry Analysis</a:t>
              </a:r>
            </a:p>
          </p:txBody>
        </p:sp>
      </p:grpSp>
      <p:grpSp>
        <p:nvGrpSpPr>
          <p:cNvPr id="8" name="Group 7">
            <a:extLst>
              <a:ext uri="{FF2B5EF4-FFF2-40B4-BE49-F238E27FC236}">
                <a16:creationId xmlns:a16="http://schemas.microsoft.com/office/drawing/2014/main" id="{F8C512D6-A995-BFE3-1C9C-7562FBAAE756}"/>
              </a:ext>
            </a:extLst>
          </p:cNvPr>
          <p:cNvGrpSpPr/>
          <p:nvPr/>
        </p:nvGrpSpPr>
        <p:grpSpPr>
          <a:xfrm>
            <a:off x="478970" y="3307377"/>
            <a:ext cx="3459186" cy="2483251"/>
            <a:chOff x="5084348" y="3138054"/>
            <a:chExt cx="2023297" cy="2829648"/>
          </a:xfrm>
        </p:grpSpPr>
        <p:sp>
          <p:nvSpPr>
            <p:cNvPr id="9" name="Rounded Rectangle 8">
              <a:extLst>
                <a:ext uri="{FF2B5EF4-FFF2-40B4-BE49-F238E27FC236}">
                  <a16:creationId xmlns:a16="http://schemas.microsoft.com/office/drawing/2014/main" id="{335C2557-8DE6-92C4-0340-740D98730544}"/>
                </a:ext>
              </a:extLst>
            </p:cNvPr>
            <p:cNvSpPr/>
            <p:nvPr/>
          </p:nvSpPr>
          <p:spPr>
            <a:xfrm>
              <a:off x="5084348" y="3481356"/>
              <a:ext cx="2023297" cy="2486346"/>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Regulatory and financial barriers makes the market to have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low barriers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to</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entry</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Expect</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continuous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innovation</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from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competitors </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due to rapid technological advancements </a:t>
              </a:r>
              <a:endPar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Venture Capital</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new companies can gain necessary funding to compete effectively</a:t>
              </a:r>
              <a:endPar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Rounded Rectangle 10">
              <a:extLst>
                <a:ext uri="{FF2B5EF4-FFF2-40B4-BE49-F238E27FC236}">
                  <a16:creationId xmlns:a16="http://schemas.microsoft.com/office/drawing/2014/main" id="{0091EBAF-6596-317A-7996-DFDE0C490711}"/>
                </a:ext>
              </a:extLst>
            </p:cNvPr>
            <p:cNvSpPr/>
            <p:nvPr/>
          </p:nvSpPr>
          <p:spPr>
            <a:xfrm>
              <a:off x="5453497" y="3138054"/>
              <a:ext cx="1285005" cy="477180"/>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Threat of New Entrants</a:t>
              </a:r>
            </a:p>
          </p:txBody>
        </p:sp>
      </p:grpSp>
      <p:grpSp>
        <p:nvGrpSpPr>
          <p:cNvPr id="12" name="Group 11">
            <a:extLst>
              <a:ext uri="{FF2B5EF4-FFF2-40B4-BE49-F238E27FC236}">
                <a16:creationId xmlns:a16="http://schemas.microsoft.com/office/drawing/2014/main" id="{523524F1-AD49-0CAB-197E-79E9FE38E753}"/>
              </a:ext>
            </a:extLst>
          </p:cNvPr>
          <p:cNvGrpSpPr/>
          <p:nvPr/>
        </p:nvGrpSpPr>
        <p:grpSpPr>
          <a:xfrm>
            <a:off x="7886699" y="3307378"/>
            <a:ext cx="3823645" cy="2483250"/>
            <a:chOff x="5084348" y="3138054"/>
            <a:chExt cx="2023297" cy="2829648"/>
          </a:xfrm>
        </p:grpSpPr>
        <p:sp>
          <p:nvSpPr>
            <p:cNvPr id="13" name="Rounded Rectangle 12">
              <a:extLst>
                <a:ext uri="{FF2B5EF4-FFF2-40B4-BE49-F238E27FC236}">
                  <a16:creationId xmlns:a16="http://schemas.microsoft.com/office/drawing/2014/main" id="{BAEF848A-9E1C-888C-A0D1-27A5A87F0A76}"/>
                </a:ext>
              </a:extLst>
            </p:cNvPr>
            <p:cNvSpPr/>
            <p:nvPr/>
          </p:nvSpPr>
          <p:spPr>
            <a:xfrm>
              <a:off x="5084348" y="3481355"/>
              <a:ext cx="2023297" cy="2486347"/>
            </a:xfrm>
            <a:prstGeom prst="roundRect">
              <a:avLst/>
            </a:prstGeom>
            <a:solidFill>
              <a:schemeClr val="accent1">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Multiple schooling options enhance parents' and students' choices, pushing schools to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improve</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offerings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and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engagement strategies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Schools and districts have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varied</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needs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and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budget constraint</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Customizable and scalable AI solutions</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can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increase appeal</a:t>
              </a:r>
            </a:p>
          </p:txBody>
        </p:sp>
        <p:sp>
          <p:nvSpPr>
            <p:cNvPr id="14" name="Rounded Rectangle 13">
              <a:extLst>
                <a:ext uri="{FF2B5EF4-FFF2-40B4-BE49-F238E27FC236}">
                  <a16:creationId xmlns:a16="http://schemas.microsoft.com/office/drawing/2014/main" id="{A9DF0F49-2439-957F-DA64-57C48A251843}"/>
                </a:ext>
              </a:extLst>
            </p:cNvPr>
            <p:cNvSpPr/>
            <p:nvPr/>
          </p:nvSpPr>
          <p:spPr>
            <a:xfrm>
              <a:off x="5453497" y="3138054"/>
              <a:ext cx="1285005" cy="477180"/>
            </a:xfrm>
            <a:prstGeom prst="roundRect">
              <a:avLst/>
            </a:prstGeom>
            <a:solidFill>
              <a:schemeClr val="accent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Power of Buyers</a:t>
              </a:r>
            </a:p>
          </p:txBody>
        </p:sp>
      </p:grpSp>
      <p:grpSp>
        <p:nvGrpSpPr>
          <p:cNvPr id="15" name="Group 14">
            <a:extLst>
              <a:ext uri="{FF2B5EF4-FFF2-40B4-BE49-F238E27FC236}">
                <a16:creationId xmlns:a16="http://schemas.microsoft.com/office/drawing/2014/main" id="{9800A2F6-1CB9-FB91-3650-50A4DD44B17F}"/>
              </a:ext>
            </a:extLst>
          </p:cNvPr>
          <p:cNvGrpSpPr/>
          <p:nvPr/>
        </p:nvGrpSpPr>
        <p:grpSpPr>
          <a:xfrm>
            <a:off x="4258056" y="961981"/>
            <a:ext cx="3308756" cy="2125656"/>
            <a:chOff x="5084348" y="3138054"/>
            <a:chExt cx="2023297" cy="2829648"/>
          </a:xfrm>
        </p:grpSpPr>
        <p:sp>
          <p:nvSpPr>
            <p:cNvPr id="16" name="Rounded Rectangle 15">
              <a:extLst>
                <a:ext uri="{FF2B5EF4-FFF2-40B4-BE49-F238E27FC236}">
                  <a16:creationId xmlns:a16="http://schemas.microsoft.com/office/drawing/2014/main" id="{037939F6-2316-B64D-221F-25EF351D78B9}"/>
                </a:ext>
              </a:extLst>
            </p:cNvPr>
            <p:cNvSpPr/>
            <p:nvPr/>
          </p:nvSpPr>
          <p:spPr>
            <a:xfrm>
              <a:off x="5084348" y="3481356"/>
              <a:ext cx="2023297" cy="2486346"/>
            </a:xfrm>
            <a:prstGeom prst="roundRect">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Illinois has over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3800</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public schools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These schools serve more than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million</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students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Annual state expenditure on public education is around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$15,000 per pupil</a:t>
              </a:r>
            </a:p>
          </p:txBody>
        </p:sp>
        <p:sp>
          <p:nvSpPr>
            <p:cNvPr id="17" name="Rounded Rectangle 16">
              <a:extLst>
                <a:ext uri="{FF2B5EF4-FFF2-40B4-BE49-F238E27FC236}">
                  <a16:creationId xmlns:a16="http://schemas.microsoft.com/office/drawing/2014/main" id="{A9FCDEC0-C4F2-4C5F-498B-6CC9303F82D1}"/>
                </a:ext>
              </a:extLst>
            </p:cNvPr>
            <p:cNvSpPr/>
            <p:nvPr/>
          </p:nvSpPr>
          <p:spPr>
            <a:xfrm>
              <a:off x="5453497" y="3138054"/>
              <a:ext cx="1285005" cy="477180"/>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Overview</a:t>
              </a:r>
            </a:p>
          </p:txBody>
        </p:sp>
      </p:grpSp>
      <p:grpSp>
        <p:nvGrpSpPr>
          <p:cNvPr id="18" name="Group 17">
            <a:extLst>
              <a:ext uri="{FF2B5EF4-FFF2-40B4-BE49-F238E27FC236}">
                <a16:creationId xmlns:a16="http://schemas.microsoft.com/office/drawing/2014/main" id="{7A2B5AA8-2CED-6319-8C75-EB5D0B5C3069}"/>
              </a:ext>
            </a:extLst>
          </p:cNvPr>
          <p:cNvGrpSpPr/>
          <p:nvPr/>
        </p:nvGrpSpPr>
        <p:grpSpPr>
          <a:xfrm>
            <a:off x="7886698" y="961981"/>
            <a:ext cx="3823645" cy="2108698"/>
            <a:chOff x="5084348" y="3138054"/>
            <a:chExt cx="2023297" cy="2651327"/>
          </a:xfrm>
        </p:grpSpPr>
        <p:sp>
          <p:nvSpPr>
            <p:cNvPr id="19" name="Rounded Rectangle 18">
              <a:extLst>
                <a:ext uri="{FF2B5EF4-FFF2-40B4-BE49-F238E27FC236}">
                  <a16:creationId xmlns:a16="http://schemas.microsoft.com/office/drawing/2014/main" id="{B0849C6A-F00F-E582-047B-46AFC86CACD2}"/>
                </a:ext>
              </a:extLst>
            </p:cNvPr>
            <p:cNvSpPr/>
            <p:nvPr/>
          </p:nvSpPr>
          <p:spPr>
            <a:xfrm>
              <a:off x="5084348" y="3481356"/>
              <a:ext cx="2023297" cy="2308025"/>
            </a:xfrm>
            <a:prstGeom prst="roundRect">
              <a:avLst/>
            </a:prstGeom>
            <a:solidFill>
              <a:schemeClr val="accent1">
                <a:lumMod val="20000"/>
                <a:lumOff val="8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Significant per-pupil expenditure demonstrates schools'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dependency</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on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suppliers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for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quality</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resources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Dependence on tech and data providers could influence your product's cost and quality</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Strategic</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partnerships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are</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essential</a:t>
              </a:r>
            </a:p>
          </p:txBody>
        </p:sp>
        <p:sp>
          <p:nvSpPr>
            <p:cNvPr id="20" name="Rounded Rectangle 19">
              <a:extLst>
                <a:ext uri="{FF2B5EF4-FFF2-40B4-BE49-F238E27FC236}">
                  <a16:creationId xmlns:a16="http://schemas.microsoft.com/office/drawing/2014/main" id="{FEA0B1F4-E559-BE44-15F9-111DA2DACD8A}"/>
                </a:ext>
              </a:extLst>
            </p:cNvPr>
            <p:cNvSpPr/>
            <p:nvPr/>
          </p:nvSpPr>
          <p:spPr>
            <a:xfrm>
              <a:off x="5453497" y="3138054"/>
              <a:ext cx="1285005" cy="477180"/>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Power of Suppliers</a:t>
              </a:r>
            </a:p>
          </p:txBody>
        </p:sp>
      </p:grpSp>
      <p:grpSp>
        <p:nvGrpSpPr>
          <p:cNvPr id="22" name="Group 21">
            <a:extLst>
              <a:ext uri="{FF2B5EF4-FFF2-40B4-BE49-F238E27FC236}">
                <a16:creationId xmlns:a16="http://schemas.microsoft.com/office/drawing/2014/main" id="{1F2B9079-A64E-A6A6-CD8C-FC6B5537084D}"/>
              </a:ext>
            </a:extLst>
          </p:cNvPr>
          <p:cNvGrpSpPr/>
          <p:nvPr/>
        </p:nvGrpSpPr>
        <p:grpSpPr>
          <a:xfrm>
            <a:off x="478970" y="961981"/>
            <a:ext cx="3459186" cy="2108698"/>
            <a:chOff x="5084348" y="3138054"/>
            <a:chExt cx="2023297" cy="2986952"/>
          </a:xfrm>
        </p:grpSpPr>
        <p:sp>
          <p:nvSpPr>
            <p:cNvPr id="23" name="Rounded Rectangle 22">
              <a:extLst>
                <a:ext uri="{FF2B5EF4-FFF2-40B4-BE49-F238E27FC236}">
                  <a16:creationId xmlns:a16="http://schemas.microsoft.com/office/drawing/2014/main" id="{F2AE3980-D1A3-54E0-8917-14FB074E435A}"/>
                </a:ext>
              </a:extLst>
            </p:cNvPr>
            <p:cNvSpPr/>
            <p:nvPr/>
          </p:nvSpPr>
          <p:spPr>
            <a:xfrm>
              <a:off x="5084348" y="3481356"/>
              <a:ext cx="2023297" cy="2643650"/>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Beyond other AI solutions, consider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traditional</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and emerging educational tools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as potential substitutes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The product should demonstrate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clear</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advantages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in effectiveness and usability</a:t>
              </a:r>
            </a:p>
          </p:txBody>
        </p:sp>
        <p:sp>
          <p:nvSpPr>
            <p:cNvPr id="24" name="Rounded Rectangle 23">
              <a:extLst>
                <a:ext uri="{FF2B5EF4-FFF2-40B4-BE49-F238E27FC236}">
                  <a16:creationId xmlns:a16="http://schemas.microsoft.com/office/drawing/2014/main" id="{BF7F2AC8-ABB7-7C06-1D6C-2A2DEDD43CFC}"/>
                </a:ext>
              </a:extLst>
            </p:cNvPr>
            <p:cNvSpPr/>
            <p:nvPr/>
          </p:nvSpPr>
          <p:spPr>
            <a:xfrm>
              <a:off x="5453497" y="3138054"/>
              <a:ext cx="1285005" cy="477180"/>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Threat of Substitutes</a:t>
              </a:r>
            </a:p>
          </p:txBody>
        </p:sp>
      </p:grpSp>
    </p:spTree>
    <p:extLst>
      <p:ext uri="{BB962C8B-B14F-4D97-AF65-F5344CB8AC3E}">
        <p14:creationId xmlns:p14="http://schemas.microsoft.com/office/powerpoint/2010/main" val="56753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ltLang="zh-CN"/>
              <a:t>BCC Research; </a:t>
            </a:r>
            <a:r>
              <a:rPr lang="en-US"/>
              <a:t>LinkedIn</a:t>
            </a:r>
            <a:r>
              <a:rPr lang="en-US" altLang="zh-CN"/>
              <a:t>; National Center for Education Statistics</a:t>
            </a:r>
            <a:r>
              <a:rPr lang="en-US"/>
              <a:t>; The World Bank</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a:t>Geni Zone could use market penetration strategy with AR/VR technology to expand market share, enhance customer loyalty and maintain long-term cooperating relationship</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Leveraging Porter’s Five Force Model helps Geni Zone prioritize strategic plans for private schools in the long run</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13" name="矩形 12">
            <a:extLst>
              <a:ext uri="{FF2B5EF4-FFF2-40B4-BE49-F238E27FC236}">
                <a16:creationId xmlns:a16="http://schemas.microsoft.com/office/drawing/2014/main" id="{0B650D16-7CB5-814D-0623-D1CB9678603A}"/>
              </a:ext>
            </a:extLst>
          </p:cNvPr>
          <p:cNvSpPr/>
          <p:nvPr/>
        </p:nvSpPr>
        <p:spPr>
          <a:xfrm>
            <a:off x="8206702" y="2472712"/>
            <a:ext cx="3376976" cy="37145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4" name="矩形 13">
            <a:extLst>
              <a:ext uri="{FF2B5EF4-FFF2-40B4-BE49-F238E27FC236}">
                <a16:creationId xmlns:a16="http://schemas.microsoft.com/office/drawing/2014/main" id="{1BB5B021-399F-D8AF-236D-F46DC169214B}"/>
              </a:ext>
            </a:extLst>
          </p:cNvPr>
          <p:cNvSpPr/>
          <p:nvPr/>
        </p:nvSpPr>
        <p:spPr>
          <a:xfrm>
            <a:off x="542778" y="2442414"/>
            <a:ext cx="3376976" cy="37145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grpSp>
        <p:nvGrpSpPr>
          <p:cNvPr id="94" name="组合 93">
            <a:extLst>
              <a:ext uri="{FF2B5EF4-FFF2-40B4-BE49-F238E27FC236}">
                <a16:creationId xmlns:a16="http://schemas.microsoft.com/office/drawing/2014/main" id="{70DA2F16-7F2A-51CE-801A-884D5D4EAC2F}"/>
              </a:ext>
            </a:extLst>
          </p:cNvPr>
          <p:cNvGrpSpPr/>
          <p:nvPr/>
        </p:nvGrpSpPr>
        <p:grpSpPr>
          <a:xfrm>
            <a:off x="516329" y="876401"/>
            <a:ext cx="11221078" cy="5137491"/>
            <a:chOff x="478970" y="907108"/>
            <a:chExt cx="11221078" cy="5137491"/>
          </a:xfrm>
        </p:grpSpPr>
        <p:grpSp>
          <p:nvGrpSpPr>
            <p:cNvPr id="64" name="组合 63">
              <a:extLst>
                <a:ext uri="{FF2B5EF4-FFF2-40B4-BE49-F238E27FC236}">
                  <a16:creationId xmlns:a16="http://schemas.microsoft.com/office/drawing/2014/main" id="{F38A4779-74D1-D357-1CF1-B3B097A18BFA}"/>
                </a:ext>
              </a:extLst>
            </p:cNvPr>
            <p:cNvGrpSpPr/>
            <p:nvPr/>
          </p:nvGrpSpPr>
          <p:grpSpPr>
            <a:xfrm>
              <a:off x="4222455" y="4412280"/>
              <a:ext cx="4089752" cy="1632319"/>
              <a:chOff x="8031309" y="1368547"/>
              <a:chExt cx="4089752" cy="1632319"/>
            </a:xfrm>
          </p:grpSpPr>
          <p:grpSp>
            <p:nvGrpSpPr>
              <p:cNvPr id="62" name="组合 61">
                <a:extLst>
                  <a:ext uri="{FF2B5EF4-FFF2-40B4-BE49-F238E27FC236}">
                    <a16:creationId xmlns:a16="http://schemas.microsoft.com/office/drawing/2014/main" id="{8FF549A1-C77D-AB20-64FC-93C7BB81B877}"/>
                  </a:ext>
                </a:extLst>
              </p:cNvPr>
              <p:cNvGrpSpPr/>
              <p:nvPr/>
            </p:nvGrpSpPr>
            <p:grpSpPr>
              <a:xfrm>
                <a:off x="8031309" y="1748674"/>
                <a:ext cx="3424029" cy="1252192"/>
                <a:chOff x="4224048" y="4816783"/>
                <a:chExt cx="3424029" cy="1252192"/>
              </a:xfrm>
            </p:grpSpPr>
            <p:sp>
              <p:nvSpPr>
                <p:cNvPr id="22" name="矩形: 圆角 21">
                  <a:extLst>
                    <a:ext uri="{FF2B5EF4-FFF2-40B4-BE49-F238E27FC236}">
                      <a16:creationId xmlns:a16="http://schemas.microsoft.com/office/drawing/2014/main" id="{913DBB75-A94F-64ED-7F39-A5500FFDE0E8}"/>
                    </a:ext>
                  </a:extLst>
                </p:cNvPr>
                <p:cNvSpPr/>
                <p:nvPr/>
              </p:nvSpPr>
              <p:spPr>
                <a:xfrm>
                  <a:off x="4224048" y="4816783"/>
                  <a:ext cx="3424029" cy="1252192"/>
                </a:xfrm>
                <a:prstGeom prst="roundRect">
                  <a:avLst/>
                </a:prstGeom>
                <a:solidFill>
                  <a:schemeClr val="bg1"/>
                </a:solidFill>
                <a:ln>
                  <a:solidFill>
                    <a:schemeClr val="accent2"/>
                  </a:solidFill>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1" name="文本框 10">
                  <a:extLst>
                    <a:ext uri="{FF2B5EF4-FFF2-40B4-BE49-F238E27FC236}">
                      <a16:creationId xmlns:a16="http://schemas.microsoft.com/office/drawing/2014/main" id="{09F3F081-6267-1906-EF26-CEDBBB1F5A8F}"/>
                    </a:ext>
                  </a:extLst>
                </p:cNvPr>
                <p:cNvSpPr txBox="1"/>
                <p:nvPr/>
              </p:nvSpPr>
              <p:spPr>
                <a:xfrm>
                  <a:off x="4298655" y="4842714"/>
                  <a:ext cx="3202804"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Industry growth</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Fast speed with fierce competition in</a:t>
                  </a:r>
                  <a:r>
                    <a:rPr kumimoji="0" lang="zh-CN" altLang="en-US" sz="1200" b="0" i="0" u="none" strike="noStrike" kern="1200" cap="none" spc="0" normalizeH="0" baseline="0" noProof="0" dirty="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price-cutting</a:t>
                  </a:r>
                  <a:r>
                    <a:rPr kumimoji="0" lang="zh-CN" altLang="en-US" sz="1200" b="0" i="0" u="none" strike="noStrike" kern="1200" cap="none" spc="0" normalizeH="0" baseline="0" noProof="0" dirty="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strategy</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Market share</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Lots of giants with differentiated products and services</a:t>
                  </a:r>
                </a:p>
              </p:txBody>
            </p:sp>
          </p:grpSp>
          <p:grpSp>
            <p:nvGrpSpPr>
              <p:cNvPr id="43" name="组合 42">
                <a:extLst>
                  <a:ext uri="{FF2B5EF4-FFF2-40B4-BE49-F238E27FC236}">
                    <a16:creationId xmlns:a16="http://schemas.microsoft.com/office/drawing/2014/main" id="{0836D23A-6CE7-C265-F511-56E6C044682E}"/>
                  </a:ext>
                </a:extLst>
              </p:cNvPr>
              <p:cNvGrpSpPr/>
              <p:nvPr/>
            </p:nvGrpSpPr>
            <p:grpSpPr>
              <a:xfrm>
                <a:off x="8080986" y="1368547"/>
                <a:ext cx="4040075" cy="371459"/>
                <a:chOff x="4504171" y="2173815"/>
                <a:chExt cx="4040075" cy="371459"/>
              </a:xfrm>
              <a:solidFill>
                <a:schemeClr val="accent5"/>
              </a:solidFill>
            </p:grpSpPr>
            <p:sp>
              <p:nvSpPr>
                <p:cNvPr id="44" name="矩形 43">
                  <a:extLst>
                    <a:ext uri="{FF2B5EF4-FFF2-40B4-BE49-F238E27FC236}">
                      <a16:creationId xmlns:a16="http://schemas.microsoft.com/office/drawing/2014/main" id="{B50C0C04-078E-0116-F772-5BC01F2E9B6F}"/>
                    </a:ext>
                  </a:extLst>
                </p:cNvPr>
                <p:cNvSpPr/>
                <p:nvPr/>
              </p:nvSpPr>
              <p:spPr>
                <a:xfrm>
                  <a:off x="4504171" y="2173815"/>
                  <a:ext cx="3376976" cy="37145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45" name="文本框 44">
                  <a:extLst>
                    <a:ext uri="{FF2B5EF4-FFF2-40B4-BE49-F238E27FC236}">
                      <a16:creationId xmlns:a16="http://schemas.microsoft.com/office/drawing/2014/main" id="{A507A398-67E5-B935-B9B2-118E14D6293E}"/>
                    </a:ext>
                  </a:extLst>
                </p:cNvPr>
                <p:cNvSpPr txBox="1"/>
                <p:nvPr/>
              </p:nvSpPr>
              <p:spPr>
                <a:xfrm>
                  <a:off x="5259364" y="2193439"/>
                  <a:ext cx="328488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FFFFFF"/>
                      </a:solidFill>
                      <a:effectLst/>
                      <a:uLnTx/>
                      <a:uFillTx/>
                      <a:latin typeface="Verdana"/>
                      <a:ea typeface="+mn-ea"/>
                      <a:cs typeface="+mn-cs"/>
                    </a:rPr>
                    <a:t>Threat of Rivalry</a:t>
                  </a:r>
                  <a:endParaRPr kumimoji="0" lang="zh-CN" altLang="en-US" sz="1400" b="1" i="0" u="none" strike="noStrike" kern="1200" cap="none" spc="0" normalizeH="0" baseline="0" noProof="0">
                    <a:ln>
                      <a:noFill/>
                    </a:ln>
                    <a:solidFill>
                      <a:srgbClr val="FFFFFF"/>
                    </a:solidFill>
                    <a:effectLst/>
                    <a:uLnTx/>
                    <a:uFillTx/>
                    <a:latin typeface="Verdana"/>
                    <a:ea typeface="+mn-ea"/>
                    <a:cs typeface="+mn-cs"/>
                  </a:endParaRPr>
                </a:p>
              </p:txBody>
            </p:sp>
          </p:grpSp>
        </p:grpSp>
        <p:grpSp>
          <p:nvGrpSpPr>
            <p:cNvPr id="51" name="组合 50">
              <a:extLst>
                <a:ext uri="{FF2B5EF4-FFF2-40B4-BE49-F238E27FC236}">
                  <a16:creationId xmlns:a16="http://schemas.microsoft.com/office/drawing/2014/main" id="{16F61C6D-8029-9BDC-8B55-F04C0F334240}"/>
                </a:ext>
              </a:extLst>
            </p:cNvPr>
            <p:cNvGrpSpPr/>
            <p:nvPr/>
          </p:nvGrpSpPr>
          <p:grpSpPr>
            <a:xfrm>
              <a:off x="478970" y="2498941"/>
              <a:ext cx="3424029" cy="1773557"/>
              <a:chOff x="734384" y="2061441"/>
              <a:chExt cx="3424029" cy="1773557"/>
            </a:xfrm>
          </p:grpSpPr>
          <p:grpSp>
            <p:nvGrpSpPr>
              <p:cNvPr id="50" name="组合 49">
                <a:extLst>
                  <a:ext uri="{FF2B5EF4-FFF2-40B4-BE49-F238E27FC236}">
                    <a16:creationId xmlns:a16="http://schemas.microsoft.com/office/drawing/2014/main" id="{A125B288-F599-2E3B-F5EF-2ED9C84CEDC6}"/>
                  </a:ext>
                </a:extLst>
              </p:cNvPr>
              <p:cNvGrpSpPr/>
              <p:nvPr/>
            </p:nvGrpSpPr>
            <p:grpSpPr>
              <a:xfrm>
                <a:off x="734384" y="2415264"/>
                <a:ext cx="3424029" cy="1419734"/>
                <a:chOff x="734384" y="2415264"/>
                <a:chExt cx="3424029" cy="1419734"/>
              </a:xfrm>
            </p:grpSpPr>
            <p:sp>
              <p:nvSpPr>
                <p:cNvPr id="15" name="矩形: 圆角 14">
                  <a:extLst>
                    <a:ext uri="{FF2B5EF4-FFF2-40B4-BE49-F238E27FC236}">
                      <a16:creationId xmlns:a16="http://schemas.microsoft.com/office/drawing/2014/main" id="{D6276333-5D78-C0A9-33BD-D75B23470357}"/>
                    </a:ext>
                  </a:extLst>
                </p:cNvPr>
                <p:cNvSpPr/>
                <p:nvPr/>
              </p:nvSpPr>
              <p:spPr>
                <a:xfrm>
                  <a:off x="734384" y="2415264"/>
                  <a:ext cx="3424029" cy="1419734"/>
                </a:xfrm>
                <a:prstGeom prst="round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7" name="文本框 6">
                  <a:extLst>
                    <a:ext uri="{FF2B5EF4-FFF2-40B4-BE49-F238E27FC236}">
                      <a16:creationId xmlns:a16="http://schemas.microsoft.com/office/drawing/2014/main" id="{2A6BF21D-524B-F119-DDBF-D1A9D26BDD64}"/>
                    </a:ext>
                  </a:extLst>
                </p:cNvPr>
                <p:cNvSpPr txBox="1"/>
                <p:nvPr/>
              </p:nvSpPr>
              <p:spPr>
                <a:xfrm>
                  <a:off x="837786" y="2542577"/>
                  <a:ext cx="3160368"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Supplier size</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Highly fragmented without monopoly</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Switching cost</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Easy to replace current supplier due to fast-speed innovation and technology advancement</a:t>
                  </a:r>
                </a:p>
              </p:txBody>
            </p:sp>
          </p:grpSp>
          <p:sp>
            <p:nvSpPr>
              <p:cNvPr id="26" name="文本框 25">
                <a:extLst>
                  <a:ext uri="{FF2B5EF4-FFF2-40B4-BE49-F238E27FC236}">
                    <a16:creationId xmlns:a16="http://schemas.microsoft.com/office/drawing/2014/main" id="{518962A8-5CDD-1E5A-478B-DC95678C02DF}"/>
                  </a:ext>
                </a:extLst>
              </p:cNvPr>
              <p:cNvSpPr txBox="1"/>
              <p:nvPr/>
            </p:nvSpPr>
            <p:spPr>
              <a:xfrm>
                <a:off x="817559" y="2061441"/>
                <a:ext cx="328488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FFFFFF"/>
                    </a:solidFill>
                    <a:effectLst/>
                    <a:uLnTx/>
                    <a:uFillTx/>
                    <a:latin typeface="Verdana"/>
                    <a:ea typeface="+mn-ea"/>
                    <a:cs typeface="+mn-cs"/>
                  </a:rPr>
                  <a:t>Bargaining Power of Suppliers</a:t>
                </a:r>
                <a:endParaRPr kumimoji="0" lang="zh-CN" altLang="en-US" sz="1400" b="1"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61" name="组合 60">
              <a:extLst>
                <a:ext uri="{FF2B5EF4-FFF2-40B4-BE49-F238E27FC236}">
                  <a16:creationId xmlns:a16="http://schemas.microsoft.com/office/drawing/2014/main" id="{4CC9665C-3932-687E-3091-7B775A76D7C5}"/>
                </a:ext>
              </a:extLst>
            </p:cNvPr>
            <p:cNvGrpSpPr/>
            <p:nvPr/>
          </p:nvGrpSpPr>
          <p:grpSpPr>
            <a:xfrm>
              <a:off x="8145817" y="2520484"/>
              <a:ext cx="3554231" cy="1720235"/>
              <a:chOff x="8318558" y="2065798"/>
              <a:chExt cx="3554231" cy="1720235"/>
            </a:xfrm>
          </p:grpSpPr>
          <p:sp>
            <p:nvSpPr>
              <p:cNvPr id="20" name="矩形: 圆角 19">
                <a:extLst>
                  <a:ext uri="{FF2B5EF4-FFF2-40B4-BE49-F238E27FC236}">
                    <a16:creationId xmlns:a16="http://schemas.microsoft.com/office/drawing/2014/main" id="{3E32B19D-67F9-0B33-BCCF-42208D369F0A}"/>
                  </a:ext>
                </a:extLst>
              </p:cNvPr>
              <p:cNvSpPr/>
              <p:nvPr/>
            </p:nvSpPr>
            <p:spPr>
              <a:xfrm>
                <a:off x="8318558" y="2410283"/>
                <a:ext cx="3424029" cy="1375750"/>
              </a:xfrm>
              <a:prstGeom prst="roundRect">
                <a:avLst/>
              </a:prstGeom>
              <a:solidFill>
                <a:schemeClr val="bg1"/>
              </a:solidFill>
              <a:ln>
                <a:solidFill>
                  <a:schemeClr val="accent1"/>
                </a:solid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Verdana"/>
                  <a:ea typeface="+mn-ea"/>
                  <a:cs typeface="+mn-cs"/>
                </a:endParaRPr>
              </a:p>
            </p:txBody>
          </p:sp>
          <p:sp>
            <p:nvSpPr>
              <p:cNvPr id="8" name="文本框 7">
                <a:extLst>
                  <a:ext uri="{FF2B5EF4-FFF2-40B4-BE49-F238E27FC236}">
                    <a16:creationId xmlns:a16="http://schemas.microsoft.com/office/drawing/2014/main" id="{5395CAB7-CA9E-AC81-90F0-DBDE1CFFCE60}"/>
                  </a:ext>
                </a:extLst>
              </p:cNvPr>
              <p:cNvSpPr txBox="1"/>
              <p:nvPr/>
            </p:nvSpPr>
            <p:spPr>
              <a:xfrm>
                <a:off x="8428147" y="2551688"/>
                <a:ext cx="3284882" cy="101566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Population size</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Large customer base</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Disposal income</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High income household with low price sensitivity to educational expense</a:t>
                </a:r>
              </a:p>
            </p:txBody>
          </p:sp>
          <p:sp>
            <p:nvSpPr>
              <p:cNvPr id="35" name="文本框 34">
                <a:extLst>
                  <a:ext uri="{FF2B5EF4-FFF2-40B4-BE49-F238E27FC236}">
                    <a16:creationId xmlns:a16="http://schemas.microsoft.com/office/drawing/2014/main" id="{FFDDDF63-48C7-FF68-846D-0C8A7A2FB75A}"/>
                  </a:ext>
                </a:extLst>
              </p:cNvPr>
              <p:cNvSpPr txBox="1"/>
              <p:nvPr/>
            </p:nvSpPr>
            <p:spPr>
              <a:xfrm>
                <a:off x="8587907" y="2065798"/>
                <a:ext cx="328488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FFFFFF"/>
                    </a:solidFill>
                    <a:effectLst/>
                    <a:uLnTx/>
                    <a:uFillTx/>
                    <a:latin typeface="Verdana"/>
                    <a:ea typeface="+mn-ea"/>
                    <a:cs typeface="+mn-cs"/>
                  </a:rPr>
                  <a:t>Bargaining Power of Buyers</a:t>
                </a:r>
                <a:endParaRPr kumimoji="0" lang="zh-CN" altLang="en-US" sz="1400" b="1"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59" name="组合 58">
              <a:extLst>
                <a:ext uri="{FF2B5EF4-FFF2-40B4-BE49-F238E27FC236}">
                  <a16:creationId xmlns:a16="http://schemas.microsoft.com/office/drawing/2014/main" id="{9CA71BB9-B608-54FE-5C4B-649B0E46DCAC}"/>
                </a:ext>
              </a:extLst>
            </p:cNvPr>
            <p:cNvGrpSpPr/>
            <p:nvPr/>
          </p:nvGrpSpPr>
          <p:grpSpPr>
            <a:xfrm>
              <a:off x="4222455" y="2437316"/>
              <a:ext cx="3808278" cy="1923441"/>
              <a:chOff x="4370235" y="2207167"/>
              <a:chExt cx="3808278" cy="1923441"/>
            </a:xfrm>
          </p:grpSpPr>
          <p:grpSp>
            <p:nvGrpSpPr>
              <p:cNvPr id="53" name="组合 52">
                <a:extLst>
                  <a:ext uri="{FF2B5EF4-FFF2-40B4-BE49-F238E27FC236}">
                    <a16:creationId xmlns:a16="http://schemas.microsoft.com/office/drawing/2014/main" id="{DB982896-5468-B2B9-4591-8E76E50C89BC}"/>
                  </a:ext>
                </a:extLst>
              </p:cNvPr>
              <p:cNvGrpSpPr/>
              <p:nvPr/>
            </p:nvGrpSpPr>
            <p:grpSpPr>
              <a:xfrm>
                <a:off x="4370235" y="2574669"/>
                <a:ext cx="3424029" cy="1555939"/>
                <a:chOff x="4354807" y="2573725"/>
                <a:chExt cx="3424029" cy="1555939"/>
              </a:xfrm>
            </p:grpSpPr>
            <p:sp>
              <p:nvSpPr>
                <p:cNvPr id="54" name="矩形: 圆角 53">
                  <a:extLst>
                    <a:ext uri="{FF2B5EF4-FFF2-40B4-BE49-F238E27FC236}">
                      <a16:creationId xmlns:a16="http://schemas.microsoft.com/office/drawing/2014/main" id="{171193E8-6B8A-23E0-C760-40EE3C334801}"/>
                    </a:ext>
                  </a:extLst>
                </p:cNvPr>
                <p:cNvSpPr/>
                <p:nvPr/>
              </p:nvSpPr>
              <p:spPr>
                <a:xfrm>
                  <a:off x="4354807" y="2573725"/>
                  <a:ext cx="3424029" cy="1555939"/>
                </a:xfrm>
                <a:prstGeom prst="roundRect">
                  <a:avLst/>
                </a:prstGeom>
                <a:solidFill>
                  <a:schemeClr val="bg1"/>
                </a:solidFill>
                <a:ln>
                  <a:solidFill>
                    <a:schemeClr val="accent5"/>
                  </a:solid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5" name="文本框 54">
                  <a:extLst>
                    <a:ext uri="{FF2B5EF4-FFF2-40B4-BE49-F238E27FC236}">
                      <a16:creationId xmlns:a16="http://schemas.microsoft.com/office/drawing/2014/main" id="{17D72E91-F9EE-532C-D084-D1CEF3F2A027}"/>
                    </a:ext>
                  </a:extLst>
                </p:cNvPr>
                <p:cNvSpPr txBox="1"/>
                <p:nvPr/>
              </p:nvSpPr>
              <p:spPr>
                <a:xfrm>
                  <a:off x="4423854" y="2665818"/>
                  <a:ext cx="3333257" cy="138499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Market trend</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More private schools incorporate compatible digital learning software with introduction of educational technology</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Value for money</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Digital learning materials are cost-effective with reusable feature rather than paper</a:t>
                  </a:r>
                </a:p>
              </p:txBody>
            </p:sp>
          </p:grpSp>
          <p:grpSp>
            <p:nvGrpSpPr>
              <p:cNvPr id="56" name="组合 55">
                <a:extLst>
                  <a:ext uri="{FF2B5EF4-FFF2-40B4-BE49-F238E27FC236}">
                    <a16:creationId xmlns:a16="http://schemas.microsoft.com/office/drawing/2014/main" id="{B9DDB1C8-A6F2-D573-205A-B1ECD67C3158}"/>
                  </a:ext>
                </a:extLst>
              </p:cNvPr>
              <p:cNvGrpSpPr/>
              <p:nvPr/>
            </p:nvGrpSpPr>
            <p:grpSpPr>
              <a:xfrm>
                <a:off x="4398367" y="2207167"/>
                <a:ext cx="3780146" cy="371459"/>
                <a:chOff x="4504171" y="2168845"/>
                <a:chExt cx="3780146" cy="371459"/>
              </a:xfrm>
            </p:grpSpPr>
            <p:sp>
              <p:nvSpPr>
                <p:cNvPr id="57" name="矩形 56">
                  <a:extLst>
                    <a:ext uri="{FF2B5EF4-FFF2-40B4-BE49-F238E27FC236}">
                      <a16:creationId xmlns:a16="http://schemas.microsoft.com/office/drawing/2014/main" id="{2C17AB9F-DC49-2F9B-D325-B18B268F654B}"/>
                    </a:ext>
                  </a:extLst>
                </p:cNvPr>
                <p:cNvSpPr/>
                <p:nvPr/>
              </p:nvSpPr>
              <p:spPr>
                <a:xfrm>
                  <a:off x="4504171" y="2168845"/>
                  <a:ext cx="3376976" cy="37145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8" name="文本框 57">
                  <a:extLst>
                    <a:ext uri="{FF2B5EF4-FFF2-40B4-BE49-F238E27FC236}">
                      <a16:creationId xmlns:a16="http://schemas.microsoft.com/office/drawing/2014/main" id="{AE062AEE-08A7-A423-F5B9-CDF7E0B0E2A5}"/>
                    </a:ext>
                  </a:extLst>
                </p:cNvPr>
                <p:cNvSpPr txBox="1"/>
                <p:nvPr/>
              </p:nvSpPr>
              <p:spPr>
                <a:xfrm>
                  <a:off x="4999435" y="2191851"/>
                  <a:ext cx="328488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FFFFFF"/>
                      </a:solidFill>
                      <a:effectLst/>
                      <a:uLnTx/>
                      <a:uFillTx/>
                      <a:latin typeface="Verdana"/>
                      <a:ea typeface="+mn-ea"/>
                      <a:cs typeface="+mn-cs"/>
                    </a:rPr>
                    <a:t>Threat of Substitution</a:t>
                  </a:r>
                  <a:endParaRPr kumimoji="0" lang="zh-CN" altLang="en-US" sz="1400" b="1" i="0" u="none" strike="noStrike" kern="1200" cap="none" spc="0" normalizeH="0" baseline="0" noProof="0">
                    <a:ln>
                      <a:noFill/>
                    </a:ln>
                    <a:solidFill>
                      <a:srgbClr val="FFFFFF"/>
                    </a:solidFill>
                    <a:effectLst/>
                    <a:uLnTx/>
                    <a:uFillTx/>
                    <a:latin typeface="Verdana"/>
                    <a:ea typeface="+mn-ea"/>
                    <a:cs typeface="+mn-cs"/>
                  </a:endParaRPr>
                </a:p>
              </p:txBody>
            </p:sp>
          </p:grpSp>
        </p:grpSp>
        <p:grpSp>
          <p:nvGrpSpPr>
            <p:cNvPr id="72" name="组合 71">
              <a:extLst>
                <a:ext uri="{FF2B5EF4-FFF2-40B4-BE49-F238E27FC236}">
                  <a16:creationId xmlns:a16="http://schemas.microsoft.com/office/drawing/2014/main" id="{8E80125A-32CB-CCD2-8E7F-DF9EB1B6D582}"/>
                </a:ext>
              </a:extLst>
            </p:cNvPr>
            <p:cNvGrpSpPr/>
            <p:nvPr/>
          </p:nvGrpSpPr>
          <p:grpSpPr>
            <a:xfrm>
              <a:off x="4222455" y="907108"/>
              <a:ext cx="3767140" cy="1478684"/>
              <a:chOff x="4384901" y="406333"/>
              <a:chExt cx="3767140" cy="1478684"/>
            </a:xfrm>
          </p:grpSpPr>
          <p:grpSp>
            <p:nvGrpSpPr>
              <p:cNvPr id="66" name="组合 65">
                <a:extLst>
                  <a:ext uri="{FF2B5EF4-FFF2-40B4-BE49-F238E27FC236}">
                    <a16:creationId xmlns:a16="http://schemas.microsoft.com/office/drawing/2014/main" id="{D8C48DB7-0540-FB81-BD36-454F2B033CA1}"/>
                  </a:ext>
                </a:extLst>
              </p:cNvPr>
              <p:cNvGrpSpPr/>
              <p:nvPr/>
            </p:nvGrpSpPr>
            <p:grpSpPr>
              <a:xfrm>
                <a:off x="4384901" y="786879"/>
                <a:ext cx="3573218" cy="1098138"/>
                <a:chOff x="4368788" y="785091"/>
                <a:chExt cx="3573218" cy="1098138"/>
              </a:xfrm>
            </p:grpSpPr>
            <p:sp>
              <p:nvSpPr>
                <p:cNvPr id="67" name="矩形: 圆角 66">
                  <a:extLst>
                    <a:ext uri="{FF2B5EF4-FFF2-40B4-BE49-F238E27FC236}">
                      <a16:creationId xmlns:a16="http://schemas.microsoft.com/office/drawing/2014/main" id="{281327B0-FC72-2A5F-56EF-160F96E6A2F0}"/>
                    </a:ext>
                  </a:extLst>
                </p:cNvPr>
                <p:cNvSpPr/>
                <p:nvPr/>
              </p:nvSpPr>
              <p:spPr>
                <a:xfrm>
                  <a:off x="4368788" y="785091"/>
                  <a:ext cx="3424029" cy="1098138"/>
                </a:xfrm>
                <a:prstGeom prst="roundRect">
                  <a:avLst/>
                </a:prstGeom>
                <a:solidFill>
                  <a:schemeClr val="bg1"/>
                </a:solidFill>
                <a:ln>
                  <a:solidFill>
                    <a:schemeClr val="accent5"/>
                  </a:solidFill>
                </a:ln>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68" name="文本框 67">
                  <a:extLst>
                    <a:ext uri="{FF2B5EF4-FFF2-40B4-BE49-F238E27FC236}">
                      <a16:creationId xmlns:a16="http://schemas.microsoft.com/office/drawing/2014/main" id="{21A99250-A426-943B-C1CF-48F379F4DAF5}"/>
                    </a:ext>
                  </a:extLst>
                </p:cNvPr>
                <p:cNvSpPr txBox="1"/>
                <p:nvPr/>
              </p:nvSpPr>
              <p:spPr>
                <a:xfrm>
                  <a:off x="4368788" y="800985"/>
                  <a:ext cx="3573218" cy="101566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Fund requirement</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Needs sufficient fund to provide low price</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Technological barrier</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12 important patents in education software in the recent decade</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69" name="组合 68">
                <a:extLst>
                  <a:ext uri="{FF2B5EF4-FFF2-40B4-BE49-F238E27FC236}">
                    <a16:creationId xmlns:a16="http://schemas.microsoft.com/office/drawing/2014/main" id="{442DDD9A-CD7C-4DB4-A3E7-4B427F9D5285}"/>
                  </a:ext>
                </a:extLst>
              </p:cNvPr>
              <p:cNvGrpSpPr/>
              <p:nvPr/>
            </p:nvGrpSpPr>
            <p:grpSpPr>
              <a:xfrm>
                <a:off x="4425636" y="406333"/>
                <a:ext cx="3726405" cy="371459"/>
                <a:chOff x="4504171" y="2168845"/>
                <a:chExt cx="3726405" cy="371459"/>
              </a:xfrm>
            </p:grpSpPr>
            <p:sp>
              <p:nvSpPr>
                <p:cNvPr id="70" name="矩形 69">
                  <a:extLst>
                    <a:ext uri="{FF2B5EF4-FFF2-40B4-BE49-F238E27FC236}">
                      <a16:creationId xmlns:a16="http://schemas.microsoft.com/office/drawing/2014/main" id="{AB8A9F53-CA9C-33AA-F203-418737D92C0D}"/>
                    </a:ext>
                  </a:extLst>
                </p:cNvPr>
                <p:cNvSpPr/>
                <p:nvPr/>
              </p:nvSpPr>
              <p:spPr>
                <a:xfrm>
                  <a:off x="4504171" y="2168845"/>
                  <a:ext cx="3376976" cy="37145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71" name="文本框 70">
                  <a:extLst>
                    <a:ext uri="{FF2B5EF4-FFF2-40B4-BE49-F238E27FC236}">
                      <a16:creationId xmlns:a16="http://schemas.microsoft.com/office/drawing/2014/main" id="{62F5C296-4B4E-9631-815E-A9DE506DCA38}"/>
                    </a:ext>
                  </a:extLst>
                </p:cNvPr>
                <p:cNvSpPr txBox="1"/>
                <p:nvPr/>
              </p:nvSpPr>
              <p:spPr>
                <a:xfrm>
                  <a:off x="4945694" y="2182307"/>
                  <a:ext cx="328488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FFFFFF"/>
                      </a:solidFill>
                      <a:effectLst/>
                      <a:uLnTx/>
                      <a:uFillTx/>
                      <a:latin typeface="Verdana"/>
                      <a:ea typeface="+mn-ea"/>
                      <a:cs typeface="+mn-cs"/>
                    </a:rPr>
                    <a:t>Threat of New Entrants</a:t>
                  </a:r>
                  <a:endParaRPr kumimoji="0" lang="zh-CN" altLang="en-US" sz="1400" b="1" i="0" u="none" strike="noStrike" kern="1200" cap="none" spc="0" normalizeH="0" baseline="0" noProof="0">
                    <a:ln>
                      <a:noFill/>
                    </a:ln>
                    <a:solidFill>
                      <a:srgbClr val="FFFFFF"/>
                    </a:solidFill>
                    <a:effectLst/>
                    <a:uLnTx/>
                    <a:uFillTx/>
                    <a:latin typeface="Verdana"/>
                    <a:ea typeface="+mn-ea"/>
                    <a:cs typeface="+mn-cs"/>
                  </a:endParaRPr>
                </a:p>
              </p:txBody>
            </p:sp>
          </p:grpSp>
        </p:grpSp>
      </p:grpSp>
      <p:graphicFrame>
        <p:nvGraphicFramePr>
          <p:cNvPr id="95" name="图表 94">
            <a:extLst>
              <a:ext uri="{FF2B5EF4-FFF2-40B4-BE49-F238E27FC236}">
                <a16:creationId xmlns:a16="http://schemas.microsoft.com/office/drawing/2014/main" id="{5993FE86-87D1-B43B-8483-FC597BE3366F}"/>
              </a:ext>
            </a:extLst>
          </p:cNvPr>
          <p:cNvGraphicFramePr>
            <a:graphicFrameLocks/>
          </p:cNvGraphicFramePr>
          <p:nvPr/>
        </p:nvGraphicFramePr>
        <p:xfrm>
          <a:off x="454593" y="746238"/>
          <a:ext cx="3441904" cy="1831946"/>
        </p:xfrm>
        <a:graphic>
          <a:graphicData uri="http://schemas.openxmlformats.org/drawingml/2006/chart">
            <c:chart xmlns:c="http://schemas.openxmlformats.org/drawingml/2006/chart" xmlns:r="http://schemas.openxmlformats.org/officeDocument/2006/relationships" r:id="rId3"/>
          </a:graphicData>
        </a:graphic>
      </p:graphicFrame>
      <p:grpSp>
        <p:nvGrpSpPr>
          <p:cNvPr id="111" name="组合 110">
            <a:extLst>
              <a:ext uri="{FF2B5EF4-FFF2-40B4-BE49-F238E27FC236}">
                <a16:creationId xmlns:a16="http://schemas.microsoft.com/office/drawing/2014/main" id="{7077C6AE-D960-C4B4-5840-7969C9E6265F}"/>
              </a:ext>
            </a:extLst>
          </p:cNvPr>
          <p:cNvGrpSpPr/>
          <p:nvPr/>
        </p:nvGrpSpPr>
        <p:grpSpPr>
          <a:xfrm>
            <a:off x="7578519" y="819678"/>
            <a:ext cx="3962409" cy="1451758"/>
            <a:chOff x="7893219" y="1075094"/>
            <a:chExt cx="4003941" cy="1242105"/>
          </a:xfrm>
        </p:grpSpPr>
        <p:grpSp>
          <p:nvGrpSpPr>
            <p:cNvPr id="109" name="组合 108">
              <a:extLst>
                <a:ext uri="{FF2B5EF4-FFF2-40B4-BE49-F238E27FC236}">
                  <a16:creationId xmlns:a16="http://schemas.microsoft.com/office/drawing/2014/main" id="{3F0D9365-4357-BA20-7C91-3C5E7EA6964E}"/>
                </a:ext>
              </a:extLst>
            </p:cNvPr>
            <p:cNvGrpSpPr/>
            <p:nvPr/>
          </p:nvGrpSpPr>
          <p:grpSpPr>
            <a:xfrm>
              <a:off x="7893219" y="1914922"/>
              <a:ext cx="4003941" cy="402277"/>
              <a:chOff x="8068092" y="1911229"/>
              <a:chExt cx="4003941" cy="402277"/>
            </a:xfrm>
          </p:grpSpPr>
          <p:sp>
            <p:nvSpPr>
              <p:cNvPr id="106" name="文本框 105">
                <a:extLst>
                  <a:ext uri="{FF2B5EF4-FFF2-40B4-BE49-F238E27FC236}">
                    <a16:creationId xmlns:a16="http://schemas.microsoft.com/office/drawing/2014/main" id="{D4E37C35-D190-252A-A293-EA466702D858}"/>
                  </a:ext>
                </a:extLst>
              </p:cNvPr>
              <p:cNvSpPr txBox="1"/>
              <p:nvPr/>
            </p:nvSpPr>
            <p:spPr>
              <a:xfrm>
                <a:off x="8068092" y="1911229"/>
                <a:ext cx="2030071" cy="39499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US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private schools: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24%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of total</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107" name="文本框 106">
                <a:extLst>
                  <a:ext uri="{FF2B5EF4-FFF2-40B4-BE49-F238E27FC236}">
                    <a16:creationId xmlns:a16="http://schemas.microsoft.com/office/drawing/2014/main" id="{E909879C-CCD7-8B3D-3EE2-D8C40B3C4995}"/>
                  </a:ext>
                </a:extLst>
              </p:cNvPr>
              <p:cNvSpPr txBox="1"/>
              <p:nvPr/>
            </p:nvSpPr>
            <p:spPr>
              <a:xfrm>
                <a:off x="9856096" y="1918512"/>
                <a:ext cx="2215937" cy="39499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Global</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private schools: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20%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of total</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110" name="组合 109">
              <a:extLst>
                <a:ext uri="{FF2B5EF4-FFF2-40B4-BE49-F238E27FC236}">
                  <a16:creationId xmlns:a16="http://schemas.microsoft.com/office/drawing/2014/main" id="{34CEA527-7D55-E7BE-3841-2331295721DA}"/>
                </a:ext>
              </a:extLst>
            </p:cNvPr>
            <p:cNvGrpSpPr/>
            <p:nvPr/>
          </p:nvGrpSpPr>
          <p:grpSpPr>
            <a:xfrm>
              <a:off x="8468477" y="1075094"/>
              <a:ext cx="2632074" cy="914400"/>
              <a:chOff x="8655011" y="1027579"/>
              <a:chExt cx="2632074" cy="914400"/>
            </a:xfrm>
          </p:grpSpPr>
          <p:pic>
            <p:nvPicPr>
              <p:cNvPr id="103" name="图形 102" descr="组合">
                <a:extLst>
                  <a:ext uri="{FF2B5EF4-FFF2-40B4-BE49-F238E27FC236}">
                    <a16:creationId xmlns:a16="http://schemas.microsoft.com/office/drawing/2014/main" id="{93275BF7-6E00-91E6-624D-C2704B3172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55011" y="1027579"/>
                <a:ext cx="914400" cy="914400"/>
              </a:xfrm>
              <a:prstGeom prst="rect">
                <a:avLst/>
              </a:prstGeom>
            </p:spPr>
          </p:pic>
          <p:pic>
            <p:nvPicPr>
              <p:cNvPr id="105" name="图形 104" descr="男人和女人">
                <a:extLst>
                  <a:ext uri="{FF2B5EF4-FFF2-40B4-BE49-F238E27FC236}">
                    <a16:creationId xmlns:a16="http://schemas.microsoft.com/office/drawing/2014/main" id="{710489E4-4763-54E4-D42D-3F43692A51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4364" y="1154378"/>
                <a:ext cx="622721" cy="622721"/>
              </a:xfrm>
              <a:prstGeom prst="rect">
                <a:avLst/>
              </a:prstGeom>
            </p:spPr>
          </p:pic>
          <p:sp>
            <p:nvSpPr>
              <p:cNvPr id="108" name="文本框 107">
                <a:extLst>
                  <a:ext uri="{FF2B5EF4-FFF2-40B4-BE49-F238E27FC236}">
                    <a16:creationId xmlns:a16="http://schemas.microsoft.com/office/drawing/2014/main" id="{FBFE59CF-1BEA-0B76-9773-17DB6704CA69}"/>
                  </a:ext>
                </a:extLst>
              </p:cNvPr>
              <p:cNvSpPr txBox="1"/>
              <p:nvPr/>
            </p:nvSpPr>
            <p:spPr>
              <a:xfrm>
                <a:off x="9835502" y="1271897"/>
                <a:ext cx="54864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Verdana"/>
                    <a:ea typeface="+mn-ea"/>
                    <a:cs typeface="+mn-cs"/>
                  </a:rPr>
                  <a:t>VS</a:t>
                </a:r>
                <a:endParaRPr kumimoji="0" lang="zh-CN" altLang="en-US" sz="1800" b="1" i="0" u="none" strike="noStrike" kern="1200" cap="none" spc="0" normalizeH="0" baseline="0" noProof="0">
                  <a:ln>
                    <a:noFill/>
                  </a:ln>
                  <a:solidFill>
                    <a:prstClr val="black"/>
                  </a:solidFill>
                  <a:effectLst/>
                  <a:uLnTx/>
                  <a:uFillTx/>
                  <a:latin typeface="Verdana"/>
                  <a:ea typeface="+mn-ea"/>
                  <a:cs typeface="+mn-cs"/>
                </a:endParaRPr>
              </a:p>
            </p:txBody>
          </p:sp>
        </p:grpSp>
      </p:grpSp>
      <p:graphicFrame>
        <p:nvGraphicFramePr>
          <p:cNvPr id="113" name="图表 112">
            <a:extLst>
              <a:ext uri="{FF2B5EF4-FFF2-40B4-BE49-F238E27FC236}">
                <a16:creationId xmlns:a16="http://schemas.microsoft.com/office/drawing/2014/main" id="{D0895FA2-EDE4-F6ED-8160-6F6F3842E3A4}"/>
              </a:ext>
            </a:extLst>
          </p:cNvPr>
          <p:cNvGraphicFramePr>
            <a:graphicFrameLocks/>
          </p:cNvGraphicFramePr>
          <p:nvPr/>
        </p:nvGraphicFramePr>
        <p:xfrm>
          <a:off x="-471488" y="4319656"/>
          <a:ext cx="4659291" cy="1818131"/>
        </p:xfrm>
        <a:graphic>
          <a:graphicData uri="http://schemas.openxmlformats.org/drawingml/2006/chart">
            <c:chart xmlns:c="http://schemas.openxmlformats.org/drawingml/2006/chart" xmlns:r="http://schemas.openxmlformats.org/officeDocument/2006/relationships" r:id="rId8"/>
          </a:graphicData>
        </a:graphic>
      </p:graphicFrame>
      <p:sp>
        <p:nvSpPr>
          <p:cNvPr id="5" name="箭头: 手杖形 4">
            <a:extLst>
              <a:ext uri="{FF2B5EF4-FFF2-40B4-BE49-F238E27FC236}">
                <a16:creationId xmlns:a16="http://schemas.microsoft.com/office/drawing/2014/main" id="{79B0478C-B0DB-15C9-977A-1E24A24546BD}"/>
              </a:ext>
            </a:extLst>
          </p:cNvPr>
          <p:cNvSpPr/>
          <p:nvPr/>
        </p:nvSpPr>
        <p:spPr>
          <a:xfrm flipV="1">
            <a:off x="3578393" y="5592975"/>
            <a:ext cx="609410" cy="492862"/>
          </a:xfrm>
          <a:prstGeom prst="uturnArrow">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0" name="箭头: 手杖形 9">
            <a:extLst>
              <a:ext uri="{FF2B5EF4-FFF2-40B4-BE49-F238E27FC236}">
                <a16:creationId xmlns:a16="http://schemas.microsoft.com/office/drawing/2014/main" id="{19D8F41D-BDCF-7ADF-2DA8-44B8C7224882}"/>
              </a:ext>
            </a:extLst>
          </p:cNvPr>
          <p:cNvSpPr/>
          <p:nvPr/>
        </p:nvSpPr>
        <p:spPr>
          <a:xfrm rot="16200000" flipH="1" flipV="1">
            <a:off x="11103499" y="1771611"/>
            <a:ext cx="609410" cy="492862"/>
          </a:xfrm>
          <a:prstGeom prst="utur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2" name="箭头: 手杖形 11">
            <a:extLst>
              <a:ext uri="{FF2B5EF4-FFF2-40B4-BE49-F238E27FC236}">
                <a16:creationId xmlns:a16="http://schemas.microsoft.com/office/drawing/2014/main" id="{1398AB66-9A36-8935-39B1-6642FAC06B78}"/>
              </a:ext>
            </a:extLst>
          </p:cNvPr>
          <p:cNvSpPr/>
          <p:nvPr/>
        </p:nvSpPr>
        <p:spPr>
          <a:xfrm rot="16200000" flipH="1">
            <a:off x="592798" y="1813288"/>
            <a:ext cx="609410" cy="492862"/>
          </a:xfrm>
          <a:prstGeom prst="utur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23" name="矩形: 圆角 22">
            <a:extLst>
              <a:ext uri="{FF2B5EF4-FFF2-40B4-BE49-F238E27FC236}">
                <a16:creationId xmlns:a16="http://schemas.microsoft.com/office/drawing/2014/main" id="{5CFD6688-9D7B-CE15-284C-5EFDF21A9DE9}"/>
              </a:ext>
            </a:extLst>
          </p:cNvPr>
          <p:cNvSpPr/>
          <p:nvPr/>
        </p:nvSpPr>
        <p:spPr>
          <a:xfrm>
            <a:off x="8116899" y="4591338"/>
            <a:ext cx="3424029" cy="1441270"/>
          </a:xfrm>
          <a:prstGeom prst="roundRect">
            <a:avLst/>
          </a:prstGeom>
          <a:noFill/>
          <a:ln>
            <a:solidFill>
              <a:schemeClr val="accent6"/>
            </a:solid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9" name="文本框 28">
            <a:extLst>
              <a:ext uri="{FF2B5EF4-FFF2-40B4-BE49-F238E27FC236}">
                <a16:creationId xmlns:a16="http://schemas.microsoft.com/office/drawing/2014/main" id="{F42854F6-7A9E-BD1A-2CFB-BB7B4E529DF4}"/>
              </a:ext>
            </a:extLst>
          </p:cNvPr>
          <p:cNvSpPr txBox="1"/>
          <p:nvPr/>
        </p:nvSpPr>
        <p:spPr>
          <a:xfrm>
            <a:off x="8116899" y="4655797"/>
            <a:ext cx="3439737" cy="138499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With high threat of rivalry, Geni Zone should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increase</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spending on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innovation</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or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cooperation</a:t>
            </a:r>
            <a:endParaRPr kumimoji="0" lang="en-US" altLang="zh-CN" sz="1200" b="0" i="0" u="none" strike="noStrike" kern="1200" cap="none" spc="0" normalizeH="0" baseline="0" noProof="0" dirty="0">
              <a:ln>
                <a:noFill/>
              </a:ln>
              <a:solidFill>
                <a:prstClr val="black"/>
              </a:solidFill>
              <a:effectLst/>
              <a:uLnTx/>
              <a:uFillTx/>
              <a:latin typeface="Verdana"/>
              <a:ea typeface="+mn-ea"/>
              <a:cs typeface="+mn-cs"/>
            </a:endParaRP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With low bargaining power of stakeholders, Geni Zone could tailor its customized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products with higher price</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in the future</a:t>
            </a:r>
          </a:p>
        </p:txBody>
      </p:sp>
      <p:grpSp>
        <p:nvGrpSpPr>
          <p:cNvPr id="17" name="Group 16">
            <a:extLst>
              <a:ext uri="{FF2B5EF4-FFF2-40B4-BE49-F238E27FC236}">
                <a16:creationId xmlns:a16="http://schemas.microsoft.com/office/drawing/2014/main" id="{7D2E6C25-6D70-761F-8009-133C3CBC2947}"/>
              </a:ext>
            </a:extLst>
          </p:cNvPr>
          <p:cNvGrpSpPr/>
          <p:nvPr/>
        </p:nvGrpSpPr>
        <p:grpSpPr>
          <a:xfrm>
            <a:off x="8116899" y="4346278"/>
            <a:ext cx="3483632" cy="334940"/>
            <a:chOff x="8145031" y="4259966"/>
            <a:chExt cx="3435761" cy="334940"/>
          </a:xfrm>
        </p:grpSpPr>
        <p:sp>
          <p:nvSpPr>
            <p:cNvPr id="25" name="矩形 24">
              <a:extLst>
                <a:ext uri="{FF2B5EF4-FFF2-40B4-BE49-F238E27FC236}">
                  <a16:creationId xmlns:a16="http://schemas.microsoft.com/office/drawing/2014/main" id="{1C120823-47EB-0763-50CA-90CB7DEBBBB2}"/>
                </a:ext>
              </a:extLst>
            </p:cNvPr>
            <p:cNvSpPr/>
            <p:nvPr/>
          </p:nvSpPr>
          <p:spPr>
            <a:xfrm>
              <a:off x="8145031" y="4259966"/>
              <a:ext cx="3376976" cy="334940"/>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8" name="文本框 27">
              <a:extLst>
                <a:ext uri="{FF2B5EF4-FFF2-40B4-BE49-F238E27FC236}">
                  <a16:creationId xmlns:a16="http://schemas.microsoft.com/office/drawing/2014/main" id="{EDAD2E49-C2C8-FA8C-E74E-AB71F836696E}"/>
                </a:ext>
              </a:extLst>
            </p:cNvPr>
            <p:cNvSpPr txBox="1"/>
            <p:nvPr/>
          </p:nvSpPr>
          <p:spPr>
            <a:xfrm>
              <a:off x="8295910" y="4285512"/>
              <a:ext cx="3284882" cy="307777"/>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Verdana"/>
                  <a:ea typeface="+mn-ea"/>
                  <a:cs typeface="+mn-cs"/>
                </a:rPr>
                <a:t>Key Takeaways</a:t>
              </a:r>
              <a:endParaRPr kumimoji="0" lang="zh-CN" altLang="en-US" sz="1400" b="1" i="0" u="none" strike="noStrike" kern="1200" cap="none" spc="0" normalizeH="0" baseline="0" noProof="0" dirty="0">
                <a:ln>
                  <a:noFill/>
                </a:ln>
                <a:solidFill>
                  <a:prstClr val="white"/>
                </a:solidFill>
                <a:effectLst/>
                <a:uLnTx/>
                <a:uFillTx/>
                <a:latin typeface="Verdana"/>
                <a:ea typeface="+mn-ea"/>
                <a:cs typeface="+mn-cs"/>
              </a:endParaRPr>
            </a:p>
          </p:txBody>
        </p:sp>
        <p:pic>
          <p:nvPicPr>
            <p:cNvPr id="16" name="Graphic 15" descr="Heart lock with solid fill">
              <a:extLst>
                <a:ext uri="{FF2B5EF4-FFF2-40B4-BE49-F238E27FC236}">
                  <a16:creationId xmlns:a16="http://schemas.microsoft.com/office/drawing/2014/main" id="{64AEA479-D88C-9901-69DD-25273F3743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67103" y="4286650"/>
              <a:ext cx="282054" cy="282054"/>
            </a:xfrm>
            <a:prstGeom prst="rect">
              <a:avLst/>
            </a:prstGeom>
          </p:spPr>
        </p:pic>
      </p:grpSp>
    </p:spTree>
    <p:extLst>
      <p:ext uri="{BB962C8B-B14F-4D97-AF65-F5344CB8AC3E}">
        <p14:creationId xmlns:p14="http://schemas.microsoft.com/office/powerpoint/2010/main" val="214926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6BF87-6A84-EB0D-FCCA-4F516B6C0F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0D320F-D010-D217-4577-4E549C5573A6}"/>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3" name="Title 2">
            <a:extLst>
              <a:ext uri="{FF2B5EF4-FFF2-40B4-BE49-F238E27FC236}">
                <a16:creationId xmlns:a16="http://schemas.microsoft.com/office/drawing/2014/main" id="{F6CE638F-F4A6-3BD7-8E5A-0E0D24E955FC}"/>
              </a:ext>
            </a:extLst>
          </p:cNvPr>
          <p:cNvSpPr>
            <a:spLocks noGrp="1"/>
          </p:cNvSpPr>
          <p:nvPr>
            <p:ph type="title"/>
          </p:nvPr>
        </p:nvSpPr>
        <p:spPr>
          <a:xfrm>
            <a:off x="128588" y="112072"/>
            <a:ext cx="9672637" cy="666056"/>
          </a:xfrm>
        </p:spPr>
        <p:txBody>
          <a:bodyPr lIns="91440" tIns="45720" rIns="91440" bIns="45720" anchor="ctr"/>
          <a:lstStyle/>
          <a:p>
            <a:r>
              <a:rPr lang="en-US">
                <a:latin typeface="Verdana"/>
                <a:ea typeface="Verdana"/>
              </a:rPr>
              <a:t>Utilizing Porter’s Five Forces Model to assist Geni Zone in prioritizing strategic initiatives for Catholic schools</a:t>
            </a:r>
            <a:endParaRPr lang="en-US"/>
          </a:p>
        </p:txBody>
      </p:sp>
      <p:sp>
        <p:nvSpPr>
          <p:cNvPr id="4" name="Text Placeholder 3">
            <a:extLst>
              <a:ext uri="{FF2B5EF4-FFF2-40B4-BE49-F238E27FC236}">
                <a16:creationId xmlns:a16="http://schemas.microsoft.com/office/drawing/2014/main" id="{44DAF8E7-1CFE-6C28-2EFD-BEA8AF41724B}"/>
              </a:ext>
            </a:extLst>
          </p:cNvPr>
          <p:cNvSpPr>
            <a:spLocks noGrp="1"/>
          </p:cNvSpPr>
          <p:nvPr>
            <p:ph type="body" sz="quarter" idx="11"/>
          </p:nvPr>
        </p:nvSpPr>
        <p:spPr/>
        <p:txBody>
          <a:bodyPr lIns="91440" tIns="45720" rIns="91440" bIns="45720" anchor="t"/>
          <a:lstStyle/>
          <a:p>
            <a:r>
              <a:rPr lang="en-US" err="1">
                <a:ea typeface="Verdana"/>
              </a:rPr>
              <a:t>Champaignnews</a:t>
            </a:r>
            <a:r>
              <a:rPr lang="en-US">
                <a:ea typeface="Verdana"/>
              </a:rPr>
              <a:t>; </a:t>
            </a:r>
            <a:r>
              <a:rPr lang="en-US" err="1">
                <a:ea typeface="Verdana"/>
              </a:rPr>
              <a:t>Linkedln</a:t>
            </a:r>
          </a:p>
          <a:p>
            <a:endParaRPr lang="en-US"/>
          </a:p>
        </p:txBody>
      </p:sp>
      <p:sp>
        <p:nvSpPr>
          <p:cNvPr id="5" name="Text Placeholder 4">
            <a:extLst>
              <a:ext uri="{FF2B5EF4-FFF2-40B4-BE49-F238E27FC236}">
                <a16:creationId xmlns:a16="http://schemas.microsoft.com/office/drawing/2014/main" id="{9BF13F67-2630-9AA0-43F0-CCDE65402443}"/>
              </a:ext>
            </a:extLst>
          </p:cNvPr>
          <p:cNvSpPr>
            <a:spLocks noGrp="1"/>
          </p:cNvSpPr>
          <p:nvPr>
            <p:ph type="body" sz="quarter" idx="13"/>
          </p:nvPr>
        </p:nvSpPr>
        <p:spPr/>
        <p:txBody>
          <a:bodyPr lIns="91440" tIns="45720" rIns="91440" bIns="45720" anchor="ctr"/>
          <a:lstStyle/>
          <a:p>
            <a:endParaRPr lang="en-US">
              <a:solidFill>
                <a:srgbClr val="10141C"/>
              </a:solidFill>
              <a:ea typeface="+mn-lt"/>
              <a:cs typeface="+mn-lt"/>
            </a:endParaRPr>
          </a:p>
          <a:p>
            <a:r>
              <a:rPr lang="en-US">
                <a:solidFill>
                  <a:srgbClr val="10141C"/>
                </a:solidFill>
                <a:ea typeface="+mn-lt"/>
                <a:cs typeface="+mn-lt"/>
              </a:rPr>
              <a:t>Geni Zone should leverage its economies of scale and pricing strategies to reduce industry rivalry and mitigate the risk of new entrants and substitutes</a:t>
            </a:r>
            <a:endParaRPr lang="en-US">
              <a:ea typeface="Verdana"/>
            </a:endParaRPr>
          </a:p>
          <a:p>
            <a:endParaRPr lang="en-US">
              <a:ea typeface="Verdana"/>
            </a:endParaRPr>
          </a:p>
        </p:txBody>
      </p:sp>
      <p:sp>
        <p:nvSpPr>
          <p:cNvPr id="12" name="Rectangle 11">
            <a:extLst>
              <a:ext uri="{FF2B5EF4-FFF2-40B4-BE49-F238E27FC236}">
                <a16:creationId xmlns:a16="http://schemas.microsoft.com/office/drawing/2014/main" id="{5EF5D7E1-C055-2C43-2D25-5F1DCE3DB674}"/>
              </a:ext>
            </a:extLst>
          </p:cNvPr>
          <p:cNvSpPr/>
          <p:nvPr/>
        </p:nvSpPr>
        <p:spPr>
          <a:xfrm>
            <a:off x="478970" y="3490780"/>
            <a:ext cx="1146166" cy="2443977"/>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Threat of new entrants</a:t>
            </a:r>
          </a:p>
        </p:txBody>
      </p:sp>
      <p:sp>
        <p:nvSpPr>
          <p:cNvPr id="13" name="Rectangle 12">
            <a:extLst>
              <a:ext uri="{FF2B5EF4-FFF2-40B4-BE49-F238E27FC236}">
                <a16:creationId xmlns:a16="http://schemas.microsoft.com/office/drawing/2014/main" id="{D6C46A31-D3BC-493D-8943-952B246DCC46}"/>
              </a:ext>
            </a:extLst>
          </p:cNvPr>
          <p:cNvSpPr/>
          <p:nvPr/>
        </p:nvSpPr>
        <p:spPr>
          <a:xfrm>
            <a:off x="1775697" y="3555477"/>
            <a:ext cx="2268332" cy="2454617"/>
          </a:xfrm>
          <a:prstGeom prst="flowChartTerminator">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Platforms </a:t>
            </a:r>
            <a:r>
              <a:rPr kumimoji="0" lang="en-US" sz="1200" b="0" i="0" u="none" strike="noStrike" kern="1200" cap="none" spc="0" normalizeH="0" baseline="0" noProof="0">
                <a:ln>
                  <a:noFill/>
                </a:ln>
                <a:solidFill>
                  <a:prstClr val="black"/>
                </a:solidFill>
                <a:effectLst/>
                <a:uLnTx/>
                <a:uFillTx/>
                <a:latin typeface="Verdana"/>
                <a:ea typeface="+mn-ea"/>
                <a:cs typeface="+mn-cs"/>
              </a:rPr>
              <a:t>with an existing user base and data</a:t>
            </a:r>
            <a:r>
              <a:rPr kumimoji="0" lang="en-US" sz="1200" b="1" i="0" u="none" strike="noStrike" kern="1200" cap="none" spc="0" normalizeH="0" baseline="0" noProof="0">
                <a:ln>
                  <a:noFill/>
                </a:ln>
                <a:solidFill>
                  <a:prstClr val="black"/>
                </a:solidFill>
                <a:effectLst/>
                <a:uLnTx/>
                <a:uFillTx/>
                <a:latin typeface="Verdana"/>
                <a:ea typeface="+mn-ea"/>
                <a:cs typeface="+mn-cs"/>
              </a:rPr>
              <a:t> </a:t>
            </a:r>
            <a:endParaRPr kumimoji="0" lang="en-US" sz="1800" b="1"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Strong ties </a:t>
            </a:r>
            <a:r>
              <a:rPr kumimoji="0" lang="en-US" sz="1200" b="0" i="0" u="none" strike="noStrike" kern="1200" cap="none" spc="0" normalizeH="0" baseline="0" noProof="0">
                <a:ln>
                  <a:noFill/>
                </a:ln>
                <a:solidFill>
                  <a:prstClr val="black"/>
                </a:solidFill>
                <a:effectLst/>
                <a:uLnTx/>
                <a:uFillTx/>
                <a:latin typeface="Verdana"/>
                <a:ea typeface="+mn-ea"/>
                <a:cs typeface="+mn-cs"/>
              </a:rPr>
              <a:t>to local communities, including religious organizations, families, and alumni network</a:t>
            </a:r>
            <a:endParaRPr kumimoji="0" lang="en-US" sz="1800" b="0" i="0" u="none" strike="noStrike" kern="1200" cap="none" spc="0" normalizeH="0" baseline="0" noProof="0">
              <a:ln>
                <a:noFill/>
              </a:ln>
              <a:solidFill>
                <a:prstClr val="black"/>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 Strong </a:t>
            </a:r>
            <a:r>
              <a:rPr kumimoji="0" lang="en-US" sz="1200" b="1" i="0" u="none" strike="noStrike" kern="1200" cap="none" spc="0" normalizeH="0" baseline="0" noProof="0">
                <a:ln>
                  <a:noFill/>
                </a:ln>
                <a:solidFill>
                  <a:prstClr val="black"/>
                </a:solidFill>
                <a:effectLst/>
                <a:uLnTx/>
                <a:uFillTx/>
                <a:latin typeface="Verdana"/>
                <a:ea typeface="+mn-ea"/>
                <a:cs typeface="+mn-cs"/>
              </a:rPr>
              <a:t>brand recognition</a:t>
            </a:r>
            <a:r>
              <a:rPr kumimoji="0" lang="en-US" sz="1200" b="0" i="0" u="none" strike="noStrike" kern="1200" cap="none" spc="0" normalizeH="0" baseline="0" noProof="0">
                <a:ln>
                  <a:noFill/>
                </a:ln>
                <a:solidFill>
                  <a:prstClr val="black"/>
                </a:solidFill>
                <a:effectLst/>
                <a:uLnTx/>
                <a:uFillTx/>
                <a:latin typeface="Verdana"/>
                <a:ea typeface="+mn-ea"/>
                <a:cs typeface="+mn-cs"/>
              </a:rPr>
              <a:t> and a loyal base of students, parents</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p:txBody>
      </p:sp>
      <p:sp>
        <p:nvSpPr>
          <p:cNvPr id="16" name="Rectangle 15">
            <a:extLst>
              <a:ext uri="{FF2B5EF4-FFF2-40B4-BE49-F238E27FC236}">
                <a16:creationId xmlns:a16="http://schemas.microsoft.com/office/drawing/2014/main" id="{4EAD56E7-6A1B-778C-CAE2-08C06BF8E2B0}"/>
              </a:ext>
            </a:extLst>
          </p:cNvPr>
          <p:cNvSpPr/>
          <p:nvPr/>
        </p:nvSpPr>
        <p:spPr>
          <a:xfrm>
            <a:off x="8129779" y="1010087"/>
            <a:ext cx="1349265" cy="2402205"/>
          </a:xfrm>
          <a:prstGeom prst="flowChartAlternate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Threat of</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err="1">
                <a:ln>
                  <a:noFill/>
                </a:ln>
                <a:solidFill>
                  <a:prstClr val="white"/>
                </a:solidFill>
                <a:effectLst/>
                <a:uLnTx/>
                <a:uFillTx/>
                <a:latin typeface="Verdana"/>
                <a:ea typeface="+mn-ea"/>
                <a:cs typeface="+mn-cs"/>
              </a:rPr>
              <a:t>Substitut</a:t>
            </a:r>
            <a:r>
              <a:rPr kumimoji="0" lang="en-US" sz="1400" b="1" i="0" u="none" strike="noStrike" kern="1200" cap="none" spc="0" normalizeH="0" baseline="0" noProof="0">
                <a:ln>
                  <a:noFill/>
                </a:ln>
                <a:solidFill>
                  <a:prstClr val="white"/>
                </a:solidFill>
                <a:effectLst/>
                <a:uLnTx/>
                <a:uFillTx/>
                <a:latin typeface="Verdana"/>
                <a:ea typeface="+mn-ea"/>
                <a:cs typeface="+mn-cs"/>
              </a:rPr>
              <a:t>-ions</a:t>
            </a:r>
          </a:p>
        </p:txBody>
      </p:sp>
      <p:sp>
        <p:nvSpPr>
          <p:cNvPr id="17" name="Rectangle 16">
            <a:extLst>
              <a:ext uri="{FF2B5EF4-FFF2-40B4-BE49-F238E27FC236}">
                <a16:creationId xmlns:a16="http://schemas.microsoft.com/office/drawing/2014/main" id="{D84C4D0F-4A55-A0CD-9961-B55A2DDDFC2D}"/>
              </a:ext>
            </a:extLst>
          </p:cNvPr>
          <p:cNvSpPr/>
          <p:nvPr/>
        </p:nvSpPr>
        <p:spPr>
          <a:xfrm>
            <a:off x="8133415" y="3518125"/>
            <a:ext cx="1354003" cy="2414550"/>
          </a:xfrm>
          <a:prstGeom prst="flowChartAlternateProces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Rivalry</a:t>
            </a:r>
          </a:p>
        </p:txBody>
      </p:sp>
      <p:sp>
        <p:nvSpPr>
          <p:cNvPr id="18" name="Rectangle 17">
            <a:extLst>
              <a:ext uri="{FF2B5EF4-FFF2-40B4-BE49-F238E27FC236}">
                <a16:creationId xmlns:a16="http://schemas.microsoft.com/office/drawing/2014/main" id="{DF6C9FC8-862D-BC99-62BA-500BC5B30F80}"/>
              </a:ext>
            </a:extLst>
          </p:cNvPr>
          <p:cNvSpPr/>
          <p:nvPr/>
        </p:nvSpPr>
        <p:spPr>
          <a:xfrm>
            <a:off x="9624717" y="867735"/>
            <a:ext cx="2079940" cy="2544557"/>
          </a:xfrm>
          <a:prstGeom prst="flowChartTerminator">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Traditional textbooks,</a:t>
            </a:r>
            <a:r>
              <a:rPr kumimoji="0" lang="en-US" sz="1200" b="0" i="0" u="none" strike="noStrike" kern="1200" cap="none" spc="0" normalizeH="0" baseline="0" noProof="0">
                <a:ln>
                  <a:noFill/>
                </a:ln>
                <a:solidFill>
                  <a:prstClr val="black"/>
                </a:solidFill>
                <a:effectLst/>
                <a:uLnTx/>
                <a:uFillTx/>
                <a:latin typeface="Verdana"/>
                <a:ea typeface="+mn-ea"/>
                <a:cs typeface="+mn-cs"/>
              </a:rPr>
              <a:t> workbooks, and teaching aids commonly used in Catholic schools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i="0" u="none" strike="noStrike" kern="1200" cap="none" spc="0" normalizeH="0" baseline="0" noProof="0">
                <a:ln>
                  <a:noFill/>
                </a:ln>
                <a:solidFill>
                  <a:prstClr val="black"/>
                </a:solidFill>
                <a:effectLst/>
                <a:uLnTx/>
                <a:uFillTx/>
                <a:latin typeface="Verdana"/>
                <a:ea typeface="+mn-ea"/>
                <a:cs typeface="+mn-cs"/>
              </a:rPr>
              <a:t>Other AI-generated educational </a:t>
            </a:r>
            <a:r>
              <a:rPr kumimoji="0" lang="en-US" sz="1200" b="0" i="0" u="none" strike="noStrike" kern="1200" cap="none" spc="0" normalizeH="0" baseline="0" noProof="0">
                <a:ln>
                  <a:noFill/>
                </a:ln>
                <a:solidFill>
                  <a:prstClr val="black"/>
                </a:solidFill>
                <a:effectLst/>
                <a:uLnTx/>
                <a:uFillTx/>
                <a:latin typeface="Verdana"/>
                <a:ea typeface="+mn-ea"/>
                <a:cs typeface="+mn-cs"/>
              </a:rPr>
              <a:t>platforms</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Develop their </a:t>
            </a:r>
            <a:r>
              <a:rPr kumimoji="0" lang="en-US" sz="1200" b="1" i="0" u="none" strike="noStrike" kern="1200" cap="none" spc="0" normalizeH="0" baseline="0" noProof="0">
                <a:ln>
                  <a:noFill/>
                </a:ln>
                <a:solidFill>
                  <a:prstClr val="black"/>
                </a:solidFill>
                <a:effectLst/>
                <a:uLnTx/>
                <a:uFillTx/>
                <a:latin typeface="Verdana"/>
                <a:ea typeface="+mn-ea"/>
                <a:cs typeface="+mn-cs"/>
              </a:rPr>
              <a:t>own educational materials</a:t>
            </a:r>
            <a:r>
              <a:rPr kumimoji="0" lang="en-US" sz="1200" b="0" i="0" u="none" strike="noStrike" kern="1200" cap="none" spc="0" normalizeH="0" baseline="0" noProof="0">
                <a:ln>
                  <a:noFill/>
                </a:ln>
                <a:solidFill>
                  <a:prstClr val="black"/>
                </a:solidFill>
                <a:effectLst/>
                <a:uLnTx/>
                <a:uFillTx/>
                <a:latin typeface="Verdana"/>
                <a:ea typeface="+mn-ea"/>
                <a:cs typeface="+mn-cs"/>
              </a:rPr>
              <a:t> and curriculum in-house</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p:txBody>
      </p:sp>
      <p:sp>
        <p:nvSpPr>
          <p:cNvPr id="19" name="Rectangle 18">
            <a:extLst>
              <a:ext uri="{FF2B5EF4-FFF2-40B4-BE49-F238E27FC236}">
                <a16:creationId xmlns:a16="http://schemas.microsoft.com/office/drawing/2014/main" id="{E781A052-057B-7D1F-A02C-691546D5B67F}"/>
              </a:ext>
            </a:extLst>
          </p:cNvPr>
          <p:cNvSpPr/>
          <p:nvPr/>
        </p:nvSpPr>
        <p:spPr>
          <a:xfrm>
            <a:off x="9633089" y="3520629"/>
            <a:ext cx="2079940" cy="2469636"/>
          </a:xfrm>
          <a:prstGeom prst="flowChartTerminator">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srgbClr val="333333"/>
                </a:solidFill>
                <a:effectLst/>
                <a:uLnTx/>
                <a:uFillTx/>
                <a:latin typeface="Verdana"/>
                <a:ea typeface="Verdana"/>
                <a:cs typeface="+mn-cs"/>
              </a:rPr>
              <a:t>Large number of AI based free  website</a:t>
            </a:r>
            <a:r>
              <a:rPr kumimoji="0" lang="en-US" sz="1200" b="0" i="0" u="none" strike="noStrike" kern="1200" cap="none" spc="0" normalizeH="0" baseline="0" noProof="0">
                <a:ln>
                  <a:noFill/>
                </a:ln>
                <a:solidFill>
                  <a:srgbClr val="333333"/>
                </a:solidFill>
                <a:effectLst/>
                <a:uLnTx/>
                <a:uFillTx/>
                <a:latin typeface="Verdana"/>
                <a:ea typeface="Verdana"/>
                <a:cs typeface="+mn-cs"/>
              </a:rPr>
              <a:t> and learning tool</a:t>
            </a:r>
            <a:endParaRPr kumimoji="0" lang="en-US" sz="1200" b="0" i="0" u="none" strike="noStrike" kern="1200" cap="none" spc="0" normalizeH="0" baseline="0" noProof="0">
              <a:ln>
                <a:noFill/>
              </a:ln>
              <a:solidFill>
                <a:prstClr val="white"/>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srgbClr val="333333"/>
                </a:solidFill>
                <a:effectLst/>
                <a:uLnTx/>
                <a:uFillTx/>
                <a:latin typeface="Verdana"/>
                <a:ea typeface="Verdana"/>
                <a:cs typeface="+mn-cs"/>
              </a:rPr>
              <a:t>Moderate variety of businesses</a:t>
            </a:r>
            <a:endParaRPr kumimoji="0" lang="en-US" sz="1200" b="0" i="0" u="none" strike="noStrike" kern="1200" cap="none" spc="0" normalizeH="0" baseline="0" noProof="0">
              <a:ln>
                <a:noFill/>
              </a:ln>
              <a:solidFill>
                <a:prstClr val="white"/>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srgbClr val="333333"/>
                </a:solidFill>
                <a:effectLst/>
                <a:uLnTx/>
                <a:uFillTx/>
                <a:latin typeface="Verdana"/>
                <a:ea typeface="Verdana"/>
                <a:cs typeface="+mn-cs"/>
              </a:rPr>
              <a:t>Low switching costs</a:t>
            </a:r>
            <a:r>
              <a:rPr kumimoji="0" lang="en-US" sz="1200" b="0" i="0" u="none" strike="noStrike" kern="1200" cap="none" spc="0" normalizeH="0" baseline="0" noProof="0">
                <a:ln>
                  <a:noFill/>
                </a:ln>
                <a:solidFill>
                  <a:srgbClr val="333333"/>
                </a:solidFill>
                <a:effectLst/>
                <a:uLnTx/>
                <a:uFillTx/>
                <a:latin typeface="Verdana"/>
                <a:ea typeface="Verdana"/>
                <a:cs typeface="+mn-cs"/>
              </a:rPr>
              <a:t> between other competitors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srgbClr val="111111"/>
                </a:solidFill>
                <a:effectLst/>
                <a:uLnTx/>
                <a:uFillTx/>
                <a:latin typeface="Verdana"/>
                <a:ea typeface="Verdana"/>
                <a:cs typeface="Verdana"/>
              </a:rPr>
              <a:t>6.4% decline in enrollment</a:t>
            </a:r>
            <a:r>
              <a:rPr kumimoji="0" lang="en-US" sz="1200" b="0" i="0" u="none" strike="noStrike" kern="1200" cap="none" spc="0" normalizeH="0" baseline="0" noProof="0">
                <a:ln>
                  <a:noFill/>
                </a:ln>
                <a:solidFill>
                  <a:srgbClr val="111111"/>
                </a:solidFill>
                <a:effectLst/>
                <a:uLnTx/>
                <a:uFillTx/>
                <a:latin typeface="Verdana"/>
                <a:ea typeface="Verdana"/>
                <a:cs typeface="Verdana"/>
              </a:rPr>
              <a:t> </a:t>
            </a:r>
            <a:endParaRPr kumimoji="0" lang="en-US" sz="1200" b="0" i="0" u="none" strike="noStrike" kern="1200" cap="none" spc="0" normalizeH="0" baseline="0" noProof="0">
              <a:ln>
                <a:noFill/>
              </a:ln>
              <a:solidFill>
                <a:srgbClr val="333333"/>
              </a:solidFill>
              <a:effectLst/>
              <a:uLnTx/>
              <a:uFillTx/>
              <a:latin typeface="Verdana"/>
              <a:ea typeface="Verdana"/>
              <a:cs typeface="+mn-cs"/>
            </a:endParaRPr>
          </a:p>
        </p:txBody>
      </p:sp>
      <p:sp>
        <p:nvSpPr>
          <p:cNvPr id="22" name="Rectangle 21">
            <a:extLst>
              <a:ext uri="{FF2B5EF4-FFF2-40B4-BE49-F238E27FC236}">
                <a16:creationId xmlns:a16="http://schemas.microsoft.com/office/drawing/2014/main" id="{73496CB9-AF6C-40D2-CABE-2F348F03E017}"/>
              </a:ext>
            </a:extLst>
          </p:cNvPr>
          <p:cNvSpPr/>
          <p:nvPr/>
        </p:nvSpPr>
        <p:spPr>
          <a:xfrm>
            <a:off x="4229089" y="1018080"/>
            <a:ext cx="1497004" cy="2349356"/>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Bargaining power of suppliers</a:t>
            </a:r>
            <a:endParaRPr kumimoji="0" lang="en-US" sz="1400" b="1" i="0" u="none" strike="noStrike" kern="1200" cap="none" spc="0" normalizeH="0" baseline="0" noProof="0">
              <a:ln>
                <a:noFill/>
              </a:ln>
              <a:solidFill>
                <a:prstClr val="black"/>
              </a:solidFill>
              <a:effectLst/>
              <a:uLnTx/>
              <a:uFillTx/>
              <a:latin typeface="Verdana"/>
              <a:ea typeface="Verdana"/>
              <a:cs typeface="+mn-cs"/>
            </a:endParaRPr>
          </a:p>
        </p:txBody>
      </p:sp>
      <p:sp>
        <p:nvSpPr>
          <p:cNvPr id="25" name="Rectangle 24">
            <a:extLst>
              <a:ext uri="{FF2B5EF4-FFF2-40B4-BE49-F238E27FC236}">
                <a16:creationId xmlns:a16="http://schemas.microsoft.com/office/drawing/2014/main" id="{C935721B-1005-E5C4-4316-7D0A3B956E84}"/>
              </a:ext>
            </a:extLst>
          </p:cNvPr>
          <p:cNvSpPr/>
          <p:nvPr/>
        </p:nvSpPr>
        <p:spPr>
          <a:xfrm>
            <a:off x="4229089" y="3516329"/>
            <a:ext cx="1479635" cy="2416345"/>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Bargaining power of buyers</a:t>
            </a:r>
          </a:p>
        </p:txBody>
      </p:sp>
      <p:sp>
        <p:nvSpPr>
          <p:cNvPr id="26" name="Rectangle 25">
            <a:extLst>
              <a:ext uri="{FF2B5EF4-FFF2-40B4-BE49-F238E27FC236}">
                <a16:creationId xmlns:a16="http://schemas.microsoft.com/office/drawing/2014/main" id="{F1E7AEA3-1D59-A72B-8400-92A5EB850FD9}"/>
              </a:ext>
            </a:extLst>
          </p:cNvPr>
          <p:cNvSpPr/>
          <p:nvPr/>
        </p:nvSpPr>
        <p:spPr>
          <a:xfrm>
            <a:off x="5843666" y="934723"/>
            <a:ext cx="2159888" cy="2459494"/>
          </a:xfrm>
          <a:prstGeom prst="flowChartTerminator">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30" name="TextBox 29">
            <a:extLst>
              <a:ext uri="{FF2B5EF4-FFF2-40B4-BE49-F238E27FC236}">
                <a16:creationId xmlns:a16="http://schemas.microsoft.com/office/drawing/2014/main" id="{9FD33FC1-11B0-515D-5B0F-9DB0E3FAD1BF}"/>
              </a:ext>
            </a:extLst>
          </p:cNvPr>
          <p:cNvSpPr txBox="1"/>
          <p:nvPr/>
        </p:nvSpPr>
        <p:spPr>
          <a:xfrm>
            <a:off x="5969891" y="1018080"/>
            <a:ext cx="2028887" cy="2308324"/>
          </a:xfrm>
          <a:prstGeom prst="rect">
            <a:avLst/>
          </a:prstGeom>
          <a:noFill/>
        </p:spPr>
        <p:txBody>
          <a:bodyPr wrap="square" lIns="91440" tIns="45720" rIns="91440" bIns="45720" anchor="t">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Geni Zone's content suppliers may encompass creators of educational materials tailored to Catholic curriculum.</a:t>
            </a:r>
            <a:endParaRPr kumimoji="0" lang="en-US" sz="18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Bargaining power</a:t>
            </a:r>
            <a:r>
              <a:rPr kumimoji="0" lang="en-US" sz="1200" b="0" i="0" u="none" strike="noStrike" kern="1200" cap="none" spc="0" normalizeH="0" baseline="0" noProof="0">
                <a:ln>
                  <a:noFill/>
                </a:ln>
                <a:solidFill>
                  <a:prstClr val="black"/>
                </a:solidFill>
                <a:effectLst/>
                <a:uLnTx/>
                <a:uFillTx/>
                <a:latin typeface="Verdana"/>
                <a:ea typeface="+mn-ea"/>
                <a:cs typeface="+mn-cs"/>
              </a:rPr>
              <a:t> hinges on factors like the uniqueness of their materials, reputation within the Catholic education</a:t>
            </a:r>
            <a:endParaRPr kumimoji="0" lang="en-US" sz="1800" b="0" i="0" u="none" strike="noStrike" kern="1200" cap="none" spc="0" normalizeH="0" baseline="0" noProof="0">
              <a:ln>
                <a:noFill/>
              </a:ln>
              <a:solidFill>
                <a:prstClr val="black"/>
              </a:solidFill>
              <a:effectLst/>
              <a:uLnTx/>
              <a:uFillTx/>
              <a:latin typeface="Verdana"/>
              <a:ea typeface="Verdana"/>
              <a:cs typeface="+mn-cs"/>
            </a:endParaRPr>
          </a:p>
        </p:txBody>
      </p:sp>
      <p:sp>
        <p:nvSpPr>
          <p:cNvPr id="31" name="Rectangle 30">
            <a:extLst>
              <a:ext uri="{FF2B5EF4-FFF2-40B4-BE49-F238E27FC236}">
                <a16:creationId xmlns:a16="http://schemas.microsoft.com/office/drawing/2014/main" id="{EFD0D57D-3EE7-20B2-E068-92960ED95CBF}"/>
              </a:ext>
            </a:extLst>
          </p:cNvPr>
          <p:cNvSpPr/>
          <p:nvPr/>
        </p:nvSpPr>
        <p:spPr>
          <a:xfrm>
            <a:off x="5852038" y="3487964"/>
            <a:ext cx="2151515" cy="2503325"/>
          </a:xfrm>
          <a:prstGeom prst="flowChartTerminator">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35" name="TextBox 34">
            <a:extLst>
              <a:ext uri="{FF2B5EF4-FFF2-40B4-BE49-F238E27FC236}">
                <a16:creationId xmlns:a16="http://schemas.microsoft.com/office/drawing/2014/main" id="{FCB662F2-7507-1FCB-6B1B-F6EF0A6CA92E}"/>
              </a:ext>
            </a:extLst>
          </p:cNvPr>
          <p:cNvSpPr txBox="1"/>
          <p:nvPr/>
        </p:nvSpPr>
        <p:spPr>
          <a:xfrm>
            <a:off x="5981900" y="3535670"/>
            <a:ext cx="1957985" cy="2492990"/>
          </a:xfrm>
          <a:prstGeom prst="rect">
            <a:avLst/>
          </a:prstGeom>
          <a:noFill/>
        </p:spPr>
        <p:txBody>
          <a:bodyPr wrap="square" lIns="91440" tIns="45720" rIns="91440" bIns="45720" anchor="t">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Less influence </a:t>
            </a:r>
            <a:r>
              <a:rPr kumimoji="0" lang="en-US" sz="1200" b="0" i="0" u="none" strike="noStrike" kern="1200" cap="none" spc="0" normalizeH="0" baseline="0" noProof="0">
                <a:ln>
                  <a:noFill/>
                </a:ln>
                <a:solidFill>
                  <a:prstClr val="black"/>
                </a:solidFill>
                <a:effectLst/>
                <a:uLnTx/>
                <a:uFillTx/>
                <a:latin typeface="Verdana"/>
                <a:ea typeface="+mn-ea"/>
                <a:cs typeface="+mn-cs"/>
              </a:rPr>
              <a:t>over the overall market demand</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Verdana"/>
                <a:cs typeface="Verdana"/>
              </a:rPr>
              <a:t>Virtual collaborates</a:t>
            </a:r>
            <a:r>
              <a:rPr kumimoji="0" lang="en-US" sz="1200" b="0" i="0" u="none" strike="noStrike" kern="1200" cap="none" spc="0" normalizeH="0" baseline="0" noProof="0">
                <a:ln>
                  <a:noFill/>
                </a:ln>
                <a:solidFill>
                  <a:prstClr val="black"/>
                </a:solidFill>
                <a:effectLst/>
                <a:uLnTx/>
                <a:uFillTx/>
                <a:latin typeface="Verdana"/>
                <a:ea typeface="Verdana"/>
                <a:cs typeface="Verdana"/>
              </a:rPr>
              <a:t> with U.S. dioceses to create K-12 online academies which have  strengthen their position and influence the adoption of online education</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p:txBody>
      </p:sp>
      <p:pic>
        <p:nvPicPr>
          <p:cNvPr id="7" name="Picture 6" descr="A logo of a computer&#10;&#10;Description automatically generated">
            <a:extLst>
              <a:ext uri="{FF2B5EF4-FFF2-40B4-BE49-F238E27FC236}">
                <a16:creationId xmlns:a16="http://schemas.microsoft.com/office/drawing/2014/main" id="{C0185DC5-5E0C-0D00-44DD-5E3573EF0E08}"/>
              </a:ext>
            </a:extLst>
          </p:cNvPr>
          <p:cNvPicPr>
            <a:picLocks noChangeAspect="1"/>
          </p:cNvPicPr>
          <p:nvPr/>
        </p:nvPicPr>
        <p:blipFill>
          <a:blip r:embed="rId3"/>
          <a:stretch>
            <a:fillRect/>
          </a:stretch>
        </p:blipFill>
        <p:spPr>
          <a:xfrm>
            <a:off x="9610797" y="-1455"/>
            <a:ext cx="671841" cy="683474"/>
          </a:xfrm>
          <a:prstGeom prst="rect">
            <a:avLst/>
          </a:prstGeom>
        </p:spPr>
      </p:pic>
      <p:pic>
        <p:nvPicPr>
          <p:cNvPr id="11" name="Picture 10">
            <a:extLst>
              <a:ext uri="{FF2B5EF4-FFF2-40B4-BE49-F238E27FC236}">
                <a16:creationId xmlns:a16="http://schemas.microsoft.com/office/drawing/2014/main" id="{89E5A6DA-02D3-BC0A-9987-2E8ECA8E2185}"/>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262000"/>
                    </a14:imgEffect>
                    <a14:imgEffect>
                      <a14:brightnessContrast contrast="19000"/>
                    </a14:imgEffect>
                  </a14:imgLayer>
                </a14:imgProps>
              </a:ext>
            </a:extLst>
          </a:blip>
          <a:srcRect l="2169" t="5071" r="1687" b="1238"/>
          <a:stretch/>
        </p:blipFill>
        <p:spPr>
          <a:xfrm>
            <a:off x="478970" y="1808057"/>
            <a:ext cx="3563914" cy="1599492"/>
          </a:xfrm>
          <a:prstGeom prst="rect">
            <a:avLst/>
          </a:prstGeom>
        </p:spPr>
      </p:pic>
      <p:sp>
        <p:nvSpPr>
          <p:cNvPr id="6" name="Double Bracket 5">
            <a:extLst>
              <a:ext uri="{FF2B5EF4-FFF2-40B4-BE49-F238E27FC236}">
                <a16:creationId xmlns:a16="http://schemas.microsoft.com/office/drawing/2014/main" id="{37F6C9C4-9FA7-68F4-C2A9-56EB6B9D9F42}"/>
              </a:ext>
            </a:extLst>
          </p:cNvPr>
          <p:cNvSpPr/>
          <p:nvPr/>
        </p:nvSpPr>
        <p:spPr>
          <a:xfrm>
            <a:off x="453061" y="933853"/>
            <a:ext cx="3701141" cy="778747"/>
          </a:xfrm>
          <a:prstGeom prst="plaque">
            <a:avLst/>
          </a:prstGeom>
          <a:solidFill>
            <a:schemeClr val="bg1">
              <a:lumMod val="75000"/>
            </a:schemeClr>
          </a:soli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9" name="TextBox 8">
            <a:extLst>
              <a:ext uri="{FF2B5EF4-FFF2-40B4-BE49-F238E27FC236}">
                <a16:creationId xmlns:a16="http://schemas.microsoft.com/office/drawing/2014/main" id="{664E0A47-8DA6-EF45-8A2E-232F577F0CE4}"/>
              </a:ext>
            </a:extLst>
          </p:cNvPr>
          <p:cNvSpPr txBox="1"/>
          <p:nvPr/>
        </p:nvSpPr>
        <p:spPr>
          <a:xfrm>
            <a:off x="478970" y="932935"/>
            <a:ext cx="372420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Verdana"/>
                <a:ea typeface="Verdana"/>
                <a:cs typeface="+mn-cs"/>
              </a:rPr>
              <a:t>Catholic schools in US:</a:t>
            </a:r>
            <a:r>
              <a:rPr kumimoji="0" lang="en-US" sz="1800" b="1" i="0" u="none" strike="noStrike" kern="1200" cap="none" spc="0" normalizeH="0" baseline="0" noProof="0">
                <a:ln>
                  <a:noFill/>
                </a:ln>
                <a:solidFill>
                  <a:prstClr val="black"/>
                </a:solidFill>
                <a:effectLst/>
                <a:uLnTx/>
                <a:uFillTx/>
                <a:latin typeface="Verdana"/>
                <a:ea typeface="Verdana"/>
                <a:cs typeface="+mn-cs"/>
              </a:rPr>
              <a:t> </a:t>
            </a:r>
            <a:r>
              <a:rPr kumimoji="0" lang="en-US" sz="1200" b="0" i="0" u="none" strike="noStrike" kern="1200" cap="none" spc="0" normalizeH="0" baseline="0" noProof="0">
                <a:ln>
                  <a:noFill/>
                </a:ln>
                <a:solidFill>
                  <a:prstClr val="black"/>
                </a:solidFill>
                <a:effectLst/>
                <a:uLnTx/>
                <a:uFillTx/>
                <a:latin typeface="Verdana"/>
                <a:ea typeface="Verdana"/>
                <a:cs typeface="Verdana"/>
              </a:rPr>
              <a:t>4,812 elementary schools and 1,169  secondary schools with 1.6 Million students</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p:txBody>
      </p:sp>
    </p:spTree>
    <p:extLst>
      <p:ext uri="{BB962C8B-B14F-4D97-AF65-F5344CB8AC3E}">
        <p14:creationId xmlns:p14="http://schemas.microsoft.com/office/powerpoint/2010/main" val="74241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B51DB8-783E-FC4D-AA18-0239FEB5921C}"/>
              </a:ext>
            </a:extLst>
          </p:cNvPr>
          <p:cNvSpPr/>
          <p:nvPr/>
        </p:nvSpPr>
        <p:spPr>
          <a:xfrm>
            <a:off x="677778" y="1404686"/>
            <a:ext cx="5130740"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a:ea typeface="Verdana"/>
                <a:cs typeface="Verdana" panose="020B0604030504040204" pitchFamily="34" charset="0"/>
              </a:rPr>
              <a:t>1. Competitor Analysis</a:t>
            </a: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ext Placeholder 1">
            <a:extLst>
              <a:ext uri="{FF2B5EF4-FFF2-40B4-BE49-F238E27FC236}">
                <a16:creationId xmlns:a16="http://schemas.microsoft.com/office/drawing/2014/main" id="{2F55A5DF-9CDF-834C-BBC1-8D99E679952E}"/>
              </a:ext>
            </a:extLst>
          </p:cNvPr>
          <p:cNvSpPr>
            <a:spLocks noGrp="1"/>
          </p:cNvSpPr>
          <p:nvPr>
            <p:ph type="body" sz="quarter" idx="11"/>
          </p:nvPr>
        </p:nvSpPr>
        <p:spPr/>
        <p:txBody>
          <a:bodyPr/>
          <a:lstStyle/>
          <a:p>
            <a:r>
              <a:rPr lang="en-US"/>
              <a:t>FACES Consulting</a:t>
            </a:r>
          </a:p>
        </p:txBody>
      </p:sp>
      <p:sp>
        <p:nvSpPr>
          <p:cNvPr id="3" name="Slide Number Placeholder 2">
            <a:extLst>
              <a:ext uri="{FF2B5EF4-FFF2-40B4-BE49-F238E27FC236}">
                <a16:creationId xmlns:a16="http://schemas.microsoft.com/office/drawing/2014/main" id="{DDF0F3FC-989A-0448-B64E-80D10AFECA97}"/>
              </a:ext>
            </a:extLst>
          </p:cNvPr>
          <p:cNvSpPr>
            <a:spLocks noGrp="1"/>
          </p:cNvSpPr>
          <p:nvPr>
            <p:ph type="sldNum" sz="quarter" idx="4"/>
          </p:nvPr>
        </p:nvSpPr>
        <p:spPr/>
        <p:txBody>
          <a:bodyPr/>
          <a:lstStyle/>
          <a:p>
            <a:fld id="{AD6B9E64-1604-4CB3-8049-5A38C6A0F2C8}" type="slidenum">
              <a:rPr lang="en-US" smtClean="0"/>
              <a:pPr/>
              <a:t>2</a:t>
            </a:fld>
            <a:endParaRPr lang="en-US" dirty="0"/>
          </a:p>
        </p:txBody>
      </p:sp>
      <p:sp>
        <p:nvSpPr>
          <p:cNvPr id="4" name="Title 3">
            <a:extLst>
              <a:ext uri="{FF2B5EF4-FFF2-40B4-BE49-F238E27FC236}">
                <a16:creationId xmlns:a16="http://schemas.microsoft.com/office/drawing/2014/main" id="{BD52DE18-69E9-C449-8CE6-6AE1EA76549B}"/>
              </a:ext>
            </a:extLst>
          </p:cNvPr>
          <p:cNvSpPr>
            <a:spLocks noGrp="1"/>
          </p:cNvSpPr>
          <p:nvPr>
            <p:ph type="title"/>
          </p:nvPr>
        </p:nvSpPr>
        <p:spPr/>
        <p:txBody>
          <a:bodyPr/>
          <a:lstStyle/>
          <a:p>
            <a:r>
              <a:rPr lang="en-US"/>
              <a:t>Agenda</a:t>
            </a:r>
          </a:p>
        </p:txBody>
      </p:sp>
      <p:sp>
        <p:nvSpPr>
          <p:cNvPr id="7" name="Rectangle 6">
            <a:extLst>
              <a:ext uri="{FF2B5EF4-FFF2-40B4-BE49-F238E27FC236}">
                <a16:creationId xmlns:a16="http://schemas.microsoft.com/office/drawing/2014/main" id="{6C4339CE-14D8-0342-AFFE-18E1972C5ED8}"/>
              </a:ext>
            </a:extLst>
          </p:cNvPr>
          <p:cNvSpPr/>
          <p:nvPr/>
        </p:nvSpPr>
        <p:spPr>
          <a:xfrm>
            <a:off x="677778" y="2533790"/>
            <a:ext cx="5130740"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rPr>
              <a:t>2. SWOT Analysis</a:t>
            </a:r>
          </a:p>
        </p:txBody>
      </p:sp>
      <p:sp>
        <p:nvSpPr>
          <p:cNvPr id="8" name="Rectangle 7">
            <a:extLst>
              <a:ext uri="{FF2B5EF4-FFF2-40B4-BE49-F238E27FC236}">
                <a16:creationId xmlns:a16="http://schemas.microsoft.com/office/drawing/2014/main" id="{FEAC53F8-4B3C-704E-A902-EAF4C68D4DBB}"/>
              </a:ext>
            </a:extLst>
          </p:cNvPr>
          <p:cNvSpPr/>
          <p:nvPr/>
        </p:nvSpPr>
        <p:spPr>
          <a:xfrm>
            <a:off x="677778" y="3662894"/>
            <a:ext cx="5130740"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a:ea typeface="Verdana"/>
                <a:cs typeface="Verdana" panose="020B0604030504040204" pitchFamily="34" charset="0"/>
              </a:rPr>
              <a:t>3. Industry Analysis</a:t>
            </a: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3AD81912-80E3-D64A-9542-4F697424EF0D}"/>
              </a:ext>
            </a:extLst>
          </p:cNvPr>
          <p:cNvSpPr/>
          <p:nvPr/>
        </p:nvSpPr>
        <p:spPr>
          <a:xfrm>
            <a:off x="677778" y="4791998"/>
            <a:ext cx="5130740"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a:ea typeface="Verdana"/>
                <a:cs typeface="Verdana" panose="020B0604030504040204" pitchFamily="34" charset="0"/>
              </a:rPr>
              <a:t>4. Porter’s Five Forces Analysis</a:t>
            </a: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8">
            <a:extLst>
              <a:ext uri="{FF2B5EF4-FFF2-40B4-BE49-F238E27FC236}">
                <a16:creationId xmlns:a16="http://schemas.microsoft.com/office/drawing/2014/main" id="{922A6A2E-4A75-32BD-3C2F-10B71A1CA3B7}"/>
              </a:ext>
            </a:extLst>
          </p:cNvPr>
          <p:cNvSpPr/>
          <p:nvPr/>
        </p:nvSpPr>
        <p:spPr>
          <a:xfrm>
            <a:off x="6548642" y="1404686"/>
            <a:ext cx="5130740"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a:ea typeface="Verdana"/>
                <a:cs typeface="Verdana" panose="020B0604030504040204" pitchFamily="34" charset="0"/>
              </a:rPr>
              <a:t>5. Marketing Research</a:t>
            </a: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Rectangle 8">
            <a:extLst>
              <a:ext uri="{FF2B5EF4-FFF2-40B4-BE49-F238E27FC236}">
                <a16:creationId xmlns:a16="http://schemas.microsoft.com/office/drawing/2014/main" id="{B050AD11-4771-8EEF-EF1A-FB5701CDC7D9}"/>
              </a:ext>
            </a:extLst>
          </p:cNvPr>
          <p:cNvSpPr/>
          <p:nvPr/>
        </p:nvSpPr>
        <p:spPr>
          <a:xfrm>
            <a:off x="6548640" y="2546806"/>
            <a:ext cx="5130741"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a:ea typeface="Verdana"/>
                <a:cs typeface="Verdana" panose="020B0604030504040204" pitchFamily="34" charset="0"/>
              </a:rPr>
              <a:t>6. Promotional Strategy</a:t>
            </a: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Rectangle 8">
            <a:extLst>
              <a:ext uri="{FF2B5EF4-FFF2-40B4-BE49-F238E27FC236}">
                <a16:creationId xmlns:a16="http://schemas.microsoft.com/office/drawing/2014/main" id="{5592B1A2-312B-F03A-8FB8-04CF891F1405}"/>
              </a:ext>
            </a:extLst>
          </p:cNvPr>
          <p:cNvSpPr/>
          <p:nvPr/>
        </p:nvSpPr>
        <p:spPr>
          <a:xfrm>
            <a:off x="6548639" y="3662894"/>
            <a:ext cx="5130739"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a:ea typeface="Verdana"/>
                <a:cs typeface="Verdana" panose="020B0604030504040204" pitchFamily="34" charset="0"/>
              </a:rPr>
              <a:t>7. Primary Research</a:t>
            </a: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Rectangle 8">
            <a:extLst>
              <a:ext uri="{FF2B5EF4-FFF2-40B4-BE49-F238E27FC236}">
                <a16:creationId xmlns:a16="http://schemas.microsoft.com/office/drawing/2014/main" id="{20A92A7F-EA03-039F-B65E-C94C6A4F1625}"/>
              </a:ext>
            </a:extLst>
          </p:cNvPr>
          <p:cNvSpPr/>
          <p:nvPr/>
        </p:nvSpPr>
        <p:spPr>
          <a:xfrm>
            <a:off x="6548639" y="4778982"/>
            <a:ext cx="5130739" cy="697382"/>
          </a:xfrm>
          <a:prstGeom prst="rect">
            <a:avLst/>
          </a:prstGeom>
          <a:solidFill>
            <a:srgbClr val="D9D9D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sz="1600" b="1" dirty="0">
                <a:solidFill>
                  <a:schemeClr val="tx1"/>
                </a:solidFill>
                <a:latin typeface="Verdana"/>
                <a:ea typeface="Verdana"/>
                <a:cs typeface="Verdana" panose="020B0604030504040204" pitchFamily="34" charset="0"/>
              </a:rPr>
              <a:t>8. Customer Persona</a:t>
            </a: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73131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93CE83-BC81-B64F-BED7-070C6F9A3DDB}"/>
              </a:ext>
            </a:extLst>
          </p:cNvPr>
          <p:cNvSpPr>
            <a:spLocks noGrp="1"/>
          </p:cNvSpPr>
          <p:nvPr>
            <p:ph type="body" sz="quarter" idx="11"/>
          </p:nvPr>
        </p:nvSpPr>
        <p:spPr/>
        <p:txBody>
          <a:bodyPr/>
          <a:lstStyle/>
          <a:p>
            <a:r>
              <a:rPr lang="en-US" err="1"/>
              <a:t>Ebscohost</a:t>
            </a:r>
            <a:r>
              <a:rPr lang="en-US"/>
              <a:t>; NCES</a:t>
            </a:r>
          </a:p>
        </p:txBody>
      </p:sp>
      <p:sp>
        <p:nvSpPr>
          <p:cNvPr id="3" name="Text Placeholder 2">
            <a:extLst>
              <a:ext uri="{FF2B5EF4-FFF2-40B4-BE49-F238E27FC236}">
                <a16:creationId xmlns:a16="http://schemas.microsoft.com/office/drawing/2014/main" id="{C420AC70-C2F0-F946-A878-2E30156021B6}"/>
              </a:ext>
            </a:extLst>
          </p:cNvPr>
          <p:cNvSpPr>
            <a:spLocks noGrp="1"/>
          </p:cNvSpPr>
          <p:nvPr>
            <p:ph type="body" sz="quarter" idx="13"/>
          </p:nvPr>
        </p:nvSpPr>
        <p:spPr/>
        <p:txBody>
          <a:bodyPr/>
          <a:lstStyle/>
          <a:p>
            <a:r>
              <a:rPr kumimoji="1" lang="en-US" altLang="zh-CN" sz="1800"/>
              <a:t>Non-Catholic market is profitable to enter if </a:t>
            </a:r>
            <a:r>
              <a:rPr lang="en-US"/>
              <a:t>Geni Zone could provide adaptable and helpful techniques satisfying teachers and students’ demands</a:t>
            </a:r>
            <a:endParaRPr kumimoji="1" lang="en-US" altLang="zh-CN" sz="1800"/>
          </a:p>
        </p:txBody>
      </p:sp>
      <p:sp>
        <p:nvSpPr>
          <p:cNvPr id="4" name="Title 3">
            <a:extLst>
              <a:ext uri="{FF2B5EF4-FFF2-40B4-BE49-F238E27FC236}">
                <a16:creationId xmlns:a16="http://schemas.microsoft.com/office/drawing/2014/main" id="{B65ED306-ED23-3D46-AA46-23CADA630BAA}"/>
              </a:ext>
            </a:extLst>
          </p:cNvPr>
          <p:cNvSpPr>
            <a:spLocks noGrp="1"/>
          </p:cNvSpPr>
          <p:nvPr>
            <p:ph type="title"/>
          </p:nvPr>
        </p:nvSpPr>
        <p:spPr>
          <a:xfrm>
            <a:off x="477534" y="91464"/>
            <a:ext cx="9521957" cy="697382"/>
          </a:xfrm>
        </p:spPr>
        <p:txBody>
          <a:bodyPr/>
          <a:lstStyle/>
          <a:p>
            <a:r>
              <a:rPr lang="en-US"/>
              <a:t>Applying Porter’s Five Forces Model to Non-Catholic Schools to consider the profitability for Geni Zone</a:t>
            </a:r>
          </a:p>
        </p:txBody>
      </p:sp>
      <p:sp>
        <p:nvSpPr>
          <p:cNvPr id="6" name="Slide Number Placeholder 5">
            <a:extLst>
              <a:ext uri="{FF2B5EF4-FFF2-40B4-BE49-F238E27FC236}">
                <a16:creationId xmlns:a16="http://schemas.microsoft.com/office/drawing/2014/main" id="{062D8633-8BA1-764F-ADFD-C0AE7BC89DD2}"/>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13" name="五边形 12">
            <a:extLst>
              <a:ext uri="{FF2B5EF4-FFF2-40B4-BE49-F238E27FC236}">
                <a16:creationId xmlns:a16="http://schemas.microsoft.com/office/drawing/2014/main" id="{B14CAC67-DE17-3C29-C9C2-74936C550A6B}"/>
              </a:ext>
            </a:extLst>
          </p:cNvPr>
          <p:cNvSpPr/>
          <p:nvPr/>
        </p:nvSpPr>
        <p:spPr>
          <a:xfrm>
            <a:off x="478969" y="974559"/>
            <a:ext cx="6451609" cy="319964"/>
          </a:xfrm>
          <a:prstGeom prst="homePlat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a:ln>
                  <a:noFill/>
                </a:ln>
                <a:solidFill>
                  <a:prstClr val="white"/>
                </a:solidFill>
                <a:effectLst/>
                <a:uLnTx/>
                <a:uFillTx/>
                <a:latin typeface="Verdana"/>
                <a:ea typeface="+mn-ea"/>
                <a:cs typeface="+mn-cs"/>
              </a:rPr>
              <a:t>Threats of New Entrants</a:t>
            </a:r>
            <a:endParaRPr kumimoji="1" lang="zh-CN" altLang="en-US" sz="1200" b="1" i="0" u="none" strike="noStrike" kern="1200" cap="none" spc="0" normalizeH="0" baseline="0" noProof="0">
              <a:ln>
                <a:noFill/>
              </a:ln>
              <a:solidFill>
                <a:prstClr val="white"/>
              </a:solidFill>
              <a:effectLst/>
              <a:uLnTx/>
              <a:uFillTx/>
              <a:latin typeface="Verdana"/>
              <a:ea typeface="+mn-ea"/>
              <a:cs typeface="+mn-cs"/>
            </a:endParaRPr>
          </a:p>
        </p:txBody>
      </p:sp>
      <p:sp>
        <p:nvSpPr>
          <p:cNvPr id="14" name="文本框 13">
            <a:extLst>
              <a:ext uri="{FF2B5EF4-FFF2-40B4-BE49-F238E27FC236}">
                <a16:creationId xmlns:a16="http://schemas.microsoft.com/office/drawing/2014/main" id="{5438FEBF-C3F0-7054-93BB-548CC4D1FBE8}"/>
              </a:ext>
            </a:extLst>
          </p:cNvPr>
          <p:cNvSpPr txBox="1"/>
          <p:nvPr/>
        </p:nvSpPr>
        <p:spPr>
          <a:xfrm>
            <a:off x="428550" y="1431696"/>
            <a:ext cx="2510036" cy="1200329"/>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Market size is stable</a:t>
            </a:r>
            <a:endParaRPr kumimoji="1" lang="en-US" altLang="zh-CN" sz="1200" b="1"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Non-Catholic has more enrollment for combined  schools(</a:t>
            </a:r>
            <a:r>
              <a:rPr kumimoji="1" lang="en-US" altLang="zh-CN" sz="1200" b="0" i="0" u="none" strike="noStrike" kern="1200" cap="none" spc="0" normalizeH="0" baseline="0" noProof="0" err="1">
                <a:ln>
                  <a:noFill/>
                </a:ln>
                <a:solidFill>
                  <a:prstClr val="black"/>
                </a:solidFill>
                <a:effectLst/>
                <a:uLnTx/>
                <a:uFillTx/>
                <a:latin typeface="Verdana"/>
                <a:ea typeface="+mn-ea"/>
                <a:cs typeface="+mn-cs"/>
              </a:rPr>
              <a:t>primary+secondary</a:t>
            </a:r>
            <a:r>
              <a:rPr kumimoji="1" lang="en-US" altLang="zh-CN" sz="1200" b="0" i="0" u="none" strike="noStrike" kern="1200" cap="none" spc="0" normalizeH="0" baseline="0" noProof="0">
                <a:ln>
                  <a:noFill/>
                </a:ln>
                <a:solidFill>
                  <a:prstClr val="black"/>
                </a:solidFill>
                <a:effectLst/>
                <a:uLnTx/>
                <a:uFillTx/>
                <a:latin typeface="Verdana"/>
                <a:ea typeface="+mn-ea"/>
                <a:cs typeface="+mn-cs"/>
              </a:rPr>
              <a:t>)</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Focus on interaction within a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small class size</a:t>
            </a:r>
            <a:endParaRPr kumimoji="1" lang="zh-CN" altLang="en-US" sz="1200" b="1" i="0" u="none" strike="noStrike" kern="1200" cap="none" spc="0" normalizeH="0" baseline="0" noProof="0">
              <a:ln>
                <a:noFill/>
              </a:ln>
              <a:solidFill>
                <a:prstClr val="black"/>
              </a:solidFill>
              <a:effectLst/>
              <a:uLnTx/>
              <a:uFillTx/>
              <a:latin typeface="Verdana"/>
              <a:ea typeface="+mn-ea"/>
              <a:cs typeface="+mn-cs"/>
            </a:endParaRPr>
          </a:p>
        </p:txBody>
      </p:sp>
      <p:sp>
        <p:nvSpPr>
          <p:cNvPr id="16" name="燕尾形 15">
            <a:extLst>
              <a:ext uri="{FF2B5EF4-FFF2-40B4-BE49-F238E27FC236}">
                <a16:creationId xmlns:a16="http://schemas.microsoft.com/office/drawing/2014/main" id="{14F59479-D271-1ABF-EB2F-FD4AF2CDB3A8}"/>
              </a:ext>
            </a:extLst>
          </p:cNvPr>
          <p:cNvSpPr/>
          <p:nvPr/>
        </p:nvSpPr>
        <p:spPr>
          <a:xfrm>
            <a:off x="428550" y="3620094"/>
            <a:ext cx="3070346" cy="360947"/>
          </a:xfrm>
          <a:prstGeom prst="chevron">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a:ln>
                  <a:noFill/>
                </a:ln>
                <a:solidFill>
                  <a:prstClr val="white"/>
                </a:solidFill>
                <a:effectLst/>
                <a:uLnTx/>
                <a:uFillTx/>
                <a:latin typeface="Verdana"/>
                <a:ea typeface="+mn-ea"/>
                <a:cs typeface="+mn-cs"/>
              </a:rPr>
              <a:t>Bargaining Power of Suppliers</a:t>
            </a:r>
            <a:endParaRPr kumimoji="1" lang="zh-CN" altLang="en-US" sz="1200" b="1" i="0" u="none" strike="noStrike" kern="1200" cap="none" spc="0" normalizeH="0" baseline="0" noProof="0">
              <a:ln>
                <a:noFill/>
              </a:ln>
              <a:solidFill>
                <a:prstClr val="white"/>
              </a:solidFill>
              <a:effectLst/>
              <a:uLnTx/>
              <a:uFillTx/>
              <a:latin typeface="Verdana"/>
              <a:ea typeface="+mn-ea"/>
              <a:cs typeface="+mn-cs"/>
            </a:endParaRPr>
          </a:p>
        </p:txBody>
      </p:sp>
      <p:sp>
        <p:nvSpPr>
          <p:cNvPr id="23" name="燕尾形 22">
            <a:extLst>
              <a:ext uri="{FF2B5EF4-FFF2-40B4-BE49-F238E27FC236}">
                <a16:creationId xmlns:a16="http://schemas.microsoft.com/office/drawing/2014/main" id="{745FDB91-0C33-58D9-F102-FB534967009C}"/>
              </a:ext>
            </a:extLst>
          </p:cNvPr>
          <p:cNvSpPr/>
          <p:nvPr/>
        </p:nvSpPr>
        <p:spPr>
          <a:xfrm>
            <a:off x="3498895" y="3620093"/>
            <a:ext cx="3431683" cy="360947"/>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a:ln>
                  <a:noFill/>
                </a:ln>
                <a:solidFill>
                  <a:prstClr val="white"/>
                </a:solidFill>
                <a:effectLst/>
                <a:uLnTx/>
                <a:uFillTx/>
                <a:latin typeface="Verdana"/>
                <a:ea typeface="+mn-ea"/>
                <a:cs typeface="+mn-cs"/>
              </a:rPr>
              <a:t>Bargaining Power of Buyers</a:t>
            </a:r>
            <a:endParaRPr kumimoji="1" lang="zh-CN" altLang="en-US" sz="1200" b="1" i="0" u="none" strike="noStrike" kern="1200" cap="none" spc="0" normalizeH="0" baseline="0" noProof="0">
              <a:ln>
                <a:noFill/>
              </a:ln>
              <a:solidFill>
                <a:prstClr val="white"/>
              </a:solidFill>
              <a:effectLst/>
              <a:uLnTx/>
              <a:uFillTx/>
              <a:latin typeface="Verdana"/>
              <a:ea typeface="+mn-ea"/>
              <a:cs typeface="+mn-cs"/>
            </a:endParaRPr>
          </a:p>
        </p:txBody>
      </p:sp>
      <p:sp>
        <p:nvSpPr>
          <p:cNvPr id="27" name="文本框 26">
            <a:extLst>
              <a:ext uri="{FF2B5EF4-FFF2-40B4-BE49-F238E27FC236}">
                <a16:creationId xmlns:a16="http://schemas.microsoft.com/office/drawing/2014/main" id="{E78581A5-3187-2BB1-5A94-9622962D11BB}"/>
              </a:ext>
            </a:extLst>
          </p:cNvPr>
          <p:cNvSpPr txBox="1"/>
          <p:nvPr/>
        </p:nvSpPr>
        <p:spPr>
          <a:xfrm>
            <a:off x="505032" y="4039946"/>
            <a:ext cx="2947015" cy="1200329"/>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Educational technology firms’ bargaining power is flexible </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Focused by few suppliers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Market is still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developing</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Integrate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cultural background </a:t>
            </a:r>
            <a:r>
              <a:rPr kumimoji="1" lang="en-US" altLang="zh-CN" sz="1200" b="0" i="0" u="none" strike="noStrike" kern="1200" cap="none" spc="0" normalizeH="0" baseline="0" noProof="0">
                <a:ln>
                  <a:noFill/>
                </a:ln>
                <a:solidFill>
                  <a:prstClr val="black"/>
                </a:solidFill>
                <a:effectLst/>
                <a:uLnTx/>
                <a:uFillTx/>
                <a:latin typeface="Verdana"/>
                <a:ea typeface="+mn-ea"/>
                <a:cs typeface="+mn-cs"/>
              </a:rPr>
              <a:t>to customize the learning process</a:t>
            </a:r>
          </a:p>
        </p:txBody>
      </p:sp>
      <p:sp>
        <p:nvSpPr>
          <p:cNvPr id="30" name="文本框 29">
            <a:extLst>
              <a:ext uri="{FF2B5EF4-FFF2-40B4-BE49-F238E27FC236}">
                <a16:creationId xmlns:a16="http://schemas.microsoft.com/office/drawing/2014/main" id="{8BF00D4A-9752-F8DA-9B81-54CA43EA2847}"/>
              </a:ext>
            </a:extLst>
          </p:cNvPr>
          <p:cNvSpPr txBox="1"/>
          <p:nvPr/>
        </p:nvSpPr>
        <p:spPr>
          <a:xfrm>
            <a:off x="3513007" y="4098530"/>
            <a:ext cx="3562355" cy="1015663"/>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a:ln>
                  <a:noFill/>
                </a:ln>
                <a:solidFill>
                  <a:prstClr val="black"/>
                </a:solidFill>
                <a:effectLst/>
                <a:uLnTx/>
                <a:uFillTx/>
                <a:latin typeface="Verdana"/>
                <a:ea typeface="+mn-ea"/>
                <a:cs typeface="+mn-cs"/>
              </a:rPr>
              <a:t>Buyers’ choice </a:t>
            </a:r>
            <a:r>
              <a:rPr kumimoji="1" lang="en-US" altLang="zh-CN" sz="1200" b="0" i="0" u="none" strike="noStrike" kern="1200" cap="none" spc="0" normalizeH="0" baseline="0" noProof="0">
                <a:ln>
                  <a:noFill/>
                </a:ln>
                <a:solidFill>
                  <a:prstClr val="black"/>
                </a:solidFill>
                <a:effectLst/>
                <a:uLnTx/>
                <a:uFillTx/>
                <a:latin typeface="Verdana"/>
                <a:ea typeface="+mn-ea"/>
                <a:cs typeface="+mn-cs"/>
              </a:rPr>
              <a:t>to use technology or traditional teaching</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Students and teachers have access to technology(Ex. Computers) </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Tend to incorporate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new technology</a:t>
            </a:r>
          </a:p>
        </p:txBody>
      </p:sp>
      <p:sp>
        <p:nvSpPr>
          <p:cNvPr id="31" name="燕尾形 30">
            <a:extLst>
              <a:ext uri="{FF2B5EF4-FFF2-40B4-BE49-F238E27FC236}">
                <a16:creationId xmlns:a16="http://schemas.microsoft.com/office/drawing/2014/main" id="{D76B80A9-CD3B-804C-7E8E-013FBF28A47E}"/>
              </a:ext>
            </a:extLst>
          </p:cNvPr>
          <p:cNvSpPr/>
          <p:nvPr/>
        </p:nvSpPr>
        <p:spPr>
          <a:xfrm>
            <a:off x="6930580" y="974559"/>
            <a:ext cx="4782449" cy="360947"/>
          </a:xfrm>
          <a:prstGeom prst="chevr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a:ln>
                  <a:noFill/>
                </a:ln>
                <a:solidFill>
                  <a:prstClr val="white"/>
                </a:solidFill>
                <a:effectLst/>
                <a:uLnTx/>
                <a:uFillTx/>
                <a:latin typeface="Verdana"/>
                <a:ea typeface="+mn-ea"/>
                <a:cs typeface="+mn-cs"/>
              </a:rPr>
              <a:t>Threat</a:t>
            </a:r>
            <a:r>
              <a:rPr kumimoji="1" lang="zh-CN" altLang="en-US" sz="1200" b="1" i="0" u="none" strike="noStrike" kern="1200" cap="none" spc="0" normalizeH="0" baseline="0" noProof="0">
                <a:ln>
                  <a:noFill/>
                </a:ln>
                <a:solidFill>
                  <a:prstClr val="white"/>
                </a:solidFill>
                <a:effectLst/>
                <a:uLnTx/>
                <a:uFillTx/>
                <a:latin typeface="Verdana"/>
                <a:ea typeface="+mn-ea"/>
                <a:cs typeface="+mn-cs"/>
              </a:rPr>
              <a:t> </a:t>
            </a:r>
            <a:r>
              <a:rPr kumimoji="1" lang="en-US" altLang="zh-CN" sz="1200" b="1" i="0" u="none" strike="noStrike" kern="1200" cap="none" spc="0" normalizeH="0" baseline="0" noProof="0">
                <a:ln>
                  <a:noFill/>
                </a:ln>
                <a:solidFill>
                  <a:prstClr val="white"/>
                </a:solidFill>
                <a:effectLst/>
                <a:uLnTx/>
                <a:uFillTx/>
                <a:latin typeface="Verdana"/>
                <a:ea typeface="+mn-ea"/>
                <a:cs typeface="+mn-cs"/>
              </a:rPr>
              <a:t>of Substitute Products or Services </a:t>
            </a:r>
            <a:endParaRPr kumimoji="1" lang="zh-CN" altLang="en-US" sz="1200" b="1" i="0" u="none" strike="noStrike" kern="1200" cap="none" spc="0" normalizeH="0" baseline="0" noProof="0">
              <a:ln>
                <a:noFill/>
              </a:ln>
              <a:solidFill>
                <a:prstClr val="white"/>
              </a:solidFill>
              <a:effectLst/>
              <a:uLnTx/>
              <a:uFillTx/>
              <a:latin typeface="Verdana"/>
              <a:ea typeface="+mn-ea"/>
              <a:cs typeface="+mn-cs"/>
            </a:endParaRPr>
          </a:p>
        </p:txBody>
      </p:sp>
      <p:sp>
        <p:nvSpPr>
          <p:cNvPr id="33" name="文本框 32">
            <a:extLst>
              <a:ext uri="{FF2B5EF4-FFF2-40B4-BE49-F238E27FC236}">
                <a16:creationId xmlns:a16="http://schemas.microsoft.com/office/drawing/2014/main" id="{D70C7238-B800-2727-DCDB-51BDCB35C236}"/>
              </a:ext>
            </a:extLst>
          </p:cNvPr>
          <p:cNvSpPr txBox="1"/>
          <p:nvPr/>
        </p:nvSpPr>
        <p:spPr>
          <a:xfrm>
            <a:off x="6982663" y="1383596"/>
            <a:ext cx="4752076" cy="1200329"/>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Traditional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face-to-face</a:t>
            </a:r>
            <a:r>
              <a:rPr kumimoji="1" lang="en-US" altLang="zh-CN" sz="1200" b="0" i="0" u="none" strike="noStrike" kern="1200" cap="none" spc="0" normalizeH="0" baseline="0" noProof="0">
                <a:ln>
                  <a:noFill/>
                </a:ln>
                <a:solidFill>
                  <a:prstClr val="black"/>
                </a:solidFill>
                <a:effectLst/>
                <a:uLnTx/>
                <a:uFillTx/>
                <a:latin typeface="Verdana"/>
                <a:ea typeface="+mn-ea"/>
                <a:cs typeface="+mn-cs"/>
              </a:rPr>
              <a:t> teaching</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a:ln>
                  <a:noFill/>
                </a:ln>
                <a:solidFill>
                  <a:prstClr val="black"/>
                </a:solidFill>
                <a:effectLst/>
                <a:uLnTx/>
                <a:uFillTx/>
                <a:latin typeface="Verdana"/>
                <a:ea typeface="+mn-ea"/>
                <a:cs typeface="+mn-cs"/>
              </a:rPr>
              <a:t>Learning management system</a:t>
            </a:r>
            <a:r>
              <a:rPr kumimoji="1" lang="en-US" altLang="zh-CN" sz="1200" b="0" i="0" u="none" strike="noStrike" kern="1200" cap="none" spc="0" normalizeH="0" baseline="0" noProof="0">
                <a:ln>
                  <a:noFill/>
                </a:ln>
                <a:solidFill>
                  <a:prstClr val="black"/>
                </a:solidFill>
                <a:effectLst/>
                <a:uLnTx/>
                <a:uFillTx/>
                <a:latin typeface="Verdana"/>
                <a:ea typeface="+mn-ea"/>
                <a:cs typeface="+mn-cs"/>
              </a:rPr>
              <a:t>: a software tool to create, deliver, and report on training courses and programs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a:ln>
                  <a:noFill/>
                </a:ln>
                <a:solidFill>
                  <a:prstClr val="black"/>
                </a:solidFill>
                <a:effectLst/>
                <a:uLnTx/>
                <a:uFillTx/>
                <a:latin typeface="Verdana"/>
                <a:ea typeface="+mn-ea"/>
                <a:cs typeface="+mn-cs"/>
              </a:rPr>
              <a:t>Interactive whiteboard (IWB): </a:t>
            </a:r>
            <a:r>
              <a:rPr kumimoji="1" lang="en-US" altLang="zh-CN" sz="1200" b="0" i="0" u="none" strike="noStrike" kern="1200" cap="none" spc="0" normalizeH="0" baseline="0" noProof="0">
                <a:ln>
                  <a:noFill/>
                </a:ln>
                <a:solidFill>
                  <a:prstClr val="black"/>
                </a:solidFill>
                <a:effectLst/>
                <a:uLnTx/>
                <a:uFillTx/>
                <a:latin typeface="Verdana"/>
                <a:ea typeface="+mn-ea"/>
                <a:cs typeface="+mn-cs"/>
              </a:rPr>
              <a:t>a large interactive display smart board</a:t>
            </a:r>
          </a:p>
        </p:txBody>
      </p:sp>
      <p:sp>
        <p:nvSpPr>
          <p:cNvPr id="35" name="燕尾形 34">
            <a:extLst>
              <a:ext uri="{FF2B5EF4-FFF2-40B4-BE49-F238E27FC236}">
                <a16:creationId xmlns:a16="http://schemas.microsoft.com/office/drawing/2014/main" id="{5B4F738D-1FF8-84ED-211D-AE64DC203B77}"/>
              </a:ext>
            </a:extLst>
          </p:cNvPr>
          <p:cNvSpPr/>
          <p:nvPr/>
        </p:nvSpPr>
        <p:spPr>
          <a:xfrm>
            <a:off x="6930579" y="2679195"/>
            <a:ext cx="4782449" cy="360947"/>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a:ln>
                  <a:noFill/>
                </a:ln>
                <a:solidFill>
                  <a:prstClr val="white"/>
                </a:solidFill>
                <a:effectLst/>
                <a:uLnTx/>
                <a:uFillTx/>
                <a:latin typeface="Verdana"/>
                <a:ea typeface="+mn-ea"/>
                <a:cs typeface="+mn-cs"/>
              </a:rPr>
              <a:t>Rivalry Among Existing Competitors</a:t>
            </a:r>
            <a:endParaRPr kumimoji="1" lang="zh-CN" altLang="en-US" sz="1200" b="1" i="0" u="none" strike="noStrike" kern="1200" cap="none" spc="0" normalizeH="0" baseline="0" noProof="0">
              <a:ln>
                <a:noFill/>
              </a:ln>
              <a:solidFill>
                <a:prstClr val="white"/>
              </a:solidFill>
              <a:effectLst/>
              <a:uLnTx/>
              <a:uFillTx/>
              <a:latin typeface="Verdana"/>
              <a:ea typeface="+mn-ea"/>
              <a:cs typeface="+mn-cs"/>
            </a:endParaRPr>
          </a:p>
        </p:txBody>
      </p:sp>
      <p:sp>
        <p:nvSpPr>
          <p:cNvPr id="37" name="文本框 36">
            <a:extLst>
              <a:ext uri="{FF2B5EF4-FFF2-40B4-BE49-F238E27FC236}">
                <a16:creationId xmlns:a16="http://schemas.microsoft.com/office/drawing/2014/main" id="{826ECD1A-0343-3A16-5C26-9A5C6490FAB1}"/>
              </a:ext>
            </a:extLst>
          </p:cNvPr>
          <p:cNvSpPr txBox="1"/>
          <p:nvPr/>
        </p:nvSpPr>
        <p:spPr>
          <a:xfrm>
            <a:off x="6991538" y="3094560"/>
            <a:ext cx="4782449" cy="1384995"/>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1" i="0" u="none" strike="noStrike" kern="1200" cap="none" spc="0" normalizeH="0" baseline="0" noProof="0">
                <a:ln>
                  <a:noFill/>
                </a:ln>
                <a:solidFill>
                  <a:prstClr val="black"/>
                </a:solidFill>
                <a:effectLst/>
                <a:uLnTx/>
                <a:uFillTx/>
                <a:latin typeface="Verdana"/>
                <a:ea typeface="+mn-ea"/>
                <a:cs typeface="+mn-cs"/>
              </a:rPr>
              <a:t>New market </a:t>
            </a:r>
            <a:r>
              <a:rPr kumimoji="1" lang="en-US" altLang="zh-CN" sz="1200" b="0" i="0" u="none" strike="noStrike" kern="1200" cap="none" spc="0" normalizeH="0" baseline="0" noProof="0">
                <a:ln>
                  <a:noFill/>
                </a:ln>
                <a:solidFill>
                  <a:prstClr val="black"/>
                </a:solidFill>
                <a:effectLst/>
                <a:uLnTx/>
                <a:uFillTx/>
                <a:latin typeface="Verdana"/>
                <a:ea typeface="+mn-ea"/>
                <a:cs typeface="+mn-cs"/>
              </a:rPr>
              <a:t>based on the religious schools (Ex. A new design of a massive open online course (MOOC) about the learning of Islam and Muslims online)</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Some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platform to learn languages with religious story</a:t>
            </a:r>
            <a:r>
              <a:rPr kumimoji="1" lang="en-US" altLang="zh-CN" sz="1200" b="0" i="0" u="none" strike="noStrike" kern="1200" cap="none" spc="0" normalizeH="0" baseline="0" noProof="0">
                <a:ln>
                  <a:noFill/>
                </a:ln>
                <a:solidFill>
                  <a:prstClr val="black"/>
                </a:solidFill>
                <a:effectLst/>
                <a:uLnTx/>
                <a:uFillTx/>
                <a:latin typeface="Verdana"/>
                <a:ea typeface="+mn-ea"/>
                <a:cs typeface="+mn-cs"/>
              </a:rPr>
              <a:t> with videos (Ex. One4kids is an animation company that focuses on producing entertaining and educational animated films)</a:t>
            </a:r>
            <a:endParaRPr kumimoji="1" lang="zh-CN" alt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38" name="燕尾形 37">
            <a:extLst>
              <a:ext uri="{FF2B5EF4-FFF2-40B4-BE49-F238E27FC236}">
                <a16:creationId xmlns:a16="http://schemas.microsoft.com/office/drawing/2014/main" id="{EAD1B284-0F95-F64F-9DBF-6C888757D7C1}"/>
              </a:ext>
            </a:extLst>
          </p:cNvPr>
          <p:cNvSpPr/>
          <p:nvPr/>
        </p:nvSpPr>
        <p:spPr>
          <a:xfrm>
            <a:off x="6967474" y="4542429"/>
            <a:ext cx="4782449" cy="360947"/>
          </a:xfrm>
          <a:prstGeom prst="chevron">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a:ln>
                  <a:noFill/>
                </a:ln>
                <a:solidFill>
                  <a:prstClr val="white"/>
                </a:solidFill>
                <a:effectLst/>
                <a:uLnTx/>
                <a:uFillTx/>
                <a:latin typeface="Verdana"/>
                <a:ea typeface="+mn-ea"/>
                <a:cs typeface="+mn-cs"/>
              </a:rPr>
              <a:t>Key Takeaway</a:t>
            </a:r>
            <a:endParaRPr kumimoji="1" lang="zh-CN" altLang="en-US" sz="1200" b="1" i="0" u="none" strike="noStrike" kern="1200" cap="none" spc="0" normalizeH="0" baseline="0" noProof="0">
              <a:ln>
                <a:noFill/>
              </a:ln>
              <a:solidFill>
                <a:prstClr val="white"/>
              </a:solidFill>
              <a:effectLst/>
              <a:uLnTx/>
              <a:uFillTx/>
              <a:latin typeface="Verdana"/>
              <a:ea typeface="+mn-ea"/>
              <a:cs typeface="+mn-cs"/>
            </a:endParaRPr>
          </a:p>
        </p:txBody>
      </p:sp>
      <p:graphicFrame>
        <p:nvGraphicFramePr>
          <p:cNvPr id="41" name="图表 40">
            <a:extLst>
              <a:ext uri="{FF2B5EF4-FFF2-40B4-BE49-F238E27FC236}">
                <a16:creationId xmlns:a16="http://schemas.microsoft.com/office/drawing/2014/main" id="{FE21DFD3-01B7-4BD5-1CDA-A007C4FDE2D9}"/>
              </a:ext>
            </a:extLst>
          </p:cNvPr>
          <p:cNvGraphicFramePr/>
          <p:nvPr/>
        </p:nvGraphicFramePr>
        <p:xfrm>
          <a:off x="2897477" y="993211"/>
          <a:ext cx="4197105" cy="28078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5" name="图表 44">
            <a:extLst>
              <a:ext uri="{FF2B5EF4-FFF2-40B4-BE49-F238E27FC236}">
                <a16:creationId xmlns:a16="http://schemas.microsoft.com/office/drawing/2014/main" id="{F3FD9011-B4D8-79D8-E947-801B0F9BC6BD}"/>
              </a:ext>
            </a:extLst>
          </p:cNvPr>
          <p:cNvGraphicFramePr>
            <a:graphicFrameLocks/>
          </p:cNvGraphicFramePr>
          <p:nvPr/>
        </p:nvGraphicFramePr>
        <p:xfrm>
          <a:off x="355337" y="2450321"/>
          <a:ext cx="3216772" cy="1214094"/>
        </p:xfrm>
        <a:graphic>
          <a:graphicData uri="http://schemas.openxmlformats.org/drawingml/2006/chart">
            <c:chart xmlns:c="http://schemas.openxmlformats.org/drawingml/2006/chart" xmlns:r="http://schemas.openxmlformats.org/officeDocument/2006/relationships" r:id="rId4"/>
          </a:graphicData>
        </a:graphic>
      </p:graphicFrame>
      <p:sp>
        <p:nvSpPr>
          <p:cNvPr id="49" name="文本框 48">
            <a:extLst>
              <a:ext uri="{FF2B5EF4-FFF2-40B4-BE49-F238E27FC236}">
                <a16:creationId xmlns:a16="http://schemas.microsoft.com/office/drawing/2014/main" id="{E1AE1AC4-E3DA-40D9-3009-FC5C94690A44}"/>
              </a:ext>
            </a:extLst>
          </p:cNvPr>
          <p:cNvSpPr txBox="1"/>
          <p:nvPr/>
        </p:nvSpPr>
        <p:spPr>
          <a:xfrm>
            <a:off x="1157288" y="5253199"/>
            <a:ext cx="5790807" cy="830997"/>
          </a:xfrm>
          <a:prstGeom prst="rect">
            <a:avLst/>
          </a:prstGeom>
          <a:noFill/>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From a survey in Illinois,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120/180</a:t>
            </a:r>
            <a:r>
              <a:rPr kumimoji="1" lang="en-US" altLang="zh-CN" sz="1200" b="0" i="0" u="none" strike="noStrike" kern="1200" cap="none" spc="0" normalizeH="0" baseline="0" noProof="0">
                <a:ln>
                  <a:noFill/>
                </a:ln>
                <a:solidFill>
                  <a:prstClr val="black"/>
                </a:solidFill>
                <a:effectLst/>
                <a:uLnTx/>
                <a:uFillTx/>
                <a:latin typeface="Verdana"/>
                <a:ea typeface="+mn-ea"/>
                <a:cs typeface="+mn-cs"/>
              </a:rPr>
              <a:t> principals reported in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every</a:t>
            </a:r>
            <a:r>
              <a:rPr kumimoji="1" lang="en-US" altLang="zh-CN" sz="1200" b="0" i="0" u="none" strike="noStrike" kern="1200" cap="none" spc="0" normalizeH="0" baseline="0" noProof="0">
                <a:ln>
                  <a:noFill/>
                </a:ln>
                <a:solidFill>
                  <a:prstClr val="black"/>
                </a:solidFill>
                <a:effectLst/>
                <a:uLnTx/>
                <a:uFillTx/>
                <a:latin typeface="Verdana"/>
                <a:ea typeface="+mn-ea"/>
                <a:cs typeface="+mn-cs"/>
              </a:rPr>
              <a:t> classroom there’s a computer</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Teachers reported that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productivity, research </a:t>
            </a:r>
            <a:r>
              <a:rPr kumimoji="1" lang="en-US" altLang="zh-CN" sz="1200" b="0" i="0" u="none" strike="noStrike" kern="1200" cap="none" spc="0" normalizeH="0" baseline="0" noProof="0">
                <a:ln>
                  <a:noFill/>
                </a:ln>
                <a:solidFill>
                  <a:prstClr val="black"/>
                </a:solidFill>
                <a:effectLst/>
                <a:uLnTx/>
                <a:uFillTx/>
                <a:latin typeface="Verdana"/>
                <a:ea typeface="+mn-ea"/>
                <a:cs typeface="+mn-cs"/>
              </a:rPr>
              <a:t>and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communication techs </a:t>
            </a:r>
            <a:r>
              <a:rPr kumimoji="1" lang="en-US" altLang="zh-CN" sz="1200" b="0" i="0" u="none" strike="noStrike" kern="1200" cap="none" spc="0" normalizeH="0" baseline="0" noProof="0">
                <a:ln>
                  <a:noFill/>
                </a:ln>
                <a:solidFill>
                  <a:prstClr val="black"/>
                </a:solidFill>
                <a:effectLst/>
                <a:uLnTx/>
                <a:uFillTx/>
                <a:latin typeface="Verdana"/>
                <a:ea typeface="+mn-ea"/>
                <a:cs typeface="+mn-cs"/>
              </a:rPr>
              <a:t>are the most helpful with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67.4%, 53.9% </a:t>
            </a:r>
            <a:r>
              <a:rPr kumimoji="1" lang="en-US" altLang="zh-CN" sz="1200" b="0" i="0" u="none" strike="noStrike" kern="1200" cap="none" spc="0" normalizeH="0" baseline="0" noProof="0">
                <a:ln>
                  <a:noFill/>
                </a:ln>
                <a:solidFill>
                  <a:prstClr val="black"/>
                </a:solidFill>
                <a:effectLst/>
                <a:uLnTx/>
                <a:uFillTx/>
                <a:latin typeface="Verdana"/>
                <a:ea typeface="+mn-ea"/>
                <a:cs typeface="+mn-cs"/>
              </a:rPr>
              <a:t>and</a:t>
            </a:r>
            <a:r>
              <a:rPr kumimoji="1" lang="en-US" altLang="zh-CN" sz="1200" b="1" i="0" u="none" strike="noStrike" kern="1200" cap="none" spc="0" normalizeH="0" baseline="0" noProof="0">
                <a:ln>
                  <a:noFill/>
                </a:ln>
                <a:solidFill>
                  <a:prstClr val="black"/>
                </a:solidFill>
                <a:effectLst/>
                <a:uLnTx/>
                <a:uFillTx/>
                <a:latin typeface="Verdana"/>
                <a:ea typeface="+mn-ea"/>
                <a:cs typeface="+mn-cs"/>
              </a:rPr>
              <a:t> 53%</a:t>
            </a:r>
            <a:endParaRPr kumimoji="1" lang="en-US" altLang="zh-CN" sz="1200" b="0" i="0" u="none" strike="noStrike" kern="1200" cap="none" spc="0" normalizeH="0" baseline="0" noProof="0">
              <a:ln>
                <a:noFill/>
              </a:ln>
              <a:solidFill>
                <a:prstClr val="black"/>
              </a:solidFill>
              <a:effectLst/>
              <a:uLnTx/>
              <a:uFillTx/>
              <a:latin typeface="Verdana"/>
              <a:ea typeface="+mn-ea"/>
              <a:cs typeface="+mn-cs"/>
            </a:endParaRPr>
          </a:p>
        </p:txBody>
      </p:sp>
      <p:sp>
        <p:nvSpPr>
          <p:cNvPr id="50" name="文本框 49">
            <a:extLst>
              <a:ext uri="{FF2B5EF4-FFF2-40B4-BE49-F238E27FC236}">
                <a16:creationId xmlns:a16="http://schemas.microsoft.com/office/drawing/2014/main" id="{2DE0DE90-F6EE-556D-BD11-BAAC700C7DF8}"/>
              </a:ext>
            </a:extLst>
          </p:cNvPr>
          <p:cNvSpPr txBox="1"/>
          <p:nvPr/>
        </p:nvSpPr>
        <p:spPr>
          <a:xfrm>
            <a:off x="6930578" y="4924612"/>
            <a:ext cx="4779371" cy="1200329"/>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Market size is stable and </a:t>
            </a: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profitable</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 to enter</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be adaptable for combined schools and small class size</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Bargaining power of suppliers is </a:t>
            </a: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strong</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 since schools tend to use productive technologies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Focus on integrating the </a:t>
            </a:r>
            <a:r>
              <a:rPr kumimoji="1" lang="en-US" altLang="zh-CN" sz="1200" b="1" i="0" u="none" strike="noStrike" kern="1200" cap="none" spc="0" normalizeH="0" baseline="0" noProof="0" dirty="0">
                <a:ln>
                  <a:noFill/>
                </a:ln>
                <a:solidFill>
                  <a:prstClr val="black"/>
                </a:solidFill>
                <a:effectLst/>
                <a:uLnTx/>
                <a:uFillTx/>
                <a:latin typeface="Verdana"/>
                <a:ea typeface="+mn-ea"/>
                <a:cs typeface="+mn-cs"/>
              </a:rPr>
              <a:t>language learning practices with cultural background, like </a:t>
            </a:r>
            <a:r>
              <a:rPr kumimoji="1" lang="en-US" altLang="zh-CN" sz="1200" b="0" i="0" u="none" strike="noStrike" kern="1200" cap="none" spc="0" normalizeH="0" baseline="0" noProof="0" dirty="0">
                <a:ln>
                  <a:noFill/>
                </a:ln>
                <a:solidFill>
                  <a:prstClr val="black"/>
                </a:solidFill>
                <a:effectLst/>
                <a:uLnTx/>
                <a:uFillTx/>
                <a:latin typeface="Verdana"/>
                <a:ea typeface="+mn-ea"/>
                <a:cs typeface="+mn-cs"/>
              </a:rPr>
              <a:t>with religious stories</a:t>
            </a:r>
          </a:p>
        </p:txBody>
      </p:sp>
      <p:sp>
        <p:nvSpPr>
          <p:cNvPr id="51" name="矩形 50">
            <a:extLst>
              <a:ext uri="{FF2B5EF4-FFF2-40B4-BE49-F238E27FC236}">
                <a16:creationId xmlns:a16="http://schemas.microsoft.com/office/drawing/2014/main" id="{A7E652FD-F440-E76E-A0DF-D9F8F0966C16}"/>
              </a:ext>
            </a:extLst>
          </p:cNvPr>
          <p:cNvSpPr/>
          <p:nvPr/>
        </p:nvSpPr>
        <p:spPr>
          <a:xfrm>
            <a:off x="477534" y="1428629"/>
            <a:ext cx="2440306" cy="1276308"/>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2" name="矩形 51">
            <a:extLst>
              <a:ext uri="{FF2B5EF4-FFF2-40B4-BE49-F238E27FC236}">
                <a16:creationId xmlns:a16="http://schemas.microsoft.com/office/drawing/2014/main" id="{F6C88B39-1760-821E-EE98-75C821375DE2}"/>
              </a:ext>
            </a:extLst>
          </p:cNvPr>
          <p:cNvSpPr/>
          <p:nvPr/>
        </p:nvSpPr>
        <p:spPr>
          <a:xfrm>
            <a:off x="478968" y="4016158"/>
            <a:ext cx="2947015" cy="1200329"/>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3" name="矩形 52">
            <a:extLst>
              <a:ext uri="{FF2B5EF4-FFF2-40B4-BE49-F238E27FC236}">
                <a16:creationId xmlns:a16="http://schemas.microsoft.com/office/drawing/2014/main" id="{5756ED0F-3E68-20C8-18EE-0FE6CEDA47EA}"/>
              </a:ext>
            </a:extLst>
          </p:cNvPr>
          <p:cNvSpPr/>
          <p:nvPr/>
        </p:nvSpPr>
        <p:spPr>
          <a:xfrm>
            <a:off x="3498895" y="4016158"/>
            <a:ext cx="3369487" cy="1200330"/>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5" name="矩形 54">
            <a:extLst>
              <a:ext uri="{FF2B5EF4-FFF2-40B4-BE49-F238E27FC236}">
                <a16:creationId xmlns:a16="http://schemas.microsoft.com/office/drawing/2014/main" id="{47DAEE84-5FC6-DCA8-B72F-AEE14BBC9B27}"/>
              </a:ext>
            </a:extLst>
          </p:cNvPr>
          <p:cNvSpPr/>
          <p:nvPr/>
        </p:nvSpPr>
        <p:spPr>
          <a:xfrm>
            <a:off x="1157288" y="5275392"/>
            <a:ext cx="5711093" cy="800672"/>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6" name="矩形 55">
            <a:extLst>
              <a:ext uri="{FF2B5EF4-FFF2-40B4-BE49-F238E27FC236}">
                <a16:creationId xmlns:a16="http://schemas.microsoft.com/office/drawing/2014/main" id="{C78A3C6F-2E69-361D-0ACD-28C900F64122}"/>
              </a:ext>
            </a:extLst>
          </p:cNvPr>
          <p:cNvSpPr/>
          <p:nvPr/>
        </p:nvSpPr>
        <p:spPr>
          <a:xfrm>
            <a:off x="6982661" y="1384211"/>
            <a:ext cx="4752077" cy="1227603"/>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7" name="矩形 56">
            <a:extLst>
              <a:ext uri="{FF2B5EF4-FFF2-40B4-BE49-F238E27FC236}">
                <a16:creationId xmlns:a16="http://schemas.microsoft.com/office/drawing/2014/main" id="{9E8459B4-A047-701E-4BB5-654E43419C44}"/>
              </a:ext>
            </a:extLst>
          </p:cNvPr>
          <p:cNvSpPr/>
          <p:nvPr/>
        </p:nvSpPr>
        <p:spPr>
          <a:xfrm>
            <a:off x="6995932" y="3126304"/>
            <a:ext cx="4738807" cy="1353251"/>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8" name="矩形 57">
            <a:extLst>
              <a:ext uri="{FF2B5EF4-FFF2-40B4-BE49-F238E27FC236}">
                <a16:creationId xmlns:a16="http://schemas.microsoft.com/office/drawing/2014/main" id="{E5DE7BB9-DA83-3BA9-CD2C-A1A7698F9EE0}"/>
              </a:ext>
            </a:extLst>
          </p:cNvPr>
          <p:cNvSpPr/>
          <p:nvPr/>
        </p:nvSpPr>
        <p:spPr>
          <a:xfrm>
            <a:off x="6948095" y="4948670"/>
            <a:ext cx="4779370" cy="113407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pic>
        <p:nvPicPr>
          <p:cNvPr id="60" name="图形 59" descr="便携式计算机 纯色填充">
            <a:extLst>
              <a:ext uri="{FF2B5EF4-FFF2-40B4-BE49-F238E27FC236}">
                <a16:creationId xmlns:a16="http://schemas.microsoft.com/office/drawing/2014/main" id="{A0FEE872-296A-855F-97A3-B8B0F2456E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7195971" y="1025769"/>
            <a:ext cx="305205" cy="305205"/>
          </a:xfrm>
          <a:prstGeom prst="rect">
            <a:avLst/>
          </a:prstGeom>
        </p:spPr>
      </p:pic>
      <p:pic>
        <p:nvPicPr>
          <p:cNvPr id="62" name="图形 61" descr="男人群 纯色填充">
            <a:extLst>
              <a:ext uri="{FF2B5EF4-FFF2-40B4-BE49-F238E27FC236}">
                <a16:creationId xmlns:a16="http://schemas.microsoft.com/office/drawing/2014/main" id="{66447FBC-954B-36C8-E9DD-D62C4DF34D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48703" y="971735"/>
            <a:ext cx="319965" cy="319965"/>
          </a:xfrm>
          <a:prstGeom prst="rect">
            <a:avLst/>
          </a:prstGeom>
        </p:spPr>
      </p:pic>
      <p:sp>
        <p:nvSpPr>
          <p:cNvPr id="11" name="圆角右箭头 10">
            <a:extLst>
              <a:ext uri="{FF2B5EF4-FFF2-40B4-BE49-F238E27FC236}">
                <a16:creationId xmlns:a16="http://schemas.microsoft.com/office/drawing/2014/main" id="{8DAB1FA5-3684-3D3B-10F6-E1217442484D}"/>
              </a:ext>
            </a:extLst>
          </p:cNvPr>
          <p:cNvSpPr/>
          <p:nvPr/>
        </p:nvSpPr>
        <p:spPr>
          <a:xfrm rot="10800000" flipH="1">
            <a:off x="505032" y="5277683"/>
            <a:ext cx="649176" cy="666276"/>
          </a:xfrm>
          <a:prstGeom prst="bentArrow">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242852">
                  <a:lumMod val="40000"/>
                  <a:lumOff val="60000"/>
                </a:srgbClr>
              </a:solidFill>
              <a:effectLst/>
              <a:uLnTx/>
              <a:uFillTx/>
              <a:latin typeface="Verdana"/>
              <a:ea typeface="+mn-ea"/>
              <a:cs typeface="+mn-cs"/>
            </a:endParaRPr>
          </a:p>
        </p:txBody>
      </p:sp>
    </p:spTree>
    <p:extLst>
      <p:ext uri="{BB962C8B-B14F-4D97-AF65-F5344CB8AC3E}">
        <p14:creationId xmlns:p14="http://schemas.microsoft.com/office/powerpoint/2010/main" val="999184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5F4A8520-8A34-8204-C27D-96177A51FA5B}"/>
              </a:ext>
            </a:extLst>
          </p:cNvPr>
          <p:cNvSpPr/>
          <p:nvPr/>
        </p:nvSpPr>
        <p:spPr>
          <a:xfrm>
            <a:off x="3935375" y="1169971"/>
            <a:ext cx="4324595" cy="2344854"/>
          </a:xfrm>
          <a:prstGeom prst="frame">
            <a:avLst/>
          </a:prstGeom>
          <a:solidFill>
            <a:schemeClr val="tx2">
              <a:lumMod val="40000"/>
              <a:lumOff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Verdana"/>
                <a:ea typeface="+mn-ea"/>
                <a:cs typeface="+mn-cs"/>
              </a:rPr>
              <a:t>School regulations decided by internal board and PTA; </a:t>
            </a:r>
            <a:r>
              <a:rPr kumimoji="0" lang="en-US" sz="1100" b="1" i="0" u="none" strike="noStrike" kern="1200" cap="none" spc="0" normalizeH="0" baseline="0" noProof="0">
                <a:ln>
                  <a:noFill/>
                </a:ln>
                <a:solidFill>
                  <a:prstClr val="black"/>
                </a:solidFill>
                <a:effectLst/>
                <a:uLnTx/>
                <a:uFillTx/>
                <a:latin typeface="Verdana"/>
                <a:ea typeface="+mn-ea"/>
                <a:cs typeface="+mn-cs"/>
              </a:rPr>
              <a:t>held accountable </a:t>
            </a:r>
            <a:r>
              <a:rPr kumimoji="0" lang="en-US" sz="1100" b="0" i="0" u="none" strike="noStrike" kern="1200" cap="none" spc="0" normalizeH="0" baseline="0" noProof="0">
                <a:ln>
                  <a:noFill/>
                </a:ln>
                <a:solidFill>
                  <a:prstClr val="black"/>
                </a:solidFill>
                <a:effectLst/>
                <a:uLnTx/>
                <a:uFillTx/>
                <a:latin typeface="Verdana"/>
                <a:ea typeface="+mn-ea"/>
                <a:cs typeface="+mn-cs"/>
              </a:rPr>
              <a:t>by state for test scores and overall performance </a:t>
            </a:r>
            <a:endParaRPr kumimoji="0" lang="en-US" sz="1100" b="0" i="0" u="none" strike="noStrike" kern="1200" cap="none" spc="0" normalizeH="0" baseline="0" noProof="0">
              <a:ln>
                <a:noFill/>
              </a:ln>
              <a:solidFill>
                <a:prstClr val="white"/>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Verdana"/>
                <a:ea typeface="+mn-ea"/>
                <a:cs typeface="+mn-cs"/>
              </a:rPr>
              <a:t>Focus on innovative teaching methods, </a:t>
            </a:r>
            <a:r>
              <a:rPr kumimoji="0" lang="en-US" sz="1100" b="0" i="0" u="none" strike="noStrike" kern="1200" cap="none" spc="0" normalizeH="0" baseline="0" noProof="0">
                <a:ln>
                  <a:noFill/>
                </a:ln>
                <a:solidFill>
                  <a:srgbClr val="3D4246"/>
                </a:solidFill>
                <a:effectLst/>
                <a:uLnTx/>
                <a:uFillTx/>
                <a:latin typeface="Verdana"/>
                <a:ea typeface="Aptos" panose="020B0004020202020204" pitchFamily="34" charset="0"/>
                <a:cs typeface="+mn-cs"/>
              </a:rPr>
              <a:t>adapting to </a:t>
            </a:r>
            <a:r>
              <a:rPr kumimoji="0" lang="en-US" sz="1100" b="1" i="0" u="none" strike="noStrike" kern="1200" cap="none" spc="0" normalizeH="0" baseline="0" noProof="0">
                <a:ln>
                  <a:noFill/>
                </a:ln>
                <a:solidFill>
                  <a:srgbClr val="3D4246"/>
                </a:solidFill>
                <a:effectLst/>
                <a:uLnTx/>
                <a:uFillTx/>
                <a:latin typeface="Verdana"/>
                <a:ea typeface="Aptos" panose="020B0004020202020204" pitchFamily="34" charset="0"/>
                <a:cs typeface="+mn-cs"/>
              </a:rPr>
              <a:t>learning styles of students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00" cap="none" spc="0" normalizeH="0" baseline="0" noProof="0">
                <a:ln>
                  <a:noFill/>
                </a:ln>
                <a:solidFill>
                  <a:srgbClr val="202122"/>
                </a:solidFill>
                <a:effectLst/>
                <a:uLnTx/>
                <a:uFillTx/>
                <a:latin typeface="Verdana"/>
                <a:ea typeface="Aptos" panose="020B0004020202020204" pitchFamily="34" charset="0"/>
                <a:cs typeface="Times New Roman" panose="02020603050405020304" pitchFamily="18" charset="0"/>
              </a:rPr>
              <a:t>Additional focus of instruction in </a:t>
            </a:r>
            <a:r>
              <a:rPr kumimoji="0" lang="en-US" sz="1100" b="1" i="0" u="none" strike="noStrike" kern="100" cap="none" spc="0" normalizeH="0" baseline="0" noProof="0">
                <a:ln>
                  <a:noFill/>
                </a:ln>
                <a:solidFill>
                  <a:prstClr val="black"/>
                </a:solidFill>
                <a:effectLst/>
                <a:uLnTx/>
                <a:uFillTx/>
                <a:latin typeface="Verdana"/>
                <a:ea typeface="Aptos" panose="020B0004020202020204" pitchFamily="34" charset="0"/>
                <a:cs typeface="Times New Roman" panose="02020603050405020304" pitchFamily="18" charset="0"/>
              </a:rPr>
              <a:t>English and comprehension;</a:t>
            </a:r>
            <a:r>
              <a:rPr kumimoji="0" lang="en-US" sz="1100" b="0" i="0" u="none" strike="noStrike" kern="100" cap="none" spc="0" normalizeH="0" baseline="0" noProof="0">
                <a:ln>
                  <a:noFill/>
                </a:ln>
                <a:solidFill>
                  <a:prstClr val="black"/>
                </a:solidFill>
                <a:effectLst/>
                <a:uLnTx/>
                <a:uFillTx/>
                <a:latin typeface="Verdana"/>
                <a:ea typeface="Aptos" panose="020B0004020202020204" pitchFamily="34" charset="0"/>
                <a:cs typeface="Times New Roman" panose="02020603050405020304" pitchFamily="18" charset="0"/>
              </a:rPr>
              <a:t> benefits Geni’s product</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srgbClr val="000000"/>
                </a:solidFill>
                <a:effectLst/>
                <a:uLnTx/>
                <a:uFillTx/>
                <a:latin typeface="Verdana"/>
                <a:ea typeface="+mn-ea"/>
                <a:cs typeface="+mn-cs"/>
              </a:rPr>
              <a:t>Regulations vary by school and by </a:t>
            </a:r>
            <a:r>
              <a:rPr kumimoji="0" lang="en-US" sz="1100" b="1" i="0" u="none" strike="noStrike" kern="1200" cap="none" spc="0" normalizeH="0" baseline="0" noProof="0">
                <a:ln>
                  <a:noFill/>
                </a:ln>
                <a:solidFill>
                  <a:srgbClr val="000000"/>
                </a:solidFill>
                <a:effectLst/>
                <a:uLnTx/>
                <a:uFillTx/>
                <a:latin typeface="Verdana"/>
                <a:ea typeface="+mn-ea"/>
                <a:cs typeface="+mn-cs"/>
              </a:rPr>
              <a:t>state</a:t>
            </a:r>
            <a:r>
              <a:rPr kumimoji="0" lang="en-US" sz="1100" b="0" i="0" u="none" strike="noStrike" kern="1200" cap="none" spc="0" normalizeH="0" baseline="0" noProof="0">
                <a:ln>
                  <a:noFill/>
                </a:ln>
                <a:solidFill>
                  <a:srgbClr val="000000"/>
                </a:solidFill>
                <a:effectLst/>
                <a:uLnTx/>
                <a:uFillTx/>
                <a:latin typeface="Verdana"/>
                <a:ea typeface="+mn-ea"/>
                <a:cs typeface="+mn-cs"/>
              </a:rPr>
              <a:t>; CA and IL are moderate while KA and IO are more strict​</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a:ln>
                <a:noFill/>
              </a:ln>
              <a:solidFill>
                <a:prstClr val="black"/>
              </a:solidFill>
              <a:effectLst/>
              <a:uLnTx/>
              <a:uFillTx/>
              <a:latin typeface="Verdana"/>
              <a:ea typeface="Aptos" panose="020B0004020202020204" pitchFamily="34" charset="0"/>
              <a:cs typeface="+mn-cs"/>
            </a:endParaRPr>
          </a:p>
        </p:txBody>
      </p:sp>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t>CDWG; </a:t>
            </a:r>
            <a:r>
              <a:rPr lang="en-US" err="1"/>
              <a:t>CharterSchoolsUSA</a:t>
            </a:r>
            <a:r>
              <a:rPr lang="en-US"/>
              <a:t>; CRPE; </a:t>
            </a:r>
            <a:r>
              <a:rPr lang="en-US" err="1"/>
              <a:t>EquipForEquality</a:t>
            </a:r>
            <a:r>
              <a:rPr lang="en-US"/>
              <a:t>; </a:t>
            </a:r>
            <a:r>
              <a:rPr lang="en-US" err="1"/>
              <a:t>Franzczek</a:t>
            </a:r>
            <a:r>
              <a:rPr lang="en-US"/>
              <a:t>; ISBE </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b="0" i="0">
                <a:solidFill>
                  <a:srgbClr val="0D0D0D"/>
                </a:solidFill>
                <a:effectLst/>
                <a:latin typeface="Söhne"/>
              </a:rPr>
              <a:t>Geni must strategically align itself with the unique needs of charter schools in Illinois, to offer cost-effective, customizable features tailored to their focus on innovative teaching methods, </a:t>
            </a:r>
            <a:r>
              <a:rPr lang="en-US" b="0" i="0" err="1">
                <a:solidFill>
                  <a:srgbClr val="0D0D0D"/>
                </a:solidFill>
                <a:effectLst/>
                <a:latin typeface="Söhne"/>
              </a:rPr>
              <a:t>english</a:t>
            </a:r>
            <a:r>
              <a:rPr lang="en-US" b="0" i="0">
                <a:solidFill>
                  <a:srgbClr val="0D0D0D"/>
                </a:solidFill>
                <a:effectLst/>
                <a:latin typeface="Söhne"/>
              </a:rPr>
              <a:t> instruction, and rapid improvement goals</a:t>
            </a:r>
            <a:endParaRPr lang="en-US"/>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Analyzing the landscape and market size of AI tools in charter schools</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9" name="Frame 8">
            <a:extLst>
              <a:ext uri="{FF2B5EF4-FFF2-40B4-BE49-F238E27FC236}">
                <a16:creationId xmlns:a16="http://schemas.microsoft.com/office/drawing/2014/main" id="{38EE78F6-4027-9FBC-1B4F-22A6502C7720}"/>
              </a:ext>
            </a:extLst>
          </p:cNvPr>
          <p:cNvSpPr/>
          <p:nvPr/>
        </p:nvSpPr>
        <p:spPr>
          <a:xfrm>
            <a:off x="498764" y="1170049"/>
            <a:ext cx="3178039" cy="2344776"/>
          </a:xfrm>
          <a:prstGeom prst="frame">
            <a:avLst/>
          </a:prstGeom>
          <a:solidFill>
            <a:schemeClr val="accent1">
              <a:lumMod val="40000"/>
              <a:lumOff val="60000"/>
            </a:schemeClr>
          </a:solidFill>
          <a:ln w="19050"/>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Verdana"/>
                <a:ea typeface="+mn-ea"/>
                <a:cs typeface="+mn-cs"/>
              </a:rPr>
              <a:t>Fast growing industry and large number of existing products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1" i="0" u="none" strike="noStrike" kern="1200" cap="none" spc="0" normalizeH="0" baseline="0" noProof="0" err="1">
                <a:ln>
                  <a:noFill/>
                </a:ln>
                <a:solidFill>
                  <a:prstClr val="black"/>
                </a:solidFill>
                <a:effectLst/>
                <a:uLnTx/>
                <a:uFillTx/>
                <a:latin typeface="Verdana"/>
                <a:ea typeface="+mn-ea"/>
                <a:cs typeface="+mn-cs"/>
              </a:rPr>
              <a:t>EdTec</a:t>
            </a:r>
            <a:r>
              <a:rPr kumimoji="0" lang="en-US" sz="1100" b="0" i="0" u="none" strike="noStrike" kern="1200" cap="none" spc="0" normalizeH="0" baseline="0" noProof="0">
                <a:ln>
                  <a:noFill/>
                </a:ln>
                <a:solidFill>
                  <a:prstClr val="black"/>
                </a:solidFill>
                <a:effectLst/>
                <a:uLnTx/>
                <a:uFillTx/>
                <a:latin typeface="Verdana"/>
                <a:ea typeface="+mn-ea"/>
                <a:cs typeface="+mn-cs"/>
              </a:rPr>
              <a:t> </a:t>
            </a:r>
            <a:r>
              <a:rPr kumimoji="0" lang="en-US" sz="1100" b="1" i="0" u="none" strike="noStrike" kern="1200" cap="none" spc="0" normalizeH="0" baseline="0" noProof="0">
                <a:ln>
                  <a:noFill/>
                </a:ln>
                <a:solidFill>
                  <a:prstClr val="black"/>
                </a:solidFill>
                <a:effectLst/>
                <a:uLnTx/>
                <a:uFillTx/>
                <a:latin typeface="Verdana"/>
                <a:ea typeface="+mn-ea"/>
                <a:cs typeface="+mn-cs"/>
              </a:rPr>
              <a:t>Inc. </a:t>
            </a:r>
            <a:r>
              <a:rPr kumimoji="0" lang="en-US" sz="1100" b="0" i="0" u="none" strike="noStrike" kern="1200" cap="none" spc="0" normalizeH="0" baseline="0" noProof="0">
                <a:ln>
                  <a:noFill/>
                </a:ln>
                <a:solidFill>
                  <a:prstClr val="black"/>
                </a:solidFill>
                <a:effectLst/>
                <a:uLnTx/>
                <a:uFillTx/>
                <a:latin typeface="Verdana"/>
                <a:ea typeface="+mn-ea"/>
                <a:cs typeface="+mn-cs"/>
              </a:rPr>
              <a:t>provides specialized services to charter schools in technical development and back-office handling; strategic partnership with them is crucial and allows access to a large network of charter schools</a:t>
            </a:r>
          </a:p>
        </p:txBody>
      </p:sp>
      <p:sp>
        <p:nvSpPr>
          <p:cNvPr id="11" name="Frame 10">
            <a:extLst>
              <a:ext uri="{FF2B5EF4-FFF2-40B4-BE49-F238E27FC236}">
                <a16:creationId xmlns:a16="http://schemas.microsoft.com/office/drawing/2014/main" id="{E6B58808-3CC7-4B1B-A60D-A165E4316EDF}"/>
              </a:ext>
            </a:extLst>
          </p:cNvPr>
          <p:cNvSpPr/>
          <p:nvPr/>
        </p:nvSpPr>
        <p:spPr>
          <a:xfrm>
            <a:off x="478970" y="3833371"/>
            <a:ext cx="3178392" cy="2156850"/>
          </a:xfrm>
          <a:prstGeom prst="frame">
            <a:avLst/>
          </a:prstGeom>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marL="171450" marR="0" lvl="0" indent="-171450" algn="l" defTabSz="457200" rtl="0" eaLnBrk="1" fontAlgn="base"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srgbClr val="000000"/>
                </a:solidFill>
                <a:effectLst/>
                <a:uLnTx/>
                <a:uFillTx/>
                <a:latin typeface="Verdana"/>
                <a:ea typeface="+mn-ea"/>
                <a:cs typeface="+mn-cs"/>
              </a:rPr>
              <a:t>Generally use blended or </a:t>
            </a:r>
            <a:r>
              <a:rPr kumimoji="0" lang="en-US" sz="1100" b="1" i="0" u="none" strike="noStrike" kern="1200" cap="none" spc="0" normalizeH="0" baseline="0" noProof="0">
                <a:ln>
                  <a:noFill/>
                </a:ln>
                <a:solidFill>
                  <a:srgbClr val="000000"/>
                </a:solidFill>
                <a:effectLst/>
                <a:uLnTx/>
                <a:uFillTx/>
                <a:latin typeface="Verdana"/>
                <a:ea typeface="+mn-ea"/>
                <a:cs typeface="+mn-cs"/>
              </a:rPr>
              <a:t>non-traditional</a:t>
            </a:r>
            <a:r>
              <a:rPr kumimoji="0" lang="en-US" sz="1100" b="0" i="0" u="none" strike="noStrike" kern="1200" cap="none" spc="0" normalizeH="0" baseline="0" noProof="0">
                <a:ln>
                  <a:noFill/>
                </a:ln>
                <a:solidFill>
                  <a:srgbClr val="000000"/>
                </a:solidFill>
                <a:effectLst/>
                <a:uLnTx/>
                <a:uFillTx/>
                <a:latin typeface="Verdana"/>
                <a:ea typeface="+mn-ea"/>
                <a:cs typeface="+mn-cs"/>
              </a:rPr>
              <a:t> teaching methods in classroom such as gamification </a:t>
            </a:r>
          </a:p>
          <a:p>
            <a:pPr marL="171450" marR="0" lvl="0" indent="-171450" algn="l" defTabSz="457200" rtl="0" eaLnBrk="1" fontAlgn="base" latinLnBrk="0" hangingPunct="1">
              <a:lnSpc>
                <a:spcPct val="100000"/>
              </a:lnSpc>
              <a:spcBef>
                <a:spcPts val="0"/>
              </a:spcBef>
              <a:spcAft>
                <a:spcPts val="0"/>
              </a:spcAft>
              <a:buClrTx/>
              <a:buSzTx/>
              <a:buFont typeface="Wingdings" panose="05000000000000000000" pitchFamily="2" charset="2"/>
              <a:buChar char="§"/>
              <a:tabLst/>
              <a:defRPr/>
            </a:pPr>
            <a:r>
              <a:rPr kumimoji="0" lang="en-US" sz="1100" b="1" i="0" u="none" strike="noStrike" kern="1200" cap="none" spc="0" normalizeH="0" baseline="0" noProof="0">
                <a:ln>
                  <a:noFill/>
                </a:ln>
                <a:solidFill>
                  <a:srgbClr val="000000"/>
                </a:solidFill>
                <a:effectLst/>
                <a:uLnTx/>
                <a:uFillTx/>
                <a:latin typeface="Verdana"/>
                <a:ea typeface="+mn-ea"/>
                <a:cs typeface="+mn-cs"/>
              </a:rPr>
              <a:t>Technologically oriented </a:t>
            </a:r>
            <a:r>
              <a:rPr kumimoji="0" lang="en-US" sz="1100" b="0" i="0" u="none" strike="noStrike" kern="1200" cap="none" spc="0" normalizeH="0" baseline="0" noProof="0">
                <a:ln>
                  <a:noFill/>
                </a:ln>
                <a:solidFill>
                  <a:srgbClr val="000000"/>
                </a:solidFill>
                <a:effectLst/>
                <a:uLnTx/>
                <a:uFillTx/>
                <a:latin typeface="Verdana"/>
                <a:ea typeface="+mn-ea"/>
                <a:cs typeface="+mn-cs"/>
              </a:rPr>
              <a:t>and prefer using new educational resources and learning materials, alternate ed-tech platforms</a:t>
            </a:r>
          </a:p>
        </p:txBody>
      </p:sp>
      <p:sp>
        <p:nvSpPr>
          <p:cNvPr id="12" name="Frame 11">
            <a:extLst>
              <a:ext uri="{FF2B5EF4-FFF2-40B4-BE49-F238E27FC236}">
                <a16:creationId xmlns:a16="http://schemas.microsoft.com/office/drawing/2014/main" id="{7FD91129-44A5-6513-9845-D0FC7E6C95AA}"/>
              </a:ext>
            </a:extLst>
          </p:cNvPr>
          <p:cNvSpPr/>
          <p:nvPr/>
        </p:nvSpPr>
        <p:spPr>
          <a:xfrm>
            <a:off x="8528348" y="1170049"/>
            <a:ext cx="3194579" cy="2297325"/>
          </a:xfrm>
          <a:prstGeom prst="frame">
            <a:avLst/>
          </a:prstGeom>
          <a:solidFill>
            <a:schemeClr val="bg2">
              <a:lumMod val="5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srgbClr val="0D0D0D"/>
                </a:solidFill>
                <a:effectLst/>
                <a:uLnTx/>
                <a:uFillTx/>
                <a:latin typeface="Verdana"/>
                <a:ea typeface="+mn-ea"/>
                <a:cs typeface="+mn-cs"/>
              </a:rPr>
              <a:t>Charter schools are subjected to higher budget constraints; </a:t>
            </a:r>
            <a:r>
              <a:rPr kumimoji="0" lang="en-US" sz="1100" b="0" i="0" u="none" strike="noStrike" kern="1200" cap="none" spc="0" normalizeH="0" baseline="0" noProof="0">
                <a:ln>
                  <a:noFill/>
                </a:ln>
                <a:solidFill>
                  <a:prstClr val="black"/>
                </a:solidFill>
                <a:effectLst/>
                <a:uLnTx/>
                <a:uFillTx/>
                <a:latin typeface="Verdana"/>
                <a:ea typeface="+mn-ea"/>
                <a:cs typeface="+mn-cs"/>
              </a:rPr>
              <a:t>receive </a:t>
            </a:r>
            <a:r>
              <a:rPr kumimoji="0" lang="en-US" sz="1100" b="1" i="0" u="none" strike="noStrike" kern="1200" cap="none" spc="0" normalizeH="0" baseline="0" noProof="0">
                <a:ln>
                  <a:noFill/>
                </a:ln>
                <a:solidFill>
                  <a:prstClr val="black"/>
                </a:solidFill>
                <a:effectLst/>
                <a:uLnTx/>
                <a:uFillTx/>
                <a:latin typeface="Verdana"/>
                <a:ea typeface="+mn-ea"/>
                <a:cs typeface="+mn-cs"/>
              </a:rPr>
              <a:t>22% less funding </a:t>
            </a:r>
            <a:r>
              <a:rPr kumimoji="0" lang="en-US" sz="1100" b="0" i="0" u="none" strike="noStrike" kern="1200" cap="none" spc="0" normalizeH="0" baseline="0" noProof="0">
                <a:ln>
                  <a:noFill/>
                </a:ln>
                <a:solidFill>
                  <a:prstClr val="black"/>
                </a:solidFill>
                <a:effectLst/>
                <a:uLnTx/>
                <a:uFillTx/>
                <a:latin typeface="Verdana"/>
                <a:ea typeface="+mn-ea"/>
                <a:cs typeface="+mn-cs"/>
              </a:rPr>
              <a:t>per pupil than public schools</a:t>
            </a:r>
            <a:endParaRPr kumimoji="0" lang="en-US" sz="1100" b="0" i="0" u="none" strike="noStrike" kern="1200" cap="none" spc="0" normalizeH="0" baseline="0" noProof="0">
              <a:ln>
                <a:noFill/>
              </a:ln>
              <a:solidFill>
                <a:prstClr val="black"/>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srgbClr val="0D0D0D"/>
                </a:solidFill>
                <a:effectLst/>
                <a:uLnTx/>
                <a:uFillTx/>
                <a:latin typeface="Verdana"/>
                <a:ea typeface="+mn-ea"/>
                <a:cs typeface="+mn-cs"/>
              </a:rPr>
              <a:t>Will opt for products that are </a:t>
            </a:r>
            <a:r>
              <a:rPr kumimoji="0" lang="en-US" sz="1100" b="1" i="0" u="none" strike="noStrike" kern="1200" cap="none" spc="0" normalizeH="0" baseline="0" noProof="0">
                <a:ln>
                  <a:noFill/>
                </a:ln>
                <a:solidFill>
                  <a:srgbClr val="0D0D0D"/>
                </a:solidFill>
                <a:effectLst/>
                <a:uLnTx/>
                <a:uFillTx/>
                <a:latin typeface="Verdana"/>
                <a:ea typeface="+mn-ea"/>
                <a:cs typeface="+mn-cs"/>
              </a:rPr>
              <a:t>customizable</a:t>
            </a:r>
            <a:r>
              <a:rPr kumimoji="0" lang="en-US" sz="1100" b="0" i="0" u="none" strike="noStrike" kern="1200" cap="none" spc="0" normalizeH="0" baseline="0" noProof="0">
                <a:ln>
                  <a:noFill/>
                </a:ln>
                <a:solidFill>
                  <a:srgbClr val="0D0D0D"/>
                </a:solidFill>
                <a:effectLst/>
                <a:uLnTx/>
                <a:uFillTx/>
                <a:latin typeface="Verdana"/>
                <a:ea typeface="+mn-ea"/>
                <a:cs typeface="+mn-cs"/>
              </a:rPr>
              <a:t> and have the most uses, while maintaining low price; Geni need to expand product scope to compete</a:t>
            </a:r>
            <a:endParaRPr kumimoji="0" lang="en-US" sz="1100" b="0" i="0" u="none" strike="noStrike" kern="1200" cap="none" spc="0" normalizeH="0" baseline="0" noProof="0">
              <a:ln>
                <a:noFill/>
              </a:ln>
              <a:solidFill>
                <a:srgbClr val="0D0D0D"/>
              </a:solidFill>
              <a:effectLst/>
              <a:uLnTx/>
              <a:uFillTx/>
              <a:latin typeface="Verdana"/>
              <a:ea typeface="Verdana"/>
              <a:cs typeface="+mn-cs"/>
            </a:endParaRPr>
          </a:p>
        </p:txBody>
      </p:sp>
      <p:sp>
        <p:nvSpPr>
          <p:cNvPr id="13" name="Frame 12">
            <a:extLst>
              <a:ext uri="{FF2B5EF4-FFF2-40B4-BE49-F238E27FC236}">
                <a16:creationId xmlns:a16="http://schemas.microsoft.com/office/drawing/2014/main" id="{78740A2A-E7D6-AE22-F184-3F7F362D5BF3}"/>
              </a:ext>
            </a:extLst>
          </p:cNvPr>
          <p:cNvSpPr/>
          <p:nvPr/>
        </p:nvSpPr>
        <p:spPr>
          <a:xfrm>
            <a:off x="8538245" y="3832164"/>
            <a:ext cx="3184682" cy="2159767"/>
          </a:xfrm>
          <a:prstGeom prst="frame">
            <a:avLst/>
          </a:prstGeom>
          <a:solidFill>
            <a:schemeClr val="accent3"/>
          </a:solidFill>
          <a:ln w="19050"/>
        </p:spPr>
        <p:style>
          <a:lnRef idx="2">
            <a:schemeClr val="accent1">
              <a:shade val="15000"/>
            </a:schemeClr>
          </a:lnRef>
          <a:fillRef idx="1">
            <a:schemeClr val="accent1"/>
          </a:fillRef>
          <a:effectRef idx="0">
            <a:schemeClr val="accent1"/>
          </a:effectRef>
          <a:fontRef idx="minor">
            <a:schemeClr val="lt1"/>
          </a:fontRef>
        </p:style>
        <p:txBody>
          <a:bodyPr wrap="square" lIns="91440" tIns="45720" rIns="91440" bIns="45720" rtlCol="0" anchor="t" anchorCtr="0"/>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a:ln>
                  <a:noFill/>
                </a:ln>
                <a:solidFill>
                  <a:srgbClr val="0D0D0D"/>
                </a:solidFill>
                <a:effectLst/>
                <a:uLnTx/>
                <a:uFillTx/>
                <a:latin typeface="Verdana"/>
                <a:ea typeface="+mn-ea"/>
                <a:cs typeface="+mn-cs"/>
              </a:rPr>
              <a:t>Bargaining power for suppliers hinges on </a:t>
            </a:r>
            <a:r>
              <a:rPr kumimoji="0" lang="en-US" sz="1100" b="1" i="0" u="none" strike="noStrike" kern="1200" cap="none" spc="0" normalizeH="0" baseline="0" noProof="0">
                <a:ln>
                  <a:noFill/>
                </a:ln>
                <a:solidFill>
                  <a:srgbClr val="0D0D0D"/>
                </a:solidFill>
                <a:effectLst/>
                <a:uLnTx/>
                <a:uFillTx/>
                <a:latin typeface="Verdana"/>
                <a:ea typeface="+mn-ea"/>
                <a:cs typeface="+mn-cs"/>
              </a:rPr>
              <a:t>product variation</a:t>
            </a:r>
            <a:r>
              <a:rPr kumimoji="0" lang="en-US" sz="1100" b="0" i="0" u="none" strike="noStrike" kern="1200" cap="none" spc="0" normalizeH="0" baseline="0" noProof="0">
                <a:ln>
                  <a:noFill/>
                </a:ln>
                <a:solidFill>
                  <a:srgbClr val="0D0D0D"/>
                </a:solidFill>
                <a:effectLst/>
                <a:uLnTx/>
                <a:uFillTx/>
                <a:latin typeface="Verdana"/>
                <a:ea typeface="+mn-ea"/>
                <a:cs typeface="+mn-cs"/>
              </a:rPr>
              <a:t>; advantages are lack of market saturation for charter schools and low price of Geni’s product</a:t>
            </a:r>
            <a:endParaRPr kumimoji="0" lang="en-US" sz="11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1" i="0" u="none" strike="noStrike" kern="1200" cap="none" spc="0" normalizeH="0" baseline="0" noProof="0">
                <a:ln>
                  <a:noFill/>
                </a:ln>
                <a:solidFill>
                  <a:srgbClr val="0D0D0D"/>
                </a:solidFill>
                <a:effectLst/>
                <a:uLnTx/>
                <a:uFillTx/>
                <a:latin typeface="Verdana"/>
                <a:ea typeface="Verdana"/>
                <a:cs typeface="+mn-cs"/>
              </a:rPr>
              <a:t>Partnerships</a:t>
            </a:r>
            <a:r>
              <a:rPr kumimoji="0" lang="en-US" sz="1100" b="0" i="0" u="none" strike="noStrike" kern="1200" cap="none" spc="0" normalizeH="0" baseline="0" noProof="0">
                <a:ln>
                  <a:noFill/>
                </a:ln>
                <a:solidFill>
                  <a:srgbClr val="0D0D0D"/>
                </a:solidFill>
                <a:effectLst/>
                <a:uLnTx/>
                <a:uFillTx/>
                <a:latin typeface="Verdana"/>
                <a:ea typeface="Verdana"/>
                <a:cs typeface="+mn-cs"/>
              </a:rPr>
              <a:t> with groups  such as </a:t>
            </a:r>
            <a:r>
              <a:rPr kumimoji="0" lang="en-US" sz="1100" b="0" i="1" u="none" strike="noStrike" kern="1200" cap="none" spc="0" normalizeH="0" baseline="0" noProof="0">
                <a:ln>
                  <a:noFill/>
                </a:ln>
                <a:solidFill>
                  <a:srgbClr val="0D0D0D"/>
                </a:solidFill>
                <a:effectLst/>
                <a:uLnTx/>
                <a:uFillTx/>
                <a:latin typeface="Verdana"/>
                <a:ea typeface="Verdana"/>
                <a:cs typeface="+mn-cs"/>
              </a:rPr>
              <a:t>Charter Schools USA</a:t>
            </a:r>
            <a:r>
              <a:rPr kumimoji="0" lang="en-US" sz="1100" b="0" i="0" u="none" strike="noStrike" kern="1200" cap="none" spc="0" normalizeH="0" baseline="0" noProof="0">
                <a:ln>
                  <a:noFill/>
                </a:ln>
                <a:solidFill>
                  <a:srgbClr val="0D0D0D"/>
                </a:solidFill>
                <a:effectLst/>
                <a:uLnTx/>
                <a:uFillTx/>
                <a:latin typeface="Verdana"/>
                <a:ea typeface="Verdana"/>
                <a:cs typeface="+mn-cs"/>
              </a:rPr>
              <a:t> and </a:t>
            </a:r>
            <a:r>
              <a:rPr kumimoji="0" lang="en-US" sz="1100" b="0" i="1" u="none" strike="noStrike" kern="1200" cap="none" spc="0" normalizeH="0" baseline="0" noProof="0">
                <a:ln>
                  <a:noFill/>
                </a:ln>
                <a:solidFill>
                  <a:srgbClr val="0D0D0D"/>
                </a:solidFill>
                <a:effectLst/>
                <a:uLnTx/>
                <a:uFillTx/>
                <a:latin typeface="Verdana"/>
                <a:ea typeface="Verdana"/>
                <a:cs typeface="+mn-cs"/>
              </a:rPr>
              <a:t>Illinois Network of Charter Schools </a:t>
            </a:r>
            <a:r>
              <a:rPr kumimoji="0" lang="en-US" sz="1100" b="0" i="0" u="none" strike="noStrike" kern="1200" cap="none" spc="0" normalizeH="0" baseline="0" noProof="0">
                <a:ln>
                  <a:noFill/>
                </a:ln>
                <a:solidFill>
                  <a:srgbClr val="0D0D0D"/>
                </a:solidFill>
                <a:effectLst/>
                <a:uLnTx/>
                <a:uFillTx/>
                <a:latin typeface="Verdana"/>
                <a:ea typeface="Verdana"/>
                <a:cs typeface="+mn-cs"/>
              </a:rPr>
              <a:t>are essential</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a:ln>
                <a:noFill/>
              </a:ln>
              <a:solidFill>
                <a:srgbClr val="0D0D0D"/>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a:ln>
                <a:noFill/>
              </a:ln>
              <a:solidFill>
                <a:srgbClr val="0D0D0D"/>
              </a:solidFill>
              <a:effectLst/>
              <a:uLnTx/>
              <a:uFillTx/>
              <a:latin typeface="Verdana"/>
              <a:ea typeface="Verdana"/>
              <a:cs typeface="+mn-cs"/>
            </a:endParaRPr>
          </a:p>
        </p:txBody>
      </p:sp>
      <p:sp>
        <p:nvSpPr>
          <p:cNvPr id="40" name="TextBox 39">
            <a:extLst>
              <a:ext uri="{FF2B5EF4-FFF2-40B4-BE49-F238E27FC236}">
                <a16:creationId xmlns:a16="http://schemas.microsoft.com/office/drawing/2014/main" id="{9DC89D6C-6B24-2B9C-B856-285B1564B097}"/>
              </a:ext>
            </a:extLst>
          </p:cNvPr>
          <p:cNvSpPr txBox="1"/>
          <p:nvPr/>
        </p:nvSpPr>
        <p:spPr>
          <a:xfrm>
            <a:off x="8652546" y="1166463"/>
            <a:ext cx="295607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Bargaining power of buyers</a:t>
            </a:r>
          </a:p>
        </p:txBody>
      </p:sp>
      <p:sp>
        <p:nvSpPr>
          <p:cNvPr id="41" name="TextBox 40">
            <a:extLst>
              <a:ext uri="{FF2B5EF4-FFF2-40B4-BE49-F238E27FC236}">
                <a16:creationId xmlns:a16="http://schemas.microsoft.com/office/drawing/2014/main" id="{7825688D-EBAC-7F02-4EFB-B31AECB982DB}"/>
              </a:ext>
            </a:extLst>
          </p:cNvPr>
          <p:cNvSpPr txBox="1"/>
          <p:nvPr/>
        </p:nvSpPr>
        <p:spPr>
          <a:xfrm>
            <a:off x="597945" y="1166463"/>
            <a:ext cx="2940091"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Rivalry Among Competitors</a:t>
            </a:r>
          </a:p>
        </p:txBody>
      </p:sp>
      <p:sp>
        <p:nvSpPr>
          <p:cNvPr id="42" name="TextBox 41">
            <a:extLst>
              <a:ext uri="{FF2B5EF4-FFF2-40B4-BE49-F238E27FC236}">
                <a16:creationId xmlns:a16="http://schemas.microsoft.com/office/drawing/2014/main" id="{401FB372-D992-C4BA-A55B-81E46A070F76}"/>
              </a:ext>
            </a:extLst>
          </p:cNvPr>
          <p:cNvSpPr txBox="1"/>
          <p:nvPr/>
        </p:nvSpPr>
        <p:spPr>
          <a:xfrm>
            <a:off x="8524338" y="3821481"/>
            <a:ext cx="319858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Bargaining power of suppliers</a:t>
            </a:r>
          </a:p>
        </p:txBody>
      </p:sp>
      <p:sp>
        <p:nvSpPr>
          <p:cNvPr id="43" name="TextBox 42">
            <a:extLst>
              <a:ext uri="{FF2B5EF4-FFF2-40B4-BE49-F238E27FC236}">
                <a16:creationId xmlns:a16="http://schemas.microsoft.com/office/drawing/2014/main" id="{CC753B85-B2A1-F040-9E07-536D0899566F}"/>
              </a:ext>
            </a:extLst>
          </p:cNvPr>
          <p:cNvSpPr txBox="1"/>
          <p:nvPr/>
        </p:nvSpPr>
        <p:spPr>
          <a:xfrm>
            <a:off x="4837585" y="1152162"/>
            <a:ext cx="2526486" cy="307777"/>
          </a:xfrm>
          <a:prstGeom prst="rect">
            <a:avLst/>
          </a:prstGeom>
          <a:no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Threat of New Entrants</a:t>
            </a:r>
          </a:p>
        </p:txBody>
      </p:sp>
      <p:sp>
        <p:nvSpPr>
          <p:cNvPr id="49" name="Rectangle 48">
            <a:extLst>
              <a:ext uri="{FF2B5EF4-FFF2-40B4-BE49-F238E27FC236}">
                <a16:creationId xmlns:a16="http://schemas.microsoft.com/office/drawing/2014/main" id="{4DC47734-965F-0415-8BA4-D4E0F473E074}"/>
              </a:ext>
            </a:extLst>
          </p:cNvPr>
          <p:cNvSpPr/>
          <p:nvPr/>
        </p:nvSpPr>
        <p:spPr>
          <a:xfrm>
            <a:off x="6398145" y="3833723"/>
            <a:ext cx="1863447" cy="2155593"/>
          </a:xfrm>
          <a:prstGeom prst="rect">
            <a:avLst/>
          </a:prstGeom>
          <a:noFill/>
          <a:ln w="2540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Verdana"/>
                <a:ea typeface="+mn-ea"/>
                <a:cs typeface="+mn-cs"/>
              </a:rPr>
              <a:t>Charter schools </a:t>
            </a:r>
            <a:r>
              <a:rPr kumimoji="0" lang="en-US" sz="1100" b="1" i="0" u="none" strike="noStrike" kern="1200" cap="none" spc="0" normalizeH="0" baseline="0" noProof="0">
                <a:ln>
                  <a:noFill/>
                </a:ln>
                <a:solidFill>
                  <a:prstClr val="black"/>
                </a:solidFill>
                <a:effectLst/>
                <a:uLnTx/>
                <a:uFillTx/>
                <a:latin typeface="Verdana"/>
                <a:ea typeface="+mn-ea"/>
                <a:cs typeface="+mn-cs"/>
              </a:rPr>
              <a:t>blend elements </a:t>
            </a:r>
            <a:r>
              <a:rPr kumimoji="0" lang="en-US" sz="1100" b="0" i="0" u="none" strike="noStrike" kern="1200" cap="none" spc="0" normalizeH="0" baseline="0" noProof="0">
                <a:ln>
                  <a:noFill/>
                </a:ln>
                <a:solidFill>
                  <a:prstClr val="black"/>
                </a:solidFill>
                <a:effectLst/>
                <a:uLnTx/>
                <a:uFillTx/>
                <a:latin typeface="Verdana"/>
                <a:ea typeface="+mn-ea"/>
                <a:cs typeface="+mn-cs"/>
              </a:rPr>
              <a:t>of both public and private schools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Verdana"/>
                <a:ea typeface="+mn-ea"/>
                <a:cs typeface="+mn-cs"/>
              </a:rPr>
              <a:t>They receive funding from the state but have </a:t>
            </a:r>
            <a:r>
              <a:rPr kumimoji="0" lang="en-US" sz="1100" b="1" i="0" u="none" strike="noStrike" kern="1200" cap="none" spc="0" normalizeH="0" baseline="0" noProof="0">
                <a:ln>
                  <a:noFill/>
                </a:ln>
                <a:solidFill>
                  <a:prstClr val="black"/>
                </a:solidFill>
                <a:effectLst/>
                <a:uLnTx/>
                <a:uFillTx/>
                <a:latin typeface="Verdana"/>
                <a:ea typeface="+mn-ea"/>
                <a:cs typeface="+mn-cs"/>
              </a:rPr>
              <a:t>operational autonomy </a:t>
            </a:r>
            <a:r>
              <a:rPr kumimoji="0" lang="en-US" sz="1100" b="0" i="0" u="none" strike="noStrike" kern="1200" cap="none" spc="0" normalizeH="0" baseline="0" noProof="0">
                <a:ln>
                  <a:noFill/>
                </a:ln>
                <a:solidFill>
                  <a:prstClr val="black"/>
                </a:solidFill>
                <a:effectLst/>
                <a:uLnTx/>
                <a:uFillTx/>
                <a:latin typeface="Verdana"/>
                <a:ea typeface="+mn-ea"/>
                <a:cs typeface="+mn-cs"/>
              </a:rPr>
              <a:t>bar certain baseline regulations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Verdana"/>
                <a:ea typeface="Verdana"/>
                <a:cs typeface="+mn-cs"/>
              </a:rPr>
              <a:t>Enrollment in charter schools exceeds </a:t>
            </a:r>
            <a:r>
              <a:rPr kumimoji="0" lang="en-US" sz="1100" b="1" i="0" u="none" strike="noStrike" kern="1200" cap="none" spc="0" normalizeH="0" baseline="0" noProof="0">
                <a:ln>
                  <a:noFill/>
                </a:ln>
                <a:solidFill>
                  <a:prstClr val="black"/>
                </a:solidFill>
                <a:effectLst/>
                <a:uLnTx/>
                <a:uFillTx/>
                <a:latin typeface="Verdana"/>
                <a:ea typeface="Verdana"/>
                <a:cs typeface="+mn-cs"/>
              </a:rPr>
              <a:t>60496</a:t>
            </a:r>
            <a:r>
              <a:rPr kumimoji="0" lang="en-US" sz="1100" b="0" i="0" u="none" strike="noStrike" kern="1200" cap="none" spc="0" normalizeH="0" baseline="0" noProof="0">
                <a:ln>
                  <a:noFill/>
                </a:ln>
                <a:solidFill>
                  <a:prstClr val="black"/>
                </a:solidFill>
                <a:effectLst/>
                <a:uLnTx/>
                <a:uFillTx/>
                <a:latin typeface="Verdana"/>
                <a:ea typeface="Verdana"/>
                <a:cs typeface="+mn-cs"/>
              </a:rPr>
              <a:t> in Illinois</a:t>
            </a:r>
          </a:p>
        </p:txBody>
      </p:sp>
      <p:sp>
        <p:nvSpPr>
          <p:cNvPr id="7" name="TextBox 6">
            <a:extLst>
              <a:ext uri="{FF2B5EF4-FFF2-40B4-BE49-F238E27FC236}">
                <a16:creationId xmlns:a16="http://schemas.microsoft.com/office/drawing/2014/main" id="{A7FB2701-35C6-39BE-191A-F36114E975F0}"/>
              </a:ext>
            </a:extLst>
          </p:cNvPr>
          <p:cNvSpPr txBox="1"/>
          <p:nvPr/>
        </p:nvSpPr>
        <p:spPr>
          <a:xfrm>
            <a:off x="505845" y="3821482"/>
            <a:ext cx="318468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Threat of Substitute products</a:t>
            </a:r>
          </a:p>
        </p:txBody>
      </p:sp>
      <p:graphicFrame>
        <p:nvGraphicFramePr>
          <p:cNvPr id="17" name="Chart 16">
            <a:extLst>
              <a:ext uri="{FF2B5EF4-FFF2-40B4-BE49-F238E27FC236}">
                <a16:creationId xmlns:a16="http://schemas.microsoft.com/office/drawing/2014/main" id="{3A9AC3F6-D97B-D02A-CB68-5B04C83B527E}"/>
              </a:ext>
            </a:extLst>
          </p:cNvPr>
          <p:cNvGraphicFramePr/>
          <p:nvPr/>
        </p:nvGraphicFramePr>
        <p:xfrm>
          <a:off x="3920109" y="3719433"/>
          <a:ext cx="2444872" cy="2407819"/>
        </p:xfrm>
        <a:graphic>
          <a:graphicData uri="http://schemas.openxmlformats.org/drawingml/2006/chart">
            <c:chart xmlns:c="http://schemas.openxmlformats.org/drawingml/2006/chart" xmlns:r="http://schemas.openxmlformats.org/officeDocument/2006/relationships" r:id="rId3"/>
          </a:graphicData>
        </a:graphic>
      </p:graphicFrame>
      <p:cxnSp>
        <p:nvCxnSpPr>
          <p:cNvPr id="22" name="Connector: Curved 21">
            <a:extLst>
              <a:ext uri="{FF2B5EF4-FFF2-40B4-BE49-F238E27FC236}">
                <a16:creationId xmlns:a16="http://schemas.microsoft.com/office/drawing/2014/main" id="{C7A05610-D1C1-FFDA-22CA-541C1F0B47C0}"/>
              </a:ext>
            </a:extLst>
          </p:cNvPr>
          <p:cNvCxnSpPr/>
          <p:nvPr/>
        </p:nvCxnSpPr>
        <p:spPr>
          <a:xfrm flipV="1">
            <a:off x="3664599" y="2189085"/>
            <a:ext cx="263098" cy="254000"/>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5CED1FA8-6CA2-899F-8F92-A575A457AAC2}"/>
              </a:ext>
            </a:extLst>
          </p:cNvPr>
          <p:cNvCxnSpPr>
            <a:cxnSpLocks/>
          </p:cNvCxnSpPr>
          <p:nvPr/>
        </p:nvCxnSpPr>
        <p:spPr>
          <a:xfrm>
            <a:off x="10065835" y="3467374"/>
            <a:ext cx="234347" cy="354107"/>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DD579BB3-4396-D194-A3C6-30A50ADB4C64}"/>
              </a:ext>
            </a:extLst>
          </p:cNvPr>
          <p:cNvCxnSpPr>
            <a:cxnSpLocks/>
          </p:cNvCxnSpPr>
          <p:nvPr/>
        </p:nvCxnSpPr>
        <p:spPr>
          <a:xfrm flipH="1">
            <a:off x="1934878" y="3514826"/>
            <a:ext cx="234217" cy="306656"/>
          </a:xfrm>
          <a:prstGeom prst="curvedConnector3">
            <a:avLst>
              <a:gd name="adj1" fmla="val 5000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04E0AE56-0474-D7CC-DD21-221F389B6BF8}"/>
              </a:ext>
            </a:extLst>
          </p:cNvPr>
          <p:cNvCxnSpPr>
            <a:cxnSpLocks/>
          </p:cNvCxnSpPr>
          <p:nvPr/>
        </p:nvCxnSpPr>
        <p:spPr>
          <a:xfrm>
            <a:off x="8259970" y="2222780"/>
            <a:ext cx="278274" cy="22030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127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a:xfrm>
            <a:off x="1653381" y="3076669"/>
            <a:ext cx="9603197" cy="517990"/>
          </a:xfrm>
        </p:spPr>
        <p:txBody>
          <a:bodyPr lIns="91440" tIns="45720" rIns="91440" bIns="45720" anchor="ctr"/>
          <a:lstStyle/>
          <a:p>
            <a:r>
              <a:rPr lang="en-US" dirty="0">
                <a:latin typeface="Verdana"/>
                <a:ea typeface="Verdana"/>
              </a:rPr>
              <a:t>Marketing Research</a:t>
            </a:r>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#5</a:t>
            </a:r>
          </a:p>
        </p:txBody>
      </p:sp>
    </p:spTree>
    <p:extLst>
      <p:ext uri="{BB962C8B-B14F-4D97-AF65-F5344CB8AC3E}">
        <p14:creationId xmlns:p14="http://schemas.microsoft.com/office/powerpoint/2010/main" val="18511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27308" y="6124768"/>
            <a:ext cx="11363572" cy="566310"/>
          </a:xfrm>
          <a:prstGeom prst="rect">
            <a:avLst/>
          </a:prstGeom>
          <a:ln w="19050">
            <a:solidFill>
              <a:srgbClr val="175795"/>
            </a:solidFill>
          </a:ln>
        </p:spPr>
        <p:txBody>
          <a:bodyPr vert="horz" wrap="square" lIns="0" tIns="19050" rIns="0" bIns="0" rtlCol="0" anchor="t">
            <a:spAutoFit/>
          </a:bodyPr>
          <a:lstStyle/>
          <a:p>
            <a:pPr marL="3166745" marR="107950" lvl="0" indent="-3052445" defTabSz="914400" eaLnBrk="1" fontAlgn="auto" latinLnBrk="0" hangingPunct="1">
              <a:lnSpc>
                <a:spcPts val="2020"/>
              </a:lnSpc>
              <a:spcBef>
                <a:spcPts val="150"/>
              </a:spcBef>
              <a:spcAft>
                <a:spcPts val="0"/>
              </a:spcAft>
              <a:buClrTx/>
              <a:buSzTx/>
              <a:buFontTx/>
              <a:buNone/>
              <a:tabLst/>
              <a:defRPr/>
            </a:pPr>
            <a:endParaRPr kumimoji="0" sz="1700" b="0" i="0" u="none" strike="noStrike" kern="0" cap="none" spc="-10" normalizeH="0" baseline="0" noProof="0">
              <a:ln>
                <a:noFill/>
              </a:ln>
              <a:solidFill>
                <a:sysClr val="windowText" lastClr="000000"/>
              </a:solidFill>
              <a:effectLst/>
              <a:uLnTx/>
              <a:uFillTx/>
              <a:latin typeface="Verdana"/>
              <a:ea typeface="Verdana"/>
            </a:endParaRPr>
          </a:p>
        </p:txBody>
      </p:sp>
      <p:sp>
        <p:nvSpPr>
          <p:cNvPr id="5" name="object 5"/>
          <p:cNvSpPr txBox="1">
            <a:spLocks noGrp="1"/>
          </p:cNvSpPr>
          <p:nvPr>
            <p:ph type="title"/>
          </p:nvPr>
        </p:nvSpPr>
        <p:spPr>
          <a:xfrm>
            <a:off x="557709" y="86867"/>
            <a:ext cx="9074785" cy="606576"/>
          </a:xfrm>
          <a:prstGeom prst="rect">
            <a:avLst/>
          </a:prstGeom>
        </p:spPr>
        <p:txBody>
          <a:bodyPr vert="horz" wrap="square" lIns="0" tIns="41910" rIns="0" bIns="0" rtlCol="0" anchor="t">
            <a:spAutoFit/>
          </a:bodyPr>
          <a:lstStyle/>
          <a:p>
            <a:pPr marL="12700" marR="5080">
              <a:lnSpc>
                <a:spcPts val="2210"/>
              </a:lnSpc>
              <a:spcBef>
                <a:spcPts val="330"/>
              </a:spcBef>
            </a:pPr>
            <a:r>
              <a:t>Identifying</a:t>
            </a:r>
            <a:r>
              <a:rPr spc="-65"/>
              <a:t> </a:t>
            </a:r>
            <a:r>
              <a:rPr lang="en-US"/>
              <a:t>potential online marketing channel for Geni Zone's operation</a:t>
            </a:r>
            <a:endParaRPr spc="-10"/>
          </a:p>
        </p:txBody>
      </p:sp>
      <p:grpSp>
        <p:nvGrpSpPr>
          <p:cNvPr id="7" name="object 7"/>
          <p:cNvGrpSpPr/>
          <p:nvPr/>
        </p:nvGrpSpPr>
        <p:grpSpPr>
          <a:xfrm>
            <a:off x="464820" y="1047246"/>
            <a:ext cx="1389545" cy="1621207"/>
            <a:chOff x="472619" y="1301240"/>
            <a:chExt cx="1463675" cy="915669"/>
          </a:xfrm>
        </p:grpSpPr>
        <p:sp>
          <p:nvSpPr>
            <p:cNvPr id="8" name="object 8"/>
            <p:cNvSpPr/>
            <p:nvPr/>
          </p:nvSpPr>
          <p:spPr>
            <a:xfrm>
              <a:off x="478969" y="1307590"/>
              <a:ext cx="1450975" cy="902969"/>
            </a:xfrm>
            <a:custGeom>
              <a:avLst/>
              <a:gdLst/>
              <a:ahLst/>
              <a:cxnLst/>
              <a:rect l="l" t="t" r="r" b="b"/>
              <a:pathLst>
                <a:path w="1450975" h="902969">
                  <a:moveTo>
                    <a:pt x="1300007" y="0"/>
                  </a:moveTo>
                  <a:lnTo>
                    <a:pt x="150405" y="0"/>
                  </a:lnTo>
                  <a:lnTo>
                    <a:pt x="102866" y="7667"/>
                  </a:lnTo>
                  <a:lnTo>
                    <a:pt x="61578" y="29019"/>
                  </a:lnTo>
                  <a:lnTo>
                    <a:pt x="29019" y="61578"/>
                  </a:lnTo>
                  <a:lnTo>
                    <a:pt x="7667" y="102866"/>
                  </a:lnTo>
                  <a:lnTo>
                    <a:pt x="0" y="150406"/>
                  </a:lnTo>
                  <a:lnTo>
                    <a:pt x="0" y="752015"/>
                  </a:lnTo>
                  <a:lnTo>
                    <a:pt x="7667" y="799555"/>
                  </a:lnTo>
                  <a:lnTo>
                    <a:pt x="29019" y="840843"/>
                  </a:lnTo>
                  <a:lnTo>
                    <a:pt x="61578" y="873401"/>
                  </a:lnTo>
                  <a:lnTo>
                    <a:pt x="102866" y="894753"/>
                  </a:lnTo>
                  <a:lnTo>
                    <a:pt x="150405" y="902421"/>
                  </a:lnTo>
                  <a:lnTo>
                    <a:pt x="1300007" y="902421"/>
                  </a:lnTo>
                  <a:lnTo>
                    <a:pt x="1347547" y="894753"/>
                  </a:lnTo>
                  <a:lnTo>
                    <a:pt x="1388835" y="873401"/>
                  </a:lnTo>
                  <a:lnTo>
                    <a:pt x="1421394" y="840843"/>
                  </a:lnTo>
                  <a:lnTo>
                    <a:pt x="1442746" y="799555"/>
                  </a:lnTo>
                  <a:lnTo>
                    <a:pt x="1450414" y="752015"/>
                  </a:lnTo>
                  <a:lnTo>
                    <a:pt x="1450414" y="150406"/>
                  </a:lnTo>
                  <a:lnTo>
                    <a:pt x="1442746" y="102866"/>
                  </a:lnTo>
                  <a:lnTo>
                    <a:pt x="1421394" y="61578"/>
                  </a:lnTo>
                  <a:lnTo>
                    <a:pt x="1388835" y="29019"/>
                  </a:lnTo>
                  <a:lnTo>
                    <a:pt x="1347547" y="7667"/>
                  </a:lnTo>
                  <a:lnTo>
                    <a:pt x="1300007" y="0"/>
                  </a:lnTo>
                  <a:close/>
                </a:path>
              </a:pathLst>
            </a:custGeom>
            <a:solidFill>
              <a:srgbClr val="175795"/>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p:cNvSpPr/>
            <p:nvPr/>
          </p:nvSpPr>
          <p:spPr>
            <a:xfrm>
              <a:off x="478969" y="1307590"/>
              <a:ext cx="1450975" cy="902969"/>
            </a:xfrm>
            <a:custGeom>
              <a:avLst/>
              <a:gdLst/>
              <a:ahLst/>
              <a:cxnLst/>
              <a:rect l="l" t="t" r="r" b="b"/>
              <a:pathLst>
                <a:path w="1450975" h="902969">
                  <a:moveTo>
                    <a:pt x="0" y="150406"/>
                  </a:moveTo>
                  <a:lnTo>
                    <a:pt x="7667" y="102866"/>
                  </a:lnTo>
                  <a:lnTo>
                    <a:pt x="29019" y="61578"/>
                  </a:lnTo>
                  <a:lnTo>
                    <a:pt x="61578" y="29019"/>
                  </a:lnTo>
                  <a:lnTo>
                    <a:pt x="102866" y="7667"/>
                  </a:lnTo>
                  <a:lnTo>
                    <a:pt x="150405" y="0"/>
                  </a:lnTo>
                  <a:lnTo>
                    <a:pt x="1300008" y="0"/>
                  </a:lnTo>
                  <a:lnTo>
                    <a:pt x="1347547" y="7667"/>
                  </a:lnTo>
                  <a:lnTo>
                    <a:pt x="1388835" y="29019"/>
                  </a:lnTo>
                  <a:lnTo>
                    <a:pt x="1421394" y="61578"/>
                  </a:lnTo>
                  <a:lnTo>
                    <a:pt x="1442746" y="102866"/>
                  </a:lnTo>
                  <a:lnTo>
                    <a:pt x="1450414" y="150406"/>
                  </a:lnTo>
                  <a:lnTo>
                    <a:pt x="1450414" y="752014"/>
                  </a:lnTo>
                  <a:lnTo>
                    <a:pt x="1442746" y="799554"/>
                  </a:lnTo>
                  <a:lnTo>
                    <a:pt x="1421394" y="840842"/>
                  </a:lnTo>
                  <a:lnTo>
                    <a:pt x="1388835" y="873401"/>
                  </a:lnTo>
                  <a:lnTo>
                    <a:pt x="1347547" y="894753"/>
                  </a:lnTo>
                  <a:lnTo>
                    <a:pt x="1300008" y="902421"/>
                  </a:lnTo>
                  <a:lnTo>
                    <a:pt x="150405" y="902421"/>
                  </a:lnTo>
                  <a:lnTo>
                    <a:pt x="102866" y="894753"/>
                  </a:lnTo>
                  <a:lnTo>
                    <a:pt x="61578" y="873401"/>
                  </a:lnTo>
                  <a:lnTo>
                    <a:pt x="29019" y="840842"/>
                  </a:lnTo>
                  <a:lnTo>
                    <a:pt x="7667" y="799554"/>
                  </a:lnTo>
                  <a:lnTo>
                    <a:pt x="0" y="752014"/>
                  </a:lnTo>
                  <a:lnTo>
                    <a:pt x="0" y="150406"/>
                  </a:lnTo>
                  <a:close/>
                </a:path>
              </a:pathLst>
            </a:custGeom>
            <a:ln w="12700">
              <a:solidFill>
                <a:srgbClr val="0E3E6C"/>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10"/>
          <p:cNvSpPr txBox="1"/>
          <p:nvPr/>
        </p:nvSpPr>
        <p:spPr>
          <a:xfrm>
            <a:off x="653024" y="1565702"/>
            <a:ext cx="993240" cy="505267"/>
          </a:xfrm>
          <a:prstGeom prst="rect">
            <a:avLst/>
          </a:prstGeom>
        </p:spPr>
        <p:txBody>
          <a:bodyPr vert="horz" wrap="square" lIns="0" tIns="12700" rIns="0" bIns="0" rtlCol="0" anchor="t">
            <a:spAutoFit/>
          </a:bodyPr>
          <a:lstStyle/>
          <a:p>
            <a:pPr marL="12700" marR="0" lvl="0" indent="0" algn="ctr" defTabSz="914400" eaLnBrk="1" fontAlgn="auto" latinLnBrk="0" hangingPunct="1">
              <a:lnSpc>
                <a:spcPct val="100000"/>
              </a:lnSpc>
              <a:spcBef>
                <a:spcPts val="100"/>
              </a:spcBef>
              <a:spcAft>
                <a:spcPts val="0"/>
              </a:spcAft>
              <a:buClrTx/>
              <a:buSzTx/>
              <a:buFontTx/>
              <a:buNone/>
              <a:tabLst/>
              <a:defRPr/>
            </a:pPr>
            <a:r>
              <a:rPr kumimoji="0" lang="en-US" sz="1600" b="1" i="0" u="none" strike="noStrike" kern="0" cap="none" spc="-10" normalizeH="0" baseline="0" noProof="0">
                <a:ln>
                  <a:noFill/>
                </a:ln>
                <a:solidFill>
                  <a:srgbClr val="FFFFFF"/>
                </a:solidFill>
                <a:effectLst/>
                <a:uLnTx/>
                <a:uFillTx/>
                <a:latin typeface="Verdana"/>
                <a:ea typeface="Verdana"/>
                <a:cs typeface="Verdana"/>
              </a:rPr>
              <a:t>Cold emailing</a:t>
            </a:r>
          </a:p>
        </p:txBody>
      </p:sp>
      <p:sp>
        <p:nvSpPr>
          <p:cNvPr id="15" name="object 15"/>
          <p:cNvSpPr/>
          <p:nvPr/>
        </p:nvSpPr>
        <p:spPr>
          <a:xfrm>
            <a:off x="2007541" y="840287"/>
            <a:ext cx="4805045" cy="346710"/>
          </a:xfrm>
          <a:prstGeom prst="flowChartAlternateProcess">
            <a:avLst/>
          </a:prstGeom>
          <a:solidFill>
            <a:srgbClr val="3477B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
          <p:cNvSpPr txBox="1"/>
          <p:nvPr/>
        </p:nvSpPr>
        <p:spPr>
          <a:xfrm>
            <a:off x="2274241" y="832667"/>
            <a:ext cx="4294505" cy="318036"/>
          </a:xfrm>
          <a:prstGeom prst="rect">
            <a:avLst/>
          </a:prstGeom>
          <a:ln w="12700">
            <a:noFill/>
          </a:ln>
        </p:spPr>
        <p:txBody>
          <a:bodyPr vert="horz" wrap="square" lIns="0" tIns="71120" rIns="0" bIns="0" rtlCol="0" anchor="t">
            <a:spAutoFit/>
          </a:bodyPr>
          <a:lstStyle/>
          <a:p>
            <a:pPr marL="0" marR="0" lvl="0" indent="0" algn="ctr" defTabSz="914400" eaLnBrk="1" fontAlgn="auto" latinLnBrk="0" hangingPunct="1">
              <a:lnSpc>
                <a:spcPct val="100000"/>
              </a:lnSpc>
              <a:spcBef>
                <a:spcPts val="560"/>
              </a:spcBef>
              <a:spcAft>
                <a:spcPts val="0"/>
              </a:spcAft>
              <a:buClrTx/>
              <a:buSzTx/>
              <a:buFontTx/>
              <a:buNone/>
              <a:tabLst/>
              <a:defRPr/>
            </a:pPr>
            <a:r>
              <a:rPr kumimoji="0" lang="en-US" sz="1600" b="1" i="0" u="none" strike="noStrike" kern="0" cap="none" spc="-20" normalizeH="0" baseline="0" noProof="0">
                <a:ln>
                  <a:noFill/>
                </a:ln>
                <a:solidFill>
                  <a:srgbClr val="FFFFFF"/>
                </a:solidFill>
                <a:effectLst/>
                <a:uLnTx/>
                <a:uFillTx/>
                <a:latin typeface="Verdana"/>
                <a:cs typeface="Verdana"/>
              </a:rPr>
              <a:t>Effectiveness &amp; improvement</a:t>
            </a:r>
            <a:endParaRPr kumimoji="0" lang="en-US" sz="1600" b="0" i="0" u="none" strike="noStrike" kern="0" cap="none" spc="0" normalizeH="0" baseline="0" noProof="0">
              <a:ln>
                <a:noFill/>
              </a:ln>
              <a:solidFill>
                <a:sysClr val="windowText" lastClr="000000"/>
              </a:solidFill>
              <a:effectLst/>
              <a:uLnTx/>
              <a:uFillTx/>
              <a:latin typeface="Verdana"/>
              <a:cs typeface="Verdana"/>
            </a:endParaRPr>
          </a:p>
        </p:txBody>
      </p:sp>
      <p:sp>
        <p:nvSpPr>
          <p:cNvPr id="17" name="object 17"/>
          <p:cNvSpPr/>
          <p:nvPr/>
        </p:nvSpPr>
        <p:spPr>
          <a:xfrm>
            <a:off x="6976867" y="840287"/>
            <a:ext cx="4736467" cy="356432"/>
          </a:xfrm>
          <a:prstGeom prst="flowChartAlternateProcess">
            <a:avLst/>
          </a:prstGeom>
          <a:solidFill>
            <a:srgbClr val="629DD1"/>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8"/>
          <p:cNvSpPr txBox="1"/>
          <p:nvPr/>
        </p:nvSpPr>
        <p:spPr>
          <a:xfrm>
            <a:off x="6729542" y="833829"/>
            <a:ext cx="4820958" cy="318036"/>
          </a:xfrm>
          <a:prstGeom prst="rect">
            <a:avLst/>
          </a:prstGeom>
          <a:ln w="12700">
            <a:noFill/>
          </a:ln>
        </p:spPr>
        <p:txBody>
          <a:bodyPr vert="horz" wrap="square" lIns="0" tIns="71120" rIns="0" bIns="0" rtlCol="0" anchor="t">
            <a:spAutoFit/>
          </a:bodyPr>
          <a:lstStyle/>
          <a:p>
            <a:pPr marL="0" marR="0" lvl="0" indent="0" algn="ctr" defTabSz="914400" eaLnBrk="1" fontAlgn="auto" latinLnBrk="0" hangingPunct="1">
              <a:lnSpc>
                <a:spcPct val="100000"/>
              </a:lnSpc>
              <a:spcBef>
                <a:spcPts val="56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Verdana"/>
              </a:rPr>
              <a:t>Pro &amp; cons</a:t>
            </a:r>
            <a:endParaRPr kumimoji="0" lang="en-US" sz="1600" b="1" i="0" u="none" strike="noStrike" kern="0" cap="none" spc="0" normalizeH="0" baseline="0" noProof="0">
              <a:ln>
                <a:noFill/>
              </a:ln>
              <a:solidFill>
                <a:prstClr val="white"/>
              </a:solidFill>
              <a:effectLst/>
              <a:uLnTx/>
              <a:uFillTx/>
              <a:latin typeface="Verdana"/>
              <a:ea typeface="Verdana"/>
            </a:endParaRPr>
          </a:p>
        </p:txBody>
      </p:sp>
      <p:sp>
        <p:nvSpPr>
          <p:cNvPr id="21" name="object 21"/>
          <p:cNvSpPr txBox="1"/>
          <p:nvPr/>
        </p:nvSpPr>
        <p:spPr>
          <a:xfrm>
            <a:off x="2015161" y="2170642"/>
            <a:ext cx="4805045" cy="812099"/>
          </a:xfrm>
          <a:prstGeom prst="rect">
            <a:avLst/>
          </a:prstGeom>
          <a:ln w="28575">
            <a:solidFill>
              <a:schemeClr val="tx2">
                <a:lumMod val="60000"/>
                <a:lumOff val="40000"/>
              </a:schemeClr>
            </a:solidFill>
          </a:ln>
        </p:spPr>
        <p:txBody>
          <a:bodyPr vert="horz" wrap="square" lIns="0" tIns="75565" rIns="0" bIns="0" rtlCol="0" anchor="t">
            <a:spAutoFit/>
          </a:bodyPr>
          <a:lstStyle/>
          <a:p>
            <a:pPr marL="376555" marR="0" lvl="0" indent="-285115" defTabSz="914400" eaLnBrk="1" fontAlgn="auto" latinLnBrk="0" hangingPunct="1">
              <a:lnSpc>
                <a:spcPts val="1415"/>
              </a:lnSpc>
              <a:spcBef>
                <a:spcPts val="595"/>
              </a:spcBef>
              <a:spcAft>
                <a:spcPts val="0"/>
              </a:spcAft>
              <a:buClrTx/>
              <a:buSzTx/>
              <a:buFont typeface="BIZ UDGothic"/>
              <a:buChar char="■"/>
              <a:tabLst>
                <a:tab pos="376555" algn="l"/>
              </a:tabLst>
              <a:defRPr/>
            </a:pPr>
            <a:endParaRPr kumimoji="0" lang="en-US" sz="1200" b="0" i="0" u="none" strike="noStrike" kern="0" cap="none" spc="0" normalizeH="0" baseline="0" noProof="0">
              <a:ln>
                <a:noFill/>
              </a:ln>
              <a:solidFill>
                <a:sysClr val="windowText" lastClr="000000"/>
              </a:solidFill>
              <a:effectLst/>
              <a:uLnTx/>
              <a:uFillTx/>
              <a:latin typeface="Verdana"/>
              <a:cs typeface="Verdana"/>
            </a:endParaRPr>
          </a:p>
        </p:txBody>
      </p:sp>
      <p:sp>
        <p:nvSpPr>
          <p:cNvPr id="23" name="object 23"/>
          <p:cNvSpPr/>
          <p:nvPr/>
        </p:nvSpPr>
        <p:spPr>
          <a:xfrm>
            <a:off x="478969" y="3054095"/>
            <a:ext cx="11234420" cy="0"/>
          </a:xfrm>
          <a:custGeom>
            <a:avLst/>
            <a:gdLst/>
            <a:ahLst/>
            <a:cxnLst/>
            <a:rect l="l" t="t" r="r" b="b"/>
            <a:pathLst>
              <a:path w="11234420">
                <a:moveTo>
                  <a:pt x="0" y="0"/>
                </a:moveTo>
                <a:lnTo>
                  <a:pt x="11234057" y="1"/>
                </a:lnTo>
              </a:path>
            </a:pathLst>
          </a:custGeom>
          <a:ln w="285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24" name="object 24"/>
          <p:cNvGrpSpPr/>
          <p:nvPr/>
        </p:nvGrpSpPr>
        <p:grpSpPr>
          <a:xfrm>
            <a:off x="472619" y="3135633"/>
            <a:ext cx="2347290" cy="398145"/>
            <a:chOff x="472619" y="3135633"/>
            <a:chExt cx="2231390" cy="398145"/>
          </a:xfrm>
        </p:grpSpPr>
        <p:sp>
          <p:nvSpPr>
            <p:cNvPr id="25" name="object 25"/>
            <p:cNvSpPr/>
            <p:nvPr/>
          </p:nvSpPr>
          <p:spPr>
            <a:xfrm>
              <a:off x="478969" y="3141983"/>
              <a:ext cx="2218690" cy="385445"/>
            </a:xfrm>
            <a:custGeom>
              <a:avLst/>
              <a:gdLst/>
              <a:ahLst/>
              <a:cxnLst/>
              <a:rect l="l" t="t" r="r" b="b"/>
              <a:pathLst>
                <a:path w="2218690" h="385445">
                  <a:moveTo>
                    <a:pt x="2026056" y="0"/>
                  </a:moveTo>
                  <a:lnTo>
                    <a:pt x="0" y="0"/>
                  </a:lnTo>
                  <a:lnTo>
                    <a:pt x="0" y="384906"/>
                  </a:lnTo>
                  <a:lnTo>
                    <a:pt x="2026056" y="384906"/>
                  </a:lnTo>
                  <a:lnTo>
                    <a:pt x="2218510" y="192453"/>
                  </a:lnTo>
                  <a:lnTo>
                    <a:pt x="2026056" y="0"/>
                  </a:lnTo>
                  <a:close/>
                </a:path>
              </a:pathLst>
            </a:custGeom>
            <a:solidFill>
              <a:srgbClr val="3F468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6"/>
            <p:cNvSpPr/>
            <p:nvPr/>
          </p:nvSpPr>
          <p:spPr>
            <a:xfrm>
              <a:off x="478969" y="3141983"/>
              <a:ext cx="2218690" cy="385445"/>
            </a:xfrm>
            <a:custGeom>
              <a:avLst/>
              <a:gdLst/>
              <a:ahLst/>
              <a:cxnLst/>
              <a:rect l="l" t="t" r="r" b="b"/>
              <a:pathLst>
                <a:path w="2218690" h="385445">
                  <a:moveTo>
                    <a:pt x="0" y="0"/>
                  </a:moveTo>
                  <a:lnTo>
                    <a:pt x="2026057" y="0"/>
                  </a:lnTo>
                  <a:lnTo>
                    <a:pt x="2218510" y="192453"/>
                  </a:lnTo>
                  <a:lnTo>
                    <a:pt x="2026057" y="384907"/>
                  </a:lnTo>
                  <a:lnTo>
                    <a:pt x="0" y="384907"/>
                  </a:lnTo>
                  <a:lnTo>
                    <a:pt x="0" y="0"/>
                  </a:lnTo>
                  <a:close/>
                </a:path>
              </a:pathLst>
            </a:custGeom>
            <a:ln w="12700">
              <a:solidFill>
                <a:srgbClr val="3F468F"/>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7" name="object 27"/>
          <p:cNvSpPr txBox="1"/>
          <p:nvPr/>
        </p:nvSpPr>
        <p:spPr>
          <a:xfrm>
            <a:off x="1025542" y="3207510"/>
            <a:ext cx="2333930" cy="243656"/>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500" b="1" i="0" u="none" strike="noStrike" kern="0" cap="none" spc="0" normalizeH="0" baseline="0" noProof="0">
                <a:ln>
                  <a:noFill/>
                </a:ln>
                <a:solidFill>
                  <a:srgbClr val="FFFFFF"/>
                </a:solidFill>
                <a:effectLst/>
                <a:uLnTx/>
                <a:uFillTx/>
                <a:latin typeface="Verdana"/>
                <a:cs typeface="Verdana"/>
              </a:rPr>
              <a:t>  Measure</a:t>
            </a:r>
            <a:endParaRPr kumimoji="0" sz="1500" b="0" i="0" u="none" strike="noStrike" kern="0" cap="none" spc="0" normalizeH="0" baseline="0" noProof="0">
              <a:ln>
                <a:noFill/>
              </a:ln>
              <a:solidFill>
                <a:sysClr val="windowText" lastClr="000000"/>
              </a:solidFill>
              <a:effectLst/>
              <a:uLnTx/>
              <a:uFillTx/>
              <a:latin typeface="Verdana"/>
              <a:cs typeface="Verdana"/>
            </a:endParaRPr>
          </a:p>
        </p:txBody>
      </p:sp>
      <p:grpSp>
        <p:nvGrpSpPr>
          <p:cNvPr id="28" name="object 28"/>
          <p:cNvGrpSpPr/>
          <p:nvPr/>
        </p:nvGrpSpPr>
        <p:grpSpPr>
          <a:xfrm>
            <a:off x="2784243" y="3132932"/>
            <a:ext cx="4694555" cy="398145"/>
            <a:chOff x="2819144" y="3132932"/>
            <a:chExt cx="4694555" cy="398145"/>
          </a:xfrm>
        </p:grpSpPr>
        <p:sp>
          <p:nvSpPr>
            <p:cNvPr id="29" name="object 29"/>
            <p:cNvSpPr/>
            <p:nvPr/>
          </p:nvSpPr>
          <p:spPr>
            <a:xfrm>
              <a:off x="2825494" y="3139282"/>
              <a:ext cx="4681855" cy="385445"/>
            </a:xfrm>
            <a:custGeom>
              <a:avLst/>
              <a:gdLst/>
              <a:ahLst/>
              <a:cxnLst/>
              <a:rect l="l" t="t" r="r" b="b"/>
              <a:pathLst>
                <a:path w="4681855" h="385445">
                  <a:moveTo>
                    <a:pt x="4489288" y="0"/>
                  </a:moveTo>
                  <a:lnTo>
                    <a:pt x="0" y="0"/>
                  </a:lnTo>
                  <a:lnTo>
                    <a:pt x="192440" y="192441"/>
                  </a:lnTo>
                  <a:lnTo>
                    <a:pt x="0" y="384884"/>
                  </a:lnTo>
                  <a:lnTo>
                    <a:pt x="4489288" y="384884"/>
                  </a:lnTo>
                  <a:lnTo>
                    <a:pt x="4681729" y="192441"/>
                  </a:lnTo>
                  <a:lnTo>
                    <a:pt x="4489288" y="0"/>
                  </a:lnTo>
                  <a:close/>
                </a:path>
              </a:pathLst>
            </a:custGeom>
            <a:solidFill>
              <a:srgbClr val="5B63B7"/>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30"/>
            <p:cNvSpPr/>
            <p:nvPr/>
          </p:nvSpPr>
          <p:spPr>
            <a:xfrm>
              <a:off x="2825494" y="3139282"/>
              <a:ext cx="4681855" cy="385445"/>
            </a:xfrm>
            <a:custGeom>
              <a:avLst/>
              <a:gdLst/>
              <a:ahLst/>
              <a:cxnLst/>
              <a:rect l="l" t="t" r="r" b="b"/>
              <a:pathLst>
                <a:path w="4681855" h="385445">
                  <a:moveTo>
                    <a:pt x="0" y="0"/>
                  </a:moveTo>
                  <a:lnTo>
                    <a:pt x="4489289" y="0"/>
                  </a:lnTo>
                  <a:lnTo>
                    <a:pt x="4681729" y="192442"/>
                  </a:lnTo>
                  <a:lnTo>
                    <a:pt x="4489289" y="384884"/>
                  </a:lnTo>
                  <a:lnTo>
                    <a:pt x="0" y="384884"/>
                  </a:lnTo>
                  <a:lnTo>
                    <a:pt x="192440" y="192442"/>
                  </a:lnTo>
                  <a:lnTo>
                    <a:pt x="0" y="0"/>
                  </a:lnTo>
                  <a:close/>
                </a:path>
              </a:pathLst>
            </a:custGeom>
            <a:ln w="12700">
              <a:solidFill>
                <a:srgbClr val="5B63B7"/>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2" name="object 32"/>
          <p:cNvGrpSpPr/>
          <p:nvPr/>
        </p:nvGrpSpPr>
        <p:grpSpPr>
          <a:xfrm>
            <a:off x="7628890" y="3135656"/>
            <a:ext cx="4090670" cy="398145"/>
            <a:chOff x="7628890" y="3135656"/>
            <a:chExt cx="4090670" cy="398145"/>
          </a:xfrm>
        </p:grpSpPr>
        <p:sp>
          <p:nvSpPr>
            <p:cNvPr id="33" name="object 33"/>
            <p:cNvSpPr/>
            <p:nvPr/>
          </p:nvSpPr>
          <p:spPr>
            <a:xfrm>
              <a:off x="7635240" y="3142006"/>
              <a:ext cx="4077970" cy="385445"/>
            </a:xfrm>
            <a:custGeom>
              <a:avLst/>
              <a:gdLst/>
              <a:ahLst/>
              <a:cxnLst/>
              <a:rect l="l" t="t" r="r" b="b"/>
              <a:pathLst>
                <a:path w="4077970" h="385445">
                  <a:moveTo>
                    <a:pt x="3885344" y="0"/>
                  </a:moveTo>
                  <a:lnTo>
                    <a:pt x="0" y="0"/>
                  </a:lnTo>
                  <a:lnTo>
                    <a:pt x="192441" y="192441"/>
                  </a:lnTo>
                  <a:lnTo>
                    <a:pt x="0" y="384883"/>
                  </a:lnTo>
                  <a:lnTo>
                    <a:pt x="3885344" y="384883"/>
                  </a:lnTo>
                  <a:lnTo>
                    <a:pt x="4077785" y="192441"/>
                  </a:lnTo>
                  <a:lnTo>
                    <a:pt x="3885344" y="0"/>
                  </a:lnTo>
                  <a:close/>
                </a:path>
              </a:pathLst>
            </a:custGeom>
            <a:solidFill>
              <a:srgbClr val="9DA1D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4"/>
            <p:cNvSpPr/>
            <p:nvPr/>
          </p:nvSpPr>
          <p:spPr>
            <a:xfrm>
              <a:off x="7635240" y="3142006"/>
              <a:ext cx="4077970" cy="385445"/>
            </a:xfrm>
            <a:custGeom>
              <a:avLst/>
              <a:gdLst/>
              <a:ahLst/>
              <a:cxnLst/>
              <a:rect l="l" t="t" r="r" b="b"/>
              <a:pathLst>
                <a:path w="4077970" h="385445">
                  <a:moveTo>
                    <a:pt x="0" y="0"/>
                  </a:moveTo>
                  <a:lnTo>
                    <a:pt x="3885344" y="0"/>
                  </a:lnTo>
                  <a:lnTo>
                    <a:pt x="4077786" y="192442"/>
                  </a:lnTo>
                  <a:lnTo>
                    <a:pt x="3885344" y="384884"/>
                  </a:lnTo>
                  <a:lnTo>
                    <a:pt x="0" y="384884"/>
                  </a:lnTo>
                  <a:lnTo>
                    <a:pt x="192441" y="192442"/>
                  </a:lnTo>
                  <a:lnTo>
                    <a:pt x="0" y="0"/>
                  </a:lnTo>
                  <a:close/>
                </a:path>
              </a:pathLst>
            </a:custGeom>
            <a:ln w="12700">
              <a:solidFill>
                <a:srgbClr val="BDC1E2"/>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5"/>
          <p:cNvSpPr txBox="1"/>
          <p:nvPr/>
        </p:nvSpPr>
        <p:spPr>
          <a:xfrm>
            <a:off x="7819021" y="3213823"/>
            <a:ext cx="3851387" cy="259045"/>
          </a:xfrm>
          <a:prstGeom prst="rect">
            <a:avLst/>
          </a:prstGeom>
        </p:spPr>
        <p:txBody>
          <a:bodyPr vert="horz" wrap="square" lIns="0" tIns="12700" rIns="0" bIns="0" rtlCol="0" anchor="t">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600" b="1" i="0" u="none" strike="noStrike" kern="0" cap="none" spc="-10" normalizeH="0" baseline="0" noProof="0">
                <a:ln>
                  <a:noFill/>
                </a:ln>
                <a:solidFill>
                  <a:srgbClr val="FFFFFF"/>
                </a:solidFill>
                <a:effectLst/>
                <a:uLnTx/>
                <a:uFillTx/>
                <a:latin typeface="Verdana"/>
                <a:ea typeface="Verdana"/>
                <a:cs typeface="Verdana"/>
              </a:rPr>
              <a:t>Competitors marketing channel</a:t>
            </a:r>
            <a:endParaRPr kumimoji="0" sz="1600" b="1" i="0" u="none" strike="noStrike" kern="0" cap="none" spc="-10" normalizeH="0" baseline="0" noProof="0">
              <a:ln>
                <a:noFill/>
              </a:ln>
              <a:solidFill>
                <a:srgbClr val="FFFFFF"/>
              </a:solidFill>
              <a:effectLst/>
              <a:uLnTx/>
              <a:uFillTx/>
              <a:latin typeface="Verdana"/>
              <a:cs typeface="Verdana"/>
            </a:endParaRPr>
          </a:p>
        </p:txBody>
      </p:sp>
      <p:sp>
        <p:nvSpPr>
          <p:cNvPr id="36" name="object 36"/>
          <p:cNvSpPr txBox="1"/>
          <p:nvPr/>
        </p:nvSpPr>
        <p:spPr>
          <a:xfrm>
            <a:off x="432185" y="3343689"/>
            <a:ext cx="2216945" cy="2298706"/>
          </a:xfrm>
          <a:prstGeom prst="rect">
            <a:avLst/>
          </a:prstGeom>
          <a:ln w="12700">
            <a:noFill/>
          </a:ln>
        </p:spPr>
        <p:txBody>
          <a:bodyPr vert="horz" wrap="square" lIns="0" tIns="168275" rIns="0" bIns="0" rtlCol="0" anchor="t">
            <a:spAutoFit/>
          </a:bodyPr>
          <a:lstStyle/>
          <a:p>
            <a:pPr marL="90805" marR="0" lvl="0" indent="0" defTabSz="914400" eaLnBrk="1" fontAlgn="auto" latinLnBrk="0" hangingPunct="1">
              <a:lnSpc>
                <a:spcPts val="1430"/>
              </a:lnSpc>
              <a:spcBef>
                <a:spcPts val="1325"/>
              </a:spcBef>
              <a:spcAft>
                <a:spcPts val="0"/>
              </a:spcAft>
              <a:buClrTx/>
              <a:buSzTx/>
              <a:buFontTx/>
              <a:buNone/>
              <a:tabLst>
                <a:tab pos="376555" algn="l"/>
              </a:tabLst>
              <a:defRPr/>
            </a:pPr>
            <a:endParaRPr kumimoji="0" lang="en-US" sz="1200" b="1" i="0" u="none" strike="noStrike" kern="0" cap="none" spc="0" normalizeH="0" baseline="0" noProof="0">
              <a:ln>
                <a:noFill/>
              </a:ln>
              <a:solidFill>
                <a:srgbClr val="11111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62255" marR="0" lvl="0" indent="-171450" defTabSz="914400" eaLnBrk="1" fontAlgn="auto" latinLnBrk="0" hangingPunct="1">
              <a:lnSpc>
                <a:spcPts val="1430"/>
              </a:lnSpc>
              <a:spcBef>
                <a:spcPts val="1325"/>
              </a:spcBef>
              <a:spcAft>
                <a:spcPts val="0"/>
              </a:spcAft>
              <a:buClrTx/>
              <a:buSzTx/>
              <a:buFont typeface="Wingdings"/>
              <a:buChar char="§"/>
              <a:tabLst>
                <a:tab pos="376555" algn="l"/>
              </a:tabLst>
              <a:defRPr/>
            </a:pPr>
            <a:r>
              <a:rPr kumimoji="0" lang="en-US" sz="1200" b="1" i="0" u="none" strike="noStrike" kern="0" cap="none" spc="-10" normalizeH="0" baseline="0" noProof="0">
                <a:ln>
                  <a:noFill/>
                </a:ln>
                <a:solidFill>
                  <a:srgbClr val="111111"/>
                </a:solidFill>
                <a:effectLst/>
                <a:uLnTx/>
                <a:uFillTx/>
                <a:latin typeface="Verdana"/>
                <a:ea typeface="Verdana"/>
              </a:rPr>
              <a:t>Open rate: </a:t>
            </a:r>
            <a:r>
              <a:rPr kumimoji="0" lang="en-US" sz="1200" b="0" i="0" u="none" strike="noStrike" kern="0" cap="none" spc="-10" normalizeH="0" baseline="0" noProof="0">
                <a:ln>
                  <a:noFill/>
                </a:ln>
                <a:solidFill>
                  <a:srgbClr val="111111"/>
                </a:solidFill>
                <a:effectLst/>
                <a:uLnTx/>
                <a:uFillTx/>
                <a:latin typeface="Verdana"/>
                <a:ea typeface="Verdana"/>
              </a:rPr>
              <a:t>This metric indicates the percentage of recipients who </a:t>
            </a:r>
            <a:r>
              <a:rPr kumimoji="0" lang="en-US" sz="1200" b="1" i="0" u="none" strike="noStrike" kern="0" cap="none" spc="-10" normalizeH="0" baseline="0" noProof="0">
                <a:ln>
                  <a:noFill/>
                </a:ln>
                <a:solidFill>
                  <a:srgbClr val="111111"/>
                </a:solidFill>
                <a:effectLst/>
                <a:uLnTx/>
                <a:uFillTx/>
                <a:latin typeface="Verdana"/>
                <a:ea typeface="Verdana"/>
              </a:rPr>
              <a:t>open your cold email   </a:t>
            </a:r>
          </a:p>
          <a:p>
            <a:pPr marL="262255" marR="0" lvl="0" indent="-171450" defTabSz="914400" eaLnBrk="1" fontAlgn="auto" latinLnBrk="0" hangingPunct="1">
              <a:lnSpc>
                <a:spcPts val="1430"/>
              </a:lnSpc>
              <a:spcBef>
                <a:spcPts val="1325"/>
              </a:spcBef>
              <a:spcAft>
                <a:spcPts val="0"/>
              </a:spcAft>
              <a:buClrTx/>
              <a:buSzTx/>
              <a:buFont typeface="Wingdings"/>
              <a:buChar char="§"/>
              <a:tabLst>
                <a:tab pos="376555" algn="l"/>
              </a:tabLst>
              <a:defRPr/>
            </a:pPr>
            <a:r>
              <a:rPr kumimoji="0" lang="en-US" sz="1200" b="1" i="0" u="none" strike="noStrike" kern="0" cap="none" spc="0" normalizeH="0" baseline="0" noProof="0">
                <a:ln>
                  <a:noFill/>
                </a:ln>
                <a:solidFill>
                  <a:srgbClr val="111111"/>
                </a:solidFill>
                <a:effectLst/>
                <a:uLnTx/>
                <a:uFillTx/>
                <a:latin typeface="Verdana"/>
                <a:ea typeface="Verdana"/>
              </a:rPr>
              <a:t>Click-through rate (CTR):</a:t>
            </a:r>
            <a:r>
              <a:rPr kumimoji="0" lang="en-US" sz="1200" b="0" i="0" u="none" strike="noStrike" kern="0" cap="none" spc="0" normalizeH="0" baseline="0" noProof="0">
                <a:ln>
                  <a:noFill/>
                </a:ln>
                <a:solidFill>
                  <a:srgbClr val="111111"/>
                </a:solidFill>
                <a:effectLst/>
                <a:uLnTx/>
                <a:uFillTx/>
                <a:latin typeface="Verdana"/>
                <a:ea typeface="Verdana"/>
              </a:rPr>
              <a:t> Measures the percentage of recipients who click on links within your email </a:t>
            </a:r>
            <a:endParaRPr kumimoji="0" lang="en-US" sz="1200" b="0" i="0" u="none" strike="noStrike" kern="0" cap="none" spc="0" normalizeH="0" baseline="0" noProof="0">
              <a:ln>
                <a:noFill/>
              </a:ln>
              <a:solidFill>
                <a:srgbClr val="111111"/>
              </a:solidFill>
              <a:effectLst/>
              <a:uLnTx/>
              <a:uFillTx/>
              <a:latin typeface="Verdana"/>
              <a:ea typeface="Verdana"/>
              <a:cs typeface="Verdana" panose="020B0604030504040204" pitchFamily="34" charset="0"/>
            </a:endParaRPr>
          </a:p>
        </p:txBody>
      </p:sp>
      <p:sp>
        <p:nvSpPr>
          <p:cNvPr id="38" name="object 38"/>
          <p:cNvSpPr txBox="1"/>
          <p:nvPr/>
        </p:nvSpPr>
        <p:spPr>
          <a:xfrm>
            <a:off x="7879981" y="3711344"/>
            <a:ext cx="3506040" cy="2024272"/>
          </a:xfrm>
          <a:prstGeom prst="rect">
            <a:avLst/>
          </a:prstGeom>
          <a:ln w="12700">
            <a:noFill/>
          </a:ln>
        </p:spPr>
        <p:txBody>
          <a:bodyPr vert="horz" wrap="square" lIns="0" tIns="92075" rIns="0" bIns="0" rtlCol="0" anchor="t">
            <a:spAutoFit/>
          </a:bodyPr>
          <a:lstStyle/>
          <a:p>
            <a:pPr marL="262255" marR="0" lvl="0" indent="-171450" defTabSz="914400" eaLnBrk="1" fontAlgn="auto" latinLnBrk="0" hangingPunct="1">
              <a:lnSpc>
                <a:spcPct val="100000"/>
              </a:lnSpc>
              <a:spcBef>
                <a:spcPts val="725"/>
              </a:spcBef>
              <a:spcAft>
                <a:spcPts val="0"/>
              </a:spcAft>
              <a:buClrTx/>
              <a:buSzTx/>
              <a:buFont typeface="Wingdings"/>
              <a:buChar char="§"/>
              <a:tabLst>
                <a:tab pos="376555" algn="l"/>
              </a:tabLst>
              <a:defRPr/>
            </a:pPr>
            <a:r>
              <a:rPr kumimoji="0" lang="en-US" sz="1200" b="1" i="0" u="none" strike="noStrike" kern="0" cap="none" spc="0" normalizeH="0" baseline="0" noProof="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rPr>
              <a:t>Word of mouth advertising (WOMA)</a:t>
            </a:r>
          </a:p>
          <a:p>
            <a:pPr marL="262255" marR="0" lvl="0" indent="-171450" defTabSz="914400" eaLnBrk="1" fontAlgn="auto" latinLnBrk="0" hangingPunct="1">
              <a:lnSpc>
                <a:spcPct val="100000"/>
              </a:lnSpc>
              <a:spcBef>
                <a:spcPts val="725"/>
              </a:spcBef>
              <a:spcAft>
                <a:spcPts val="0"/>
              </a:spcAft>
              <a:buClrTx/>
              <a:buSzTx/>
              <a:buFont typeface="Wingdings"/>
              <a:buChar char="§"/>
              <a:tabLst>
                <a:tab pos="376555" algn="l"/>
              </a:tabLst>
              <a:defRPr/>
            </a:pPr>
            <a:r>
              <a:rPr kumimoji="0" lang="en-US" sz="1200" b="1" i="0" u="none" strike="noStrike" kern="0" cap="none" spc="0" normalizeH="0" baseline="0" noProof="0">
                <a:ln>
                  <a:noFill/>
                </a:ln>
                <a:solidFill>
                  <a:sysClr val="windowText" lastClr="000000"/>
                </a:solidFill>
                <a:effectLst/>
                <a:uLnTx/>
                <a:uFillTx/>
                <a:latin typeface="Verdana"/>
                <a:ea typeface="Verdana"/>
                <a:cs typeface="Verdana" panose="020B0604030504040204" pitchFamily="34" charset="0"/>
              </a:rPr>
              <a:t>Search engine marketing</a:t>
            </a:r>
            <a:r>
              <a:rPr kumimoji="0" lang="en-US" sz="1200" b="0" i="0" u="none" strike="noStrike" kern="0" cap="none" spc="0" normalizeH="0" baseline="0" noProof="0">
                <a:ln>
                  <a:noFill/>
                </a:ln>
                <a:solidFill>
                  <a:sysClr val="windowText" lastClr="000000"/>
                </a:solidFill>
                <a:effectLst/>
                <a:uLnTx/>
                <a:uFillTx/>
                <a:latin typeface="Verdana"/>
                <a:ea typeface="Verdana"/>
                <a:cs typeface="Verdana" panose="020B0604030504040204" pitchFamily="34" charset="0"/>
              </a:rPr>
              <a:t>: Ads on search engines like Google, Bing, or YouTube</a:t>
            </a:r>
          </a:p>
          <a:p>
            <a:pPr marL="262255" marR="0" lvl="0" indent="-171450" defTabSz="914400" eaLnBrk="1" fontAlgn="auto" latinLnBrk="0" hangingPunct="1">
              <a:lnSpc>
                <a:spcPct val="100000"/>
              </a:lnSpc>
              <a:spcBef>
                <a:spcPts val="725"/>
              </a:spcBef>
              <a:spcAft>
                <a:spcPts val="0"/>
              </a:spcAft>
              <a:buClrTx/>
              <a:buSzTx/>
              <a:buFont typeface="Wingdings"/>
              <a:buChar char="§"/>
              <a:tabLst>
                <a:tab pos="376555" algn="l"/>
              </a:tabLst>
              <a:defRPr/>
            </a:pPr>
            <a:r>
              <a:rPr kumimoji="0" lang="en-US" sz="1200" b="1" i="0" u="none" strike="noStrike" kern="0" cap="none" spc="0" normalizeH="0" baseline="0" noProof="0">
                <a:ln>
                  <a:noFill/>
                </a:ln>
                <a:solidFill>
                  <a:sysClr val="windowText" lastClr="000000"/>
                </a:solidFill>
                <a:effectLst/>
                <a:uLnTx/>
                <a:uFillTx/>
                <a:latin typeface="Verdana"/>
                <a:ea typeface="Verdana"/>
                <a:cs typeface="Verdana" panose="020B0604030504040204" pitchFamily="34" charset="0"/>
              </a:rPr>
              <a:t>Social &amp; display ads: </a:t>
            </a:r>
            <a:r>
              <a:rPr kumimoji="0" lang="en-US" sz="1200" b="0" i="0" u="none" strike="noStrike" kern="0" cap="none" spc="0" normalizeH="0" baseline="0" noProof="0">
                <a:ln>
                  <a:noFill/>
                </a:ln>
                <a:solidFill>
                  <a:sysClr val="windowText" lastClr="000000"/>
                </a:solidFill>
                <a:effectLst/>
                <a:uLnTx/>
                <a:uFillTx/>
                <a:latin typeface="Verdana"/>
                <a:ea typeface="Verdana"/>
                <a:cs typeface="Verdana" panose="020B0604030504040204" pitchFamily="34" charset="0"/>
              </a:rPr>
              <a:t>Facebook, Instagram, Twitter, LinkedIn or TikTok kind of Ads</a:t>
            </a:r>
          </a:p>
          <a:p>
            <a:pPr marL="262255" marR="0" lvl="0" indent="-171450" defTabSz="914400" eaLnBrk="1" fontAlgn="auto" latinLnBrk="0" hangingPunct="1">
              <a:lnSpc>
                <a:spcPct val="100000"/>
              </a:lnSpc>
              <a:spcBef>
                <a:spcPts val="725"/>
              </a:spcBef>
              <a:spcAft>
                <a:spcPts val="0"/>
              </a:spcAft>
              <a:buClrTx/>
              <a:buSzTx/>
              <a:buFont typeface="Wingdings"/>
              <a:buChar char="§"/>
              <a:tabLst>
                <a:tab pos="376555" algn="l"/>
              </a:tabLst>
              <a:defRPr/>
            </a:pPr>
            <a:r>
              <a:rPr kumimoji="0" lang="en-US" sz="1200" b="1" i="0" u="none" strike="noStrike" kern="0" cap="none" spc="0" normalizeH="0" baseline="0" noProof="0">
                <a:ln>
                  <a:noFill/>
                </a:ln>
                <a:solidFill>
                  <a:sysClr val="windowText" lastClr="000000"/>
                </a:solidFill>
                <a:effectLst/>
                <a:uLnTx/>
                <a:uFillTx/>
                <a:latin typeface="Verdana"/>
                <a:ea typeface="Verdana"/>
                <a:cs typeface="Verdana" panose="020B0604030504040204" pitchFamily="34" charset="0"/>
              </a:rPr>
              <a:t>Direct sales: </a:t>
            </a:r>
            <a:r>
              <a:rPr kumimoji="0" lang="en-US" sz="1200" b="0" i="0" u="none" strike="noStrike" kern="0" cap="none" spc="0" normalizeH="0" baseline="0" noProof="0">
                <a:ln>
                  <a:noFill/>
                </a:ln>
                <a:solidFill>
                  <a:sysClr val="windowText" lastClr="000000"/>
                </a:solidFill>
                <a:effectLst/>
                <a:uLnTx/>
                <a:uFillTx/>
                <a:latin typeface="Verdana"/>
                <a:ea typeface="Verdana"/>
                <a:cs typeface="Verdana" panose="020B0604030504040204" pitchFamily="34" charset="0"/>
              </a:rPr>
              <a:t>Business-to-customer marketing channel</a:t>
            </a:r>
          </a:p>
        </p:txBody>
      </p:sp>
      <p:sp>
        <p:nvSpPr>
          <p:cNvPr id="2" name="TextBox 1">
            <a:extLst>
              <a:ext uri="{FF2B5EF4-FFF2-40B4-BE49-F238E27FC236}">
                <a16:creationId xmlns:a16="http://schemas.microsoft.com/office/drawing/2014/main" id="{F9CC730C-25E2-3F3C-7BC0-449E16FDE07B}"/>
              </a:ext>
            </a:extLst>
          </p:cNvPr>
          <p:cNvSpPr txBox="1">
            <a:spLocks noChangeAspect="1"/>
          </p:cNvSpPr>
          <p:nvPr/>
        </p:nvSpPr>
        <p:spPr>
          <a:xfrm>
            <a:off x="968644" y="6128287"/>
            <a:ext cx="10635711"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rgbClr val="000000"/>
                </a:solidFill>
                <a:effectLst/>
                <a:uLnTx/>
                <a:uFillTx/>
                <a:latin typeface="Verdana"/>
                <a:ea typeface="Verdana"/>
              </a:rPr>
              <a:t>Geni Zone should focus on regular monitoring, measurement, and adaptation based on performance metrics  to optimizing the marketing mix over time</a:t>
            </a:r>
            <a:endParaRPr kumimoji="0" lang="en-US" sz="1700" b="0" i="0" u="none" strike="noStrike" kern="0" cap="none" spc="0" normalizeH="0" baseline="0" noProof="0">
              <a:ln>
                <a:noFill/>
              </a:ln>
              <a:solidFill>
                <a:sysClr val="windowText" lastClr="000000"/>
              </a:solidFill>
              <a:effectLst/>
              <a:uLnTx/>
              <a:uFillTx/>
              <a:latin typeface="Verdana"/>
              <a:ea typeface="Verdana"/>
            </a:endParaRPr>
          </a:p>
        </p:txBody>
      </p:sp>
      <p:sp>
        <p:nvSpPr>
          <p:cNvPr id="11" name="TextBox 10">
            <a:extLst>
              <a:ext uri="{FF2B5EF4-FFF2-40B4-BE49-F238E27FC236}">
                <a16:creationId xmlns:a16="http://schemas.microsoft.com/office/drawing/2014/main" id="{B36E0668-0725-312F-088C-11F21115F28E}"/>
              </a:ext>
            </a:extLst>
          </p:cNvPr>
          <p:cNvSpPr txBox="1"/>
          <p:nvPr/>
        </p:nvSpPr>
        <p:spPr>
          <a:xfrm>
            <a:off x="387458" y="6670729"/>
            <a:ext cx="701298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Verdana"/>
                <a:ea typeface="Verdana"/>
              </a:rPr>
              <a:t>Datatobuz.com; </a:t>
            </a:r>
            <a:r>
              <a:rPr kumimoji="0" lang="en-US" sz="800" b="0" i="0" u="none" strike="noStrike" kern="0" cap="none" spc="0" normalizeH="0" baseline="0" noProof="0" err="1">
                <a:ln>
                  <a:noFill/>
                </a:ln>
                <a:solidFill>
                  <a:sysClr val="windowText" lastClr="000000"/>
                </a:solidFill>
                <a:effectLst/>
                <a:uLnTx/>
                <a:uFillTx/>
                <a:latin typeface="Verdana"/>
                <a:ea typeface="Verdana"/>
              </a:rPr>
              <a:t>Linkdln</a:t>
            </a:r>
            <a:r>
              <a:rPr kumimoji="0" lang="en-US" sz="800" b="0" i="0" u="none" strike="noStrike" kern="0" cap="none" spc="0" normalizeH="0" baseline="0" noProof="0">
                <a:ln>
                  <a:noFill/>
                </a:ln>
                <a:solidFill>
                  <a:sysClr val="windowText" lastClr="000000"/>
                </a:solidFill>
                <a:effectLst/>
                <a:uLnTx/>
                <a:uFillTx/>
                <a:latin typeface="Verdana"/>
                <a:ea typeface="Verdana"/>
              </a:rPr>
              <a:t>; </a:t>
            </a:r>
            <a:r>
              <a:rPr kumimoji="0" lang="en-US" sz="800" b="0" i="0" u="none" strike="noStrike" kern="0" cap="none" spc="0" normalizeH="0" baseline="0" noProof="0" err="1">
                <a:ln>
                  <a:noFill/>
                </a:ln>
                <a:solidFill>
                  <a:sysClr val="windowText" lastClr="000000"/>
                </a:solidFill>
                <a:effectLst/>
                <a:uLnTx/>
                <a:uFillTx/>
                <a:latin typeface="Verdana"/>
                <a:ea typeface="Verdana"/>
              </a:rPr>
              <a:t>Mckinsey;saleshandy.com</a:t>
            </a:r>
            <a:r>
              <a:rPr kumimoji="0" lang="en-US" sz="800" b="0" i="0" u="none" strike="noStrike" kern="0" cap="none" spc="0" normalizeH="0" baseline="0" noProof="0">
                <a:ln>
                  <a:noFill/>
                </a:ln>
                <a:solidFill>
                  <a:sysClr val="windowText" lastClr="000000"/>
                </a:solidFill>
                <a:effectLst/>
                <a:uLnTx/>
                <a:uFillTx/>
                <a:latin typeface="Verdana"/>
                <a:ea typeface="Verdana"/>
              </a:rPr>
              <a:t>; </a:t>
            </a:r>
            <a:r>
              <a:rPr kumimoji="0" lang="en-US" sz="800" b="0" i="0" u="none" strike="noStrike" kern="0" cap="none" spc="0" normalizeH="0" baseline="0" noProof="0" err="1">
                <a:ln>
                  <a:noFill/>
                </a:ln>
                <a:solidFill>
                  <a:sysClr val="windowText" lastClr="000000"/>
                </a:solidFill>
                <a:effectLst/>
                <a:uLnTx/>
                <a:uFillTx/>
                <a:latin typeface="Verdana"/>
                <a:ea typeface="Verdana"/>
              </a:rPr>
              <a:t>Warrior.forrum</a:t>
            </a:r>
            <a:endParaRPr kumimoji="0" lang="en-US" sz="800" b="0" i="0" u="none" strike="noStrike" kern="0" cap="none" spc="0" normalizeH="0" baseline="0" noProof="0" err="1">
              <a:ln>
                <a:noFill/>
              </a:ln>
              <a:solidFill>
                <a:srgbClr val="000000"/>
              </a:solidFill>
              <a:effectLst/>
              <a:uLnTx/>
              <a:uFillTx/>
              <a:latin typeface="Verdana"/>
              <a:ea typeface="Verdana"/>
            </a:endParaRPr>
          </a:p>
        </p:txBody>
      </p:sp>
      <p:pic>
        <p:nvPicPr>
          <p:cNvPr id="6" name="Picture 5" descr="A logo of a computer&#10;&#10;Description automatically generated">
            <a:extLst>
              <a:ext uri="{FF2B5EF4-FFF2-40B4-BE49-F238E27FC236}">
                <a16:creationId xmlns:a16="http://schemas.microsoft.com/office/drawing/2014/main" id="{3E3833FC-FFA2-C219-3EAA-EBCAF76A9D11}"/>
              </a:ext>
            </a:extLst>
          </p:cNvPr>
          <p:cNvPicPr>
            <a:picLocks noChangeAspect="1"/>
          </p:cNvPicPr>
          <p:nvPr/>
        </p:nvPicPr>
        <p:blipFill>
          <a:blip r:embed="rId3"/>
          <a:stretch>
            <a:fillRect/>
          </a:stretch>
        </p:blipFill>
        <p:spPr>
          <a:xfrm>
            <a:off x="10193364" y="99583"/>
            <a:ext cx="613477" cy="619934"/>
          </a:xfrm>
          <a:prstGeom prst="rect">
            <a:avLst/>
          </a:prstGeom>
        </p:spPr>
      </p:pic>
      <p:sp>
        <p:nvSpPr>
          <p:cNvPr id="13" name="TextBox 12">
            <a:extLst>
              <a:ext uri="{FF2B5EF4-FFF2-40B4-BE49-F238E27FC236}">
                <a16:creationId xmlns:a16="http://schemas.microsoft.com/office/drawing/2014/main" id="{61C3450E-24A5-E23C-8995-720228D5F0BC}"/>
              </a:ext>
            </a:extLst>
          </p:cNvPr>
          <p:cNvSpPr txBox="1"/>
          <p:nvPr/>
        </p:nvSpPr>
        <p:spPr>
          <a:xfrm>
            <a:off x="6982476" y="1246145"/>
            <a:ext cx="4729541" cy="810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0" lvl="0" indent="-171450" algn="l" defTabSz="914400" eaLnBrk="1" fontAlgn="auto" latinLnBrk="0" hangingPunct="1">
              <a:lnSpc>
                <a:spcPts val="1415"/>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sysClr val="windowText" lastClr="000000"/>
                </a:solidFill>
                <a:effectLst/>
                <a:uLnTx/>
                <a:uFillTx/>
                <a:latin typeface="Verdana"/>
                <a:ea typeface="Verdana"/>
              </a:rPr>
              <a:t>CONS: </a:t>
            </a:r>
            <a:r>
              <a:rPr kumimoji="0" lang="en-US" sz="1200" b="0" i="0" u="none" strike="noStrike" kern="0" cap="none" spc="0" normalizeH="0" baseline="0" noProof="0">
                <a:ln>
                  <a:noFill/>
                </a:ln>
                <a:solidFill>
                  <a:sysClr val="windowText" lastClr="000000"/>
                </a:solidFill>
                <a:effectLst/>
                <a:uLnTx/>
                <a:uFillTx/>
                <a:latin typeface="Verdana"/>
                <a:ea typeface="Verdana"/>
              </a:rPr>
              <a:t>Risk of being marked </a:t>
            </a:r>
            <a:r>
              <a:rPr kumimoji="0" lang="en-US" sz="1200" b="1" i="0" u="none" strike="noStrike" kern="0" cap="none" spc="0" normalizeH="0" baseline="0" noProof="0">
                <a:ln>
                  <a:noFill/>
                </a:ln>
                <a:solidFill>
                  <a:sysClr val="windowText" lastClr="000000"/>
                </a:solidFill>
                <a:effectLst/>
                <a:uLnTx/>
                <a:uFillTx/>
                <a:latin typeface="Verdana"/>
                <a:ea typeface="Verdana"/>
              </a:rPr>
              <a:t>spam </a:t>
            </a:r>
          </a:p>
          <a:p>
            <a:pPr marL="262890" marR="0" lvl="0" indent="-171450" algn="l" defTabSz="914400" eaLnBrk="1" fontAlgn="auto" latinLnBrk="0" hangingPunct="1">
              <a:lnSpc>
                <a:spcPts val="1415"/>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prstClr val="black"/>
                </a:solidFill>
                <a:effectLst/>
                <a:uLnTx/>
                <a:uFillTx/>
                <a:latin typeface="Verdana"/>
                <a:ea typeface="Verdana"/>
                <a:cs typeface="Verdana" panose="020B0604030504040204" pitchFamily="34" charset="0"/>
              </a:rPr>
              <a:t>Annoying for</a:t>
            </a:r>
            <a:r>
              <a:rPr kumimoji="0" lang="en-US" sz="1200" b="0" i="0" u="none" strike="noStrike" kern="0" cap="none" spc="0" normalizeH="0" baseline="0" noProof="0">
                <a:ln>
                  <a:noFill/>
                </a:ln>
                <a:solidFill>
                  <a:prstClr val="black"/>
                </a:solidFill>
                <a:effectLst/>
                <a:uLnTx/>
                <a:uFillTx/>
                <a:latin typeface="Verdana"/>
                <a:ea typeface="Verdana"/>
                <a:cs typeface="Verdana" panose="020B0604030504040204" pitchFamily="34" charset="0"/>
              </a:rPr>
              <a:t> recipients; intrusive by recipients who receive too many emails</a:t>
            </a:r>
            <a:endParaRPr kumimoji="0" lang="en-US" sz="1800" b="1" i="0" u="none" strike="noStrike" kern="0" cap="none" spc="0" normalizeH="0" baseline="0" noProof="0">
              <a:ln>
                <a:noFill/>
              </a:ln>
              <a:solidFill>
                <a:prstClr val="black"/>
              </a:solidFill>
              <a:effectLst/>
              <a:uLnTx/>
              <a:uFillTx/>
              <a:latin typeface="Verdana"/>
              <a:ea typeface="Verdana"/>
            </a:endParaRPr>
          </a:p>
          <a:p>
            <a:pPr marL="262890" marR="0" lvl="0" indent="-171450" algn="l" defTabSz="914400" eaLnBrk="1" fontAlgn="auto" latinLnBrk="0" hangingPunct="1">
              <a:lnSpc>
                <a:spcPts val="1415"/>
              </a:lnSpc>
              <a:spcBef>
                <a:spcPts val="0"/>
              </a:spcBef>
              <a:spcAft>
                <a:spcPts val="0"/>
              </a:spcAft>
              <a:buClrTx/>
              <a:buSzTx/>
              <a:buFont typeface="Wingdings"/>
              <a:buChar char="§"/>
              <a:tabLst/>
              <a:defRPr/>
            </a:pPr>
            <a:r>
              <a:rPr kumimoji="0" lang="en-US" sz="1200" b="0" i="0" u="none" strike="noStrike" kern="0" cap="none" spc="0" normalizeH="0" baseline="0" noProof="0">
                <a:ln>
                  <a:noFill/>
                </a:ln>
                <a:solidFill>
                  <a:prstClr val="black"/>
                </a:solidFill>
                <a:effectLst/>
                <a:uLnTx/>
                <a:uFillTx/>
                <a:latin typeface="Verdana"/>
                <a:ea typeface="Verdana"/>
              </a:rPr>
              <a:t>Cold emails often have </a:t>
            </a:r>
            <a:r>
              <a:rPr kumimoji="0" lang="en-US" sz="1200" b="1" i="0" u="none" strike="noStrike" kern="0" cap="none" spc="0" normalizeH="0" baseline="0" noProof="0">
                <a:ln>
                  <a:noFill/>
                </a:ln>
                <a:solidFill>
                  <a:prstClr val="black"/>
                </a:solidFill>
                <a:effectLst/>
                <a:uLnTx/>
                <a:uFillTx/>
                <a:latin typeface="Verdana"/>
                <a:ea typeface="Verdana"/>
              </a:rPr>
              <a:t>low response rates</a:t>
            </a:r>
            <a:endParaRPr kumimoji="0" lang="en-US" sz="1800" b="1" i="0" u="none" strike="noStrike" kern="0" cap="none" spc="0" normalizeH="0" baseline="0" noProof="0">
              <a:ln>
                <a:noFill/>
              </a:ln>
              <a:solidFill>
                <a:prstClr val="black"/>
              </a:solidFill>
              <a:effectLst/>
              <a:uLnTx/>
              <a:uFillTx/>
            </a:endParaRPr>
          </a:p>
        </p:txBody>
      </p:sp>
      <p:sp>
        <p:nvSpPr>
          <p:cNvPr id="14" name="TextBox 13">
            <a:extLst>
              <a:ext uri="{FF2B5EF4-FFF2-40B4-BE49-F238E27FC236}">
                <a16:creationId xmlns:a16="http://schemas.microsoft.com/office/drawing/2014/main" id="{BD1C014A-C33F-E5DF-86FD-076AA1B94303}"/>
              </a:ext>
            </a:extLst>
          </p:cNvPr>
          <p:cNvSpPr txBox="1"/>
          <p:nvPr/>
        </p:nvSpPr>
        <p:spPr>
          <a:xfrm>
            <a:off x="6936295" y="2098274"/>
            <a:ext cx="4958525" cy="810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191135" lvl="0" indent="-171450" defTabSz="914400" eaLnBrk="1" fontAlgn="auto" latinLnBrk="0" hangingPunct="1">
              <a:lnSpc>
                <a:spcPts val="1390"/>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sysClr val="windowText" lastClr="000000"/>
                </a:solidFill>
                <a:effectLst/>
                <a:uLnTx/>
                <a:uFillTx/>
                <a:latin typeface="Verdana"/>
                <a:ea typeface="Verdana"/>
              </a:rPr>
              <a:t>PROS: </a:t>
            </a:r>
            <a:r>
              <a:rPr kumimoji="0" lang="en-US" sz="1200" b="0" i="0" u="none" strike="noStrike" kern="0" cap="none" spc="0" normalizeH="0" baseline="0" noProof="0">
                <a:ln>
                  <a:noFill/>
                </a:ln>
                <a:solidFill>
                  <a:sysClr val="windowText" lastClr="000000"/>
                </a:solidFill>
                <a:effectLst/>
                <a:uLnTx/>
                <a:uFillTx/>
                <a:latin typeface="Verdana"/>
                <a:ea typeface="Verdana"/>
              </a:rPr>
              <a:t>Cost-effective, reach wider audience &amp; more details can be included </a:t>
            </a:r>
            <a:endParaRPr kumimoji="0" lang="en-US" sz="1200" b="0" i="0" u="none" strike="noStrike" kern="0" cap="none" spc="0" normalizeH="0" baseline="0" noProof="0">
              <a:ln>
                <a:noFill/>
              </a:ln>
              <a:solidFill>
                <a:srgbClr val="000000"/>
              </a:solidFill>
              <a:effectLst/>
              <a:uLnTx/>
              <a:uFillTx/>
              <a:latin typeface="Verdana"/>
              <a:ea typeface="Verdana"/>
            </a:endParaRPr>
          </a:p>
          <a:p>
            <a:pPr marL="262890" marR="191135" lvl="0" indent="-171450" defTabSz="914400" eaLnBrk="1" fontAlgn="auto" latinLnBrk="0" hangingPunct="1">
              <a:lnSpc>
                <a:spcPts val="1390"/>
              </a:lnSpc>
              <a:spcBef>
                <a:spcPts val="0"/>
              </a:spcBef>
              <a:spcAft>
                <a:spcPts val="0"/>
              </a:spcAft>
              <a:buClrTx/>
              <a:buSzTx/>
              <a:buFont typeface="Wingdings"/>
              <a:buChar char="§"/>
              <a:tabLst/>
              <a:defRPr/>
            </a:pPr>
            <a:r>
              <a:rPr kumimoji="0" lang="en-US" sz="12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An email waits on the recipient. recipients can read your message when they’re ready</a:t>
            </a:r>
            <a:endParaRPr kumimoji="0" lang="en-US" sz="1800" b="0" i="0" u="none" strike="noStrike" kern="0" cap="none" spc="0" normalizeH="0" baseline="0" noProof="0">
              <a:ln>
                <a:noFill/>
              </a:ln>
              <a:solidFill>
                <a:sysClr val="windowText" lastClr="000000"/>
              </a:solidFill>
              <a:effectLst/>
              <a:uLnTx/>
              <a:uFillTx/>
            </a:endParaRPr>
          </a:p>
        </p:txBody>
      </p:sp>
      <p:sp>
        <p:nvSpPr>
          <p:cNvPr id="39" name="Rectangle 38">
            <a:extLst>
              <a:ext uri="{FF2B5EF4-FFF2-40B4-BE49-F238E27FC236}">
                <a16:creationId xmlns:a16="http://schemas.microsoft.com/office/drawing/2014/main" id="{C07CAB9D-05E2-5222-9CDC-E956DB63CE5C}"/>
              </a:ext>
            </a:extLst>
          </p:cNvPr>
          <p:cNvSpPr/>
          <p:nvPr/>
        </p:nvSpPr>
        <p:spPr>
          <a:xfrm>
            <a:off x="6979920" y="1303020"/>
            <a:ext cx="4724400" cy="723900"/>
          </a:xfrm>
          <a:prstGeom prst="rect">
            <a:avLst/>
          </a:prstGeom>
          <a:noFill/>
          <a:ln w="285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0D6746C9-5E89-132B-10D1-06F665F87EDA}"/>
              </a:ext>
            </a:extLst>
          </p:cNvPr>
          <p:cNvSpPr/>
          <p:nvPr/>
        </p:nvSpPr>
        <p:spPr>
          <a:xfrm>
            <a:off x="6995160" y="2118360"/>
            <a:ext cx="4732020" cy="838200"/>
          </a:xfrm>
          <a:prstGeom prst="rect">
            <a:avLst/>
          </a:prstGeom>
          <a:noFill/>
          <a:ln w="285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CFE345A3-647B-DD73-7DCB-F4AF09B2E86B}"/>
              </a:ext>
            </a:extLst>
          </p:cNvPr>
          <p:cNvSpPr txBox="1"/>
          <p:nvPr/>
        </p:nvSpPr>
        <p:spPr>
          <a:xfrm>
            <a:off x="1948674" y="2152795"/>
            <a:ext cx="4939806" cy="88742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0" lvl="0" indent="-171450" algn="l" defTabSz="914400" eaLnBrk="1" fontAlgn="auto" latinLnBrk="0" hangingPunct="1">
              <a:lnSpc>
                <a:spcPts val="1415"/>
              </a:lnSpc>
              <a:spcBef>
                <a:spcPts val="595"/>
              </a:spcBef>
              <a:spcAft>
                <a:spcPts val="0"/>
              </a:spcAft>
              <a:buClrTx/>
              <a:buSzTx/>
              <a:buFont typeface="Wingdings"/>
              <a:buChar char="§"/>
              <a:tabLst/>
              <a:defRPr/>
            </a:pPr>
            <a:r>
              <a:rPr kumimoji="0" lang="en-US" sz="1200" b="0" i="0" u="none" strike="noStrike" kern="0" cap="none" spc="0" normalizeH="0" baseline="0" noProof="0" dirty="0">
                <a:ln>
                  <a:noFill/>
                </a:ln>
                <a:solidFill>
                  <a:srgbClr val="374151"/>
                </a:solidFill>
                <a:effectLst/>
                <a:uLnTx/>
                <a:uFillTx/>
                <a:latin typeface="Verdana"/>
                <a:ea typeface="Verdana"/>
                <a:cs typeface="Verdana" panose="020B0604030504040204" pitchFamily="34" charset="0"/>
              </a:rPr>
              <a:t>Use </a:t>
            </a:r>
            <a:r>
              <a:rPr kumimoji="0" lang="en-US" sz="1200" b="1" i="0" u="none" strike="noStrike" kern="0" cap="none" spc="0" normalizeH="0" baseline="0" noProof="0" dirty="0">
                <a:ln>
                  <a:noFill/>
                </a:ln>
                <a:solidFill>
                  <a:prstClr val="black"/>
                </a:solidFill>
                <a:effectLst/>
                <a:uLnTx/>
                <a:uFillTx/>
                <a:latin typeface="Verdana"/>
                <a:ea typeface="Verdana"/>
                <a:cs typeface="Verdana" panose="020B0604030504040204" pitchFamily="34" charset="0"/>
              </a:rPr>
              <a:t>Attention-grabbing</a:t>
            </a:r>
            <a:r>
              <a:rPr kumimoji="0" lang="en-US" sz="1200" b="1" i="0" u="none" strike="noStrike" kern="0" cap="none" spc="0" normalizeH="0" baseline="0" noProof="0" dirty="0">
                <a:ln>
                  <a:noFill/>
                </a:ln>
                <a:solidFill>
                  <a:srgbClr val="374151"/>
                </a:solidFill>
                <a:effectLst/>
                <a:uLnTx/>
                <a:uFillTx/>
                <a:latin typeface="Verdana"/>
                <a:ea typeface="Verdana"/>
                <a:cs typeface="Verdana" panose="020B0604030504040204" pitchFamily="34" charset="0"/>
              </a:rPr>
              <a:t> subject lines</a:t>
            </a:r>
            <a:r>
              <a:rPr kumimoji="0" lang="en-US" sz="1200" b="0" i="0" u="none" strike="noStrike" kern="0" cap="none" spc="0" normalizeH="0" baseline="0" noProof="0" dirty="0">
                <a:ln>
                  <a:noFill/>
                </a:ln>
                <a:solidFill>
                  <a:srgbClr val="374151"/>
                </a:solidFill>
                <a:effectLst/>
                <a:uLnTx/>
                <a:uFillTx/>
                <a:latin typeface="Verdana"/>
                <a:ea typeface="Verdana"/>
                <a:cs typeface="Verdana" panose="020B0604030504040204" pitchFamily="34" charset="0"/>
              </a:rPr>
              <a:t> to make sure it doesn’t sound like a direct sales pitch</a:t>
            </a:r>
          </a:p>
          <a:p>
            <a:pPr marL="262890" marR="0" lvl="0" indent="-171450" algn="l" defTabSz="914400" eaLnBrk="1" fontAlgn="auto" latinLnBrk="0" hangingPunct="1">
              <a:lnSpc>
                <a:spcPts val="1415"/>
              </a:lnSpc>
              <a:spcBef>
                <a:spcPts val="595"/>
              </a:spcBef>
              <a:spcAft>
                <a:spcPts val="0"/>
              </a:spcAft>
              <a:buClrTx/>
              <a:buSzTx/>
              <a:buFont typeface="Wingdings"/>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Keep it short – </a:t>
            </a:r>
            <a:r>
              <a:rPr kumimoji="0" lang="en-US" sz="1200" b="0" i="0" u="none" strike="noStrike" kern="0" cap="none" spc="0" normalizeH="0" baseline="0" noProof="0" dirty="0">
                <a:ln>
                  <a:noFill/>
                </a:ln>
                <a:solidFill>
                  <a:sysClr val="windowText" lastClr="000000"/>
                </a:solidFill>
                <a:effectLst/>
                <a:uLnTx/>
                <a:uFillTx/>
                <a:latin typeface="Verdana"/>
                <a:ea typeface="Verdana"/>
              </a:rPr>
              <a:t>People are busy &amp; make your point clear in just a few lines</a:t>
            </a:r>
          </a:p>
        </p:txBody>
      </p:sp>
      <p:sp>
        <p:nvSpPr>
          <p:cNvPr id="44" name="TextBox 43">
            <a:extLst>
              <a:ext uri="{FF2B5EF4-FFF2-40B4-BE49-F238E27FC236}">
                <a16:creationId xmlns:a16="http://schemas.microsoft.com/office/drawing/2014/main" id="{5A7BFFC0-B047-E74F-4E49-7097AD931F6C}"/>
              </a:ext>
            </a:extLst>
          </p:cNvPr>
          <p:cNvSpPr txBox="1"/>
          <p:nvPr/>
        </p:nvSpPr>
        <p:spPr>
          <a:xfrm>
            <a:off x="1948674" y="1285748"/>
            <a:ext cx="4947426" cy="101566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0" lvl="0" indent="-171450" defTabSz="914400" eaLnBrk="1" fontAlgn="auto" latinLnBrk="0" hangingPunct="1">
              <a:lnSpc>
                <a:spcPts val="1415"/>
              </a:lnSpc>
              <a:spcBef>
                <a:spcPts val="70"/>
              </a:spcBef>
              <a:spcAft>
                <a:spcPts val="0"/>
              </a:spcAft>
              <a:buClrTx/>
              <a:buSzTx/>
              <a:buFont typeface="Wingdings" pitchFamily="2" charset="2"/>
              <a:buChar char="§"/>
              <a:tabLst/>
              <a:defRPr/>
            </a:pPr>
            <a:r>
              <a:rPr kumimoji="0" lang="en-US" sz="1200" b="1" i="0" u="none" strike="noStrike" kern="0" cap="none" spc="0" normalizeH="0" baseline="0" noProof="0" dirty="0">
                <a:ln>
                  <a:noFill/>
                </a:ln>
                <a:solidFill>
                  <a:sysClr val="windowText" lastClr="000000"/>
                </a:solidFill>
                <a:effectLst/>
                <a:uLnTx/>
                <a:uFillTx/>
                <a:latin typeface="Verdana"/>
                <a:ea typeface="Verdana"/>
              </a:rPr>
              <a:t>Not effective since </a:t>
            </a:r>
            <a:r>
              <a:rPr kumimoji="0" lang="en-US" sz="1200" b="0" i="0" u="none" strike="noStrike" kern="0" cap="none" spc="0" normalizeH="0" baseline="0" noProof="0" dirty="0">
                <a:ln>
                  <a:noFill/>
                </a:ln>
                <a:solidFill>
                  <a:srgbClr val="000000"/>
                </a:solidFill>
                <a:effectLst/>
                <a:uLnTx/>
                <a:uFillTx/>
                <a:latin typeface="Verdana"/>
                <a:ea typeface="Verdana"/>
              </a:rPr>
              <a:t>p</a:t>
            </a:r>
            <a:r>
              <a:rPr kumimoji="0" lang="en-US" sz="1200" b="0" i="0" u="none" strike="noStrike" kern="0" cap="none" spc="0" normalizeH="0" baseline="0" noProof="0" dirty="0">
                <a:ln>
                  <a:noFill/>
                </a:ln>
                <a:solidFill>
                  <a:srgbClr val="0C0C0C"/>
                </a:solidFill>
                <a:effectLst/>
                <a:uLnTx/>
                <a:uFillTx/>
                <a:latin typeface="Verdana"/>
                <a:ea typeface="Verdana"/>
              </a:rPr>
              <a:t>eople will either delete your email without reading it, or they’ll mark it as spam</a:t>
            </a:r>
          </a:p>
          <a:p>
            <a:pPr marL="262890" marR="0" lvl="0" indent="-171450" defTabSz="914400" eaLnBrk="1" fontAlgn="auto" latinLnBrk="0" hangingPunct="1">
              <a:lnSpc>
                <a:spcPts val="1415"/>
              </a:lnSpc>
              <a:spcBef>
                <a:spcPts val="70"/>
              </a:spcBef>
              <a:spcAft>
                <a:spcPts val="0"/>
              </a:spcAft>
              <a:buClrTx/>
              <a:buSzTx/>
              <a:buFont typeface="Wingdings" pitchFamily="2" charset="2"/>
              <a:buChar char="§"/>
              <a:tabLst/>
              <a:defRPr/>
            </a:pPr>
            <a:r>
              <a:rPr kumimoji="0" lang="en-US" sz="1200" b="1" i="0" u="none" strike="noStrike" kern="0" cap="none" spc="0" normalizeH="0" baseline="0" noProof="0" dirty="0">
                <a:ln>
                  <a:noFill/>
                </a:ln>
                <a:solidFill>
                  <a:srgbClr val="282828"/>
                </a:solidFill>
                <a:effectLst/>
                <a:uLnTx/>
                <a:uFillTx/>
                <a:latin typeface="Verdana"/>
                <a:ea typeface="Verdana"/>
              </a:rPr>
              <a:t> Harder communication </a:t>
            </a:r>
            <a:r>
              <a:rPr kumimoji="0" lang="en-US" sz="1200" b="0" i="0" u="none" strike="noStrike" kern="0" cap="none" spc="0" normalizeH="0" baseline="0" noProof="0" dirty="0">
                <a:ln>
                  <a:noFill/>
                </a:ln>
                <a:solidFill>
                  <a:srgbClr val="282828"/>
                </a:solidFill>
                <a:effectLst/>
                <a:uLnTx/>
                <a:uFillTx/>
                <a:latin typeface="Verdana"/>
                <a:ea typeface="Verdana"/>
              </a:rPr>
              <a:t>since you have no relationship with your audience yet &amp; lack non-verbal feedback</a:t>
            </a:r>
            <a:endParaRPr kumimoji="0" lang="en-US" sz="1200" b="0" i="0" u="none" strike="noStrike" kern="0" cap="none" spc="0" normalizeH="0" baseline="0" noProof="0" dirty="0">
              <a:ln>
                <a:noFill/>
              </a:ln>
              <a:solidFill>
                <a:srgbClr val="0C0C0C"/>
              </a:solidFill>
              <a:effectLst/>
              <a:uLnTx/>
              <a:uFillTx/>
              <a:latin typeface="Verdana"/>
              <a:ea typeface="Verdana"/>
            </a:endParaRPr>
          </a:p>
          <a:p>
            <a:pPr marL="262890" marR="0" lvl="0" indent="-171450" defTabSz="914400" eaLnBrk="1" fontAlgn="auto" latinLnBrk="0" hangingPunct="1">
              <a:lnSpc>
                <a:spcPts val="1415"/>
              </a:lnSpc>
              <a:spcBef>
                <a:spcPts val="70"/>
              </a:spcBef>
              <a:spcAft>
                <a:spcPts val="0"/>
              </a:spcAft>
              <a:buClrTx/>
              <a:buSzTx/>
              <a:buFont typeface="Wingdings" pitchFamily="2" charset="2"/>
              <a:buChar char="§"/>
              <a:tabLst/>
              <a:defRPr/>
            </a:pPr>
            <a:endParaRPr kumimoji="0" lang="en-US" sz="1200" b="0" i="0" u="none" strike="noStrike" kern="0" cap="none" spc="0" normalizeH="0" baseline="0" noProof="0" dirty="0">
              <a:ln>
                <a:noFill/>
              </a:ln>
              <a:solidFill>
                <a:sysClr val="windowText" lastClr="000000"/>
              </a:solidFill>
              <a:effectLst/>
              <a:uLnTx/>
              <a:uFillTx/>
              <a:latin typeface="Verdana"/>
              <a:ea typeface="Verdana"/>
            </a:endParaRPr>
          </a:p>
        </p:txBody>
      </p:sp>
      <p:sp>
        <p:nvSpPr>
          <p:cNvPr id="46" name="Rectangle 45">
            <a:extLst>
              <a:ext uri="{FF2B5EF4-FFF2-40B4-BE49-F238E27FC236}">
                <a16:creationId xmlns:a16="http://schemas.microsoft.com/office/drawing/2014/main" id="{64C7D51D-C25E-01FE-D98F-39105F8A3CFD}"/>
              </a:ext>
            </a:extLst>
          </p:cNvPr>
          <p:cNvSpPr/>
          <p:nvPr/>
        </p:nvSpPr>
        <p:spPr>
          <a:xfrm>
            <a:off x="2015161" y="1318259"/>
            <a:ext cx="4804739" cy="741555"/>
          </a:xfrm>
          <a:prstGeom prst="rect">
            <a:avLst/>
          </a:prstGeom>
          <a:noFill/>
          <a:ln w="285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CFBD9681-F113-AF42-9563-58F903C4CB95}"/>
              </a:ext>
            </a:extLst>
          </p:cNvPr>
          <p:cNvSpPr txBox="1"/>
          <p:nvPr/>
        </p:nvSpPr>
        <p:spPr>
          <a:xfrm>
            <a:off x="2827020" y="3680459"/>
            <a:ext cx="4800600" cy="2487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marR="0" lvl="0" indent="-171450" algn="l" defTabSz="91440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sysClr val="windowText" lastClr="000000"/>
                </a:solidFill>
                <a:effectLst/>
                <a:uLnTx/>
                <a:uFillTx/>
                <a:latin typeface="Verdana"/>
                <a:ea typeface="Verdana"/>
              </a:rPr>
              <a:t>Understand audience: </a:t>
            </a:r>
            <a:r>
              <a:rPr kumimoji="0" lang="en-US" sz="1200" b="0" i="0" u="none" strike="noStrike" kern="0" cap="none" spc="0" normalizeH="0" baseline="0" noProof="0">
                <a:ln>
                  <a:noFill/>
                </a:ln>
                <a:solidFill>
                  <a:srgbClr val="191919"/>
                </a:solidFill>
                <a:effectLst/>
                <a:uLnTx/>
                <a:uFillTx/>
                <a:latin typeface="Verdana"/>
                <a:ea typeface="Verdana"/>
              </a:rPr>
              <a:t>Demographics, preferences, pain points, and behavior on different platforms</a:t>
            </a:r>
            <a:endParaRPr kumimoji="0" lang="en-US" sz="1200" b="0" i="0" u="none" strike="noStrike" kern="0" cap="none" spc="0" normalizeH="0" baseline="0" noProof="0">
              <a:ln>
                <a:noFill/>
              </a:ln>
              <a:solidFill>
                <a:sysClr val="windowText" lastClr="000000"/>
              </a:solidFill>
              <a:effectLst/>
              <a:uLnTx/>
              <a:uFillTx/>
              <a:latin typeface="Verdana"/>
              <a:ea typeface="Verdana"/>
            </a:endParaRPr>
          </a:p>
          <a:p>
            <a:pPr marL="262890" marR="0" lvl="0" indent="-171450" algn="l" defTabSz="91440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srgbClr val="191919"/>
                </a:solidFill>
                <a:effectLst/>
                <a:uLnTx/>
                <a:uFillTx/>
                <a:latin typeface="Verdana"/>
                <a:ea typeface="Verdana"/>
              </a:rPr>
              <a:t>Channel selection: </a:t>
            </a:r>
            <a:r>
              <a:rPr kumimoji="0" lang="en-US" sz="1200" b="0" i="0" u="none" strike="noStrike" kern="0" cap="none" spc="0" normalizeH="0" baseline="0" noProof="0">
                <a:ln>
                  <a:noFill/>
                </a:ln>
                <a:solidFill>
                  <a:srgbClr val="191919"/>
                </a:solidFill>
                <a:effectLst/>
                <a:uLnTx/>
                <a:uFillTx/>
                <a:latin typeface="Verdana"/>
                <a:ea typeface="Verdana"/>
              </a:rPr>
              <a:t>Social media, email, website, and mobile apps </a:t>
            </a:r>
          </a:p>
          <a:p>
            <a:pPr marL="262890" marR="0" lvl="0" indent="-171450" algn="l" defTabSz="91440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srgbClr val="191919"/>
                </a:solidFill>
                <a:effectLst/>
                <a:uLnTx/>
                <a:uFillTx/>
                <a:latin typeface="Verdana"/>
                <a:ea typeface="Verdana"/>
              </a:rPr>
              <a:t>Optimize for mobile</a:t>
            </a:r>
            <a:r>
              <a:rPr kumimoji="0" lang="en-US" sz="1200" b="0" i="0" u="none" strike="noStrike" kern="0" cap="none" spc="0" normalizeH="0" baseline="0" noProof="0">
                <a:ln>
                  <a:noFill/>
                </a:ln>
                <a:solidFill>
                  <a:srgbClr val="191919"/>
                </a:solidFill>
                <a:effectLst/>
                <a:uLnTx/>
                <a:uFillTx/>
                <a:latin typeface="Verdana"/>
                <a:ea typeface="Verdana"/>
              </a:rPr>
              <a:t>: Use a mobile-friendly design, keep the text short and to the point                                                                          </a:t>
            </a:r>
            <a:endParaRPr kumimoji="0" lang="en-US" sz="1200" b="0" i="0" u="none" strike="noStrike" kern="0" cap="none" spc="0" normalizeH="0" baseline="0" noProof="0">
              <a:ln>
                <a:noFill/>
              </a:ln>
              <a:solidFill>
                <a:sysClr val="windowText" lastClr="000000"/>
              </a:solidFill>
              <a:effectLst/>
              <a:uLnTx/>
              <a:uFillTx/>
              <a:latin typeface="Verdana"/>
              <a:ea typeface="Verdana"/>
            </a:endParaRPr>
          </a:p>
          <a:p>
            <a:pPr marL="262890" marR="0" lvl="0" indent="-171450" algn="l" defTabSz="91440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sysClr val="windowText" lastClr="000000"/>
                </a:solidFill>
                <a:effectLst/>
                <a:uLnTx/>
                <a:uFillTx/>
                <a:latin typeface="Verdana"/>
                <a:ea typeface="Verdana"/>
              </a:rPr>
              <a:t>Platform-specific messaging:  </a:t>
            </a:r>
            <a:r>
              <a:rPr kumimoji="0" lang="en-US" sz="1200" b="0" i="0" u="none" strike="noStrike" kern="0" cap="none" spc="0" normalizeH="0" baseline="0" noProof="0">
                <a:ln>
                  <a:noFill/>
                </a:ln>
                <a:solidFill>
                  <a:sysClr val="windowText" lastClr="000000"/>
                </a:solidFill>
                <a:effectLst/>
                <a:uLnTx/>
                <a:uFillTx/>
                <a:latin typeface="Verdana"/>
                <a:ea typeface="Verdana"/>
              </a:rPr>
              <a:t>Visuals for social media, personalize subject lines &amp; clear CTAs for email</a:t>
            </a:r>
            <a:endParaRPr kumimoji="0" lang="en-US" sz="1200" b="1" i="0" u="none" strike="noStrike" kern="0" cap="none" spc="0" normalizeH="0" baseline="0" noProof="0">
              <a:ln>
                <a:noFill/>
              </a:ln>
              <a:solidFill>
                <a:sysClr val="windowText" lastClr="000000"/>
              </a:solidFill>
              <a:effectLst/>
              <a:uLnTx/>
              <a:uFillTx/>
              <a:latin typeface="Verdana"/>
              <a:ea typeface="Verdana"/>
            </a:endParaRPr>
          </a:p>
          <a:p>
            <a:pPr marL="262890" marR="0" lvl="0" indent="-171450" algn="l" defTabSz="91440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0" cap="none" spc="0" normalizeH="0" baseline="0" noProof="0">
                <a:ln>
                  <a:noFill/>
                </a:ln>
                <a:solidFill>
                  <a:srgbClr val="111111"/>
                </a:solidFill>
                <a:effectLst/>
                <a:uLnTx/>
                <a:uFillTx/>
                <a:latin typeface="Verdana"/>
                <a:ea typeface="Verdana"/>
                <a:cs typeface="Verdana" panose="020B0604030504040204" pitchFamily="34" charset="0"/>
              </a:rPr>
              <a:t>Feedback loop: </a:t>
            </a:r>
            <a:r>
              <a:rPr kumimoji="0" lang="en-US" sz="1200" b="0" i="0" u="none" strike="noStrike" kern="0" cap="none" spc="0" normalizeH="0" baseline="0" noProof="0">
                <a:ln>
                  <a:noFill/>
                </a:ln>
                <a:solidFill>
                  <a:srgbClr val="111111"/>
                </a:solidFill>
                <a:effectLst/>
                <a:uLnTx/>
                <a:uFillTx/>
                <a:latin typeface="Verdana"/>
                <a:ea typeface="Verdana"/>
                <a:cs typeface="Verdana" panose="020B0604030504040204" pitchFamily="34" charset="0"/>
              </a:rPr>
              <a:t>Listen to your audience and engage with comments, reviews, and messages</a:t>
            </a:r>
            <a:endParaRPr kumimoji="0" lang="en-US" sz="1200" b="0" i="0" u="none" strike="noStrike" kern="0" cap="none" spc="0" normalizeH="0" baseline="0" noProof="0">
              <a:ln>
                <a:noFill/>
              </a:ln>
              <a:solidFill>
                <a:srgbClr val="2A2A2A"/>
              </a:solidFill>
              <a:effectLst/>
              <a:uLnTx/>
              <a:uFillTx/>
              <a:latin typeface="Verdana"/>
              <a:ea typeface="Verdana"/>
              <a:cs typeface="Verdana" panose="020B0604030504040204" pitchFamily="34" charset="0"/>
            </a:endParaRPr>
          </a:p>
          <a:p>
            <a:pPr marL="91440" marR="0" lvl="0" indent="0" algn="l" defTabSz="914400" eaLnBrk="1" fontAlgn="auto" latinLnBrk="0" hangingPunct="1">
              <a:lnSpc>
                <a:spcPts val="1415"/>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Verdana"/>
              <a:ea typeface="Verdana"/>
            </a:endParaRPr>
          </a:p>
        </p:txBody>
      </p:sp>
      <p:sp>
        <p:nvSpPr>
          <p:cNvPr id="49" name="Rectangle 48">
            <a:extLst>
              <a:ext uri="{FF2B5EF4-FFF2-40B4-BE49-F238E27FC236}">
                <a16:creationId xmlns:a16="http://schemas.microsoft.com/office/drawing/2014/main" id="{944CCD21-B3D4-1911-CDE7-3736F6BADBBF}"/>
              </a:ext>
            </a:extLst>
          </p:cNvPr>
          <p:cNvSpPr/>
          <p:nvPr/>
        </p:nvSpPr>
        <p:spPr>
          <a:xfrm>
            <a:off x="7802684" y="3682413"/>
            <a:ext cx="3749040" cy="2324100"/>
          </a:xfrm>
          <a:prstGeom prst="flowChartAlternateProcess">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0" name="Rectangle 49">
            <a:extLst>
              <a:ext uri="{FF2B5EF4-FFF2-40B4-BE49-F238E27FC236}">
                <a16:creationId xmlns:a16="http://schemas.microsoft.com/office/drawing/2014/main" id="{A7ADF082-CBD8-AC91-E205-1A733D5B31FB}"/>
              </a:ext>
            </a:extLst>
          </p:cNvPr>
          <p:cNvSpPr/>
          <p:nvPr/>
        </p:nvSpPr>
        <p:spPr>
          <a:xfrm>
            <a:off x="429768" y="3676596"/>
            <a:ext cx="2255520" cy="2331720"/>
          </a:xfrm>
          <a:prstGeom prst="flowChartAlternateProcess">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9F68E481-CCD0-DA3D-4207-01B9EA59076F}"/>
              </a:ext>
            </a:extLst>
          </p:cNvPr>
          <p:cNvSpPr/>
          <p:nvPr/>
        </p:nvSpPr>
        <p:spPr>
          <a:xfrm>
            <a:off x="2890566" y="3643399"/>
            <a:ext cx="4591109" cy="2363036"/>
          </a:xfrm>
          <a:prstGeom prst="flowChartAlternateProcess">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B87BDB58-CA95-DEB2-39E9-6AE6222A57D3}"/>
              </a:ext>
            </a:extLst>
          </p:cNvPr>
          <p:cNvSpPr txBox="1"/>
          <p:nvPr/>
        </p:nvSpPr>
        <p:spPr>
          <a:xfrm>
            <a:off x="3391317" y="3165230"/>
            <a:ext cx="347505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solidFill>
                <a:latin typeface="Verdana"/>
                <a:ea typeface="Calibri"/>
                <a:cs typeface="Calibri"/>
              </a:rPr>
              <a:t>Tailoring message and content</a:t>
            </a:r>
            <a:endParaRPr lang="en-US" sz="1600">
              <a:solidFill>
                <a:schemeClr val="bg1"/>
              </a:solidFill>
              <a:latin typeface="Verdana"/>
              <a:ea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err="1"/>
              <a:t>CreativeMarketingLtd</a:t>
            </a:r>
            <a:r>
              <a:rPr lang="en-US"/>
              <a:t>; </a:t>
            </a:r>
            <a:r>
              <a:rPr lang="en-US" err="1"/>
              <a:t>Edisonos</a:t>
            </a:r>
            <a:r>
              <a:rPr lang="en-US"/>
              <a:t>; Facebook, </a:t>
            </a:r>
            <a:r>
              <a:rPr lang="en-US" err="1"/>
              <a:t>Localiq</a:t>
            </a:r>
            <a:r>
              <a:rPr lang="en-US"/>
              <a:t>; </a:t>
            </a:r>
            <a:r>
              <a:rPr lang="en-US" err="1"/>
              <a:t>SproutSocial</a:t>
            </a:r>
            <a:r>
              <a:rPr lang="en-US"/>
              <a:t>; Zenobyte.com</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a:t>Geni should utilize a combination of marketing strategies with Facebook/Instagram, Youtube, and X.com to expand product reach and attract new users</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Analyzing and providing strategies for digital marketing in the social media landscape</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40" name="TextBox 39">
            <a:extLst>
              <a:ext uri="{FF2B5EF4-FFF2-40B4-BE49-F238E27FC236}">
                <a16:creationId xmlns:a16="http://schemas.microsoft.com/office/drawing/2014/main" id="{9DC89D6C-6B24-2B9C-B856-285B1564B097}"/>
              </a:ext>
            </a:extLst>
          </p:cNvPr>
          <p:cNvSpPr txBox="1"/>
          <p:nvPr/>
        </p:nvSpPr>
        <p:spPr>
          <a:xfrm>
            <a:off x="8175773" y="1054884"/>
            <a:ext cx="295607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Bargaining power of buyers</a:t>
            </a:r>
          </a:p>
        </p:txBody>
      </p:sp>
      <p:sp>
        <p:nvSpPr>
          <p:cNvPr id="41" name="TextBox 40">
            <a:extLst>
              <a:ext uri="{FF2B5EF4-FFF2-40B4-BE49-F238E27FC236}">
                <a16:creationId xmlns:a16="http://schemas.microsoft.com/office/drawing/2014/main" id="{7825688D-EBAC-7F02-4EFB-B31AECB982DB}"/>
              </a:ext>
            </a:extLst>
          </p:cNvPr>
          <p:cNvSpPr txBox="1"/>
          <p:nvPr/>
        </p:nvSpPr>
        <p:spPr>
          <a:xfrm>
            <a:off x="1413930" y="1041399"/>
            <a:ext cx="224850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Entering the market</a:t>
            </a:r>
          </a:p>
        </p:txBody>
      </p:sp>
      <p:sp>
        <p:nvSpPr>
          <p:cNvPr id="43" name="TextBox 42">
            <a:extLst>
              <a:ext uri="{FF2B5EF4-FFF2-40B4-BE49-F238E27FC236}">
                <a16:creationId xmlns:a16="http://schemas.microsoft.com/office/drawing/2014/main" id="{CC753B85-B2A1-F040-9E07-536D0899566F}"/>
              </a:ext>
            </a:extLst>
          </p:cNvPr>
          <p:cNvSpPr txBox="1"/>
          <p:nvPr/>
        </p:nvSpPr>
        <p:spPr>
          <a:xfrm>
            <a:off x="1710417" y="3784526"/>
            <a:ext cx="187334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Barriers to entry</a:t>
            </a:r>
          </a:p>
        </p:txBody>
      </p:sp>
      <p:cxnSp>
        <p:nvCxnSpPr>
          <p:cNvPr id="7" name="Straight Connector 6">
            <a:extLst>
              <a:ext uri="{FF2B5EF4-FFF2-40B4-BE49-F238E27FC236}">
                <a16:creationId xmlns:a16="http://schemas.microsoft.com/office/drawing/2014/main" id="{2FF5E908-5B6E-1C51-9503-E21EC68E1CE9}"/>
              </a:ext>
            </a:extLst>
          </p:cNvPr>
          <p:cNvCxnSpPr>
            <a:cxnSpLocks/>
          </p:cNvCxnSpPr>
          <p:nvPr/>
        </p:nvCxnSpPr>
        <p:spPr>
          <a:xfrm>
            <a:off x="6096000" y="927100"/>
            <a:ext cx="0" cy="5058833"/>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Diagonal Corners Snipped 13">
            <a:extLst>
              <a:ext uri="{FF2B5EF4-FFF2-40B4-BE49-F238E27FC236}">
                <a16:creationId xmlns:a16="http://schemas.microsoft.com/office/drawing/2014/main" id="{8C997B1A-1D26-2EFF-8BF4-3A35E95978AE}"/>
              </a:ext>
            </a:extLst>
          </p:cNvPr>
          <p:cNvSpPr/>
          <p:nvPr/>
        </p:nvSpPr>
        <p:spPr>
          <a:xfrm>
            <a:off x="626533" y="927100"/>
            <a:ext cx="5054419" cy="422076"/>
          </a:xfrm>
          <a:prstGeom prst="snip2Diag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Verdana"/>
                <a:ea typeface="+mn-ea"/>
                <a:cs typeface="+mn-cs"/>
              </a:rPr>
              <a:t>Social Media Marketing Channels</a:t>
            </a:r>
          </a:p>
        </p:txBody>
      </p:sp>
      <p:sp>
        <p:nvSpPr>
          <p:cNvPr id="15" name="Rectangle: Single Corner Snipped 14">
            <a:extLst>
              <a:ext uri="{FF2B5EF4-FFF2-40B4-BE49-F238E27FC236}">
                <a16:creationId xmlns:a16="http://schemas.microsoft.com/office/drawing/2014/main" id="{84C61883-F9B2-3C1F-5378-EC254C809262}"/>
              </a:ext>
            </a:extLst>
          </p:cNvPr>
          <p:cNvSpPr/>
          <p:nvPr/>
        </p:nvSpPr>
        <p:spPr>
          <a:xfrm>
            <a:off x="626533" y="1644090"/>
            <a:ext cx="1168386" cy="665969"/>
          </a:xfrm>
          <a:prstGeom prst="snip1Rect">
            <a:avLst/>
          </a:prstGeom>
          <a:solidFill>
            <a:schemeClr val="accent6">
              <a:lumMod val="60000"/>
              <a:lumOff val="40000"/>
            </a:schemeClr>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Facebook/Instagram</a:t>
            </a:r>
          </a:p>
        </p:txBody>
      </p:sp>
      <p:sp>
        <p:nvSpPr>
          <p:cNvPr id="16" name="Rectangle: Single Corner Snipped 15">
            <a:extLst>
              <a:ext uri="{FF2B5EF4-FFF2-40B4-BE49-F238E27FC236}">
                <a16:creationId xmlns:a16="http://schemas.microsoft.com/office/drawing/2014/main" id="{CF9EF1CC-9362-20FB-43F3-DC18FDF41934}"/>
              </a:ext>
            </a:extLst>
          </p:cNvPr>
          <p:cNvSpPr/>
          <p:nvPr/>
        </p:nvSpPr>
        <p:spPr>
          <a:xfrm>
            <a:off x="4584076" y="2511074"/>
            <a:ext cx="1168386" cy="665970"/>
          </a:xfrm>
          <a:prstGeom prst="snip1Rect">
            <a:avLst/>
          </a:prstGeom>
          <a:solidFill>
            <a:schemeClr val="accent3"/>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TikTok</a:t>
            </a:r>
          </a:p>
        </p:txBody>
      </p:sp>
      <p:sp>
        <p:nvSpPr>
          <p:cNvPr id="17" name="Rectangle: Single Corner Snipped 16">
            <a:extLst>
              <a:ext uri="{FF2B5EF4-FFF2-40B4-BE49-F238E27FC236}">
                <a16:creationId xmlns:a16="http://schemas.microsoft.com/office/drawing/2014/main" id="{D3B1B8E6-5AAB-7569-F9B9-9F07C1992F35}"/>
              </a:ext>
            </a:extLst>
          </p:cNvPr>
          <p:cNvSpPr/>
          <p:nvPr/>
        </p:nvSpPr>
        <p:spPr>
          <a:xfrm>
            <a:off x="626533" y="3406666"/>
            <a:ext cx="1168386" cy="647677"/>
          </a:xfrm>
          <a:prstGeom prst="snip1Rect">
            <a:avLst/>
          </a:prstGeom>
          <a:solidFill>
            <a:schemeClr val="accent6">
              <a:lumMod val="60000"/>
              <a:lumOff val="4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Youtube</a:t>
            </a:r>
          </a:p>
        </p:txBody>
      </p:sp>
      <p:sp>
        <p:nvSpPr>
          <p:cNvPr id="18" name="Rectangle: Single Corner Snipped 17">
            <a:extLst>
              <a:ext uri="{FF2B5EF4-FFF2-40B4-BE49-F238E27FC236}">
                <a16:creationId xmlns:a16="http://schemas.microsoft.com/office/drawing/2014/main" id="{9D1FAF2C-BDF8-8354-8837-8DD49A158491}"/>
              </a:ext>
            </a:extLst>
          </p:cNvPr>
          <p:cNvSpPr/>
          <p:nvPr/>
        </p:nvSpPr>
        <p:spPr>
          <a:xfrm>
            <a:off x="4584076" y="4237278"/>
            <a:ext cx="1168386" cy="668931"/>
          </a:xfrm>
          <a:prstGeom prst="snip1Rect">
            <a:avLst/>
          </a:prstGeom>
          <a:solidFill>
            <a:schemeClr val="accent3"/>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LinkedIn</a:t>
            </a:r>
          </a:p>
        </p:txBody>
      </p:sp>
      <p:sp>
        <p:nvSpPr>
          <p:cNvPr id="19" name="Rectangle: Single Corner Snipped 18">
            <a:extLst>
              <a:ext uri="{FF2B5EF4-FFF2-40B4-BE49-F238E27FC236}">
                <a16:creationId xmlns:a16="http://schemas.microsoft.com/office/drawing/2014/main" id="{D8DAC802-5FEC-DB56-662D-7DFB5692337A}"/>
              </a:ext>
            </a:extLst>
          </p:cNvPr>
          <p:cNvSpPr/>
          <p:nvPr/>
        </p:nvSpPr>
        <p:spPr>
          <a:xfrm>
            <a:off x="626533" y="5128472"/>
            <a:ext cx="1168386" cy="668931"/>
          </a:xfrm>
          <a:prstGeom prst="snip1Rect">
            <a:avLst/>
          </a:prstGeom>
          <a:solidFill>
            <a:schemeClr val="accent6">
              <a:lumMod val="60000"/>
              <a:lumOff val="4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X.com</a:t>
            </a:r>
          </a:p>
        </p:txBody>
      </p:sp>
      <p:sp>
        <p:nvSpPr>
          <p:cNvPr id="27" name="Rectangle: Rounded Corners 26">
            <a:extLst>
              <a:ext uri="{FF2B5EF4-FFF2-40B4-BE49-F238E27FC236}">
                <a16:creationId xmlns:a16="http://schemas.microsoft.com/office/drawing/2014/main" id="{0B3C10B7-F18E-4212-EEF3-57A9DABBFB90}"/>
              </a:ext>
            </a:extLst>
          </p:cNvPr>
          <p:cNvSpPr/>
          <p:nvPr/>
        </p:nvSpPr>
        <p:spPr>
          <a:xfrm>
            <a:off x="2113038" y="1644091"/>
            <a:ext cx="3555818" cy="668932"/>
          </a:xfrm>
          <a:prstGeom prst="roundRect">
            <a:avLst/>
          </a:prstGeom>
          <a:solidFill>
            <a:schemeClr val="bg1"/>
          </a:solid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Suitable for reaching a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broad audience</a:t>
            </a: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 including parents, teachers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Offers options for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targeted </a:t>
            </a: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advertising and community engagement through groups</a:t>
            </a:r>
            <a:endParaRPr kumimoji="0" lang="en-US" sz="1100" b="0" i="0" u="none" strike="noStrike" kern="1200" cap="none" spc="0" normalizeH="0" baseline="0" noProof="0">
              <a:ln>
                <a:noFill/>
              </a:ln>
              <a:solidFill>
                <a:prstClr val="black"/>
              </a:solidFill>
              <a:effectLst/>
              <a:uLnTx/>
              <a:uFillTx/>
              <a:latin typeface="Verdana"/>
              <a:ea typeface="+mn-ea"/>
              <a:cs typeface="+mn-cs"/>
            </a:endParaRPr>
          </a:p>
        </p:txBody>
      </p:sp>
      <p:sp>
        <p:nvSpPr>
          <p:cNvPr id="29" name="Rectangle: Rounded Corners 28">
            <a:extLst>
              <a:ext uri="{FF2B5EF4-FFF2-40B4-BE49-F238E27FC236}">
                <a16:creationId xmlns:a16="http://schemas.microsoft.com/office/drawing/2014/main" id="{1DA00F2D-9E9B-1FA2-4F27-9866FB1FC172}"/>
              </a:ext>
            </a:extLst>
          </p:cNvPr>
          <p:cNvSpPr/>
          <p:nvPr/>
        </p:nvSpPr>
        <p:spPr>
          <a:xfrm>
            <a:off x="627290" y="2509593"/>
            <a:ext cx="3555818" cy="668932"/>
          </a:xfrm>
          <a:prstGeom prst="roundRect">
            <a:avLst/>
          </a:prstGeom>
          <a:solidFill>
            <a:schemeClr val="bg1"/>
          </a:solid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Ideal for visual content such as images and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short videos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Appealing to younger audiences,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visually engaging </a:t>
            </a: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educational materials</a:t>
            </a:r>
            <a:endParaRPr kumimoji="0" lang="en-US" sz="1100" b="0" i="0" u="none" strike="noStrike" kern="1200" cap="none" spc="0" normalizeH="0" baseline="0" noProof="0">
              <a:ln>
                <a:noFill/>
              </a:ln>
              <a:solidFill>
                <a:prstClr val="black"/>
              </a:solidFill>
              <a:effectLst/>
              <a:uLnTx/>
              <a:uFillTx/>
              <a:latin typeface="Verdana"/>
              <a:ea typeface="+mn-ea"/>
              <a:cs typeface="+mn-cs"/>
            </a:endParaRPr>
          </a:p>
        </p:txBody>
      </p:sp>
      <p:sp>
        <p:nvSpPr>
          <p:cNvPr id="31" name="Rectangle: Rounded Corners 30">
            <a:extLst>
              <a:ext uri="{FF2B5EF4-FFF2-40B4-BE49-F238E27FC236}">
                <a16:creationId xmlns:a16="http://schemas.microsoft.com/office/drawing/2014/main" id="{D7BAE03A-4693-C1D0-5040-CF5DB653946A}"/>
              </a:ext>
            </a:extLst>
          </p:cNvPr>
          <p:cNvSpPr/>
          <p:nvPr/>
        </p:nvSpPr>
        <p:spPr>
          <a:xfrm>
            <a:off x="627290" y="4246377"/>
            <a:ext cx="3555818" cy="668932"/>
          </a:xfrm>
          <a:prstGeom prst="roundRect">
            <a:avLst/>
          </a:prstGeom>
          <a:solidFill>
            <a:schemeClr val="bg1"/>
          </a:solid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Great for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professional networking</a:t>
            </a: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 showcasing expertise</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Forming partnerships within the education industry</a:t>
            </a:r>
            <a:endParaRPr kumimoji="0" lang="en-US" sz="1100" b="0" i="0" u="none" strike="noStrike" kern="1200" cap="none" spc="0" normalizeH="0" baseline="0" noProof="0">
              <a:ln>
                <a:noFill/>
              </a:ln>
              <a:solidFill>
                <a:prstClr val="black"/>
              </a:solidFill>
              <a:effectLst/>
              <a:uLnTx/>
              <a:uFillTx/>
              <a:latin typeface="Verdana"/>
              <a:ea typeface="+mn-ea"/>
              <a:cs typeface="+mn-cs"/>
            </a:endParaRPr>
          </a:p>
        </p:txBody>
      </p:sp>
      <p:sp>
        <p:nvSpPr>
          <p:cNvPr id="9" name="Arrow: Right 8">
            <a:extLst>
              <a:ext uri="{FF2B5EF4-FFF2-40B4-BE49-F238E27FC236}">
                <a16:creationId xmlns:a16="http://schemas.microsoft.com/office/drawing/2014/main" id="{F4736D9E-0487-99A8-4C3C-F51214CB77F0}"/>
              </a:ext>
            </a:extLst>
          </p:cNvPr>
          <p:cNvSpPr/>
          <p:nvPr/>
        </p:nvSpPr>
        <p:spPr>
          <a:xfrm>
            <a:off x="1791613" y="1909362"/>
            <a:ext cx="325985" cy="23348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2" name="Rectangle: Rounded Corners 21">
            <a:extLst>
              <a:ext uri="{FF2B5EF4-FFF2-40B4-BE49-F238E27FC236}">
                <a16:creationId xmlns:a16="http://schemas.microsoft.com/office/drawing/2014/main" id="{19D916AF-077A-75FD-24D9-6761918610A9}"/>
              </a:ext>
            </a:extLst>
          </p:cNvPr>
          <p:cNvSpPr/>
          <p:nvPr/>
        </p:nvSpPr>
        <p:spPr>
          <a:xfrm>
            <a:off x="2128901" y="5133954"/>
            <a:ext cx="3555818" cy="668932"/>
          </a:xfrm>
          <a:prstGeom prst="roundRect">
            <a:avLst/>
          </a:prstGeom>
          <a:solidFill>
            <a:schemeClr val="bg1"/>
          </a:solid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Useful for sharing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timely updates</a:t>
            </a: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 educational resources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Engaging with the consumer base, effective for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quick communication</a:t>
            </a:r>
            <a:endParaRPr kumimoji="0" lang="en-US" sz="1100" b="1" i="0" u="none" strike="noStrike" kern="1200" cap="none" spc="0" normalizeH="0" baseline="0" noProof="0">
              <a:ln>
                <a:noFill/>
              </a:ln>
              <a:solidFill>
                <a:prstClr val="black"/>
              </a:solidFill>
              <a:effectLst/>
              <a:uLnTx/>
              <a:uFillTx/>
              <a:latin typeface="Verdana"/>
              <a:ea typeface="+mn-ea"/>
              <a:cs typeface="+mn-cs"/>
            </a:endParaRPr>
          </a:p>
        </p:txBody>
      </p:sp>
      <p:sp>
        <p:nvSpPr>
          <p:cNvPr id="23" name="Rectangle: Rounded Corners 22">
            <a:extLst>
              <a:ext uri="{FF2B5EF4-FFF2-40B4-BE49-F238E27FC236}">
                <a16:creationId xmlns:a16="http://schemas.microsoft.com/office/drawing/2014/main" id="{2480F587-D3AF-D6F1-7A3A-58C403B25C81}"/>
              </a:ext>
            </a:extLst>
          </p:cNvPr>
          <p:cNvSpPr/>
          <p:nvPr/>
        </p:nvSpPr>
        <p:spPr>
          <a:xfrm>
            <a:off x="2120969" y="3391086"/>
            <a:ext cx="3555818" cy="668932"/>
          </a:xfrm>
          <a:prstGeom prst="roundRect">
            <a:avLst/>
          </a:prstGeom>
          <a:solidFill>
            <a:schemeClr val="bg1"/>
          </a:solidFill>
          <a:ln w="190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Useful for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long-form content</a:t>
            </a: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 tutorials, and demonstrations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Helpful for </a:t>
            </a:r>
            <a:r>
              <a:rPr kumimoji="0" lang="en-US" sz="1100" b="1" i="0" u="none" strike="noStrike" kern="0" cap="none" spc="0" normalizeH="0" baseline="0" noProof="0">
                <a:ln>
                  <a:noFill/>
                </a:ln>
                <a:solidFill>
                  <a:prstClr val="black"/>
                </a:solidFill>
                <a:effectLst/>
                <a:uLnTx/>
                <a:uFillTx/>
                <a:latin typeface="Verdana"/>
                <a:ea typeface="Times New Roman" panose="02020603050405020304" pitchFamily="18" charset="0"/>
                <a:cs typeface="+mn-cs"/>
              </a:rPr>
              <a:t>both students and educators</a:t>
            </a:r>
            <a:endParaRPr kumimoji="0" lang="en-US" sz="1100" b="1" i="0" u="none" strike="noStrike" kern="1200" cap="none" spc="0" normalizeH="0" baseline="0" noProof="0">
              <a:ln>
                <a:noFill/>
              </a:ln>
              <a:solidFill>
                <a:prstClr val="black"/>
              </a:solidFill>
              <a:effectLst/>
              <a:uLnTx/>
              <a:uFillTx/>
              <a:latin typeface="Verdana"/>
              <a:ea typeface="+mn-ea"/>
              <a:cs typeface="+mn-cs"/>
            </a:endParaRPr>
          </a:p>
        </p:txBody>
      </p:sp>
      <p:sp>
        <p:nvSpPr>
          <p:cNvPr id="25" name="Rectangle: Diagonal Corners Snipped 24">
            <a:extLst>
              <a:ext uri="{FF2B5EF4-FFF2-40B4-BE49-F238E27FC236}">
                <a16:creationId xmlns:a16="http://schemas.microsoft.com/office/drawing/2014/main" id="{31C86BD2-1CBA-6B2B-3865-EE3570353517}"/>
              </a:ext>
            </a:extLst>
          </p:cNvPr>
          <p:cNvSpPr/>
          <p:nvPr/>
        </p:nvSpPr>
        <p:spPr>
          <a:xfrm>
            <a:off x="6405666" y="946579"/>
            <a:ext cx="5302797" cy="422076"/>
          </a:xfrm>
          <a:prstGeom prst="snip2Diag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Verdana"/>
                <a:ea typeface="+mn-ea"/>
                <a:cs typeface="+mn-cs"/>
              </a:rPr>
              <a:t>Facebook Marketing Strategies</a:t>
            </a:r>
          </a:p>
        </p:txBody>
      </p:sp>
      <p:sp>
        <p:nvSpPr>
          <p:cNvPr id="36" name="Arrow: Chevron 35">
            <a:extLst>
              <a:ext uri="{FF2B5EF4-FFF2-40B4-BE49-F238E27FC236}">
                <a16:creationId xmlns:a16="http://schemas.microsoft.com/office/drawing/2014/main" id="{8EFD17F2-9534-DF03-B83F-80A48833F679}"/>
              </a:ext>
            </a:extLst>
          </p:cNvPr>
          <p:cNvSpPr/>
          <p:nvPr/>
        </p:nvSpPr>
        <p:spPr>
          <a:xfrm>
            <a:off x="6379852" y="1634307"/>
            <a:ext cx="2731705" cy="590677"/>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Conversion Rate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a:ea typeface="+mn-ea"/>
                <a:cs typeface="+mn-cs"/>
              </a:rPr>
              <a:t>% of new customers brought in via Facebook</a:t>
            </a:r>
          </a:p>
        </p:txBody>
      </p:sp>
      <p:sp>
        <p:nvSpPr>
          <p:cNvPr id="37" name="TextBox 36">
            <a:extLst>
              <a:ext uri="{FF2B5EF4-FFF2-40B4-BE49-F238E27FC236}">
                <a16:creationId xmlns:a16="http://schemas.microsoft.com/office/drawing/2014/main" id="{72618089-2625-7301-0E80-5BCAE80D1D43}"/>
              </a:ext>
            </a:extLst>
          </p:cNvPr>
          <p:cNvSpPr txBox="1"/>
          <p:nvPr/>
        </p:nvSpPr>
        <p:spPr>
          <a:xfrm>
            <a:off x="9135199" y="1447830"/>
            <a:ext cx="2577830" cy="1384995"/>
          </a:xfrm>
          <a:prstGeom prst="rect">
            <a:avLst/>
          </a:prstGeom>
          <a:noFill/>
          <a:ln w="19050">
            <a:noFill/>
          </a:ln>
        </p:spPr>
        <p:txBody>
          <a:bodyPr wrap="square" lIns="91440" tIns="45720" rIns="91440" bIns="45720" rtlCol="0" anchor="t">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13.58% </a:t>
            </a:r>
            <a:r>
              <a:rPr kumimoji="0" lang="en-US" sz="1200" b="0" i="0" u="none" strike="noStrike" kern="1200" cap="none" spc="0" normalizeH="0" baseline="0" noProof="0">
                <a:ln>
                  <a:noFill/>
                </a:ln>
                <a:solidFill>
                  <a:prstClr val="black"/>
                </a:solidFill>
                <a:effectLst/>
                <a:uLnTx/>
                <a:uFillTx/>
                <a:latin typeface="Verdana"/>
                <a:ea typeface="+mn-ea"/>
                <a:cs typeface="+mn-cs"/>
              </a:rPr>
              <a:t>for standard image ads</a:t>
            </a:r>
            <a:endParaRPr kumimoji="0" lang="en-US" sz="1800" b="0" i="0" u="none" strike="noStrike" kern="1200" cap="none" spc="0" normalizeH="0" baseline="0" noProof="0">
              <a:ln>
                <a:noFill/>
              </a:ln>
              <a:solidFill>
                <a:prstClr val="black"/>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17.9% </a:t>
            </a:r>
            <a:r>
              <a:rPr kumimoji="0" lang="en-US" sz="1200" b="0" i="0" u="none" strike="noStrike" kern="1200" cap="none" spc="0" normalizeH="0" baseline="0" noProof="0">
                <a:ln>
                  <a:noFill/>
                </a:ln>
                <a:solidFill>
                  <a:prstClr val="black"/>
                </a:solidFill>
                <a:effectLst/>
                <a:uLnTx/>
                <a:uFillTx/>
                <a:latin typeface="Verdana"/>
                <a:ea typeface="+mn-ea"/>
                <a:cs typeface="+mn-cs"/>
              </a:rPr>
              <a:t>for demonstrative video ads</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74.3% </a:t>
            </a:r>
            <a:r>
              <a:rPr kumimoji="0" lang="en-US" sz="1200" b="0" i="0" u="none" strike="noStrike" kern="1200" cap="none" spc="0" normalizeH="0" baseline="0" noProof="0">
                <a:ln>
                  <a:noFill/>
                </a:ln>
                <a:solidFill>
                  <a:prstClr val="black"/>
                </a:solidFill>
                <a:effectLst/>
                <a:uLnTx/>
                <a:uFillTx/>
                <a:latin typeface="Verdana"/>
                <a:ea typeface="+mn-ea"/>
                <a:cs typeface="+mn-cs"/>
              </a:rPr>
              <a:t>click ratio in Facebook ads placed in news feeds</a:t>
            </a:r>
            <a:endParaRPr kumimoji="0" lang="en-US" sz="1200" b="0" i="0" u="none" strike="noStrike" kern="1200" cap="none" spc="0" normalizeH="0" baseline="0" noProof="0">
              <a:ln>
                <a:noFill/>
              </a:ln>
              <a:solidFill>
                <a:prstClr val="black"/>
              </a:solidFill>
              <a:effectLst/>
              <a:uLnTx/>
              <a:uFillTx/>
              <a:latin typeface="Verdana"/>
              <a:ea typeface="Verdana"/>
              <a:cs typeface="+mn-cs"/>
            </a:endParaRPr>
          </a:p>
        </p:txBody>
      </p:sp>
      <p:sp>
        <p:nvSpPr>
          <p:cNvPr id="46" name="Arrow: Chevron 45">
            <a:extLst>
              <a:ext uri="{FF2B5EF4-FFF2-40B4-BE49-F238E27FC236}">
                <a16:creationId xmlns:a16="http://schemas.microsoft.com/office/drawing/2014/main" id="{1CA689DE-715E-4E45-F941-41363473F608}"/>
              </a:ext>
            </a:extLst>
          </p:cNvPr>
          <p:cNvSpPr/>
          <p:nvPr/>
        </p:nvSpPr>
        <p:spPr>
          <a:xfrm flipH="1">
            <a:off x="8981315" y="2933240"/>
            <a:ext cx="2731706" cy="590677"/>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Market Reach</a:t>
            </a:r>
          </a:p>
        </p:txBody>
      </p:sp>
      <p:sp>
        <p:nvSpPr>
          <p:cNvPr id="47" name="TextBox 46">
            <a:extLst>
              <a:ext uri="{FF2B5EF4-FFF2-40B4-BE49-F238E27FC236}">
                <a16:creationId xmlns:a16="http://schemas.microsoft.com/office/drawing/2014/main" id="{4F74714E-F475-8D50-3E32-52A2FAC484D4}"/>
              </a:ext>
            </a:extLst>
          </p:cNvPr>
          <p:cNvSpPr txBox="1"/>
          <p:nvPr/>
        </p:nvSpPr>
        <p:spPr>
          <a:xfrm>
            <a:off x="6410226" y="2509142"/>
            <a:ext cx="2577830" cy="1415772"/>
          </a:xfrm>
          <a:prstGeom prst="rect">
            <a:avLst/>
          </a:prstGeom>
          <a:noFill/>
          <a:ln w="19050">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Verdana"/>
                <a:ea typeface="+mn-ea"/>
                <a:cs typeface="+mn-cs"/>
              </a:rPr>
              <a:t>$500 </a:t>
            </a:r>
            <a:r>
              <a:rPr kumimoji="0" lang="en-US" sz="1400" b="0" i="0" u="none" strike="noStrike" kern="1200" cap="none" spc="0" normalizeH="0" baseline="0" noProof="0" dirty="0">
                <a:ln>
                  <a:noFill/>
                </a:ln>
                <a:solidFill>
                  <a:prstClr val="black"/>
                </a:solidFill>
                <a:effectLst/>
                <a:uLnTx/>
                <a:uFillTx/>
                <a:latin typeface="Verdana"/>
                <a:ea typeface="+mn-ea"/>
                <a:cs typeface="+mn-cs"/>
              </a:rPr>
              <a:t>initial ad campaign</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Impressions</a:t>
            </a:r>
            <a:r>
              <a:rPr kumimoji="0" lang="en-US" sz="1200" b="0" i="0" u="none" strike="noStrike" kern="1200" cap="none" spc="0" normalizeH="0" baseline="0" noProof="0" dirty="0">
                <a:ln>
                  <a:noFill/>
                </a:ln>
                <a:solidFill>
                  <a:prstClr val="black"/>
                </a:solidFill>
                <a:effectLst/>
                <a:uLnTx/>
                <a:uFillTx/>
                <a:latin typeface="Verdana"/>
                <a:ea typeface="+mn-ea"/>
                <a:cs typeface="+mn-cs"/>
              </a:rPr>
              <a:t> (People who view the ad) – </a:t>
            </a:r>
            <a:r>
              <a:rPr kumimoji="0" lang="en-US" sz="1200" b="1" i="0" u="none" strike="noStrike" kern="1200" cap="none" spc="0" normalizeH="0" baseline="0" noProof="0" dirty="0">
                <a:ln>
                  <a:noFill/>
                </a:ln>
                <a:solidFill>
                  <a:prstClr val="black"/>
                </a:solidFill>
                <a:effectLst/>
                <a:uLnTx/>
                <a:uFillTx/>
                <a:latin typeface="Verdana"/>
                <a:ea typeface="+mn-ea"/>
                <a:cs typeface="+mn-cs"/>
              </a:rPr>
              <a:t>71428</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Clicks </a:t>
            </a:r>
            <a:r>
              <a:rPr kumimoji="0" lang="en-US" sz="1200" b="0" i="0" u="none" strike="noStrike" kern="1200" cap="none" spc="0" normalizeH="0" baseline="0" noProof="0" dirty="0">
                <a:ln>
                  <a:noFill/>
                </a:ln>
                <a:solidFill>
                  <a:prstClr val="black"/>
                </a:solidFill>
                <a:effectLst/>
                <a:uLnTx/>
                <a:uFillTx/>
                <a:latin typeface="Verdana"/>
                <a:ea typeface="+mn-ea"/>
                <a:cs typeface="+mn-cs"/>
              </a:rPr>
              <a:t>(People who visit the website) – </a:t>
            </a:r>
            <a:r>
              <a:rPr kumimoji="0" lang="en-US" sz="1200" b="1" i="0" u="none" strike="noStrike" kern="1200" cap="none" spc="0" normalizeH="0" baseline="0" noProof="0" dirty="0">
                <a:ln>
                  <a:noFill/>
                </a:ln>
                <a:solidFill>
                  <a:prstClr val="black"/>
                </a:solidFill>
                <a:effectLst/>
                <a:uLnTx/>
                <a:uFillTx/>
                <a:latin typeface="Verdana"/>
                <a:ea typeface="+mn-ea"/>
                <a:cs typeface="+mn-cs"/>
              </a:rPr>
              <a:t>642</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prstClr val="black"/>
                </a:solidFill>
                <a:effectLst/>
                <a:uLnTx/>
                <a:uFillTx/>
                <a:latin typeface="Verdana"/>
                <a:ea typeface="+mn-ea"/>
                <a:cs typeface="+mn-cs"/>
              </a:rPr>
              <a:t>Conversions</a:t>
            </a:r>
            <a:r>
              <a:rPr kumimoji="0" lang="en-US" sz="1200" b="0" i="0" u="none" strike="noStrike" kern="1200" cap="none" spc="0" normalizeH="0" baseline="0" noProof="0" dirty="0">
                <a:ln>
                  <a:noFill/>
                </a:ln>
                <a:solidFill>
                  <a:prstClr val="black"/>
                </a:solidFill>
                <a:effectLst/>
                <a:uLnTx/>
                <a:uFillTx/>
                <a:latin typeface="Verdana"/>
                <a:ea typeface="+mn-ea"/>
                <a:cs typeface="+mn-cs"/>
              </a:rPr>
              <a:t> (People who decide to purchase) - </a:t>
            </a:r>
            <a:r>
              <a:rPr kumimoji="0" lang="en-US" sz="1200" b="1" i="0" u="none" strike="noStrike" kern="1200" cap="none" spc="0" normalizeH="0" baseline="0" noProof="0" dirty="0">
                <a:ln>
                  <a:noFill/>
                </a:ln>
                <a:solidFill>
                  <a:prstClr val="black"/>
                </a:solidFill>
                <a:effectLst/>
                <a:uLnTx/>
                <a:uFillTx/>
                <a:latin typeface="Verdana"/>
                <a:ea typeface="+mn-ea"/>
                <a:cs typeface="+mn-cs"/>
              </a:rPr>
              <a:t>83</a:t>
            </a:r>
          </a:p>
        </p:txBody>
      </p:sp>
      <p:sp>
        <p:nvSpPr>
          <p:cNvPr id="48" name="Rectangle: Rounded Corners 47">
            <a:extLst>
              <a:ext uri="{FF2B5EF4-FFF2-40B4-BE49-F238E27FC236}">
                <a16:creationId xmlns:a16="http://schemas.microsoft.com/office/drawing/2014/main" id="{FB3BC4B8-CB73-02C2-E57C-4DD213B64D2C}"/>
              </a:ext>
            </a:extLst>
          </p:cNvPr>
          <p:cNvSpPr/>
          <p:nvPr/>
        </p:nvSpPr>
        <p:spPr>
          <a:xfrm>
            <a:off x="6410226" y="4054343"/>
            <a:ext cx="5302798" cy="369420"/>
          </a:xfrm>
          <a:prstGeom prst="roundRect">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Verdana"/>
                <a:ea typeface="+mn-ea"/>
                <a:cs typeface="+mn-cs"/>
              </a:rPr>
              <a:t>Takeaways and Initial Steps</a:t>
            </a:r>
          </a:p>
        </p:txBody>
      </p:sp>
      <p:sp>
        <p:nvSpPr>
          <p:cNvPr id="49" name="Arrow: Left 48">
            <a:extLst>
              <a:ext uri="{FF2B5EF4-FFF2-40B4-BE49-F238E27FC236}">
                <a16:creationId xmlns:a16="http://schemas.microsoft.com/office/drawing/2014/main" id="{3F7B5084-C627-D243-1BAD-353A206C1716}"/>
              </a:ext>
            </a:extLst>
          </p:cNvPr>
          <p:cNvSpPr/>
          <p:nvPr/>
        </p:nvSpPr>
        <p:spPr>
          <a:xfrm>
            <a:off x="4183108" y="2726266"/>
            <a:ext cx="411282" cy="242401"/>
          </a:xfrm>
          <a:prstGeom prst="lef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0" name="Arrow: Left 49">
            <a:extLst>
              <a:ext uri="{FF2B5EF4-FFF2-40B4-BE49-F238E27FC236}">
                <a16:creationId xmlns:a16="http://schemas.microsoft.com/office/drawing/2014/main" id="{C05DB122-8CAF-6051-A2B6-F9C14ACB294E}"/>
              </a:ext>
            </a:extLst>
          </p:cNvPr>
          <p:cNvSpPr/>
          <p:nvPr/>
        </p:nvSpPr>
        <p:spPr>
          <a:xfrm>
            <a:off x="4183107" y="4482436"/>
            <a:ext cx="400969" cy="232343"/>
          </a:xfrm>
          <a:prstGeom prst="lef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4" name="Arrow: Right 53">
            <a:extLst>
              <a:ext uri="{FF2B5EF4-FFF2-40B4-BE49-F238E27FC236}">
                <a16:creationId xmlns:a16="http://schemas.microsoft.com/office/drawing/2014/main" id="{A2559CB6-2BC0-630A-888D-591A4294DBCF}"/>
              </a:ext>
            </a:extLst>
          </p:cNvPr>
          <p:cNvSpPr/>
          <p:nvPr/>
        </p:nvSpPr>
        <p:spPr>
          <a:xfrm>
            <a:off x="1791613" y="3667019"/>
            <a:ext cx="332663" cy="218645"/>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6" name="Rectangle: Rounded Corners 55">
            <a:extLst>
              <a:ext uri="{FF2B5EF4-FFF2-40B4-BE49-F238E27FC236}">
                <a16:creationId xmlns:a16="http://schemas.microsoft.com/office/drawing/2014/main" id="{31BBB30B-A47B-5D22-96D5-26E5B58FB1AE}"/>
              </a:ext>
            </a:extLst>
          </p:cNvPr>
          <p:cNvSpPr/>
          <p:nvPr/>
        </p:nvSpPr>
        <p:spPr>
          <a:xfrm>
            <a:off x="6547253" y="4681358"/>
            <a:ext cx="1449026" cy="1140538"/>
          </a:xfrm>
          <a:prstGeom prst="round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Short Facebook ad campaign to </a:t>
            </a:r>
            <a:r>
              <a:rPr kumimoji="0" lang="en-US" sz="1200" b="1" i="0" u="none" strike="noStrike" kern="1200" cap="none" spc="0" normalizeH="0" baseline="0" noProof="0">
                <a:ln>
                  <a:noFill/>
                </a:ln>
                <a:solidFill>
                  <a:prstClr val="black"/>
                </a:solidFill>
                <a:effectLst/>
                <a:uLnTx/>
                <a:uFillTx/>
                <a:latin typeface="Verdana"/>
                <a:ea typeface="+mn-ea"/>
                <a:cs typeface="+mn-cs"/>
              </a:rPr>
              <a:t>gauge future viability </a:t>
            </a:r>
            <a:r>
              <a:rPr kumimoji="0" lang="en-US" sz="1200" b="0" i="0" u="none" strike="noStrike" kern="1200" cap="none" spc="0" normalizeH="0" baseline="0" noProof="0">
                <a:ln>
                  <a:noFill/>
                </a:ln>
                <a:solidFill>
                  <a:prstClr val="black"/>
                </a:solidFill>
                <a:effectLst/>
                <a:uLnTx/>
                <a:uFillTx/>
                <a:latin typeface="Verdana"/>
                <a:ea typeface="+mn-ea"/>
                <a:cs typeface="+mn-cs"/>
              </a:rPr>
              <a:t>for marketing</a:t>
            </a:r>
          </a:p>
        </p:txBody>
      </p:sp>
      <p:sp>
        <p:nvSpPr>
          <p:cNvPr id="57" name="Rectangle: Rounded Corners 56">
            <a:extLst>
              <a:ext uri="{FF2B5EF4-FFF2-40B4-BE49-F238E27FC236}">
                <a16:creationId xmlns:a16="http://schemas.microsoft.com/office/drawing/2014/main" id="{174E4686-7A27-FCE0-6B6D-0A51EF0AB68C}"/>
              </a:ext>
            </a:extLst>
          </p:cNvPr>
          <p:cNvSpPr/>
          <p:nvPr/>
        </p:nvSpPr>
        <p:spPr>
          <a:xfrm>
            <a:off x="8405624" y="4681358"/>
            <a:ext cx="1449026" cy="1140538"/>
          </a:xfrm>
          <a:prstGeom prst="roundRect">
            <a:avLst/>
          </a:prstGeom>
          <a:solidFill>
            <a:schemeClr val="bg1"/>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Demo video and product marketing video on Youtube for </a:t>
            </a:r>
            <a:r>
              <a:rPr kumimoji="0" lang="en-US" sz="1200" b="1" i="0" u="none" strike="noStrike" kern="1200" cap="none" spc="0" normalizeH="0" baseline="0" noProof="0">
                <a:ln>
                  <a:noFill/>
                </a:ln>
                <a:solidFill>
                  <a:prstClr val="black"/>
                </a:solidFill>
                <a:effectLst/>
                <a:uLnTx/>
                <a:uFillTx/>
                <a:latin typeface="Verdana"/>
                <a:ea typeface="+mn-ea"/>
                <a:cs typeface="+mn-cs"/>
              </a:rPr>
              <a:t>new users</a:t>
            </a:r>
          </a:p>
        </p:txBody>
      </p:sp>
      <p:sp>
        <p:nvSpPr>
          <p:cNvPr id="58" name="Rectangle: Rounded Corners 57">
            <a:extLst>
              <a:ext uri="{FF2B5EF4-FFF2-40B4-BE49-F238E27FC236}">
                <a16:creationId xmlns:a16="http://schemas.microsoft.com/office/drawing/2014/main" id="{EF8FFD23-9FDD-3C78-34F2-869D6D49AE32}"/>
              </a:ext>
            </a:extLst>
          </p:cNvPr>
          <p:cNvSpPr/>
          <p:nvPr/>
        </p:nvSpPr>
        <p:spPr>
          <a:xfrm>
            <a:off x="10263995" y="4672547"/>
            <a:ext cx="1449026" cy="1140538"/>
          </a:xfrm>
          <a:prstGeom prst="roundRect">
            <a:avLst/>
          </a:prstGeom>
          <a:solidFill>
            <a:schemeClr val="bg1"/>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Updates regarding </a:t>
            </a:r>
            <a:r>
              <a:rPr kumimoji="0" lang="en-US" sz="1200" b="1" i="0" u="none" strike="noStrike" kern="1200" cap="none" spc="0" normalizeH="0" baseline="0" noProof="0">
                <a:ln>
                  <a:noFill/>
                </a:ln>
                <a:solidFill>
                  <a:prstClr val="black"/>
                </a:solidFill>
                <a:effectLst/>
                <a:uLnTx/>
                <a:uFillTx/>
                <a:latin typeface="Verdana"/>
                <a:ea typeface="+mn-ea"/>
                <a:cs typeface="+mn-cs"/>
              </a:rPr>
              <a:t>new features</a:t>
            </a:r>
            <a:r>
              <a:rPr kumimoji="0" lang="en-US" sz="1200" b="0" i="0" u="none" strike="noStrike" kern="1200" cap="none" spc="0" normalizeH="0" baseline="0" noProof="0">
                <a:ln>
                  <a:noFill/>
                </a:ln>
                <a:solidFill>
                  <a:prstClr val="black"/>
                </a:solidFill>
                <a:effectLst/>
                <a:uLnTx/>
                <a:uFillTx/>
                <a:latin typeface="Verdana"/>
                <a:ea typeface="+mn-ea"/>
                <a:cs typeface="+mn-cs"/>
              </a:rPr>
              <a:t> and product deals on X.com</a:t>
            </a:r>
          </a:p>
        </p:txBody>
      </p:sp>
      <p:sp>
        <p:nvSpPr>
          <p:cNvPr id="59" name="Arrow: Right 58">
            <a:extLst>
              <a:ext uri="{FF2B5EF4-FFF2-40B4-BE49-F238E27FC236}">
                <a16:creationId xmlns:a16="http://schemas.microsoft.com/office/drawing/2014/main" id="{D4E75D99-1D08-5553-1E9C-DC81D60FC6A2}"/>
              </a:ext>
            </a:extLst>
          </p:cNvPr>
          <p:cNvSpPr/>
          <p:nvPr/>
        </p:nvSpPr>
        <p:spPr>
          <a:xfrm>
            <a:off x="7996279" y="5177370"/>
            <a:ext cx="409345" cy="15372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60" name="Arrow: Right 59">
            <a:extLst>
              <a:ext uri="{FF2B5EF4-FFF2-40B4-BE49-F238E27FC236}">
                <a16:creationId xmlns:a16="http://schemas.microsoft.com/office/drawing/2014/main" id="{8B5CC9B8-CDDC-64FF-71C5-BAA982E0A758}"/>
              </a:ext>
            </a:extLst>
          </p:cNvPr>
          <p:cNvSpPr/>
          <p:nvPr/>
        </p:nvSpPr>
        <p:spPr>
          <a:xfrm>
            <a:off x="9858426" y="5197402"/>
            <a:ext cx="409345" cy="15372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 name="Arrow: Right 4">
            <a:extLst>
              <a:ext uri="{FF2B5EF4-FFF2-40B4-BE49-F238E27FC236}">
                <a16:creationId xmlns:a16="http://schemas.microsoft.com/office/drawing/2014/main" id="{6ECE2533-E47F-AFF7-7B06-FDA49C25B2A0}"/>
              </a:ext>
            </a:extLst>
          </p:cNvPr>
          <p:cNvSpPr/>
          <p:nvPr/>
        </p:nvSpPr>
        <p:spPr>
          <a:xfrm>
            <a:off x="1794154" y="5370005"/>
            <a:ext cx="323444" cy="245296"/>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38357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t>FACTS; </a:t>
            </a:r>
            <a:r>
              <a:rPr lang="en-US" altLang="zh-CN"/>
              <a:t>LinkedIn Learning; Pearson; </a:t>
            </a:r>
            <a:r>
              <a:rPr lang="en-US"/>
              <a:t>Shopify</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a:t>With existing talent resources, Geni Zone could establish promotional methods that show more customized service and human cares for </a:t>
            </a:r>
            <a:r>
              <a:rPr lang="en-US" altLang="zh-CN"/>
              <a:t>target customers in local market</a:t>
            </a:r>
            <a:endParaRPr lang="en-US"/>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Referring to competitors’ practice helps Geni Zone </a:t>
            </a:r>
            <a:r>
              <a:rPr lang="en-US" altLang="zh-CN"/>
              <a:t>identify offline marketing strategies </a:t>
            </a:r>
            <a:endParaRPr lang="en-US"/>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cxnSp>
        <p:nvCxnSpPr>
          <p:cNvPr id="10" name="直接连接符 9">
            <a:extLst>
              <a:ext uri="{FF2B5EF4-FFF2-40B4-BE49-F238E27FC236}">
                <a16:creationId xmlns:a16="http://schemas.microsoft.com/office/drawing/2014/main" id="{9FCC7099-3BDC-40E0-E8A0-962FA5FAB4B5}"/>
              </a:ext>
            </a:extLst>
          </p:cNvPr>
          <p:cNvCxnSpPr>
            <a:cxnSpLocks/>
          </p:cNvCxnSpPr>
          <p:nvPr/>
        </p:nvCxnSpPr>
        <p:spPr>
          <a:xfrm>
            <a:off x="478969" y="3995518"/>
            <a:ext cx="11234059"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文本框 24">
            <a:extLst>
              <a:ext uri="{FF2B5EF4-FFF2-40B4-BE49-F238E27FC236}">
                <a16:creationId xmlns:a16="http://schemas.microsoft.com/office/drawing/2014/main" id="{0424206D-7804-F180-D671-2ABA642624E1}"/>
              </a:ext>
            </a:extLst>
          </p:cNvPr>
          <p:cNvSpPr txBox="1"/>
          <p:nvPr/>
        </p:nvSpPr>
        <p:spPr>
          <a:xfrm>
            <a:off x="8110008" y="783707"/>
            <a:ext cx="3473726" cy="3539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700" b="1" i="0" u="sng" strike="noStrike" kern="1200" cap="none" spc="0" normalizeH="0" baseline="0" noProof="0">
                <a:ln>
                  <a:noFill/>
                </a:ln>
                <a:solidFill>
                  <a:prstClr val="black"/>
                </a:solidFill>
                <a:effectLst/>
                <a:uLnTx/>
                <a:uFillTx/>
                <a:latin typeface="Verdana"/>
                <a:ea typeface="+mn-ea"/>
                <a:cs typeface="+mn-cs"/>
              </a:rPr>
              <a:t>Geni Zone’s Next Steps</a:t>
            </a:r>
            <a:endParaRPr kumimoji="0" lang="zh-CN" altLang="en-US" sz="1700" b="1" i="0" u="sng" strike="noStrike" kern="1200" cap="none" spc="0" normalizeH="0" baseline="0" noProof="0">
              <a:ln>
                <a:noFill/>
              </a:ln>
              <a:solidFill>
                <a:prstClr val="black"/>
              </a:solidFill>
              <a:effectLst/>
              <a:uLnTx/>
              <a:uFillTx/>
              <a:latin typeface="Verdana"/>
              <a:ea typeface="+mn-ea"/>
              <a:cs typeface="+mn-cs"/>
            </a:endParaRPr>
          </a:p>
        </p:txBody>
      </p:sp>
      <p:grpSp>
        <p:nvGrpSpPr>
          <p:cNvPr id="34" name="组合 33">
            <a:extLst>
              <a:ext uri="{FF2B5EF4-FFF2-40B4-BE49-F238E27FC236}">
                <a16:creationId xmlns:a16="http://schemas.microsoft.com/office/drawing/2014/main" id="{D33F032A-E6FA-EC7E-F589-20CECE9BC62E}"/>
              </a:ext>
            </a:extLst>
          </p:cNvPr>
          <p:cNvGrpSpPr/>
          <p:nvPr/>
        </p:nvGrpSpPr>
        <p:grpSpPr>
          <a:xfrm>
            <a:off x="7491497" y="1168255"/>
            <a:ext cx="4298437" cy="2722213"/>
            <a:chOff x="5913782" y="1166366"/>
            <a:chExt cx="5707545" cy="2722213"/>
          </a:xfrm>
        </p:grpSpPr>
        <p:sp>
          <p:nvSpPr>
            <p:cNvPr id="26" name="矩形: 圆角 25">
              <a:extLst>
                <a:ext uri="{FF2B5EF4-FFF2-40B4-BE49-F238E27FC236}">
                  <a16:creationId xmlns:a16="http://schemas.microsoft.com/office/drawing/2014/main" id="{8970F1D3-076B-F577-60D4-BCEE9EA4A0AD}"/>
                </a:ext>
              </a:extLst>
            </p:cNvPr>
            <p:cNvSpPr/>
            <p:nvPr/>
          </p:nvSpPr>
          <p:spPr>
            <a:xfrm>
              <a:off x="5913782" y="1166366"/>
              <a:ext cx="5707545" cy="13022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7" name="矩形: 圆角 26">
              <a:extLst>
                <a:ext uri="{FF2B5EF4-FFF2-40B4-BE49-F238E27FC236}">
                  <a16:creationId xmlns:a16="http://schemas.microsoft.com/office/drawing/2014/main" id="{0BA3BEE4-AD5E-F763-58A3-655EDC426DC4}"/>
                </a:ext>
              </a:extLst>
            </p:cNvPr>
            <p:cNvSpPr/>
            <p:nvPr/>
          </p:nvSpPr>
          <p:spPr>
            <a:xfrm>
              <a:off x="5913782" y="2520680"/>
              <a:ext cx="5707545" cy="1367899"/>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grpSp>
      <p:grpSp>
        <p:nvGrpSpPr>
          <p:cNvPr id="20" name="组合 19">
            <a:extLst>
              <a:ext uri="{FF2B5EF4-FFF2-40B4-BE49-F238E27FC236}">
                <a16:creationId xmlns:a16="http://schemas.microsoft.com/office/drawing/2014/main" id="{2ED02733-38BB-2F04-7CB1-0C4362255388}"/>
              </a:ext>
            </a:extLst>
          </p:cNvPr>
          <p:cNvGrpSpPr/>
          <p:nvPr/>
        </p:nvGrpSpPr>
        <p:grpSpPr>
          <a:xfrm>
            <a:off x="1495010" y="1158740"/>
            <a:ext cx="5260417" cy="2700859"/>
            <a:chOff x="616226" y="1066809"/>
            <a:chExt cx="4402803" cy="2851592"/>
          </a:xfrm>
        </p:grpSpPr>
        <p:sp>
          <p:nvSpPr>
            <p:cNvPr id="14" name="矩形 13">
              <a:extLst>
                <a:ext uri="{FF2B5EF4-FFF2-40B4-BE49-F238E27FC236}">
                  <a16:creationId xmlns:a16="http://schemas.microsoft.com/office/drawing/2014/main" id="{660A4EE0-648D-F597-1954-6E805AD129C6}"/>
                </a:ext>
              </a:extLst>
            </p:cNvPr>
            <p:cNvSpPr/>
            <p:nvPr/>
          </p:nvSpPr>
          <p:spPr>
            <a:xfrm>
              <a:off x="616227" y="1066809"/>
              <a:ext cx="4402802" cy="1404473"/>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6" name="矩形 15">
              <a:extLst>
                <a:ext uri="{FF2B5EF4-FFF2-40B4-BE49-F238E27FC236}">
                  <a16:creationId xmlns:a16="http://schemas.microsoft.com/office/drawing/2014/main" id="{CDEAD77B-6EB0-B2EF-F5A1-69F60E0E04B9}"/>
                </a:ext>
              </a:extLst>
            </p:cNvPr>
            <p:cNvSpPr/>
            <p:nvPr/>
          </p:nvSpPr>
          <p:spPr>
            <a:xfrm>
              <a:off x="616226" y="2513925"/>
              <a:ext cx="4402802" cy="140447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grpSp>
      <p:sp>
        <p:nvSpPr>
          <p:cNvPr id="24" name="文本框 23">
            <a:extLst>
              <a:ext uri="{FF2B5EF4-FFF2-40B4-BE49-F238E27FC236}">
                <a16:creationId xmlns:a16="http://schemas.microsoft.com/office/drawing/2014/main" id="{F6CBDDA3-30AB-C84E-BCDA-9ED7D58339B4}"/>
              </a:ext>
            </a:extLst>
          </p:cNvPr>
          <p:cNvSpPr txBox="1"/>
          <p:nvPr/>
        </p:nvSpPr>
        <p:spPr>
          <a:xfrm>
            <a:off x="2724768" y="789408"/>
            <a:ext cx="3833035" cy="3539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700" b="1" i="0" u="sng" strike="noStrike" kern="1200" cap="none" spc="0" normalizeH="0" baseline="0" noProof="0">
                <a:ln>
                  <a:noFill/>
                </a:ln>
                <a:solidFill>
                  <a:prstClr val="black"/>
                </a:solidFill>
                <a:effectLst/>
                <a:uLnTx/>
                <a:uFillTx/>
                <a:latin typeface="Verdana"/>
                <a:ea typeface="+mn-ea"/>
                <a:cs typeface="+mn-cs"/>
              </a:rPr>
              <a:t>Competitors’ Actions</a:t>
            </a:r>
            <a:endParaRPr kumimoji="0" lang="zh-CN" altLang="en-US" sz="1700" b="1" i="0" u="sng" strike="noStrike" kern="1200" cap="none" spc="0" normalizeH="0" baseline="0" noProof="0">
              <a:ln>
                <a:noFill/>
              </a:ln>
              <a:solidFill>
                <a:prstClr val="black"/>
              </a:solidFill>
              <a:effectLst/>
              <a:uLnTx/>
              <a:uFillTx/>
              <a:latin typeface="Verdana"/>
              <a:ea typeface="+mn-ea"/>
              <a:cs typeface="+mn-cs"/>
            </a:endParaRPr>
          </a:p>
        </p:txBody>
      </p:sp>
      <p:grpSp>
        <p:nvGrpSpPr>
          <p:cNvPr id="47" name="组合 46">
            <a:extLst>
              <a:ext uri="{FF2B5EF4-FFF2-40B4-BE49-F238E27FC236}">
                <a16:creationId xmlns:a16="http://schemas.microsoft.com/office/drawing/2014/main" id="{4B4371BB-EF3D-6949-6035-011CE63BBD12}"/>
              </a:ext>
            </a:extLst>
          </p:cNvPr>
          <p:cNvGrpSpPr/>
          <p:nvPr/>
        </p:nvGrpSpPr>
        <p:grpSpPr>
          <a:xfrm>
            <a:off x="6792490" y="1655871"/>
            <a:ext cx="674157" cy="1631402"/>
            <a:chOff x="6525881" y="1654588"/>
            <a:chExt cx="836295" cy="1639563"/>
          </a:xfrm>
        </p:grpSpPr>
        <p:sp>
          <p:nvSpPr>
            <p:cNvPr id="30" name="箭头: 右 29">
              <a:extLst>
                <a:ext uri="{FF2B5EF4-FFF2-40B4-BE49-F238E27FC236}">
                  <a16:creationId xmlns:a16="http://schemas.microsoft.com/office/drawing/2014/main" id="{3EDD9BC3-14A8-2D6D-1361-0B69AD1CEE4F}"/>
                </a:ext>
              </a:extLst>
            </p:cNvPr>
            <p:cNvSpPr/>
            <p:nvPr/>
          </p:nvSpPr>
          <p:spPr>
            <a:xfrm>
              <a:off x="6525881" y="1654588"/>
              <a:ext cx="817056" cy="258412"/>
            </a:xfrm>
            <a:prstGeom prst="rightArrow">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32" name="箭头: 右 31">
              <a:extLst>
                <a:ext uri="{FF2B5EF4-FFF2-40B4-BE49-F238E27FC236}">
                  <a16:creationId xmlns:a16="http://schemas.microsoft.com/office/drawing/2014/main" id="{2E176E89-E6BB-9C6C-19E0-453CD9D63114}"/>
                </a:ext>
              </a:extLst>
            </p:cNvPr>
            <p:cNvSpPr/>
            <p:nvPr/>
          </p:nvSpPr>
          <p:spPr>
            <a:xfrm>
              <a:off x="6545120" y="3035739"/>
              <a:ext cx="817056" cy="258412"/>
            </a:xfrm>
            <a:prstGeom prst="rightArrow">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grpSp>
      <p:grpSp>
        <p:nvGrpSpPr>
          <p:cNvPr id="48" name="组合 47">
            <a:extLst>
              <a:ext uri="{FF2B5EF4-FFF2-40B4-BE49-F238E27FC236}">
                <a16:creationId xmlns:a16="http://schemas.microsoft.com/office/drawing/2014/main" id="{6FB15F5B-4EE8-5E36-028C-43CB5F206A9C}"/>
              </a:ext>
            </a:extLst>
          </p:cNvPr>
          <p:cNvGrpSpPr/>
          <p:nvPr/>
        </p:nvGrpSpPr>
        <p:grpSpPr>
          <a:xfrm>
            <a:off x="431886" y="1342421"/>
            <a:ext cx="1242392" cy="955815"/>
            <a:chOff x="427382" y="1153137"/>
            <a:chExt cx="1237421" cy="929303"/>
          </a:xfrm>
        </p:grpSpPr>
        <p:sp>
          <p:nvSpPr>
            <p:cNvPr id="39" name="椭圆 38">
              <a:extLst>
                <a:ext uri="{FF2B5EF4-FFF2-40B4-BE49-F238E27FC236}">
                  <a16:creationId xmlns:a16="http://schemas.microsoft.com/office/drawing/2014/main" id="{DD942229-97E0-0224-A6AE-E7A44AD7CF7B}"/>
                </a:ext>
              </a:extLst>
            </p:cNvPr>
            <p:cNvSpPr/>
            <p:nvPr/>
          </p:nvSpPr>
          <p:spPr>
            <a:xfrm>
              <a:off x="478968" y="1153137"/>
              <a:ext cx="983974" cy="929303"/>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42" name="文本框 41">
              <a:extLst>
                <a:ext uri="{FF2B5EF4-FFF2-40B4-BE49-F238E27FC236}">
                  <a16:creationId xmlns:a16="http://schemas.microsoft.com/office/drawing/2014/main" id="{6DB889E0-BE1B-D83D-655C-FA5D4CF7E773}"/>
                </a:ext>
              </a:extLst>
            </p:cNvPr>
            <p:cNvSpPr txBox="1"/>
            <p:nvPr/>
          </p:nvSpPr>
          <p:spPr>
            <a:xfrm>
              <a:off x="427382" y="1419462"/>
              <a:ext cx="1237421" cy="3291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a:ln>
                    <a:noFill/>
                  </a:ln>
                  <a:solidFill>
                    <a:prstClr val="white"/>
                  </a:solidFill>
                  <a:effectLst/>
                  <a:uLnTx/>
                  <a:uFillTx/>
                  <a:latin typeface="Verdana"/>
                  <a:ea typeface="+mn-ea"/>
                  <a:cs typeface="+mn-cs"/>
                </a:rPr>
                <a:t>Pearson</a:t>
              </a:r>
              <a:endParaRPr kumimoji="0" lang="zh-CN" altLang="en-US" sz="1600" b="1" i="0" u="none" strike="noStrike" kern="1200" cap="none" spc="0" normalizeH="0" baseline="0" noProof="0">
                <a:ln>
                  <a:noFill/>
                </a:ln>
                <a:solidFill>
                  <a:prstClr val="white"/>
                </a:solidFill>
                <a:effectLst/>
                <a:uLnTx/>
                <a:uFillTx/>
                <a:latin typeface="Verdana"/>
                <a:ea typeface="+mn-ea"/>
                <a:cs typeface="+mn-cs"/>
              </a:endParaRPr>
            </a:p>
          </p:txBody>
        </p:sp>
      </p:grpSp>
      <p:grpSp>
        <p:nvGrpSpPr>
          <p:cNvPr id="49" name="组合 48">
            <a:extLst>
              <a:ext uri="{FF2B5EF4-FFF2-40B4-BE49-F238E27FC236}">
                <a16:creationId xmlns:a16="http://schemas.microsoft.com/office/drawing/2014/main" id="{639FD20F-E4D2-59B9-9464-35BA7B961B27}"/>
              </a:ext>
            </a:extLst>
          </p:cNvPr>
          <p:cNvGrpSpPr/>
          <p:nvPr/>
        </p:nvGrpSpPr>
        <p:grpSpPr>
          <a:xfrm>
            <a:off x="478969" y="2667953"/>
            <a:ext cx="1285226" cy="929303"/>
            <a:chOff x="478968" y="2529362"/>
            <a:chExt cx="1285226" cy="929303"/>
          </a:xfrm>
        </p:grpSpPr>
        <p:sp>
          <p:nvSpPr>
            <p:cNvPr id="38" name="椭圆 37">
              <a:extLst>
                <a:ext uri="{FF2B5EF4-FFF2-40B4-BE49-F238E27FC236}">
                  <a16:creationId xmlns:a16="http://schemas.microsoft.com/office/drawing/2014/main" id="{0CD657F1-B5CF-6A18-FC91-AE7E26DE11FE}"/>
                </a:ext>
              </a:extLst>
            </p:cNvPr>
            <p:cNvSpPr/>
            <p:nvPr/>
          </p:nvSpPr>
          <p:spPr>
            <a:xfrm>
              <a:off x="478968" y="2529362"/>
              <a:ext cx="983974" cy="929303"/>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43" name="文本框 42">
              <a:extLst>
                <a:ext uri="{FF2B5EF4-FFF2-40B4-BE49-F238E27FC236}">
                  <a16:creationId xmlns:a16="http://schemas.microsoft.com/office/drawing/2014/main" id="{7E63119A-31E3-52B3-7440-E6A875F14629}"/>
                </a:ext>
              </a:extLst>
            </p:cNvPr>
            <p:cNvSpPr txBox="1"/>
            <p:nvPr/>
          </p:nvSpPr>
          <p:spPr>
            <a:xfrm>
              <a:off x="526773" y="2816551"/>
              <a:ext cx="1237421"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a:ln>
                    <a:noFill/>
                  </a:ln>
                  <a:solidFill>
                    <a:prstClr val="white"/>
                  </a:solidFill>
                  <a:effectLst/>
                  <a:uLnTx/>
                  <a:uFillTx/>
                  <a:latin typeface="Verdana"/>
                  <a:ea typeface="+mn-ea"/>
                  <a:cs typeface="+mn-cs"/>
                </a:rPr>
                <a:t>FACTS</a:t>
              </a:r>
              <a:endParaRPr kumimoji="0" lang="zh-CN" altLang="en-US" sz="1600" b="1" i="0" u="none" strike="noStrike" kern="1200" cap="none" spc="0" normalizeH="0" baseline="0" noProof="0">
                <a:ln>
                  <a:noFill/>
                </a:ln>
                <a:solidFill>
                  <a:prstClr val="white"/>
                </a:solidFill>
                <a:effectLst/>
                <a:uLnTx/>
                <a:uFillTx/>
                <a:latin typeface="Verdana"/>
                <a:ea typeface="+mn-ea"/>
                <a:cs typeface="+mn-cs"/>
              </a:endParaRPr>
            </a:p>
          </p:txBody>
        </p:sp>
      </p:grpSp>
      <p:sp>
        <p:nvSpPr>
          <p:cNvPr id="44" name="文本框 43">
            <a:extLst>
              <a:ext uri="{FF2B5EF4-FFF2-40B4-BE49-F238E27FC236}">
                <a16:creationId xmlns:a16="http://schemas.microsoft.com/office/drawing/2014/main" id="{5CF9AAA7-605E-9291-474E-4633A042089B}"/>
              </a:ext>
            </a:extLst>
          </p:cNvPr>
          <p:cNvSpPr txBox="1"/>
          <p:nvPr/>
        </p:nvSpPr>
        <p:spPr>
          <a:xfrm>
            <a:off x="1435678" y="1126626"/>
            <a:ext cx="5278507" cy="1384995"/>
          </a:xfrm>
          <a:prstGeom prst="rect">
            <a:avLst/>
          </a:prstGeom>
          <a:noFill/>
        </p:spPr>
        <p:txBody>
          <a:bodyPr wrap="square" rtlCol="0">
            <a:spAutoFit/>
          </a:bodyPr>
          <a:lstStyle/>
          <a:p>
            <a:pPr marL="171450" marR="0" lvl="0" indent="-171450" algn="just"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00" cap="none" spc="0" normalizeH="0" baseline="0" noProof="0">
                <a:ln>
                  <a:noFill/>
                </a:ln>
                <a:solidFill>
                  <a:prstClr val="black"/>
                </a:solidFill>
                <a:effectLst/>
                <a:uLnTx/>
                <a:uFillTx/>
                <a:latin typeface="Verdana"/>
                <a:ea typeface="Verdana" panose="020B0604030504040204" pitchFamily="34" charset="0"/>
                <a:cs typeface="Mangal" panose="02040503050203030202" pitchFamily="18" charset="0"/>
              </a:rPr>
              <a:t>Set up booth in </a:t>
            </a:r>
            <a:r>
              <a:rPr kumimoji="0" lang="en-US" altLang="zh-CN" sz="1200" b="0" i="0" u="none" strike="noStrike" kern="100" cap="none" spc="0" normalizeH="0" baseline="0" noProof="0">
                <a:ln>
                  <a:noFill/>
                </a:ln>
                <a:solidFill>
                  <a:prstClr val="black"/>
                </a:solidFill>
                <a:effectLst/>
                <a:uLnTx/>
                <a:uFillTx/>
                <a:latin typeface="Verdana"/>
                <a:ea typeface="Verdana" panose="020B0604030504040204" pitchFamily="34" charset="0"/>
                <a:cs typeface="Mangal" panose="02040503050203030202" pitchFamily="18" charset="0"/>
              </a:rPr>
              <a:t>some in-person </a:t>
            </a:r>
            <a:r>
              <a:rPr kumimoji="0" lang="en-US" altLang="zh-CN" sz="1200" b="1" i="0" u="none" strike="noStrike" kern="100" cap="none" spc="0" normalizeH="0" baseline="0" noProof="0">
                <a:ln>
                  <a:noFill/>
                </a:ln>
                <a:solidFill>
                  <a:prstClr val="black"/>
                </a:solidFill>
                <a:effectLst/>
                <a:uLnTx/>
                <a:uFillTx/>
                <a:latin typeface="Verdana"/>
                <a:ea typeface="Verdana" panose="020B0604030504040204" pitchFamily="34" charset="0"/>
                <a:cs typeface="Mangal" panose="02040503050203030202" pitchFamily="18" charset="0"/>
              </a:rPr>
              <a:t>expos and events </a:t>
            </a:r>
            <a:r>
              <a:rPr kumimoji="0" lang="en-US" altLang="zh-CN" sz="1200" b="0" i="0" u="none" strike="noStrike" kern="100" cap="none" spc="0" normalizeH="0" baseline="0" noProof="0">
                <a:ln>
                  <a:noFill/>
                </a:ln>
                <a:solidFill>
                  <a:prstClr val="black"/>
                </a:solidFill>
                <a:effectLst/>
                <a:uLnTx/>
                <a:uFillTx/>
                <a:latin typeface="Verdana"/>
                <a:ea typeface="Verdana" panose="020B0604030504040204" pitchFamily="34" charset="0"/>
                <a:cs typeface="Mangal" panose="02040503050203030202" pitchFamily="18" charset="0"/>
              </a:rPr>
              <a:t>to promote its K-12 program for 2-3 times per year</a:t>
            </a:r>
          </a:p>
          <a:p>
            <a:pPr marL="628650" marR="0" lvl="1" indent="-171450" algn="just"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00" cap="none" spc="0" normalizeH="0" baseline="0" noProof="0">
                <a:ln>
                  <a:noFill/>
                </a:ln>
                <a:solidFill>
                  <a:prstClr val="black"/>
                </a:solidFill>
                <a:effectLst/>
                <a:uLnTx/>
                <a:uFillTx/>
                <a:latin typeface="Verdana"/>
                <a:ea typeface="Verdana" panose="020B0604030504040204" pitchFamily="34" charset="0"/>
                <a:cs typeface="Mangal" panose="02040503050203030202" pitchFamily="18" charset="0"/>
              </a:rPr>
              <a:t>Expos: Association for Career &amp; Technical Education (ACTE)’s Best Practices and Innovations in CTE Conference, National Consortium for Health Science Education (NCHSE) 2023 National Health Science Conference)</a:t>
            </a:r>
          </a:p>
        </p:txBody>
      </p:sp>
      <p:sp>
        <p:nvSpPr>
          <p:cNvPr id="50" name="文本框 49">
            <a:extLst>
              <a:ext uri="{FF2B5EF4-FFF2-40B4-BE49-F238E27FC236}">
                <a16:creationId xmlns:a16="http://schemas.microsoft.com/office/drawing/2014/main" id="{3FC0A93C-A471-4AA9-00C1-BF811C29C399}"/>
              </a:ext>
            </a:extLst>
          </p:cNvPr>
          <p:cNvSpPr txBox="1"/>
          <p:nvPr/>
        </p:nvSpPr>
        <p:spPr>
          <a:xfrm>
            <a:off x="1460528" y="2511060"/>
            <a:ext cx="5278507" cy="1569660"/>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Host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teacher innovation competition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and award participants with prize</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Hold series activities for school principal and executives</a:t>
            </a:r>
          </a:p>
          <a:p>
            <a:pPr marL="628650" marR="0" lvl="1"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Content: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Demo bar</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Workshops</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 given by both featured keynote speakers and participated K-12 teachers  </a:t>
            </a:r>
          </a:p>
          <a:p>
            <a:pPr marL="628650" marR="0" lvl="1"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Highlight: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Fireside chats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with speakers and FACTS executive boards in more intimated spaces</a:t>
            </a:r>
            <a:endParaRPr kumimoji="0" lang="en-US" altLang="zh-CN" sz="1200" b="1" i="0" u="none" strike="noStrike" kern="1200" cap="none" spc="0" normalizeH="0" baseline="0" noProof="0" dirty="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endParaRPr kumimoji="0" lang="zh-CN" alt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51" name="文本框 50">
            <a:extLst>
              <a:ext uri="{FF2B5EF4-FFF2-40B4-BE49-F238E27FC236}">
                <a16:creationId xmlns:a16="http://schemas.microsoft.com/office/drawing/2014/main" id="{260E2AF4-086B-C104-5645-7EF938B14FB5}"/>
              </a:ext>
            </a:extLst>
          </p:cNvPr>
          <p:cNvSpPr txBox="1"/>
          <p:nvPr/>
        </p:nvSpPr>
        <p:spPr>
          <a:xfrm>
            <a:off x="7466647" y="1149390"/>
            <a:ext cx="4414203" cy="138499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Build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brand authority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by volunteering at professional educational bodies to expand network</a:t>
            </a:r>
          </a:p>
          <a:p>
            <a:pPr marL="742950" marR="0" lvl="1"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Example: Association of Technology Leaders in Independent Schools (ATLIS)</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Sign up </a:t>
            </a:r>
            <a:r>
              <a:rPr kumimoji="0" lang="en-US" altLang="zh-CN" sz="1200" b="1" i="0" u="none" strike="noStrike" kern="1200" cap="none" spc="0" normalizeH="0" baseline="0" noProof="0" dirty="0">
                <a:ln>
                  <a:noFill/>
                </a:ln>
                <a:solidFill>
                  <a:prstClr val="black"/>
                </a:solidFill>
                <a:effectLst/>
                <a:uLnTx/>
                <a:uFillTx/>
                <a:latin typeface="Verdana"/>
                <a:ea typeface="+mn-ea"/>
                <a:cs typeface="+mn-cs"/>
              </a:rPr>
              <a:t>industry expos </a:t>
            </a: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by submitting forms</a:t>
            </a:r>
          </a:p>
          <a:p>
            <a:pPr marL="742950" marR="0" lvl="1"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dirty="0">
                <a:ln>
                  <a:noFill/>
                </a:ln>
                <a:solidFill>
                  <a:prstClr val="black"/>
                </a:solidFill>
                <a:effectLst/>
                <a:uLnTx/>
                <a:uFillTx/>
                <a:latin typeface="Verdana"/>
                <a:ea typeface="+mn-ea"/>
                <a:cs typeface="+mn-cs"/>
              </a:rPr>
              <a:t>Example: National Catholic Educator’s Association(NCEA)</a:t>
            </a:r>
          </a:p>
        </p:txBody>
      </p:sp>
      <p:sp>
        <p:nvSpPr>
          <p:cNvPr id="52" name="文本框 51">
            <a:extLst>
              <a:ext uri="{FF2B5EF4-FFF2-40B4-BE49-F238E27FC236}">
                <a16:creationId xmlns:a16="http://schemas.microsoft.com/office/drawing/2014/main" id="{0363B6BC-42BE-2FCF-8BEC-BCF1449BA225}"/>
              </a:ext>
            </a:extLst>
          </p:cNvPr>
          <p:cNvSpPr txBox="1"/>
          <p:nvPr/>
        </p:nvSpPr>
        <p:spPr>
          <a:xfrm>
            <a:off x="7479071" y="2584724"/>
            <a:ext cx="4323287" cy="12003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Host English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storytelling club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and design customized certificates for participated students to build brand affinity</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Send</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printed flyers</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and</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seasonal postcards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by mails to K-12 teachers and administrators to arouse their interest in Geni Zone</a:t>
            </a:r>
          </a:p>
        </p:txBody>
      </p:sp>
      <p:sp>
        <p:nvSpPr>
          <p:cNvPr id="58" name="文本框 57">
            <a:extLst>
              <a:ext uri="{FF2B5EF4-FFF2-40B4-BE49-F238E27FC236}">
                <a16:creationId xmlns:a16="http://schemas.microsoft.com/office/drawing/2014/main" id="{DE97DA68-9993-D8F1-79E9-1E64C9B59775}"/>
              </a:ext>
            </a:extLst>
          </p:cNvPr>
          <p:cNvSpPr txBox="1"/>
          <p:nvPr/>
        </p:nvSpPr>
        <p:spPr>
          <a:xfrm>
            <a:off x="3625751" y="3997513"/>
            <a:ext cx="6002539" cy="35394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700" b="1" i="0" u="sng" strike="noStrike" kern="1200" cap="none" spc="0" normalizeH="0" baseline="0" noProof="0">
                <a:ln>
                  <a:noFill/>
                </a:ln>
                <a:solidFill>
                  <a:prstClr val="black"/>
                </a:solidFill>
                <a:effectLst/>
                <a:uLnTx/>
                <a:uFillTx/>
                <a:latin typeface="Verdana"/>
                <a:ea typeface="+mn-ea"/>
                <a:cs typeface="+mn-cs"/>
              </a:rPr>
              <a:t>Quantitative Metrics to Analyze Feedback</a:t>
            </a:r>
            <a:endParaRPr kumimoji="0" lang="zh-CN" altLang="en-US" sz="1700" b="1" i="0" u="sng" strike="noStrike" kern="1200" cap="none" spc="0" normalizeH="0" baseline="0" noProof="0">
              <a:ln>
                <a:noFill/>
              </a:ln>
              <a:solidFill>
                <a:prstClr val="black"/>
              </a:solidFill>
              <a:effectLst/>
              <a:uLnTx/>
              <a:uFillTx/>
              <a:latin typeface="Verdana"/>
              <a:ea typeface="+mn-ea"/>
              <a:cs typeface="+mn-cs"/>
            </a:endParaRPr>
          </a:p>
        </p:txBody>
      </p:sp>
      <p:sp>
        <p:nvSpPr>
          <p:cNvPr id="66" name="文本框 65">
            <a:extLst>
              <a:ext uri="{FF2B5EF4-FFF2-40B4-BE49-F238E27FC236}">
                <a16:creationId xmlns:a16="http://schemas.microsoft.com/office/drawing/2014/main" id="{1EF1E950-CE59-4EF2-FC55-824C3A9F1E24}"/>
              </a:ext>
            </a:extLst>
          </p:cNvPr>
          <p:cNvSpPr txBox="1"/>
          <p:nvPr/>
        </p:nvSpPr>
        <p:spPr>
          <a:xfrm>
            <a:off x="478970" y="5017059"/>
            <a:ext cx="2762686" cy="1034043"/>
          </a:xfrm>
          <a:prstGeom prst="rect">
            <a:avLst/>
          </a:prstGeom>
          <a:solidFill>
            <a:schemeClr val="tx2">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29" name="组合 28">
            <a:extLst>
              <a:ext uri="{FF2B5EF4-FFF2-40B4-BE49-F238E27FC236}">
                <a16:creationId xmlns:a16="http://schemas.microsoft.com/office/drawing/2014/main" id="{6048C02C-2E50-A522-590A-573F9D7BE625}"/>
              </a:ext>
            </a:extLst>
          </p:cNvPr>
          <p:cNvGrpSpPr/>
          <p:nvPr/>
        </p:nvGrpSpPr>
        <p:grpSpPr>
          <a:xfrm>
            <a:off x="443146" y="4351456"/>
            <a:ext cx="2852997" cy="1681266"/>
            <a:chOff x="443146" y="4351456"/>
            <a:chExt cx="2852997" cy="1681266"/>
          </a:xfrm>
        </p:grpSpPr>
        <p:grpSp>
          <p:nvGrpSpPr>
            <p:cNvPr id="21" name="组合 20">
              <a:extLst>
                <a:ext uri="{FF2B5EF4-FFF2-40B4-BE49-F238E27FC236}">
                  <a16:creationId xmlns:a16="http://schemas.microsoft.com/office/drawing/2014/main" id="{0CA15EC6-AD20-29C2-6226-AB88AE413AAC}"/>
                </a:ext>
              </a:extLst>
            </p:cNvPr>
            <p:cNvGrpSpPr/>
            <p:nvPr/>
          </p:nvGrpSpPr>
          <p:grpSpPr>
            <a:xfrm>
              <a:off x="478968" y="4351456"/>
              <a:ext cx="2762687" cy="603225"/>
              <a:chOff x="431886" y="4366028"/>
              <a:chExt cx="2932450" cy="603225"/>
            </a:xfrm>
          </p:grpSpPr>
          <p:sp>
            <p:nvSpPr>
              <p:cNvPr id="54" name="箭头: V 形 53">
                <a:extLst>
                  <a:ext uri="{FF2B5EF4-FFF2-40B4-BE49-F238E27FC236}">
                    <a16:creationId xmlns:a16="http://schemas.microsoft.com/office/drawing/2014/main" id="{36D6905F-85EF-D99D-1CF6-BC74B1599EE6}"/>
                  </a:ext>
                </a:extLst>
              </p:cNvPr>
              <p:cNvSpPr/>
              <p:nvPr/>
            </p:nvSpPr>
            <p:spPr>
              <a:xfrm>
                <a:off x="431886" y="4378479"/>
                <a:ext cx="2932450" cy="590774"/>
              </a:xfrm>
              <a:prstGeom prst="chevron">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60" name="文本框 59">
                <a:extLst>
                  <a:ext uri="{FF2B5EF4-FFF2-40B4-BE49-F238E27FC236}">
                    <a16:creationId xmlns:a16="http://schemas.microsoft.com/office/drawing/2014/main" id="{F2850F09-6887-7EC1-288F-0103207C6E68}"/>
                  </a:ext>
                </a:extLst>
              </p:cNvPr>
              <p:cNvSpPr txBox="1"/>
              <p:nvPr/>
            </p:nvSpPr>
            <p:spPr>
              <a:xfrm>
                <a:off x="560461" y="4366028"/>
                <a:ext cx="2762687" cy="5539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a:ln>
                      <a:noFill/>
                    </a:ln>
                    <a:solidFill>
                      <a:prstClr val="white"/>
                    </a:solidFill>
                    <a:effectLst/>
                    <a:uLnTx/>
                    <a:uFillTx/>
                    <a:latin typeface="Verdana"/>
                    <a:ea typeface="+mn-ea"/>
                    <a:cs typeface="+mn-cs"/>
                  </a:rPr>
                  <a:t>Conversion Rate Optimization (CRO)</a:t>
                </a:r>
                <a:endParaRPr kumimoji="0" lang="zh-CN" altLang="en-US" sz="1500" b="1" i="0" u="none" strike="noStrike" kern="1200" cap="none" spc="0" normalizeH="0" baseline="0" noProof="0">
                  <a:ln>
                    <a:noFill/>
                  </a:ln>
                  <a:solidFill>
                    <a:prstClr val="white"/>
                  </a:solidFill>
                  <a:effectLst/>
                  <a:uLnTx/>
                  <a:uFillTx/>
                  <a:latin typeface="Verdana"/>
                  <a:ea typeface="+mn-ea"/>
                  <a:cs typeface="+mn-cs"/>
                </a:endParaRPr>
              </a:p>
            </p:txBody>
          </p:sp>
        </p:grpSp>
        <p:sp>
          <p:nvSpPr>
            <p:cNvPr id="72" name="文本框 71">
              <a:extLst>
                <a:ext uri="{FF2B5EF4-FFF2-40B4-BE49-F238E27FC236}">
                  <a16:creationId xmlns:a16="http://schemas.microsoft.com/office/drawing/2014/main" id="{FF3D667C-92B7-5979-A370-D61AF9B247A2}"/>
                </a:ext>
              </a:extLst>
            </p:cNvPr>
            <p:cNvSpPr txBox="1"/>
            <p:nvPr/>
          </p:nvSpPr>
          <p:spPr>
            <a:xfrm>
              <a:off x="443146" y="5017059"/>
              <a:ext cx="2852997"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The number of purchases divided by the total number of visitors to the event , measuring the percentage of users who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responded to the call to action</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33" name="组合 32">
            <a:extLst>
              <a:ext uri="{FF2B5EF4-FFF2-40B4-BE49-F238E27FC236}">
                <a16:creationId xmlns:a16="http://schemas.microsoft.com/office/drawing/2014/main" id="{BFEA12B3-FAAD-2D92-ED20-C2D6ECAA73D1}"/>
              </a:ext>
            </a:extLst>
          </p:cNvPr>
          <p:cNvGrpSpPr/>
          <p:nvPr/>
        </p:nvGrpSpPr>
        <p:grpSpPr>
          <a:xfrm>
            <a:off x="6198270" y="4352684"/>
            <a:ext cx="2733944" cy="1704563"/>
            <a:chOff x="6206710" y="4391710"/>
            <a:chExt cx="2733944" cy="1704563"/>
          </a:xfrm>
        </p:grpSpPr>
        <p:grpSp>
          <p:nvGrpSpPr>
            <p:cNvPr id="23" name="组合 22">
              <a:extLst>
                <a:ext uri="{FF2B5EF4-FFF2-40B4-BE49-F238E27FC236}">
                  <a16:creationId xmlns:a16="http://schemas.microsoft.com/office/drawing/2014/main" id="{7CAE3BD7-13EE-4BCF-6074-8040CB3B168A}"/>
                </a:ext>
              </a:extLst>
            </p:cNvPr>
            <p:cNvGrpSpPr/>
            <p:nvPr/>
          </p:nvGrpSpPr>
          <p:grpSpPr>
            <a:xfrm>
              <a:off x="6239026" y="4391710"/>
              <a:ext cx="2701628" cy="590774"/>
              <a:chOff x="6312947" y="4396960"/>
              <a:chExt cx="2851215" cy="590774"/>
            </a:xfrm>
          </p:grpSpPr>
          <p:sp>
            <p:nvSpPr>
              <p:cNvPr id="57" name="箭头: V 形 56">
                <a:extLst>
                  <a:ext uri="{FF2B5EF4-FFF2-40B4-BE49-F238E27FC236}">
                    <a16:creationId xmlns:a16="http://schemas.microsoft.com/office/drawing/2014/main" id="{625EC9BA-2B39-A154-5C2F-070372215AAC}"/>
                  </a:ext>
                </a:extLst>
              </p:cNvPr>
              <p:cNvSpPr/>
              <p:nvPr/>
            </p:nvSpPr>
            <p:spPr>
              <a:xfrm>
                <a:off x="6312947" y="4396960"/>
                <a:ext cx="2851215" cy="590774"/>
              </a:xfrm>
              <a:prstGeom prst="chevron">
                <a:avLst/>
              </a:prstGeom>
              <a:solidFill>
                <a:schemeClr val="tx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63" name="文本框 62">
                <a:extLst>
                  <a:ext uri="{FF2B5EF4-FFF2-40B4-BE49-F238E27FC236}">
                    <a16:creationId xmlns:a16="http://schemas.microsoft.com/office/drawing/2014/main" id="{8B8A2DFC-3CC2-745F-3C96-F8C104287B44}"/>
                  </a:ext>
                </a:extLst>
              </p:cNvPr>
              <p:cNvSpPr txBox="1"/>
              <p:nvPr/>
            </p:nvSpPr>
            <p:spPr>
              <a:xfrm>
                <a:off x="6362557" y="4488638"/>
                <a:ext cx="2762687" cy="3231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a:ln>
                      <a:noFill/>
                    </a:ln>
                    <a:solidFill>
                      <a:prstClr val="white"/>
                    </a:solidFill>
                    <a:effectLst/>
                    <a:uLnTx/>
                    <a:uFillTx/>
                    <a:latin typeface="Verdana"/>
                    <a:ea typeface="+mn-ea"/>
                    <a:cs typeface="+mn-cs"/>
                  </a:rPr>
                  <a:t>Cost Per Mile (CPM)</a:t>
                </a:r>
                <a:endParaRPr kumimoji="0" lang="zh-CN" altLang="en-US" sz="1500" b="1" i="0" u="none" strike="noStrike" kern="1200" cap="none" spc="0" normalizeH="0" baseline="0" noProof="0">
                  <a:ln>
                    <a:noFill/>
                  </a:ln>
                  <a:solidFill>
                    <a:prstClr val="white"/>
                  </a:solidFill>
                  <a:effectLst/>
                  <a:uLnTx/>
                  <a:uFillTx/>
                  <a:latin typeface="Verdana"/>
                  <a:ea typeface="+mn-ea"/>
                  <a:cs typeface="+mn-cs"/>
                </a:endParaRPr>
              </a:p>
            </p:txBody>
          </p:sp>
        </p:grpSp>
        <p:sp>
          <p:nvSpPr>
            <p:cNvPr id="69" name="文本框 68">
              <a:extLst>
                <a:ext uri="{FF2B5EF4-FFF2-40B4-BE49-F238E27FC236}">
                  <a16:creationId xmlns:a16="http://schemas.microsoft.com/office/drawing/2014/main" id="{C8824D08-7974-569A-DD35-9B2E4902D6F6}"/>
                </a:ext>
              </a:extLst>
            </p:cNvPr>
            <p:cNvSpPr txBox="1"/>
            <p:nvPr/>
          </p:nvSpPr>
          <p:spPr>
            <a:xfrm>
              <a:off x="6206710" y="5062230"/>
              <a:ext cx="2718629" cy="1034043"/>
            </a:xfrm>
            <a:prstGeom prst="rect">
              <a:avLst/>
            </a:prstGeom>
            <a:solidFill>
              <a:schemeClr val="tx2">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73" name="文本框 72">
              <a:extLst>
                <a:ext uri="{FF2B5EF4-FFF2-40B4-BE49-F238E27FC236}">
                  <a16:creationId xmlns:a16="http://schemas.microsoft.com/office/drawing/2014/main" id="{135DCF4F-97F0-A90D-753B-2ADEB7EC3331}"/>
                </a:ext>
              </a:extLst>
            </p:cNvPr>
            <p:cNvSpPr txBox="1"/>
            <p:nvPr/>
          </p:nvSpPr>
          <p:spPr>
            <a:xfrm>
              <a:off x="6293498" y="5141767"/>
              <a:ext cx="2614541"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The total marketing cost divided by total number of visitors, measuring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brand awareness</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31" name="组合 30">
            <a:extLst>
              <a:ext uri="{FF2B5EF4-FFF2-40B4-BE49-F238E27FC236}">
                <a16:creationId xmlns:a16="http://schemas.microsoft.com/office/drawing/2014/main" id="{6F3FC96C-DDA2-D8E9-372A-0936D96E1DE0}"/>
              </a:ext>
            </a:extLst>
          </p:cNvPr>
          <p:cNvGrpSpPr/>
          <p:nvPr/>
        </p:nvGrpSpPr>
        <p:grpSpPr>
          <a:xfrm>
            <a:off x="3331024" y="4346924"/>
            <a:ext cx="2777640" cy="1716973"/>
            <a:chOff x="3302761" y="4377649"/>
            <a:chExt cx="2768064" cy="1716973"/>
          </a:xfrm>
        </p:grpSpPr>
        <p:grpSp>
          <p:nvGrpSpPr>
            <p:cNvPr id="22" name="组合 21">
              <a:extLst>
                <a:ext uri="{FF2B5EF4-FFF2-40B4-BE49-F238E27FC236}">
                  <a16:creationId xmlns:a16="http://schemas.microsoft.com/office/drawing/2014/main" id="{B0CAF493-649A-8793-2930-CCD9F37DF595}"/>
                </a:ext>
              </a:extLst>
            </p:cNvPr>
            <p:cNvGrpSpPr/>
            <p:nvPr/>
          </p:nvGrpSpPr>
          <p:grpSpPr>
            <a:xfrm>
              <a:off x="3318509" y="4377649"/>
              <a:ext cx="2752316" cy="590774"/>
              <a:chOff x="3317607" y="4377649"/>
              <a:chExt cx="2904594" cy="590774"/>
            </a:xfrm>
          </p:grpSpPr>
          <p:sp>
            <p:nvSpPr>
              <p:cNvPr id="56" name="箭头: V 形 55">
                <a:extLst>
                  <a:ext uri="{FF2B5EF4-FFF2-40B4-BE49-F238E27FC236}">
                    <a16:creationId xmlns:a16="http://schemas.microsoft.com/office/drawing/2014/main" id="{2332CD16-8137-E958-0453-1C6029D3E2AE}"/>
                  </a:ext>
                </a:extLst>
              </p:cNvPr>
              <p:cNvSpPr/>
              <p:nvPr/>
            </p:nvSpPr>
            <p:spPr>
              <a:xfrm>
                <a:off x="3317607" y="4377649"/>
                <a:ext cx="2893257" cy="590774"/>
              </a:xfrm>
              <a:prstGeom prst="chevron">
                <a:avLst/>
              </a:prstGeom>
              <a:solidFill>
                <a:schemeClr val="tx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62" name="文本框 61">
                <a:extLst>
                  <a:ext uri="{FF2B5EF4-FFF2-40B4-BE49-F238E27FC236}">
                    <a16:creationId xmlns:a16="http://schemas.microsoft.com/office/drawing/2014/main" id="{11B6C443-7822-1933-9C85-343AD81B868B}"/>
                  </a:ext>
                </a:extLst>
              </p:cNvPr>
              <p:cNvSpPr txBox="1"/>
              <p:nvPr/>
            </p:nvSpPr>
            <p:spPr>
              <a:xfrm>
                <a:off x="3433054" y="4471531"/>
                <a:ext cx="2789147" cy="3231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500" b="1" i="0" u="none" strike="noStrike" kern="1200" cap="none" spc="0" normalizeH="0" baseline="0" noProof="0">
                    <a:ln>
                      <a:noFill/>
                    </a:ln>
                    <a:solidFill>
                      <a:prstClr val="white"/>
                    </a:solidFill>
                    <a:effectLst/>
                    <a:uLnTx/>
                    <a:uFillTx/>
                    <a:latin typeface="Verdana"/>
                    <a:ea typeface="+mn-ea"/>
                    <a:cs typeface="+mn-cs"/>
                  </a:rPr>
                  <a:t>Cost Per Lead (CPL)</a:t>
                </a:r>
                <a:endParaRPr kumimoji="0" lang="zh-CN" altLang="en-US" sz="1500" b="1" i="0" u="none" strike="noStrike" kern="1200" cap="none" spc="0" normalizeH="0" baseline="0" noProof="0">
                  <a:ln>
                    <a:noFill/>
                  </a:ln>
                  <a:solidFill>
                    <a:prstClr val="white"/>
                  </a:solidFill>
                  <a:effectLst/>
                  <a:uLnTx/>
                  <a:uFillTx/>
                  <a:latin typeface="Verdana"/>
                  <a:ea typeface="+mn-ea"/>
                  <a:cs typeface="+mn-cs"/>
                </a:endParaRPr>
              </a:p>
            </p:txBody>
          </p:sp>
        </p:grpSp>
        <p:sp>
          <p:nvSpPr>
            <p:cNvPr id="70" name="文本框 69">
              <a:extLst>
                <a:ext uri="{FF2B5EF4-FFF2-40B4-BE49-F238E27FC236}">
                  <a16:creationId xmlns:a16="http://schemas.microsoft.com/office/drawing/2014/main" id="{2C837F12-D41B-0CC5-3A5C-78F8881F4333}"/>
                </a:ext>
              </a:extLst>
            </p:cNvPr>
            <p:cNvSpPr txBox="1"/>
            <p:nvPr/>
          </p:nvSpPr>
          <p:spPr>
            <a:xfrm>
              <a:off x="3302761" y="5060579"/>
              <a:ext cx="2762686" cy="1034043"/>
            </a:xfrm>
            <a:prstGeom prst="rect">
              <a:avLst/>
            </a:prstGeom>
            <a:solidFill>
              <a:schemeClr val="tx2">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74" name="文本框 73">
              <a:extLst>
                <a:ext uri="{FF2B5EF4-FFF2-40B4-BE49-F238E27FC236}">
                  <a16:creationId xmlns:a16="http://schemas.microsoft.com/office/drawing/2014/main" id="{D7F847F3-F6CA-8F50-B90D-13B9082BF45B}"/>
                </a:ext>
              </a:extLst>
            </p:cNvPr>
            <p:cNvSpPr txBox="1"/>
            <p:nvPr/>
          </p:nvSpPr>
          <p:spPr>
            <a:xfrm>
              <a:off x="3423340" y="5063345"/>
              <a:ext cx="2504661"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The total marketing cost divided by the number of purchases, measuring how much a customer will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pay for a sign-up</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110" name="组合 109">
            <a:extLst>
              <a:ext uri="{FF2B5EF4-FFF2-40B4-BE49-F238E27FC236}">
                <a16:creationId xmlns:a16="http://schemas.microsoft.com/office/drawing/2014/main" id="{7B9FFE6D-8ED6-4EB8-F9C3-9C4DB574E50F}"/>
              </a:ext>
            </a:extLst>
          </p:cNvPr>
          <p:cNvGrpSpPr/>
          <p:nvPr/>
        </p:nvGrpSpPr>
        <p:grpSpPr>
          <a:xfrm>
            <a:off x="8936618" y="4343850"/>
            <a:ext cx="2852997" cy="1713397"/>
            <a:chOff x="8882690" y="4359304"/>
            <a:chExt cx="2852997" cy="1713397"/>
          </a:xfrm>
        </p:grpSpPr>
        <p:sp>
          <p:nvSpPr>
            <p:cNvPr id="68" name="文本框 67">
              <a:extLst>
                <a:ext uri="{FF2B5EF4-FFF2-40B4-BE49-F238E27FC236}">
                  <a16:creationId xmlns:a16="http://schemas.microsoft.com/office/drawing/2014/main" id="{6C7570B4-2962-D701-A3DD-F54C1F88DC94}"/>
                </a:ext>
              </a:extLst>
            </p:cNvPr>
            <p:cNvSpPr txBox="1"/>
            <p:nvPr/>
          </p:nvSpPr>
          <p:spPr>
            <a:xfrm>
              <a:off x="8956262" y="5038658"/>
              <a:ext cx="2705855" cy="1034043"/>
            </a:xfrm>
            <a:prstGeom prst="rect">
              <a:avLst/>
            </a:prstGeom>
            <a:solidFill>
              <a:schemeClr val="tx2">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35" name="组合 34">
              <a:extLst>
                <a:ext uri="{FF2B5EF4-FFF2-40B4-BE49-F238E27FC236}">
                  <a16:creationId xmlns:a16="http://schemas.microsoft.com/office/drawing/2014/main" id="{D47F77D7-4C4A-DBE2-1F67-7A884496D31D}"/>
                </a:ext>
              </a:extLst>
            </p:cNvPr>
            <p:cNvGrpSpPr/>
            <p:nvPr/>
          </p:nvGrpSpPr>
          <p:grpSpPr>
            <a:xfrm>
              <a:off x="8882690" y="4359304"/>
              <a:ext cx="2852997" cy="1702273"/>
              <a:chOff x="8933093" y="4362685"/>
              <a:chExt cx="2852997" cy="1702273"/>
            </a:xfrm>
          </p:grpSpPr>
          <p:grpSp>
            <p:nvGrpSpPr>
              <p:cNvPr id="28" name="组合 27">
                <a:extLst>
                  <a:ext uri="{FF2B5EF4-FFF2-40B4-BE49-F238E27FC236}">
                    <a16:creationId xmlns:a16="http://schemas.microsoft.com/office/drawing/2014/main" id="{BD2E75F0-DBB3-5CD3-3EB4-A120898D2216}"/>
                  </a:ext>
                </a:extLst>
              </p:cNvPr>
              <p:cNvGrpSpPr/>
              <p:nvPr/>
            </p:nvGrpSpPr>
            <p:grpSpPr>
              <a:xfrm>
                <a:off x="8999855" y="4362685"/>
                <a:ext cx="2699281" cy="590774"/>
                <a:chOff x="9043545" y="4362685"/>
                <a:chExt cx="2608974" cy="590774"/>
              </a:xfrm>
            </p:grpSpPr>
            <p:sp>
              <p:nvSpPr>
                <p:cNvPr id="55" name="箭头: V 形 54">
                  <a:extLst>
                    <a:ext uri="{FF2B5EF4-FFF2-40B4-BE49-F238E27FC236}">
                      <a16:creationId xmlns:a16="http://schemas.microsoft.com/office/drawing/2014/main" id="{A98C73EF-241F-4006-50F6-A9C656767EA6}"/>
                    </a:ext>
                  </a:extLst>
                </p:cNvPr>
                <p:cNvSpPr/>
                <p:nvPr/>
              </p:nvSpPr>
              <p:spPr>
                <a:xfrm>
                  <a:off x="9043545" y="4362685"/>
                  <a:ext cx="2608974" cy="590774"/>
                </a:xfrm>
                <a:prstGeom prst="chevron">
                  <a:avLst/>
                </a:prstGeom>
                <a:solidFill>
                  <a:schemeClr val="tx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64" name="文本框 63">
                  <a:extLst>
                    <a:ext uri="{FF2B5EF4-FFF2-40B4-BE49-F238E27FC236}">
                      <a16:creationId xmlns:a16="http://schemas.microsoft.com/office/drawing/2014/main" id="{69727541-3BAB-B96E-C732-7C2206BD29A0}"/>
                    </a:ext>
                  </a:extLst>
                </p:cNvPr>
                <p:cNvSpPr txBox="1"/>
                <p:nvPr/>
              </p:nvSpPr>
              <p:spPr>
                <a:xfrm>
                  <a:off x="9134609" y="4364532"/>
                  <a:ext cx="2449126" cy="5539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nn-NO" altLang="zh-CN" sz="1500" b="1" i="0" u="none" strike="noStrike" kern="1200" cap="none" spc="0" normalizeH="0" baseline="0" noProof="0">
                      <a:ln>
                        <a:noFill/>
                      </a:ln>
                      <a:solidFill>
                        <a:prstClr val="white"/>
                      </a:solidFill>
                      <a:effectLst/>
                      <a:uLnTx/>
                      <a:uFillTx/>
                      <a:latin typeface="Verdana"/>
                      <a:ea typeface="+mn-ea"/>
                      <a:cs typeface="+mn-cs"/>
                    </a:rPr>
                    <a:t>Customer Lifetime Value (CLV)</a:t>
                  </a:r>
                  <a:endParaRPr kumimoji="0" lang="zh-CN" altLang="en-US" sz="1500" b="1" i="0" u="none" strike="noStrike" kern="1200" cap="none" spc="0" normalizeH="0" baseline="0" noProof="0">
                    <a:ln>
                      <a:noFill/>
                    </a:ln>
                    <a:solidFill>
                      <a:prstClr val="white"/>
                    </a:solidFill>
                    <a:effectLst/>
                    <a:uLnTx/>
                    <a:uFillTx/>
                    <a:latin typeface="Verdana"/>
                    <a:ea typeface="+mn-ea"/>
                    <a:cs typeface="+mn-cs"/>
                  </a:endParaRPr>
                </a:p>
              </p:txBody>
            </p:sp>
          </p:grpSp>
          <p:sp>
            <p:nvSpPr>
              <p:cNvPr id="75" name="文本框 74">
                <a:extLst>
                  <a:ext uri="{FF2B5EF4-FFF2-40B4-BE49-F238E27FC236}">
                    <a16:creationId xmlns:a16="http://schemas.microsoft.com/office/drawing/2014/main" id="{9145F26D-873C-8F84-E1D6-CA45D65155F0}"/>
                  </a:ext>
                </a:extLst>
              </p:cNvPr>
              <p:cNvSpPr txBox="1"/>
              <p:nvPr/>
            </p:nvSpPr>
            <p:spPr>
              <a:xfrm>
                <a:off x="8933093" y="5049295"/>
                <a:ext cx="2852997"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How much a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customer</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is worth over their business relationship with Geni Zone, and it grows with time as the customer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trusts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and goes back for purchases</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grpSp>
      </p:grpSp>
    </p:spTree>
    <p:extLst>
      <p:ext uri="{BB962C8B-B14F-4D97-AF65-F5344CB8AC3E}">
        <p14:creationId xmlns:p14="http://schemas.microsoft.com/office/powerpoint/2010/main" val="290464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hlinkClick r:id="rId3"/>
              </a:rPr>
              <a:t>mycodeless</a:t>
            </a:r>
            <a:endParaRPr lang="en-US"/>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a:lstStyle/>
          <a:p>
            <a:r>
              <a:rPr lang="en-US"/>
              <a:t>Performing research on offline marketing to understand which channels are most effective in the EdTech industry</a:t>
            </a:r>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p:txBody>
          <a:bodyPr/>
          <a:lstStyle/>
          <a:p>
            <a:r>
              <a:rPr lang="en-US" b="0" i="0" err="1">
                <a:effectLst/>
                <a:latin typeface="Verdana" panose="020B0604030504040204" pitchFamily="34" charset="0"/>
                <a:ea typeface="Verdana" panose="020B0604030504040204" pitchFamily="34" charset="0"/>
                <a:cs typeface="Verdana" panose="020B0604030504040204" pitchFamily="34" charset="0"/>
              </a:rPr>
              <a:t>Geni</a:t>
            </a:r>
            <a:r>
              <a:rPr lang="en-US" b="0" i="0">
                <a:effectLst/>
                <a:latin typeface="Verdana" panose="020B0604030504040204" pitchFamily="34" charset="0"/>
                <a:ea typeface="Verdana" panose="020B0604030504040204" pitchFamily="34" charset="0"/>
                <a:cs typeface="Verdana" panose="020B0604030504040204" pitchFamily="34" charset="0"/>
              </a:rPr>
              <a:t> Zone can amplify its market presence and trust in the education sector through strategic engagement in trade shows, high-impact direct mail, and print advertising</a:t>
            </a:r>
            <a:endParaRPr lang="en-US">
              <a:latin typeface="Verdana" panose="020B0604030504040204" pitchFamily="34" charset="0"/>
              <a:ea typeface="Verdana" panose="020B0604030504040204" pitchFamily="34" charset="0"/>
              <a:cs typeface="Verdana" panose="020B0604030504040204" pitchFamily="34" charset="0"/>
            </a:endParaRPr>
          </a:p>
        </p:txBody>
      </p:sp>
      <p:grpSp>
        <p:nvGrpSpPr>
          <p:cNvPr id="31" name="Group 30">
            <a:extLst>
              <a:ext uri="{FF2B5EF4-FFF2-40B4-BE49-F238E27FC236}">
                <a16:creationId xmlns:a16="http://schemas.microsoft.com/office/drawing/2014/main" id="{D14EE0E5-6B83-FFF3-A944-BD2E12EB23BD}"/>
              </a:ext>
            </a:extLst>
          </p:cNvPr>
          <p:cNvGrpSpPr/>
          <p:nvPr/>
        </p:nvGrpSpPr>
        <p:grpSpPr>
          <a:xfrm>
            <a:off x="490521" y="1220937"/>
            <a:ext cx="4767049" cy="1116634"/>
            <a:chOff x="398166" y="1169461"/>
            <a:chExt cx="4890804" cy="1116634"/>
          </a:xfrm>
        </p:grpSpPr>
        <p:sp>
          <p:nvSpPr>
            <p:cNvPr id="11" name="Rectangle 10">
              <a:extLst>
                <a:ext uri="{FF2B5EF4-FFF2-40B4-BE49-F238E27FC236}">
                  <a16:creationId xmlns:a16="http://schemas.microsoft.com/office/drawing/2014/main" id="{223A281D-87B0-3B9B-56A2-A28A72A8F710}"/>
                </a:ext>
              </a:extLst>
            </p:cNvPr>
            <p:cNvSpPr/>
            <p:nvPr/>
          </p:nvSpPr>
          <p:spPr>
            <a:xfrm>
              <a:off x="478970" y="1488469"/>
              <a:ext cx="4810000" cy="797626"/>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 form of long-term investment that can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lead</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to</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direct sales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and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long-term partnerships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Illinois Education &amp; Technology Conference (IETC) is an example that focuses on integrating tech into education</a:t>
              </a:r>
            </a:p>
          </p:txBody>
        </p:sp>
        <p:sp>
          <p:nvSpPr>
            <p:cNvPr id="29" name="Pentagon 28">
              <a:extLst>
                <a:ext uri="{FF2B5EF4-FFF2-40B4-BE49-F238E27FC236}">
                  <a16:creationId xmlns:a16="http://schemas.microsoft.com/office/drawing/2014/main" id="{784BBB06-A07F-143C-76F0-DA5436077A58}"/>
                </a:ext>
              </a:extLst>
            </p:cNvPr>
            <p:cNvSpPr/>
            <p:nvPr/>
          </p:nvSpPr>
          <p:spPr>
            <a:xfrm>
              <a:off x="478970" y="1216327"/>
              <a:ext cx="4166301" cy="279424"/>
            </a:xfrm>
            <a:prstGeom prst="homePlat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Educational Trade Shows</a:t>
              </a:r>
            </a:p>
          </p:txBody>
        </p:sp>
        <p:sp>
          <p:nvSpPr>
            <p:cNvPr id="30" name="Oval 29">
              <a:extLst>
                <a:ext uri="{FF2B5EF4-FFF2-40B4-BE49-F238E27FC236}">
                  <a16:creationId xmlns:a16="http://schemas.microsoft.com/office/drawing/2014/main" id="{9EFB622F-B743-AC0E-28D8-FA90B7B8278F}"/>
                </a:ext>
              </a:extLst>
            </p:cNvPr>
            <p:cNvSpPr/>
            <p:nvPr/>
          </p:nvSpPr>
          <p:spPr>
            <a:xfrm>
              <a:off x="398166" y="1169461"/>
              <a:ext cx="362694" cy="369332"/>
            </a:xfrm>
            <a:prstGeom prst="ellipse">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1</a:t>
              </a:r>
            </a:p>
          </p:txBody>
        </p:sp>
      </p:grpSp>
      <p:grpSp>
        <p:nvGrpSpPr>
          <p:cNvPr id="40" name="Group 39">
            <a:extLst>
              <a:ext uri="{FF2B5EF4-FFF2-40B4-BE49-F238E27FC236}">
                <a16:creationId xmlns:a16="http://schemas.microsoft.com/office/drawing/2014/main" id="{AB72DF99-3BEE-B9D8-030F-A48C2407AE10}"/>
              </a:ext>
            </a:extLst>
          </p:cNvPr>
          <p:cNvGrpSpPr/>
          <p:nvPr/>
        </p:nvGrpSpPr>
        <p:grpSpPr>
          <a:xfrm>
            <a:off x="490521" y="2441999"/>
            <a:ext cx="4767050" cy="1143355"/>
            <a:chOff x="398166" y="2371659"/>
            <a:chExt cx="4786898" cy="1143355"/>
          </a:xfrm>
        </p:grpSpPr>
        <p:sp>
          <p:nvSpPr>
            <p:cNvPr id="18" name="Rectangle 17">
              <a:extLst>
                <a:ext uri="{FF2B5EF4-FFF2-40B4-BE49-F238E27FC236}">
                  <a16:creationId xmlns:a16="http://schemas.microsoft.com/office/drawing/2014/main" id="{40379EA0-51DE-6B07-65F3-A2347E2B52E1}"/>
                </a:ext>
              </a:extLst>
            </p:cNvPr>
            <p:cNvSpPr/>
            <p:nvPr/>
          </p:nvSpPr>
          <p:spPr>
            <a:xfrm>
              <a:off x="478970" y="2700254"/>
              <a:ext cx="4706094" cy="814760"/>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Direct mail campaign can cost $0.30 to $2 per piece </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Response rates </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for direct mail in education sectors often surpassing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4-5%</a:t>
              </a:r>
            </a:p>
          </p:txBody>
        </p:sp>
        <p:sp>
          <p:nvSpPr>
            <p:cNvPr id="32" name="Pentagon 31">
              <a:extLst>
                <a:ext uri="{FF2B5EF4-FFF2-40B4-BE49-F238E27FC236}">
                  <a16:creationId xmlns:a16="http://schemas.microsoft.com/office/drawing/2014/main" id="{93D7FBDD-FA5D-14CB-80A3-A0268A812CD0}"/>
                </a:ext>
              </a:extLst>
            </p:cNvPr>
            <p:cNvSpPr/>
            <p:nvPr/>
          </p:nvSpPr>
          <p:spPr>
            <a:xfrm>
              <a:off x="478971" y="2418525"/>
              <a:ext cx="4076071" cy="279424"/>
            </a:xfrm>
            <a:prstGeom prst="homePlat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Direct Mail</a:t>
              </a:r>
            </a:p>
          </p:txBody>
        </p:sp>
        <p:sp>
          <p:nvSpPr>
            <p:cNvPr id="33" name="Oval 32">
              <a:extLst>
                <a:ext uri="{FF2B5EF4-FFF2-40B4-BE49-F238E27FC236}">
                  <a16:creationId xmlns:a16="http://schemas.microsoft.com/office/drawing/2014/main" id="{18DBF9D6-9377-4264-31B8-054027F18F30}"/>
                </a:ext>
              </a:extLst>
            </p:cNvPr>
            <p:cNvSpPr/>
            <p:nvPr/>
          </p:nvSpPr>
          <p:spPr>
            <a:xfrm>
              <a:off x="398166" y="2371659"/>
              <a:ext cx="362694" cy="369332"/>
            </a:xfrm>
            <a:prstGeom prst="ellipse">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2</a:t>
              </a:r>
            </a:p>
          </p:txBody>
        </p:sp>
      </p:grpSp>
      <p:grpSp>
        <p:nvGrpSpPr>
          <p:cNvPr id="42" name="Group 41">
            <a:extLst>
              <a:ext uri="{FF2B5EF4-FFF2-40B4-BE49-F238E27FC236}">
                <a16:creationId xmlns:a16="http://schemas.microsoft.com/office/drawing/2014/main" id="{ED4C6E66-E992-EDBA-9328-2365CA2BDC77}"/>
              </a:ext>
            </a:extLst>
          </p:cNvPr>
          <p:cNvGrpSpPr/>
          <p:nvPr/>
        </p:nvGrpSpPr>
        <p:grpSpPr>
          <a:xfrm>
            <a:off x="503842" y="3685053"/>
            <a:ext cx="4754317" cy="1060566"/>
            <a:chOff x="398166" y="3644169"/>
            <a:chExt cx="4973934" cy="1060566"/>
          </a:xfrm>
        </p:grpSpPr>
        <p:sp>
          <p:nvSpPr>
            <p:cNvPr id="21" name="Rectangle 20">
              <a:extLst>
                <a:ext uri="{FF2B5EF4-FFF2-40B4-BE49-F238E27FC236}">
                  <a16:creationId xmlns:a16="http://schemas.microsoft.com/office/drawing/2014/main" id="{9EC7142D-5FAC-2D59-ED39-CB67D5997E61}"/>
                </a:ext>
              </a:extLst>
            </p:cNvPr>
            <p:cNvSpPr/>
            <p:nvPr/>
          </p:nvSpPr>
          <p:spPr>
            <a:xfrm>
              <a:off x="478970" y="3970458"/>
              <a:ext cx="4893130" cy="734277"/>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Ads in educational magazines or journals can range from ~100 to 1000+ dollars</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Trusted by educators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with niche educational magazines having a high readership loyalty</a:t>
              </a:r>
            </a:p>
          </p:txBody>
        </p:sp>
        <p:sp>
          <p:nvSpPr>
            <p:cNvPr id="34" name="Pentagon 33">
              <a:extLst>
                <a:ext uri="{FF2B5EF4-FFF2-40B4-BE49-F238E27FC236}">
                  <a16:creationId xmlns:a16="http://schemas.microsoft.com/office/drawing/2014/main" id="{176DB8CA-AC7F-CAF1-5D5E-06D287528B90}"/>
                </a:ext>
              </a:extLst>
            </p:cNvPr>
            <p:cNvSpPr/>
            <p:nvPr/>
          </p:nvSpPr>
          <p:spPr>
            <a:xfrm>
              <a:off x="478969" y="3691035"/>
              <a:ext cx="4236737" cy="279424"/>
            </a:xfrm>
            <a:prstGeom prst="homePlat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  Print Advertising</a:t>
              </a:r>
            </a:p>
          </p:txBody>
        </p:sp>
        <p:sp>
          <p:nvSpPr>
            <p:cNvPr id="35" name="Oval 34">
              <a:extLst>
                <a:ext uri="{FF2B5EF4-FFF2-40B4-BE49-F238E27FC236}">
                  <a16:creationId xmlns:a16="http://schemas.microsoft.com/office/drawing/2014/main" id="{F6CDE028-6CE2-6758-76B4-22EF33C520EA}"/>
                </a:ext>
              </a:extLst>
            </p:cNvPr>
            <p:cNvSpPr/>
            <p:nvPr/>
          </p:nvSpPr>
          <p:spPr>
            <a:xfrm>
              <a:off x="398166" y="3644169"/>
              <a:ext cx="362694" cy="369332"/>
            </a:xfrm>
            <a:prstGeom prst="ellipse">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3</a:t>
              </a:r>
            </a:p>
          </p:txBody>
        </p:sp>
      </p:grpSp>
      <p:grpSp>
        <p:nvGrpSpPr>
          <p:cNvPr id="43" name="Group 42">
            <a:extLst>
              <a:ext uri="{FF2B5EF4-FFF2-40B4-BE49-F238E27FC236}">
                <a16:creationId xmlns:a16="http://schemas.microsoft.com/office/drawing/2014/main" id="{96E19B5F-9E10-E76D-311C-EC910CA72AEC}"/>
              </a:ext>
            </a:extLst>
          </p:cNvPr>
          <p:cNvGrpSpPr/>
          <p:nvPr/>
        </p:nvGrpSpPr>
        <p:grpSpPr>
          <a:xfrm>
            <a:off x="490522" y="4797688"/>
            <a:ext cx="4767050" cy="1171012"/>
            <a:chOff x="398166" y="4801272"/>
            <a:chExt cx="5233707" cy="1171012"/>
          </a:xfrm>
        </p:grpSpPr>
        <p:sp>
          <p:nvSpPr>
            <p:cNvPr id="27" name="Rectangle 26">
              <a:extLst>
                <a:ext uri="{FF2B5EF4-FFF2-40B4-BE49-F238E27FC236}">
                  <a16:creationId xmlns:a16="http://schemas.microsoft.com/office/drawing/2014/main" id="{38B30E7F-CB4E-0EAB-2658-6B1203E16D43}"/>
                </a:ext>
              </a:extLst>
            </p:cNvPr>
            <p:cNvSpPr/>
            <p:nvPr/>
          </p:nvSpPr>
          <p:spPr>
            <a:xfrm>
              <a:off x="478970" y="5133040"/>
              <a:ext cx="5152903" cy="839244"/>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Demonstrated high long-term </a:t>
              </a:r>
              <a:r>
                <a:rPr kumimoji="0" lang="en-US" sz="1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success rates </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Offers a </a:t>
              </a:r>
              <a:r>
                <a:rPr kumimoji="0" lang="en-US" sz="1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pathway </a:t>
              </a:r>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to</a:t>
              </a:r>
              <a:r>
                <a:rPr kumimoji="0" lang="en-US" sz="1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user feedback </a:t>
              </a:r>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and</a:t>
              </a:r>
              <a:r>
                <a:rPr kumimoji="0" lang="en-US" sz="1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product validation, </a:t>
              </a:r>
              <a:r>
                <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with low direct costs </a:t>
              </a:r>
              <a:endParaRPr kumimoji="0" lang="en-US" sz="12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8" name="Pentagon 37">
              <a:extLst>
                <a:ext uri="{FF2B5EF4-FFF2-40B4-BE49-F238E27FC236}">
                  <a16:creationId xmlns:a16="http://schemas.microsoft.com/office/drawing/2014/main" id="{5AF961D3-E6D7-180F-6035-DBF6DC998C26}"/>
                </a:ext>
              </a:extLst>
            </p:cNvPr>
            <p:cNvSpPr/>
            <p:nvPr/>
          </p:nvSpPr>
          <p:spPr>
            <a:xfrm>
              <a:off x="478969" y="4848138"/>
              <a:ext cx="4464073" cy="279424"/>
            </a:xfrm>
            <a:prstGeom prst="homePlat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School Partnerships</a:t>
              </a:r>
            </a:p>
          </p:txBody>
        </p:sp>
        <p:sp>
          <p:nvSpPr>
            <p:cNvPr id="39" name="Oval 38">
              <a:extLst>
                <a:ext uri="{FF2B5EF4-FFF2-40B4-BE49-F238E27FC236}">
                  <a16:creationId xmlns:a16="http://schemas.microsoft.com/office/drawing/2014/main" id="{A7582FB8-30C4-40D6-E912-8D31D062AE17}"/>
                </a:ext>
              </a:extLst>
            </p:cNvPr>
            <p:cNvSpPr/>
            <p:nvPr/>
          </p:nvSpPr>
          <p:spPr>
            <a:xfrm>
              <a:off x="398166" y="4801272"/>
              <a:ext cx="362694" cy="369332"/>
            </a:xfrm>
            <a:prstGeom prst="ellipse">
              <a:avLst/>
            </a:prstGeom>
            <a:solidFill>
              <a:schemeClr val="bg1"/>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4</a:t>
              </a:r>
            </a:p>
          </p:txBody>
        </p:sp>
      </p:grpSp>
      <p:sp>
        <p:nvSpPr>
          <p:cNvPr id="46" name="Rectangle 45">
            <a:extLst>
              <a:ext uri="{FF2B5EF4-FFF2-40B4-BE49-F238E27FC236}">
                <a16:creationId xmlns:a16="http://schemas.microsoft.com/office/drawing/2014/main" id="{05392851-A446-8790-F771-01A2FA6B08E6}"/>
              </a:ext>
            </a:extLst>
          </p:cNvPr>
          <p:cNvSpPr/>
          <p:nvPr/>
        </p:nvSpPr>
        <p:spPr>
          <a:xfrm>
            <a:off x="567521" y="888896"/>
            <a:ext cx="4688288" cy="288256"/>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Offline Marketing Channels</a:t>
            </a:r>
          </a:p>
        </p:txBody>
      </p:sp>
      <p:sp>
        <p:nvSpPr>
          <p:cNvPr id="47" name="Rectangle 46">
            <a:extLst>
              <a:ext uri="{FF2B5EF4-FFF2-40B4-BE49-F238E27FC236}">
                <a16:creationId xmlns:a16="http://schemas.microsoft.com/office/drawing/2014/main" id="{E6EBBE7C-BD35-2DF4-0E60-836C32645402}"/>
              </a:ext>
            </a:extLst>
          </p:cNvPr>
          <p:cNvSpPr/>
          <p:nvPr/>
        </p:nvSpPr>
        <p:spPr>
          <a:xfrm>
            <a:off x="5746174" y="889008"/>
            <a:ext cx="5966856" cy="28825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Offline Marketing Strategies</a:t>
            </a:r>
          </a:p>
        </p:txBody>
      </p:sp>
      <p:sp>
        <p:nvSpPr>
          <p:cNvPr id="48" name="Chevron 47">
            <a:extLst>
              <a:ext uri="{FF2B5EF4-FFF2-40B4-BE49-F238E27FC236}">
                <a16:creationId xmlns:a16="http://schemas.microsoft.com/office/drawing/2014/main" id="{637273A8-ACF9-AD8B-3F78-AEF3AF939B84}"/>
              </a:ext>
            </a:extLst>
          </p:cNvPr>
          <p:cNvSpPr/>
          <p:nvPr/>
        </p:nvSpPr>
        <p:spPr>
          <a:xfrm>
            <a:off x="5766776" y="1267803"/>
            <a:ext cx="2805724" cy="272142"/>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Offline Marketing Value</a:t>
            </a:r>
          </a:p>
        </p:txBody>
      </p:sp>
      <p:sp>
        <p:nvSpPr>
          <p:cNvPr id="49" name="Chevron 48">
            <a:extLst>
              <a:ext uri="{FF2B5EF4-FFF2-40B4-BE49-F238E27FC236}">
                <a16:creationId xmlns:a16="http://schemas.microsoft.com/office/drawing/2014/main" id="{C94227F9-6F52-5579-3F1B-D26FAAE11B55}"/>
              </a:ext>
            </a:extLst>
          </p:cNvPr>
          <p:cNvSpPr/>
          <p:nvPr/>
        </p:nvSpPr>
        <p:spPr>
          <a:xfrm>
            <a:off x="8982661" y="1275545"/>
            <a:ext cx="2718818" cy="272142"/>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Reach</a:t>
            </a:r>
          </a:p>
        </p:txBody>
      </p:sp>
      <p:sp>
        <p:nvSpPr>
          <p:cNvPr id="50" name="Chevron 49">
            <a:extLst>
              <a:ext uri="{FF2B5EF4-FFF2-40B4-BE49-F238E27FC236}">
                <a16:creationId xmlns:a16="http://schemas.microsoft.com/office/drawing/2014/main" id="{179B33E8-45D9-D8A5-A7AE-83C6EB3E05C5}"/>
              </a:ext>
            </a:extLst>
          </p:cNvPr>
          <p:cNvSpPr/>
          <p:nvPr/>
        </p:nvSpPr>
        <p:spPr>
          <a:xfrm>
            <a:off x="5766776" y="3741453"/>
            <a:ext cx="2805792" cy="272142"/>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Integration with Digital </a:t>
            </a:r>
          </a:p>
        </p:txBody>
      </p:sp>
      <p:sp>
        <p:nvSpPr>
          <p:cNvPr id="51" name="Chevron 50">
            <a:extLst>
              <a:ext uri="{FF2B5EF4-FFF2-40B4-BE49-F238E27FC236}">
                <a16:creationId xmlns:a16="http://schemas.microsoft.com/office/drawing/2014/main" id="{24135098-279A-0AAC-8E6A-BCE5D0106F5C}"/>
              </a:ext>
            </a:extLst>
          </p:cNvPr>
          <p:cNvSpPr/>
          <p:nvPr/>
        </p:nvSpPr>
        <p:spPr>
          <a:xfrm>
            <a:off x="8982661" y="3741453"/>
            <a:ext cx="2718818" cy="272142"/>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Verdana"/>
                <a:ea typeface="+mn-ea"/>
                <a:cs typeface="+mn-cs"/>
              </a:rPr>
              <a:t>Direct Mail Efficacy</a:t>
            </a:r>
          </a:p>
        </p:txBody>
      </p:sp>
      <p:sp>
        <p:nvSpPr>
          <p:cNvPr id="55" name="TextBox 54">
            <a:extLst>
              <a:ext uri="{FF2B5EF4-FFF2-40B4-BE49-F238E27FC236}">
                <a16:creationId xmlns:a16="http://schemas.microsoft.com/office/drawing/2014/main" id="{0C3F6659-D68D-50E1-0FAB-59F281DEBF67}"/>
              </a:ext>
            </a:extLst>
          </p:cNvPr>
          <p:cNvSpPr txBox="1"/>
          <p:nvPr/>
        </p:nvSpPr>
        <p:spPr>
          <a:xfrm>
            <a:off x="8982661" y="1664512"/>
            <a:ext cx="2718818" cy="461665"/>
          </a:xfrm>
          <a:prstGeom prst="rect">
            <a:avLst/>
          </a:prstGeom>
          <a:noFill/>
          <a:ln>
            <a:solidFill>
              <a:schemeClr val="accent6">
                <a:lumMod val="60000"/>
                <a:lumOff val="40000"/>
              </a:schemeClr>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Partnerships with educational institutions to co-host seminars </a:t>
            </a:r>
            <a:endPar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1" name="TextBox 60">
            <a:extLst>
              <a:ext uri="{FF2B5EF4-FFF2-40B4-BE49-F238E27FC236}">
                <a16:creationId xmlns:a16="http://schemas.microsoft.com/office/drawing/2014/main" id="{16E19004-9E55-142B-9E60-5E505B4572BD}"/>
              </a:ext>
            </a:extLst>
          </p:cNvPr>
          <p:cNvSpPr txBox="1"/>
          <p:nvPr/>
        </p:nvSpPr>
        <p:spPr>
          <a:xfrm>
            <a:off x="8982660" y="4100555"/>
            <a:ext cx="2707268" cy="461665"/>
          </a:xfrm>
          <a:prstGeom prst="rect">
            <a:avLst/>
          </a:prstGeom>
          <a:noFill/>
          <a:ln>
            <a:solidFill>
              <a:schemeClr val="accent6">
                <a:lumMod val="60000"/>
                <a:lumOff val="40000"/>
              </a:schemeClr>
            </a:solidFill>
          </a:ln>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High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open rates </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around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80-90%</a:t>
            </a:r>
          </a:p>
        </p:txBody>
      </p:sp>
      <p:grpSp>
        <p:nvGrpSpPr>
          <p:cNvPr id="69" name="Group 68">
            <a:extLst>
              <a:ext uri="{FF2B5EF4-FFF2-40B4-BE49-F238E27FC236}">
                <a16:creationId xmlns:a16="http://schemas.microsoft.com/office/drawing/2014/main" id="{E25F90CA-FE07-E341-DC6D-73D6E819813C}"/>
              </a:ext>
            </a:extLst>
          </p:cNvPr>
          <p:cNvGrpSpPr/>
          <p:nvPr/>
        </p:nvGrpSpPr>
        <p:grpSpPr>
          <a:xfrm>
            <a:off x="5723323" y="1664512"/>
            <a:ext cx="2870544" cy="4382222"/>
            <a:chOff x="5723323" y="1664512"/>
            <a:chExt cx="2870544" cy="4382222"/>
          </a:xfrm>
        </p:grpSpPr>
        <p:sp>
          <p:nvSpPr>
            <p:cNvPr id="57" name="TextBox 56">
              <a:extLst>
                <a:ext uri="{FF2B5EF4-FFF2-40B4-BE49-F238E27FC236}">
                  <a16:creationId xmlns:a16="http://schemas.microsoft.com/office/drawing/2014/main" id="{317B94D5-A032-ACEF-66B4-48657561F59E}"/>
                </a:ext>
              </a:extLst>
            </p:cNvPr>
            <p:cNvSpPr txBox="1"/>
            <p:nvPr/>
          </p:nvSpPr>
          <p:spPr>
            <a:xfrm>
              <a:off x="5723323" y="4100555"/>
              <a:ext cx="2805724" cy="461665"/>
            </a:xfrm>
            <a:prstGeom prst="rect">
              <a:avLst/>
            </a:prstGeom>
            <a:noFill/>
            <a:ln>
              <a:solidFill>
                <a:schemeClr val="accent6">
                  <a:lumMod val="60000"/>
                  <a:lumOff val="40000"/>
                </a:schemeClr>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68%</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of marketers plan to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extend offline strategies </a:t>
              </a: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to</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TV</a:t>
              </a:r>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3" name="TextBox 62">
              <a:extLst>
                <a:ext uri="{FF2B5EF4-FFF2-40B4-BE49-F238E27FC236}">
                  <a16:creationId xmlns:a16="http://schemas.microsoft.com/office/drawing/2014/main" id="{5EF4D79B-FE98-862F-CB68-533426A7123D}"/>
                </a:ext>
              </a:extLst>
            </p:cNvPr>
            <p:cNvSpPr txBox="1"/>
            <p:nvPr/>
          </p:nvSpPr>
          <p:spPr>
            <a:xfrm>
              <a:off x="5744690" y="5031071"/>
              <a:ext cx="2849177" cy="1015663"/>
            </a:xfrm>
            <a:prstGeom prst="rect">
              <a:avLst/>
            </a:prstGeom>
            <a:noFill/>
            <a:ln>
              <a:solidFill>
                <a:schemeClr val="accent6">
                  <a:lumMod val="60000"/>
                  <a:lumOff val="40000"/>
                </a:schemeClr>
              </a:solidFill>
            </a:ln>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This demonstrates the potential for synergistic </a:t>
              </a:r>
              <a:r>
                <a:rPr kumimoji="0" lang="en-US" sz="12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online-offline campaigns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Easier to transition from offline to online</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sp>
          <p:nvSpPr>
            <p:cNvPr id="64" name="Triangle 63">
              <a:extLst>
                <a:ext uri="{FF2B5EF4-FFF2-40B4-BE49-F238E27FC236}">
                  <a16:creationId xmlns:a16="http://schemas.microsoft.com/office/drawing/2014/main" id="{452CCA3A-FE85-0B12-B038-B5D7A037ADC5}"/>
                </a:ext>
              </a:extLst>
            </p:cNvPr>
            <p:cNvSpPr/>
            <p:nvPr/>
          </p:nvSpPr>
          <p:spPr>
            <a:xfrm rot="10800000">
              <a:off x="6599750" y="4680754"/>
              <a:ext cx="1052869" cy="256334"/>
            </a:xfrm>
            <a:prstGeom prst="triangle">
              <a:avLst>
                <a:gd name="adj" fmla="val 5192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grpSp>
          <p:nvGrpSpPr>
            <p:cNvPr id="68" name="Group 67">
              <a:extLst>
                <a:ext uri="{FF2B5EF4-FFF2-40B4-BE49-F238E27FC236}">
                  <a16:creationId xmlns:a16="http://schemas.microsoft.com/office/drawing/2014/main" id="{6155F396-D756-69AD-42DE-F0B2516E4EB7}"/>
                </a:ext>
              </a:extLst>
            </p:cNvPr>
            <p:cNvGrpSpPr/>
            <p:nvPr/>
          </p:nvGrpSpPr>
          <p:grpSpPr>
            <a:xfrm>
              <a:off x="5766776" y="1664512"/>
              <a:ext cx="2805724" cy="1979578"/>
              <a:chOff x="5766776" y="1664512"/>
              <a:chExt cx="2805724" cy="1979578"/>
            </a:xfrm>
          </p:grpSpPr>
          <p:sp>
            <p:nvSpPr>
              <p:cNvPr id="53" name="TextBox 52">
                <a:extLst>
                  <a:ext uri="{FF2B5EF4-FFF2-40B4-BE49-F238E27FC236}">
                    <a16:creationId xmlns:a16="http://schemas.microsoft.com/office/drawing/2014/main" id="{96091704-944F-1530-5156-0513F39FE314}"/>
                  </a:ext>
                </a:extLst>
              </p:cNvPr>
              <p:cNvSpPr txBox="1"/>
              <p:nvPr/>
            </p:nvSpPr>
            <p:spPr>
              <a:xfrm>
                <a:off x="5766776" y="1664512"/>
                <a:ext cx="2805724" cy="461665"/>
              </a:xfrm>
              <a:prstGeom prst="rect">
                <a:avLst/>
              </a:prstGeom>
              <a:noFill/>
              <a:ln>
                <a:solidFill>
                  <a:schemeClr val="accent6">
                    <a:lumMod val="60000"/>
                    <a:lumOff val="40000"/>
                  </a:schemeClr>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39% </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of marketers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recognize offline campaigns</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as vital</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66" name="TextBox 65">
                <a:extLst>
                  <a:ext uri="{FF2B5EF4-FFF2-40B4-BE49-F238E27FC236}">
                    <a16:creationId xmlns:a16="http://schemas.microsoft.com/office/drawing/2014/main" id="{439AEF5F-9A34-0A77-B720-7E04844DD8F7}"/>
                  </a:ext>
                </a:extLst>
              </p:cNvPr>
              <p:cNvSpPr txBox="1"/>
              <p:nvPr/>
            </p:nvSpPr>
            <p:spPr>
              <a:xfrm>
                <a:off x="5766776" y="2628427"/>
                <a:ext cx="2762271" cy="1015663"/>
              </a:xfrm>
              <a:prstGeom prst="rect">
                <a:avLst/>
              </a:prstGeom>
              <a:noFill/>
              <a:ln>
                <a:solidFill>
                  <a:schemeClr val="accent6">
                    <a:lumMod val="60000"/>
                    <a:lumOff val="40000"/>
                  </a:schemeClr>
                </a:solidFill>
              </a:ln>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Indicates their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effectiveness</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in building loyalty</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Particularly schools that value traditional engagement methods</a:t>
                </a:r>
                <a:endParaRPr kumimoji="0" 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67" name="Triangle 66">
                <a:extLst>
                  <a:ext uri="{FF2B5EF4-FFF2-40B4-BE49-F238E27FC236}">
                    <a16:creationId xmlns:a16="http://schemas.microsoft.com/office/drawing/2014/main" id="{19E34B2B-7D0D-7E0E-904A-8CFCCBEC66A3}"/>
                  </a:ext>
                </a:extLst>
              </p:cNvPr>
              <p:cNvSpPr/>
              <p:nvPr/>
            </p:nvSpPr>
            <p:spPr>
              <a:xfrm rot="10800000">
                <a:off x="6632943" y="2266707"/>
                <a:ext cx="1035548" cy="260458"/>
              </a:xfrm>
              <a:prstGeom prst="triangle">
                <a:avLst>
                  <a:gd name="adj" fmla="val 5192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grpSp>
      </p:grpSp>
      <p:sp>
        <p:nvSpPr>
          <p:cNvPr id="71" name="TextBox 70">
            <a:extLst>
              <a:ext uri="{FF2B5EF4-FFF2-40B4-BE49-F238E27FC236}">
                <a16:creationId xmlns:a16="http://schemas.microsoft.com/office/drawing/2014/main" id="{223CE874-EF70-39D3-1215-F7C1C1CF43EB}"/>
              </a:ext>
            </a:extLst>
          </p:cNvPr>
          <p:cNvSpPr txBox="1"/>
          <p:nvPr/>
        </p:nvSpPr>
        <p:spPr>
          <a:xfrm>
            <a:off x="8994211" y="2626665"/>
            <a:ext cx="2718818" cy="1015663"/>
          </a:xfrm>
          <a:prstGeom prst="rect">
            <a:avLst/>
          </a:prstGeom>
          <a:noFill/>
          <a:ln>
            <a:solidFill>
              <a:schemeClr val="accent6">
                <a:lumMod val="60000"/>
                <a:lumOff val="40000"/>
              </a:schemeClr>
            </a:solidFill>
          </a:ln>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Direct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engagement</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with core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audience</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Offline channels impactful,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trusted</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by</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82% of consumers</a:t>
            </a:r>
            <a:endParaRPr kumimoji="0" 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72" name="Triangle 71">
            <a:extLst>
              <a:ext uri="{FF2B5EF4-FFF2-40B4-BE49-F238E27FC236}">
                <a16:creationId xmlns:a16="http://schemas.microsoft.com/office/drawing/2014/main" id="{1F4FCD2B-B987-A255-8113-EAD5A049446A}"/>
              </a:ext>
            </a:extLst>
          </p:cNvPr>
          <p:cNvSpPr/>
          <p:nvPr/>
        </p:nvSpPr>
        <p:spPr>
          <a:xfrm rot="10800000">
            <a:off x="9835846" y="2255883"/>
            <a:ext cx="1035548" cy="260458"/>
          </a:xfrm>
          <a:prstGeom prst="triangle">
            <a:avLst>
              <a:gd name="adj" fmla="val 5192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74" name="TextBox 73">
            <a:extLst>
              <a:ext uri="{FF2B5EF4-FFF2-40B4-BE49-F238E27FC236}">
                <a16:creationId xmlns:a16="http://schemas.microsoft.com/office/drawing/2014/main" id="{862728E4-F00B-1363-C992-897AC7CF6625}"/>
              </a:ext>
            </a:extLst>
          </p:cNvPr>
          <p:cNvSpPr txBox="1"/>
          <p:nvPr/>
        </p:nvSpPr>
        <p:spPr>
          <a:xfrm>
            <a:off x="8971110" y="5031071"/>
            <a:ext cx="2730368" cy="1015663"/>
          </a:xfrm>
          <a:prstGeom prst="rect">
            <a:avLst/>
          </a:prstGeom>
          <a:noFill/>
          <a:ln>
            <a:solidFill>
              <a:schemeClr val="accent6">
                <a:lumMod val="60000"/>
                <a:lumOff val="40000"/>
              </a:schemeClr>
            </a:solidFill>
          </a:ln>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76%</a:t>
            </a:r>
            <a:r>
              <a:rPr kumimoji="0" lang="en-US" sz="1200" b="0" i="0" u="none" strike="noStrike" kern="1200" cap="none" spc="0" normalizeH="0" baseline="0" noProof="0">
                <a:ln>
                  <a:noFill/>
                </a:ln>
                <a:solidFill>
                  <a:prstClr val="black"/>
                </a:solidFill>
                <a:effectLst/>
                <a:uLnTx/>
                <a:uFillTx/>
                <a:latin typeface="Verdana"/>
                <a:ea typeface="+mn-ea"/>
                <a:cs typeface="+mn-cs"/>
              </a:rPr>
              <a:t> of consumers </a:t>
            </a:r>
            <a:r>
              <a:rPr kumimoji="0" lang="en-US" sz="1200" b="1" i="0" u="none" strike="noStrike" kern="1200" cap="none" spc="0" normalizeH="0" baseline="0" noProof="0">
                <a:ln>
                  <a:noFill/>
                </a:ln>
                <a:solidFill>
                  <a:prstClr val="black"/>
                </a:solidFill>
                <a:effectLst/>
                <a:uLnTx/>
                <a:uFillTx/>
                <a:latin typeface="Verdana"/>
                <a:ea typeface="+mn-ea"/>
                <a:cs typeface="+mn-cs"/>
              </a:rPr>
              <a:t>trust</a:t>
            </a:r>
            <a:r>
              <a:rPr kumimoji="0" lang="en-US" sz="1200" b="0" i="0" u="none" strike="noStrike" kern="1200" cap="none" spc="0" normalizeH="0" baseline="0" noProof="0">
                <a:ln>
                  <a:noFill/>
                </a:ln>
                <a:solidFill>
                  <a:prstClr val="black"/>
                </a:solidFill>
                <a:effectLst/>
                <a:uLnTx/>
                <a:uFillTx/>
                <a:latin typeface="Verdana"/>
                <a:ea typeface="+mn-ea"/>
                <a:cs typeface="+mn-cs"/>
              </a:rPr>
              <a:t> direct </a:t>
            </a:r>
            <a:r>
              <a:rPr kumimoji="0" lang="en-US" sz="1200" b="1" i="0" u="none" strike="noStrike" kern="1200" cap="none" spc="0" normalizeH="0" baseline="0" noProof="0">
                <a:ln>
                  <a:noFill/>
                </a:ln>
                <a:solidFill>
                  <a:prstClr val="black"/>
                </a:solidFill>
                <a:effectLst/>
                <a:uLnTx/>
                <a:uFillTx/>
                <a:latin typeface="Verdana"/>
                <a:ea typeface="+mn-ea"/>
                <a:cs typeface="+mn-cs"/>
              </a:rPr>
              <a:t>mails</a:t>
            </a:r>
            <a:r>
              <a:rPr kumimoji="0" lang="en-US" sz="1200" b="0" i="0" u="none" strike="noStrike" kern="1200" cap="none" spc="0" normalizeH="0" baseline="0" noProof="0">
                <a:ln>
                  <a:noFill/>
                </a:ln>
                <a:solidFill>
                  <a:prstClr val="black"/>
                </a:solidFill>
                <a:effectLst/>
                <a:uLnTx/>
                <a:uFillTx/>
                <a:latin typeface="Verdana"/>
                <a:ea typeface="+mn-ea"/>
                <a:cs typeface="+mn-cs"/>
              </a:rPr>
              <a:t> when making purchasing decisions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Results to more </a:t>
            </a:r>
            <a:r>
              <a:rPr kumimoji="0" lang="en-US" sz="1200" b="1" i="0" u="none" strike="noStrike" kern="1200" cap="none" spc="0" normalizeH="0" baseline="0" noProof="0">
                <a:ln>
                  <a:noFill/>
                </a:ln>
                <a:solidFill>
                  <a:prstClr val="black"/>
                </a:solidFill>
                <a:effectLst/>
                <a:uLnTx/>
                <a:uFillTx/>
                <a:latin typeface="Verdana"/>
                <a:ea typeface="+mn-ea"/>
                <a:cs typeface="+mn-cs"/>
              </a:rPr>
              <a:t>efficient</a:t>
            </a:r>
            <a:r>
              <a:rPr kumimoji="0" lang="en-US" sz="1200" b="0" i="0" u="none" strike="noStrike" kern="1200" cap="none" spc="0" normalizeH="0" baseline="0" noProof="0">
                <a:ln>
                  <a:noFill/>
                </a:ln>
                <a:solidFill>
                  <a:prstClr val="black"/>
                </a:solidFill>
                <a:effectLst/>
                <a:uLnTx/>
                <a:uFillTx/>
                <a:latin typeface="Verdana"/>
                <a:ea typeface="+mn-ea"/>
                <a:cs typeface="+mn-cs"/>
              </a:rPr>
              <a:t> </a:t>
            </a:r>
            <a:r>
              <a:rPr kumimoji="0" lang="en-US" sz="1200" b="1" i="0" u="none" strike="noStrike" kern="1200" cap="none" spc="0" normalizeH="0" baseline="0" noProof="0">
                <a:ln>
                  <a:noFill/>
                </a:ln>
                <a:solidFill>
                  <a:prstClr val="black"/>
                </a:solidFill>
                <a:effectLst/>
                <a:uLnTx/>
                <a:uFillTx/>
                <a:latin typeface="Verdana"/>
                <a:ea typeface="+mn-ea"/>
                <a:cs typeface="+mn-cs"/>
              </a:rPr>
              <a:t>targeted</a:t>
            </a:r>
            <a:r>
              <a:rPr kumimoji="0" lang="en-US" sz="1200" b="0" i="0" u="none" strike="noStrike" kern="1200" cap="none" spc="0" normalizeH="0" baseline="0" noProof="0">
                <a:ln>
                  <a:noFill/>
                </a:ln>
                <a:solidFill>
                  <a:prstClr val="black"/>
                </a:solidFill>
                <a:effectLst/>
                <a:uLnTx/>
                <a:uFillTx/>
                <a:latin typeface="Verdana"/>
                <a:ea typeface="+mn-ea"/>
                <a:cs typeface="+mn-cs"/>
              </a:rPr>
              <a:t> </a:t>
            </a:r>
            <a:r>
              <a:rPr kumimoji="0" lang="en-US" sz="1200" b="1" i="0" u="none" strike="noStrike" kern="1200" cap="none" spc="0" normalizeH="0" baseline="0" noProof="0">
                <a:ln>
                  <a:noFill/>
                </a:ln>
                <a:solidFill>
                  <a:prstClr val="black"/>
                </a:solidFill>
                <a:effectLst/>
                <a:uLnTx/>
                <a:uFillTx/>
                <a:latin typeface="Verdana"/>
                <a:ea typeface="+mn-ea"/>
                <a:cs typeface="+mn-cs"/>
              </a:rPr>
              <a:t>marketing</a:t>
            </a:r>
          </a:p>
        </p:txBody>
      </p:sp>
      <p:sp>
        <p:nvSpPr>
          <p:cNvPr id="75" name="Triangle 74">
            <a:extLst>
              <a:ext uri="{FF2B5EF4-FFF2-40B4-BE49-F238E27FC236}">
                <a16:creationId xmlns:a16="http://schemas.microsoft.com/office/drawing/2014/main" id="{7D82C7B0-CC88-3EF0-B842-92A52E95206F}"/>
              </a:ext>
            </a:extLst>
          </p:cNvPr>
          <p:cNvSpPr/>
          <p:nvPr/>
        </p:nvSpPr>
        <p:spPr>
          <a:xfrm rot="10800000">
            <a:off x="9835846" y="4677953"/>
            <a:ext cx="1035548" cy="260458"/>
          </a:xfrm>
          <a:prstGeom prst="triangle">
            <a:avLst>
              <a:gd name="adj" fmla="val 5192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pic>
        <p:nvPicPr>
          <p:cNvPr id="4" name="Graphic 3" descr="Meeting outline">
            <a:extLst>
              <a:ext uri="{FF2B5EF4-FFF2-40B4-BE49-F238E27FC236}">
                <a16:creationId xmlns:a16="http://schemas.microsoft.com/office/drawing/2014/main" id="{F9156155-C8DD-1841-DEBA-1E7D367A88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73967" y="1205430"/>
            <a:ext cx="369332" cy="369332"/>
          </a:xfrm>
          <a:prstGeom prst="rect">
            <a:avLst/>
          </a:prstGeom>
        </p:spPr>
      </p:pic>
      <p:pic>
        <p:nvPicPr>
          <p:cNvPr id="8" name="Graphic 7" descr="Mailbox outline">
            <a:extLst>
              <a:ext uri="{FF2B5EF4-FFF2-40B4-BE49-F238E27FC236}">
                <a16:creationId xmlns:a16="http://schemas.microsoft.com/office/drawing/2014/main" id="{956C7FCC-2417-79B5-026D-0FA089E6A7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2881" y="2484135"/>
            <a:ext cx="309137" cy="309137"/>
          </a:xfrm>
          <a:prstGeom prst="rect">
            <a:avLst/>
          </a:prstGeom>
        </p:spPr>
      </p:pic>
      <p:pic>
        <p:nvPicPr>
          <p:cNvPr id="14" name="Graphic 13" descr="Paper outline">
            <a:extLst>
              <a:ext uri="{FF2B5EF4-FFF2-40B4-BE49-F238E27FC236}">
                <a16:creationId xmlns:a16="http://schemas.microsoft.com/office/drawing/2014/main" id="{1B0135E1-4992-B72F-1FA0-8AD303D286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11133" y="3741423"/>
            <a:ext cx="320033" cy="273016"/>
          </a:xfrm>
          <a:prstGeom prst="rect">
            <a:avLst/>
          </a:prstGeom>
        </p:spPr>
      </p:pic>
      <p:pic>
        <p:nvPicPr>
          <p:cNvPr id="19" name="Graphic 18" descr="Handshake outline">
            <a:extLst>
              <a:ext uri="{FF2B5EF4-FFF2-40B4-BE49-F238E27FC236}">
                <a16:creationId xmlns:a16="http://schemas.microsoft.com/office/drawing/2014/main" id="{7DD35CB1-6169-EFD7-0EA3-1AE2A01E291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39608" y="4797687"/>
            <a:ext cx="391558" cy="389860"/>
          </a:xfrm>
          <a:prstGeom prst="rect">
            <a:avLst/>
          </a:prstGeom>
        </p:spPr>
      </p:pic>
    </p:spTree>
    <p:extLst>
      <p:ext uri="{BB962C8B-B14F-4D97-AF65-F5344CB8AC3E}">
        <p14:creationId xmlns:p14="http://schemas.microsoft.com/office/powerpoint/2010/main" val="3690914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E36E48-6E73-2421-0A4B-393A82EFB797}"/>
              </a:ext>
            </a:extLst>
          </p:cNvPr>
          <p:cNvSpPr>
            <a:spLocks noGrp="1"/>
          </p:cNvSpPr>
          <p:nvPr>
            <p:ph type="body" sz="quarter" idx="11"/>
          </p:nvPr>
        </p:nvSpPr>
        <p:spPr/>
        <p:txBody>
          <a:bodyPr/>
          <a:lstStyle/>
          <a:p>
            <a:r>
              <a:rPr lang="en-US" err="1"/>
              <a:t>Ebscohost</a:t>
            </a:r>
            <a:r>
              <a:rPr lang="en-US"/>
              <a:t>; </a:t>
            </a:r>
            <a:r>
              <a:rPr lang="en-US" err="1"/>
              <a:t>LivePlan</a:t>
            </a:r>
            <a:r>
              <a:rPr lang="en-US"/>
              <a:t>; Shopify</a:t>
            </a:r>
          </a:p>
        </p:txBody>
      </p:sp>
      <p:sp>
        <p:nvSpPr>
          <p:cNvPr id="3" name="Text Placeholder 2">
            <a:extLst>
              <a:ext uri="{FF2B5EF4-FFF2-40B4-BE49-F238E27FC236}">
                <a16:creationId xmlns:a16="http://schemas.microsoft.com/office/drawing/2014/main" id="{0921758B-02F0-9520-D37E-2BD96AFE5493}"/>
              </a:ext>
            </a:extLst>
          </p:cNvPr>
          <p:cNvSpPr>
            <a:spLocks noGrp="1"/>
          </p:cNvSpPr>
          <p:nvPr>
            <p:ph type="body" sz="quarter" idx="13"/>
          </p:nvPr>
        </p:nvSpPr>
        <p:spPr/>
        <p:txBody>
          <a:bodyPr/>
          <a:lstStyle/>
          <a:p>
            <a:r>
              <a:rPr lang="en-US" err="1"/>
              <a:t>Geni</a:t>
            </a:r>
            <a:r>
              <a:rPr lang="en-US"/>
              <a:t> Zone could utilize low-cost local educational conferences and world-of-mouth marketing with incentives as effective offline marketing ways, and use measurable metrics to measure the impact</a:t>
            </a:r>
          </a:p>
        </p:txBody>
      </p:sp>
      <p:sp>
        <p:nvSpPr>
          <p:cNvPr id="4" name="Title 3">
            <a:extLst>
              <a:ext uri="{FF2B5EF4-FFF2-40B4-BE49-F238E27FC236}">
                <a16:creationId xmlns:a16="http://schemas.microsoft.com/office/drawing/2014/main" id="{BAD49D99-9A53-44D9-E679-4FD49E0A1EF0}"/>
              </a:ext>
            </a:extLst>
          </p:cNvPr>
          <p:cNvSpPr>
            <a:spLocks noGrp="1"/>
          </p:cNvSpPr>
          <p:nvPr>
            <p:ph type="title"/>
          </p:nvPr>
        </p:nvSpPr>
        <p:spPr/>
        <p:txBody>
          <a:bodyPr/>
          <a:lstStyle/>
          <a:p>
            <a:r>
              <a:rPr lang="en-US" dirty="0"/>
              <a:t>Identifying creative ways of offline marketing and metrics of effectiveness that Geni Zone could utilize</a:t>
            </a:r>
          </a:p>
        </p:txBody>
      </p:sp>
      <p:sp>
        <p:nvSpPr>
          <p:cNvPr id="6" name="Slide Number Placeholder 5">
            <a:extLst>
              <a:ext uri="{FF2B5EF4-FFF2-40B4-BE49-F238E27FC236}">
                <a16:creationId xmlns:a16="http://schemas.microsoft.com/office/drawing/2014/main" id="{0B9E88C7-0AD7-6D66-285B-7694B527F6FD}"/>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8" name="燕尾形 7">
            <a:extLst>
              <a:ext uri="{FF2B5EF4-FFF2-40B4-BE49-F238E27FC236}">
                <a16:creationId xmlns:a16="http://schemas.microsoft.com/office/drawing/2014/main" id="{1C657388-0F99-701D-F2A7-5F80D62901CD}"/>
              </a:ext>
            </a:extLst>
          </p:cNvPr>
          <p:cNvSpPr/>
          <p:nvPr/>
        </p:nvSpPr>
        <p:spPr>
          <a:xfrm>
            <a:off x="3658802" y="939880"/>
            <a:ext cx="3922616" cy="439838"/>
          </a:xfrm>
          <a:prstGeom prst="chevron">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Verdana"/>
                <a:ea typeface="+mn-ea"/>
                <a:cs typeface="+mn-cs"/>
              </a:rPr>
              <a:t>Creative Ways</a:t>
            </a:r>
            <a:endParaRPr kumimoji="1" lang="zh-CN" altLang="en-US" sz="1600" b="1" i="0" u="none" strike="noStrike" kern="1200" cap="none" spc="0" normalizeH="0" baseline="0" noProof="0">
              <a:ln>
                <a:noFill/>
              </a:ln>
              <a:solidFill>
                <a:prstClr val="white"/>
              </a:solidFill>
              <a:effectLst/>
              <a:uLnTx/>
              <a:uFillTx/>
              <a:latin typeface="Verdana"/>
              <a:ea typeface="+mn-ea"/>
              <a:cs typeface="+mn-cs"/>
            </a:endParaRPr>
          </a:p>
        </p:txBody>
      </p:sp>
      <p:sp>
        <p:nvSpPr>
          <p:cNvPr id="10" name="燕尾形 9">
            <a:extLst>
              <a:ext uri="{FF2B5EF4-FFF2-40B4-BE49-F238E27FC236}">
                <a16:creationId xmlns:a16="http://schemas.microsoft.com/office/drawing/2014/main" id="{3D874367-4257-B91B-17F3-EFB164502816}"/>
              </a:ext>
            </a:extLst>
          </p:cNvPr>
          <p:cNvSpPr/>
          <p:nvPr/>
        </p:nvSpPr>
        <p:spPr>
          <a:xfrm>
            <a:off x="7500395" y="948589"/>
            <a:ext cx="4270241" cy="439838"/>
          </a:xfrm>
          <a:prstGeom prst="chevron">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Verdana"/>
                <a:ea typeface="+mn-ea"/>
                <a:cs typeface="+mn-cs"/>
              </a:rPr>
              <a:t>Metrics of Effectiveness</a:t>
            </a:r>
            <a:endParaRPr kumimoji="1" lang="zh-CN" altLang="en-US" sz="1600" b="1" i="0" u="none" strike="noStrike" kern="1200" cap="none" spc="0" normalizeH="0" baseline="0" noProof="0">
              <a:ln>
                <a:noFill/>
              </a:ln>
              <a:solidFill>
                <a:prstClr val="white"/>
              </a:solidFill>
              <a:effectLst/>
              <a:uLnTx/>
              <a:uFillTx/>
              <a:latin typeface="Verdana"/>
              <a:ea typeface="+mn-ea"/>
              <a:cs typeface="+mn-cs"/>
            </a:endParaRPr>
          </a:p>
        </p:txBody>
      </p:sp>
      <p:sp>
        <p:nvSpPr>
          <p:cNvPr id="13" name="五边形 12">
            <a:extLst>
              <a:ext uri="{FF2B5EF4-FFF2-40B4-BE49-F238E27FC236}">
                <a16:creationId xmlns:a16="http://schemas.microsoft.com/office/drawing/2014/main" id="{A674AFA6-E4AB-400F-2A03-1FB43DC592B5}"/>
              </a:ext>
            </a:extLst>
          </p:cNvPr>
          <p:cNvSpPr/>
          <p:nvPr/>
        </p:nvSpPr>
        <p:spPr>
          <a:xfrm>
            <a:off x="506798" y="937345"/>
            <a:ext cx="3260602" cy="439838"/>
          </a:xfrm>
          <a:prstGeom prst="homePlat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prstClr val="white"/>
                </a:solidFill>
                <a:effectLst/>
                <a:uLnTx/>
                <a:uFillTx/>
                <a:latin typeface="Verdana"/>
                <a:ea typeface="+mn-ea"/>
                <a:cs typeface="+mn-cs"/>
              </a:rPr>
              <a:t>Effective Ways</a:t>
            </a:r>
            <a:endParaRPr kumimoji="1" lang="zh-CN" alt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15" name="矩形 14">
            <a:extLst>
              <a:ext uri="{FF2B5EF4-FFF2-40B4-BE49-F238E27FC236}">
                <a16:creationId xmlns:a16="http://schemas.microsoft.com/office/drawing/2014/main" id="{5E6DA17A-6892-9FAB-78E8-68E49CE503F5}"/>
              </a:ext>
            </a:extLst>
          </p:cNvPr>
          <p:cNvSpPr/>
          <p:nvPr/>
        </p:nvSpPr>
        <p:spPr>
          <a:xfrm>
            <a:off x="3970901" y="1423123"/>
            <a:ext cx="3363721" cy="2743867"/>
          </a:xfrm>
          <a:prstGeom prst="rect">
            <a:avLst/>
          </a:prstGeom>
          <a:solidFill>
            <a:schemeClr val="bg1"/>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ACCBF9"/>
                </a:solidFill>
              </a:ln>
              <a:solidFill>
                <a:prstClr val="white"/>
              </a:solidFill>
              <a:effectLst/>
              <a:uLnTx/>
              <a:uFillTx/>
              <a:latin typeface="Verdana"/>
              <a:ea typeface="+mn-ea"/>
              <a:cs typeface="+mn-cs"/>
            </a:endParaRPr>
          </a:p>
        </p:txBody>
      </p:sp>
      <p:sp>
        <p:nvSpPr>
          <p:cNvPr id="16" name="矩形 15">
            <a:extLst>
              <a:ext uri="{FF2B5EF4-FFF2-40B4-BE49-F238E27FC236}">
                <a16:creationId xmlns:a16="http://schemas.microsoft.com/office/drawing/2014/main" id="{29179395-041B-F374-04E3-38A8F4F82D38}"/>
              </a:ext>
            </a:extLst>
          </p:cNvPr>
          <p:cNvSpPr/>
          <p:nvPr/>
        </p:nvSpPr>
        <p:spPr>
          <a:xfrm>
            <a:off x="7711422" y="1446341"/>
            <a:ext cx="3973032" cy="2720650"/>
          </a:xfrm>
          <a:prstGeom prst="rect">
            <a:avLst/>
          </a:prstGeom>
          <a:no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ACCBF9"/>
                </a:solidFill>
              </a:ln>
              <a:solidFill>
                <a:prstClr val="white"/>
              </a:solidFill>
              <a:effectLst/>
              <a:uLnTx/>
              <a:uFillTx/>
              <a:latin typeface="Verdana"/>
              <a:ea typeface="+mn-ea"/>
              <a:cs typeface="+mn-cs"/>
            </a:endParaRPr>
          </a:p>
        </p:txBody>
      </p:sp>
      <p:sp>
        <p:nvSpPr>
          <p:cNvPr id="17" name="矩形 16">
            <a:extLst>
              <a:ext uri="{FF2B5EF4-FFF2-40B4-BE49-F238E27FC236}">
                <a16:creationId xmlns:a16="http://schemas.microsoft.com/office/drawing/2014/main" id="{F26AA9C2-B417-8981-EA5A-BB0E4215E247}"/>
              </a:ext>
            </a:extLst>
          </p:cNvPr>
          <p:cNvSpPr/>
          <p:nvPr/>
        </p:nvSpPr>
        <p:spPr>
          <a:xfrm>
            <a:off x="5226921" y="4262666"/>
            <a:ext cx="6473081" cy="173553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ACCBF9"/>
                </a:solidFill>
              </a:ln>
              <a:solidFill>
                <a:prstClr val="white"/>
              </a:solidFill>
              <a:effectLst/>
              <a:uLnTx/>
              <a:uFillTx/>
              <a:latin typeface="Verdana"/>
              <a:ea typeface="+mn-ea"/>
              <a:cs typeface="+mn-cs"/>
            </a:endParaRPr>
          </a:p>
        </p:txBody>
      </p:sp>
      <p:sp>
        <p:nvSpPr>
          <p:cNvPr id="22" name="文本框 21">
            <a:extLst>
              <a:ext uri="{FF2B5EF4-FFF2-40B4-BE49-F238E27FC236}">
                <a16:creationId xmlns:a16="http://schemas.microsoft.com/office/drawing/2014/main" id="{7F716328-8870-A0E7-9CC7-ED01518A911D}"/>
              </a:ext>
            </a:extLst>
          </p:cNvPr>
          <p:cNvSpPr txBox="1"/>
          <p:nvPr/>
        </p:nvSpPr>
        <p:spPr>
          <a:xfrm>
            <a:off x="7722929" y="1451397"/>
            <a:ext cx="3554999" cy="2677656"/>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Unique Discount Codes: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Assign unique discount codes (Ex. direct mailers, print advertisements)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Call/Mail Tracking: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Unique phone numbers/e-mails and track the number of calls/e-mails received</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Surveys and Feedback: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Conduct surveys to understand consumers’ awareness (Ex. in-person interactions, mail-in surveys)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Brand Awareness Studies: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Compare data from pre- and post-campaign surveys to measure the impact on brand recognition and perception</a:t>
            </a:r>
            <a:endParaRPr kumimoji="1" lang="zh-CN" alt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23" name="文本框 22">
            <a:extLst>
              <a:ext uri="{FF2B5EF4-FFF2-40B4-BE49-F238E27FC236}">
                <a16:creationId xmlns:a16="http://schemas.microsoft.com/office/drawing/2014/main" id="{8AF90110-3E71-A39B-E301-7DD7DF59559F}"/>
              </a:ext>
            </a:extLst>
          </p:cNvPr>
          <p:cNvSpPr txBox="1"/>
          <p:nvPr/>
        </p:nvSpPr>
        <p:spPr>
          <a:xfrm>
            <a:off x="3956632" y="1489334"/>
            <a:ext cx="3402076" cy="2677656"/>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Education Conferences: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Reach diverse educators, and demonstrating technology's applications with </a:t>
            </a:r>
            <a:r>
              <a:rPr kumimoji="0" lang="en-US" altLang="zh-CN" sz="1200" b="1" i="0" u="none" strike="noStrike" kern="1200" cap="none" spc="0" normalizeH="0" baseline="0" noProof="0">
                <a:ln>
                  <a:noFill/>
                </a:ln>
                <a:solidFill>
                  <a:srgbClr val="000000"/>
                </a:solidFill>
                <a:effectLst/>
                <a:uLnTx/>
                <a:uFillTx/>
                <a:latin typeface="Verdana"/>
                <a:ea typeface="+mn-ea"/>
                <a:cs typeface="+mn-cs"/>
              </a:rPr>
              <a:t>interactive experiences</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 offered (Ex. Illinois Education and Technology Conference (IETC))</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Interactive Workshops: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Organize training sessions for teachers, parents, and students to experience AI-powered platform </a:t>
            </a:r>
            <a:r>
              <a:rPr kumimoji="0" lang="en-US" altLang="zh-CN" sz="1200" b="1" i="0" u="none" strike="noStrike" kern="1200" cap="none" spc="0" normalizeH="0" baseline="0" noProof="0">
                <a:ln>
                  <a:noFill/>
                </a:ln>
                <a:solidFill>
                  <a:srgbClr val="000000"/>
                </a:solidFill>
                <a:effectLst/>
                <a:uLnTx/>
                <a:uFillTx/>
                <a:latin typeface="Verdana"/>
                <a:ea typeface="+mn-ea"/>
                <a:cs typeface="+mn-cs"/>
              </a:rPr>
              <a:t>firsthand</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Offline Competitions: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Organize competitions related to English learning, where students can </a:t>
            </a:r>
            <a:r>
              <a:rPr kumimoji="0" lang="en-US" altLang="zh-CN" sz="1200" b="1" i="0" u="none" strike="noStrike" kern="1200" cap="none" spc="0" normalizeH="0" baseline="0" noProof="0">
                <a:ln>
                  <a:noFill/>
                </a:ln>
                <a:solidFill>
                  <a:srgbClr val="000000"/>
                </a:solidFill>
                <a:effectLst/>
                <a:uLnTx/>
                <a:uFillTx/>
                <a:latin typeface="Verdana"/>
                <a:ea typeface="+mn-ea"/>
                <a:cs typeface="+mn-cs"/>
              </a:rPr>
              <a:t>participate individually or in teams</a:t>
            </a:r>
            <a:endParaRPr kumimoji="0" lang="en-US" altLang="zh-CN" sz="1200" b="0" i="0" u="none" strike="noStrike" kern="1200" cap="none" spc="0" normalizeH="0" baseline="0" noProof="0">
              <a:ln>
                <a:noFill/>
              </a:ln>
              <a:solidFill>
                <a:srgbClr val="000000"/>
              </a:solidFill>
              <a:effectLst/>
              <a:uLnTx/>
              <a:uFillTx/>
              <a:latin typeface="Verdana"/>
              <a:ea typeface="+mn-ea"/>
              <a:cs typeface="+mn-cs"/>
            </a:endParaRPr>
          </a:p>
        </p:txBody>
      </p:sp>
      <p:sp>
        <p:nvSpPr>
          <p:cNvPr id="25" name="文本框 24">
            <a:extLst>
              <a:ext uri="{FF2B5EF4-FFF2-40B4-BE49-F238E27FC236}">
                <a16:creationId xmlns:a16="http://schemas.microsoft.com/office/drawing/2014/main" id="{05A7D9F1-723B-D062-C371-72EFC5D29309}"/>
              </a:ext>
            </a:extLst>
          </p:cNvPr>
          <p:cNvSpPr txBox="1"/>
          <p:nvPr/>
        </p:nvSpPr>
        <p:spPr>
          <a:xfrm>
            <a:off x="5363436" y="4421307"/>
            <a:ext cx="6160947" cy="1384995"/>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Creative marketing ways: customers’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experiences</a:t>
            </a:r>
            <a:r>
              <a:rPr kumimoji="1" lang="en-US" altLang="zh-CN" sz="1200" b="0" i="0" u="none" strike="noStrike" kern="1200" cap="none" spc="0" normalizeH="0" baseline="0" noProof="0">
                <a:ln>
                  <a:noFill/>
                </a:ln>
                <a:solidFill>
                  <a:prstClr val="black"/>
                </a:solidFill>
                <a:effectLst/>
                <a:uLnTx/>
                <a:uFillTx/>
                <a:latin typeface="Verdana"/>
                <a:ea typeface="+mn-ea"/>
                <a:cs typeface="+mn-cs"/>
              </a:rPr>
              <a:t> and leave </a:t>
            </a:r>
            <a:r>
              <a:rPr kumimoji="1" lang="en-US" altLang="zh-CN" sz="1200" b="1" i="0" u="none" strike="noStrike" kern="1200" cap="none" spc="0" normalizeH="0" baseline="0" noProof="0">
                <a:ln>
                  <a:noFill/>
                </a:ln>
                <a:solidFill>
                  <a:prstClr val="black"/>
                </a:solidFill>
                <a:effectLst/>
                <a:uLnTx/>
                <a:uFillTx/>
                <a:latin typeface="Verdana"/>
                <a:ea typeface="+mn-ea"/>
                <a:cs typeface="+mn-cs"/>
              </a:rPr>
              <a:t>deep impression</a:t>
            </a:r>
            <a:endParaRPr kumimoji="1" lang="en-US" altLang="zh-CN" sz="12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1" lang="en-US" altLang="zh-CN" sz="1200" b="0" i="0" u="none" strike="noStrike" kern="1200" cap="none" spc="0" normalizeH="0" baseline="0" noProof="0">
                <a:ln>
                  <a:noFill/>
                </a:ln>
                <a:solidFill>
                  <a:prstClr val="black"/>
                </a:solidFill>
                <a:effectLst/>
                <a:uLnTx/>
                <a:uFillTx/>
                <a:latin typeface="Verdana"/>
                <a:ea typeface="+mn-ea"/>
                <a:cs typeface="+mn-cs"/>
              </a:rPr>
              <a:t>Effective ways:</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 </a:t>
            </a:r>
            <a:r>
              <a:rPr kumimoji="0" lang="en-US" altLang="zh-CN" sz="1200" b="1" i="0" u="none" strike="noStrike" kern="1200" cap="none" spc="0" normalizeH="0" baseline="0" noProof="0">
                <a:ln>
                  <a:noFill/>
                </a:ln>
                <a:solidFill>
                  <a:srgbClr val="000000"/>
                </a:solidFill>
                <a:effectLst/>
                <a:uLnTx/>
                <a:uFillTx/>
                <a:latin typeface="Verdana"/>
                <a:ea typeface="+mn-ea"/>
                <a:cs typeface="+mn-cs"/>
              </a:rPr>
              <a:t>low-cost local educational conferences</a:t>
            </a:r>
            <a:r>
              <a:rPr kumimoji="1" lang="en-US" altLang="zh-CN" sz="1200" b="1" i="0" u="none" strike="noStrike" kern="1200" cap="none" spc="0" normalizeH="0" baseline="0" noProof="0">
                <a:ln>
                  <a:noFill/>
                </a:ln>
                <a:solidFill>
                  <a:srgbClr val="000000"/>
                </a:solidFill>
                <a:effectLst/>
                <a:uLnTx/>
                <a:uFillTx/>
                <a:latin typeface="Verdana"/>
                <a:ea typeface="+mn-ea"/>
                <a:cs typeface="+mn-cs"/>
              </a:rPr>
              <a:t> </a:t>
            </a:r>
            <a:r>
              <a:rPr kumimoji="1" lang="en-US" altLang="zh-CN" sz="1200" b="0" i="0" u="none" strike="noStrike" kern="1200" cap="none" spc="0" normalizeH="0" baseline="0" noProof="0">
                <a:ln>
                  <a:noFill/>
                </a:ln>
                <a:solidFill>
                  <a:srgbClr val="000000"/>
                </a:solidFill>
                <a:effectLst/>
                <a:uLnTx/>
                <a:uFillTx/>
                <a:latin typeface="Verdana"/>
                <a:ea typeface="+mn-ea"/>
                <a:cs typeface="+mn-cs"/>
              </a:rPr>
              <a:t>and </a:t>
            </a:r>
            <a:r>
              <a:rPr kumimoji="1" lang="en-US" altLang="zh-CN" sz="1200" b="1" i="0" u="none" strike="noStrike" kern="1200" cap="none" spc="0" normalizeH="0" baseline="0" noProof="0">
                <a:ln>
                  <a:noFill/>
                </a:ln>
                <a:solidFill>
                  <a:srgbClr val="000000"/>
                </a:solidFill>
                <a:effectLst/>
                <a:uLnTx/>
                <a:uFillTx/>
                <a:latin typeface="Verdana"/>
                <a:ea typeface="+mn-ea"/>
                <a:cs typeface="+mn-cs"/>
              </a:rPr>
              <a:t>w</a:t>
            </a:r>
            <a:r>
              <a:rPr kumimoji="0" lang="en-US" altLang="zh-CN" sz="1200" b="1" i="0" u="none" strike="noStrike" kern="1200" cap="none" spc="0" normalizeH="0" baseline="0" noProof="0">
                <a:ln>
                  <a:noFill/>
                </a:ln>
                <a:solidFill>
                  <a:srgbClr val="000000"/>
                </a:solidFill>
                <a:effectLst/>
                <a:uLnTx/>
                <a:uFillTx/>
                <a:latin typeface="Verdana"/>
                <a:ea typeface="+mn-ea"/>
                <a:cs typeface="+mn-cs"/>
              </a:rPr>
              <a:t>orld-of-mouth marketing with incentives</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0" i="0" u="none" strike="noStrike" kern="1200" cap="none" spc="0" normalizeH="0" baseline="0" noProof="0">
                <a:ln>
                  <a:noFill/>
                </a:ln>
                <a:solidFill>
                  <a:srgbClr val="000000"/>
                </a:solidFill>
                <a:effectLst/>
                <a:uLnTx/>
                <a:uFillTx/>
                <a:latin typeface="Verdana"/>
                <a:ea typeface="+mn-ea"/>
                <a:cs typeface="+mn-cs"/>
              </a:rPr>
              <a:t>Metrics need to be </a:t>
            </a:r>
            <a:r>
              <a:rPr kumimoji="0" lang="en-US" altLang="zh-CN" sz="1200" b="1" i="0" u="none" strike="noStrike" kern="1200" cap="none" spc="0" normalizeH="0" baseline="0" noProof="0">
                <a:ln>
                  <a:noFill/>
                </a:ln>
                <a:solidFill>
                  <a:srgbClr val="000000"/>
                </a:solidFill>
                <a:effectLst/>
                <a:uLnTx/>
                <a:uFillTx/>
                <a:latin typeface="Verdana"/>
                <a:ea typeface="+mn-ea"/>
                <a:cs typeface="+mn-cs"/>
              </a:rPr>
              <a:t>measurable</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 like amount of discount codes used, call/mail tracking, surveys/feedback, and brand awareness before and after a period</a:t>
            </a:r>
          </a:p>
        </p:txBody>
      </p:sp>
      <p:sp>
        <p:nvSpPr>
          <p:cNvPr id="26" name="手动操作 25">
            <a:extLst>
              <a:ext uri="{FF2B5EF4-FFF2-40B4-BE49-F238E27FC236}">
                <a16:creationId xmlns:a16="http://schemas.microsoft.com/office/drawing/2014/main" id="{08E1B3CC-1937-8E66-E80A-0B83FAF62D8B}"/>
              </a:ext>
            </a:extLst>
          </p:cNvPr>
          <p:cNvSpPr/>
          <p:nvPr/>
        </p:nvSpPr>
        <p:spPr>
          <a:xfrm rot="5400000">
            <a:off x="2422237" y="2730177"/>
            <a:ext cx="2732503" cy="141124"/>
          </a:xfrm>
          <a:prstGeom prst="flowChartManualOperation">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7" name="手动操作 26">
            <a:extLst>
              <a:ext uri="{FF2B5EF4-FFF2-40B4-BE49-F238E27FC236}">
                <a16:creationId xmlns:a16="http://schemas.microsoft.com/office/drawing/2014/main" id="{CC9B13AC-B8FB-2526-1F4B-448A0E183293}"/>
              </a:ext>
            </a:extLst>
          </p:cNvPr>
          <p:cNvSpPr/>
          <p:nvPr/>
        </p:nvSpPr>
        <p:spPr>
          <a:xfrm rot="5400000">
            <a:off x="6171455" y="2751719"/>
            <a:ext cx="2775591" cy="141127"/>
          </a:xfrm>
          <a:prstGeom prst="flowChartManualOperation">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8" name="矩形 27">
            <a:extLst>
              <a:ext uri="{FF2B5EF4-FFF2-40B4-BE49-F238E27FC236}">
                <a16:creationId xmlns:a16="http://schemas.microsoft.com/office/drawing/2014/main" id="{2DFAFCBC-32A8-F32C-E59B-5371EA1B5095}"/>
              </a:ext>
            </a:extLst>
          </p:cNvPr>
          <p:cNvSpPr/>
          <p:nvPr/>
        </p:nvSpPr>
        <p:spPr>
          <a:xfrm>
            <a:off x="3658802" y="4276605"/>
            <a:ext cx="1530551" cy="1721597"/>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Verdana"/>
                <a:ea typeface="+mn-ea"/>
                <a:cs typeface="+mn-cs"/>
              </a:rPr>
              <a:t>Takeaway</a:t>
            </a:r>
            <a:endParaRPr kumimoji="1" lang="zh-CN" altLang="en-US" sz="1600" b="1" i="0" u="none" strike="noStrike" kern="1200" cap="none" spc="0" normalizeH="0" baseline="0" noProof="0">
              <a:ln>
                <a:noFill/>
              </a:ln>
              <a:solidFill>
                <a:prstClr val="white"/>
              </a:solidFill>
              <a:effectLst/>
              <a:uLnTx/>
              <a:uFillTx/>
              <a:latin typeface="Verdana"/>
              <a:ea typeface="+mn-ea"/>
              <a:cs typeface="+mn-cs"/>
            </a:endParaRPr>
          </a:p>
        </p:txBody>
      </p:sp>
      <p:pic>
        <p:nvPicPr>
          <p:cNvPr id="44" name="图形 43" descr="欢呼 纯色填充">
            <a:extLst>
              <a:ext uri="{FF2B5EF4-FFF2-40B4-BE49-F238E27FC236}">
                <a16:creationId xmlns:a16="http://schemas.microsoft.com/office/drawing/2014/main" id="{37C5EEBB-D752-2A70-5CEA-78576F356E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96622" y="959028"/>
            <a:ext cx="431436" cy="431436"/>
          </a:xfrm>
          <a:prstGeom prst="rect">
            <a:avLst/>
          </a:prstGeom>
        </p:spPr>
      </p:pic>
      <p:pic>
        <p:nvPicPr>
          <p:cNvPr id="46" name="图形 45" descr="便携式计算机 纯色填充">
            <a:extLst>
              <a:ext uri="{FF2B5EF4-FFF2-40B4-BE49-F238E27FC236}">
                <a16:creationId xmlns:a16="http://schemas.microsoft.com/office/drawing/2014/main" id="{14177F7B-1E4E-3ACE-A88D-DB7A0719D8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30271" y="888555"/>
            <a:ext cx="540000" cy="540000"/>
          </a:xfrm>
          <a:prstGeom prst="rect">
            <a:avLst/>
          </a:prstGeom>
        </p:spPr>
      </p:pic>
      <p:pic>
        <p:nvPicPr>
          <p:cNvPr id="48" name="图形 47" descr="聊天气泡 纯色填充">
            <a:extLst>
              <a:ext uri="{FF2B5EF4-FFF2-40B4-BE49-F238E27FC236}">
                <a16:creationId xmlns:a16="http://schemas.microsoft.com/office/drawing/2014/main" id="{B2ECB2DE-431C-FD4C-BF00-34E9E48DE6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2376" y="949030"/>
            <a:ext cx="443143" cy="443143"/>
          </a:xfrm>
          <a:prstGeom prst="rect">
            <a:avLst/>
          </a:prstGeom>
        </p:spPr>
      </p:pic>
      <p:sp>
        <p:nvSpPr>
          <p:cNvPr id="5" name="矩形 4">
            <a:extLst>
              <a:ext uri="{FF2B5EF4-FFF2-40B4-BE49-F238E27FC236}">
                <a16:creationId xmlns:a16="http://schemas.microsoft.com/office/drawing/2014/main" id="{EE4F1F08-6490-5274-1E87-2F86583654A3}"/>
              </a:ext>
            </a:extLst>
          </p:cNvPr>
          <p:cNvSpPr/>
          <p:nvPr/>
        </p:nvSpPr>
        <p:spPr>
          <a:xfrm>
            <a:off x="667617" y="3993928"/>
            <a:ext cx="2926485" cy="2006125"/>
          </a:xfrm>
          <a:prstGeom prst="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Pct val="50000"/>
              <a:buFontTx/>
              <a:buNone/>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Both:</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Educational Conferences: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fast to tell target consumers </a:t>
            </a:r>
            <a:r>
              <a:rPr kumimoji="0" lang="en-US" altLang="zh-CN" sz="1200" b="0" i="0" u="none" strike="noStrike" kern="1200" cap="none" spc="0" normalizeH="0" baseline="0" noProof="0" err="1">
                <a:ln>
                  <a:noFill/>
                </a:ln>
                <a:solidFill>
                  <a:srgbClr val="000000"/>
                </a:solidFill>
                <a:effectLst/>
                <a:uLnTx/>
                <a:uFillTx/>
                <a:latin typeface="Verdana"/>
                <a:ea typeface="+mn-ea"/>
                <a:cs typeface="+mn-cs"/>
              </a:rPr>
              <a:t>Geni</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 Zone’s benefits with low cost</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World-of-mouth Marketing with Incentives:</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 parents, teachers are encouraged with discount to recommend to others (Ex.2 more users /15% off)</a:t>
            </a:r>
          </a:p>
        </p:txBody>
      </p:sp>
      <p:sp>
        <p:nvSpPr>
          <p:cNvPr id="9" name="文本框 8">
            <a:extLst>
              <a:ext uri="{FF2B5EF4-FFF2-40B4-BE49-F238E27FC236}">
                <a16:creationId xmlns:a16="http://schemas.microsoft.com/office/drawing/2014/main" id="{B26A2B9F-D5B5-0EE8-183C-335DDB6F5E6B}"/>
              </a:ext>
            </a:extLst>
          </p:cNvPr>
          <p:cNvSpPr txBox="1"/>
          <p:nvPr/>
        </p:nvSpPr>
        <p:spPr>
          <a:xfrm>
            <a:off x="667617" y="3088897"/>
            <a:ext cx="2848436"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Pct val="50000"/>
              <a:buFontTx/>
              <a:buNone/>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Time-saving:</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Collaborate with Schools: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to organize workshops for teachers, parents, and students</a:t>
            </a:r>
          </a:p>
        </p:txBody>
      </p:sp>
      <p:sp>
        <p:nvSpPr>
          <p:cNvPr id="11" name="手动操作 10">
            <a:extLst>
              <a:ext uri="{FF2B5EF4-FFF2-40B4-BE49-F238E27FC236}">
                <a16:creationId xmlns:a16="http://schemas.microsoft.com/office/drawing/2014/main" id="{15A8A48A-064C-F86C-DAF8-278A28D16DD8}"/>
              </a:ext>
            </a:extLst>
          </p:cNvPr>
          <p:cNvSpPr/>
          <p:nvPr/>
        </p:nvSpPr>
        <p:spPr>
          <a:xfrm rot="5400000">
            <a:off x="-457346" y="4941423"/>
            <a:ext cx="2006125" cy="107436"/>
          </a:xfrm>
          <a:prstGeom prst="flowChartManualOperation">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8" name="文本框 17">
            <a:extLst>
              <a:ext uri="{FF2B5EF4-FFF2-40B4-BE49-F238E27FC236}">
                <a16:creationId xmlns:a16="http://schemas.microsoft.com/office/drawing/2014/main" id="{A22CE7E8-265F-933F-1DAD-4E5F997BCD76}"/>
              </a:ext>
            </a:extLst>
          </p:cNvPr>
          <p:cNvSpPr txBox="1"/>
          <p:nvPr/>
        </p:nvSpPr>
        <p:spPr>
          <a:xfrm>
            <a:off x="671003" y="1371869"/>
            <a:ext cx="3066037" cy="156966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Pct val="50000"/>
              <a:buFontTx/>
              <a:buNone/>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Cost-saving: </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Educational Associations: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organize events to showcase technology</a:t>
            </a:r>
          </a:p>
          <a:p>
            <a:pPr marL="171450" marR="0" lvl="0" indent="-171450" algn="l" defTabSz="457200" rtl="0" eaLnBrk="1" fontAlgn="auto" latinLnBrk="0" hangingPunct="1">
              <a:lnSpc>
                <a:spcPct val="100000"/>
              </a:lnSpc>
              <a:spcBef>
                <a:spcPts val="0"/>
              </a:spcBef>
              <a:spcAft>
                <a:spcPts val="0"/>
              </a:spcAft>
              <a:buClrTx/>
              <a:buSzPct val="50000"/>
              <a:buFont typeface="Wingdings" pitchFamily="2" charset="2"/>
              <a:buChar char="n"/>
              <a:tabLst/>
              <a:defRPr/>
            </a:pPr>
            <a:r>
              <a:rPr kumimoji="0" lang="en-US" altLang="zh-CN" sz="1200" b="1" i="0" u="none" strike="noStrike" kern="1200" cap="none" spc="0" normalizeH="0" baseline="0" noProof="0">
                <a:ln>
                  <a:noFill/>
                </a:ln>
                <a:solidFill>
                  <a:srgbClr val="000000"/>
                </a:solidFill>
                <a:effectLst/>
                <a:uLnTx/>
                <a:uFillTx/>
                <a:latin typeface="Verdana"/>
                <a:ea typeface="+mn-ea"/>
                <a:cs typeface="+mn-cs"/>
              </a:rPr>
              <a:t>Utilize Low-cost Publicity: </a:t>
            </a:r>
            <a:r>
              <a:rPr kumimoji="0" lang="en-US" altLang="zh-CN" sz="1200" b="0" i="0" u="none" strike="noStrike" kern="1200" cap="none" spc="0" normalizeH="0" baseline="0" noProof="0">
                <a:ln>
                  <a:noFill/>
                </a:ln>
                <a:solidFill>
                  <a:srgbClr val="000000"/>
                </a:solidFill>
                <a:effectLst/>
                <a:uLnTx/>
                <a:uFillTx/>
                <a:latin typeface="Verdana"/>
                <a:ea typeface="+mn-ea"/>
                <a:cs typeface="+mn-cs"/>
              </a:rPr>
              <a:t>through local media outlets(Ex. community newspapers, magazines, and newsletters)</a:t>
            </a:r>
          </a:p>
        </p:txBody>
      </p:sp>
      <p:sp>
        <p:nvSpPr>
          <p:cNvPr id="20" name="左中括号 19">
            <a:extLst>
              <a:ext uri="{FF2B5EF4-FFF2-40B4-BE49-F238E27FC236}">
                <a16:creationId xmlns:a16="http://schemas.microsoft.com/office/drawing/2014/main" id="{17322DA7-F3D8-32F2-07A3-769F80ADA6B9}"/>
              </a:ext>
            </a:extLst>
          </p:cNvPr>
          <p:cNvSpPr/>
          <p:nvPr/>
        </p:nvSpPr>
        <p:spPr>
          <a:xfrm>
            <a:off x="507546" y="1408835"/>
            <a:ext cx="521155" cy="157333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ACCBF9"/>
                </a:solidFill>
              </a:ln>
              <a:solidFill>
                <a:prstClr val="black"/>
              </a:solidFill>
              <a:effectLst/>
              <a:uLnTx/>
              <a:uFillTx/>
              <a:latin typeface="Verdana"/>
              <a:ea typeface="+mn-ea"/>
              <a:cs typeface="+mn-cs"/>
            </a:endParaRPr>
          </a:p>
        </p:txBody>
      </p:sp>
      <p:sp>
        <p:nvSpPr>
          <p:cNvPr id="29" name="左中括号 28">
            <a:extLst>
              <a:ext uri="{FF2B5EF4-FFF2-40B4-BE49-F238E27FC236}">
                <a16:creationId xmlns:a16="http://schemas.microsoft.com/office/drawing/2014/main" id="{DF88DD95-C6BE-B386-9595-3637825AA086}"/>
              </a:ext>
            </a:extLst>
          </p:cNvPr>
          <p:cNvSpPr/>
          <p:nvPr/>
        </p:nvSpPr>
        <p:spPr>
          <a:xfrm rot="10800000">
            <a:off x="3054411" y="1414939"/>
            <a:ext cx="521155" cy="155451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ACCBF9"/>
                </a:solidFill>
              </a:ln>
              <a:solidFill>
                <a:prstClr val="black"/>
              </a:solidFill>
              <a:effectLst/>
              <a:uLnTx/>
              <a:uFillTx/>
              <a:latin typeface="Verdana"/>
              <a:ea typeface="+mn-ea"/>
              <a:cs typeface="+mn-cs"/>
            </a:endParaRPr>
          </a:p>
        </p:txBody>
      </p:sp>
      <p:sp>
        <p:nvSpPr>
          <p:cNvPr id="30" name="左中括号 29">
            <a:extLst>
              <a:ext uri="{FF2B5EF4-FFF2-40B4-BE49-F238E27FC236}">
                <a16:creationId xmlns:a16="http://schemas.microsoft.com/office/drawing/2014/main" id="{63379B2E-E5A0-385F-E9B5-088FF02CD607}"/>
              </a:ext>
            </a:extLst>
          </p:cNvPr>
          <p:cNvSpPr/>
          <p:nvPr/>
        </p:nvSpPr>
        <p:spPr>
          <a:xfrm>
            <a:off x="492958" y="3088897"/>
            <a:ext cx="550330" cy="7983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1" name="左中括号 30">
            <a:extLst>
              <a:ext uri="{FF2B5EF4-FFF2-40B4-BE49-F238E27FC236}">
                <a16:creationId xmlns:a16="http://schemas.microsoft.com/office/drawing/2014/main" id="{8E85FE33-F21E-D35E-1D9F-9A64B9406F6F}"/>
              </a:ext>
            </a:extLst>
          </p:cNvPr>
          <p:cNvSpPr/>
          <p:nvPr/>
        </p:nvSpPr>
        <p:spPr>
          <a:xfrm rot="10800000">
            <a:off x="3054145" y="3082311"/>
            <a:ext cx="550330" cy="7983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133218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a:xfrm>
            <a:off x="1653381" y="3076669"/>
            <a:ext cx="9603197" cy="517990"/>
          </a:xfrm>
        </p:spPr>
        <p:txBody>
          <a:bodyPr lIns="91440" tIns="45720" rIns="91440" bIns="45720" anchor="ctr"/>
          <a:lstStyle/>
          <a:p>
            <a:r>
              <a:rPr lang="en-US">
                <a:latin typeface="Verdana"/>
                <a:ea typeface="Verdana"/>
              </a:rPr>
              <a:t>Promotional Strategy</a:t>
            </a:r>
            <a:endParaRPr lang="en-US"/>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#6</a:t>
            </a:r>
          </a:p>
        </p:txBody>
      </p:sp>
    </p:spTree>
    <p:extLst>
      <p:ext uri="{BB962C8B-B14F-4D97-AF65-F5344CB8AC3E}">
        <p14:creationId xmlns:p14="http://schemas.microsoft.com/office/powerpoint/2010/main" val="2431277341"/>
      </p:ext>
    </p:extLst>
  </p:cSld>
  <p:clrMapOvr>
    <a:masterClrMapping/>
  </p:clrMapOvr>
  <mc:AlternateContent xmlns:mc="http://schemas.openxmlformats.org/markup-compatibility/2006" xmlns:p14="http://schemas.microsoft.com/office/powerpoint/2010/main">
    <mc:Choice Requires="p14">
      <p:transition spd="slow" p14:dur="2000" advTm="7036"/>
    </mc:Choice>
    <mc:Fallback xmlns="">
      <p:transition spd="slow" advTm="703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err="1"/>
              <a:t>Hubspot</a:t>
            </a:r>
            <a:r>
              <a:rPr lang="zh-CN" altLang="en-US"/>
              <a:t>；</a:t>
            </a:r>
            <a:r>
              <a:rPr lang="en-US" altLang="zh-CN" err="1"/>
              <a:t>Popupsmart</a:t>
            </a:r>
            <a:r>
              <a:rPr lang="en-US" altLang="zh-CN"/>
              <a:t>; Verizon Business; Yelp</a:t>
            </a:r>
            <a:r>
              <a:rPr lang="zh-CN" altLang="en-US"/>
              <a:t> </a:t>
            </a:r>
            <a:endParaRPr lang="en-US"/>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a:t>Upgrading traditional promotion strategy with innovative methods allows Geni Zone to explore new opportunity in educational technology industry</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Utilizing promotional strategy makes Geni Zone able to attract more potential customers</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cxnSp>
        <p:nvCxnSpPr>
          <p:cNvPr id="7" name="直接连接符 6">
            <a:extLst>
              <a:ext uri="{FF2B5EF4-FFF2-40B4-BE49-F238E27FC236}">
                <a16:creationId xmlns:a16="http://schemas.microsoft.com/office/drawing/2014/main" id="{3CF92BC7-A685-638B-CB06-B7DD0F1E7AB8}"/>
              </a:ext>
            </a:extLst>
          </p:cNvPr>
          <p:cNvCxnSpPr>
            <a:cxnSpLocks/>
          </p:cNvCxnSpPr>
          <p:nvPr/>
        </p:nvCxnSpPr>
        <p:spPr>
          <a:xfrm>
            <a:off x="3570709" y="873826"/>
            <a:ext cx="37741" cy="5176653"/>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0" name="组合 29">
            <a:extLst>
              <a:ext uri="{FF2B5EF4-FFF2-40B4-BE49-F238E27FC236}">
                <a16:creationId xmlns:a16="http://schemas.microsoft.com/office/drawing/2014/main" id="{29BCA06B-0AAB-F696-CFFF-CEE4A1272E91}"/>
              </a:ext>
            </a:extLst>
          </p:cNvPr>
          <p:cNvGrpSpPr/>
          <p:nvPr/>
        </p:nvGrpSpPr>
        <p:grpSpPr>
          <a:xfrm>
            <a:off x="6502307" y="2052872"/>
            <a:ext cx="2450299" cy="953625"/>
            <a:chOff x="6668984" y="3560545"/>
            <a:chExt cx="3094727" cy="1080310"/>
          </a:xfrm>
        </p:grpSpPr>
        <p:sp>
          <p:nvSpPr>
            <p:cNvPr id="29" name="标注: 十字箭头 28">
              <a:extLst>
                <a:ext uri="{FF2B5EF4-FFF2-40B4-BE49-F238E27FC236}">
                  <a16:creationId xmlns:a16="http://schemas.microsoft.com/office/drawing/2014/main" id="{748AD576-C615-DF8D-8ADC-4833608351CD}"/>
                </a:ext>
              </a:extLst>
            </p:cNvPr>
            <p:cNvSpPr/>
            <p:nvPr/>
          </p:nvSpPr>
          <p:spPr>
            <a:xfrm>
              <a:off x="6917636" y="3560545"/>
              <a:ext cx="2597425" cy="1080310"/>
            </a:xfrm>
            <a:prstGeom prst="quadArrowCallou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9" name="文本框 8">
              <a:extLst>
                <a:ext uri="{FF2B5EF4-FFF2-40B4-BE49-F238E27FC236}">
                  <a16:creationId xmlns:a16="http://schemas.microsoft.com/office/drawing/2014/main" id="{2617F491-1297-2701-3B44-B37AD9C033A9}"/>
                </a:ext>
              </a:extLst>
            </p:cNvPr>
            <p:cNvSpPr txBox="1"/>
            <p:nvPr/>
          </p:nvSpPr>
          <p:spPr>
            <a:xfrm>
              <a:off x="6668984" y="3875833"/>
              <a:ext cx="3094727" cy="34866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Practice</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grpSp>
      <p:grpSp>
        <p:nvGrpSpPr>
          <p:cNvPr id="32" name="组合 31">
            <a:extLst>
              <a:ext uri="{FF2B5EF4-FFF2-40B4-BE49-F238E27FC236}">
                <a16:creationId xmlns:a16="http://schemas.microsoft.com/office/drawing/2014/main" id="{668C1347-9556-FE20-F1DA-5421D58AE43C}"/>
              </a:ext>
            </a:extLst>
          </p:cNvPr>
          <p:cNvGrpSpPr/>
          <p:nvPr/>
        </p:nvGrpSpPr>
        <p:grpSpPr>
          <a:xfrm>
            <a:off x="4704338" y="2371208"/>
            <a:ext cx="3097909" cy="308574"/>
            <a:chOff x="5992507" y="3374105"/>
            <a:chExt cx="2049679" cy="492886"/>
          </a:xfrm>
        </p:grpSpPr>
        <p:sp>
          <p:nvSpPr>
            <p:cNvPr id="31" name="矩形: 圆角 30">
              <a:extLst>
                <a:ext uri="{FF2B5EF4-FFF2-40B4-BE49-F238E27FC236}">
                  <a16:creationId xmlns:a16="http://schemas.microsoft.com/office/drawing/2014/main" id="{2F2D69E3-D76E-1C88-E4C3-C44AEE1EB6AB}"/>
                </a:ext>
              </a:extLst>
            </p:cNvPr>
            <p:cNvSpPr/>
            <p:nvPr/>
          </p:nvSpPr>
          <p:spPr>
            <a:xfrm>
              <a:off x="5992507" y="3393953"/>
              <a:ext cx="1307784" cy="473038"/>
            </a:xfrm>
            <a:prstGeom prst="roundRect">
              <a:avLst/>
            </a:prstGeom>
            <a:solidFill>
              <a:schemeClr val="accent6">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8" name="文本框 17">
              <a:extLst>
                <a:ext uri="{FF2B5EF4-FFF2-40B4-BE49-F238E27FC236}">
                  <a16:creationId xmlns:a16="http://schemas.microsoft.com/office/drawing/2014/main" id="{5C0F33D4-2A6F-E0CA-5DEF-822D629D3BBE}"/>
                </a:ext>
              </a:extLst>
            </p:cNvPr>
            <p:cNvSpPr txBox="1"/>
            <p:nvPr/>
          </p:nvSpPr>
          <p:spPr>
            <a:xfrm>
              <a:off x="6009634" y="3374105"/>
              <a:ext cx="2032552" cy="49161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Partner Discounts</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grpSp>
      <p:grpSp>
        <p:nvGrpSpPr>
          <p:cNvPr id="33" name="组合 32">
            <a:extLst>
              <a:ext uri="{FF2B5EF4-FFF2-40B4-BE49-F238E27FC236}">
                <a16:creationId xmlns:a16="http://schemas.microsoft.com/office/drawing/2014/main" id="{E77D17AA-F2A6-5578-4ADC-8B87591F882D}"/>
              </a:ext>
            </a:extLst>
          </p:cNvPr>
          <p:cNvGrpSpPr/>
          <p:nvPr/>
        </p:nvGrpSpPr>
        <p:grpSpPr>
          <a:xfrm>
            <a:off x="6150756" y="3000540"/>
            <a:ext cx="3153400" cy="327565"/>
            <a:chOff x="5630123" y="3368862"/>
            <a:chExt cx="2032552" cy="498130"/>
          </a:xfrm>
        </p:grpSpPr>
        <p:sp>
          <p:nvSpPr>
            <p:cNvPr id="34" name="矩形: 圆角 33">
              <a:extLst>
                <a:ext uri="{FF2B5EF4-FFF2-40B4-BE49-F238E27FC236}">
                  <a16:creationId xmlns:a16="http://schemas.microsoft.com/office/drawing/2014/main" id="{6F1C965E-470E-66DC-B81C-DC315AA84A87}"/>
                </a:ext>
              </a:extLst>
            </p:cNvPr>
            <p:cNvSpPr/>
            <p:nvPr/>
          </p:nvSpPr>
          <p:spPr>
            <a:xfrm>
              <a:off x="5992507" y="3393955"/>
              <a:ext cx="1307784" cy="473037"/>
            </a:xfrm>
            <a:prstGeom prst="roundRect">
              <a:avLst/>
            </a:prstGeom>
            <a:solidFill>
              <a:schemeClr val="accent6">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35" name="文本框 34">
              <a:extLst>
                <a:ext uri="{FF2B5EF4-FFF2-40B4-BE49-F238E27FC236}">
                  <a16:creationId xmlns:a16="http://schemas.microsoft.com/office/drawing/2014/main" id="{B93D5B37-AD06-E073-FE91-2EFEC5FDE159}"/>
                </a:ext>
              </a:extLst>
            </p:cNvPr>
            <p:cNvSpPr txBox="1"/>
            <p:nvPr/>
          </p:nvSpPr>
          <p:spPr>
            <a:xfrm>
              <a:off x="5630123" y="3368862"/>
              <a:ext cx="2032552" cy="46803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Conference Booth</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grpSp>
      <p:grpSp>
        <p:nvGrpSpPr>
          <p:cNvPr id="41" name="组合 40">
            <a:extLst>
              <a:ext uri="{FF2B5EF4-FFF2-40B4-BE49-F238E27FC236}">
                <a16:creationId xmlns:a16="http://schemas.microsoft.com/office/drawing/2014/main" id="{588D5A6A-6D46-9BE8-916F-B09A1D61F23F}"/>
              </a:ext>
            </a:extLst>
          </p:cNvPr>
          <p:cNvGrpSpPr/>
          <p:nvPr/>
        </p:nvGrpSpPr>
        <p:grpSpPr>
          <a:xfrm>
            <a:off x="8771127" y="2363074"/>
            <a:ext cx="3153401" cy="309095"/>
            <a:chOff x="7992942" y="4064870"/>
            <a:chExt cx="2072085" cy="483671"/>
          </a:xfrm>
        </p:grpSpPr>
        <p:sp>
          <p:nvSpPr>
            <p:cNvPr id="37" name="矩形: 圆角 36">
              <a:extLst>
                <a:ext uri="{FF2B5EF4-FFF2-40B4-BE49-F238E27FC236}">
                  <a16:creationId xmlns:a16="http://schemas.microsoft.com/office/drawing/2014/main" id="{07B21C30-A1E1-C3AF-D287-56FC68EC6F4C}"/>
                </a:ext>
              </a:extLst>
            </p:cNvPr>
            <p:cNvSpPr/>
            <p:nvPr/>
          </p:nvSpPr>
          <p:spPr>
            <a:xfrm>
              <a:off x="7992942" y="4075503"/>
              <a:ext cx="1307784" cy="473038"/>
            </a:xfrm>
            <a:prstGeom prst="roundRect">
              <a:avLst/>
            </a:prstGeom>
            <a:solidFill>
              <a:schemeClr val="accent6">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1" name="文本框 10">
              <a:extLst>
                <a:ext uri="{FF2B5EF4-FFF2-40B4-BE49-F238E27FC236}">
                  <a16:creationId xmlns:a16="http://schemas.microsoft.com/office/drawing/2014/main" id="{FCDD8E05-202C-1EED-DAB6-F433B21D8146}"/>
                </a:ext>
              </a:extLst>
            </p:cNvPr>
            <p:cNvSpPr txBox="1"/>
            <p:nvPr/>
          </p:nvSpPr>
          <p:spPr>
            <a:xfrm>
              <a:off x="8032475" y="4064870"/>
              <a:ext cx="2032552" cy="48161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Referral Program</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grpSp>
      <p:grpSp>
        <p:nvGrpSpPr>
          <p:cNvPr id="48" name="组合 47">
            <a:extLst>
              <a:ext uri="{FF2B5EF4-FFF2-40B4-BE49-F238E27FC236}">
                <a16:creationId xmlns:a16="http://schemas.microsoft.com/office/drawing/2014/main" id="{AED5C227-04C1-6A77-20D4-6DE9A58899D6}"/>
              </a:ext>
            </a:extLst>
          </p:cNvPr>
          <p:cNvGrpSpPr/>
          <p:nvPr/>
        </p:nvGrpSpPr>
        <p:grpSpPr>
          <a:xfrm>
            <a:off x="6703516" y="1729772"/>
            <a:ext cx="3334795" cy="321501"/>
            <a:chOff x="7992942" y="4045456"/>
            <a:chExt cx="2191278" cy="503085"/>
          </a:xfrm>
        </p:grpSpPr>
        <p:sp>
          <p:nvSpPr>
            <p:cNvPr id="49" name="矩形: 圆角 48">
              <a:extLst>
                <a:ext uri="{FF2B5EF4-FFF2-40B4-BE49-F238E27FC236}">
                  <a16:creationId xmlns:a16="http://schemas.microsoft.com/office/drawing/2014/main" id="{2494A173-7646-F311-2A5F-23A4A5ED131A}"/>
                </a:ext>
              </a:extLst>
            </p:cNvPr>
            <p:cNvSpPr/>
            <p:nvPr/>
          </p:nvSpPr>
          <p:spPr>
            <a:xfrm>
              <a:off x="7992942" y="4075503"/>
              <a:ext cx="1307784" cy="473038"/>
            </a:xfrm>
            <a:prstGeom prst="roundRect">
              <a:avLst/>
            </a:prstGeom>
            <a:solidFill>
              <a:schemeClr val="accent6">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50" name="文本框 49">
              <a:extLst>
                <a:ext uri="{FF2B5EF4-FFF2-40B4-BE49-F238E27FC236}">
                  <a16:creationId xmlns:a16="http://schemas.microsoft.com/office/drawing/2014/main" id="{7574D2EB-AF23-4560-478E-3317E012B4B8}"/>
                </a:ext>
              </a:extLst>
            </p:cNvPr>
            <p:cNvSpPr txBox="1"/>
            <p:nvPr/>
          </p:nvSpPr>
          <p:spPr>
            <a:xfrm>
              <a:off x="8151668" y="4045456"/>
              <a:ext cx="2032552" cy="30777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Testimonials</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grpSp>
      <p:sp>
        <p:nvSpPr>
          <p:cNvPr id="53" name="文本框 52">
            <a:extLst>
              <a:ext uri="{FF2B5EF4-FFF2-40B4-BE49-F238E27FC236}">
                <a16:creationId xmlns:a16="http://schemas.microsoft.com/office/drawing/2014/main" id="{40454200-4F55-2560-134A-CF27AF12A128}"/>
              </a:ext>
            </a:extLst>
          </p:cNvPr>
          <p:cNvSpPr txBox="1"/>
          <p:nvPr/>
        </p:nvSpPr>
        <p:spPr>
          <a:xfrm>
            <a:off x="665351" y="1233535"/>
            <a:ext cx="2740372" cy="3231654"/>
          </a:xfrm>
          <a:prstGeom prst="rect">
            <a:avLst/>
          </a:prstGeom>
          <a:noFill/>
          <a:ln>
            <a:solidFill>
              <a:schemeClr val="accent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Pct val="50000"/>
              <a:buFontTx/>
              <a:buNone/>
              <a:tabLst/>
              <a:defRPr/>
            </a:pPr>
            <a:endParaRPr kumimoji="0" lang="en-US" altLang="zh-CN" sz="1200" b="0" i="0" u="none" strike="noStrike" kern="1200" cap="none" spc="0" normalizeH="0" baseline="0" noProof="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Pct val="50000"/>
              <a:buFontTx/>
              <a:buNone/>
              <a:tabLst/>
              <a:defRPr/>
            </a:pPr>
            <a:endParaRPr kumimoji="0" lang="en-US" altLang="zh-CN" sz="12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Close connection with customers by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deeper engagement</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t>
            </a:r>
          </a:p>
          <a:p>
            <a:pPr marL="628650" marR="0" lvl="1"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92% consult online reviews when purchasing;</a:t>
            </a:r>
          </a:p>
          <a:p>
            <a:pPr marL="628650" marR="0" lvl="1"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88% trust online reviews as much as personal recommendations from friends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Effective to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expand</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corporate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influence</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in the community by social media, organic search,  and content marketing</a:t>
            </a: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pic>
        <p:nvPicPr>
          <p:cNvPr id="57" name="图形 56" descr="实心填充的笑脸">
            <a:extLst>
              <a:ext uri="{FF2B5EF4-FFF2-40B4-BE49-F238E27FC236}">
                <a16:creationId xmlns:a16="http://schemas.microsoft.com/office/drawing/2014/main" id="{984B88D9-B99E-A6A4-DC45-744F469DA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214" y="2859037"/>
            <a:ext cx="307029" cy="302837"/>
          </a:xfrm>
          <a:prstGeom prst="rect">
            <a:avLst/>
          </a:prstGeom>
        </p:spPr>
      </p:pic>
      <p:grpSp>
        <p:nvGrpSpPr>
          <p:cNvPr id="70" name="组合 69">
            <a:extLst>
              <a:ext uri="{FF2B5EF4-FFF2-40B4-BE49-F238E27FC236}">
                <a16:creationId xmlns:a16="http://schemas.microsoft.com/office/drawing/2014/main" id="{EF438C8F-4465-5FA8-C374-D1C5930AA816}"/>
              </a:ext>
            </a:extLst>
          </p:cNvPr>
          <p:cNvGrpSpPr/>
          <p:nvPr/>
        </p:nvGrpSpPr>
        <p:grpSpPr>
          <a:xfrm>
            <a:off x="583343" y="857012"/>
            <a:ext cx="3182648" cy="324591"/>
            <a:chOff x="589592" y="861789"/>
            <a:chExt cx="3182648" cy="324591"/>
          </a:xfrm>
        </p:grpSpPr>
        <p:sp>
          <p:nvSpPr>
            <p:cNvPr id="67" name="矩形 66">
              <a:extLst>
                <a:ext uri="{FF2B5EF4-FFF2-40B4-BE49-F238E27FC236}">
                  <a16:creationId xmlns:a16="http://schemas.microsoft.com/office/drawing/2014/main" id="{CA972D80-BB28-9E27-A2A4-76D82D0F3236}"/>
                </a:ext>
              </a:extLst>
            </p:cNvPr>
            <p:cNvSpPr/>
            <p:nvPr/>
          </p:nvSpPr>
          <p:spPr>
            <a:xfrm>
              <a:off x="589592" y="878603"/>
              <a:ext cx="2922437"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69" name="文本框 68">
              <a:extLst>
                <a:ext uri="{FF2B5EF4-FFF2-40B4-BE49-F238E27FC236}">
                  <a16:creationId xmlns:a16="http://schemas.microsoft.com/office/drawing/2014/main" id="{76C74351-8091-01B7-37F9-76D65ADE1854}"/>
                </a:ext>
              </a:extLst>
            </p:cNvPr>
            <p:cNvSpPr txBox="1"/>
            <p:nvPr/>
          </p:nvSpPr>
          <p:spPr>
            <a:xfrm>
              <a:off x="700218" y="861789"/>
              <a:ext cx="307202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Pros &amp; Cons of Promotion</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grpSp>
      <p:sp>
        <p:nvSpPr>
          <p:cNvPr id="74" name="文本框 73">
            <a:extLst>
              <a:ext uri="{FF2B5EF4-FFF2-40B4-BE49-F238E27FC236}">
                <a16:creationId xmlns:a16="http://schemas.microsoft.com/office/drawing/2014/main" id="{EB3DB1D1-9C9A-A79C-BD3A-D543D03E8995}"/>
              </a:ext>
            </a:extLst>
          </p:cNvPr>
          <p:cNvSpPr txBox="1"/>
          <p:nvPr/>
        </p:nvSpPr>
        <p:spPr>
          <a:xfrm>
            <a:off x="3772760" y="2818825"/>
            <a:ext cx="2801774" cy="3231654"/>
          </a:xfrm>
          <a:prstGeom prst="rect">
            <a:avLst/>
          </a:prstGeom>
          <a:noFill/>
          <a:ln>
            <a:solidFill>
              <a:schemeClr val="accent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Offer bundling sales discount and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premium services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with the customer of Geni Zone’s business partnerships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One-time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coupon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with hard deadlines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Additional 15 hours of onboarding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support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on implementation</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6-month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checkup</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on system operation</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Customized brochures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in email created by email service provider (Mailchimp, </a:t>
            </a:r>
            <a:r>
              <a:rPr kumimoji="0" lang="en-US" altLang="zh-CN" sz="1200" b="0" i="0" u="none" strike="noStrike" kern="1200" cap="none" spc="0" normalizeH="0" baseline="0" noProof="0" err="1">
                <a:ln>
                  <a:noFill/>
                </a:ln>
                <a:solidFill>
                  <a:prstClr val="black"/>
                </a:solidFill>
                <a:effectLst/>
                <a:uLnTx/>
                <a:uFillTx/>
                <a:latin typeface="Verdana"/>
                <a:ea typeface="+mn-ea"/>
                <a:cs typeface="+mn-cs"/>
              </a:rPr>
              <a:t>Hubspot</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Marketo, Pardot) with useful insights in solving customer’s pain point</a:t>
            </a:r>
          </a:p>
        </p:txBody>
      </p:sp>
      <p:sp>
        <p:nvSpPr>
          <p:cNvPr id="77" name="文本框 76">
            <a:extLst>
              <a:ext uri="{FF2B5EF4-FFF2-40B4-BE49-F238E27FC236}">
                <a16:creationId xmlns:a16="http://schemas.microsoft.com/office/drawing/2014/main" id="{05A40C0F-DAE7-DAA4-62BA-ECF714231EC7}"/>
              </a:ext>
            </a:extLst>
          </p:cNvPr>
          <p:cNvSpPr txBox="1"/>
          <p:nvPr/>
        </p:nvSpPr>
        <p:spPr>
          <a:xfrm>
            <a:off x="8886814" y="2742808"/>
            <a:ext cx="2826215" cy="1938992"/>
          </a:xfrm>
          <a:prstGeom prst="rect">
            <a:avLst/>
          </a:prstGeom>
          <a:noFill/>
          <a:ln>
            <a:solidFill>
              <a:schemeClr val="accent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Give existing customers a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referral code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to share with their friends or relatives </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New customers: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Discount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for their first purchase from existing customers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Existing customers: Receive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rewards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which can incentivize them to actually recommend Geni Zone</a:t>
            </a:r>
          </a:p>
        </p:txBody>
      </p:sp>
      <p:grpSp>
        <p:nvGrpSpPr>
          <p:cNvPr id="40" name="组合 39">
            <a:extLst>
              <a:ext uri="{FF2B5EF4-FFF2-40B4-BE49-F238E27FC236}">
                <a16:creationId xmlns:a16="http://schemas.microsoft.com/office/drawing/2014/main" id="{C1665DCB-EFC3-EAB7-E100-A085036A0766}"/>
              </a:ext>
            </a:extLst>
          </p:cNvPr>
          <p:cNvGrpSpPr/>
          <p:nvPr/>
        </p:nvGrpSpPr>
        <p:grpSpPr>
          <a:xfrm>
            <a:off x="3770219" y="847459"/>
            <a:ext cx="7970427" cy="1392356"/>
            <a:chOff x="3770219" y="935930"/>
            <a:chExt cx="7970427" cy="1392356"/>
          </a:xfrm>
        </p:grpSpPr>
        <p:sp>
          <p:nvSpPr>
            <p:cNvPr id="28" name="文本框 27">
              <a:extLst>
                <a:ext uri="{FF2B5EF4-FFF2-40B4-BE49-F238E27FC236}">
                  <a16:creationId xmlns:a16="http://schemas.microsoft.com/office/drawing/2014/main" id="{6715BE29-59E6-0B85-0C95-5DD2739C3F84}"/>
                </a:ext>
              </a:extLst>
            </p:cNvPr>
            <p:cNvSpPr txBox="1"/>
            <p:nvPr/>
          </p:nvSpPr>
          <p:spPr>
            <a:xfrm>
              <a:off x="9010245" y="935930"/>
              <a:ext cx="2730401" cy="1384995"/>
            </a:xfrm>
            <a:prstGeom prst="rect">
              <a:avLst/>
            </a:prstGeom>
            <a:noFill/>
            <a:ln>
              <a:solidFill>
                <a:schemeClr val="accent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Referral Gamification</a:t>
              </a:r>
            </a:p>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 K-12 schools share related posts on their official accounts in social media, and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award</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cash return to those win the challenge with posts of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most likes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/forwards</a:t>
              </a:r>
            </a:p>
          </p:txBody>
        </p:sp>
        <p:sp>
          <p:nvSpPr>
            <p:cNvPr id="47" name="文本框 46">
              <a:extLst>
                <a:ext uri="{FF2B5EF4-FFF2-40B4-BE49-F238E27FC236}">
                  <a16:creationId xmlns:a16="http://schemas.microsoft.com/office/drawing/2014/main" id="{F711BB8C-634B-846E-A5DB-30FD4D3317ED}"/>
                </a:ext>
              </a:extLst>
            </p:cNvPr>
            <p:cNvSpPr txBox="1"/>
            <p:nvPr/>
          </p:nvSpPr>
          <p:spPr>
            <a:xfrm>
              <a:off x="3770219" y="943291"/>
              <a:ext cx="2616812" cy="1384995"/>
            </a:xfrm>
            <a:prstGeom prst="rect">
              <a:avLst/>
            </a:prstGeom>
            <a:noFill/>
            <a:ln>
              <a:solidFill>
                <a:schemeClr val="accent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Review Incentive</a:t>
              </a:r>
              <a:endParaRPr kumimoji="0" lang="en-US" altLang="zh-CN" sz="1200" b="0" i="0" u="none" strike="noStrike" kern="1200" cap="none" spc="0" normalizeH="0" baseline="0" noProof="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Encourage customer to make positive review on third-party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directory platforms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by providing benefits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Examples: G2, Capterra, Yelp</a:t>
              </a:r>
            </a:p>
          </p:txBody>
        </p:sp>
        <p:sp>
          <p:nvSpPr>
            <p:cNvPr id="78" name="文本框 77">
              <a:extLst>
                <a:ext uri="{FF2B5EF4-FFF2-40B4-BE49-F238E27FC236}">
                  <a16:creationId xmlns:a16="http://schemas.microsoft.com/office/drawing/2014/main" id="{F0253B22-3F4D-8485-FD81-5691D1005964}"/>
                </a:ext>
              </a:extLst>
            </p:cNvPr>
            <p:cNvSpPr txBox="1"/>
            <p:nvPr/>
          </p:nvSpPr>
          <p:spPr>
            <a:xfrm>
              <a:off x="6434590" y="943291"/>
              <a:ext cx="2502695" cy="830997"/>
            </a:xfrm>
            <a:prstGeom prst="rect">
              <a:avLst/>
            </a:prstGeom>
            <a:noFill/>
            <a:ln>
              <a:solidFill>
                <a:schemeClr val="accent6"/>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Story Collection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t>
              </a:r>
            </a:p>
            <a:p>
              <a:pPr marL="0" marR="0" lvl="0" indent="0" algn="ctr"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Compose customer’s story and using experiences with their names and photos</a:t>
              </a:r>
            </a:p>
          </p:txBody>
        </p:sp>
      </p:grpSp>
      <p:grpSp>
        <p:nvGrpSpPr>
          <p:cNvPr id="13" name="组合 12">
            <a:extLst>
              <a:ext uri="{FF2B5EF4-FFF2-40B4-BE49-F238E27FC236}">
                <a16:creationId xmlns:a16="http://schemas.microsoft.com/office/drawing/2014/main" id="{04A28C5B-CCF1-A8E6-BE95-3E42FDBAE042}"/>
              </a:ext>
            </a:extLst>
          </p:cNvPr>
          <p:cNvGrpSpPr/>
          <p:nvPr/>
        </p:nvGrpSpPr>
        <p:grpSpPr>
          <a:xfrm>
            <a:off x="1501390" y="1294547"/>
            <a:ext cx="1074682" cy="256791"/>
            <a:chOff x="1582990" y="1198416"/>
            <a:chExt cx="1241553" cy="307777"/>
          </a:xfrm>
        </p:grpSpPr>
        <p:sp>
          <p:nvSpPr>
            <p:cNvPr id="5" name="矩形: 圆角 4">
              <a:extLst>
                <a:ext uri="{FF2B5EF4-FFF2-40B4-BE49-F238E27FC236}">
                  <a16:creationId xmlns:a16="http://schemas.microsoft.com/office/drawing/2014/main" id="{A85636C6-4876-55D8-39CC-1649774A8705}"/>
                </a:ext>
              </a:extLst>
            </p:cNvPr>
            <p:cNvSpPr/>
            <p:nvPr/>
          </p:nvSpPr>
          <p:spPr>
            <a:xfrm>
              <a:off x="1582990" y="1198416"/>
              <a:ext cx="1241553" cy="307777"/>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   </a:t>
              </a:r>
              <a:r>
                <a:rPr kumimoji="0" lang="en-US" altLang="zh-CN" sz="1200" b="1" i="0" u="none" strike="noStrike" kern="1200" cap="none" spc="0" normalizeH="0" baseline="0" noProof="0">
                  <a:ln>
                    <a:noFill/>
                  </a:ln>
                  <a:solidFill>
                    <a:prstClr val="white"/>
                  </a:solidFill>
                  <a:effectLst/>
                  <a:uLnTx/>
                  <a:uFillTx/>
                  <a:latin typeface="Verdana"/>
                  <a:ea typeface="+mn-ea"/>
                  <a:cs typeface="+mn-cs"/>
                </a:rPr>
                <a:t>Pros</a:t>
              </a:r>
              <a:endParaRPr kumimoji="0" lang="zh-CN" altLang="en-US" sz="1200" b="1" i="0" u="none" strike="noStrike" kern="1200" cap="none" spc="0" normalizeH="0" baseline="0" noProof="0">
                <a:ln>
                  <a:noFill/>
                </a:ln>
                <a:solidFill>
                  <a:prstClr val="white"/>
                </a:solidFill>
                <a:effectLst/>
                <a:uLnTx/>
                <a:uFillTx/>
                <a:latin typeface="Verdana"/>
                <a:ea typeface="+mn-ea"/>
                <a:cs typeface="+mn-cs"/>
              </a:endParaRPr>
            </a:p>
          </p:txBody>
        </p:sp>
        <p:pic>
          <p:nvPicPr>
            <p:cNvPr id="10" name="图形 9" descr="实心填充的笑脸">
              <a:extLst>
                <a:ext uri="{FF2B5EF4-FFF2-40B4-BE49-F238E27FC236}">
                  <a16:creationId xmlns:a16="http://schemas.microsoft.com/office/drawing/2014/main" id="{B86D9FF7-8324-89FE-F1B0-8D557E2A2C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49861" y="1238018"/>
              <a:ext cx="263459" cy="251362"/>
            </a:xfrm>
            <a:prstGeom prst="rect">
              <a:avLst/>
            </a:prstGeom>
          </p:spPr>
        </p:pic>
      </p:grpSp>
      <p:grpSp>
        <p:nvGrpSpPr>
          <p:cNvPr id="17" name="组合 16">
            <a:extLst>
              <a:ext uri="{FF2B5EF4-FFF2-40B4-BE49-F238E27FC236}">
                <a16:creationId xmlns:a16="http://schemas.microsoft.com/office/drawing/2014/main" id="{611C17E4-EF74-CA7B-BDA2-8CE25FFB7FAC}"/>
              </a:ext>
            </a:extLst>
          </p:cNvPr>
          <p:cNvGrpSpPr/>
          <p:nvPr/>
        </p:nvGrpSpPr>
        <p:grpSpPr>
          <a:xfrm>
            <a:off x="673122" y="4490696"/>
            <a:ext cx="2740372" cy="1569659"/>
            <a:chOff x="3997420" y="617251"/>
            <a:chExt cx="2786036" cy="6236571"/>
          </a:xfrm>
        </p:grpSpPr>
        <p:sp>
          <p:nvSpPr>
            <p:cNvPr id="14" name="文本框 13">
              <a:extLst>
                <a:ext uri="{FF2B5EF4-FFF2-40B4-BE49-F238E27FC236}">
                  <a16:creationId xmlns:a16="http://schemas.microsoft.com/office/drawing/2014/main" id="{449E3699-33AF-AD29-C216-5511FB96719E}"/>
                </a:ext>
              </a:extLst>
            </p:cNvPr>
            <p:cNvSpPr txBox="1"/>
            <p:nvPr/>
          </p:nvSpPr>
          <p:spPr>
            <a:xfrm>
              <a:off x="4011586" y="617251"/>
              <a:ext cx="2771870" cy="4675336"/>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5" name="文本框 14">
              <a:extLst>
                <a:ext uri="{FF2B5EF4-FFF2-40B4-BE49-F238E27FC236}">
                  <a16:creationId xmlns:a16="http://schemas.microsoft.com/office/drawing/2014/main" id="{971C195D-534F-C135-31AE-9369CB6B4127}"/>
                </a:ext>
              </a:extLst>
            </p:cNvPr>
            <p:cNvSpPr txBox="1"/>
            <p:nvPr/>
          </p:nvSpPr>
          <p:spPr>
            <a:xfrm>
              <a:off x="3997420" y="617251"/>
              <a:ext cx="2768723" cy="6236571"/>
            </a:xfrm>
            <a:prstGeom prst="rect">
              <a:avLst/>
            </a:prstGeom>
            <a:noFill/>
            <a:ln>
              <a:solidFill>
                <a:schemeClr val="accent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Pct val="50000"/>
                <a:buFontTx/>
                <a:buNone/>
                <a:tabLst/>
                <a:defRPr/>
              </a:pPr>
              <a:endParaRPr kumimoji="0" lang="en-US" altLang="zh-CN" sz="1200" b="1" i="0" u="none" strike="noStrike" kern="1200" cap="none" spc="0" normalizeH="0" baseline="0" noProof="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Pct val="50000"/>
                <a:buFontTx/>
                <a:buNone/>
                <a:tabLst/>
                <a:defRPr/>
              </a:pPr>
              <a:endParaRPr kumimoji="0" lang="en-US" altLang="zh-CN" sz="1200" b="1"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Over-promotion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may have side effect on customer perception</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Paid ads are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expensive</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on main-stream social media ($500 initial ad campaign)</a:t>
              </a:r>
            </a:p>
          </p:txBody>
        </p:sp>
      </p:grpSp>
      <p:grpSp>
        <p:nvGrpSpPr>
          <p:cNvPr id="36" name="组合 35">
            <a:extLst>
              <a:ext uri="{FF2B5EF4-FFF2-40B4-BE49-F238E27FC236}">
                <a16:creationId xmlns:a16="http://schemas.microsoft.com/office/drawing/2014/main" id="{0B593739-F319-445B-4615-7236E40798F0}"/>
              </a:ext>
            </a:extLst>
          </p:cNvPr>
          <p:cNvGrpSpPr/>
          <p:nvPr/>
        </p:nvGrpSpPr>
        <p:grpSpPr>
          <a:xfrm>
            <a:off x="1497452" y="4554999"/>
            <a:ext cx="1074682" cy="256791"/>
            <a:chOff x="1443081" y="4273018"/>
            <a:chExt cx="1074682" cy="256791"/>
          </a:xfrm>
        </p:grpSpPr>
        <p:sp>
          <p:nvSpPr>
            <p:cNvPr id="24" name="矩形: 圆角 23">
              <a:extLst>
                <a:ext uri="{FF2B5EF4-FFF2-40B4-BE49-F238E27FC236}">
                  <a16:creationId xmlns:a16="http://schemas.microsoft.com/office/drawing/2014/main" id="{0DACABA3-CE32-A42B-602C-6E30F0EC92B9}"/>
                </a:ext>
              </a:extLst>
            </p:cNvPr>
            <p:cNvSpPr/>
            <p:nvPr/>
          </p:nvSpPr>
          <p:spPr>
            <a:xfrm>
              <a:off x="1443081" y="4273018"/>
              <a:ext cx="1074682" cy="256791"/>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   </a:t>
              </a:r>
              <a:r>
                <a:rPr kumimoji="0" lang="en-US" altLang="zh-CN" sz="1200" b="1" i="0" u="none" strike="noStrike" kern="1200" cap="none" spc="0" normalizeH="0" baseline="0" noProof="0">
                  <a:ln>
                    <a:noFill/>
                  </a:ln>
                  <a:solidFill>
                    <a:prstClr val="white"/>
                  </a:solidFill>
                  <a:effectLst/>
                  <a:uLnTx/>
                  <a:uFillTx/>
                  <a:latin typeface="Verdana"/>
                  <a:ea typeface="+mn-ea"/>
                  <a:cs typeface="+mn-cs"/>
                </a:rPr>
                <a:t>Cons</a:t>
              </a:r>
              <a:endParaRPr kumimoji="0" lang="zh-CN" altLang="en-US" sz="1200" b="1" i="0" u="none" strike="noStrike" kern="1200" cap="none" spc="0" normalizeH="0" baseline="0" noProof="0">
                <a:ln>
                  <a:noFill/>
                </a:ln>
                <a:solidFill>
                  <a:prstClr val="white"/>
                </a:solidFill>
                <a:effectLst/>
                <a:uLnTx/>
                <a:uFillTx/>
                <a:latin typeface="Verdana"/>
                <a:ea typeface="+mn-ea"/>
                <a:cs typeface="+mn-cs"/>
              </a:endParaRPr>
            </a:p>
          </p:txBody>
        </p:sp>
        <p:pic>
          <p:nvPicPr>
            <p:cNvPr id="27" name="图形 26" descr="实心填充的悲伤表情">
              <a:extLst>
                <a:ext uri="{FF2B5EF4-FFF2-40B4-BE49-F238E27FC236}">
                  <a16:creationId xmlns:a16="http://schemas.microsoft.com/office/drawing/2014/main" id="{CE9D85D1-08A4-9D6E-67E5-ADF55CCC5F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8267" y="4297410"/>
              <a:ext cx="204819" cy="204819"/>
            </a:xfrm>
            <a:prstGeom prst="rect">
              <a:avLst/>
            </a:prstGeom>
          </p:spPr>
        </p:pic>
      </p:grpSp>
      <p:sp>
        <p:nvSpPr>
          <p:cNvPr id="42" name="文本框 41">
            <a:extLst>
              <a:ext uri="{FF2B5EF4-FFF2-40B4-BE49-F238E27FC236}">
                <a16:creationId xmlns:a16="http://schemas.microsoft.com/office/drawing/2014/main" id="{B8FCD361-A4AF-39BB-103C-572D3F34DFA3}"/>
              </a:ext>
            </a:extLst>
          </p:cNvPr>
          <p:cNvSpPr txBox="1"/>
          <p:nvPr/>
        </p:nvSpPr>
        <p:spPr>
          <a:xfrm>
            <a:off x="6677028" y="3549684"/>
            <a:ext cx="2146704" cy="2492990"/>
          </a:xfrm>
          <a:prstGeom prst="rect">
            <a:avLst/>
          </a:prstGeom>
          <a:noFill/>
          <a:ln>
            <a:solidFill>
              <a:schemeClr val="accent6"/>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Pct val="50000"/>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Sign up for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exhibition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in Expos held by professional bodies to strengthen in-person connections with target audience</a:t>
            </a:r>
          </a:p>
          <a:p>
            <a:pPr marL="228600" marR="0" lvl="0" indent="-22860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Demo bar with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free trial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for 1 academic year</a:t>
            </a:r>
          </a:p>
          <a:p>
            <a:pPr marL="228600" marR="0" lvl="0" indent="-22860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Workshops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providing training of using learning management system for teachers</a:t>
            </a:r>
          </a:p>
        </p:txBody>
      </p:sp>
      <p:sp>
        <p:nvSpPr>
          <p:cNvPr id="44" name="矩形 43">
            <a:extLst>
              <a:ext uri="{FF2B5EF4-FFF2-40B4-BE49-F238E27FC236}">
                <a16:creationId xmlns:a16="http://schemas.microsoft.com/office/drawing/2014/main" id="{E1096A4E-164B-3C3F-80A9-50E7156A4DD1}"/>
              </a:ext>
            </a:extLst>
          </p:cNvPr>
          <p:cNvSpPr/>
          <p:nvPr/>
        </p:nvSpPr>
        <p:spPr>
          <a:xfrm>
            <a:off x="8952606" y="5041900"/>
            <a:ext cx="2760423" cy="968641"/>
          </a:xfrm>
          <a:prstGeom prst="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45" name="箭头: 五边形 44">
            <a:extLst>
              <a:ext uri="{FF2B5EF4-FFF2-40B4-BE49-F238E27FC236}">
                <a16:creationId xmlns:a16="http://schemas.microsoft.com/office/drawing/2014/main" id="{C2E6E187-757D-016E-8EFB-D052AB040712}"/>
              </a:ext>
            </a:extLst>
          </p:cNvPr>
          <p:cNvSpPr/>
          <p:nvPr/>
        </p:nvSpPr>
        <p:spPr>
          <a:xfrm>
            <a:off x="9003894" y="4740059"/>
            <a:ext cx="2730401" cy="264696"/>
          </a:xfrm>
          <a:prstGeom prst="homePlate">
            <a:avLst/>
          </a:prstGeom>
          <a:solidFill>
            <a:schemeClr val="accent5"/>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    Key Takeaways</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sp>
        <p:nvSpPr>
          <p:cNvPr id="46" name="文本框 45">
            <a:extLst>
              <a:ext uri="{FF2B5EF4-FFF2-40B4-BE49-F238E27FC236}">
                <a16:creationId xmlns:a16="http://schemas.microsoft.com/office/drawing/2014/main" id="{411CD639-6F1A-D605-40DB-506B86798D0F}"/>
              </a:ext>
            </a:extLst>
          </p:cNvPr>
          <p:cNvSpPr txBox="1"/>
          <p:nvPr/>
        </p:nvSpPr>
        <p:spPr>
          <a:xfrm>
            <a:off x="8981100" y="5018388"/>
            <a:ext cx="2722858"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Leveraging these strategies could pinpoint to potential customers with higher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conversion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and increase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retention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rate effectively</a:t>
            </a:r>
          </a:p>
        </p:txBody>
      </p:sp>
      <p:pic>
        <p:nvPicPr>
          <p:cNvPr id="62" name="图形 61" descr="警笛">
            <a:extLst>
              <a:ext uri="{FF2B5EF4-FFF2-40B4-BE49-F238E27FC236}">
                <a16:creationId xmlns:a16="http://schemas.microsoft.com/office/drawing/2014/main" id="{EF81134A-046A-4C59-8CF9-56F85BAA42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18228" y="4693189"/>
            <a:ext cx="336955" cy="336955"/>
          </a:xfrm>
          <a:prstGeom prst="rect">
            <a:avLst/>
          </a:prstGeom>
        </p:spPr>
      </p:pic>
    </p:spTree>
    <p:extLst>
      <p:ext uri="{BB962C8B-B14F-4D97-AF65-F5344CB8AC3E}">
        <p14:creationId xmlns:p14="http://schemas.microsoft.com/office/powerpoint/2010/main" val="74663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p:txBody>
          <a:bodyPr lIns="91440" tIns="45720" rIns="91440" bIns="45720" anchor="ctr"/>
          <a:lstStyle/>
          <a:p>
            <a:r>
              <a:rPr lang="en-US">
                <a:latin typeface="Verdana"/>
                <a:ea typeface="Verdana"/>
              </a:rPr>
              <a:t>Competitor Analysis</a:t>
            </a:r>
            <a:endParaRPr lang="en-US"/>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#1</a:t>
            </a:r>
          </a:p>
        </p:txBody>
      </p:sp>
    </p:spTree>
    <p:extLst>
      <p:ext uri="{BB962C8B-B14F-4D97-AF65-F5344CB8AC3E}">
        <p14:creationId xmlns:p14="http://schemas.microsoft.com/office/powerpoint/2010/main" val="2701784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a:xfrm>
            <a:off x="1653381" y="3076669"/>
            <a:ext cx="9603197" cy="517990"/>
          </a:xfrm>
        </p:spPr>
        <p:txBody>
          <a:bodyPr lIns="91440" tIns="45720" rIns="91440" bIns="45720" anchor="ctr"/>
          <a:lstStyle/>
          <a:p>
            <a:r>
              <a:rPr lang="en-US">
                <a:latin typeface="Verdana"/>
                <a:ea typeface="Verdana"/>
              </a:rPr>
              <a:t>Content Marketing – Facebook &amp; </a:t>
            </a:r>
            <a:r>
              <a:rPr lang="en-US" err="1">
                <a:latin typeface="Verdana"/>
                <a:ea typeface="Verdana"/>
              </a:rPr>
              <a:t>Youtube</a:t>
            </a:r>
            <a:endParaRPr lang="en-US">
              <a:latin typeface="Verdana"/>
              <a:ea typeface="Verdana"/>
            </a:endParaRPr>
          </a:p>
        </p:txBody>
      </p:sp>
    </p:spTree>
    <p:extLst>
      <p:ext uri="{BB962C8B-B14F-4D97-AF65-F5344CB8AC3E}">
        <p14:creationId xmlns:p14="http://schemas.microsoft.com/office/powerpoint/2010/main" val="1595574260"/>
      </p:ext>
    </p:extLst>
  </p:cSld>
  <p:clrMapOvr>
    <a:masterClrMapping/>
  </p:clrMapOvr>
  <mc:AlternateContent xmlns:mc="http://schemas.openxmlformats.org/markup-compatibility/2006" xmlns:p14="http://schemas.microsoft.com/office/powerpoint/2010/main">
    <mc:Choice Requires="p14">
      <p:transition spd="slow" p14:dur="2000" advTm="21863"/>
    </mc:Choice>
    <mc:Fallback xmlns="">
      <p:transition spd="slow" advTm="2186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t>CDWG; chatdesk.com; </a:t>
            </a:r>
            <a:r>
              <a:rPr lang="en-US" err="1"/>
              <a:t>creatosaurus</a:t>
            </a:r>
            <a:r>
              <a:rPr lang="en-US"/>
              <a:t>; </a:t>
            </a:r>
            <a:r>
              <a:rPr lang="en-US" err="1"/>
              <a:t>roiminds</a:t>
            </a:r>
            <a:r>
              <a:rPr lang="en-US"/>
              <a:t>; </a:t>
            </a:r>
            <a:r>
              <a:rPr lang="en-US" err="1"/>
              <a:t>thinkorion</a:t>
            </a:r>
            <a:r>
              <a:rPr lang="en-US"/>
              <a:t>; webfx.com;</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a:t>Geni should keep the aforementioned considerations at mind prior to running ads on Facebook, and must consistently check analytics to determine the sustainability of Facebook ads</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lIns="91440" tIns="45720" rIns="91440" bIns="45720" anchor="ctr"/>
          <a:lstStyle/>
          <a:p>
            <a:r>
              <a:rPr lang="en-US">
                <a:latin typeface="Verdana"/>
                <a:ea typeface="Verdana"/>
              </a:rPr>
              <a:t>Formulating a marketing strategy for Geni with special consideration for Facebook</a:t>
            </a:r>
            <a:endParaRPr lang="en-US"/>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40" name="TextBox 39">
            <a:extLst>
              <a:ext uri="{FF2B5EF4-FFF2-40B4-BE49-F238E27FC236}">
                <a16:creationId xmlns:a16="http://schemas.microsoft.com/office/drawing/2014/main" id="{9DC89D6C-6B24-2B9C-B856-285B1564B097}"/>
              </a:ext>
            </a:extLst>
          </p:cNvPr>
          <p:cNvSpPr txBox="1"/>
          <p:nvPr/>
        </p:nvSpPr>
        <p:spPr>
          <a:xfrm>
            <a:off x="8175773" y="1054884"/>
            <a:ext cx="295607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Bargaining power of buyers</a:t>
            </a:r>
          </a:p>
        </p:txBody>
      </p:sp>
      <p:sp>
        <p:nvSpPr>
          <p:cNvPr id="41" name="TextBox 40">
            <a:extLst>
              <a:ext uri="{FF2B5EF4-FFF2-40B4-BE49-F238E27FC236}">
                <a16:creationId xmlns:a16="http://schemas.microsoft.com/office/drawing/2014/main" id="{7825688D-EBAC-7F02-4EFB-B31AECB982DB}"/>
              </a:ext>
            </a:extLst>
          </p:cNvPr>
          <p:cNvSpPr txBox="1"/>
          <p:nvPr/>
        </p:nvSpPr>
        <p:spPr>
          <a:xfrm>
            <a:off x="1413930" y="1227338"/>
            <a:ext cx="224850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Entering the market</a:t>
            </a:r>
          </a:p>
        </p:txBody>
      </p:sp>
      <p:sp>
        <p:nvSpPr>
          <p:cNvPr id="43" name="TextBox 42">
            <a:extLst>
              <a:ext uri="{FF2B5EF4-FFF2-40B4-BE49-F238E27FC236}">
                <a16:creationId xmlns:a16="http://schemas.microsoft.com/office/drawing/2014/main" id="{CC753B85-B2A1-F040-9E07-536D0899566F}"/>
              </a:ext>
            </a:extLst>
          </p:cNvPr>
          <p:cNvSpPr txBox="1"/>
          <p:nvPr/>
        </p:nvSpPr>
        <p:spPr>
          <a:xfrm>
            <a:off x="1710417" y="3970465"/>
            <a:ext cx="187334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Barriers to entry</a:t>
            </a:r>
          </a:p>
        </p:txBody>
      </p:sp>
      <p:sp>
        <p:nvSpPr>
          <p:cNvPr id="7" name="Rectangle 6">
            <a:extLst>
              <a:ext uri="{FF2B5EF4-FFF2-40B4-BE49-F238E27FC236}">
                <a16:creationId xmlns:a16="http://schemas.microsoft.com/office/drawing/2014/main" id="{E419C316-312A-7013-5B9E-9727D57791A6}"/>
              </a:ext>
            </a:extLst>
          </p:cNvPr>
          <p:cNvSpPr/>
          <p:nvPr/>
        </p:nvSpPr>
        <p:spPr>
          <a:xfrm>
            <a:off x="478970" y="953311"/>
            <a:ext cx="11310953" cy="309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Verdana"/>
                <a:ea typeface="+mn-ea"/>
                <a:cs typeface="+mn-cs"/>
              </a:rPr>
              <a:t>Facebook Marketing Strategies and Outline</a:t>
            </a:r>
          </a:p>
        </p:txBody>
      </p:sp>
      <p:graphicFrame>
        <p:nvGraphicFramePr>
          <p:cNvPr id="29" name="Chart 28">
            <a:extLst>
              <a:ext uri="{FF2B5EF4-FFF2-40B4-BE49-F238E27FC236}">
                <a16:creationId xmlns:a16="http://schemas.microsoft.com/office/drawing/2014/main" id="{0F4D9782-A873-0D03-8B2A-DA6FF10D4470}"/>
              </a:ext>
            </a:extLst>
          </p:cNvPr>
          <p:cNvGraphicFramePr/>
          <p:nvPr/>
        </p:nvGraphicFramePr>
        <p:xfrm>
          <a:off x="6673174" y="1302905"/>
          <a:ext cx="5039854" cy="2181835"/>
        </p:xfrm>
        <a:graphic>
          <a:graphicData uri="http://schemas.openxmlformats.org/drawingml/2006/chart">
            <c:chart xmlns:c="http://schemas.openxmlformats.org/drawingml/2006/chart" xmlns:r="http://schemas.openxmlformats.org/officeDocument/2006/relationships" r:id="rId3"/>
          </a:graphicData>
        </a:graphic>
      </p:graphicFrame>
      <p:sp>
        <p:nvSpPr>
          <p:cNvPr id="37" name="Rectangle 36">
            <a:extLst>
              <a:ext uri="{FF2B5EF4-FFF2-40B4-BE49-F238E27FC236}">
                <a16:creationId xmlns:a16="http://schemas.microsoft.com/office/drawing/2014/main" id="{F0EDDF80-2F4C-DD94-0C15-21B1431637EF}"/>
              </a:ext>
            </a:extLst>
          </p:cNvPr>
          <p:cNvSpPr/>
          <p:nvPr/>
        </p:nvSpPr>
        <p:spPr>
          <a:xfrm>
            <a:off x="6751852" y="3566632"/>
            <a:ext cx="5040345" cy="333793"/>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Verdana"/>
                <a:ea typeface="+mn-ea"/>
                <a:cs typeface="+mn-cs"/>
              </a:rPr>
              <a:t>Threats and Takeaways</a:t>
            </a:r>
          </a:p>
        </p:txBody>
      </p:sp>
      <p:sp>
        <p:nvSpPr>
          <p:cNvPr id="48" name="TextBox 47">
            <a:extLst>
              <a:ext uri="{FF2B5EF4-FFF2-40B4-BE49-F238E27FC236}">
                <a16:creationId xmlns:a16="http://schemas.microsoft.com/office/drawing/2014/main" id="{21565788-9C5B-3D47-B9B0-8DB0053C9DAD}"/>
              </a:ext>
            </a:extLst>
          </p:cNvPr>
          <p:cNvSpPr txBox="1"/>
          <p:nvPr/>
        </p:nvSpPr>
        <p:spPr>
          <a:xfrm>
            <a:off x="6763396" y="3899470"/>
            <a:ext cx="5040345" cy="2431435"/>
          </a:xfrm>
          <a:prstGeom prst="rect">
            <a:avLst/>
          </a:prstGeom>
          <a:noFill/>
        </p:spPr>
        <p:txBody>
          <a:bodyPr wrap="square" lIns="91440" tIns="45720" rIns="91440" bIns="45720" rtlCol="0" anchor="t">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Ad Fatigue: </a:t>
            </a:r>
            <a:r>
              <a:rPr kumimoji="0" lang="en-US" sz="1400" b="0" i="0" u="none" strike="noStrike" kern="1200" cap="none" spc="0" normalizeH="0" baseline="0" noProof="0">
                <a:ln>
                  <a:noFill/>
                </a:ln>
                <a:solidFill>
                  <a:prstClr val="black"/>
                </a:solidFill>
                <a:effectLst/>
                <a:uLnTx/>
                <a:uFillTx/>
                <a:latin typeface="Verdana"/>
                <a:ea typeface="+mn-ea"/>
                <a:cs typeface="+mn-cs"/>
              </a:rPr>
              <a:t>Ads need to be regularly modified when response rate and conversion rate goes down </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Negative Feedback: </a:t>
            </a:r>
            <a:r>
              <a:rPr kumimoji="0" lang="en-US" sz="1400" b="0" i="0" u="none" strike="noStrike" kern="1200" cap="none" spc="0" normalizeH="0" baseline="0" noProof="0">
                <a:ln>
                  <a:noFill/>
                </a:ln>
                <a:solidFill>
                  <a:srgbClr val="0D0D0D"/>
                </a:solidFill>
                <a:effectLst/>
                <a:highlight>
                  <a:srgbClr val="FFFFFF"/>
                </a:highlight>
                <a:uLnTx/>
                <a:uFillTx/>
                <a:latin typeface="Verdana"/>
                <a:ea typeface="+mn-ea"/>
                <a:cs typeface="+mn-cs"/>
              </a:rPr>
              <a:t>Negative feedback or comments can damage brand reputation and credibility; prompt and concise responses that solve user problems are crucial</a:t>
            </a:r>
            <a:endParaRPr kumimoji="0" lang="en-US" sz="1400" b="0" i="0" u="none" strike="noStrike" kern="1200" cap="none" spc="0" normalizeH="0" baseline="0" noProof="0">
              <a:ln>
                <a:noFill/>
              </a:ln>
              <a:solidFill>
                <a:srgbClr val="0D0D0D"/>
              </a:solidFill>
              <a:effectLst/>
              <a:highlight>
                <a:srgbClr val="FFFFFF"/>
              </a:highlight>
              <a:uLnTx/>
              <a:uFillTx/>
              <a:latin typeface="Verdana"/>
              <a:ea typeface="Verdan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0" u="none" strike="noStrike" kern="1200" cap="none" spc="0" normalizeH="0" baseline="0" noProof="0">
                <a:ln>
                  <a:noFill/>
                </a:ln>
                <a:solidFill>
                  <a:srgbClr val="0D0D0D"/>
                </a:solidFill>
                <a:effectLst/>
                <a:highlight>
                  <a:srgbClr val="FFFFFF"/>
                </a:highlight>
                <a:uLnTx/>
                <a:uFillTx/>
                <a:latin typeface="Verdana"/>
                <a:ea typeface="+mn-ea"/>
                <a:cs typeface="+mn-cs"/>
              </a:rPr>
              <a:t>Overall Threats: </a:t>
            </a:r>
            <a:r>
              <a:rPr kumimoji="0" lang="en-US" sz="1400" b="0" i="0" u="none" strike="noStrike" kern="1200" cap="none" spc="0" normalizeH="0" baseline="0" noProof="0">
                <a:ln>
                  <a:noFill/>
                </a:ln>
                <a:solidFill>
                  <a:srgbClr val="0D0D0D"/>
                </a:solidFill>
                <a:effectLst/>
                <a:highlight>
                  <a:srgbClr val="FFFFFF"/>
                </a:highlight>
                <a:uLnTx/>
                <a:uFillTx/>
                <a:latin typeface="Verdana"/>
                <a:ea typeface="+mn-ea"/>
                <a:cs typeface="+mn-cs"/>
              </a:rPr>
              <a:t>Consistently monitor ad performance to determine feasibility and sustainability of running ads, pull ads and change strategy if losses outweigh benefits </a:t>
            </a:r>
            <a:endParaRPr kumimoji="0" lang="en-US" sz="1400" b="0" i="0" u="none" strike="noStrike" kern="1200" cap="none" spc="0" normalizeH="0" baseline="0" noProof="0">
              <a:ln>
                <a:noFill/>
              </a:ln>
              <a:solidFill>
                <a:srgbClr val="0D0D0D"/>
              </a:solidFill>
              <a:effectLst/>
              <a:highlight>
                <a:srgbClr val="FFFFFF"/>
              </a:highlight>
              <a:uLnTx/>
              <a:uFillTx/>
              <a:latin typeface="Verdana"/>
              <a:ea typeface="Verdan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1" i="0" u="none" strike="noStrike" kern="1200" cap="none" spc="0" normalizeH="0" baseline="0" noProof="0">
              <a:ln>
                <a:noFill/>
              </a:ln>
              <a:solidFill>
                <a:prstClr val="black"/>
              </a:solidFill>
              <a:effectLst/>
              <a:uLnTx/>
              <a:uFillTx/>
              <a:latin typeface="Verdana"/>
              <a:ea typeface="+mn-ea"/>
              <a:cs typeface="+mn-cs"/>
            </a:endParaRPr>
          </a:p>
        </p:txBody>
      </p:sp>
      <p:sp>
        <p:nvSpPr>
          <p:cNvPr id="11" name="Rectangle 10">
            <a:extLst>
              <a:ext uri="{FF2B5EF4-FFF2-40B4-BE49-F238E27FC236}">
                <a16:creationId xmlns:a16="http://schemas.microsoft.com/office/drawing/2014/main" id="{D21C6340-61C5-C75E-CA66-E2393B2C2CD7}"/>
              </a:ext>
            </a:extLst>
          </p:cNvPr>
          <p:cNvSpPr/>
          <p:nvPr/>
        </p:nvSpPr>
        <p:spPr>
          <a:xfrm>
            <a:off x="478970" y="1588254"/>
            <a:ext cx="2340430" cy="98528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54864"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Set </a:t>
            </a:r>
            <a:r>
              <a:rPr kumimoji="0" lang="en-US" sz="1400" b="1" i="0" u="none" strike="noStrike" kern="1200" cap="none" spc="0" normalizeH="0" baseline="0" noProof="0">
                <a:ln>
                  <a:noFill/>
                </a:ln>
                <a:solidFill>
                  <a:prstClr val="white"/>
                </a:solidFill>
                <a:effectLst/>
                <a:uLnTx/>
                <a:uFillTx/>
                <a:latin typeface="Verdana"/>
                <a:ea typeface="+mn-ea"/>
                <a:cs typeface="+mn-cs"/>
              </a:rPr>
              <a:t>clear goal </a:t>
            </a:r>
            <a:r>
              <a:rPr kumimoji="0" lang="en-US" sz="1400" b="0" i="0" u="none" strike="noStrike" kern="1200" cap="none" spc="0" normalizeH="0" baseline="0" noProof="0">
                <a:ln>
                  <a:noFill/>
                </a:ln>
                <a:solidFill>
                  <a:prstClr val="white"/>
                </a:solidFill>
                <a:effectLst/>
                <a:uLnTx/>
                <a:uFillTx/>
                <a:latin typeface="Verdana"/>
                <a:ea typeface="+mn-ea"/>
                <a:cs typeface="+mn-cs"/>
              </a:rPr>
              <a:t>prior to posting (Ex: Finding 500 new users withing 6 months)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a:ea typeface="+mn-ea"/>
              <a:cs typeface="+mn-cs"/>
            </a:endParaRPr>
          </a:p>
        </p:txBody>
      </p:sp>
      <p:sp>
        <p:nvSpPr>
          <p:cNvPr id="22" name="Rectangle 21">
            <a:extLst>
              <a:ext uri="{FF2B5EF4-FFF2-40B4-BE49-F238E27FC236}">
                <a16:creationId xmlns:a16="http://schemas.microsoft.com/office/drawing/2014/main" id="{83E3A989-9C78-16BA-2F8E-EC133E220529}"/>
              </a:ext>
            </a:extLst>
          </p:cNvPr>
          <p:cNvSpPr/>
          <p:nvPr/>
        </p:nvSpPr>
        <p:spPr>
          <a:xfrm>
            <a:off x="3997591" y="1588254"/>
            <a:ext cx="2340430" cy="985285"/>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54864"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Optimize visuals in ads, push </a:t>
            </a:r>
            <a:r>
              <a:rPr kumimoji="0" lang="en-US" sz="1400" b="1" i="0" u="none" strike="noStrike" kern="1200" cap="none" spc="0" normalizeH="0" baseline="0" noProof="0">
                <a:ln>
                  <a:noFill/>
                </a:ln>
                <a:solidFill>
                  <a:prstClr val="white"/>
                </a:solidFill>
                <a:effectLst/>
                <a:uLnTx/>
                <a:uFillTx/>
                <a:latin typeface="Verdana"/>
                <a:ea typeface="+mn-ea"/>
                <a:cs typeface="+mn-cs"/>
              </a:rPr>
              <a:t>user-friendly</a:t>
            </a:r>
            <a:r>
              <a:rPr kumimoji="0" lang="en-US" sz="1400" b="0" i="0" u="none" strike="noStrike" kern="1200" cap="none" spc="0" normalizeH="0" baseline="0" noProof="0">
                <a:ln>
                  <a:noFill/>
                </a:ln>
                <a:solidFill>
                  <a:prstClr val="white"/>
                </a:solidFill>
                <a:effectLst/>
                <a:uLnTx/>
                <a:uFillTx/>
                <a:latin typeface="Verdana"/>
                <a:ea typeface="+mn-ea"/>
                <a:cs typeface="+mn-cs"/>
              </a:rPr>
              <a:t> appeal to parents and educators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a:ea typeface="+mn-ea"/>
              <a:cs typeface="+mn-cs"/>
            </a:endParaRPr>
          </a:p>
        </p:txBody>
      </p:sp>
      <p:sp>
        <p:nvSpPr>
          <p:cNvPr id="23" name="Rectangle 22">
            <a:extLst>
              <a:ext uri="{FF2B5EF4-FFF2-40B4-BE49-F238E27FC236}">
                <a16:creationId xmlns:a16="http://schemas.microsoft.com/office/drawing/2014/main" id="{41AAFF1E-F62C-1291-0DC6-416B0D48F8EE}"/>
              </a:ext>
            </a:extLst>
          </p:cNvPr>
          <p:cNvSpPr/>
          <p:nvPr/>
        </p:nvSpPr>
        <p:spPr>
          <a:xfrm>
            <a:off x="478970" y="3227936"/>
            <a:ext cx="2340430" cy="985285"/>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54864"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Highlight</a:t>
            </a:r>
            <a:r>
              <a:rPr kumimoji="0" lang="en-US" sz="1400" b="1" i="0" u="none" strike="noStrike" kern="1200" cap="none" spc="0" normalizeH="0" baseline="0" noProof="0">
                <a:ln>
                  <a:noFill/>
                </a:ln>
                <a:solidFill>
                  <a:prstClr val="white"/>
                </a:solidFill>
                <a:effectLst/>
                <a:uLnTx/>
                <a:uFillTx/>
                <a:latin typeface="Verdana"/>
                <a:ea typeface="+mn-ea"/>
                <a:cs typeface="+mn-cs"/>
              </a:rPr>
              <a:t> adaptability</a:t>
            </a:r>
            <a:r>
              <a:rPr kumimoji="0" lang="en-US" sz="1400" b="0" i="0" u="none" strike="noStrike" kern="1200" cap="none" spc="0" normalizeH="0" baseline="0" noProof="0">
                <a:ln>
                  <a:noFill/>
                </a:ln>
                <a:solidFill>
                  <a:prstClr val="white"/>
                </a:solidFill>
                <a:effectLst/>
                <a:uLnTx/>
                <a:uFillTx/>
                <a:latin typeface="Verdana"/>
                <a:ea typeface="+mn-ea"/>
                <a:cs typeface="+mn-cs"/>
              </a:rPr>
              <a:t> of Geni Zone for students’ unique needs in ads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a:ea typeface="+mn-ea"/>
              <a:cs typeface="+mn-cs"/>
            </a:endParaRPr>
          </a:p>
        </p:txBody>
      </p:sp>
      <p:sp>
        <p:nvSpPr>
          <p:cNvPr id="24" name="Rectangle 23">
            <a:extLst>
              <a:ext uri="{FF2B5EF4-FFF2-40B4-BE49-F238E27FC236}">
                <a16:creationId xmlns:a16="http://schemas.microsoft.com/office/drawing/2014/main" id="{FBD85E0E-2167-AEE4-00D6-DE82208D58A4}"/>
              </a:ext>
            </a:extLst>
          </p:cNvPr>
          <p:cNvSpPr/>
          <p:nvPr/>
        </p:nvSpPr>
        <p:spPr>
          <a:xfrm>
            <a:off x="3997591" y="3227935"/>
            <a:ext cx="2340430" cy="98528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54864"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Capitalize on </a:t>
            </a:r>
            <a:r>
              <a:rPr kumimoji="0" lang="en-US" sz="1400" b="1" i="0" u="none" strike="noStrike" kern="1200" cap="none" spc="0" normalizeH="0" baseline="0" noProof="0">
                <a:ln>
                  <a:noFill/>
                </a:ln>
                <a:solidFill>
                  <a:prstClr val="white"/>
                </a:solidFill>
                <a:effectLst/>
                <a:uLnTx/>
                <a:uFillTx/>
                <a:latin typeface="Verdana"/>
                <a:ea typeface="+mn-ea"/>
                <a:cs typeface="+mn-cs"/>
              </a:rPr>
              <a:t>low cost </a:t>
            </a:r>
            <a:r>
              <a:rPr kumimoji="0" lang="en-US" sz="1400" b="0" i="0" u="none" strike="noStrike" kern="1200" cap="none" spc="0" normalizeH="0" baseline="0" noProof="0">
                <a:ln>
                  <a:noFill/>
                </a:ln>
                <a:solidFill>
                  <a:prstClr val="white"/>
                </a:solidFill>
                <a:effectLst/>
                <a:uLnTx/>
                <a:uFillTx/>
                <a:latin typeface="Verdana"/>
                <a:ea typeface="+mn-ea"/>
                <a:cs typeface="+mn-cs"/>
              </a:rPr>
              <a:t>of Geni and high </a:t>
            </a:r>
            <a:r>
              <a:rPr kumimoji="0" lang="en-US" sz="1400" b="1" i="0" u="none" strike="noStrike" kern="1200" cap="none" spc="0" normalizeH="0" baseline="0" noProof="0">
                <a:ln>
                  <a:noFill/>
                </a:ln>
                <a:solidFill>
                  <a:prstClr val="white"/>
                </a:solidFill>
                <a:effectLst/>
                <a:uLnTx/>
                <a:uFillTx/>
                <a:latin typeface="Verdana"/>
                <a:ea typeface="+mn-ea"/>
                <a:cs typeface="+mn-cs"/>
              </a:rPr>
              <a:t>integration</a:t>
            </a:r>
            <a:r>
              <a:rPr kumimoji="0" lang="en-US" sz="1400" b="0" i="0" u="none" strike="noStrike" kern="1200" cap="none" spc="0" normalizeH="0" baseline="0" noProof="0">
                <a:ln>
                  <a:noFill/>
                </a:ln>
                <a:solidFill>
                  <a:prstClr val="white"/>
                </a:solidFill>
                <a:effectLst/>
                <a:uLnTx/>
                <a:uFillTx/>
                <a:latin typeface="Verdana"/>
                <a:ea typeface="+mn-ea"/>
                <a:cs typeface="+mn-cs"/>
              </a:rPr>
              <a:t> with ed-tech platforms</a:t>
            </a:r>
            <a:endParaRPr kumimoji="0" lang="en-US" sz="1200" b="0" i="0" u="none" strike="noStrike" kern="1200" cap="none" spc="0" normalizeH="0" baseline="0" noProof="0">
              <a:ln>
                <a:noFill/>
              </a:ln>
              <a:solidFill>
                <a:prstClr val="white"/>
              </a:solidFill>
              <a:effectLst/>
              <a:uLnTx/>
              <a:uFillTx/>
              <a:latin typeface="Verdana"/>
              <a:ea typeface="+mn-ea"/>
              <a:cs typeface="+mn-cs"/>
            </a:endParaRPr>
          </a:p>
        </p:txBody>
      </p:sp>
      <p:sp>
        <p:nvSpPr>
          <p:cNvPr id="25" name="Rectangle 24">
            <a:extLst>
              <a:ext uri="{FF2B5EF4-FFF2-40B4-BE49-F238E27FC236}">
                <a16:creationId xmlns:a16="http://schemas.microsoft.com/office/drawing/2014/main" id="{2DB623DC-932A-D7F9-1067-11592D34EF68}"/>
              </a:ext>
            </a:extLst>
          </p:cNvPr>
          <p:cNvSpPr/>
          <p:nvPr/>
        </p:nvSpPr>
        <p:spPr>
          <a:xfrm>
            <a:off x="478970" y="4867618"/>
            <a:ext cx="2340430" cy="98528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54864"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Limit text to a few lines, focus on </a:t>
            </a:r>
            <a:r>
              <a:rPr kumimoji="0" lang="en-US" sz="1400" b="1" i="0" u="none" strike="noStrike" kern="1200" cap="none" spc="0" normalizeH="0" baseline="0" noProof="0">
                <a:ln>
                  <a:noFill/>
                </a:ln>
                <a:solidFill>
                  <a:prstClr val="white"/>
                </a:solidFill>
                <a:effectLst/>
                <a:uLnTx/>
                <a:uFillTx/>
                <a:latin typeface="Verdana"/>
                <a:ea typeface="+mn-ea"/>
                <a:cs typeface="+mn-cs"/>
              </a:rPr>
              <a:t>iconography</a:t>
            </a:r>
            <a:r>
              <a:rPr kumimoji="0" lang="en-US" sz="1400" b="0" i="0" u="none" strike="noStrike" kern="1200" cap="none" spc="0" normalizeH="0" baseline="0" noProof="0">
                <a:ln>
                  <a:noFill/>
                </a:ln>
                <a:solidFill>
                  <a:prstClr val="white"/>
                </a:solidFill>
                <a:effectLst/>
                <a:uLnTx/>
                <a:uFillTx/>
                <a:latin typeface="Verdana"/>
                <a:ea typeface="+mn-ea"/>
                <a:cs typeface="+mn-cs"/>
              </a:rPr>
              <a:t> and provide links in posts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a:ea typeface="+mn-ea"/>
              <a:cs typeface="+mn-cs"/>
            </a:endParaRPr>
          </a:p>
        </p:txBody>
      </p:sp>
      <p:sp>
        <p:nvSpPr>
          <p:cNvPr id="26" name="Rectangle 25">
            <a:extLst>
              <a:ext uri="{FF2B5EF4-FFF2-40B4-BE49-F238E27FC236}">
                <a16:creationId xmlns:a16="http://schemas.microsoft.com/office/drawing/2014/main" id="{403C0428-1A00-2DC3-0A19-8A879B670008}"/>
              </a:ext>
            </a:extLst>
          </p:cNvPr>
          <p:cNvSpPr/>
          <p:nvPr/>
        </p:nvSpPr>
        <p:spPr>
          <a:xfrm>
            <a:off x="3979029" y="4867618"/>
            <a:ext cx="2340430" cy="985285"/>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54864" rtlCol="0" anchor="t"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Verdana"/>
                <a:ea typeface="+mn-ea"/>
                <a:cs typeface="+mn-cs"/>
              </a:rPr>
              <a:t>Post</a:t>
            </a:r>
            <a:r>
              <a:rPr kumimoji="0" lang="en-US" sz="1400" b="1" i="0" u="none" strike="noStrike" kern="1200" cap="none" spc="0" normalizeH="0" baseline="0" noProof="0">
                <a:ln>
                  <a:noFill/>
                </a:ln>
                <a:solidFill>
                  <a:prstClr val="white"/>
                </a:solidFill>
                <a:effectLst/>
                <a:uLnTx/>
                <a:uFillTx/>
                <a:latin typeface="Verdana"/>
                <a:ea typeface="+mn-ea"/>
                <a:cs typeface="+mn-cs"/>
              </a:rPr>
              <a:t> 1-2 unique ads per month </a:t>
            </a:r>
            <a:r>
              <a:rPr kumimoji="0" lang="en-US" sz="1400" b="0" i="0" u="none" strike="noStrike" kern="1200" cap="none" spc="0" normalizeH="0" baseline="0" noProof="0">
                <a:ln>
                  <a:noFill/>
                </a:ln>
                <a:solidFill>
                  <a:prstClr val="white"/>
                </a:solidFill>
                <a:effectLst/>
                <a:uLnTx/>
                <a:uFillTx/>
                <a:latin typeface="Verdana"/>
                <a:ea typeface="+mn-ea"/>
                <a:cs typeface="+mn-cs"/>
              </a:rPr>
              <a:t>to minimize spending and maximize engagement</a:t>
            </a:r>
            <a:endParaRPr kumimoji="0" lang="en-US" sz="1400" b="1" i="0" u="none" strike="noStrike" kern="1200" cap="none" spc="0" normalizeH="0" baseline="0" noProof="0">
              <a:ln>
                <a:noFill/>
              </a:ln>
              <a:solidFill>
                <a:prstClr val="white"/>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a:ea typeface="+mn-ea"/>
              <a:cs typeface="+mn-cs"/>
            </a:endParaRPr>
          </a:p>
        </p:txBody>
      </p:sp>
      <p:sp>
        <p:nvSpPr>
          <p:cNvPr id="27" name="Arrow: Chevron 26">
            <a:extLst>
              <a:ext uri="{FF2B5EF4-FFF2-40B4-BE49-F238E27FC236}">
                <a16:creationId xmlns:a16="http://schemas.microsoft.com/office/drawing/2014/main" id="{2DE7878B-1830-43F8-3932-09A37A344BE5}"/>
              </a:ext>
            </a:extLst>
          </p:cNvPr>
          <p:cNvSpPr/>
          <p:nvPr/>
        </p:nvSpPr>
        <p:spPr>
          <a:xfrm>
            <a:off x="2933388" y="2014493"/>
            <a:ext cx="948267" cy="132806"/>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28" name="Arrow: Chevron 27">
            <a:extLst>
              <a:ext uri="{FF2B5EF4-FFF2-40B4-BE49-F238E27FC236}">
                <a16:creationId xmlns:a16="http://schemas.microsoft.com/office/drawing/2014/main" id="{2736945F-EC67-1F6D-E43A-2FBAA349D132}"/>
              </a:ext>
            </a:extLst>
          </p:cNvPr>
          <p:cNvSpPr/>
          <p:nvPr/>
        </p:nvSpPr>
        <p:spPr>
          <a:xfrm rot="10800000">
            <a:off x="2933388" y="3604276"/>
            <a:ext cx="948267" cy="132806"/>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0" name="Arrow: Chevron 29">
            <a:extLst>
              <a:ext uri="{FF2B5EF4-FFF2-40B4-BE49-F238E27FC236}">
                <a16:creationId xmlns:a16="http://schemas.microsoft.com/office/drawing/2014/main" id="{F167CB72-C44D-D714-CCCE-B98E1F20A273}"/>
              </a:ext>
            </a:extLst>
          </p:cNvPr>
          <p:cNvSpPr/>
          <p:nvPr/>
        </p:nvSpPr>
        <p:spPr>
          <a:xfrm>
            <a:off x="2933388" y="5293857"/>
            <a:ext cx="948267" cy="132806"/>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2" name="Arrow: Chevron 31">
            <a:extLst>
              <a:ext uri="{FF2B5EF4-FFF2-40B4-BE49-F238E27FC236}">
                <a16:creationId xmlns:a16="http://schemas.microsoft.com/office/drawing/2014/main" id="{25CE413B-EB59-34D6-8BE1-D70FB9174A77}"/>
              </a:ext>
            </a:extLst>
          </p:cNvPr>
          <p:cNvSpPr/>
          <p:nvPr/>
        </p:nvSpPr>
        <p:spPr>
          <a:xfrm rot="5400000">
            <a:off x="4914978" y="2841470"/>
            <a:ext cx="468530" cy="118533"/>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3" name="Arrow: Chevron 32">
            <a:extLst>
              <a:ext uri="{FF2B5EF4-FFF2-40B4-BE49-F238E27FC236}">
                <a16:creationId xmlns:a16="http://schemas.microsoft.com/office/drawing/2014/main" id="{AE152219-01BA-2412-3556-BB2850D9425B}"/>
              </a:ext>
            </a:extLst>
          </p:cNvPr>
          <p:cNvSpPr/>
          <p:nvPr/>
        </p:nvSpPr>
        <p:spPr>
          <a:xfrm rot="5400000">
            <a:off x="1414919" y="4481153"/>
            <a:ext cx="468530" cy="118533"/>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pic>
        <p:nvPicPr>
          <p:cNvPr id="35" name="Graphic 34" descr="Marketing with solid fill">
            <a:extLst>
              <a:ext uri="{FF2B5EF4-FFF2-40B4-BE49-F238E27FC236}">
                <a16:creationId xmlns:a16="http://schemas.microsoft.com/office/drawing/2014/main" id="{C454C2B4-CA6E-A761-2BAC-4452C61909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1740" y="4098644"/>
            <a:ext cx="914400" cy="914400"/>
          </a:xfrm>
          <a:prstGeom prst="rect">
            <a:avLst/>
          </a:prstGeom>
        </p:spPr>
      </p:pic>
      <p:pic>
        <p:nvPicPr>
          <p:cNvPr id="38" name="Graphic 37" descr="Target Audience with solid fill">
            <a:extLst>
              <a:ext uri="{FF2B5EF4-FFF2-40B4-BE49-F238E27FC236}">
                <a16:creationId xmlns:a16="http://schemas.microsoft.com/office/drawing/2014/main" id="{6C23ADA0-A388-4FBD-436B-567F0D6204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91740" y="2440966"/>
            <a:ext cx="914400" cy="914400"/>
          </a:xfrm>
          <a:prstGeom prst="rect">
            <a:avLst/>
          </a:prstGeom>
        </p:spPr>
      </p:pic>
    </p:spTree>
    <p:extLst>
      <p:ext uri="{BB962C8B-B14F-4D97-AF65-F5344CB8AC3E}">
        <p14:creationId xmlns:p14="http://schemas.microsoft.com/office/powerpoint/2010/main" val="3600863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C9EDB8E-55BF-1BA2-60FF-4851D77894C5}"/>
              </a:ext>
            </a:extLst>
          </p:cNvPr>
          <p:cNvSpPr>
            <a:spLocks noGrp="1"/>
          </p:cNvSpPr>
          <p:nvPr>
            <p:ph type="sldNum" sz="quarter" idx="4"/>
          </p:nvPr>
        </p:nvSpPr>
        <p:spPr>
          <a:xfrm>
            <a:off x="8805333" y="6356350"/>
            <a:ext cx="2743200" cy="365125"/>
          </a:xfrm>
        </p:spPr>
        <p:txBody>
          <a:bodyPr vert="horz" lIns="91440" tIns="45720" rIns="91440" bIns="45720" rtlCol="0" anchor="ctr">
            <a:normAutofit/>
          </a:bodyPr>
          <a:lstStyle/>
          <a:p>
            <a:pPr defTabSz="914400">
              <a:spcAft>
                <a:spcPts val="600"/>
              </a:spcAft>
            </a:pPr>
            <a:fld id="{AD6B9E64-1604-4CB3-8049-5A38C6A0F2C8}" type="slidenum">
              <a:rPr lang="en-US" sz="1200" smtClean="0"/>
              <a:pPr defTabSz="914400">
                <a:spcAft>
                  <a:spcPts val="600"/>
                </a:spcAft>
              </a:pPr>
              <a:t>32</a:t>
            </a:fld>
            <a:endParaRPr lang="en-US" sz="1200"/>
          </a:p>
        </p:txBody>
      </p:sp>
      <p:pic>
        <p:nvPicPr>
          <p:cNvPr id="7" name="Picture Placeholder 6" descr="A screenshot of a social media post&#10;&#10;Description automatically generated">
            <a:extLst>
              <a:ext uri="{FF2B5EF4-FFF2-40B4-BE49-F238E27FC236}">
                <a16:creationId xmlns:a16="http://schemas.microsoft.com/office/drawing/2014/main" id="{EB13B80C-AB8A-7525-09A8-0338E54E4374}"/>
              </a:ext>
            </a:extLst>
          </p:cNvPr>
          <p:cNvPicPr>
            <a:picLocks noGrp="1" noChangeAspect="1"/>
          </p:cNvPicPr>
          <p:nvPr>
            <p:ph type="pic" sz="quarter" idx="12"/>
          </p:nvPr>
        </p:nvPicPr>
        <p:blipFill>
          <a:blip r:embed="rId2"/>
          <a:stretch/>
        </p:blipFill>
        <p:spPr>
          <a:xfrm>
            <a:off x="3150809" y="512759"/>
            <a:ext cx="5890382" cy="6072560"/>
          </a:xfrm>
          <a:prstGeom prst="rect">
            <a:avLst/>
          </a:prstGeom>
          <a:ln>
            <a:noFill/>
          </a:ln>
        </p:spPr>
      </p:pic>
    </p:spTree>
    <p:extLst>
      <p:ext uri="{BB962C8B-B14F-4D97-AF65-F5344CB8AC3E}">
        <p14:creationId xmlns:p14="http://schemas.microsoft.com/office/powerpoint/2010/main" val="1886200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A9DD86C5-01D6-8E2F-96E2-EA2340CDC97C}"/>
              </a:ext>
            </a:extLst>
          </p:cNvPr>
          <p:cNvSpPr/>
          <p:nvPr/>
        </p:nvSpPr>
        <p:spPr>
          <a:xfrm>
            <a:off x="4780345" y="1551664"/>
            <a:ext cx="3206188" cy="1985729"/>
          </a:xfrm>
          <a:prstGeom prst="rect">
            <a:avLst/>
          </a:prstGeom>
          <a:ln>
            <a:solidFill>
              <a:schemeClr val="accent3">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5B63B7"/>
                </a:solidFill>
              </a:ln>
              <a:noFill/>
              <a:effectLst/>
              <a:uLnTx/>
              <a:uFillTx/>
              <a:latin typeface="Verdana"/>
              <a:ea typeface="+mn-ea"/>
              <a:cs typeface="+mn-cs"/>
            </a:endParaRPr>
          </a:p>
        </p:txBody>
      </p:sp>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t>Buffer; </a:t>
            </a:r>
            <a:r>
              <a:rPr lang="en-US" err="1"/>
              <a:t>SocialMediaExaminer</a:t>
            </a:r>
            <a:r>
              <a:rPr lang="en-US"/>
              <a:t>; </a:t>
            </a:r>
            <a:r>
              <a:rPr lang="en-US" err="1"/>
              <a:t>WordStream</a:t>
            </a:r>
            <a:endParaRPr lang="en-US"/>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err="1"/>
              <a:t>Geni</a:t>
            </a:r>
            <a:r>
              <a:rPr lang="en-US"/>
              <a:t> Zone could consider posting videos constantly every Friday 3-4pm demonstrating functionalities, and designing videos to be appealing to encourage feedback</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Utilize</a:t>
            </a:r>
            <a:r>
              <a:rPr lang="zh-CN" altLang="en-US"/>
              <a:t> </a:t>
            </a:r>
            <a:r>
              <a:rPr lang="en-US" altLang="zh-CN"/>
              <a:t>YouTube Videos to Increase Potential Users of </a:t>
            </a:r>
            <a:r>
              <a:rPr lang="en-US" altLang="zh-CN" err="1"/>
              <a:t>Geni</a:t>
            </a:r>
            <a:r>
              <a:rPr lang="en-US" altLang="zh-CN"/>
              <a:t> Zone</a:t>
            </a:r>
            <a:endParaRPr lang="en-US"/>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40" name="TextBox 39">
            <a:extLst>
              <a:ext uri="{FF2B5EF4-FFF2-40B4-BE49-F238E27FC236}">
                <a16:creationId xmlns:a16="http://schemas.microsoft.com/office/drawing/2014/main" id="{9DC89D6C-6B24-2B9C-B856-285B1564B097}"/>
              </a:ext>
            </a:extLst>
          </p:cNvPr>
          <p:cNvSpPr txBox="1"/>
          <p:nvPr/>
        </p:nvSpPr>
        <p:spPr>
          <a:xfrm>
            <a:off x="8175773" y="1054884"/>
            <a:ext cx="295607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Bargaining power of buyers</a:t>
            </a:r>
          </a:p>
        </p:txBody>
      </p:sp>
      <p:sp>
        <p:nvSpPr>
          <p:cNvPr id="41" name="TextBox 40">
            <a:extLst>
              <a:ext uri="{FF2B5EF4-FFF2-40B4-BE49-F238E27FC236}">
                <a16:creationId xmlns:a16="http://schemas.microsoft.com/office/drawing/2014/main" id="{7825688D-EBAC-7F02-4EFB-B31AECB982DB}"/>
              </a:ext>
            </a:extLst>
          </p:cNvPr>
          <p:cNvSpPr txBox="1"/>
          <p:nvPr/>
        </p:nvSpPr>
        <p:spPr>
          <a:xfrm>
            <a:off x="1413930" y="1041399"/>
            <a:ext cx="2248507"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Entering the market</a:t>
            </a:r>
          </a:p>
        </p:txBody>
      </p:sp>
      <p:sp>
        <p:nvSpPr>
          <p:cNvPr id="43" name="TextBox 42">
            <a:extLst>
              <a:ext uri="{FF2B5EF4-FFF2-40B4-BE49-F238E27FC236}">
                <a16:creationId xmlns:a16="http://schemas.microsoft.com/office/drawing/2014/main" id="{CC753B85-B2A1-F040-9E07-536D0899566F}"/>
              </a:ext>
            </a:extLst>
          </p:cNvPr>
          <p:cNvSpPr txBox="1"/>
          <p:nvPr/>
        </p:nvSpPr>
        <p:spPr>
          <a:xfrm>
            <a:off x="1710417" y="3784526"/>
            <a:ext cx="1873343"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Barriers to entry</a:t>
            </a:r>
          </a:p>
        </p:txBody>
      </p:sp>
      <p:sp>
        <p:nvSpPr>
          <p:cNvPr id="9" name="矩形 8">
            <a:extLst>
              <a:ext uri="{FF2B5EF4-FFF2-40B4-BE49-F238E27FC236}">
                <a16:creationId xmlns:a16="http://schemas.microsoft.com/office/drawing/2014/main" id="{B353F4F0-5F85-B99C-B332-4F0F1FFDBD07}"/>
              </a:ext>
            </a:extLst>
          </p:cNvPr>
          <p:cNvSpPr/>
          <p:nvPr/>
        </p:nvSpPr>
        <p:spPr>
          <a:xfrm>
            <a:off x="486140" y="1528296"/>
            <a:ext cx="4072311" cy="19857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5B63B7"/>
                </a:solidFill>
              </a:ln>
              <a:noFill/>
              <a:effectLst/>
              <a:uLnTx/>
              <a:uFillTx/>
              <a:latin typeface="Verdana"/>
              <a:ea typeface="+mn-ea"/>
              <a:cs typeface="+mn-cs"/>
            </a:endParaRPr>
          </a:p>
        </p:txBody>
      </p:sp>
      <p:sp>
        <p:nvSpPr>
          <p:cNvPr id="45" name="TextBox 44">
            <a:extLst>
              <a:ext uri="{FF2B5EF4-FFF2-40B4-BE49-F238E27FC236}">
                <a16:creationId xmlns:a16="http://schemas.microsoft.com/office/drawing/2014/main" id="{4EF674EA-8A74-7F3E-CF4D-C1BDB7BBBB36}"/>
              </a:ext>
            </a:extLst>
          </p:cNvPr>
          <p:cNvSpPr txBox="1"/>
          <p:nvPr/>
        </p:nvSpPr>
        <p:spPr>
          <a:xfrm>
            <a:off x="446844" y="1551883"/>
            <a:ext cx="4150903" cy="1938992"/>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Marketing Video: </a:t>
            </a:r>
            <a:r>
              <a:rPr kumimoji="0" lang="en-US" sz="1200" b="0" i="0" u="none" strike="noStrike" kern="1200" cap="none" spc="0" normalizeH="0" baseline="0" noProof="0">
                <a:ln>
                  <a:noFill/>
                </a:ln>
                <a:solidFill>
                  <a:prstClr val="black"/>
                </a:solidFill>
                <a:effectLst/>
                <a:uLnTx/>
                <a:uFillTx/>
                <a:latin typeface="Verdana"/>
                <a:ea typeface="+mn-ea"/>
                <a:cs typeface="+mn-cs"/>
              </a:rPr>
              <a:t>Video displaying the purpose of the tool, use-cases, development of the tool, pricing, and features; can be uploaded to </a:t>
            </a:r>
            <a:r>
              <a:rPr kumimoji="0" lang="en-US" sz="1200" b="1" i="0" u="none" strike="noStrike" kern="1200" cap="none" spc="0" normalizeH="0" baseline="0" noProof="0">
                <a:ln>
                  <a:noFill/>
                </a:ln>
                <a:solidFill>
                  <a:prstClr val="black"/>
                </a:solidFill>
                <a:effectLst/>
                <a:uLnTx/>
                <a:uFillTx/>
                <a:latin typeface="Verdana"/>
                <a:ea typeface="+mn-ea"/>
                <a:cs typeface="+mn-cs"/>
              </a:rPr>
              <a:t>YouTube</a:t>
            </a:r>
            <a:r>
              <a:rPr kumimoji="0" lang="en-US" sz="1200" b="0" i="0" u="none" strike="noStrike" kern="1200" cap="none" spc="0" normalizeH="0" baseline="0" noProof="0">
                <a:ln>
                  <a:noFill/>
                </a:ln>
                <a:solidFill>
                  <a:prstClr val="black"/>
                </a:solidFill>
                <a:effectLst/>
                <a:uLnTx/>
                <a:uFillTx/>
                <a:latin typeface="Verdana"/>
                <a:ea typeface="+mn-ea"/>
                <a:cs typeface="+mn-cs"/>
              </a:rPr>
              <a:t> and used for </a:t>
            </a:r>
            <a:r>
              <a:rPr kumimoji="0" lang="en-US" sz="1200" b="1" i="0" u="none" strike="noStrike" kern="1200" cap="none" spc="0" normalizeH="0" baseline="0" noProof="0">
                <a:ln>
                  <a:noFill/>
                </a:ln>
                <a:solidFill>
                  <a:prstClr val="black"/>
                </a:solidFill>
                <a:effectLst/>
                <a:uLnTx/>
                <a:uFillTx/>
                <a:latin typeface="Verdana"/>
                <a:ea typeface="+mn-ea"/>
                <a:cs typeface="+mn-cs"/>
              </a:rPr>
              <a:t>Facebook</a:t>
            </a:r>
            <a:r>
              <a:rPr kumimoji="0" lang="en-US" sz="1200" b="0" i="0" u="none" strike="noStrike" kern="1200" cap="none" spc="0" normalizeH="0" baseline="0" noProof="0">
                <a:ln>
                  <a:noFill/>
                </a:ln>
                <a:solidFill>
                  <a:prstClr val="black"/>
                </a:solidFill>
                <a:effectLst/>
                <a:uLnTx/>
                <a:uFillTx/>
                <a:latin typeface="Verdana"/>
                <a:ea typeface="+mn-ea"/>
                <a:cs typeface="+mn-cs"/>
              </a:rPr>
              <a:t> marketing as well</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Demonstration Video: </a:t>
            </a:r>
            <a:r>
              <a:rPr kumimoji="0" lang="en-US" sz="1200" b="0" i="0" u="none" strike="noStrike" kern="1200" cap="none" spc="0" normalizeH="0" baseline="0" noProof="0">
                <a:ln>
                  <a:noFill/>
                </a:ln>
                <a:solidFill>
                  <a:prstClr val="black"/>
                </a:solidFill>
                <a:effectLst/>
                <a:uLnTx/>
                <a:uFillTx/>
                <a:latin typeface="Verdana"/>
                <a:ea typeface="+mn-ea"/>
                <a:cs typeface="+mn-cs"/>
              </a:rPr>
              <a:t>Video to demonstrate product functionality, features, and different aspects of the tool, along with integration with other EdTech platforms; to be uploaded to </a:t>
            </a:r>
            <a:r>
              <a:rPr kumimoji="0" lang="en-US" sz="1200" b="1" i="0" u="none" strike="noStrike" kern="1200" cap="none" spc="0" normalizeH="0" baseline="0" noProof="0">
                <a:ln>
                  <a:noFill/>
                </a:ln>
                <a:solidFill>
                  <a:prstClr val="black"/>
                </a:solidFill>
                <a:effectLst/>
                <a:uLnTx/>
                <a:uFillTx/>
                <a:latin typeface="Verdana"/>
                <a:ea typeface="+mn-ea"/>
                <a:cs typeface="+mn-cs"/>
              </a:rPr>
              <a:t>YouTube</a:t>
            </a:r>
            <a:r>
              <a:rPr kumimoji="0" lang="en-US" sz="1200" b="0" i="0" u="none" strike="noStrike" kern="1200" cap="none" spc="0" normalizeH="0" baseline="0" noProof="0">
                <a:ln>
                  <a:noFill/>
                </a:ln>
                <a:solidFill>
                  <a:prstClr val="black"/>
                </a:solidFill>
                <a:effectLst/>
                <a:uLnTx/>
                <a:uFillTx/>
                <a:latin typeface="Verdana"/>
                <a:ea typeface="+mn-ea"/>
                <a:cs typeface="+mn-cs"/>
              </a:rPr>
              <a:t> as well as the product </a:t>
            </a:r>
            <a:r>
              <a:rPr kumimoji="0" lang="en-US" sz="1200" b="1" i="0" u="none" strike="noStrike" kern="1200" cap="none" spc="0" normalizeH="0" baseline="0" noProof="0">
                <a:ln>
                  <a:noFill/>
                </a:ln>
                <a:solidFill>
                  <a:prstClr val="black"/>
                </a:solidFill>
                <a:effectLst/>
                <a:uLnTx/>
                <a:uFillTx/>
                <a:latin typeface="Verdana"/>
                <a:ea typeface="+mn-ea"/>
                <a:cs typeface="+mn-cs"/>
              </a:rPr>
              <a:t>website</a:t>
            </a:r>
            <a:r>
              <a:rPr kumimoji="0" lang="en-US" sz="1200" b="0" i="0" u="none" strike="noStrike" kern="1200" cap="none" spc="0" normalizeH="0" baseline="0" noProof="0">
                <a:ln>
                  <a:noFill/>
                </a:ln>
                <a:solidFill>
                  <a:prstClr val="black"/>
                </a:solidFill>
                <a:effectLst/>
                <a:uLnTx/>
                <a:uFillTx/>
                <a:latin typeface="Verdana"/>
                <a:ea typeface="+mn-ea"/>
                <a:cs typeface="+mn-cs"/>
              </a:rPr>
              <a:t>;</a:t>
            </a:r>
          </a:p>
        </p:txBody>
      </p:sp>
      <p:sp>
        <p:nvSpPr>
          <p:cNvPr id="7" name="文本框 6">
            <a:extLst>
              <a:ext uri="{FF2B5EF4-FFF2-40B4-BE49-F238E27FC236}">
                <a16:creationId xmlns:a16="http://schemas.microsoft.com/office/drawing/2014/main" id="{D271ABED-4C26-75A1-37D8-EEC1BBB20922}"/>
              </a:ext>
            </a:extLst>
          </p:cNvPr>
          <p:cNvSpPr txBox="1"/>
          <p:nvPr/>
        </p:nvSpPr>
        <p:spPr>
          <a:xfrm>
            <a:off x="4771065" y="1549898"/>
            <a:ext cx="3333187" cy="193899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Can mention in videos (end screen):</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1" i="0" u="none" strike="noStrike" kern="1200" cap="none" spc="0" normalizeH="0" baseline="0" noProof="0" err="1">
                <a:ln>
                  <a:noFill/>
                </a:ln>
                <a:solidFill>
                  <a:prstClr val="black"/>
                </a:solidFill>
                <a:effectLst/>
                <a:uLnTx/>
                <a:uFillTx/>
                <a:latin typeface="Verdana"/>
                <a:ea typeface="+mn-ea"/>
                <a:cs typeface="+mn-cs"/>
              </a:rPr>
              <a:t>X.com</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Sharing updates with regard to app downtime, new platform features, answering common queries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Company Blog: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Sharing user stories and fun facts, increases overall customer engagement at minimum cost</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Links of Facebook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and other social media customers can follow</a:t>
            </a:r>
          </a:p>
        </p:txBody>
      </p:sp>
      <p:sp>
        <p:nvSpPr>
          <p:cNvPr id="8" name="五边形 7">
            <a:extLst>
              <a:ext uri="{FF2B5EF4-FFF2-40B4-BE49-F238E27FC236}">
                <a16:creationId xmlns:a16="http://schemas.microsoft.com/office/drawing/2014/main" id="{CD462426-3ACF-F0EB-ED18-0C9B2EA4BA58}"/>
              </a:ext>
            </a:extLst>
          </p:cNvPr>
          <p:cNvSpPr/>
          <p:nvPr/>
        </p:nvSpPr>
        <p:spPr>
          <a:xfrm>
            <a:off x="478970" y="949317"/>
            <a:ext cx="4328931" cy="472498"/>
          </a:xfrm>
          <a:prstGeom prst="homePlat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a:ln>
                  <a:noFill/>
                </a:ln>
                <a:solidFill>
                  <a:prstClr val="white"/>
                </a:solidFill>
                <a:effectLst/>
                <a:uLnTx/>
                <a:uFillTx/>
                <a:latin typeface="Verdana"/>
                <a:ea typeface="+mn-ea"/>
                <a:cs typeface="+mn-cs"/>
              </a:rPr>
              <a:t>Types of Videos</a:t>
            </a:r>
            <a:endParaRPr kumimoji="1" lang="zh-CN" altLang="en-US" sz="1800" b="1" i="0" u="none" strike="noStrike" kern="1200" cap="none" spc="0" normalizeH="0" baseline="0" noProof="0">
              <a:ln>
                <a:noFill/>
              </a:ln>
              <a:solidFill>
                <a:prstClr val="white"/>
              </a:solidFill>
              <a:effectLst/>
              <a:uLnTx/>
              <a:uFillTx/>
              <a:latin typeface="Verdana"/>
              <a:ea typeface="+mn-ea"/>
              <a:cs typeface="+mn-cs"/>
            </a:endParaRPr>
          </a:p>
        </p:txBody>
      </p:sp>
      <p:sp>
        <p:nvSpPr>
          <p:cNvPr id="11" name="燕尾形 10">
            <a:extLst>
              <a:ext uri="{FF2B5EF4-FFF2-40B4-BE49-F238E27FC236}">
                <a16:creationId xmlns:a16="http://schemas.microsoft.com/office/drawing/2014/main" id="{31506322-5C4A-7CE9-3C12-AC3EA754F39D}"/>
              </a:ext>
            </a:extLst>
          </p:cNvPr>
          <p:cNvSpPr/>
          <p:nvPr/>
        </p:nvSpPr>
        <p:spPr>
          <a:xfrm>
            <a:off x="8078578" y="934458"/>
            <a:ext cx="3634451" cy="473412"/>
          </a:xfrm>
          <a:prstGeom prst="chevron">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a:ln>
                  <a:noFill/>
                </a:ln>
                <a:solidFill>
                  <a:prstClr val="white"/>
                </a:solidFill>
                <a:effectLst/>
                <a:uLnTx/>
                <a:uFillTx/>
                <a:latin typeface="Verdana"/>
                <a:ea typeface="+mn-ea"/>
                <a:cs typeface="+mn-cs"/>
              </a:rPr>
              <a:t>Trend &amp; Frequency</a:t>
            </a:r>
            <a:endParaRPr kumimoji="1" lang="zh-CN" altLang="en-US" sz="1800" b="1" i="0" u="none" strike="noStrike" kern="1200" cap="none" spc="0" normalizeH="0" baseline="0" noProof="0">
              <a:ln>
                <a:noFill/>
              </a:ln>
              <a:solidFill>
                <a:prstClr val="white"/>
              </a:solidFill>
              <a:effectLst/>
              <a:uLnTx/>
              <a:uFillTx/>
              <a:latin typeface="Verdana"/>
              <a:ea typeface="+mn-ea"/>
              <a:cs typeface="+mn-cs"/>
            </a:endParaRPr>
          </a:p>
        </p:txBody>
      </p:sp>
      <p:sp>
        <p:nvSpPr>
          <p:cNvPr id="12" name="燕尾形 11">
            <a:extLst>
              <a:ext uri="{FF2B5EF4-FFF2-40B4-BE49-F238E27FC236}">
                <a16:creationId xmlns:a16="http://schemas.microsoft.com/office/drawing/2014/main" id="{99A783ED-531C-3330-AB4E-8C6BD9DC7222}"/>
              </a:ext>
            </a:extLst>
          </p:cNvPr>
          <p:cNvSpPr/>
          <p:nvPr/>
        </p:nvSpPr>
        <p:spPr>
          <a:xfrm>
            <a:off x="4747919" y="949317"/>
            <a:ext cx="3413981" cy="481596"/>
          </a:xfrm>
          <a:prstGeom prst="chevron">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a:ln>
                  <a:noFill/>
                </a:ln>
                <a:solidFill>
                  <a:prstClr val="white"/>
                </a:solidFill>
                <a:effectLst/>
                <a:uLnTx/>
                <a:uFillTx/>
                <a:latin typeface="Verdana"/>
                <a:ea typeface="+mn-ea"/>
                <a:cs typeface="+mn-cs"/>
              </a:rPr>
              <a:t>Boost Engagement</a:t>
            </a:r>
            <a:endParaRPr kumimoji="1" lang="zh-CN" altLang="en-US" sz="1800" b="1" i="0" u="none" strike="noStrike" kern="1200" cap="none" spc="0" normalizeH="0" baseline="0" noProof="0">
              <a:ln>
                <a:noFill/>
              </a:ln>
              <a:solidFill>
                <a:prstClr val="white"/>
              </a:solidFill>
              <a:effectLst/>
              <a:uLnTx/>
              <a:uFillTx/>
              <a:latin typeface="Verdana"/>
              <a:ea typeface="+mn-ea"/>
              <a:cs typeface="+mn-cs"/>
            </a:endParaRPr>
          </a:p>
        </p:txBody>
      </p:sp>
      <p:sp>
        <p:nvSpPr>
          <p:cNvPr id="19" name="矩形 18">
            <a:extLst>
              <a:ext uri="{FF2B5EF4-FFF2-40B4-BE49-F238E27FC236}">
                <a16:creationId xmlns:a16="http://schemas.microsoft.com/office/drawing/2014/main" id="{67E26DDC-E2B5-40C3-BA33-304D917C3871}"/>
              </a:ext>
            </a:extLst>
          </p:cNvPr>
          <p:cNvSpPr/>
          <p:nvPr/>
        </p:nvSpPr>
        <p:spPr>
          <a:xfrm>
            <a:off x="648185" y="3607360"/>
            <a:ext cx="3530277" cy="2398939"/>
          </a:xfrm>
          <a:prstGeom prst="rect">
            <a:avLst/>
          </a:prstGeom>
          <a:noFill/>
          <a:ln>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5B63B7"/>
                </a:solidFill>
              </a:ln>
              <a:noFill/>
              <a:effectLst/>
              <a:uLnTx/>
              <a:uFillTx/>
              <a:latin typeface="Verdana"/>
              <a:ea typeface="+mn-ea"/>
              <a:cs typeface="+mn-cs"/>
            </a:endParaRPr>
          </a:p>
        </p:txBody>
      </p:sp>
      <p:sp>
        <p:nvSpPr>
          <p:cNvPr id="20" name="矩形 19">
            <a:extLst>
              <a:ext uri="{FF2B5EF4-FFF2-40B4-BE49-F238E27FC236}">
                <a16:creationId xmlns:a16="http://schemas.microsoft.com/office/drawing/2014/main" id="{F0DA72C0-8EF2-1A78-BFC9-6416C427D086}"/>
              </a:ext>
            </a:extLst>
          </p:cNvPr>
          <p:cNvSpPr/>
          <p:nvPr/>
        </p:nvSpPr>
        <p:spPr>
          <a:xfrm>
            <a:off x="4456256" y="3618958"/>
            <a:ext cx="3530277" cy="2398939"/>
          </a:xfrm>
          <a:prstGeom prst="rect">
            <a:avLst/>
          </a:prstGeom>
          <a:no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solidFill>
                  <a:srgbClr val="5B63B7"/>
                </a:solidFill>
              </a:ln>
              <a:noFill/>
              <a:effectLst/>
              <a:uLnTx/>
              <a:uFillTx/>
              <a:latin typeface="Verdana"/>
              <a:ea typeface="+mn-ea"/>
              <a:cs typeface="+mn-cs"/>
            </a:endParaRPr>
          </a:p>
        </p:txBody>
      </p:sp>
      <p:sp>
        <p:nvSpPr>
          <p:cNvPr id="21" name="直角三角形 20">
            <a:extLst>
              <a:ext uri="{FF2B5EF4-FFF2-40B4-BE49-F238E27FC236}">
                <a16:creationId xmlns:a16="http://schemas.microsoft.com/office/drawing/2014/main" id="{8EBBBEC3-3C0C-C57B-DEB1-AA8BFD0D65C8}"/>
              </a:ext>
            </a:extLst>
          </p:cNvPr>
          <p:cNvSpPr/>
          <p:nvPr/>
        </p:nvSpPr>
        <p:spPr>
          <a:xfrm>
            <a:off x="648185" y="4965539"/>
            <a:ext cx="972271" cy="1040768"/>
          </a:xfrm>
          <a:prstGeom prst="rtTriangl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400" b="1" i="0" u="none" strike="noStrike" kern="1200" cap="none" spc="0" normalizeH="0" baseline="0" noProof="0">
                <a:ln>
                  <a:noFill/>
                </a:ln>
                <a:solidFill>
                  <a:prstClr val="white"/>
                </a:solidFill>
                <a:effectLst/>
                <a:uLnTx/>
                <a:uFillTx/>
                <a:latin typeface="Verdana"/>
                <a:ea typeface="+mn-ea"/>
                <a:cs typeface="+mn-cs"/>
              </a:rPr>
              <a:t>Do’s</a:t>
            </a:r>
            <a:endParaRPr kumimoji="1" lang="zh-CN" altLang="en-US" sz="1400" b="1" i="0" u="none" strike="noStrike" kern="1200" cap="none" spc="0" normalizeH="0" baseline="0" noProof="0">
              <a:ln>
                <a:noFill/>
              </a:ln>
              <a:solidFill>
                <a:prstClr val="white"/>
              </a:solidFill>
              <a:effectLst/>
              <a:uLnTx/>
              <a:uFillTx/>
              <a:latin typeface="Verdana"/>
              <a:ea typeface="+mn-ea"/>
              <a:cs typeface="+mn-cs"/>
            </a:endParaRPr>
          </a:p>
        </p:txBody>
      </p:sp>
      <p:sp>
        <p:nvSpPr>
          <p:cNvPr id="24" name="直角三角形 23">
            <a:extLst>
              <a:ext uri="{FF2B5EF4-FFF2-40B4-BE49-F238E27FC236}">
                <a16:creationId xmlns:a16="http://schemas.microsoft.com/office/drawing/2014/main" id="{B1D0780F-1EF0-9CDA-C1BF-B6047DF5F471}"/>
              </a:ext>
            </a:extLst>
          </p:cNvPr>
          <p:cNvSpPr/>
          <p:nvPr/>
        </p:nvSpPr>
        <p:spPr>
          <a:xfrm>
            <a:off x="4456256" y="4977129"/>
            <a:ext cx="972271" cy="1040768"/>
          </a:xfrm>
          <a:prstGeom prst="rtTriangl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a:solidFill>
                  <a:prstClr val="white"/>
                </a:solidFill>
                <a:latin typeface="Verdana"/>
              </a:rPr>
              <a:t>Not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200" b="1" i="0" u="none" strike="noStrike" kern="1200" cap="none" spc="0" normalizeH="0" baseline="0" noProof="0">
                <a:ln>
                  <a:noFill/>
                </a:ln>
                <a:solidFill>
                  <a:prstClr val="white"/>
                </a:solidFill>
                <a:effectLst/>
                <a:uLnTx/>
                <a:uFillTx/>
                <a:latin typeface="Verdana"/>
                <a:ea typeface="+mn-ea"/>
                <a:cs typeface="+mn-cs"/>
              </a:rPr>
              <a:t>Do’s</a:t>
            </a:r>
          </a:p>
        </p:txBody>
      </p:sp>
      <p:sp>
        <p:nvSpPr>
          <p:cNvPr id="25" name="TextBox 44">
            <a:extLst>
              <a:ext uri="{FF2B5EF4-FFF2-40B4-BE49-F238E27FC236}">
                <a16:creationId xmlns:a16="http://schemas.microsoft.com/office/drawing/2014/main" id="{9A3F0ABC-BF58-1053-9D25-327972561263}"/>
              </a:ext>
            </a:extLst>
          </p:cNvPr>
          <p:cNvSpPr txBox="1"/>
          <p:nvPr/>
        </p:nvSpPr>
        <p:spPr>
          <a:xfrm>
            <a:off x="798660" y="3676413"/>
            <a:ext cx="3402952" cy="2492990"/>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Keep openings </a:t>
            </a:r>
            <a:r>
              <a:rPr kumimoji="0" lang="en-US" sz="1200" b="1" i="0" u="none" strike="noStrike" kern="1200" cap="none" spc="0" normalizeH="0" baseline="0" noProof="0">
                <a:ln>
                  <a:noFill/>
                </a:ln>
                <a:solidFill>
                  <a:prstClr val="black"/>
                </a:solidFill>
                <a:effectLst/>
                <a:uLnTx/>
                <a:uFillTx/>
                <a:latin typeface="Verdana"/>
                <a:ea typeface="+mn-ea"/>
                <a:cs typeface="+mn-cs"/>
              </a:rPr>
              <a:t>short</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Add an interesting </a:t>
            </a:r>
            <a:r>
              <a:rPr kumimoji="0" lang="en-US" sz="1200" b="1" i="0" u="none" strike="noStrike" kern="1200" cap="none" spc="0" normalizeH="0" baseline="0" noProof="0">
                <a:ln>
                  <a:noFill/>
                </a:ln>
                <a:solidFill>
                  <a:prstClr val="black"/>
                </a:solidFill>
                <a:effectLst/>
                <a:uLnTx/>
                <a:uFillTx/>
                <a:latin typeface="Verdana"/>
                <a:ea typeface="+mn-ea"/>
                <a:cs typeface="+mn-cs"/>
              </a:rPr>
              <a:t>hook</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Use </a:t>
            </a:r>
            <a:r>
              <a:rPr kumimoji="0" lang="en-US" sz="1200" b="1" i="0" u="none" strike="noStrike" kern="1200" cap="none" spc="0" normalizeH="0" baseline="0" noProof="0">
                <a:ln>
                  <a:noFill/>
                </a:ln>
                <a:solidFill>
                  <a:prstClr val="black"/>
                </a:solidFill>
                <a:effectLst/>
                <a:uLnTx/>
                <a:uFillTx/>
                <a:latin typeface="Verdana"/>
                <a:ea typeface="+mn-ea"/>
                <a:cs typeface="+mn-cs"/>
              </a:rPr>
              <a:t>channel analytics </a:t>
            </a:r>
            <a:r>
              <a:rPr kumimoji="0" lang="en-US" sz="1200" b="0" i="0" u="none" strike="noStrike" kern="1200" cap="none" spc="0" normalizeH="0" baseline="0" noProof="0">
                <a:ln>
                  <a:noFill/>
                </a:ln>
                <a:solidFill>
                  <a:prstClr val="black"/>
                </a:solidFill>
                <a:effectLst/>
                <a:uLnTx/>
                <a:uFillTx/>
                <a:latin typeface="Verdana"/>
                <a:ea typeface="+mn-ea"/>
                <a:cs typeface="+mn-cs"/>
              </a:rPr>
              <a:t>and improve future videos based on previous data</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Add </a:t>
            </a:r>
            <a:r>
              <a:rPr kumimoji="0" lang="en-US" sz="1200" b="1" i="0" u="none" strike="noStrike" kern="1200" cap="none" spc="0" normalizeH="0" baseline="0" noProof="0">
                <a:ln>
                  <a:noFill/>
                </a:ln>
                <a:solidFill>
                  <a:prstClr val="black"/>
                </a:solidFill>
                <a:effectLst/>
                <a:uLnTx/>
                <a:uFillTx/>
                <a:latin typeface="Verdana"/>
                <a:ea typeface="+mn-ea"/>
                <a:cs typeface="+mn-cs"/>
              </a:rPr>
              <a:t>end screens </a:t>
            </a:r>
            <a:r>
              <a:rPr kumimoji="0" lang="en-US" sz="1200" b="0" i="0" u="none" strike="noStrike" kern="1200" cap="none" spc="0" normalizeH="0" baseline="0" noProof="0">
                <a:ln>
                  <a:noFill/>
                </a:ln>
                <a:solidFill>
                  <a:prstClr val="black"/>
                </a:solidFill>
                <a:effectLst/>
                <a:uLnTx/>
                <a:uFillTx/>
                <a:latin typeface="Verdana"/>
                <a:ea typeface="+mn-ea"/>
                <a:cs typeface="+mn-cs"/>
              </a:rPr>
              <a:t>to promote videos, channel, or website</a:t>
            </a:r>
          </a:p>
          <a:p>
            <a:pPr marL="171450" marR="0" lvl="0" indent="-171450" algn="ctr"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A series of videos: </a:t>
            </a:r>
            <a:r>
              <a:rPr kumimoji="0" lang="en-US" sz="1200" b="0" i="0" u="none" strike="noStrike" kern="1200" cap="none" spc="0" normalizeH="0" baseline="0" noProof="0">
                <a:ln>
                  <a:noFill/>
                </a:ln>
                <a:solidFill>
                  <a:prstClr val="black"/>
                </a:solidFill>
                <a:effectLst/>
                <a:uLnTx/>
                <a:uFillTx/>
                <a:latin typeface="Verdana"/>
                <a:ea typeface="+mn-ea"/>
                <a:cs typeface="+mn-cs"/>
              </a:rPr>
              <a:t>Maintain to update a series of videos for one topic, like introducing how to use each tool of </a:t>
            </a:r>
            <a:r>
              <a:rPr kumimoji="0" lang="en-US" sz="1200" b="0" i="0" u="none" strike="noStrike" kern="1200" cap="none" spc="0" normalizeH="0" baseline="0" noProof="0" err="1">
                <a:ln>
                  <a:noFill/>
                </a:ln>
                <a:solidFill>
                  <a:prstClr val="black"/>
                </a:solidFill>
                <a:effectLst/>
                <a:uLnTx/>
                <a:uFillTx/>
                <a:latin typeface="Verdana"/>
                <a:ea typeface="+mn-ea"/>
                <a:cs typeface="+mn-cs"/>
              </a:rPr>
              <a:t>Geni</a:t>
            </a:r>
            <a:r>
              <a:rPr kumimoji="0" lang="en-US" sz="1200" b="0" i="0" u="none" strike="noStrike" kern="1200" cap="none" spc="0" normalizeH="0" baseline="0" noProof="0">
                <a:ln>
                  <a:noFill/>
                </a:ln>
                <a:solidFill>
                  <a:prstClr val="black"/>
                </a:solidFill>
                <a:effectLst/>
                <a:uLnTx/>
                <a:uFillTx/>
                <a:latin typeface="Verdana"/>
                <a:ea typeface="+mn-ea"/>
                <a:cs typeface="+mn-cs"/>
              </a:rPr>
              <a:t> Zone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26" name="TextBox 44">
            <a:extLst>
              <a:ext uri="{FF2B5EF4-FFF2-40B4-BE49-F238E27FC236}">
                <a16:creationId xmlns:a16="http://schemas.microsoft.com/office/drawing/2014/main" id="{9A257BE0-3A13-7936-5650-3924C98B3964}"/>
              </a:ext>
            </a:extLst>
          </p:cNvPr>
          <p:cNvSpPr txBox="1"/>
          <p:nvPr/>
        </p:nvSpPr>
        <p:spPr>
          <a:xfrm>
            <a:off x="4479406" y="3642108"/>
            <a:ext cx="3476969" cy="2492990"/>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Length:</a:t>
            </a:r>
            <a:r>
              <a:rPr kumimoji="0" lang="zh-CN" altLang="en-US" sz="1200" b="1" i="0" u="none" strike="noStrike" kern="1200" cap="none" spc="0" normalizeH="0" baseline="0" noProof="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Don’t make videos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too long</a:t>
            </a:r>
            <a:endParaRPr kumimoji="0" lang="en-US" sz="1200" b="1"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Engagement: </a:t>
            </a:r>
            <a:r>
              <a:rPr kumimoji="0" lang="en-US" sz="1200" b="0" i="0" u="none" strike="noStrike" kern="1200" cap="none" spc="0" normalizeH="0" baseline="0" noProof="0">
                <a:ln>
                  <a:noFill/>
                </a:ln>
                <a:solidFill>
                  <a:prstClr val="black"/>
                </a:solidFill>
                <a:effectLst/>
                <a:uLnTx/>
                <a:uFillTx/>
                <a:latin typeface="Verdana"/>
                <a:ea typeface="+mn-ea"/>
                <a:cs typeface="+mn-cs"/>
              </a:rPr>
              <a:t>Don’t ignore Feedback, actively </a:t>
            </a:r>
            <a:r>
              <a:rPr kumimoji="0" lang="en-US" sz="1200" b="1" i="0" u="none" strike="noStrike" kern="1200" cap="none" spc="0" normalizeH="0" baseline="0" noProof="0">
                <a:ln>
                  <a:noFill/>
                </a:ln>
                <a:solidFill>
                  <a:prstClr val="black"/>
                </a:solidFill>
                <a:effectLst/>
                <a:uLnTx/>
                <a:uFillTx/>
                <a:latin typeface="Verdana"/>
                <a:ea typeface="+mn-ea"/>
                <a:cs typeface="+mn-cs"/>
              </a:rPr>
              <a:t>encourage feedback </a:t>
            </a:r>
            <a:r>
              <a:rPr kumimoji="0" lang="en-US" sz="1200" b="0" i="0" u="none" strike="noStrike" kern="1200" cap="none" spc="0" normalizeH="0" baseline="0" noProof="0">
                <a:ln>
                  <a:noFill/>
                </a:ln>
                <a:solidFill>
                  <a:prstClr val="black"/>
                </a:solidFill>
                <a:effectLst/>
                <a:uLnTx/>
                <a:uFillTx/>
                <a:latin typeface="Verdana"/>
                <a:ea typeface="+mn-ea"/>
                <a:cs typeface="+mn-cs"/>
              </a:rPr>
              <a:t>from viewers and respond to comments or questions</a:t>
            </a:r>
          </a:p>
          <a:p>
            <a:pPr marL="171450" marR="0" lvl="0" indent="-171450" algn="ctr"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Copyright Property: </a:t>
            </a:r>
            <a:r>
              <a:rPr kumimoji="0" lang="en-US" sz="1200" b="0" i="0" u="none" strike="noStrike" kern="1200" cap="none" spc="0" normalizeH="0" baseline="0" noProof="0">
                <a:ln>
                  <a:noFill/>
                </a:ln>
                <a:solidFill>
                  <a:prstClr val="black"/>
                </a:solidFill>
                <a:effectLst/>
                <a:uLnTx/>
                <a:uFillTx/>
                <a:latin typeface="Verdana"/>
                <a:ea typeface="+mn-ea"/>
                <a:cs typeface="+mn-cs"/>
              </a:rPr>
              <a:t>Respect the intellectual property rights of others, and avoid using copyrighted images, music, or video clips </a:t>
            </a:r>
            <a:r>
              <a:rPr kumimoji="0" lang="en-US" sz="1200" b="1" i="0" u="none" strike="noStrike" kern="1200" cap="none" spc="0" normalizeH="0" baseline="0" noProof="0">
                <a:ln>
                  <a:noFill/>
                </a:ln>
                <a:solidFill>
                  <a:prstClr val="black"/>
                </a:solidFill>
                <a:effectLst/>
                <a:uLnTx/>
                <a:uFillTx/>
                <a:latin typeface="Verdana"/>
                <a:ea typeface="+mn-ea"/>
                <a:cs typeface="+mn-cs"/>
              </a:rPr>
              <a:t>without proper licensing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p:txBody>
      </p:sp>
      <p:graphicFrame>
        <p:nvGraphicFramePr>
          <p:cNvPr id="29" name="表格 28">
            <a:extLst>
              <a:ext uri="{FF2B5EF4-FFF2-40B4-BE49-F238E27FC236}">
                <a16:creationId xmlns:a16="http://schemas.microsoft.com/office/drawing/2014/main" id="{E72602CE-054C-4527-4A79-C313B6177010}"/>
              </a:ext>
            </a:extLst>
          </p:cNvPr>
          <p:cNvGraphicFramePr>
            <a:graphicFrameLocks noGrp="1"/>
          </p:cNvGraphicFramePr>
          <p:nvPr/>
        </p:nvGraphicFramePr>
        <p:xfrm>
          <a:off x="8104252" y="2196545"/>
          <a:ext cx="3634449" cy="614680"/>
        </p:xfrm>
        <a:graphic>
          <a:graphicData uri="http://schemas.openxmlformats.org/drawingml/2006/table">
            <a:tbl>
              <a:tblPr firstRow="1" bandRow="1">
                <a:tableStyleId>{F5AB1C69-6EDB-4FF4-983F-18BD219EF322}</a:tableStyleId>
              </a:tblPr>
              <a:tblGrid>
                <a:gridCol w="519207">
                  <a:extLst>
                    <a:ext uri="{9D8B030D-6E8A-4147-A177-3AD203B41FA5}">
                      <a16:colId xmlns:a16="http://schemas.microsoft.com/office/drawing/2014/main" val="1788414921"/>
                    </a:ext>
                  </a:extLst>
                </a:gridCol>
                <a:gridCol w="519207">
                  <a:extLst>
                    <a:ext uri="{9D8B030D-6E8A-4147-A177-3AD203B41FA5}">
                      <a16:colId xmlns:a16="http://schemas.microsoft.com/office/drawing/2014/main" val="3915443895"/>
                    </a:ext>
                  </a:extLst>
                </a:gridCol>
                <a:gridCol w="519207">
                  <a:extLst>
                    <a:ext uri="{9D8B030D-6E8A-4147-A177-3AD203B41FA5}">
                      <a16:colId xmlns:a16="http://schemas.microsoft.com/office/drawing/2014/main" val="3779389625"/>
                    </a:ext>
                  </a:extLst>
                </a:gridCol>
                <a:gridCol w="519207">
                  <a:extLst>
                    <a:ext uri="{9D8B030D-6E8A-4147-A177-3AD203B41FA5}">
                      <a16:colId xmlns:a16="http://schemas.microsoft.com/office/drawing/2014/main" val="2517614091"/>
                    </a:ext>
                  </a:extLst>
                </a:gridCol>
                <a:gridCol w="519207">
                  <a:extLst>
                    <a:ext uri="{9D8B030D-6E8A-4147-A177-3AD203B41FA5}">
                      <a16:colId xmlns:a16="http://schemas.microsoft.com/office/drawing/2014/main" val="2474834901"/>
                    </a:ext>
                  </a:extLst>
                </a:gridCol>
                <a:gridCol w="519207">
                  <a:extLst>
                    <a:ext uri="{9D8B030D-6E8A-4147-A177-3AD203B41FA5}">
                      <a16:colId xmlns:a16="http://schemas.microsoft.com/office/drawing/2014/main" val="222714320"/>
                    </a:ext>
                  </a:extLst>
                </a:gridCol>
                <a:gridCol w="519207">
                  <a:extLst>
                    <a:ext uri="{9D8B030D-6E8A-4147-A177-3AD203B41FA5}">
                      <a16:colId xmlns:a16="http://schemas.microsoft.com/office/drawing/2014/main" val="3576007649"/>
                    </a:ext>
                  </a:extLst>
                </a:gridCol>
              </a:tblGrid>
              <a:tr h="0">
                <a:tc>
                  <a:txBody>
                    <a:bodyPr/>
                    <a:lstStyle/>
                    <a:p>
                      <a:r>
                        <a:rPr lang="en-US" altLang="zh-CN" sz="1000"/>
                        <a:t>Mon</a:t>
                      </a:r>
                      <a:endParaRPr lang="zh-CN" altLang="en-US" sz="1000"/>
                    </a:p>
                  </a:txBody>
                  <a:tcPr/>
                </a:tc>
                <a:tc>
                  <a:txBody>
                    <a:bodyPr/>
                    <a:lstStyle/>
                    <a:p>
                      <a:r>
                        <a:rPr lang="en-US" altLang="zh-CN" sz="1000"/>
                        <a:t>Tue</a:t>
                      </a:r>
                      <a:endParaRPr lang="zh-CN" altLang="en-US" sz="1000"/>
                    </a:p>
                  </a:txBody>
                  <a:tcPr/>
                </a:tc>
                <a:tc>
                  <a:txBody>
                    <a:bodyPr/>
                    <a:lstStyle/>
                    <a:p>
                      <a:r>
                        <a:rPr lang="en-US" altLang="zh-CN" sz="1000"/>
                        <a:t>Wed</a:t>
                      </a:r>
                      <a:endParaRPr lang="zh-CN" altLang="en-US" sz="1000"/>
                    </a:p>
                  </a:txBody>
                  <a:tcPr/>
                </a:tc>
                <a:tc>
                  <a:txBody>
                    <a:bodyPr/>
                    <a:lstStyle/>
                    <a:p>
                      <a:r>
                        <a:rPr lang="en-US" altLang="zh-CN" sz="1000"/>
                        <a:t>Thu</a:t>
                      </a:r>
                      <a:endParaRPr lang="zh-CN" altLang="en-US" sz="1000"/>
                    </a:p>
                  </a:txBody>
                  <a:tcPr/>
                </a:tc>
                <a:tc>
                  <a:txBody>
                    <a:bodyPr/>
                    <a:lstStyle/>
                    <a:p>
                      <a:r>
                        <a:rPr lang="en-US" altLang="zh-CN" sz="1000"/>
                        <a:t>Fri</a:t>
                      </a:r>
                      <a:endParaRPr lang="zh-CN" altLang="en-US" sz="1000"/>
                    </a:p>
                  </a:txBody>
                  <a:tcPr/>
                </a:tc>
                <a:tc>
                  <a:txBody>
                    <a:bodyPr/>
                    <a:lstStyle/>
                    <a:p>
                      <a:r>
                        <a:rPr lang="en-US" altLang="zh-CN" sz="1000"/>
                        <a:t>Sat</a:t>
                      </a:r>
                      <a:endParaRPr lang="zh-CN" altLang="en-US" sz="1000"/>
                    </a:p>
                  </a:txBody>
                  <a:tcPr/>
                </a:tc>
                <a:tc>
                  <a:txBody>
                    <a:bodyPr/>
                    <a:lstStyle/>
                    <a:p>
                      <a:r>
                        <a:rPr lang="en-US" altLang="zh-CN" sz="1000"/>
                        <a:t>Sun</a:t>
                      </a:r>
                      <a:endParaRPr lang="zh-CN" altLang="en-US" sz="1000"/>
                    </a:p>
                  </a:txBody>
                  <a:tcPr/>
                </a:tc>
                <a:extLst>
                  <a:ext uri="{0D108BD9-81ED-4DB2-BD59-A6C34878D82A}">
                    <a16:rowId xmlns:a16="http://schemas.microsoft.com/office/drawing/2014/main" val="2328067195"/>
                  </a:ext>
                </a:extLst>
              </a:tr>
              <a:tr h="370840">
                <a:tc>
                  <a:txBody>
                    <a:bodyPr/>
                    <a:lstStyle/>
                    <a:p>
                      <a:r>
                        <a:rPr lang="en-US" altLang="zh-CN" sz="900"/>
                        <a:t>2-4pm</a:t>
                      </a:r>
                      <a:endParaRPr lang="zh-CN" altLang="en-US" sz="900"/>
                    </a:p>
                  </a:txBody>
                  <a:tcPr/>
                </a:tc>
                <a:tc>
                  <a:txBody>
                    <a:bodyPr/>
                    <a:lstStyle/>
                    <a:p>
                      <a:r>
                        <a:rPr lang="en-US" altLang="zh-CN" sz="900"/>
                        <a:t>2-4pm</a:t>
                      </a:r>
                      <a:endParaRPr lang="zh-CN" altLang="en-US" sz="900"/>
                    </a:p>
                  </a:txBody>
                  <a:tcPr/>
                </a:tc>
                <a:tc>
                  <a:txBody>
                    <a:bodyPr/>
                    <a:lstStyle/>
                    <a:p>
                      <a:r>
                        <a:rPr lang="en-US" altLang="zh-CN" sz="900"/>
                        <a:t>2-4pm</a:t>
                      </a:r>
                      <a:endParaRPr lang="zh-CN" altLang="en-US" sz="900"/>
                    </a:p>
                  </a:txBody>
                  <a:tcPr/>
                </a:tc>
                <a:tc>
                  <a:txBody>
                    <a:bodyPr/>
                    <a:lstStyle/>
                    <a:p>
                      <a:r>
                        <a:rPr lang="en-US" altLang="zh-CN" sz="900"/>
                        <a:t>2-4pm</a:t>
                      </a:r>
                      <a:endParaRPr lang="zh-CN" altLang="en-US" sz="900"/>
                    </a:p>
                  </a:txBody>
                  <a:tcPr/>
                </a:tc>
                <a:tc>
                  <a:txBody>
                    <a:bodyPr/>
                    <a:lstStyle/>
                    <a:p>
                      <a:r>
                        <a:rPr lang="en-US" altLang="zh-CN" sz="900"/>
                        <a:t>2-4pm</a:t>
                      </a:r>
                      <a:endParaRPr lang="zh-CN" altLang="en-US" sz="900"/>
                    </a:p>
                  </a:txBody>
                  <a:tcPr/>
                </a:tc>
                <a:tc>
                  <a:txBody>
                    <a:bodyPr/>
                    <a:lstStyle/>
                    <a:p>
                      <a:r>
                        <a:rPr lang="en-US" altLang="zh-CN" sz="900"/>
                        <a:t>9-11am</a:t>
                      </a:r>
                      <a:endParaRPr lang="zh-CN" altLang="en-US" sz="900"/>
                    </a:p>
                  </a:txBody>
                  <a:tcPr/>
                </a:tc>
                <a:tc>
                  <a:txBody>
                    <a:bodyPr/>
                    <a:lstStyle/>
                    <a:p>
                      <a:r>
                        <a:rPr lang="en-US" altLang="zh-CN" sz="900"/>
                        <a:t>9-11am</a:t>
                      </a:r>
                      <a:endParaRPr lang="zh-CN" altLang="en-US" sz="900"/>
                    </a:p>
                  </a:txBody>
                  <a:tcPr/>
                </a:tc>
                <a:extLst>
                  <a:ext uri="{0D108BD9-81ED-4DB2-BD59-A6C34878D82A}">
                    <a16:rowId xmlns:a16="http://schemas.microsoft.com/office/drawing/2014/main" val="2920880256"/>
                  </a:ext>
                </a:extLst>
              </a:tr>
            </a:tbl>
          </a:graphicData>
        </a:graphic>
      </p:graphicFrame>
      <p:sp>
        <p:nvSpPr>
          <p:cNvPr id="30" name="下箭头标注 29">
            <a:extLst>
              <a:ext uri="{FF2B5EF4-FFF2-40B4-BE49-F238E27FC236}">
                <a16:creationId xmlns:a16="http://schemas.microsoft.com/office/drawing/2014/main" id="{EA6D6020-DBC4-FD9A-8D15-297099CB523B}"/>
              </a:ext>
            </a:extLst>
          </p:cNvPr>
          <p:cNvSpPr/>
          <p:nvPr/>
        </p:nvSpPr>
        <p:spPr>
          <a:xfrm>
            <a:off x="8113532" y="1570397"/>
            <a:ext cx="3592328" cy="552940"/>
          </a:xfrm>
          <a:prstGeom prst="downArrowCallou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Verdana"/>
                <a:ea typeface="+mn-ea"/>
                <a:cs typeface="+mn-cs"/>
              </a:rPr>
              <a:t>Once a Week</a:t>
            </a:r>
            <a:endParaRPr kumimoji="1" lang="zh-CN" altLang="en-US" sz="1600" b="1" i="0" u="none" strike="noStrike" kern="1200" cap="none" spc="0" normalizeH="0" baseline="0" noProof="0">
              <a:ln>
                <a:noFill/>
              </a:ln>
              <a:solidFill>
                <a:prstClr val="white"/>
              </a:solidFill>
              <a:effectLst/>
              <a:uLnTx/>
              <a:uFillTx/>
              <a:latin typeface="Verdana"/>
              <a:ea typeface="+mn-ea"/>
              <a:cs typeface="+mn-cs"/>
            </a:endParaRPr>
          </a:p>
        </p:txBody>
      </p:sp>
      <p:sp>
        <p:nvSpPr>
          <p:cNvPr id="31" name="上箭头标注 30">
            <a:extLst>
              <a:ext uri="{FF2B5EF4-FFF2-40B4-BE49-F238E27FC236}">
                <a16:creationId xmlns:a16="http://schemas.microsoft.com/office/drawing/2014/main" id="{14797F04-4E7E-5E3B-D146-9BFD6D3815AD}"/>
              </a:ext>
            </a:extLst>
          </p:cNvPr>
          <p:cNvSpPr/>
          <p:nvPr/>
        </p:nvSpPr>
        <p:spPr>
          <a:xfrm>
            <a:off x="8161900" y="2893672"/>
            <a:ext cx="3551129" cy="614680"/>
          </a:xfrm>
          <a:prstGeom prst="upArrowCallou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Verdana"/>
                <a:ea typeface="+mn-ea"/>
                <a:cs typeface="+mn-cs"/>
              </a:rPr>
              <a:t>Friday 3-4pm</a:t>
            </a:r>
            <a:endParaRPr kumimoji="1" lang="zh-CN" altLang="en-US" sz="1600" b="1" i="0" u="none" strike="noStrike" kern="1200" cap="none" spc="0" normalizeH="0" baseline="0" noProof="0">
              <a:ln>
                <a:noFill/>
              </a:ln>
              <a:solidFill>
                <a:prstClr val="white"/>
              </a:solidFill>
              <a:effectLst/>
              <a:uLnTx/>
              <a:uFillTx/>
              <a:latin typeface="Verdana"/>
              <a:ea typeface="+mn-ea"/>
              <a:cs typeface="+mn-cs"/>
            </a:endParaRPr>
          </a:p>
        </p:txBody>
      </p:sp>
      <p:sp>
        <p:nvSpPr>
          <p:cNvPr id="32" name="五边形 31">
            <a:extLst>
              <a:ext uri="{FF2B5EF4-FFF2-40B4-BE49-F238E27FC236}">
                <a16:creationId xmlns:a16="http://schemas.microsoft.com/office/drawing/2014/main" id="{FBF18CFF-102A-BEA5-C6AA-A8AB0AC176BE}"/>
              </a:ext>
            </a:extLst>
          </p:cNvPr>
          <p:cNvSpPr/>
          <p:nvPr/>
        </p:nvSpPr>
        <p:spPr>
          <a:xfrm>
            <a:off x="8161900" y="3676413"/>
            <a:ext cx="3543960" cy="415890"/>
          </a:xfrm>
          <a:prstGeom prst="homePlat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a:ln>
                  <a:noFill/>
                </a:ln>
                <a:solidFill>
                  <a:prstClr val="white"/>
                </a:solidFill>
                <a:effectLst/>
                <a:uLnTx/>
                <a:uFillTx/>
                <a:latin typeface="Verdana"/>
                <a:ea typeface="+mn-ea"/>
                <a:cs typeface="+mn-cs"/>
              </a:rPr>
              <a:t>Takeaways</a:t>
            </a:r>
            <a:endParaRPr kumimoji="1" lang="zh-CN" altLang="en-US" sz="1800" b="1" i="0" u="none" strike="noStrike" kern="1200" cap="none" spc="0" normalizeH="0" baseline="0" noProof="0">
              <a:ln>
                <a:noFill/>
              </a:ln>
              <a:solidFill>
                <a:prstClr val="white"/>
              </a:solidFill>
              <a:effectLst/>
              <a:uLnTx/>
              <a:uFillTx/>
              <a:latin typeface="Verdana"/>
              <a:ea typeface="+mn-ea"/>
              <a:cs typeface="+mn-cs"/>
            </a:endParaRPr>
          </a:p>
        </p:txBody>
      </p:sp>
      <p:sp>
        <p:nvSpPr>
          <p:cNvPr id="33" name="左中括号 32">
            <a:extLst>
              <a:ext uri="{FF2B5EF4-FFF2-40B4-BE49-F238E27FC236}">
                <a16:creationId xmlns:a16="http://schemas.microsoft.com/office/drawing/2014/main" id="{D8ADCA5A-09AE-42EF-1127-B877C3ECF85E}"/>
              </a:ext>
            </a:extLst>
          </p:cNvPr>
          <p:cNvSpPr/>
          <p:nvPr/>
        </p:nvSpPr>
        <p:spPr>
          <a:xfrm>
            <a:off x="8175773" y="4178461"/>
            <a:ext cx="354769" cy="1839436"/>
          </a:xfrm>
          <a:prstGeom prst="leftBracket">
            <a:avLst/>
          </a:prstGeom>
          <a:noFill/>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4" name="左中括号 33">
            <a:extLst>
              <a:ext uri="{FF2B5EF4-FFF2-40B4-BE49-F238E27FC236}">
                <a16:creationId xmlns:a16="http://schemas.microsoft.com/office/drawing/2014/main" id="{C2F42BA0-1588-CE6F-D0A5-40D1583C4A6B}"/>
              </a:ext>
            </a:extLst>
          </p:cNvPr>
          <p:cNvSpPr/>
          <p:nvPr/>
        </p:nvSpPr>
        <p:spPr>
          <a:xfrm rot="10800000">
            <a:off x="11360743" y="4180392"/>
            <a:ext cx="354769" cy="1839436"/>
          </a:xfrm>
          <a:prstGeom prst="leftBracket">
            <a:avLst/>
          </a:prstGeom>
          <a:noFill/>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6" name="文本框 35">
            <a:extLst>
              <a:ext uri="{FF2B5EF4-FFF2-40B4-BE49-F238E27FC236}">
                <a16:creationId xmlns:a16="http://schemas.microsoft.com/office/drawing/2014/main" id="{F9E5F15A-4567-95BD-6391-994C95BB48B7}"/>
              </a:ext>
            </a:extLst>
          </p:cNvPr>
          <p:cNvSpPr txBox="1"/>
          <p:nvPr/>
        </p:nvSpPr>
        <p:spPr>
          <a:xfrm>
            <a:off x="8175773" y="4132161"/>
            <a:ext cx="3687731" cy="1938992"/>
          </a:xfrm>
          <a:prstGeom prst="rect">
            <a:avLst/>
          </a:prstGeom>
          <a:noFill/>
        </p:spPr>
        <p:txBody>
          <a:bodyPr wrap="square">
            <a:sp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Make a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series of videos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demonstrating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functionalities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Maintain to update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once a week</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on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Friday 3-4pm</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End Screen: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link related materials customers can follow, encourage feedback</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Analyze data by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channel analytics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for improvements</a:t>
            </a:r>
          </a:p>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Don’t be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too long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and add a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hook</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to be appealing</a:t>
            </a:r>
          </a:p>
        </p:txBody>
      </p:sp>
      <p:sp>
        <p:nvSpPr>
          <p:cNvPr id="39" name="梯形 38">
            <a:extLst>
              <a:ext uri="{FF2B5EF4-FFF2-40B4-BE49-F238E27FC236}">
                <a16:creationId xmlns:a16="http://schemas.microsoft.com/office/drawing/2014/main" id="{B1FB5F4F-499A-D667-41CE-13ED7C4D390F}"/>
              </a:ext>
            </a:extLst>
          </p:cNvPr>
          <p:cNvSpPr/>
          <p:nvPr/>
        </p:nvSpPr>
        <p:spPr>
          <a:xfrm rot="16200000">
            <a:off x="-617977" y="4746222"/>
            <a:ext cx="2363767" cy="109233"/>
          </a:xfrm>
          <a:prstGeom prst="trapezoid">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42" name="梯形 41">
            <a:extLst>
              <a:ext uri="{FF2B5EF4-FFF2-40B4-BE49-F238E27FC236}">
                <a16:creationId xmlns:a16="http://schemas.microsoft.com/office/drawing/2014/main" id="{E42DB433-1EE4-1F46-6AC1-AED6F61A3BE2}"/>
              </a:ext>
            </a:extLst>
          </p:cNvPr>
          <p:cNvSpPr/>
          <p:nvPr/>
        </p:nvSpPr>
        <p:spPr>
          <a:xfrm rot="16200000">
            <a:off x="3180453" y="4759723"/>
            <a:ext cx="2363767" cy="109233"/>
          </a:xfrm>
          <a:prstGeom prst="trapezoid">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003070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p:txBody>
          <a:bodyPr lIns="91440" tIns="45720" rIns="91440" bIns="45720" anchor="ctr"/>
          <a:lstStyle/>
          <a:p>
            <a:r>
              <a:rPr lang="en-US">
                <a:latin typeface="Verdana"/>
                <a:ea typeface="Verdana"/>
              </a:rPr>
              <a:t>Content Marketing – Cold Emailing</a:t>
            </a:r>
            <a:endParaRPr lang="en-US"/>
          </a:p>
        </p:txBody>
      </p:sp>
    </p:spTree>
    <p:extLst>
      <p:ext uri="{BB962C8B-B14F-4D97-AF65-F5344CB8AC3E}">
        <p14:creationId xmlns:p14="http://schemas.microsoft.com/office/powerpoint/2010/main" val="681601358"/>
      </p:ext>
    </p:extLst>
  </p:cSld>
  <p:clrMapOvr>
    <a:masterClrMapping/>
  </p:clrMapOvr>
  <mc:AlternateContent xmlns:mc="http://schemas.openxmlformats.org/markup-compatibility/2006" xmlns:p14="http://schemas.microsoft.com/office/powerpoint/2010/main">
    <mc:Choice Requires="p14">
      <p:transition spd="slow" p14:dur="2000" advTm="22657"/>
    </mc:Choice>
    <mc:Fallback xmlns="">
      <p:transition spd="slow" advTm="2265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i="0">
                <a:effectLst/>
                <a:latin typeface="Söhne"/>
              </a:rPr>
              <a:t>Content Marketing Institute, HubSpot Research, Mailchimp</a:t>
            </a:r>
            <a:endParaRPr lang="en-US"/>
          </a:p>
          <a:p>
            <a:endParaRPr lang="en-US"/>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a:lstStyle/>
          <a:p>
            <a:r>
              <a:rPr lang="en-US"/>
              <a:t>Researching key strategies and statistics needed for effective cold emails</a:t>
            </a:r>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p:txBody>
          <a:bodyPr/>
          <a:lstStyle/>
          <a:p>
            <a:r>
              <a:rPr lang="en-US" b="0" i="0" err="1">
                <a:effectLst/>
                <a:latin typeface="Verdana" panose="020B0604030504040204" pitchFamily="34" charset="0"/>
                <a:ea typeface="Verdana" panose="020B0604030504040204" pitchFamily="34" charset="0"/>
                <a:cs typeface="Verdana" panose="020B0604030504040204" pitchFamily="34" charset="0"/>
              </a:rPr>
              <a:t>Geni</a:t>
            </a:r>
            <a:r>
              <a:rPr lang="en-US" b="0" i="0">
                <a:effectLst/>
                <a:latin typeface="Verdana" panose="020B0604030504040204" pitchFamily="34" charset="0"/>
                <a:ea typeface="Verdana" panose="020B0604030504040204" pitchFamily="34" charset="0"/>
                <a:cs typeface="Verdana" panose="020B0604030504040204" pitchFamily="34" charset="0"/>
              </a:rPr>
              <a:t> Zone should craft their cold email approach with concise, personalized content and compelling subject lines, tailored to meet the specific needs and timing of educational institutions</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a:extLst>
              <a:ext uri="{FF2B5EF4-FFF2-40B4-BE49-F238E27FC236}">
                <a16:creationId xmlns:a16="http://schemas.microsoft.com/office/drawing/2014/main" id="{76D5EB82-3CBD-F6C2-4521-A83B0E4E935B}"/>
              </a:ext>
            </a:extLst>
          </p:cNvPr>
          <p:cNvSpPr txBox="1"/>
          <p:nvPr/>
        </p:nvSpPr>
        <p:spPr>
          <a:xfrm>
            <a:off x="5140412" y="3659384"/>
            <a:ext cx="6572618" cy="2270943"/>
          </a:xfrm>
          <a:prstGeom prst="rect">
            <a:avLst/>
          </a:prstGeom>
          <a:solidFill>
            <a:schemeClr val="bg2"/>
          </a:solidFill>
        </p:spPr>
        <p:txBody>
          <a:bodyPr wrap="square" rtlCol="0">
            <a:spAutoFit/>
          </a:bodyPr>
          <a:lstStyle/>
          <a:p>
            <a:pPr marL="171450" marR="0" lvl="0" indent="-171450" algn="l" defTabSz="457200" rtl="0" eaLnBrk="1" fontAlgn="auto" latinLnBrk="0" hangingPunct="1">
              <a:lnSpc>
                <a:spcPct val="15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Sending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follow-up</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emails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can more than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the response rate </a:t>
            </a:r>
          </a:p>
          <a:p>
            <a:pPr marL="171450" marR="0" lvl="0" indent="-171450" algn="l" defTabSz="457200" rtl="0" eaLnBrk="1" fontAlgn="auto" latinLnBrk="0" hangingPunct="1">
              <a:lnSpc>
                <a:spcPct val="15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Emails with a single, clear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Call-To-Action</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can increase clicks by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371% </a:t>
            </a:r>
          </a:p>
          <a:p>
            <a:pPr marL="171450" marR="0" lvl="0" indent="-171450" algn="l" defTabSz="457200" rtl="0" eaLnBrk="1" fontAlgn="auto" latinLnBrk="0" hangingPunct="1">
              <a:lnSpc>
                <a:spcPct val="15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Emails with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personalized</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subject linked are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26%</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more likely to be opened </a:t>
            </a:r>
          </a:p>
          <a:p>
            <a:pPr marL="171450" marR="0" lvl="0" indent="-171450" algn="l" defTabSz="457200" rtl="0" eaLnBrk="1" fontAlgn="auto" latinLnBrk="0" hangingPunct="1">
              <a:lnSpc>
                <a:spcPct val="15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Studies suggest that emails sent on Tuesday, Wednesday and Thursday have the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highest open rates, </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particularly if sent around 10 AM or between 2 PM and 5 PM </a:t>
            </a:r>
          </a:p>
          <a:p>
            <a:pPr marL="171450" marR="0" lvl="0" indent="-171450" algn="l" defTabSz="457200" rtl="0" eaLnBrk="1" fontAlgn="auto" latinLnBrk="0" hangingPunct="1">
              <a:lnSpc>
                <a:spcPct val="15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Emails containing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visual elements </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like images or videos can increase click rates by up to </a:t>
            </a: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300%</a:t>
            </a:r>
          </a:p>
        </p:txBody>
      </p:sp>
      <p:sp>
        <p:nvSpPr>
          <p:cNvPr id="37" name="Rectangle 36">
            <a:extLst>
              <a:ext uri="{FF2B5EF4-FFF2-40B4-BE49-F238E27FC236}">
                <a16:creationId xmlns:a16="http://schemas.microsoft.com/office/drawing/2014/main" id="{35AB49E7-01B3-312F-4B85-EAE5F201F2C5}"/>
              </a:ext>
            </a:extLst>
          </p:cNvPr>
          <p:cNvSpPr/>
          <p:nvPr/>
        </p:nvSpPr>
        <p:spPr>
          <a:xfrm>
            <a:off x="5140412" y="3348898"/>
            <a:ext cx="6572617" cy="3104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Verdana"/>
                <a:ea typeface="+mn-ea"/>
                <a:cs typeface="+mn-cs"/>
              </a:rPr>
              <a:t>Related Statistics</a:t>
            </a:r>
          </a:p>
        </p:txBody>
      </p:sp>
      <p:sp>
        <p:nvSpPr>
          <p:cNvPr id="38" name="Rectangle 37">
            <a:extLst>
              <a:ext uri="{FF2B5EF4-FFF2-40B4-BE49-F238E27FC236}">
                <a16:creationId xmlns:a16="http://schemas.microsoft.com/office/drawing/2014/main" id="{84EF4154-9FFD-C8BC-5EB8-C51BC067D7FC}"/>
              </a:ext>
            </a:extLst>
          </p:cNvPr>
          <p:cNvSpPr/>
          <p:nvPr/>
        </p:nvSpPr>
        <p:spPr>
          <a:xfrm>
            <a:off x="478970" y="936761"/>
            <a:ext cx="4471972" cy="3104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Verdana"/>
                <a:ea typeface="+mn-ea"/>
                <a:cs typeface="+mn-cs"/>
              </a:rPr>
              <a:t>Helpful Guidelines</a:t>
            </a:r>
          </a:p>
        </p:txBody>
      </p:sp>
      <p:grpSp>
        <p:nvGrpSpPr>
          <p:cNvPr id="70" name="Group 69">
            <a:extLst>
              <a:ext uri="{FF2B5EF4-FFF2-40B4-BE49-F238E27FC236}">
                <a16:creationId xmlns:a16="http://schemas.microsoft.com/office/drawing/2014/main" id="{4040F681-187B-5D88-0C6E-83693A76981A}"/>
              </a:ext>
            </a:extLst>
          </p:cNvPr>
          <p:cNvGrpSpPr/>
          <p:nvPr/>
        </p:nvGrpSpPr>
        <p:grpSpPr>
          <a:xfrm>
            <a:off x="478970" y="1336016"/>
            <a:ext cx="4284546" cy="461665"/>
            <a:chOff x="478970" y="1336016"/>
            <a:chExt cx="4284546" cy="461665"/>
          </a:xfrm>
        </p:grpSpPr>
        <p:sp>
          <p:nvSpPr>
            <p:cNvPr id="39" name="Oval 38">
              <a:extLst>
                <a:ext uri="{FF2B5EF4-FFF2-40B4-BE49-F238E27FC236}">
                  <a16:creationId xmlns:a16="http://schemas.microsoft.com/office/drawing/2014/main" id="{BAE1E718-87FB-42FE-C032-1D1EAF595E3F}"/>
                </a:ext>
              </a:extLst>
            </p:cNvPr>
            <p:cNvSpPr/>
            <p:nvPr/>
          </p:nvSpPr>
          <p:spPr>
            <a:xfrm>
              <a:off x="478970" y="1356784"/>
              <a:ext cx="444843" cy="42013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a:ea typeface="+mn-ea"/>
                  <a:cs typeface="+mn-cs"/>
                </a:rPr>
                <a:t>1</a:t>
              </a:r>
            </a:p>
          </p:txBody>
        </p:sp>
        <p:sp>
          <p:nvSpPr>
            <p:cNvPr id="41" name="TextBox 40">
              <a:extLst>
                <a:ext uri="{FF2B5EF4-FFF2-40B4-BE49-F238E27FC236}">
                  <a16:creationId xmlns:a16="http://schemas.microsoft.com/office/drawing/2014/main" id="{3DF7FD41-70A3-807F-25CE-DF8877FFAF68}"/>
                </a:ext>
              </a:extLst>
            </p:cNvPr>
            <p:cNvSpPr txBox="1"/>
            <p:nvPr/>
          </p:nvSpPr>
          <p:spPr>
            <a:xfrm>
              <a:off x="1010310" y="1336016"/>
              <a:ext cx="3753206" cy="461665"/>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Visual Elements</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Use brand colors, a clean layout, and relevant images to catch the eye</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69" name="Group 68">
            <a:extLst>
              <a:ext uri="{FF2B5EF4-FFF2-40B4-BE49-F238E27FC236}">
                <a16:creationId xmlns:a16="http://schemas.microsoft.com/office/drawing/2014/main" id="{52531DB1-E4CE-587F-37AC-203DF9240926}"/>
              </a:ext>
            </a:extLst>
          </p:cNvPr>
          <p:cNvGrpSpPr/>
          <p:nvPr/>
        </p:nvGrpSpPr>
        <p:grpSpPr>
          <a:xfrm>
            <a:off x="478970" y="1984980"/>
            <a:ext cx="4284546" cy="646331"/>
            <a:chOff x="478970" y="1924650"/>
            <a:chExt cx="4284546" cy="646331"/>
          </a:xfrm>
        </p:grpSpPr>
        <p:sp>
          <p:nvSpPr>
            <p:cNvPr id="42" name="Oval 41">
              <a:extLst>
                <a:ext uri="{FF2B5EF4-FFF2-40B4-BE49-F238E27FC236}">
                  <a16:creationId xmlns:a16="http://schemas.microsoft.com/office/drawing/2014/main" id="{D4221B72-C006-1D6E-3FD3-BC2EBF3ED800}"/>
                </a:ext>
              </a:extLst>
            </p:cNvPr>
            <p:cNvSpPr/>
            <p:nvPr/>
          </p:nvSpPr>
          <p:spPr>
            <a:xfrm>
              <a:off x="478970" y="2000842"/>
              <a:ext cx="444843" cy="42013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a:ea typeface="+mn-ea"/>
                  <a:cs typeface="+mn-cs"/>
                </a:rPr>
                <a:t>2</a:t>
              </a:r>
            </a:p>
          </p:txBody>
        </p:sp>
        <p:sp>
          <p:nvSpPr>
            <p:cNvPr id="44" name="TextBox 43">
              <a:extLst>
                <a:ext uri="{FF2B5EF4-FFF2-40B4-BE49-F238E27FC236}">
                  <a16:creationId xmlns:a16="http://schemas.microsoft.com/office/drawing/2014/main" id="{A8D88435-A8BA-156E-9F7F-895D19092590}"/>
                </a:ext>
              </a:extLst>
            </p:cNvPr>
            <p:cNvSpPr txBox="1"/>
            <p:nvPr/>
          </p:nvSpPr>
          <p:spPr>
            <a:xfrm>
              <a:off x="1010310" y="1924650"/>
              <a:ext cx="3753206"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Subject Line Engagement</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Highlight the importance of personalized, intriguing subject lines to boost open rates</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68" name="Group 67">
            <a:extLst>
              <a:ext uri="{FF2B5EF4-FFF2-40B4-BE49-F238E27FC236}">
                <a16:creationId xmlns:a16="http://schemas.microsoft.com/office/drawing/2014/main" id="{CCD125DA-3964-BB54-83C7-B0D7BC354C82}"/>
              </a:ext>
            </a:extLst>
          </p:cNvPr>
          <p:cNvGrpSpPr/>
          <p:nvPr/>
        </p:nvGrpSpPr>
        <p:grpSpPr>
          <a:xfrm>
            <a:off x="478970" y="2818610"/>
            <a:ext cx="4471972" cy="646331"/>
            <a:chOff x="478970" y="2730188"/>
            <a:chExt cx="4471972" cy="646331"/>
          </a:xfrm>
        </p:grpSpPr>
        <p:sp>
          <p:nvSpPr>
            <p:cNvPr id="45" name="Oval 44">
              <a:extLst>
                <a:ext uri="{FF2B5EF4-FFF2-40B4-BE49-F238E27FC236}">
                  <a16:creationId xmlns:a16="http://schemas.microsoft.com/office/drawing/2014/main" id="{50CE9742-433C-5C0C-053C-D326D5520EA4}"/>
                </a:ext>
              </a:extLst>
            </p:cNvPr>
            <p:cNvSpPr/>
            <p:nvPr/>
          </p:nvSpPr>
          <p:spPr>
            <a:xfrm>
              <a:off x="478970" y="2731151"/>
              <a:ext cx="444843" cy="42013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a:ea typeface="+mn-ea"/>
                  <a:cs typeface="+mn-cs"/>
                </a:rPr>
                <a:t>3</a:t>
              </a:r>
            </a:p>
          </p:txBody>
        </p:sp>
        <p:sp>
          <p:nvSpPr>
            <p:cNvPr id="47" name="TextBox 46">
              <a:extLst>
                <a:ext uri="{FF2B5EF4-FFF2-40B4-BE49-F238E27FC236}">
                  <a16:creationId xmlns:a16="http://schemas.microsoft.com/office/drawing/2014/main" id="{A6AF6845-0E75-B910-AA6C-4A2D8CEBE7BE}"/>
                </a:ext>
              </a:extLst>
            </p:cNvPr>
            <p:cNvSpPr txBox="1"/>
            <p:nvPr/>
          </p:nvSpPr>
          <p:spPr>
            <a:xfrm>
              <a:off x="1010310" y="2730188"/>
              <a:ext cx="3940632"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Content Relevance</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Emphasize tailoring content to recipient interests and timely matters for increased engagement</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67" name="Group 66">
            <a:extLst>
              <a:ext uri="{FF2B5EF4-FFF2-40B4-BE49-F238E27FC236}">
                <a16:creationId xmlns:a16="http://schemas.microsoft.com/office/drawing/2014/main" id="{9CF85CE8-ED1C-7BCA-B6D9-547C27BCEE9E}"/>
              </a:ext>
            </a:extLst>
          </p:cNvPr>
          <p:cNvGrpSpPr/>
          <p:nvPr/>
        </p:nvGrpSpPr>
        <p:grpSpPr>
          <a:xfrm>
            <a:off x="478970" y="3652240"/>
            <a:ext cx="4471972" cy="646331"/>
            <a:chOff x="478970" y="3420088"/>
            <a:chExt cx="4471972" cy="646331"/>
          </a:xfrm>
        </p:grpSpPr>
        <p:sp>
          <p:nvSpPr>
            <p:cNvPr id="56" name="Oval 55">
              <a:extLst>
                <a:ext uri="{FF2B5EF4-FFF2-40B4-BE49-F238E27FC236}">
                  <a16:creationId xmlns:a16="http://schemas.microsoft.com/office/drawing/2014/main" id="{595C9058-805C-FF84-9FFD-36E7BC3D061B}"/>
                </a:ext>
              </a:extLst>
            </p:cNvPr>
            <p:cNvSpPr/>
            <p:nvPr/>
          </p:nvSpPr>
          <p:spPr>
            <a:xfrm>
              <a:off x="478970" y="3491973"/>
              <a:ext cx="444843" cy="42013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a:ea typeface="+mn-ea"/>
                  <a:cs typeface="+mn-cs"/>
                </a:rPr>
                <a:t>4</a:t>
              </a:r>
            </a:p>
          </p:txBody>
        </p:sp>
        <p:sp>
          <p:nvSpPr>
            <p:cNvPr id="57" name="TextBox 56">
              <a:extLst>
                <a:ext uri="{FF2B5EF4-FFF2-40B4-BE49-F238E27FC236}">
                  <a16:creationId xmlns:a16="http://schemas.microsoft.com/office/drawing/2014/main" id="{9253D0E4-6ACC-3323-56B3-94B73707B1BE}"/>
                </a:ext>
              </a:extLst>
            </p:cNvPr>
            <p:cNvSpPr txBox="1"/>
            <p:nvPr/>
          </p:nvSpPr>
          <p:spPr>
            <a:xfrm>
              <a:off x="1010310" y="3420088"/>
              <a:ext cx="3940632"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Inclusions:</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Briefly mention the inclusion of engaging materials like brochures or interactive links</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65" name="Group 64">
            <a:extLst>
              <a:ext uri="{FF2B5EF4-FFF2-40B4-BE49-F238E27FC236}">
                <a16:creationId xmlns:a16="http://schemas.microsoft.com/office/drawing/2014/main" id="{ECC62238-64A3-9449-1B8F-2B9E3D5F44F7}"/>
              </a:ext>
            </a:extLst>
          </p:cNvPr>
          <p:cNvGrpSpPr/>
          <p:nvPr/>
        </p:nvGrpSpPr>
        <p:grpSpPr>
          <a:xfrm>
            <a:off x="478970" y="4485870"/>
            <a:ext cx="4471972" cy="646331"/>
            <a:chOff x="478970" y="4222693"/>
            <a:chExt cx="4471972" cy="646331"/>
          </a:xfrm>
        </p:grpSpPr>
        <p:sp>
          <p:nvSpPr>
            <p:cNvPr id="60" name="Oval 59">
              <a:extLst>
                <a:ext uri="{FF2B5EF4-FFF2-40B4-BE49-F238E27FC236}">
                  <a16:creationId xmlns:a16="http://schemas.microsoft.com/office/drawing/2014/main" id="{51C58E0B-237B-FD67-0977-205500F64500}"/>
                </a:ext>
              </a:extLst>
            </p:cNvPr>
            <p:cNvSpPr/>
            <p:nvPr/>
          </p:nvSpPr>
          <p:spPr>
            <a:xfrm>
              <a:off x="478970" y="4294578"/>
              <a:ext cx="444843" cy="42013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a:ea typeface="+mn-ea"/>
                  <a:cs typeface="+mn-cs"/>
                </a:rPr>
                <a:t>5</a:t>
              </a:r>
            </a:p>
          </p:txBody>
        </p:sp>
        <p:sp>
          <p:nvSpPr>
            <p:cNvPr id="61" name="TextBox 60">
              <a:extLst>
                <a:ext uri="{FF2B5EF4-FFF2-40B4-BE49-F238E27FC236}">
                  <a16:creationId xmlns:a16="http://schemas.microsoft.com/office/drawing/2014/main" id="{4E4A3E88-DBB9-F88C-D843-68B95A89D43D}"/>
                </a:ext>
              </a:extLst>
            </p:cNvPr>
            <p:cNvSpPr txBox="1"/>
            <p:nvPr/>
          </p:nvSpPr>
          <p:spPr>
            <a:xfrm>
              <a:off x="1010310" y="4222693"/>
              <a:ext cx="3940632"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Feedback Mechanism:</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Suggest including a simple feedback tool, like a survey link, to gauge recipient reactions and gather insights</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64" name="Group 63">
            <a:extLst>
              <a:ext uri="{FF2B5EF4-FFF2-40B4-BE49-F238E27FC236}">
                <a16:creationId xmlns:a16="http://schemas.microsoft.com/office/drawing/2014/main" id="{5D9C1881-B5E8-2DC9-A4E0-41A3FD8BCEF6}"/>
              </a:ext>
            </a:extLst>
          </p:cNvPr>
          <p:cNvGrpSpPr/>
          <p:nvPr/>
        </p:nvGrpSpPr>
        <p:grpSpPr>
          <a:xfrm>
            <a:off x="478970" y="5319498"/>
            <a:ext cx="4471972" cy="646331"/>
            <a:chOff x="478970" y="5081087"/>
            <a:chExt cx="4471972" cy="646331"/>
          </a:xfrm>
        </p:grpSpPr>
        <p:sp>
          <p:nvSpPr>
            <p:cNvPr id="62" name="Oval 61">
              <a:extLst>
                <a:ext uri="{FF2B5EF4-FFF2-40B4-BE49-F238E27FC236}">
                  <a16:creationId xmlns:a16="http://schemas.microsoft.com/office/drawing/2014/main" id="{FD42F8F0-D38E-9E25-F257-519C5F305C02}"/>
                </a:ext>
              </a:extLst>
            </p:cNvPr>
            <p:cNvSpPr/>
            <p:nvPr/>
          </p:nvSpPr>
          <p:spPr>
            <a:xfrm>
              <a:off x="478970" y="5152972"/>
              <a:ext cx="444843" cy="42013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a:ea typeface="+mn-ea"/>
                  <a:cs typeface="+mn-cs"/>
                </a:rPr>
                <a:t>6</a:t>
              </a:r>
            </a:p>
          </p:txBody>
        </p:sp>
        <p:sp>
          <p:nvSpPr>
            <p:cNvPr id="63" name="TextBox 62">
              <a:extLst>
                <a:ext uri="{FF2B5EF4-FFF2-40B4-BE49-F238E27FC236}">
                  <a16:creationId xmlns:a16="http://schemas.microsoft.com/office/drawing/2014/main" id="{B7552046-4067-F669-9C7A-BB69DC31F976}"/>
                </a:ext>
              </a:extLst>
            </p:cNvPr>
            <p:cNvSpPr txBox="1"/>
            <p:nvPr/>
          </p:nvSpPr>
          <p:spPr>
            <a:xfrm>
              <a:off x="1010310" y="5081087"/>
              <a:ext cx="3940632"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Response Enhancement:</a:t>
              </a:r>
              <a:r>
                <a:rPr kumimoji="0" lang="en-US"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Brief strategies to encourage recipient interaction, such as clear CTAs and follow-up prompts</a:t>
              </a: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71" name="Rectangle 70">
            <a:extLst>
              <a:ext uri="{FF2B5EF4-FFF2-40B4-BE49-F238E27FC236}">
                <a16:creationId xmlns:a16="http://schemas.microsoft.com/office/drawing/2014/main" id="{F97DC5E5-9173-B0BE-968E-315E300D3A14}"/>
              </a:ext>
            </a:extLst>
          </p:cNvPr>
          <p:cNvSpPr/>
          <p:nvPr/>
        </p:nvSpPr>
        <p:spPr>
          <a:xfrm>
            <a:off x="5140411" y="940735"/>
            <a:ext cx="6572617" cy="3104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Verdana"/>
                <a:ea typeface="+mn-ea"/>
                <a:cs typeface="+mn-cs"/>
              </a:rPr>
              <a:t>Engaging Content Types</a:t>
            </a:r>
          </a:p>
        </p:txBody>
      </p:sp>
      <p:sp>
        <p:nvSpPr>
          <p:cNvPr id="72" name="Rounded Rectangle 71">
            <a:extLst>
              <a:ext uri="{FF2B5EF4-FFF2-40B4-BE49-F238E27FC236}">
                <a16:creationId xmlns:a16="http://schemas.microsoft.com/office/drawing/2014/main" id="{697D9065-7D9D-4877-D43F-BF8C3734801E}"/>
              </a:ext>
            </a:extLst>
          </p:cNvPr>
          <p:cNvSpPr/>
          <p:nvPr/>
        </p:nvSpPr>
        <p:spPr>
          <a:xfrm>
            <a:off x="5140411" y="1575143"/>
            <a:ext cx="2188538" cy="166456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Highlight the immediate benefit or value to the recipient</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Emphasize outcomes or results that the recipient can expect</a:t>
            </a:r>
          </a:p>
        </p:txBody>
      </p:sp>
      <p:sp>
        <p:nvSpPr>
          <p:cNvPr id="76" name="Rounded Rectangle 75">
            <a:extLst>
              <a:ext uri="{FF2B5EF4-FFF2-40B4-BE49-F238E27FC236}">
                <a16:creationId xmlns:a16="http://schemas.microsoft.com/office/drawing/2014/main" id="{D1498BD6-5257-4344-7305-8A1CA1D86B32}"/>
              </a:ext>
            </a:extLst>
          </p:cNvPr>
          <p:cNvSpPr/>
          <p:nvPr/>
        </p:nvSpPr>
        <p:spPr>
          <a:xfrm>
            <a:off x="7591900" y="1567159"/>
            <a:ext cx="1929088" cy="166456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Tailor the subject line to the recipient's specific role to indicate that the email content is crafted just for them</a:t>
            </a:r>
          </a:p>
        </p:txBody>
      </p:sp>
      <p:sp>
        <p:nvSpPr>
          <p:cNvPr id="77" name="Rounded Rectangle 76">
            <a:extLst>
              <a:ext uri="{FF2B5EF4-FFF2-40B4-BE49-F238E27FC236}">
                <a16:creationId xmlns:a16="http://schemas.microsoft.com/office/drawing/2014/main" id="{7172472B-DCB2-15EA-AF53-B03F7283FDDA}"/>
              </a:ext>
            </a:extLst>
          </p:cNvPr>
          <p:cNvSpPr/>
          <p:nvPr/>
        </p:nvSpPr>
        <p:spPr>
          <a:xfrm>
            <a:off x="9783940" y="1561707"/>
            <a:ext cx="1929088" cy="166456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Questions can provoke thought and encourage recipients to open the email for answers or solutions</a:t>
            </a:r>
          </a:p>
        </p:txBody>
      </p:sp>
      <p:sp>
        <p:nvSpPr>
          <p:cNvPr id="78" name="Rounded Rectangle 77">
            <a:extLst>
              <a:ext uri="{FF2B5EF4-FFF2-40B4-BE49-F238E27FC236}">
                <a16:creationId xmlns:a16="http://schemas.microsoft.com/office/drawing/2014/main" id="{8DE5D8F4-056F-2053-5C56-F50D5BBEDC9B}"/>
              </a:ext>
            </a:extLst>
          </p:cNvPr>
          <p:cNvSpPr/>
          <p:nvPr/>
        </p:nvSpPr>
        <p:spPr>
          <a:xfrm>
            <a:off x="5544760" y="1369066"/>
            <a:ext cx="1379839" cy="34832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Benefit-Driven</a:t>
            </a:r>
          </a:p>
        </p:txBody>
      </p:sp>
      <p:sp>
        <p:nvSpPr>
          <p:cNvPr id="79" name="Rounded Rectangle 78">
            <a:extLst>
              <a:ext uri="{FF2B5EF4-FFF2-40B4-BE49-F238E27FC236}">
                <a16:creationId xmlns:a16="http://schemas.microsoft.com/office/drawing/2014/main" id="{AC4D98F1-D0CE-F762-4B23-A6585846C023}"/>
              </a:ext>
            </a:extLst>
          </p:cNvPr>
          <p:cNvSpPr/>
          <p:nvPr/>
        </p:nvSpPr>
        <p:spPr>
          <a:xfrm>
            <a:off x="7866524" y="1360416"/>
            <a:ext cx="1379839" cy="34832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Personalized</a:t>
            </a:r>
          </a:p>
        </p:txBody>
      </p:sp>
      <p:sp>
        <p:nvSpPr>
          <p:cNvPr id="80" name="Rounded Rectangle 79">
            <a:extLst>
              <a:ext uri="{FF2B5EF4-FFF2-40B4-BE49-F238E27FC236}">
                <a16:creationId xmlns:a16="http://schemas.microsoft.com/office/drawing/2014/main" id="{6045FCA5-7754-8D43-FBC0-5FD384ABC627}"/>
              </a:ext>
            </a:extLst>
          </p:cNvPr>
          <p:cNvSpPr/>
          <p:nvPr/>
        </p:nvSpPr>
        <p:spPr>
          <a:xfrm>
            <a:off x="10029745" y="1341462"/>
            <a:ext cx="1437477" cy="34832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Question-Based</a:t>
            </a:r>
          </a:p>
        </p:txBody>
      </p:sp>
      <p:cxnSp>
        <p:nvCxnSpPr>
          <p:cNvPr id="82" name="Straight Connector 81">
            <a:extLst>
              <a:ext uri="{FF2B5EF4-FFF2-40B4-BE49-F238E27FC236}">
                <a16:creationId xmlns:a16="http://schemas.microsoft.com/office/drawing/2014/main" id="{57D2EC39-7D70-2222-2C89-D4ABCB1FBD77}"/>
              </a:ext>
            </a:extLst>
          </p:cNvPr>
          <p:cNvCxnSpPr>
            <a:cxnSpLocks/>
          </p:cNvCxnSpPr>
          <p:nvPr/>
        </p:nvCxnSpPr>
        <p:spPr>
          <a:xfrm flipH="1">
            <a:off x="3929449" y="1092004"/>
            <a:ext cx="704335" cy="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09A12B26-E7F7-A2B1-DE34-D4B2516541F0}"/>
              </a:ext>
            </a:extLst>
          </p:cNvPr>
          <p:cNvCxnSpPr>
            <a:cxnSpLocks/>
            <a:endCxn id="38" idx="1"/>
          </p:cNvCxnSpPr>
          <p:nvPr/>
        </p:nvCxnSpPr>
        <p:spPr>
          <a:xfrm flipH="1">
            <a:off x="478970" y="1092004"/>
            <a:ext cx="1021493" cy="0"/>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a:extLst>
              <a:ext uri="{FF2B5EF4-FFF2-40B4-BE49-F238E27FC236}">
                <a16:creationId xmlns:a16="http://schemas.microsoft.com/office/drawing/2014/main" id="{7549222C-5320-9B4D-0C25-0A8CCB0A8284}"/>
              </a:ext>
            </a:extLst>
          </p:cNvPr>
          <p:cNvCxnSpPr>
            <a:cxnSpLocks/>
            <a:stCxn id="71" idx="1"/>
          </p:cNvCxnSpPr>
          <p:nvPr/>
        </p:nvCxnSpPr>
        <p:spPr>
          <a:xfrm flipV="1">
            <a:off x="5140411" y="1092004"/>
            <a:ext cx="1797950" cy="3974"/>
          </a:xfrm>
          <a:prstGeom prst="line">
            <a:avLst/>
          </a:prstGeom>
        </p:spPr>
        <p:style>
          <a:lnRef idx="2">
            <a:schemeClr val="accent6"/>
          </a:lnRef>
          <a:fillRef idx="0">
            <a:schemeClr val="accent6"/>
          </a:fillRef>
          <a:effectRef idx="1">
            <a:schemeClr val="accent6"/>
          </a:effectRef>
          <a:fontRef idx="minor">
            <a:schemeClr val="tx1"/>
          </a:fontRef>
        </p:style>
      </p:cxnSp>
      <p:cxnSp>
        <p:nvCxnSpPr>
          <p:cNvPr id="90" name="Straight Connector 89">
            <a:extLst>
              <a:ext uri="{FF2B5EF4-FFF2-40B4-BE49-F238E27FC236}">
                <a16:creationId xmlns:a16="http://schemas.microsoft.com/office/drawing/2014/main" id="{2899C33C-42EC-5E34-D325-C2B3376AE941}"/>
              </a:ext>
            </a:extLst>
          </p:cNvPr>
          <p:cNvCxnSpPr>
            <a:cxnSpLocks/>
          </p:cNvCxnSpPr>
          <p:nvPr/>
        </p:nvCxnSpPr>
        <p:spPr>
          <a:xfrm>
            <a:off x="9907929" y="1092004"/>
            <a:ext cx="164360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92" name="Straight Connector 91">
            <a:extLst>
              <a:ext uri="{FF2B5EF4-FFF2-40B4-BE49-F238E27FC236}">
                <a16:creationId xmlns:a16="http://schemas.microsoft.com/office/drawing/2014/main" id="{415439AE-20F1-2C13-89AF-A75C75629ED8}"/>
              </a:ext>
            </a:extLst>
          </p:cNvPr>
          <p:cNvCxnSpPr>
            <a:cxnSpLocks/>
          </p:cNvCxnSpPr>
          <p:nvPr/>
        </p:nvCxnSpPr>
        <p:spPr>
          <a:xfrm>
            <a:off x="5197024" y="3492462"/>
            <a:ext cx="20024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882CD26-3801-17AF-1732-C982D62C379C}"/>
              </a:ext>
            </a:extLst>
          </p:cNvPr>
          <p:cNvCxnSpPr>
            <a:cxnSpLocks/>
          </p:cNvCxnSpPr>
          <p:nvPr/>
        </p:nvCxnSpPr>
        <p:spPr>
          <a:xfrm>
            <a:off x="9589918" y="3504743"/>
            <a:ext cx="196161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5057303"/>
      </p:ext>
    </p:extLst>
  </p:cSld>
  <p:clrMapOvr>
    <a:masterClrMapping/>
  </p:clrMapOvr>
  <mc:AlternateContent xmlns:mc="http://schemas.openxmlformats.org/markup-compatibility/2006" xmlns:p14="http://schemas.microsoft.com/office/powerpoint/2010/main">
    <mc:Choice Requires="p14">
      <p:transition spd="slow" p14:dur="2000" advTm="389265"/>
    </mc:Choice>
    <mc:Fallback xmlns="">
      <p:transition spd="slow" advTm="38926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71823F-4650-83A4-FDA4-4A1B94C504F4}"/>
              </a:ext>
            </a:extLst>
          </p:cNvPr>
          <p:cNvSpPr>
            <a:spLocks noGrp="1"/>
          </p:cNvSpPr>
          <p:nvPr>
            <p:ph type="sldNum" sz="quarter" idx="4"/>
          </p:nvPr>
        </p:nvSpPr>
        <p:spPr>
          <a:xfrm>
            <a:off x="8805333" y="6356350"/>
            <a:ext cx="2743200" cy="365125"/>
          </a:xfrm>
        </p:spPr>
        <p:txBody>
          <a:bodyPr vert="horz" lIns="91440" tIns="45720" rIns="91440" bIns="45720" rtlCol="0" anchor="ctr">
            <a:normAutofit/>
          </a:bodyPr>
          <a:lstStyle/>
          <a:p>
            <a:pPr defTabSz="914400">
              <a:spcAft>
                <a:spcPts val="600"/>
              </a:spcAft>
            </a:pPr>
            <a:fld id="{AD6B9E64-1604-4CB3-8049-5A38C6A0F2C8}" type="slidenum">
              <a:rPr lang="en-US" sz="1200" smtClean="0"/>
              <a:pPr defTabSz="914400">
                <a:spcAft>
                  <a:spcPts val="600"/>
                </a:spcAft>
              </a:pPr>
              <a:t>36</a:t>
            </a:fld>
            <a:endParaRPr lang="en-US" sz="1200"/>
          </a:p>
        </p:txBody>
      </p:sp>
      <p:pic>
        <p:nvPicPr>
          <p:cNvPr id="7" name="Picture Placeholder 6">
            <a:extLst>
              <a:ext uri="{FF2B5EF4-FFF2-40B4-BE49-F238E27FC236}">
                <a16:creationId xmlns:a16="http://schemas.microsoft.com/office/drawing/2014/main" id="{B631F8F5-981E-93C0-E6D4-A8EF33BB7EBB}"/>
              </a:ext>
            </a:extLst>
          </p:cNvPr>
          <p:cNvPicPr>
            <a:picLocks noGrp="1" noChangeAspect="1"/>
          </p:cNvPicPr>
          <p:nvPr>
            <p:ph type="pic" sz="quarter" idx="12"/>
          </p:nvPr>
        </p:nvPicPr>
        <p:blipFill>
          <a:blip r:embed="rId2"/>
          <a:stretch/>
        </p:blipFill>
        <p:spPr>
          <a:xfrm>
            <a:off x="318588" y="1480837"/>
            <a:ext cx="5777412" cy="4621928"/>
          </a:xfrm>
          <a:prstGeom prst="rect">
            <a:avLst/>
          </a:prstGeom>
          <a:ln>
            <a:noFill/>
          </a:ln>
        </p:spPr>
      </p:pic>
      <p:pic>
        <p:nvPicPr>
          <p:cNvPr id="8" name="Picture 7">
            <a:extLst>
              <a:ext uri="{FF2B5EF4-FFF2-40B4-BE49-F238E27FC236}">
                <a16:creationId xmlns:a16="http://schemas.microsoft.com/office/drawing/2014/main" id="{D65966BD-BFA4-8B38-9A19-E4A1E3E31705}"/>
              </a:ext>
            </a:extLst>
          </p:cNvPr>
          <p:cNvPicPr>
            <a:picLocks noChangeAspect="1"/>
          </p:cNvPicPr>
          <p:nvPr/>
        </p:nvPicPr>
        <p:blipFill>
          <a:blip r:embed="rId3"/>
          <a:stretch>
            <a:fillRect/>
          </a:stretch>
        </p:blipFill>
        <p:spPr>
          <a:xfrm>
            <a:off x="6318221" y="1480838"/>
            <a:ext cx="5555191" cy="4634664"/>
          </a:xfrm>
          <a:prstGeom prst="rect">
            <a:avLst/>
          </a:prstGeom>
        </p:spPr>
      </p:pic>
    </p:spTree>
    <p:extLst>
      <p:ext uri="{BB962C8B-B14F-4D97-AF65-F5344CB8AC3E}">
        <p14:creationId xmlns:p14="http://schemas.microsoft.com/office/powerpoint/2010/main" val="7705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p:txBody>
          <a:bodyPr lIns="91440" tIns="45720" rIns="91440" bIns="45720" anchor="ctr"/>
          <a:lstStyle/>
          <a:p>
            <a:r>
              <a:rPr lang="en-US" dirty="0">
                <a:latin typeface="Verdana"/>
                <a:ea typeface="Verdana"/>
              </a:rPr>
              <a:t>Primary Research</a:t>
            </a:r>
            <a:endParaRPr lang="en-US" dirty="0"/>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#7</a:t>
            </a:r>
          </a:p>
        </p:txBody>
      </p:sp>
    </p:spTree>
    <p:extLst>
      <p:ext uri="{BB962C8B-B14F-4D97-AF65-F5344CB8AC3E}">
        <p14:creationId xmlns:p14="http://schemas.microsoft.com/office/powerpoint/2010/main" val="2190593915"/>
      </p:ext>
    </p:extLst>
  </p:cSld>
  <p:clrMapOvr>
    <a:masterClrMapping/>
  </p:clrMapOvr>
  <mc:AlternateContent xmlns:mc="http://schemas.openxmlformats.org/markup-compatibility/2006" xmlns:p14="http://schemas.microsoft.com/office/powerpoint/2010/main">
    <mc:Choice Requires="p14">
      <p:transition spd="slow" p14:dur="2000" advTm="22657"/>
    </mc:Choice>
    <mc:Fallback xmlns="">
      <p:transition spd="slow" advTm="2265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dirty="0"/>
              <a:t>Nelson</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fld id="{AD6B9E64-1604-4CB3-8049-5A38C6A0F2C8}" type="slidenum">
              <a:rPr lang="en-US" smtClean="0"/>
              <a:pPr/>
              <a:t>38</a:t>
            </a:fld>
            <a:endParaRPr lang="en-US"/>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a:lstStyle/>
          <a:p>
            <a:r>
              <a:rPr lang="en-US" dirty="0"/>
              <a:t>Drawing insights from the interview with Michelle Nelson to provide </a:t>
            </a:r>
            <a:r>
              <a:rPr lang="en-US" dirty="0" err="1"/>
              <a:t>Geni</a:t>
            </a:r>
            <a:r>
              <a:rPr lang="en-US" dirty="0"/>
              <a:t> Zone with next step suggestions</a:t>
            </a:r>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p:txBody>
          <a:bodyPr/>
          <a:lstStyle/>
          <a:p>
            <a:r>
              <a:rPr lang="en-US" b="0" i="0" dirty="0">
                <a:effectLst/>
                <a:latin typeface="Verdana" panose="020B0604030504040204" pitchFamily="34" charset="0"/>
                <a:ea typeface="Verdana" panose="020B0604030504040204" pitchFamily="34" charset="0"/>
                <a:cs typeface="Verdana" panose="020B0604030504040204" pitchFamily="34" charset="0"/>
              </a:rPr>
              <a:t>Tailor ads to demographics, partner with educators, and align products with academic standards for trusted educational solutions.</a:t>
            </a:r>
            <a:endParaRPr lang="en-US" dirty="0">
              <a:latin typeface="Verdana" panose="020B0604030504040204" pitchFamily="34" charset="0"/>
              <a:ea typeface="Verdana" panose="020B0604030504040204" pitchFamily="34" charset="0"/>
              <a:cs typeface="Verdana" panose="020B0604030504040204" pitchFamily="34" charset="0"/>
            </a:endParaRPr>
          </a:p>
        </p:txBody>
      </p:sp>
      <p:grpSp>
        <p:nvGrpSpPr>
          <p:cNvPr id="34" name="Group 33">
            <a:extLst>
              <a:ext uri="{FF2B5EF4-FFF2-40B4-BE49-F238E27FC236}">
                <a16:creationId xmlns:a16="http://schemas.microsoft.com/office/drawing/2014/main" id="{9D5D61D1-9CF8-1DA7-4FEB-BB85DF231F64}"/>
              </a:ext>
            </a:extLst>
          </p:cNvPr>
          <p:cNvGrpSpPr/>
          <p:nvPr/>
        </p:nvGrpSpPr>
        <p:grpSpPr>
          <a:xfrm>
            <a:off x="469564" y="2059117"/>
            <a:ext cx="5256812" cy="1273818"/>
            <a:chOff x="478969" y="1469508"/>
            <a:chExt cx="3958936" cy="1462153"/>
          </a:xfrm>
        </p:grpSpPr>
        <p:sp>
          <p:nvSpPr>
            <p:cNvPr id="33" name="Rectangle 32">
              <a:extLst>
                <a:ext uri="{FF2B5EF4-FFF2-40B4-BE49-F238E27FC236}">
                  <a16:creationId xmlns:a16="http://schemas.microsoft.com/office/drawing/2014/main" id="{EE199E41-C033-6E91-BE05-D3B00E3129B1}"/>
                </a:ext>
              </a:extLst>
            </p:cNvPr>
            <p:cNvSpPr/>
            <p:nvPr/>
          </p:nvSpPr>
          <p:spPr>
            <a:xfrm>
              <a:off x="478969" y="1877802"/>
              <a:ext cx="3958936" cy="1053859"/>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Teachers embrace more traditional media values  </a:t>
              </a:r>
            </a:p>
            <a:p>
              <a:pPr marL="171450" indent="-171450">
                <a:buFont typeface="Wingdings" pitchFamily="2" charset="2"/>
                <a:buChar char="§"/>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Different demographics prefer different advertisement platforms </a:t>
              </a:r>
            </a:p>
          </p:txBody>
        </p:sp>
        <p:sp>
          <p:nvSpPr>
            <p:cNvPr id="32" name="Rounded Rectangle 31">
              <a:extLst>
                <a:ext uri="{FF2B5EF4-FFF2-40B4-BE49-F238E27FC236}">
                  <a16:creationId xmlns:a16="http://schemas.microsoft.com/office/drawing/2014/main" id="{7ED74817-DB9B-5611-59A9-176B87A013E6}"/>
                </a:ext>
              </a:extLst>
            </p:cNvPr>
            <p:cNvSpPr/>
            <p:nvPr/>
          </p:nvSpPr>
          <p:spPr>
            <a:xfrm>
              <a:off x="478969" y="1469508"/>
              <a:ext cx="3958936" cy="50805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Advertisement</a:t>
              </a:r>
            </a:p>
          </p:txBody>
        </p:sp>
      </p:grpSp>
      <p:grpSp>
        <p:nvGrpSpPr>
          <p:cNvPr id="23" name="Group 22">
            <a:extLst>
              <a:ext uri="{FF2B5EF4-FFF2-40B4-BE49-F238E27FC236}">
                <a16:creationId xmlns:a16="http://schemas.microsoft.com/office/drawing/2014/main" id="{54EE0D20-D8C2-75A0-8404-830CC0536B2F}"/>
              </a:ext>
            </a:extLst>
          </p:cNvPr>
          <p:cNvGrpSpPr/>
          <p:nvPr/>
        </p:nvGrpSpPr>
        <p:grpSpPr>
          <a:xfrm>
            <a:off x="478970" y="1790873"/>
            <a:ext cx="5286342" cy="276999"/>
            <a:chOff x="218209" y="1557707"/>
            <a:chExt cx="4363195" cy="276999"/>
          </a:xfrm>
        </p:grpSpPr>
        <p:sp>
          <p:nvSpPr>
            <p:cNvPr id="14" name="TextBox 13">
              <a:extLst>
                <a:ext uri="{FF2B5EF4-FFF2-40B4-BE49-F238E27FC236}">
                  <a16:creationId xmlns:a16="http://schemas.microsoft.com/office/drawing/2014/main" id="{DD8F2C60-416B-A7A5-A35C-9AB0286BC02A}"/>
                </a:ext>
              </a:extLst>
            </p:cNvPr>
            <p:cNvSpPr txBox="1"/>
            <p:nvPr/>
          </p:nvSpPr>
          <p:spPr>
            <a:xfrm>
              <a:off x="1975947" y="1557707"/>
              <a:ext cx="787493" cy="276999"/>
            </a:xfrm>
            <a:prstGeom prst="rect">
              <a:avLst/>
            </a:prstGeom>
            <a:noFill/>
          </p:spPr>
          <p:txBody>
            <a:bodyPr wrap="none" rtlCol="0">
              <a:spAutoFit/>
            </a:bodyPr>
            <a:lstStyle/>
            <a:p>
              <a:pPr algn="ctr"/>
              <a:r>
                <a:rPr lang="en-US" sz="1200" b="1" dirty="0"/>
                <a:t>Insights</a:t>
              </a:r>
              <a:r>
                <a:rPr lang="en-US" sz="1200" dirty="0"/>
                <a:t> </a:t>
              </a:r>
            </a:p>
          </p:txBody>
        </p:sp>
        <p:cxnSp>
          <p:nvCxnSpPr>
            <p:cNvPr id="16" name="Straight Connector 15">
              <a:extLst>
                <a:ext uri="{FF2B5EF4-FFF2-40B4-BE49-F238E27FC236}">
                  <a16:creationId xmlns:a16="http://schemas.microsoft.com/office/drawing/2014/main" id="{B12EC347-1412-30A6-88D4-1CB662FFEF52}"/>
                </a:ext>
              </a:extLst>
            </p:cNvPr>
            <p:cNvCxnSpPr>
              <a:cxnSpLocks/>
              <a:stCxn id="14" idx="3"/>
            </p:cNvCxnSpPr>
            <p:nvPr/>
          </p:nvCxnSpPr>
          <p:spPr>
            <a:xfrm flipV="1">
              <a:off x="2763440" y="1696206"/>
              <a:ext cx="181796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60DE0E-9D34-F3A7-170B-69B8D266F59C}"/>
                </a:ext>
              </a:extLst>
            </p:cNvPr>
            <p:cNvCxnSpPr>
              <a:cxnSpLocks/>
              <a:endCxn id="14" idx="1"/>
            </p:cNvCxnSpPr>
            <p:nvPr/>
          </p:nvCxnSpPr>
          <p:spPr>
            <a:xfrm>
              <a:off x="218209" y="1696206"/>
              <a:ext cx="1757738"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189D2B8E-4B48-D748-A219-D57035F054F1}"/>
              </a:ext>
            </a:extLst>
          </p:cNvPr>
          <p:cNvGrpSpPr/>
          <p:nvPr/>
        </p:nvGrpSpPr>
        <p:grpSpPr>
          <a:xfrm>
            <a:off x="6445501" y="1782118"/>
            <a:ext cx="5276935" cy="276999"/>
            <a:chOff x="218209" y="1557707"/>
            <a:chExt cx="4363195" cy="276999"/>
          </a:xfrm>
        </p:grpSpPr>
        <p:sp>
          <p:nvSpPr>
            <p:cNvPr id="25" name="TextBox 24">
              <a:extLst>
                <a:ext uri="{FF2B5EF4-FFF2-40B4-BE49-F238E27FC236}">
                  <a16:creationId xmlns:a16="http://schemas.microsoft.com/office/drawing/2014/main" id="{2A7EA267-9136-3B72-C9B6-202B51411353}"/>
                </a:ext>
              </a:extLst>
            </p:cNvPr>
            <p:cNvSpPr txBox="1"/>
            <p:nvPr/>
          </p:nvSpPr>
          <p:spPr>
            <a:xfrm>
              <a:off x="1905001" y="1557707"/>
              <a:ext cx="929393" cy="276999"/>
            </a:xfrm>
            <a:prstGeom prst="rect">
              <a:avLst/>
            </a:prstGeom>
            <a:noFill/>
          </p:spPr>
          <p:txBody>
            <a:bodyPr wrap="none" rtlCol="0">
              <a:spAutoFit/>
            </a:bodyPr>
            <a:lstStyle/>
            <a:p>
              <a:pPr algn="ctr"/>
              <a:r>
                <a:rPr lang="en-US" sz="1200" b="1" dirty="0"/>
                <a:t>Next Steps</a:t>
              </a:r>
            </a:p>
          </p:txBody>
        </p:sp>
        <p:cxnSp>
          <p:nvCxnSpPr>
            <p:cNvPr id="26" name="Straight Connector 25">
              <a:extLst>
                <a:ext uri="{FF2B5EF4-FFF2-40B4-BE49-F238E27FC236}">
                  <a16:creationId xmlns:a16="http://schemas.microsoft.com/office/drawing/2014/main" id="{02136D96-56BA-5684-586E-BF14E6A87A2B}"/>
                </a:ext>
              </a:extLst>
            </p:cNvPr>
            <p:cNvCxnSpPr>
              <a:cxnSpLocks/>
              <a:stCxn id="25" idx="3"/>
            </p:cNvCxnSpPr>
            <p:nvPr/>
          </p:nvCxnSpPr>
          <p:spPr>
            <a:xfrm flipV="1">
              <a:off x="2834394" y="1696206"/>
              <a:ext cx="174701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28DE8E9-F6BD-4EE2-442B-DD12C3B775F3}"/>
                </a:ext>
              </a:extLst>
            </p:cNvPr>
            <p:cNvCxnSpPr>
              <a:cxnSpLocks/>
              <a:endCxn id="25" idx="1"/>
            </p:cNvCxnSpPr>
            <p:nvPr/>
          </p:nvCxnSpPr>
          <p:spPr>
            <a:xfrm>
              <a:off x="218209" y="1696206"/>
              <a:ext cx="1686792"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0236F21-38A2-C185-A3AF-545180CA9D39}"/>
              </a:ext>
            </a:extLst>
          </p:cNvPr>
          <p:cNvGrpSpPr/>
          <p:nvPr/>
        </p:nvGrpSpPr>
        <p:grpSpPr>
          <a:xfrm>
            <a:off x="478970" y="3431120"/>
            <a:ext cx="5256812" cy="1273818"/>
            <a:chOff x="478969" y="1469508"/>
            <a:chExt cx="3958936" cy="1462153"/>
          </a:xfrm>
        </p:grpSpPr>
        <p:sp>
          <p:nvSpPr>
            <p:cNvPr id="36" name="Rectangle 35">
              <a:extLst>
                <a:ext uri="{FF2B5EF4-FFF2-40B4-BE49-F238E27FC236}">
                  <a16:creationId xmlns:a16="http://schemas.microsoft.com/office/drawing/2014/main" id="{113B5F36-5437-4593-03D7-36EB8D2ECD46}"/>
                </a:ext>
              </a:extLst>
            </p:cNvPr>
            <p:cNvSpPr/>
            <p:nvPr/>
          </p:nvSpPr>
          <p:spPr>
            <a:xfrm>
              <a:off x="478969" y="1877802"/>
              <a:ext cx="3958936" cy="1053859"/>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dirty="0">
                  <a:solidFill>
                    <a:schemeClr val="tx1"/>
                  </a:solidFill>
                </a:rPr>
                <a:t>Building a relationship with a school faculty member first will lead to referrals </a:t>
              </a:r>
            </a:p>
            <a:p>
              <a:pPr marL="171450" indent="-171450">
                <a:buFont typeface="Wingdings" pitchFamily="2" charset="2"/>
                <a:buChar char="§"/>
              </a:pPr>
              <a:r>
                <a:rPr lang="en-US" sz="1200" dirty="0">
                  <a:solidFill>
                    <a:schemeClr val="tx1"/>
                  </a:solidFill>
                </a:rPr>
                <a:t>A few of the have children in local private schools </a:t>
              </a:r>
            </a:p>
          </p:txBody>
        </p:sp>
        <p:sp>
          <p:nvSpPr>
            <p:cNvPr id="37" name="Rounded Rectangle 36">
              <a:extLst>
                <a:ext uri="{FF2B5EF4-FFF2-40B4-BE49-F238E27FC236}">
                  <a16:creationId xmlns:a16="http://schemas.microsoft.com/office/drawing/2014/main" id="{8FE07BE7-889A-EE81-FE76-4721E409E7E6}"/>
                </a:ext>
              </a:extLst>
            </p:cNvPr>
            <p:cNvSpPr/>
            <p:nvPr/>
          </p:nvSpPr>
          <p:spPr>
            <a:xfrm>
              <a:off x="478969" y="1469508"/>
              <a:ext cx="3958936" cy="50805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School Partnership</a:t>
              </a:r>
            </a:p>
          </p:txBody>
        </p:sp>
      </p:grpSp>
      <p:grpSp>
        <p:nvGrpSpPr>
          <p:cNvPr id="40" name="Group 39">
            <a:extLst>
              <a:ext uri="{FF2B5EF4-FFF2-40B4-BE49-F238E27FC236}">
                <a16:creationId xmlns:a16="http://schemas.microsoft.com/office/drawing/2014/main" id="{3E8D5A95-DC4A-7B87-BFCA-608832564DB6}"/>
              </a:ext>
            </a:extLst>
          </p:cNvPr>
          <p:cNvGrpSpPr/>
          <p:nvPr/>
        </p:nvGrpSpPr>
        <p:grpSpPr>
          <a:xfrm>
            <a:off x="469564" y="4798883"/>
            <a:ext cx="5268035" cy="1273818"/>
            <a:chOff x="478969" y="1469508"/>
            <a:chExt cx="3958936" cy="1462153"/>
          </a:xfrm>
        </p:grpSpPr>
        <p:sp>
          <p:nvSpPr>
            <p:cNvPr id="41" name="Rectangle 40">
              <a:extLst>
                <a:ext uri="{FF2B5EF4-FFF2-40B4-BE49-F238E27FC236}">
                  <a16:creationId xmlns:a16="http://schemas.microsoft.com/office/drawing/2014/main" id="{548E804A-1925-A2D5-48B9-4BCC4AC3F0EA}"/>
                </a:ext>
              </a:extLst>
            </p:cNvPr>
            <p:cNvSpPr/>
            <p:nvPr/>
          </p:nvSpPr>
          <p:spPr>
            <a:xfrm>
              <a:off x="478969" y="1877802"/>
              <a:ext cx="3958936" cy="1053859"/>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dirty="0">
                  <a:solidFill>
                    <a:schemeClr val="tx1"/>
                  </a:solidFill>
                </a:rPr>
                <a:t>The product needs more explanation first</a:t>
              </a:r>
            </a:p>
            <a:p>
              <a:pPr marL="171450" indent="-171450">
                <a:buFont typeface="Wingdings" pitchFamily="2" charset="2"/>
                <a:buChar char="§"/>
              </a:pPr>
              <a:r>
                <a:rPr lang="en-US" sz="1200" dirty="0">
                  <a:solidFill>
                    <a:schemeClr val="tx1"/>
                  </a:solidFill>
                </a:rPr>
                <a:t>Brochure is hard to comprehend due to the wordy nature  </a:t>
              </a:r>
            </a:p>
            <a:p>
              <a:pPr marL="171450" indent="-171450">
                <a:buFont typeface="Wingdings" pitchFamily="2" charset="2"/>
                <a:buChar char="§"/>
              </a:pPr>
              <a:r>
                <a:rPr lang="en-US" sz="1200" dirty="0">
                  <a:solidFill>
                    <a:schemeClr val="tx1"/>
                  </a:solidFill>
                </a:rPr>
                <a:t>Include testimonials to increase trust  </a:t>
              </a:r>
            </a:p>
          </p:txBody>
        </p:sp>
        <p:sp>
          <p:nvSpPr>
            <p:cNvPr id="42" name="Rounded Rectangle 41">
              <a:extLst>
                <a:ext uri="{FF2B5EF4-FFF2-40B4-BE49-F238E27FC236}">
                  <a16:creationId xmlns:a16="http://schemas.microsoft.com/office/drawing/2014/main" id="{3B8C289A-1532-8C14-B4CD-88C3670BC11C}"/>
                </a:ext>
              </a:extLst>
            </p:cNvPr>
            <p:cNvSpPr/>
            <p:nvPr/>
          </p:nvSpPr>
          <p:spPr>
            <a:xfrm>
              <a:off x="478969" y="1469508"/>
              <a:ext cx="3958936" cy="50805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Brochure &amp; Product</a:t>
              </a:r>
            </a:p>
          </p:txBody>
        </p:sp>
      </p:grpSp>
      <p:grpSp>
        <p:nvGrpSpPr>
          <p:cNvPr id="52" name="Group 51">
            <a:extLst>
              <a:ext uri="{FF2B5EF4-FFF2-40B4-BE49-F238E27FC236}">
                <a16:creationId xmlns:a16="http://schemas.microsoft.com/office/drawing/2014/main" id="{1363E8CA-34EA-84F7-2000-A8E18F649A33}"/>
              </a:ext>
            </a:extLst>
          </p:cNvPr>
          <p:cNvGrpSpPr/>
          <p:nvPr/>
        </p:nvGrpSpPr>
        <p:grpSpPr>
          <a:xfrm>
            <a:off x="6436094" y="2044774"/>
            <a:ext cx="5256812" cy="4027926"/>
            <a:chOff x="478969" y="1469508"/>
            <a:chExt cx="3958936" cy="4623458"/>
          </a:xfrm>
        </p:grpSpPr>
        <p:sp>
          <p:nvSpPr>
            <p:cNvPr id="53" name="Rectangle 52">
              <a:extLst>
                <a:ext uri="{FF2B5EF4-FFF2-40B4-BE49-F238E27FC236}">
                  <a16:creationId xmlns:a16="http://schemas.microsoft.com/office/drawing/2014/main" id="{2044344C-EA5D-29D2-4CAF-FA6DBE4EFD64}"/>
                </a:ext>
              </a:extLst>
            </p:cNvPr>
            <p:cNvSpPr/>
            <p:nvPr/>
          </p:nvSpPr>
          <p:spPr>
            <a:xfrm>
              <a:off x="478969" y="1877802"/>
              <a:ext cx="3958936" cy="4215164"/>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Adapt different advertising strategies for varying demographics: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Different age groups are accustomed to different apps and platforms, so the demographic should always be the first factor considered</a:t>
              </a:r>
            </a:p>
            <a:p>
              <a:pPr marL="228600" indent="-22860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Advertising should be done by region: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The local (Champaign-Urbana) news is a good starter, with affordable prices </a:t>
              </a:r>
            </a:p>
            <a:p>
              <a:pPr marL="228600" indent="-22860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Connecting with school faculty before cold emailing:</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Will sky-rocket chances of a partnership, especially if a referral was earned; this can be done by connecting on LinkedIn prior to emailing</a:t>
              </a:r>
            </a:p>
            <a:p>
              <a:pPr marL="228600" indent="-22860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A educational expert is needed</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Product needs to be backed by educational research &amp; evidence and ISBE standards must be met before any school will lay eyes on our product; It is vital that our partners know that the product fits the state and federal numbers, this includes the syllabus and course content </a:t>
              </a:r>
              <a:endPar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4" name="Rounded Rectangle 53">
              <a:extLst>
                <a:ext uri="{FF2B5EF4-FFF2-40B4-BE49-F238E27FC236}">
                  <a16:creationId xmlns:a16="http://schemas.microsoft.com/office/drawing/2014/main" id="{6B1A87E9-294A-C5F5-E818-DB615BCEB904}"/>
                </a:ext>
              </a:extLst>
            </p:cNvPr>
            <p:cNvSpPr/>
            <p:nvPr/>
          </p:nvSpPr>
          <p:spPr>
            <a:xfrm>
              <a:off x="478969" y="1469508"/>
              <a:ext cx="3958936" cy="508058"/>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Recommendations</a:t>
              </a:r>
            </a:p>
          </p:txBody>
        </p:sp>
      </p:grpSp>
      <p:sp>
        <p:nvSpPr>
          <p:cNvPr id="68" name="Rounded Rectangle 67">
            <a:extLst>
              <a:ext uri="{FF2B5EF4-FFF2-40B4-BE49-F238E27FC236}">
                <a16:creationId xmlns:a16="http://schemas.microsoft.com/office/drawing/2014/main" id="{1A4F0175-28EE-1406-8320-98E1CAD157B1}"/>
              </a:ext>
            </a:extLst>
          </p:cNvPr>
          <p:cNvSpPr/>
          <p:nvPr/>
        </p:nvSpPr>
        <p:spPr>
          <a:xfrm>
            <a:off x="1964289" y="910169"/>
            <a:ext cx="2278257" cy="28622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Interviewee Overview</a:t>
            </a:r>
          </a:p>
        </p:txBody>
      </p:sp>
      <p:sp>
        <p:nvSpPr>
          <p:cNvPr id="69" name="TextBox 68">
            <a:extLst>
              <a:ext uri="{FF2B5EF4-FFF2-40B4-BE49-F238E27FC236}">
                <a16:creationId xmlns:a16="http://schemas.microsoft.com/office/drawing/2014/main" id="{4CB6BE52-0126-F530-E779-F6CE6E449D70}"/>
              </a:ext>
            </a:extLst>
          </p:cNvPr>
          <p:cNvSpPr txBox="1"/>
          <p:nvPr/>
        </p:nvSpPr>
        <p:spPr>
          <a:xfrm>
            <a:off x="487839" y="1331930"/>
            <a:ext cx="5453995" cy="276999"/>
          </a:xfrm>
          <a:prstGeom prst="rect">
            <a:avLst/>
          </a:prstGeom>
          <a:noFill/>
        </p:spPr>
        <p:txBody>
          <a:bodyPr wrap="squar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She is a </a:t>
            </a:r>
            <a:r>
              <a:rPr lang="en-US" sz="1200" b="1" dirty="0">
                <a:latin typeface="Verdana" panose="020B0604030504040204" pitchFamily="34" charset="0"/>
                <a:ea typeface="Verdana" panose="020B0604030504040204" pitchFamily="34" charset="0"/>
                <a:cs typeface="Verdana" panose="020B0604030504040204" pitchFamily="34" charset="0"/>
              </a:rPr>
              <a:t>Professor of Advertising</a:t>
            </a:r>
            <a:r>
              <a:rPr lang="en-US" sz="1200" dirty="0">
                <a:latin typeface="Verdana" panose="020B0604030504040204" pitchFamily="34" charset="0"/>
                <a:ea typeface="Verdana" panose="020B0604030504040204" pitchFamily="34" charset="0"/>
                <a:cs typeface="Verdana" panose="020B0604030504040204" pitchFamily="34" charset="0"/>
              </a:rPr>
              <a:t> and the </a:t>
            </a:r>
            <a:r>
              <a:rPr lang="en-US" sz="1200" b="1" dirty="0">
                <a:latin typeface="Verdana" panose="020B0604030504040204" pitchFamily="34" charset="0"/>
                <a:ea typeface="Verdana" panose="020B0604030504040204" pitchFamily="34" charset="0"/>
                <a:cs typeface="Verdana" panose="020B0604030504040204" pitchFamily="34" charset="0"/>
              </a:rPr>
              <a:t>department head</a:t>
            </a:r>
          </a:p>
        </p:txBody>
      </p:sp>
      <p:sp>
        <p:nvSpPr>
          <p:cNvPr id="70" name="Rounded Rectangle 69">
            <a:extLst>
              <a:ext uri="{FF2B5EF4-FFF2-40B4-BE49-F238E27FC236}">
                <a16:creationId xmlns:a16="http://schemas.microsoft.com/office/drawing/2014/main" id="{B4CA3980-D92C-EA4C-2D20-A8ABDC19F078}"/>
              </a:ext>
            </a:extLst>
          </p:cNvPr>
          <p:cNvSpPr/>
          <p:nvPr/>
        </p:nvSpPr>
        <p:spPr>
          <a:xfrm>
            <a:off x="7895633" y="904997"/>
            <a:ext cx="2278257" cy="28622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Verdana" panose="020B0604030504040204" pitchFamily="34" charset="0"/>
                <a:ea typeface="Verdana" panose="020B0604030504040204" pitchFamily="34" charset="0"/>
                <a:cs typeface="Verdana" panose="020B0604030504040204" pitchFamily="34" charset="0"/>
              </a:rPr>
              <a:t>Background</a:t>
            </a:r>
          </a:p>
        </p:txBody>
      </p:sp>
      <p:sp>
        <p:nvSpPr>
          <p:cNvPr id="71" name="TextBox 70">
            <a:extLst>
              <a:ext uri="{FF2B5EF4-FFF2-40B4-BE49-F238E27FC236}">
                <a16:creationId xmlns:a16="http://schemas.microsoft.com/office/drawing/2014/main" id="{28659B58-DC76-856D-AC47-F12902C310CF}"/>
              </a:ext>
            </a:extLst>
          </p:cNvPr>
          <p:cNvSpPr txBox="1"/>
          <p:nvPr/>
        </p:nvSpPr>
        <p:spPr>
          <a:xfrm>
            <a:off x="6465624" y="1251733"/>
            <a:ext cx="5256812" cy="461665"/>
          </a:xfrm>
          <a:prstGeom prst="rect">
            <a:avLst/>
          </a:prstGeom>
          <a:noFill/>
        </p:spPr>
        <p:txBody>
          <a:bodyPr wrap="square" rtlCol="0">
            <a:spAutoFit/>
          </a:bodyPr>
          <a:lstStyle/>
          <a:p>
            <a:pPr algn="ctr"/>
            <a:r>
              <a:rPr lang="en-US" sz="1200" b="0" i="0" dirty="0">
                <a:solidFill>
                  <a:srgbClr val="333333"/>
                </a:solidFill>
                <a:effectLst/>
                <a:highlight>
                  <a:srgbClr val="FFFFFF"/>
                </a:highlight>
                <a:latin typeface="Verdana" panose="020B0604030504040204" pitchFamily="34" charset="0"/>
                <a:ea typeface="Verdana" panose="020B0604030504040204" pitchFamily="34" charset="0"/>
                <a:cs typeface="Verdana" panose="020B0604030504040204" pitchFamily="34" charset="0"/>
              </a:rPr>
              <a:t>Nelson studies and teaches advertising and consumer research, She has published nearly 70 peer-reviewed articles</a:t>
            </a:r>
            <a:endParaRPr lang="en-US" sz="1200" b="1" dirty="0">
              <a:latin typeface="Verdana" panose="020B0604030504040204" pitchFamily="34" charset="0"/>
              <a:ea typeface="Verdana" panose="020B0604030504040204" pitchFamily="34" charset="0"/>
              <a:cs typeface="Verdana" panose="020B0604030504040204" pitchFamily="34" charset="0"/>
            </a:endParaRPr>
          </a:p>
        </p:txBody>
      </p:sp>
      <p:cxnSp>
        <p:nvCxnSpPr>
          <p:cNvPr id="73" name="Straight Connector 72">
            <a:extLst>
              <a:ext uri="{FF2B5EF4-FFF2-40B4-BE49-F238E27FC236}">
                <a16:creationId xmlns:a16="http://schemas.microsoft.com/office/drawing/2014/main" id="{71308533-D7CC-99DC-08F0-DD9B3AFE4A8B}"/>
              </a:ext>
            </a:extLst>
          </p:cNvPr>
          <p:cNvCxnSpPr>
            <a:cxnSpLocks/>
          </p:cNvCxnSpPr>
          <p:nvPr/>
        </p:nvCxnSpPr>
        <p:spPr>
          <a:xfrm>
            <a:off x="6082145" y="907000"/>
            <a:ext cx="0" cy="504400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6" name="Graphic 75" descr="Bar graph with upward trend outline">
            <a:extLst>
              <a:ext uri="{FF2B5EF4-FFF2-40B4-BE49-F238E27FC236}">
                <a16:creationId xmlns:a16="http://schemas.microsoft.com/office/drawing/2014/main" id="{A6A826DB-A247-030E-A471-EA92928D9C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3890" y="2001536"/>
            <a:ext cx="549569" cy="549569"/>
          </a:xfrm>
          <a:prstGeom prst="rect">
            <a:avLst/>
          </a:prstGeom>
        </p:spPr>
      </p:pic>
      <p:pic>
        <p:nvPicPr>
          <p:cNvPr id="78" name="Graphic 77" descr="Laptop outline">
            <a:extLst>
              <a:ext uri="{FF2B5EF4-FFF2-40B4-BE49-F238E27FC236}">
                <a16:creationId xmlns:a16="http://schemas.microsoft.com/office/drawing/2014/main" id="{E557D1BA-C303-D9B1-29F5-5F141A8E4B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20966" y="4688879"/>
            <a:ext cx="664171" cy="664171"/>
          </a:xfrm>
          <a:prstGeom prst="rect">
            <a:avLst/>
          </a:prstGeom>
        </p:spPr>
      </p:pic>
      <p:pic>
        <p:nvPicPr>
          <p:cNvPr id="80" name="Graphic 79" descr="Handshake outline">
            <a:extLst>
              <a:ext uri="{FF2B5EF4-FFF2-40B4-BE49-F238E27FC236}">
                <a16:creationId xmlns:a16="http://schemas.microsoft.com/office/drawing/2014/main" id="{1CD732AF-5F34-5F5A-FD19-6C817D169B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20966" y="3364758"/>
            <a:ext cx="602924" cy="602924"/>
          </a:xfrm>
          <a:prstGeom prst="rect">
            <a:avLst/>
          </a:prstGeom>
        </p:spPr>
      </p:pic>
      <p:pic>
        <p:nvPicPr>
          <p:cNvPr id="82" name="Graphic 81" descr="Store outline">
            <a:extLst>
              <a:ext uri="{FF2B5EF4-FFF2-40B4-BE49-F238E27FC236}">
                <a16:creationId xmlns:a16="http://schemas.microsoft.com/office/drawing/2014/main" id="{0364DB9D-521C-092D-EB28-EB280E79ED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20966" y="2038526"/>
            <a:ext cx="493100" cy="493100"/>
          </a:xfrm>
          <a:prstGeom prst="rect">
            <a:avLst/>
          </a:prstGeom>
        </p:spPr>
      </p:pic>
    </p:spTree>
    <p:extLst>
      <p:ext uri="{BB962C8B-B14F-4D97-AF65-F5344CB8AC3E}">
        <p14:creationId xmlns:p14="http://schemas.microsoft.com/office/powerpoint/2010/main" val="66346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p:txBody>
          <a:bodyPr lIns="91440" tIns="45720" rIns="91440" bIns="45720" anchor="ctr"/>
          <a:lstStyle/>
          <a:p>
            <a:r>
              <a:rPr lang="en-US" dirty="0">
                <a:latin typeface="Verdana"/>
                <a:ea typeface="Verdana"/>
              </a:rPr>
              <a:t>Customer Persona</a:t>
            </a:r>
            <a:endParaRPr lang="en-US" dirty="0"/>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#8</a:t>
            </a:r>
          </a:p>
        </p:txBody>
      </p:sp>
    </p:spTree>
    <p:extLst>
      <p:ext uri="{BB962C8B-B14F-4D97-AF65-F5344CB8AC3E}">
        <p14:creationId xmlns:p14="http://schemas.microsoft.com/office/powerpoint/2010/main" val="4067814326"/>
      </p:ext>
    </p:extLst>
  </p:cSld>
  <p:clrMapOvr>
    <a:masterClrMapping/>
  </p:clrMapOvr>
  <mc:AlternateContent xmlns:mc="http://schemas.openxmlformats.org/markup-compatibility/2006" xmlns:p14="http://schemas.microsoft.com/office/powerpoint/2010/main">
    <mc:Choice Requires="p14">
      <p:transition spd="slow" p14:dur="2000" advTm="22657"/>
    </mc:Choice>
    <mc:Fallback xmlns="">
      <p:transition spd="slow" advTm="226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FEC7A-3671-F76B-0FE6-4D9FD6589717}"/>
            </a:ext>
          </a:extLst>
        </p:cNvPr>
        <p:cNvGrpSpPr/>
        <p:nvPr/>
      </p:nvGrpSpPr>
      <p:grpSpPr>
        <a:xfrm>
          <a:off x="0" y="0"/>
          <a:ext cx="0" cy="0"/>
          <a:chOff x="0" y="0"/>
          <a:chExt cx="0" cy="0"/>
        </a:xfrm>
      </p:grpSpPr>
      <p:sp>
        <p:nvSpPr>
          <p:cNvPr id="22" name="Text Placeholder 21">
            <a:extLst>
              <a:ext uri="{FF2B5EF4-FFF2-40B4-BE49-F238E27FC236}">
                <a16:creationId xmlns:a16="http://schemas.microsoft.com/office/drawing/2014/main" id="{71994E9F-F730-AE74-6AD5-FCDF0BA2F8C8}"/>
              </a:ext>
            </a:extLst>
          </p:cNvPr>
          <p:cNvSpPr>
            <a:spLocks noGrp="1"/>
          </p:cNvSpPr>
          <p:nvPr>
            <p:ph type="body" sz="quarter" idx="11"/>
          </p:nvPr>
        </p:nvSpPr>
        <p:spPr/>
        <p:txBody>
          <a:bodyPr lIns="91440" tIns="45720" rIns="91440" bIns="45720" anchor="t"/>
          <a:lstStyle/>
          <a:p>
            <a:r>
              <a:rPr lang="en-US" err="1"/>
              <a:t>noredink</a:t>
            </a:r>
            <a:r>
              <a:rPr lang="en-CN"/>
              <a:t>; </a:t>
            </a:r>
            <a:r>
              <a:rPr lang="en-US" err="1"/>
              <a:t>YahooFinance</a:t>
            </a:r>
            <a:r>
              <a:rPr lang="en-CN"/>
              <a:t>; </a:t>
            </a:r>
            <a:r>
              <a:rPr lang="en-US" err="1"/>
              <a:t>cbinsights</a:t>
            </a:r>
            <a:r>
              <a:rPr lang="en-US"/>
              <a:t>; </a:t>
            </a:r>
            <a:r>
              <a:rPr lang="en-US" err="1"/>
              <a:t>venturebeat,com</a:t>
            </a:r>
            <a:r>
              <a:rPr lang="en-US"/>
              <a:t>; crunchbase.com, businesswire.com </a:t>
            </a:r>
            <a:r>
              <a:rPr lang="en-US" err="1"/>
              <a:t>Linkdln</a:t>
            </a:r>
            <a:r>
              <a:rPr lang="en-US"/>
              <a:t>; Weebly</a:t>
            </a:r>
            <a:endParaRPr lang="en-CN"/>
          </a:p>
        </p:txBody>
      </p:sp>
      <p:sp>
        <p:nvSpPr>
          <p:cNvPr id="24" name="Text Placeholder 23">
            <a:extLst>
              <a:ext uri="{FF2B5EF4-FFF2-40B4-BE49-F238E27FC236}">
                <a16:creationId xmlns:a16="http://schemas.microsoft.com/office/drawing/2014/main" id="{BF5D7DD2-0D9A-7825-DFD5-350F96C68EB2}"/>
              </a:ext>
            </a:extLst>
          </p:cNvPr>
          <p:cNvSpPr>
            <a:spLocks noGrp="1"/>
          </p:cNvSpPr>
          <p:nvPr>
            <p:ph type="body" sz="quarter" idx="13"/>
          </p:nvPr>
        </p:nvSpPr>
        <p:spPr/>
        <p:txBody>
          <a:bodyPr lIns="91440" tIns="45720" rIns="91440" bIns="45720" anchor="ctr"/>
          <a:lstStyle/>
          <a:p>
            <a:r>
              <a:rPr lang="en-US">
                <a:solidFill>
                  <a:prstClr val="black"/>
                </a:solidFill>
              </a:rPr>
              <a:t>The effectiveness of personalized materials of </a:t>
            </a:r>
            <a:r>
              <a:rPr lang="en-US" err="1">
                <a:solidFill>
                  <a:prstClr val="black"/>
                </a:solidFill>
              </a:rPr>
              <a:t>noredink</a:t>
            </a:r>
            <a:r>
              <a:rPr lang="en-US">
                <a:solidFill>
                  <a:prstClr val="black"/>
                </a:solidFill>
              </a:rPr>
              <a:t> prompts Geni Zone to enhance customization, catering better to diverse student needs</a:t>
            </a:r>
            <a:endParaRPr lang="en-CN">
              <a:solidFill>
                <a:prstClr val="black"/>
              </a:solidFill>
            </a:endParaRPr>
          </a:p>
        </p:txBody>
      </p:sp>
      <p:sp>
        <p:nvSpPr>
          <p:cNvPr id="4" name="Title 3">
            <a:extLst>
              <a:ext uri="{FF2B5EF4-FFF2-40B4-BE49-F238E27FC236}">
                <a16:creationId xmlns:a16="http://schemas.microsoft.com/office/drawing/2014/main" id="{8E972857-5BAD-727E-5CC1-79D236E146D2}"/>
              </a:ext>
            </a:extLst>
          </p:cNvPr>
          <p:cNvSpPr>
            <a:spLocks noGrp="1"/>
          </p:cNvSpPr>
          <p:nvPr>
            <p:ph type="title"/>
          </p:nvPr>
        </p:nvSpPr>
        <p:spPr>
          <a:xfrm>
            <a:off x="183072" y="13687"/>
            <a:ext cx="10314240" cy="811382"/>
          </a:xfrm>
        </p:spPr>
        <p:txBody>
          <a:bodyPr lIns="91440" tIns="45720" rIns="91440" bIns="45720" anchor="ctr"/>
          <a:lstStyle/>
          <a:p>
            <a:r>
              <a:rPr lang="en-US" i="0">
                <a:solidFill>
                  <a:schemeClr val="bg2">
                    <a:lumMod val="25000"/>
                  </a:schemeClr>
                </a:solidFill>
                <a:effectLst/>
                <a:latin typeface="Verdana"/>
                <a:ea typeface="Verdana"/>
              </a:rPr>
              <a:t>Leveraging </a:t>
            </a:r>
            <a:r>
              <a:rPr lang="en-US" err="1">
                <a:solidFill>
                  <a:schemeClr val="bg2">
                    <a:lumMod val="25000"/>
                  </a:schemeClr>
                </a:solidFill>
                <a:latin typeface="Verdana"/>
                <a:ea typeface="Verdana"/>
              </a:rPr>
              <a:t>n</a:t>
            </a:r>
            <a:r>
              <a:rPr lang="en-US" i="0" err="1">
                <a:solidFill>
                  <a:schemeClr val="bg2">
                    <a:lumMod val="25000"/>
                  </a:schemeClr>
                </a:solidFill>
                <a:effectLst/>
                <a:latin typeface="Verdana"/>
                <a:ea typeface="Verdana"/>
              </a:rPr>
              <a:t>oredink's</a:t>
            </a:r>
            <a:r>
              <a:rPr lang="en-US" i="0">
                <a:solidFill>
                  <a:schemeClr val="bg2">
                    <a:lumMod val="25000"/>
                  </a:schemeClr>
                </a:solidFill>
                <a:effectLst/>
                <a:latin typeface="Verdana"/>
                <a:ea typeface="Verdana"/>
              </a:rPr>
              <a:t> Position: A Blueprint for </a:t>
            </a:r>
            <a:r>
              <a:rPr lang="en-US" i="0" err="1">
                <a:solidFill>
                  <a:schemeClr val="bg2">
                    <a:lumMod val="25000"/>
                  </a:schemeClr>
                </a:solidFill>
                <a:effectLst/>
                <a:latin typeface="Verdana"/>
                <a:ea typeface="Verdana"/>
              </a:rPr>
              <a:t>Geni’s</a:t>
            </a:r>
            <a:r>
              <a:rPr lang="en-US">
                <a:solidFill>
                  <a:schemeClr val="bg2">
                    <a:lumMod val="25000"/>
                  </a:schemeClr>
                </a:solidFill>
                <a:latin typeface="Verdana"/>
                <a:ea typeface="Verdana"/>
              </a:rPr>
              <a:t>  </a:t>
            </a:r>
            <a:r>
              <a:rPr lang="en-US" i="0">
                <a:solidFill>
                  <a:schemeClr val="bg2">
                    <a:lumMod val="25000"/>
                  </a:schemeClr>
                </a:solidFill>
                <a:effectLst/>
                <a:latin typeface="Verdana"/>
                <a:ea typeface="Verdana"/>
              </a:rPr>
              <a:t>Competitive Advantage </a:t>
            </a:r>
            <a:endParaRPr lang="en-US" b="0" i="0">
              <a:solidFill>
                <a:schemeClr val="tx1"/>
              </a:solidFill>
              <a:effectLst/>
            </a:endParaRPr>
          </a:p>
        </p:txBody>
      </p:sp>
      <p:sp>
        <p:nvSpPr>
          <p:cNvPr id="3" name="Slide Number Placeholder 2">
            <a:extLst>
              <a:ext uri="{FF2B5EF4-FFF2-40B4-BE49-F238E27FC236}">
                <a16:creationId xmlns:a16="http://schemas.microsoft.com/office/drawing/2014/main" id="{7B56C68A-7B5E-1EFE-24BB-FA13BAE620D7}"/>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11" name="Rectangle 10">
            <a:extLst>
              <a:ext uri="{FF2B5EF4-FFF2-40B4-BE49-F238E27FC236}">
                <a16:creationId xmlns:a16="http://schemas.microsoft.com/office/drawing/2014/main" id="{007E1C47-2EA4-694A-68E3-452309057CE2}"/>
              </a:ext>
            </a:extLst>
          </p:cNvPr>
          <p:cNvSpPr/>
          <p:nvPr/>
        </p:nvSpPr>
        <p:spPr>
          <a:xfrm>
            <a:off x="4586820" y="1058392"/>
            <a:ext cx="3369567" cy="2031325"/>
          </a:xfrm>
          <a:prstGeom prst="rect">
            <a:avLst/>
          </a:prstGeom>
          <a:solidFill>
            <a:schemeClr val="accent4">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marL="285750" marR="0" lvl="0" indent="-285750" algn="l" defTabSz="457200" rtl="0" eaLnBrk="1" fontAlgn="auto" latinLnBrk="0" hangingPunct="1">
              <a:lnSpc>
                <a:spcPct val="110000"/>
              </a:lnSpc>
              <a:spcBef>
                <a:spcPts val="0"/>
              </a:spcBef>
              <a:spcAft>
                <a:spcPts val="0"/>
              </a:spcAft>
              <a:buClrTx/>
              <a:buSzTx/>
              <a:buFont typeface="Wingdings" pitchFamily="2" charset="2"/>
              <a:buChar char="§"/>
              <a:tabLst/>
              <a:defRPr/>
            </a:pPr>
            <a:endParaRPr kumimoji="0" lang="en-CN" sz="1400" b="0" i="0" u="none" strike="noStrike" kern="1200" cap="none" spc="0" normalizeH="0" baseline="0" noProof="0">
              <a:ln>
                <a:noFill/>
              </a:ln>
              <a:solidFill>
                <a:prstClr val="black"/>
              </a:solidFill>
              <a:effectLst/>
              <a:uLnTx/>
              <a:uFillTx/>
              <a:latin typeface="Verdana"/>
              <a:ea typeface="+mn-ea"/>
              <a:cs typeface="+mn-cs"/>
            </a:endParaRPr>
          </a:p>
        </p:txBody>
      </p:sp>
      <p:sp>
        <p:nvSpPr>
          <p:cNvPr id="26" name="Rectangle 25">
            <a:extLst>
              <a:ext uri="{FF2B5EF4-FFF2-40B4-BE49-F238E27FC236}">
                <a16:creationId xmlns:a16="http://schemas.microsoft.com/office/drawing/2014/main" id="{81F02B71-3385-C6F3-A71F-9D09A12CB225}"/>
              </a:ext>
            </a:extLst>
          </p:cNvPr>
          <p:cNvSpPr/>
          <p:nvPr/>
        </p:nvSpPr>
        <p:spPr>
          <a:xfrm>
            <a:off x="4576428" y="3468879"/>
            <a:ext cx="3403804" cy="2504493"/>
          </a:xfrm>
          <a:prstGeom prst="rect">
            <a:avLst/>
          </a:prstGeom>
          <a:solidFill>
            <a:schemeClr val="accent4">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285750" marR="0" lvl="0" indent="-285750" algn="l" defTabSz="457200" rtl="0" eaLnBrk="1" fontAlgn="auto" latinLnBrk="0" hangingPunct="1">
              <a:lnSpc>
                <a:spcPct val="11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a:ln>
                <a:noFill/>
              </a:ln>
              <a:solidFill>
                <a:prstClr val="black"/>
              </a:solidFill>
              <a:effectLst/>
              <a:uLnTx/>
              <a:uFillTx/>
              <a:latin typeface="Verdana"/>
              <a:ea typeface="+mn-ea"/>
              <a:cs typeface="+mn-cs"/>
            </a:endParaRPr>
          </a:p>
        </p:txBody>
      </p:sp>
      <p:pic>
        <p:nvPicPr>
          <p:cNvPr id="28" name="Picture 27" descr="A logo of a computer&#10;&#10;Description automatically generated">
            <a:extLst>
              <a:ext uri="{FF2B5EF4-FFF2-40B4-BE49-F238E27FC236}">
                <a16:creationId xmlns:a16="http://schemas.microsoft.com/office/drawing/2014/main" id="{905C2696-BD99-7000-92EB-9BAFD5896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264" y="21774"/>
            <a:ext cx="740519" cy="740519"/>
          </a:xfrm>
          <a:prstGeom prst="rect">
            <a:avLst/>
          </a:prstGeom>
        </p:spPr>
      </p:pic>
      <p:sp>
        <p:nvSpPr>
          <p:cNvPr id="29" name="TextBox 28">
            <a:extLst>
              <a:ext uri="{FF2B5EF4-FFF2-40B4-BE49-F238E27FC236}">
                <a16:creationId xmlns:a16="http://schemas.microsoft.com/office/drawing/2014/main" id="{7D84169A-67E7-F304-166B-7B0353DEB686}"/>
              </a:ext>
            </a:extLst>
          </p:cNvPr>
          <p:cNvSpPr txBox="1"/>
          <p:nvPr/>
        </p:nvSpPr>
        <p:spPr>
          <a:xfrm>
            <a:off x="4576566" y="961161"/>
            <a:ext cx="3385850" cy="374571"/>
          </a:xfrm>
          <a:prstGeom prst="roundRect">
            <a:avLst/>
          </a:prstGeom>
          <a:solidFill>
            <a:schemeClr val="bg2">
              <a:lumMod val="2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Verdana"/>
                <a:ea typeface="+mn-ea"/>
                <a:cs typeface="+mn-cs"/>
              </a:rPr>
              <a:t>Advantages</a:t>
            </a:r>
          </a:p>
        </p:txBody>
      </p:sp>
      <p:sp>
        <p:nvSpPr>
          <p:cNvPr id="31" name="TextBox 30">
            <a:extLst>
              <a:ext uri="{FF2B5EF4-FFF2-40B4-BE49-F238E27FC236}">
                <a16:creationId xmlns:a16="http://schemas.microsoft.com/office/drawing/2014/main" id="{821A9F0F-0C30-14FC-F76D-B54F840A0B08}"/>
              </a:ext>
            </a:extLst>
          </p:cNvPr>
          <p:cNvSpPr txBox="1"/>
          <p:nvPr/>
        </p:nvSpPr>
        <p:spPr>
          <a:xfrm>
            <a:off x="4606711" y="1488308"/>
            <a:ext cx="3231646" cy="1384995"/>
          </a:xfrm>
          <a:prstGeom prst="rect">
            <a:avLst/>
          </a:prstGeom>
          <a:noFill/>
        </p:spPr>
        <p:txBody>
          <a:bodyPr wrap="square" lIns="91440" tIns="45720" rIns="91440" bIns="45720" rtlCol="0" anchor="t">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Customized Learning</a:t>
            </a:r>
            <a:r>
              <a:rPr kumimoji="0" lang="en-US" sz="1400" b="0" i="0" u="none" strike="noStrike" kern="1200" cap="none" spc="0" normalizeH="0" baseline="0" noProof="0">
                <a:ln>
                  <a:noFill/>
                </a:ln>
                <a:solidFill>
                  <a:prstClr val="black"/>
                </a:solidFill>
                <a:effectLst/>
                <a:uLnTx/>
                <a:uFillTx/>
                <a:latin typeface="Verdana"/>
                <a:ea typeface="+mn-ea"/>
                <a:cs typeface="+mn-cs"/>
              </a:rPr>
              <a:t>:  Individual student’s preference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Teacher Support</a:t>
            </a:r>
            <a:r>
              <a:rPr kumimoji="0" lang="en-US" sz="1400" b="0" i="0" u="none" strike="noStrike" kern="1200" cap="none" spc="0" normalizeH="0" baseline="0" noProof="0">
                <a:ln>
                  <a:noFill/>
                </a:ln>
                <a:solidFill>
                  <a:prstClr val="black"/>
                </a:solidFill>
                <a:effectLst/>
                <a:uLnTx/>
                <a:uFillTx/>
                <a:latin typeface="Verdana"/>
                <a:ea typeface="+mn-ea"/>
                <a:cs typeface="+mn-cs"/>
              </a:rPr>
              <a:t>: lesson plans, progress tracking, and feedback tools</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p:txBody>
      </p:sp>
      <p:sp>
        <p:nvSpPr>
          <p:cNvPr id="17" name="TextBox 16">
            <a:extLst>
              <a:ext uri="{FF2B5EF4-FFF2-40B4-BE49-F238E27FC236}">
                <a16:creationId xmlns:a16="http://schemas.microsoft.com/office/drawing/2014/main" id="{18110130-FCA4-B7E8-FD00-75F8340966D5}"/>
              </a:ext>
            </a:extLst>
          </p:cNvPr>
          <p:cNvSpPr txBox="1"/>
          <p:nvPr/>
        </p:nvSpPr>
        <p:spPr>
          <a:xfrm>
            <a:off x="4586820" y="3458143"/>
            <a:ext cx="3385850" cy="374571"/>
          </a:xfrm>
          <a:prstGeom prst="roundRect">
            <a:avLst/>
          </a:prstGeom>
          <a:solidFill>
            <a:schemeClr val="bg2">
              <a:lumMod val="2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Verdana"/>
                <a:ea typeface="+mn-ea"/>
                <a:cs typeface="+mn-cs"/>
              </a:rPr>
              <a:t>Disadvantages</a:t>
            </a:r>
          </a:p>
        </p:txBody>
      </p:sp>
      <p:sp>
        <p:nvSpPr>
          <p:cNvPr id="19" name="TextBox 18">
            <a:extLst>
              <a:ext uri="{FF2B5EF4-FFF2-40B4-BE49-F238E27FC236}">
                <a16:creationId xmlns:a16="http://schemas.microsoft.com/office/drawing/2014/main" id="{18204306-DB01-6205-922C-D29DFDD09C92}"/>
              </a:ext>
            </a:extLst>
          </p:cNvPr>
          <p:cNvSpPr txBox="1"/>
          <p:nvPr/>
        </p:nvSpPr>
        <p:spPr>
          <a:xfrm>
            <a:off x="4606711" y="3871036"/>
            <a:ext cx="3143717" cy="1966244"/>
          </a:xfrm>
          <a:prstGeom prst="rect">
            <a:avLst/>
          </a:prstGeom>
          <a:noFill/>
        </p:spPr>
        <p:txBody>
          <a:bodyPr wrap="square" lIns="91440" tIns="45720" rIns="91440" bIns="45720" rtlCol="0" anchor="t">
            <a:spAutoFit/>
          </a:bodyPr>
          <a:lstStyle/>
          <a:p>
            <a:pPr marL="285750" marR="0" lvl="0" indent="-285750" algn="l" defTabSz="4572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a:ln>
                  <a:noFill/>
                </a:ln>
                <a:solidFill>
                  <a:prstClr val="black"/>
                </a:solidFill>
                <a:effectLst/>
                <a:uLnTx/>
                <a:uFillTx/>
                <a:latin typeface="Verdana"/>
                <a:ea typeface="Verdana"/>
                <a:cs typeface="Verdana" panose="020B0604030504040204" pitchFamily="34" charset="0"/>
              </a:rPr>
              <a:t>Student's information is used to track and target advertisements on third-party websites</a:t>
            </a:r>
          </a:p>
          <a:p>
            <a:pPr marL="285750" marR="0" lvl="0" indent="-285750" algn="l" defTabSz="4572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b="1" i="0" u="none" strike="noStrike" kern="1200" cap="none" spc="0" normalizeH="0" baseline="0" noProof="0">
                <a:ln>
                  <a:noFill/>
                </a:ln>
                <a:solidFill>
                  <a:prstClr val="black"/>
                </a:solidFill>
                <a:effectLst/>
                <a:uLnTx/>
                <a:uFillTx/>
                <a:latin typeface="Verdana"/>
                <a:ea typeface="Verdana"/>
                <a:cs typeface="Verdana" panose="020B0604030504040204" pitchFamily="34" charset="0"/>
              </a:rPr>
              <a:t>Doesn’t support </a:t>
            </a:r>
            <a:r>
              <a:rPr kumimoji="0" lang="en-US" sz="1400" b="0" i="0" u="none" strike="noStrike" kern="1200" cap="none" spc="0" normalizeH="0" baseline="0" noProof="0">
                <a:ln>
                  <a:noFill/>
                </a:ln>
                <a:solidFill>
                  <a:prstClr val="black"/>
                </a:solidFill>
                <a:effectLst/>
                <a:uLnTx/>
                <a:uFillTx/>
                <a:latin typeface="Verdana"/>
                <a:ea typeface="Verdana"/>
                <a:cs typeface="Verdana" panose="020B0604030504040204" pitchFamily="34" charset="0"/>
              </a:rPr>
              <a:t>android and </a:t>
            </a:r>
            <a:r>
              <a:rPr kumimoji="0" lang="en-US" sz="1400" b="0" i="0" u="none" strike="noStrike" kern="1200" cap="none" spc="0" normalizeH="0" baseline="0" noProof="0" err="1">
                <a:ln>
                  <a:noFill/>
                </a:ln>
                <a:solidFill>
                  <a:prstClr val="black"/>
                </a:solidFill>
                <a:effectLst/>
                <a:uLnTx/>
                <a:uFillTx/>
                <a:latin typeface="Verdana"/>
                <a:ea typeface="Verdana"/>
                <a:cs typeface="Verdana" panose="020B0604030504040204" pitchFamily="34" charset="0"/>
              </a:rPr>
              <a:t>iphone</a:t>
            </a:r>
            <a:endParaRPr kumimoji="0" lang="en-US" sz="1400" b="0" i="0" u="none" strike="noStrike" kern="1200" cap="none" spc="0" normalizeH="0" baseline="0" noProof="0">
              <a:ln>
                <a:noFill/>
              </a:ln>
              <a:solidFill>
                <a:prstClr val="black"/>
              </a:solidFill>
              <a:effectLst/>
              <a:uLnTx/>
              <a:uFillTx/>
              <a:latin typeface="Verdana"/>
              <a:ea typeface="Verdana"/>
              <a:cs typeface="Verdana" panose="020B0604030504040204" pitchFamily="34" charset="0"/>
            </a:endParaRPr>
          </a:p>
          <a:p>
            <a:pPr marL="285750" marR="0" lvl="0" indent="-285750" algn="l" defTabSz="4572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a:ln>
                  <a:noFill/>
                </a:ln>
                <a:solidFill>
                  <a:prstClr val="black"/>
                </a:solidFill>
                <a:effectLst/>
                <a:uLnTx/>
                <a:uFillTx/>
                <a:latin typeface="Verdana"/>
                <a:ea typeface="Verdana"/>
                <a:cs typeface="Verdana" panose="020B0604030504040204" pitchFamily="34" charset="0"/>
              </a:rPr>
              <a:t>Customers </a:t>
            </a:r>
            <a:r>
              <a:rPr kumimoji="0" lang="en-US" sz="1400" b="1" i="0" u="none" strike="noStrike" kern="1200" cap="none" spc="0" normalizeH="0" baseline="0" noProof="0">
                <a:ln>
                  <a:noFill/>
                </a:ln>
                <a:solidFill>
                  <a:prstClr val="black"/>
                </a:solidFill>
                <a:effectLst/>
                <a:uLnTx/>
                <a:uFillTx/>
                <a:latin typeface="Verdana"/>
                <a:ea typeface="Verdana"/>
                <a:cs typeface="Verdana" panose="020B0604030504040204" pitchFamily="34" charset="0"/>
              </a:rPr>
              <a:t>cannot</a:t>
            </a:r>
            <a:r>
              <a:rPr kumimoji="0" lang="en-US" sz="1400" b="0" i="0" u="none" strike="noStrike" kern="1200" cap="none" spc="0" normalizeH="0" baseline="0" noProof="0">
                <a:ln>
                  <a:noFill/>
                </a:ln>
                <a:solidFill>
                  <a:prstClr val="black"/>
                </a:solidFill>
                <a:effectLst/>
                <a:uLnTx/>
                <a:uFillTx/>
                <a:latin typeface="Verdana"/>
                <a:ea typeface="Verdana"/>
                <a:cs typeface="Verdana" panose="020B0604030504040204" pitchFamily="34" charset="0"/>
              </a:rPr>
              <a:t> report abuse or cyberbullying</a:t>
            </a:r>
          </a:p>
        </p:txBody>
      </p:sp>
      <p:pic>
        <p:nvPicPr>
          <p:cNvPr id="8" name="Graphic 7" descr="Thumbs up sign with solid fill">
            <a:extLst>
              <a:ext uri="{FF2B5EF4-FFF2-40B4-BE49-F238E27FC236}">
                <a16:creationId xmlns:a16="http://schemas.microsoft.com/office/drawing/2014/main" id="{DD06A087-D39B-BA68-2321-070479235B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75832" y="2470949"/>
            <a:ext cx="692400" cy="692400"/>
          </a:xfrm>
          <a:prstGeom prst="rect">
            <a:avLst/>
          </a:prstGeom>
        </p:spPr>
      </p:pic>
      <p:pic>
        <p:nvPicPr>
          <p:cNvPr id="14" name="Graphic 13" descr="Thumbs Down with solid fill">
            <a:extLst>
              <a:ext uri="{FF2B5EF4-FFF2-40B4-BE49-F238E27FC236}">
                <a16:creationId xmlns:a16="http://schemas.microsoft.com/office/drawing/2014/main" id="{60CD45CB-E02C-19FF-3A00-1FD50EFC19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75832" y="5301279"/>
            <a:ext cx="704400" cy="722400"/>
          </a:xfrm>
          <a:prstGeom prst="rect">
            <a:avLst/>
          </a:prstGeom>
        </p:spPr>
      </p:pic>
      <p:grpSp>
        <p:nvGrpSpPr>
          <p:cNvPr id="36" name="Group 35">
            <a:extLst>
              <a:ext uri="{FF2B5EF4-FFF2-40B4-BE49-F238E27FC236}">
                <a16:creationId xmlns:a16="http://schemas.microsoft.com/office/drawing/2014/main" id="{FED6E399-16A5-1904-A916-A62EFA74698B}"/>
              </a:ext>
            </a:extLst>
          </p:cNvPr>
          <p:cNvGrpSpPr/>
          <p:nvPr/>
        </p:nvGrpSpPr>
        <p:grpSpPr>
          <a:xfrm>
            <a:off x="476224" y="2884910"/>
            <a:ext cx="3837058" cy="1834427"/>
            <a:chOff x="476224" y="2800092"/>
            <a:chExt cx="3837058" cy="1834427"/>
          </a:xfrm>
        </p:grpSpPr>
        <p:sp>
          <p:nvSpPr>
            <p:cNvPr id="25" name="Rectangle 24">
              <a:extLst>
                <a:ext uri="{FF2B5EF4-FFF2-40B4-BE49-F238E27FC236}">
                  <a16:creationId xmlns:a16="http://schemas.microsoft.com/office/drawing/2014/main" id="{C024F337-D12D-7174-0D35-F0836DB77AC2}"/>
                </a:ext>
              </a:extLst>
            </p:cNvPr>
            <p:cNvSpPr/>
            <p:nvPr/>
          </p:nvSpPr>
          <p:spPr>
            <a:xfrm>
              <a:off x="476224" y="2914133"/>
              <a:ext cx="3837058" cy="1703641"/>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l" defTabSz="457200" rtl="0" eaLnBrk="1" fontAlgn="auto" latinLnBrk="0" hangingPunct="1">
                <a:lnSpc>
                  <a:spcPct val="11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Verdana"/>
                <a:ea typeface="Verdan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 pitchFamily="2" charset="2"/>
                <a:buChar char="§"/>
                <a:tabLst/>
                <a:defRPr/>
              </a:pPr>
              <a:endParaRPr kumimoji="0" lang="en-US" sz="1400" b="0" i="0" u="none" strike="noStrike" kern="1200" cap="none" spc="0" normalizeH="0" baseline="0" noProof="0">
                <a:ln>
                  <a:noFill/>
                </a:ln>
                <a:solidFill>
                  <a:prstClr val="white"/>
                </a:solidFill>
                <a:effectLst/>
                <a:uLnTx/>
                <a:uFillTx/>
                <a:latin typeface="Verdana"/>
                <a:ea typeface="Verdana"/>
                <a:cs typeface="+mn-cs"/>
              </a:endParaRPr>
            </a:p>
          </p:txBody>
        </p:sp>
        <p:sp>
          <p:nvSpPr>
            <p:cNvPr id="38" name="TextBox 37">
              <a:extLst>
                <a:ext uri="{FF2B5EF4-FFF2-40B4-BE49-F238E27FC236}">
                  <a16:creationId xmlns:a16="http://schemas.microsoft.com/office/drawing/2014/main" id="{D89A82B4-790E-F36E-404B-CD36D213C5FD}"/>
                </a:ext>
              </a:extLst>
            </p:cNvPr>
            <p:cNvSpPr txBox="1"/>
            <p:nvPr/>
          </p:nvSpPr>
          <p:spPr>
            <a:xfrm>
              <a:off x="476224" y="2800092"/>
              <a:ext cx="3837058" cy="374571"/>
            </a:xfrm>
            <a:prstGeom prst="roundRect">
              <a:avLst/>
            </a:prstGeom>
            <a:solidFill>
              <a:schemeClr val="accent5">
                <a:lumMod val="5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Verdana"/>
                <a:ea typeface="+mn-ea"/>
                <a:cs typeface="+mn-cs"/>
              </a:endParaRPr>
            </a:p>
          </p:txBody>
        </p:sp>
        <p:sp>
          <p:nvSpPr>
            <p:cNvPr id="40" name="TextBox 39">
              <a:extLst>
                <a:ext uri="{FF2B5EF4-FFF2-40B4-BE49-F238E27FC236}">
                  <a16:creationId xmlns:a16="http://schemas.microsoft.com/office/drawing/2014/main" id="{2934C9CB-607A-69C4-5213-A23FD36950DE}"/>
                </a:ext>
              </a:extLst>
            </p:cNvPr>
            <p:cNvSpPr txBox="1"/>
            <p:nvPr/>
          </p:nvSpPr>
          <p:spPr>
            <a:xfrm>
              <a:off x="490052" y="3142251"/>
              <a:ext cx="3616923" cy="1492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457200" rtl="0" eaLnBrk="1" fontAlgn="auto" latinLnBrk="0" hangingPunct="1">
                <a:lnSpc>
                  <a:spcPct val="110000"/>
                </a:lnSpc>
                <a:spcBef>
                  <a:spcPts val="0"/>
                </a:spcBef>
                <a:spcAft>
                  <a:spcPts val="0"/>
                </a:spcAft>
                <a:buClrTx/>
                <a:buSzTx/>
                <a:buFont typeface="Wingdings"/>
                <a:buChar char="§"/>
                <a:tabLst/>
                <a:defRPr/>
              </a:pPr>
              <a:r>
                <a:rPr kumimoji="0" lang="en-US" sz="1400" b="0" i="0" u="none" strike="noStrike" kern="1200" cap="none" spc="0" normalizeH="0" baseline="0" noProof="0">
                  <a:ln>
                    <a:noFill/>
                  </a:ln>
                  <a:solidFill>
                    <a:prstClr val="white"/>
                  </a:solidFill>
                  <a:effectLst/>
                  <a:uLnTx/>
                  <a:uFillTx/>
                  <a:latin typeface="Verdana"/>
                  <a:ea typeface="Verdana"/>
                  <a:cs typeface="+mn-cs"/>
                </a:rPr>
                <a:t>Attend </a:t>
              </a:r>
              <a:r>
                <a:rPr kumimoji="0" lang="en-US" sz="1400" b="1" i="0" u="none" strike="noStrike" kern="1200" cap="none" spc="0" normalizeH="0" baseline="0" noProof="0">
                  <a:ln>
                    <a:noFill/>
                  </a:ln>
                  <a:solidFill>
                    <a:prstClr val="white"/>
                  </a:solidFill>
                  <a:effectLst/>
                  <a:uLnTx/>
                  <a:uFillTx/>
                  <a:latin typeface="Verdana"/>
                  <a:ea typeface="Verdana"/>
                  <a:cs typeface="+mn-cs"/>
                </a:rPr>
                <a:t>conferences</a:t>
              </a:r>
              <a:r>
                <a:rPr kumimoji="0" lang="en-US" sz="1400" b="0" i="0" u="none" strike="noStrike" kern="1200" cap="none" spc="0" normalizeH="0" baseline="0" noProof="0">
                  <a:ln>
                    <a:noFill/>
                  </a:ln>
                  <a:solidFill>
                    <a:prstClr val="white"/>
                  </a:solidFill>
                  <a:effectLst/>
                  <a:uLnTx/>
                  <a:uFillTx/>
                  <a:latin typeface="Verdana"/>
                  <a:ea typeface="Verdana"/>
                  <a:cs typeface="+mn-cs"/>
                </a:rPr>
                <a:t> </a:t>
              </a:r>
              <a:endParaRPr kumimoji="0" lang="en-US" sz="1400" b="0" i="0" u="none" strike="noStrike" kern="1200" cap="none" spc="0" normalizeH="0" baseline="0" noProof="0">
                <a:ln>
                  <a:noFill/>
                </a:ln>
                <a:solidFill>
                  <a:prstClr val="white"/>
                </a:solidFill>
                <a:effectLst/>
                <a:uLnTx/>
                <a:uFillTx/>
                <a:latin typeface="Verdana"/>
                <a:ea typeface="+mn-e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
                <a:buChar char="§"/>
                <a:tabLst/>
                <a:defRPr/>
              </a:pPr>
              <a:r>
                <a:rPr kumimoji="0" lang="en-US" sz="1400" b="0" i="0" u="none" strike="noStrike" kern="1200" cap="none" spc="0" normalizeH="0" baseline="0" noProof="0">
                  <a:ln>
                    <a:noFill/>
                  </a:ln>
                  <a:solidFill>
                    <a:prstClr val="white"/>
                  </a:solidFill>
                  <a:effectLst/>
                  <a:uLnTx/>
                  <a:uFillTx/>
                  <a:latin typeface="Verdana"/>
                  <a:ea typeface="Verdana"/>
                  <a:cs typeface="+mn-cs"/>
                </a:rPr>
                <a:t>Host </a:t>
              </a:r>
              <a:r>
                <a:rPr kumimoji="0" lang="en-US" sz="1400" b="1" i="0" u="none" strike="noStrike" kern="1200" cap="none" spc="0" normalizeH="0" baseline="0" noProof="0">
                  <a:ln>
                    <a:noFill/>
                  </a:ln>
                  <a:solidFill>
                    <a:prstClr val="white"/>
                  </a:solidFill>
                  <a:effectLst/>
                  <a:uLnTx/>
                  <a:uFillTx/>
                  <a:latin typeface="Verdana"/>
                  <a:ea typeface="Verdana"/>
                  <a:cs typeface="+mn-cs"/>
                </a:rPr>
                <a:t>webinars</a:t>
              </a:r>
              <a:r>
                <a:rPr kumimoji="0" lang="en-US" sz="1400" b="0" i="0" u="none" strike="noStrike" kern="1200" cap="none" spc="0" normalizeH="0" baseline="0" noProof="0">
                  <a:ln>
                    <a:noFill/>
                  </a:ln>
                  <a:solidFill>
                    <a:prstClr val="white"/>
                  </a:solidFill>
                  <a:effectLst/>
                  <a:uLnTx/>
                  <a:uFillTx/>
                  <a:latin typeface="Verdana"/>
                  <a:ea typeface="Verdana"/>
                  <a:cs typeface="+mn-cs"/>
                </a:rPr>
                <a:t> to promote products</a:t>
              </a:r>
              <a:endParaRPr kumimoji="0" lang="en-US" sz="1400" b="0" i="0" u="none" strike="noStrike" kern="1200" cap="none" spc="0" normalizeH="0" baseline="0" noProof="0">
                <a:ln>
                  <a:noFill/>
                </a:ln>
                <a:solidFill>
                  <a:prstClr val="white"/>
                </a:solidFill>
                <a:effectLst/>
                <a:uLnTx/>
                <a:uFillTx/>
                <a:latin typeface="Verdana"/>
                <a:ea typeface="+mn-e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
                <a:buChar char="§"/>
                <a:tabLst/>
                <a:defRPr/>
              </a:pPr>
              <a:r>
                <a:rPr kumimoji="0" lang="en-US" sz="1400" b="1" i="0" u="none" strike="noStrike" kern="1200" cap="none" spc="0" normalizeH="0" baseline="0" noProof="0">
                  <a:ln>
                    <a:noFill/>
                  </a:ln>
                  <a:solidFill>
                    <a:prstClr val="white"/>
                  </a:solidFill>
                  <a:effectLst/>
                  <a:uLnTx/>
                  <a:uFillTx/>
                  <a:latin typeface="Verdana"/>
                  <a:ea typeface="Verdana"/>
                  <a:cs typeface="+mn-cs"/>
                </a:rPr>
                <a:t>Media cover </a:t>
              </a:r>
              <a:r>
                <a:rPr kumimoji="0" lang="en-US" sz="1400" b="0" i="0" u="none" strike="noStrike" kern="1200" cap="none" spc="0" normalizeH="0" baseline="0" noProof="0">
                  <a:ln>
                    <a:noFill/>
                  </a:ln>
                  <a:solidFill>
                    <a:prstClr val="white"/>
                  </a:solidFill>
                  <a:effectLst/>
                  <a:uLnTx/>
                  <a:uFillTx/>
                  <a:latin typeface="Verdana"/>
                  <a:ea typeface="Verdana"/>
                  <a:cs typeface="+mn-cs"/>
                </a:rPr>
                <a:t>by different news channels</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
                <a:buChar char="§"/>
                <a:tabLst/>
                <a:defRPr/>
              </a:pPr>
              <a:r>
                <a:rPr kumimoji="0" lang="en-US" sz="1400" b="0" i="0" u="none" strike="noStrike" kern="1200" cap="none" spc="0" normalizeH="0" baseline="0" noProof="0">
                  <a:ln>
                    <a:noFill/>
                  </a:ln>
                  <a:solidFill>
                    <a:prstClr val="white"/>
                  </a:solidFill>
                  <a:effectLst/>
                  <a:uLnTx/>
                  <a:uFillTx/>
                  <a:latin typeface="Verdana"/>
                  <a:ea typeface="Verdana"/>
                  <a:cs typeface="+mn-cs"/>
                </a:rPr>
                <a:t>Active in </a:t>
              </a:r>
              <a:r>
                <a:rPr kumimoji="0" lang="en-US" sz="1400" b="1" i="0" u="none" strike="noStrike" kern="1200" cap="none" spc="0" normalizeH="0" baseline="0" noProof="0">
                  <a:ln>
                    <a:noFill/>
                  </a:ln>
                  <a:solidFill>
                    <a:prstClr val="white"/>
                  </a:solidFill>
                  <a:effectLst/>
                  <a:uLnTx/>
                  <a:uFillTx/>
                  <a:latin typeface="Verdana"/>
                  <a:ea typeface="Verdana"/>
                  <a:cs typeface="+mn-cs"/>
                </a:rPr>
                <a:t>social media</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p:txBody>
        </p:sp>
        <p:pic>
          <p:nvPicPr>
            <p:cNvPr id="13" name="Graphic 12" descr="Customer review with solid fill">
              <a:extLst>
                <a:ext uri="{FF2B5EF4-FFF2-40B4-BE49-F238E27FC236}">
                  <a16:creationId xmlns:a16="http://schemas.microsoft.com/office/drawing/2014/main" id="{E89A52A6-3E1E-FA27-AB71-F25787D060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8373" y="2827251"/>
              <a:ext cx="336726" cy="333531"/>
            </a:xfrm>
            <a:prstGeom prst="rect">
              <a:avLst/>
            </a:prstGeom>
          </p:spPr>
        </p:pic>
        <p:sp>
          <p:nvSpPr>
            <p:cNvPr id="23" name="TextBox 22">
              <a:extLst>
                <a:ext uri="{FF2B5EF4-FFF2-40B4-BE49-F238E27FC236}">
                  <a16:creationId xmlns:a16="http://schemas.microsoft.com/office/drawing/2014/main" id="{695DB861-CF3A-8B48-59B1-63E25E48CEFB}"/>
                </a:ext>
              </a:extLst>
            </p:cNvPr>
            <p:cNvSpPr txBox="1"/>
            <p:nvPr/>
          </p:nvSpPr>
          <p:spPr>
            <a:xfrm>
              <a:off x="1117975" y="2824740"/>
              <a:ext cx="3176993"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Verdana"/>
                  <a:ea typeface="Verdana"/>
                  <a:cs typeface="+mn-cs"/>
                </a:rPr>
                <a:t>Customer Engagement </a:t>
              </a:r>
              <a:endParaRPr kumimoji="0" lang="en-US" sz="1600" b="0" i="0" u="none" strike="noStrike" kern="1200" cap="none" spc="0" normalizeH="0" baseline="0" noProof="0">
                <a:ln>
                  <a:noFill/>
                </a:ln>
                <a:solidFill>
                  <a:prstClr val="white"/>
                </a:solidFill>
                <a:effectLst/>
                <a:uLnTx/>
                <a:uFillTx/>
                <a:latin typeface="Verdana"/>
                <a:ea typeface="+mn-ea"/>
                <a:cs typeface="+mn-cs"/>
              </a:endParaRPr>
            </a:p>
          </p:txBody>
        </p:sp>
      </p:grpSp>
      <p:grpSp>
        <p:nvGrpSpPr>
          <p:cNvPr id="55" name="Group 54">
            <a:extLst>
              <a:ext uri="{FF2B5EF4-FFF2-40B4-BE49-F238E27FC236}">
                <a16:creationId xmlns:a16="http://schemas.microsoft.com/office/drawing/2014/main" id="{C99ACEB8-7A3F-C265-E95B-106ACC8CFC43}"/>
              </a:ext>
            </a:extLst>
          </p:cNvPr>
          <p:cNvGrpSpPr/>
          <p:nvPr/>
        </p:nvGrpSpPr>
        <p:grpSpPr>
          <a:xfrm>
            <a:off x="476223" y="962696"/>
            <a:ext cx="3839797" cy="1882462"/>
            <a:chOff x="476223" y="962696"/>
            <a:chExt cx="3839797" cy="1882462"/>
          </a:xfrm>
        </p:grpSpPr>
        <p:sp>
          <p:nvSpPr>
            <p:cNvPr id="9" name="Rectangle 8">
              <a:extLst>
                <a:ext uri="{FF2B5EF4-FFF2-40B4-BE49-F238E27FC236}">
                  <a16:creationId xmlns:a16="http://schemas.microsoft.com/office/drawing/2014/main" id="{744545A3-68A2-A8CE-DD18-2E4C18E26B8B}"/>
                </a:ext>
              </a:extLst>
            </p:cNvPr>
            <p:cNvSpPr/>
            <p:nvPr/>
          </p:nvSpPr>
          <p:spPr>
            <a:xfrm>
              <a:off x="484840" y="1057999"/>
              <a:ext cx="3818745" cy="1766788"/>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pPr marL="0" marR="0" lvl="0" indent="0" algn="l" defTabSz="457200" rtl="0" eaLnBrk="1" fontAlgn="auto" latinLnBrk="0" hangingPunct="1">
                <a:lnSpc>
                  <a:spcPct val="11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Verdana"/>
                <a:ea typeface="Verdana"/>
                <a:cs typeface="+mn-cs"/>
              </a:endParaRPr>
            </a:p>
          </p:txBody>
        </p:sp>
        <p:sp>
          <p:nvSpPr>
            <p:cNvPr id="42" name="TextBox 41">
              <a:extLst>
                <a:ext uri="{FF2B5EF4-FFF2-40B4-BE49-F238E27FC236}">
                  <a16:creationId xmlns:a16="http://schemas.microsoft.com/office/drawing/2014/main" id="{D074DEC1-3C82-B2EA-0104-0B78908B7811}"/>
                </a:ext>
              </a:extLst>
            </p:cNvPr>
            <p:cNvSpPr txBox="1"/>
            <p:nvPr/>
          </p:nvSpPr>
          <p:spPr>
            <a:xfrm>
              <a:off x="482319" y="962696"/>
              <a:ext cx="3833701" cy="374571"/>
            </a:xfrm>
            <a:prstGeom prst="roundRect">
              <a:avLst/>
            </a:prstGeom>
            <a:solidFill>
              <a:schemeClr val="accent5">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Verdana"/>
                <a:ea typeface="+mn-ea"/>
                <a:cs typeface="+mn-cs"/>
              </a:endParaRPr>
            </a:p>
          </p:txBody>
        </p:sp>
        <p:sp>
          <p:nvSpPr>
            <p:cNvPr id="43" name="TextBox 42">
              <a:extLst>
                <a:ext uri="{FF2B5EF4-FFF2-40B4-BE49-F238E27FC236}">
                  <a16:creationId xmlns:a16="http://schemas.microsoft.com/office/drawing/2014/main" id="{4BB7FB68-1448-9B38-8B5C-210CDCED60A5}"/>
                </a:ext>
              </a:extLst>
            </p:cNvPr>
            <p:cNvSpPr txBox="1"/>
            <p:nvPr/>
          </p:nvSpPr>
          <p:spPr>
            <a:xfrm>
              <a:off x="476223" y="1352890"/>
              <a:ext cx="3818745" cy="1492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457200" rtl="0" eaLnBrk="1" fontAlgn="auto" latinLnBrk="0" hangingPunct="1">
                <a:lnSpc>
                  <a:spcPct val="110000"/>
                </a:lnSpc>
                <a:spcBef>
                  <a:spcPts val="0"/>
                </a:spcBef>
                <a:spcAft>
                  <a:spcPts val="0"/>
                </a:spcAft>
                <a:buClrTx/>
                <a:buSzTx/>
                <a:buFont typeface="Wingdings,Sans-Serif"/>
                <a:buChar char="§"/>
                <a:tabLst/>
                <a:defRPr/>
              </a:pPr>
              <a:r>
                <a:rPr kumimoji="0" lang="en-US" sz="1400" b="1" i="0" u="none" strike="noStrike" kern="1200" cap="none" spc="0" normalizeH="0" baseline="0" noProof="0">
                  <a:ln>
                    <a:noFill/>
                  </a:ln>
                  <a:solidFill>
                    <a:srgbClr val="FFFFFF"/>
                  </a:solidFill>
                  <a:effectLst/>
                  <a:uLnTx/>
                  <a:uFillTx/>
                  <a:latin typeface="Verdana"/>
                  <a:ea typeface="Verdana"/>
                  <a:cs typeface="+mn-cs"/>
                </a:rPr>
                <a:t>Products:</a:t>
              </a:r>
              <a:r>
                <a:rPr kumimoji="0" lang="en-US" sz="1400" b="0" i="0" u="none" strike="noStrike" kern="1200" cap="none" spc="0" normalizeH="0" baseline="0" noProof="0">
                  <a:ln>
                    <a:noFill/>
                  </a:ln>
                  <a:solidFill>
                    <a:srgbClr val="FFFFFF"/>
                  </a:solidFill>
                  <a:effectLst/>
                  <a:uLnTx/>
                  <a:uFillTx/>
                  <a:latin typeface="Verdana"/>
                  <a:ea typeface="Verdana"/>
                  <a:cs typeface="+mn-cs"/>
                </a:rPr>
                <a:t> Web-based learning platform to help student</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Sans-Serif"/>
                <a:buChar char="§"/>
                <a:tabLst/>
                <a:defRPr/>
              </a:pPr>
              <a:r>
                <a:rPr kumimoji="0" lang="en-US" sz="1400" b="1" i="0" u="none" strike="noStrike" kern="1200" cap="none" spc="0" normalizeH="0" baseline="0" noProof="0">
                  <a:ln>
                    <a:noFill/>
                  </a:ln>
                  <a:solidFill>
                    <a:srgbClr val="FFFFFF"/>
                  </a:solidFill>
                  <a:effectLst/>
                  <a:uLnTx/>
                  <a:uFillTx/>
                  <a:latin typeface="Verdana"/>
                  <a:ea typeface="Verdana"/>
                  <a:cs typeface="+mn-cs"/>
                </a:rPr>
                <a:t>Customers:  </a:t>
              </a:r>
              <a:r>
                <a:rPr kumimoji="0" lang="en-US" sz="1400" b="0" i="0" u="none" strike="noStrike" kern="1200" cap="none" spc="0" normalizeH="0" baseline="0" noProof="0">
                  <a:ln>
                    <a:noFill/>
                  </a:ln>
                  <a:solidFill>
                    <a:srgbClr val="FFFFFF"/>
                  </a:solidFill>
                  <a:effectLst/>
                  <a:uLnTx/>
                  <a:uFillTx/>
                  <a:latin typeface="Verdana"/>
                  <a:ea typeface="Verdana"/>
                  <a:cs typeface="+mn-cs"/>
                </a:rPr>
                <a:t>&gt;60% of US school districts</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Sans-Serif"/>
                <a:buChar char="§"/>
                <a:tabLst/>
                <a:defRPr/>
              </a:pPr>
              <a:r>
                <a:rPr kumimoji="0" lang="en-US" sz="1400" b="1" i="0" u="none" strike="noStrike" kern="1200" cap="none" spc="0" normalizeH="0" baseline="0" noProof="0">
                  <a:ln>
                    <a:noFill/>
                  </a:ln>
                  <a:solidFill>
                    <a:srgbClr val="FFFFFF"/>
                  </a:solidFill>
                  <a:effectLst/>
                  <a:uLnTx/>
                  <a:uFillTx/>
                  <a:latin typeface="Verdana"/>
                  <a:ea typeface="Verdana"/>
                  <a:cs typeface="+mn-cs"/>
                </a:rPr>
                <a:t>Revenue: </a:t>
              </a:r>
              <a:r>
                <a:rPr kumimoji="0" lang="en-US" sz="1400" b="0" i="0" u="none" strike="noStrike" kern="1200" cap="none" spc="0" normalizeH="0" baseline="0" noProof="0">
                  <a:ln>
                    <a:noFill/>
                  </a:ln>
                  <a:solidFill>
                    <a:srgbClr val="FFFFFF"/>
                  </a:solidFill>
                  <a:effectLst/>
                  <a:uLnTx/>
                  <a:uFillTx/>
                  <a:latin typeface="Verdana"/>
                  <a:ea typeface="Verdana"/>
                  <a:cs typeface="+mn-cs"/>
                </a:rPr>
                <a:t>59 M (Series B funding)</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Sans-Serif"/>
                <a:buChar char="§"/>
                <a:tabLst/>
                <a:defRPr/>
              </a:pPr>
              <a:r>
                <a:rPr kumimoji="0" lang="en-US" sz="1400" b="1" i="0" u="none" strike="noStrike" kern="1200" cap="none" spc="0" normalizeH="0" baseline="0" noProof="0">
                  <a:ln>
                    <a:noFill/>
                  </a:ln>
                  <a:solidFill>
                    <a:srgbClr val="FFFFFF"/>
                  </a:solidFill>
                  <a:effectLst/>
                  <a:uLnTx/>
                  <a:uFillTx/>
                  <a:latin typeface="Verdana"/>
                  <a:ea typeface="Verdana"/>
                  <a:cs typeface="+mn-cs"/>
                </a:rPr>
                <a:t>Investors: </a:t>
              </a:r>
              <a:r>
                <a:rPr kumimoji="0" lang="en-US" sz="1400" b="0" i="0" u="none" strike="noStrike" kern="1200" cap="none" spc="0" normalizeH="0" baseline="0" noProof="0">
                  <a:ln>
                    <a:noFill/>
                  </a:ln>
                  <a:solidFill>
                    <a:srgbClr val="FFFFFF"/>
                  </a:solidFill>
                  <a:effectLst/>
                  <a:uLnTx/>
                  <a:uFillTx/>
                  <a:latin typeface="Verdana"/>
                  <a:ea typeface="Verdana"/>
                  <a:cs typeface="+mn-cs"/>
                </a:rPr>
                <a:t>13</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p:txBody>
        </p:sp>
        <p:pic>
          <p:nvPicPr>
            <p:cNvPr id="6" name="Graphic 5" descr="Building with solid fill">
              <a:extLst>
                <a:ext uri="{FF2B5EF4-FFF2-40B4-BE49-F238E27FC236}">
                  <a16:creationId xmlns:a16="http://schemas.microsoft.com/office/drawing/2014/main" id="{0686C73C-F63E-7D8C-9DE3-5E2479FD31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5332" y="971456"/>
              <a:ext cx="354582" cy="354582"/>
            </a:xfrm>
            <a:prstGeom prst="rect">
              <a:avLst/>
            </a:prstGeom>
          </p:spPr>
        </p:pic>
        <p:sp>
          <p:nvSpPr>
            <p:cNvPr id="27" name="TextBox 26">
              <a:extLst>
                <a:ext uri="{FF2B5EF4-FFF2-40B4-BE49-F238E27FC236}">
                  <a16:creationId xmlns:a16="http://schemas.microsoft.com/office/drawing/2014/main" id="{C29304EA-D65E-C3A8-EDCD-71F5CD8B1037}"/>
                </a:ext>
              </a:extLst>
            </p:cNvPr>
            <p:cNvSpPr txBox="1"/>
            <p:nvPr/>
          </p:nvSpPr>
          <p:spPr>
            <a:xfrm>
              <a:off x="1133844" y="976335"/>
              <a:ext cx="294326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Verdana"/>
                  <a:ea typeface="Verdana"/>
                  <a:cs typeface="+mn-cs"/>
                </a:rPr>
                <a:t>Company overview</a:t>
              </a:r>
              <a:endParaRPr kumimoji="0" lang="en-US" sz="1600" b="1" i="0" u="none" strike="noStrike" kern="1200" cap="none" spc="0" normalizeH="0" baseline="0" noProof="0">
                <a:ln>
                  <a:noFill/>
                </a:ln>
                <a:solidFill>
                  <a:prstClr val="white"/>
                </a:solidFill>
                <a:effectLst/>
                <a:uLnTx/>
                <a:uFillTx/>
                <a:latin typeface="Verdana"/>
                <a:ea typeface="+mn-ea"/>
                <a:cs typeface="+mn-cs"/>
              </a:endParaRPr>
            </a:p>
          </p:txBody>
        </p:sp>
      </p:grpSp>
      <p:sp>
        <p:nvSpPr>
          <p:cNvPr id="47" name="Rectangle: Rounded Corners 11">
            <a:extLst>
              <a:ext uri="{FF2B5EF4-FFF2-40B4-BE49-F238E27FC236}">
                <a16:creationId xmlns:a16="http://schemas.microsoft.com/office/drawing/2014/main" id="{4082E07D-149D-4642-9B3D-2F5BA27C6250}"/>
              </a:ext>
            </a:extLst>
          </p:cNvPr>
          <p:cNvSpPr/>
          <p:nvPr/>
        </p:nvSpPr>
        <p:spPr>
          <a:xfrm>
            <a:off x="8272084" y="2867348"/>
            <a:ext cx="3428741" cy="3092862"/>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grpSp>
        <p:nvGrpSpPr>
          <p:cNvPr id="37" name="Group 36">
            <a:extLst>
              <a:ext uri="{FF2B5EF4-FFF2-40B4-BE49-F238E27FC236}">
                <a16:creationId xmlns:a16="http://schemas.microsoft.com/office/drawing/2014/main" id="{4215805B-1D9B-9760-6D0F-F3DAF0A164F6}"/>
              </a:ext>
            </a:extLst>
          </p:cNvPr>
          <p:cNvGrpSpPr/>
          <p:nvPr/>
        </p:nvGrpSpPr>
        <p:grpSpPr>
          <a:xfrm>
            <a:off x="463246" y="4759089"/>
            <a:ext cx="3841188" cy="1229588"/>
            <a:chOff x="476224" y="4708433"/>
            <a:chExt cx="3841188" cy="1229588"/>
          </a:xfrm>
        </p:grpSpPr>
        <p:sp>
          <p:nvSpPr>
            <p:cNvPr id="30" name="Rectangle 29">
              <a:extLst>
                <a:ext uri="{FF2B5EF4-FFF2-40B4-BE49-F238E27FC236}">
                  <a16:creationId xmlns:a16="http://schemas.microsoft.com/office/drawing/2014/main" id="{08243FD0-1CFD-0237-23A6-E316D3FA173F}"/>
                </a:ext>
              </a:extLst>
            </p:cNvPr>
            <p:cNvSpPr/>
            <p:nvPr/>
          </p:nvSpPr>
          <p:spPr>
            <a:xfrm>
              <a:off x="500766" y="4801463"/>
              <a:ext cx="3808031" cy="1136558"/>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pPr marL="285750" marR="0" lvl="0" indent="-285750" algn="l" defTabSz="457200" rtl="0" eaLnBrk="1" fontAlgn="auto" latinLnBrk="0" hangingPunct="1">
                <a:lnSpc>
                  <a:spcPct val="110000"/>
                </a:lnSpc>
                <a:spcBef>
                  <a:spcPts val="0"/>
                </a:spcBef>
                <a:spcAft>
                  <a:spcPts val="0"/>
                </a:spcAft>
                <a:buClrTx/>
                <a:buSzTx/>
                <a:buFont typeface="Wingdings" pitchFamily="2" charset="2"/>
                <a:buChar char="§"/>
                <a:tabLst/>
                <a:defRPr/>
              </a:pPr>
              <a:endParaRPr kumimoji="0" lang="en-US" sz="1300" b="0" i="0" u="none" strike="noStrike" kern="1200" cap="none" spc="0" normalizeH="0" baseline="0" noProof="0">
                <a:ln>
                  <a:noFill/>
                </a:ln>
                <a:solidFill>
                  <a:prstClr val="white"/>
                </a:solidFill>
                <a:effectLst/>
                <a:uLnTx/>
                <a:uFillTx/>
                <a:latin typeface="Verdana"/>
                <a:ea typeface="Verdana"/>
                <a:cs typeface="+mn-cs"/>
              </a:endParaRPr>
            </a:p>
          </p:txBody>
        </p:sp>
        <p:sp>
          <p:nvSpPr>
            <p:cNvPr id="18" name="TextBox 17">
              <a:extLst>
                <a:ext uri="{FF2B5EF4-FFF2-40B4-BE49-F238E27FC236}">
                  <a16:creationId xmlns:a16="http://schemas.microsoft.com/office/drawing/2014/main" id="{52172D4C-5052-BD89-C46D-84205E383112}"/>
                </a:ext>
              </a:extLst>
            </p:cNvPr>
            <p:cNvSpPr txBox="1"/>
            <p:nvPr/>
          </p:nvSpPr>
          <p:spPr>
            <a:xfrm>
              <a:off x="490052" y="4715485"/>
              <a:ext cx="3827360" cy="374003"/>
            </a:xfrm>
            <a:prstGeom prst="roundRect">
              <a:avLst/>
            </a:prstGeom>
            <a:solidFill>
              <a:schemeClr val="accent5">
                <a:lumMod val="50000"/>
              </a:schemeClr>
            </a:solidFill>
            <a:effectLst/>
          </p:spPr>
          <p:txBody>
            <a:bodyPr wrap="square" lIns="91440" tIns="45720" rIns="91440" bIns="45720" rtlCol="0" anchor="t">
              <a:spAutoFit/>
            </a:bodyPr>
            <a:lstStyle/>
            <a:p>
              <a:pPr marL="0" marR="0" lvl="0" indent="0" algn="ctr" defTabSz="457200" rtl="0" eaLnBrk="1" fontAlgn="auto" latinLnBrk="0" hangingPunct="1">
                <a:lnSpc>
                  <a:spcPct val="11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Verdana"/>
                <a:ea typeface="Verdana"/>
                <a:cs typeface="+mn-cs"/>
              </a:endParaRPr>
            </a:p>
          </p:txBody>
        </p:sp>
        <p:pic>
          <p:nvPicPr>
            <p:cNvPr id="7" name="Graphic 6" descr="Aperture with solid fill">
              <a:extLst>
                <a:ext uri="{FF2B5EF4-FFF2-40B4-BE49-F238E27FC236}">
                  <a16:creationId xmlns:a16="http://schemas.microsoft.com/office/drawing/2014/main" id="{EC890410-3CDA-6D01-D48A-AE5CDDB837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7076" y="4715121"/>
              <a:ext cx="358749" cy="371648"/>
            </a:xfrm>
            <a:prstGeom prst="rect">
              <a:avLst/>
            </a:prstGeom>
          </p:spPr>
        </p:pic>
        <p:sp>
          <p:nvSpPr>
            <p:cNvPr id="32" name="TextBox 31">
              <a:extLst>
                <a:ext uri="{FF2B5EF4-FFF2-40B4-BE49-F238E27FC236}">
                  <a16:creationId xmlns:a16="http://schemas.microsoft.com/office/drawing/2014/main" id="{30BA546F-C94A-715C-2E30-2DC745DF4094}"/>
                </a:ext>
              </a:extLst>
            </p:cNvPr>
            <p:cNvSpPr txBox="1"/>
            <p:nvPr/>
          </p:nvSpPr>
          <p:spPr>
            <a:xfrm>
              <a:off x="1303742" y="4708433"/>
              <a:ext cx="3005055" cy="368691"/>
            </a:xfrm>
            <a:prstGeom prst="rect">
              <a:avLst/>
            </a:prstGeom>
            <a:noFill/>
          </p:spPr>
          <p:txBody>
            <a:bodyPr wrap="square" rtlCol="0">
              <a:spAutoFit/>
            </a:bodyPr>
            <a:lstStyle/>
            <a:p>
              <a:pPr marL="0" marR="0" lvl="0" indent="0" algn="l" defTabSz="457200" rtl="0" eaLnBrk="1" fontAlgn="auto" latinLnBrk="0" hangingPunct="1">
                <a:lnSpc>
                  <a:spcPct val="11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Verdana"/>
                  <a:ea typeface="+mn-ea"/>
                  <a:cs typeface="+mn-cs"/>
                </a:rPr>
                <a:t>Technology</a:t>
              </a:r>
              <a:r>
                <a:rPr kumimoji="0" lang="en-US" sz="1800" b="1" i="0" u="none" strike="noStrike" kern="1200" cap="none" spc="0" normalizeH="0" baseline="0" noProof="0">
                  <a:ln>
                    <a:noFill/>
                  </a:ln>
                  <a:solidFill>
                    <a:prstClr val="white"/>
                  </a:solidFill>
                  <a:effectLst/>
                  <a:uLnTx/>
                  <a:uFillTx/>
                  <a:latin typeface="Verdana"/>
                  <a:ea typeface="+mn-ea"/>
                  <a:cs typeface="+mn-cs"/>
                </a:rPr>
                <a:t> </a:t>
              </a:r>
              <a:r>
                <a:rPr kumimoji="0" lang="en-US" sz="1600" b="1" i="0" u="none" strike="noStrike" kern="1200" cap="none" spc="0" normalizeH="0" baseline="0" noProof="0">
                  <a:ln>
                    <a:noFill/>
                  </a:ln>
                  <a:solidFill>
                    <a:prstClr val="white"/>
                  </a:solidFill>
                  <a:effectLst/>
                  <a:uLnTx/>
                  <a:uFillTx/>
                  <a:latin typeface="Verdana"/>
                  <a:ea typeface="+mn-ea"/>
                  <a:cs typeface="+mn-cs"/>
                </a:rPr>
                <a:t>Integration</a:t>
              </a:r>
              <a:endParaRPr kumimoji="0" lang="en-US" sz="1600" b="1" i="0" u="none" strike="noStrike" kern="1200" cap="none" spc="0" normalizeH="0" baseline="0" noProof="0">
                <a:ln>
                  <a:noFill/>
                </a:ln>
                <a:solidFill>
                  <a:prstClr val="white"/>
                </a:solidFill>
                <a:effectLst/>
                <a:uLnTx/>
                <a:uFillTx/>
                <a:latin typeface="Verdana"/>
                <a:ea typeface="Verdana"/>
                <a:cs typeface="+mn-cs"/>
              </a:endParaRPr>
            </a:p>
          </p:txBody>
        </p:sp>
        <p:sp>
          <p:nvSpPr>
            <p:cNvPr id="33" name="TextBox 32">
              <a:extLst>
                <a:ext uri="{FF2B5EF4-FFF2-40B4-BE49-F238E27FC236}">
                  <a16:creationId xmlns:a16="http://schemas.microsoft.com/office/drawing/2014/main" id="{6E0B0A8E-49D6-06C0-4F5D-018DC422557F}"/>
                </a:ext>
              </a:extLst>
            </p:cNvPr>
            <p:cNvSpPr txBox="1"/>
            <p:nvPr/>
          </p:nvSpPr>
          <p:spPr>
            <a:xfrm>
              <a:off x="476224" y="5128250"/>
              <a:ext cx="3806776" cy="7813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457200" rtl="0" eaLnBrk="1" fontAlgn="auto" latinLnBrk="0" hangingPunct="1">
                <a:lnSpc>
                  <a:spcPct val="110000"/>
                </a:lnSpc>
                <a:spcBef>
                  <a:spcPts val="0"/>
                </a:spcBef>
                <a:spcAft>
                  <a:spcPts val="0"/>
                </a:spcAft>
                <a:buClrTx/>
                <a:buSzTx/>
                <a:buFont typeface="Wingdings" pitchFamily="2" charset="2"/>
                <a:buChar char="§"/>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Applications: </a:t>
              </a:r>
              <a:r>
                <a:rPr kumimoji="0" lang="en-US" sz="1400" b="0" i="0" u="none" strike="noStrike" kern="1200" cap="none" spc="0" normalizeH="0" baseline="0" noProof="0">
                  <a:ln>
                    <a:noFill/>
                  </a:ln>
                  <a:solidFill>
                    <a:prstClr val="white"/>
                  </a:solidFill>
                  <a:effectLst/>
                  <a:uLnTx/>
                  <a:uFillTx/>
                  <a:latin typeface="Verdana"/>
                  <a:ea typeface="+mn-ea"/>
                  <a:cs typeface="+mn-cs"/>
                </a:rPr>
                <a:t>Google Classroom,</a:t>
              </a:r>
              <a:r>
                <a:rPr lang="en-US" sz="1400">
                  <a:solidFill>
                    <a:prstClr val="white"/>
                  </a:solidFill>
                  <a:latin typeface="Verdana"/>
                  <a:ea typeface="Verdana"/>
                </a:rPr>
                <a:t> </a:t>
              </a:r>
              <a:r>
                <a:rPr kumimoji="0" lang="en-US" sz="1400" b="0" i="0" u="none" strike="noStrike" kern="1200" cap="none" spc="0" normalizeH="0" baseline="0" noProof="0">
                  <a:ln>
                    <a:noFill/>
                  </a:ln>
                  <a:solidFill>
                    <a:prstClr val="white"/>
                  </a:solidFill>
                  <a:effectLst/>
                  <a:uLnTx/>
                  <a:uFillTx/>
                  <a:latin typeface="Verdana"/>
                  <a:ea typeface="+mn-ea"/>
                  <a:cs typeface="+mn-cs"/>
                </a:rPr>
                <a:t>Google Workspace, Canvas</a:t>
              </a:r>
              <a:endParaRPr kumimoji="0" lang="en-US" sz="1400" b="0" i="0" u="none" strike="noStrike" kern="1200" cap="none" spc="0" normalizeH="0" baseline="0" noProof="0">
                <a:ln>
                  <a:noFill/>
                </a:ln>
                <a:solidFill>
                  <a:prstClr val="white"/>
                </a:solidFill>
                <a:effectLst/>
                <a:uLnTx/>
                <a:uFillTx/>
                <a:latin typeface="Verdana"/>
                <a:ea typeface="Verdana"/>
                <a:cs typeface="+mn-cs"/>
              </a:endParaRPr>
            </a:p>
            <a:p>
              <a:pPr marL="285750" marR="0" lvl="0" indent="-285750" algn="l" defTabSz="457200" rtl="0" eaLnBrk="1" fontAlgn="auto" latinLnBrk="0" hangingPunct="1">
                <a:lnSpc>
                  <a:spcPct val="110000"/>
                </a:lnSpc>
                <a:spcBef>
                  <a:spcPts val="0"/>
                </a:spcBef>
                <a:spcAft>
                  <a:spcPts val="0"/>
                </a:spcAft>
                <a:buClrTx/>
                <a:buSzTx/>
                <a:buFont typeface="Wingdings" pitchFamily="2" charset="2"/>
                <a:buChar char="§"/>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Platforms supported: </a:t>
              </a:r>
              <a:r>
                <a:rPr kumimoji="0" lang="en-US" sz="1400" b="0" i="0" u="none" strike="noStrike" kern="1200" cap="none" spc="0" normalizeH="0" baseline="0" noProof="0">
                  <a:ln>
                    <a:noFill/>
                  </a:ln>
                  <a:solidFill>
                    <a:prstClr val="white"/>
                  </a:solidFill>
                  <a:effectLst/>
                  <a:uLnTx/>
                  <a:uFillTx/>
                  <a:latin typeface="Verdana"/>
                  <a:ea typeface="+mn-ea"/>
                  <a:cs typeface="+mn-cs"/>
                </a:rPr>
                <a:t>Web</a:t>
              </a:r>
              <a:endParaRPr kumimoji="0" lang="en-US" sz="1400" b="0" i="0" u="none" strike="noStrike" kern="1200" cap="none" spc="0" normalizeH="0" baseline="0" noProof="0">
                <a:ln>
                  <a:noFill/>
                </a:ln>
                <a:solidFill>
                  <a:prstClr val="white"/>
                </a:solidFill>
                <a:effectLst/>
                <a:uLnTx/>
                <a:uFillTx/>
                <a:latin typeface="Verdana"/>
                <a:ea typeface="Verdana"/>
                <a:cs typeface="+mn-cs"/>
              </a:endParaRPr>
            </a:p>
          </p:txBody>
        </p:sp>
      </p:grpSp>
      <p:sp>
        <p:nvSpPr>
          <p:cNvPr id="39" name="Rectangle 38">
            <a:extLst>
              <a:ext uri="{FF2B5EF4-FFF2-40B4-BE49-F238E27FC236}">
                <a16:creationId xmlns:a16="http://schemas.microsoft.com/office/drawing/2014/main" id="{323118C0-CFDD-FD3D-8C36-6E3BA88C41AA}"/>
              </a:ext>
            </a:extLst>
          </p:cNvPr>
          <p:cNvSpPr/>
          <p:nvPr/>
        </p:nvSpPr>
        <p:spPr>
          <a:xfrm>
            <a:off x="8266659" y="1089424"/>
            <a:ext cx="3440502" cy="12745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5" name="TextBox 44">
            <a:extLst>
              <a:ext uri="{FF2B5EF4-FFF2-40B4-BE49-F238E27FC236}">
                <a16:creationId xmlns:a16="http://schemas.microsoft.com/office/drawing/2014/main" id="{6B754361-040A-20F8-1636-270DC75C82AC}"/>
              </a:ext>
            </a:extLst>
          </p:cNvPr>
          <p:cNvSpPr txBox="1"/>
          <p:nvPr/>
        </p:nvSpPr>
        <p:spPr>
          <a:xfrm>
            <a:off x="8278342" y="3298789"/>
            <a:ext cx="3454934" cy="2724150"/>
          </a:xfrm>
          <a:prstGeom prst="roundRect">
            <a:avLst/>
          </a:prstGeom>
          <a:noFill/>
          <a:ln>
            <a:noFill/>
          </a:ln>
        </p:spPr>
        <p:txBody>
          <a:bodyPr wrap="square" lIns="91440" tIns="45720" rIns="91440" bIns="45720" rtlCol="0" anchor="t">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Marketing strategy: </a:t>
            </a:r>
            <a:r>
              <a:rPr kumimoji="0" lang="en-US" sz="1400" b="0" i="0" u="none" strike="noStrike" kern="1200" cap="none" spc="0" normalizeH="0" baseline="0" noProof="0">
                <a:ln>
                  <a:noFill/>
                </a:ln>
                <a:solidFill>
                  <a:prstClr val="black"/>
                </a:solidFill>
                <a:effectLst/>
                <a:uLnTx/>
                <a:uFillTx/>
                <a:latin typeface="Verdana"/>
                <a:ea typeface="+mn-ea"/>
                <a:cs typeface="+mn-cs"/>
              </a:rPr>
              <a:t>Digital marketing, social media campaigns, influencer partnerships to reach a broader audience</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400" b="1" i="0" u="none" strike="noStrike" kern="1200" cap="none" spc="0" normalizeH="0" baseline="0" noProof="0">
                <a:ln>
                  <a:noFill/>
                </a:ln>
                <a:solidFill>
                  <a:prstClr val="black"/>
                </a:solidFill>
                <a:effectLst/>
                <a:uLnTx/>
                <a:uFillTx/>
                <a:latin typeface="Verdana"/>
                <a:ea typeface="+mn-ea"/>
                <a:cs typeface="+mn-cs"/>
              </a:rPr>
              <a:t>Personalized Educational Materials: E</a:t>
            </a:r>
            <a:r>
              <a:rPr kumimoji="0" lang="en-US" sz="1400" b="0" i="0" u="none" strike="noStrike" kern="1200" cap="none" spc="0" normalizeH="0" baseline="0" noProof="0">
                <a:ln>
                  <a:noFill/>
                </a:ln>
                <a:solidFill>
                  <a:prstClr val="black"/>
                </a:solidFill>
                <a:effectLst/>
                <a:uLnTx/>
                <a:uFillTx/>
                <a:latin typeface="Verdana"/>
                <a:ea typeface="+mn-ea"/>
                <a:cs typeface="+mn-cs"/>
              </a:rPr>
              <a:t>mphasize commitment to tailored learning , resonating with educators and students seeking customized resources</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p:txBody>
      </p:sp>
      <p:sp>
        <p:nvSpPr>
          <p:cNvPr id="46" name="TextBox 45">
            <a:extLst>
              <a:ext uri="{FF2B5EF4-FFF2-40B4-BE49-F238E27FC236}">
                <a16:creationId xmlns:a16="http://schemas.microsoft.com/office/drawing/2014/main" id="{422A444C-892F-F6C1-3682-EBFAE182406E}"/>
              </a:ext>
            </a:extLst>
          </p:cNvPr>
          <p:cNvSpPr txBox="1"/>
          <p:nvPr/>
        </p:nvSpPr>
        <p:spPr>
          <a:xfrm>
            <a:off x="8322542" y="1498047"/>
            <a:ext cx="3328736" cy="73866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457200" rtl="0" eaLnBrk="1" fontAlgn="auto" latinLnBrk="0" hangingPunct="1">
              <a:lnSpc>
                <a:spcPct val="100000"/>
              </a:lnSpc>
              <a:spcBef>
                <a:spcPts val="0"/>
              </a:spcBef>
              <a:spcAft>
                <a:spcPts val="0"/>
              </a:spcAft>
              <a:buClrTx/>
              <a:buSzTx/>
              <a:buFont typeface="Wingdings,Sans-Serif"/>
              <a:buChar char="§"/>
              <a:tabLst/>
              <a:defRPr/>
            </a:pPr>
            <a:r>
              <a:rPr kumimoji="0" lang="en-US" sz="1400" b="1" i="0" u="none" strike="noStrike" kern="1200" cap="none" spc="0" normalizeH="0" baseline="0" noProof="0">
                <a:ln>
                  <a:noFill/>
                </a:ln>
                <a:solidFill>
                  <a:prstClr val="black"/>
                </a:solidFill>
                <a:effectLst/>
                <a:uLnTx/>
                <a:uFillTx/>
                <a:latin typeface="Verdana"/>
                <a:ea typeface="Verdana"/>
                <a:cs typeface="+mn-cs"/>
              </a:rPr>
              <a:t>Patents: </a:t>
            </a:r>
            <a:r>
              <a:rPr kumimoji="0" lang="en-US" sz="1400" b="0" i="0" u="none" strike="noStrike" kern="1200" cap="none" spc="0" normalizeH="0" baseline="0" noProof="0">
                <a:ln>
                  <a:noFill/>
                </a:ln>
                <a:solidFill>
                  <a:prstClr val="black"/>
                </a:solidFill>
                <a:effectLst/>
                <a:uLnTx/>
                <a:uFillTx/>
                <a:latin typeface="Verdana"/>
                <a:ea typeface="Verdana"/>
                <a:cs typeface="+mn-cs"/>
              </a:rPr>
              <a:t>2</a:t>
            </a:r>
          </a:p>
          <a:p>
            <a:pPr marL="285750" marR="0" lvl="0" indent="-285750" algn="l" defTabSz="457200" rtl="0" eaLnBrk="1" fontAlgn="auto" latinLnBrk="0" hangingPunct="1">
              <a:lnSpc>
                <a:spcPct val="100000"/>
              </a:lnSpc>
              <a:spcBef>
                <a:spcPts val="0"/>
              </a:spcBef>
              <a:spcAft>
                <a:spcPts val="0"/>
              </a:spcAft>
              <a:buClrTx/>
              <a:buSzTx/>
              <a:buFont typeface="Wingdings,Sans-Serif"/>
              <a:buChar char="§"/>
              <a:tabLst/>
              <a:defRPr/>
            </a:pPr>
            <a:r>
              <a:rPr kumimoji="0" lang="en-US" sz="1400" b="0" i="0" u="none" strike="noStrike" kern="1200" cap="none" spc="0" normalizeH="0" baseline="0" noProof="0">
                <a:ln>
                  <a:noFill/>
                </a:ln>
                <a:solidFill>
                  <a:prstClr val="black"/>
                </a:solidFill>
                <a:effectLst/>
                <a:uLnTx/>
                <a:uFillTx/>
                <a:latin typeface="Verdana"/>
                <a:ea typeface="Verdana"/>
                <a:cs typeface="+mn-cs"/>
              </a:rPr>
              <a:t>ELA for </a:t>
            </a:r>
            <a:r>
              <a:rPr kumimoji="0" lang="en-US" sz="1400" b="1" i="0" u="none" strike="noStrike" kern="1200" cap="none" spc="0" normalizeH="0" baseline="0" noProof="0">
                <a:ln>
                  <a:noFill/>
                </a:ln>
                <a:solidFill>
                  <a:prstClr val="black"/>
                </a:solidFill>
                <a:effectLst/>
                <a:uLnTx/>
                <a:uFillTx/>
                <a:latin typeface="Verdana"/>
                <a:ea typeface="Verdana"/>
                <a:cs typeface="+mn-cs"/>
              </a:rPr>
              <a:t>3-12 grade</a:t>
            </a:r>
            <a:endParaRPr kumimoji="0" lang="en-US" sz="1400" b="0" i="0" u="none" strike="noStrike" kern="1200" cap="none" spc="0" normalizeH="0" baseline="0" noProof="0">
              <a:ln>
                <a:noFill/>
              </a:ln>
              <a:solidFill>
                <a:prstClr val="black"/>
              </a:solidFill>
              <a:effectLst/>
              <a:uLnTx/>
              <a:uFillTx/>
              <a:latin typeface="Verdana"/>
              <a:ea typeface="Verdan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Sans-Serif"/>
              <a:buChar char="§"/>
              <a:tabLst/>
              <a:defRPr/>
            </a:pPr>
            <a:r>
              <a:rPr kumimoji="0" lang="en-US" sz="1400" b="1" i="0" u="none" strike="noStrike" kern="1200" cap="none" spc="0" normalizeH="0" baseline="0" noProof="0">
                <a:ln>
                  <a:noFill/>
                </a:ln>
                <a:solidFill>
                  <a:prstClr val="black"/>
                </a:solidFill>
                <a:effectLst/>
                <a:uLnTx/>
                <a:uFillTx/>
                <a:latin typeface="Verdana"/>
                <a:ea typeface="Verdana"/>
                <a:cs typeface="+mn-cs"/>
              </a:rPr>
              <a:t>Self &amp; peer </a:t>
            </a:r>
            <a:r>
              <a:rPr kumimoji="0" lang="en-US" sz="1400" b="0" i="0" u="none" strike="noStrike" kern="1200" cap="none" spc="0" normalizeH="0" baseline="0" noProof="0">
                <a:ln>
                  <a:noFill/>
                </a:ln>
                <a:solidFill>
                  <a:prstClr val="black"/>
                </a:solidFill>
                <a:effectLst/>
                <a:uLnTx/>
                <a:uFillTx/>
                <a:latin typeface="Verdana"/>
                <a:ea typeface="Verdana"/>
                <a:cs typeface="+mn-cs"/>
              </a:rPr>
              <a:t>review feature</a:t>
            </a:r>
          </a:p>
        </p:txBody>
      </p:sp>
      <p:sp>
        <p:nvSpPr>
          <p:cNvPr id="50" name="TextBox 49">
            <a:extLst>
              <a:ext uri="{FF2B5EF4-FFF2-40B4-BE49-F238E27FC236}">
                <a16:creationId xmlns:a16="http://schemas.microsoft.com/office/drawing/2014/main" id="{9F8880FF-34A7-B601-B4DC-E000C8AB4CEF}"/>
              </a:ext>
            </a:extLst>
          </p:cNvPr>
          <p:cNvSpPr txBox="1"/>
          <p:nvPr/>
        </p:nvSpPr>
        <p:spPr>
          <a:xfrm>
            <a:off x="8260842" y="965608"/>
            <a:ext cx="3454934" cy="374571"/>
          </a:xfrm>
          <a:prstGeom prst="roundRect">
            <a:avLst/>
          </a:prstGeom>
          <a:solidFill>
            <a:schemeClr val="accent6"/>
          </a:solidFill>
        </p:spPr>
        <p:txBody>
          <a:bodyPr wrap="square" rtlCol="0">
            <a:spAutoFit/>
          </a:bodyPr>
          <a:lstStyle/>
          <a:p>
            <a:pPr algn="ctr">
              <a:defRPr/>
            </a:pPr>
            <a:r>
              <a:rPr kumimoji="0" lang="en-US" sz="1600" b="1" i="0" u="none" strike="noStrike" kern="1200" cap="none" spc="0" normalizeH="0" baseline="0" noProof="0">
                <a:ln>
                  <a:noFill/>
                </a:ln>
                <a:solidFill>
                  <a:srgbClr val="FFFFFF"/>
                </a:solidFill>
                <a:effectLst/>
                <a:uLnTx/>
                <a:uFillTx/>
                <a:latin typeface="Verdana"/>
                <a:ea typeface="+mn-ea"/>
                <a:cs typeface="+mn-cs"/>
              </a:rPr>
              <a:t>Remarkable Traits</a:t>
            </a:r>
          </a:p>
        </p:txBody>
      </p:sp>
      <p:sp>
        <p:nvSpPr>
          <p:cNvPr id="52" name="Rounded Rectangle 51">
            <a:extLst>
              <a:ext uri="{FF2B5EF4-FFF2-40B4-BE49-F238E27FC236}">
                <a16:creationId xmlns:a16="http://schemas.microsoft.com/office/drawing/2014/main" id="{E574F63D-2A30-9308-F690-B9CD3F60CF37}"/>
              </a:ext>
            </a:extLst>
          </p:cNvPr>
          <p:cNvSpPr/>
          <p:nvPr/>
        </p:nvSpPr>
        <p:spPr>
          <a:xfrm>
            <a:off x="8263680" y="2803572"/>
            <a:ext cx="3452187" cy="567228"/>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TextBox 53">
            <a:extLst>
              <a:ext uri="{FF2B5EF4-FFF2-40B4-BE49-F238E27FC236}">
                <a16:creationId xmlns:a16="http://schemas.microsoft.com/office/drawing/2014/main" id="{CCEE7051-EE8C-6465-1FE2-FCAD1A93B151}"/>
              </a:ext>
            </a:extLst>
          </p:cNvPr>
          <p:cNvSpPr txBox="1"/>
          <p:nvPr/>
        </p:nvSpPr>
        <p:spPr>
          <a:xfrm>
            <a:off x="8518140" y="2929236"/>
            <a:ext cx="2943265"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Verdana"/>
                <a:ea typeface="Verdana"/>
                <a:cs typeface="+mn-cs"/>
              </a:rPr>
              <a:t>Key Takeaways</a:t>
            </a:r>
            <a:endParaRPr kumimoji="0" lang="en-US" sz="1600" b="1" i="0" u="none" strike="noStrike" kern="1200" cap="none" spc="0" normalizeH="0" baseline="0" noProof="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44255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对话气泡: 矩形 38">
            <a:extLst>
              <a:ext uri="{FF2B5EF4-FFF2-40B4-BE49-F238E27FC236}">
                <a16:creationId xmlns:a16="http://schemas.microsoft.com/office/drawing/2014/main" id="{756498DA-1857-6E91-84A4-A3C12AA27AE9}"/>
              </a:ext>
            </a:extLst>
          </p:cNvPr>
          <p:cNvSpPr/>
          <p:nvPr/>
        </p:nvSpPr>
        <p:spPr>
          <a:xfrm>
            <a:off x="4258768" y="889994"/>
            <a:ext cx="3880875" cy="2078084"/>
          </a:xfrm>
          <a:prstGeom prst="wedgeRectCallout">
            <a:avLst>
              <a:gd name="adj1" fmla="val 14590"/>
              <a:gd name="adj2" fmla="val 66630"/>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t>Bloom Tampa Bay; Charles </a:t>
            </a:r>
            <a:r>
              <a:rPr lang="en-US" err="1"/>
              <a:t>Nechtem</a:t>
            </a:r>
            <a:r>
              <a:rPr lang="en-US"/>
              <a:t> Associates; National 4-H Council; The74; Technology Teaching Resources with Brittany Washburn</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a:t>For Geni Zone, it’s important to take advantage of main users’ demand and behavior, and solve pain point by combined consideration of interest and challenge </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Creating Persona of Elementary Students Provides </a:t>
            </a:r>
            <a:r>
              <a:rPr lang="en-US" altLang="zh-CN"/>
              <a:t>Customer</a:t>
            </a:r>
            <a:r>
              <a:rPr lang="en-US"/>
              <a:t> insights for Geni Zone</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fld id="{AD6B9E64-1604-4CB3-8049-5A38C6A0F2C8}" type="slidenum">
              <a:rPr lang="en-US" smtClean="0"/>
              <a:pPr/>
              <a:t>40</a:t>
            </a:fld>
            <a:endParaRPr lang="en-US"/>
          </a:p>
        </p:txBody>
      </p:sp>
      <p:sp>
        <p:nvSpPr>
          <p:cNvPr id="16" name="文本框 15">
            <a:extLst>
              <a:ext uri="{FF2B5EF4-FFF2-40B4-BE49-F238E27FC236}">
                <a16:creationId xmlns:a16="http://schemas.microsoft.com/office/drawing/2014/main" id="{D3048324-E860-0440-3BCD-ED78173C6CC5}"/>
              </a:ext>
            </a:extLst>
          </p:cNvPr>
          <p:cNvSpPr txBox="1"/>
          <p:nvPr/>
        </p:nvSpPr>
        <p:spPr>
          <a:xfrm>
            <a:off x="4370627" y="908885"/>
            <a:ext cx="3730330" cy="2062103"/>
          </a:xfrm>
          <a:prstGeom prst="rect">
            <a:avLst/>
          </a:prstGeom>
          <a:noFill/>
          <a:ln>
            <a:noFill/>
          </a:ln>
        </p:spPr>
        <p:txBody>
          <a:bodyPr wrap="square" lIns="91440" tIns="45720" rIns="91440" bIns="45720" rtlCol="0" anchor="t">
            <a:spAutoFit/>
          </a:bodyPr>
          <a:lstStyle/>
          <a:p>
            <a:r>
              <a:rPr lang="en-US" altLang="zh-CN" sz="1600" b="1" dirty="0"/>
              <a:t>“We want to…”</a:t>
            </a:r>
          </a:p>
          <a:p>
            <a:pPr marL="285750" indent="-285750">
              <a:buSzPct val="50000"/>
              <a:buFont typeface="Wingdings" panose="05000000000000000000" pitchFamily="2" charset="2"/>
              <a:buChar char="n"/>
            </a:pPr>
            <a:r>
              <a:rPr lang="en-US" altLang="zh-CN" sz="1400" b="1" dirty="0"/>
              <a:t>Keep up with</a:t>
            </a:r>
            <a:r>
              <a:rPr lang="en-US" altLang="zh-CN" sz="1400" dirty="0"/>
              <a:t> the changing </a:t>
            </a:r>
            <a:r>
              <a:rPr lang="en-US" altLang="zh-CN" sz="1400" b="1" dirty="0"/>
              <a:t>world</a:t>
            </a:r>
            <a:r>
              <a:rPr lang="en-US" altLang="zh-CN" sz="1400" dirty="0"/>
              <a:t> with access to technology educational method </a:t>
            </a:r>
            <a:endParaRPr lang="en-US" altLang="zh-CN" sz="1400" dirty="0">
              <a:ea typeface="Verdana"/>
            </a:endParaRPr>
          </a:p>
          <a:p>
            <a:pPr marL="285750" indent="-285750">
              <a:buSzPct val="50000"/>
              <a:buFont typeface="Wingdings" panose="05000000000000000000" pitchFamily="2" charset="2"/>
              <a:buChar char="n"/>
            </a:pPr>
            <a:r>
              <a:rPr lang="en-US" altLang="zh-CN" sz="1400" b="1" dirty="0"/>
              <a:t>Have fun</a:t>
            </a:r>
            <a:r>
              <a:rPr lang="en-US" altLang="zh-CN" sz="1400" dirty="0"/>
              <a:t> in study while improving learning effectiveness </a:t>
            </a:r>
            <a:endParaRPr lang="en-US" altLang="zh-CN" sz="1400" dirty="0">
              <a:ea typeface="Verdana"/>
            </a:endParaRPr>
          </a:p>
          <a:p>
            <a:pPr marL="285750" indent="-285750">
              <a:buSzPct val="50000"/>
              <a:buFont typeface="Wingdings" panose="05000000000000000000" pitchFamily="2" charset="2"/>
              <a:buChar char="n"/>
            </a:pPr>
            <a:r>
              <a:rPr lang="en-US" altLang="zh-CN" sz="1400" b="1" dirty="0"/>
              <a:t>Develop </a:t>
            </a:r>
            <a:r>
              <a:rPr lang="en-US" altLang="zh-CN" sz="1400" dirty="0"/>
              <a:t>learning </a:t>
            </a:r>
            <a:r>
              <a:rPr lang="en-US" altLang="zh-CN" sz="1400" b="1" dirty="0"/>
              <a:t>habit</a:t>
            </a:r>
            <a:r>
              <a:rPr lang="en-US" altLang="zh-CN" sz="1400" dirty="0"/>
              <a:t> by instilling a lifelong love of learning and curiosity</a:t>
            </a:r>
            <a:endParaRPr lang="en-US" altLang="zh-CN" sz="1400" dirty="0">
              <a:ea typeface="Verdana"/>
            </a:endParaRPr>
          </a:p>
        </p:txBody>
      </p:sp>
      <p:grpSp>
        <p:nvGrpSpPr>
          <p:cNvPr id="37" name="组合 36">
            <a:extLst>
              <a:ext uri="{FF2B5EF4-FFF2-40B4-BE49-F238E27FC236}">
                <a16:creationId xmlns:a16="http://schemas.microsoft.com/office/drawing/2014/main" id="{2B2C81E1-F978-C5A5-995F-27C9554DFD67}"/>
              </a:ext>
            </a:extLst>
          </p:cNvPr>
          <p:cNvGrpSpPr/>
          <p:nvPr/>
        </p:nvGrpSpPr>
        <p:grpSpPr>
          <a:xfrm>
            <a:off x="4150657" y="2938017"/>
            <a:ext cx="4022678" cy="3038749"/>
            <a:chOff x="4173610" y="1785357"/>
            <a:chExt cx="4022678" cy="3100451"/>
          </a:xfrm>
        </p:grpSpPr>
        <p:grpSp>
          <p:nvGrpSpPr>
            <p:cNvPr id="24" name="组合 23">
              <a:extLst>
                <a:ext uri="{FF2B5EF4-FFF2-40B4-BE49-F238E27FC236}">
                  <a16:creationId xmlns:a16="http://schemas.microsoft.com/office/drawing/2014/main" id="{F50C4A49-81B0-653F-40F1-F56D4AC6A6E9}"/>
                </a:ext>
              </a:extLst>
            </p:cNvPr>
            <p:cNvGrpSpPr/>
            <p:nvPr/>
          </p:nvGrpSpPr>
          <p:grpSpPr>
            <a:xfrm>
              <a:off x="4173610" y="1785357"/>
              <a:ext cx="4018665" cy="1647579"/>
              <a:chOff x="4460029" y="2247728"/>
              <a:chExt cx="4018665" cy="1647579"/>
            </a:xfrm>
          </p:grpSpPr>
          <p:grpSp>
            <p:nvGrpSpPr>
              <p:cNvPr id="11" name="组合 10">
                <a:extLst>
                  <a:ext uri="{FF2B5EF4-FFF2-40B4-BE49-F238E27FC236}">
                    <a16:creationId xmlns:a16="http://schemas.microsoft.com/office/drawing/2014/main" id="{7F0CD6F6-CDAA-21BA-E9F3-14EB8A625866}"/>
                  </a:ext>
                </a:extLst>
              </p:cNvPr>
              <p:cNvGrpSpPr/>
              <p:nvPr/>
            </p:nvGrpSpPr>
            <p:grpSpPr>
              <a:xfrm>
                <a:off x="5579122" y="2247728"/>
                <a:ext cx="1701610" cy="1071889"/>
                <a:chOff x="9756695" y="870440"/>
                <a:chExt cx="1701610" cy="1071889"/>
              </a:xfrm>
            </p:grpSpPr>
            <p:pic>
              <p:nvPicPr>
                <p:cNvPr id="7" name="图形 6" descr="女学生">
                  <a:extLst>
                    <a:ext uri="{FF2B5EF4-FFF2-40B4-BE49-F238E27FC236}">
                      <a16:creationId xmlns:a16="http://schemas.microsoft.com/office/drawing/2014/main" id="{F073F062-5A26-6BAA-1BB7-6A58AD16F6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4599" y="900662"/>
                  <a:ext cx="1063706" cy="1041667"/>
                </a:xfrm>
                <a:prstGeom prst="rect">
                  <a:avLst/>
                </a:prstGeom>
              </p:spPr>
            </p:pic>
            <p:pic>
              <p:nvPicPr>
                <p:cNvPr id="10" name="图形 9" descr="男学生">
                  <a:extLst>
                    <a:ext uri="{FF2B5EF4-FFF2-40B4-BE49-F238E27FC236}">
                      <a16:creationId xmlns:a16="http://schemas.microsoft.com/office/drawing/2014/main" id="{B93B5DF4-BC09-B837-8CBD-D9AEC68670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56695" y="870440"/>
                  <a:ext cx="1063705" cy="1063705"/>
                </a:xfrm>
                <a:prstGeom prst="rect">
                  <a:avLst/>
                </a:prstGeom>
              </p:spPr>
            </p:pic>
          </p:grpSp>
          <p:grpSp>
            <p:nvGrpSpPr>
              <p:cNvPr id="14" name="组合 13">
                <a:extLst>
                  <a:ext uri="{FF2B5EF4-FFF2-40B4-BE49-F238E27FC236}">
                    <a16:creationId xmlns:a16="http://schemas.microsoft.com/office/drawing/2014/main" id="{7894E69C-8FBE-D47C-FAFB-ADF2782DB47A}"/>
                  </a:ext>
                </a:extLst>
              </p:cNvPr>
              <p:cNvGrpSpPr/>
              <p:nvPr/>
            </p:nvGrpSpPr>
            <p:grpSpPr>
              <a:xfrm>
                <a:off x="4460029" y="3197925"/>
                <a:ext cx="4018665" cy="697382"/>
                <a:chOff x="2133601" y="1212978"/>
                <a:chExt cx="3893976" cy="789991"/>
              </a:xfrm>
            </p:grpSpPr>
            <p:sp>
              <p:nvSpPr>
                <p:cNvPr id="12" name="矩形 11">
                  <a:extLst>
                    <a:ext uri="{FF2B5EF4-FFF2-40B4-BE49-F238E27FC236}">
                      <a16:creationId xmlns:a16="http://schemas.microsoft.com/office/drawing/2014/main" id="{E009C121-86F4-CD7A-9C95-7A29E61A2D04}"/>
                    </a:ext>
                  </a:extLst>
                </p:cNvPr>
                <p:cNvSpPr/>
                <p:nvPr/>
              </p:nvSpPr>
              <p:spPr>
                <a:xfrm>
                  <a:off x="2351316" y="1212978"/>
                  <a:ext cx="3458546" cy="78999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78D710D-4600-C052-3F72-1C989AE0D36F}"/>
                    </a:ext>
                  </a:extLst>
                </p:cNvPr>
                <p:cNvSpPr txBox="1"/>
                <p:nvPr/>
              </p:nvSpPr>
              <p:spPr>
                <a:xfrm>
                  <a:off x="2133601" y="1284809"/>
                  <a:ext cx="3893976" cy="584775"/>
                </a:xfrm>
                <a:prstGeom prst="rect">
                  <a:avLst/>
                </a:prstGeom>
                <a:noFill/>
              </p:spPr>
              <p:txBody>
                <a:bodyPr wrap="square" rtlCol="0">
                  <a:spAutoFit/>
                </a:bodyPr>
                <a:lstStyle/>
                <a:p>
                  <a:pPr algn="ctr"/>
                  <a:r>
                    <a:rPr lang="en-US" altLang="zh-CN" sz="1600" b="1">
                      <a:solidFill>
                        <a:schemeClr val="bg1"/>
                      </a:solidFill>
                    </a:rPr>
                    <a:t>Alex &amp; Bella</a:t>
                  </a:r>
                </a:p>
                <a:p>
                  <a:pPr algn="ctr"/>
                  <a:r>
                    <a:rPr lang="en-US" altLang="zh-CN" sz="1600">
                      <a:solidFill>
                        <a:schemeClr val="bg1"/>
                      </a:solidFill>
                    </a:rPr>
                    <a:t>Elementary School Students</a:t>
                  </a:r>
                  <a:endParaRPr lang="zh-CN" altLang="en-US" sz="1600">
                    <a:solidFill>
                      <a:schemeClr val="bg1"/>
                    </a:solidFill>
                  </a:endParaRPr>
                </a:p>
              </p:txBody>
            </p:sp>
          </p:grpSp>
        </p:grpSp>
        <p:grpSp>
          <p:nvGrpSpPr>
            <p:cNvPr id="18" name="组合 17">
              <a:extLst>
                <a:ext uri="{FF2B5EF4-FFF2-40B4-BE49-F238E27FC236}">
                  <a16:creationId xmlns:a16="http://schemas.microsoft.com/office/drawing/2014/main" id="{6EFAFF64-6242-632C-9823-6C09A658ED2D}"/>
                </a:ext>
              </a:extLst>
            </p:cNvPr>
            <p:cNvGrpSpPr/>
            <p:nvPr/>
          </p:nvGrpSpPr>
          <p:grpSpPr>
            <a:xfrm>
              <a:off x="4387360" y="3452080"/>
              <a:ext cx="3808928" cy="1433728"/>
              <a:chOff x="590938" y="1981030"/>
              <a:chExt cx="3837991" cy="1154253"/>
            </a:xfrm>
            <a:solidFill>
              <a:schemeClr val="bg2"/>
            </a:solidFill>
          </p:grpSpPr>
          <p:sp>
            <p:nvSpPr>
              <p:cNvPr id="19" name="矩形: 圆角 18">
                <a:extLst>
                  <a:ext uri="{FF2B5EF4-FFF2-40B4-BE49-F238E27FC236}">
                    <a16:creationId xmlns:a16="http://schemas.microsoft.com/office/drawing/2014/main" id="{BEC2761E-B155-878A-224B-C14502B40F59}"/>
                  </a:ext>
                </a:extLst>
              </p:cNvPr>
              <p:cNvSpPr/>
              <p:nvPr/>
            </p:nvSpPr>
            <p:spPr>
              <a:xfrm>
                <a:off x="590938" y="1981030"/>
                <a:ext cx="3670041" cy="1154253"/>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E427154-AED1-12B1-5BBF-CF0495FE773E}"/>
                  </a:ext>
                </a:extLst>
              </p:cNvPr>
              <p:cNvSpPr txBox="1"/>
              <p:nvPr/>
            </p:nvSpPr>
            <p:spPr>
              <a:xfrm>
                <a:off x="590938" y="2049692"/>
                <a:ext cx="3837991" cy="960691"/>
              </a:xfrm>
              <a:prstGeom prst="rect">
                <a:avLst/>
              </a:prstGeom>
              <a:noFill/>
              <a:ln>
                <a:noFill/>
              </a:ln>
            </p:spPr>
            <p:txBody>
              <a:bodyPr wrap="square" lIns="91440" tIns="45720" rIns="91440" bIns="45720" rtlCol="0" anchor="t">
                <a:spAutoFit/>
              </a:bodyPr>
              <a:lstStyle/>
              <a:p>
                <a:pPr marL="285750" indent="-285750">
                  <a:buSzPct val="50000"/>
                  <a:buFont typeface="Wingdings" panose="05000000000000000000" pitchFamily="2" charset="2"/>
                  <a:buChar char="n"/>
                </a:pPr>
                <a:r>
                  <a:rPr lang="en-US" altLang="zh-CN" sz="1400" dirty="0"/>
                  <a:t>Age: 4-11</a:t>
                </a:r>
              </a:p>
              <a:p>
                <a:pPr marL="285750" indent="-285750">
                  <a:buSzPct val="50000"/>
                  <a:buFont typeface="Wingdings" panose="05000000000000000000" pitchFamily="2" charset="2"/>
                  <a:buChar char="n"/>
                </a:pPr>
                <a:r>
                  <a:rPr lang="en-US" altLang="zh-CN" sz="1400" dirty="0"/>
                  <a:t>Location: Urbana-Champaign</a:t>
                </a:r>
              </a:p>
              <a:p>
                <a:pPr marL="285750" indent="-285750">
                  <a:buSzPct val="50000"/>
                  <a:buFont typeface="Wingdings" panose="05000000000000000000" pitchFamily="2" charset="2"/>
                  <a:buChar char="n"/>
                </a:pPr>
                <a:r>
                  <a:rPr lang="en-US" altLang="zh-CN" sz="1400" dirty="0"/>
                  <a:t>Tool in curriculum: FACTS</a:t>
                </a:r>
              </a:p>
              <a:p>
                <a:pPr marL="285750" indent="-285750">
                  <a:buSzPct val="50000"/>
                  <a:buFont typeface="Wingdings" panose="05000000000000000000" pitchFamily="2" charset="2"/>
                  <a:buChar char="n"/>
                </a:pPr>
                <a:r>
                  <a:rPr lang="en-US" altLang="zh-CN" sz="1400" dirty="0"/>
                  <a:t>Role:</a:t>
                </a:r>
                <a:r>
                  <a:rPr lang="en-US" altLang="zh-CN" sz="1400" b="1" dirty="0"/>
                  <a:t> Main user</a:t>
                </a:r>
                <a:r>
                  <a:rPr lang="en-US" altLang="zh-CN" sz="1400" dirty="0"/>
                  <a:t> of education technology</a:t>
                </a:r>
                <a:endParaRPr lang="zh-CN" altLang="en-US" sz="1400" dirty="0"/>
              </a:p>
            </p:txBody>
          </p:sp>
        </p:grpSp>
      </p:grpSp>
      <p:grpSp>
        <p:nvGrpSpPr>
          <p:cNvPr id="21" name="组合 20">
            <a:extLst>
              <a:ext uri="{FF2B5EF4-FFF2-40B4-BE49-F238E27FC236}">
                <a16:creationId xmlns:a16="http://schemas.microsoft.com/office/drawing/2014/main" id="{8CB18028-43F5-9F97-1D37-92CD78F3C27D}"/>
              </a:ext>
            </a:extLst>
          </p:cNvPr>
          <p:cNvGrpSpPr/>
          <p:nvPr/>
        </p:nvGrpSpPr>
        <p:grpSpPr>
          <a:xfrm>
            <a:off x="409102" y="889994"/>
            <a:ext cx="3812096" cy="2111681"/>
            <a:chOff x="590938" y="2058436"/>
            <a:chExt cx="3918858" cy="2465827"/>
          </a:xfrm>
        </p:grpSpPr>
        <p:sp>
          <p:nvSpPr>
            <p:cNvPr id="22" name="矩形: 圆角 21">
              <a:extLst>
                <a:ext uri="{FF2B5EF4-FFF2-40B4-BE49-F238E27FC236}">
                  <a16:creationId xmlns:a16="http://schemas.microsoft.com/office/drawing/2014/main" id="{BF4821E7-D1D1-A1BE-2327-838BB8C4E92B}"/>
                </a:ext>
              </a:extLst>
            </p:cNvPr>
            <p:cNvSpPr/>
            <p:nvPr/>
          </p:nvSpPr>
          <p:spPr>
            <a:xfrm>
              <a:off x="590938" y="2058436"/>
              <a:ext cx="3918858" cy="2460112"/>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D375222-0C2C-E9C5-42AB-09F970B4FAEB}"/>
                </a:ext>
              </a:extLst>
            </p:cNvPr>
            <p:cNvSpPr txBox="1"/>
            <p:nvPr/>
          </p:nvSpPr>
          <p:spPr>
            <a:xfrm>
              <a:off x="590938" y="2116329"/>
              <a:ext cx="3837991" cy="2407934"/>
            </a:xfrm>
            <a:prstGeom prst="rect">
              <a:avLst/>
            </a:prstGeom>
            <a:noFill/>
            <a:ln>
              <a:noFill/>
            </a:ln>
          </p:spPr>
          <p:txBody>
            <a:bodyPr wrap="square" lIns="91440" tIns="45720" rIns="91440" bIns="45720" rtlCol="0" anchor="t">
              <a:spAutoFit/>
            </a:bodyPr>
            <a:lstStyle/>
            <a:p>
              <a:pPr algn="ctr"/>
              <a:r>
                <a:rPr lang="en-US" altLang="zh-CN" sz="1600" b="1" dirty="0"/>
                <a:t>Attitude</a:t>
              </a:r>
            </a:p>
            <a:p>
              <a:pPr marL="285750" indent="-285750">
                <a:buSzPct val="50000"/>
                <a:buFont typeface="Wingdings" panose="05000000000000000000" pitchFamily="2" charset="2"/>
                <a:buChar char="n"/>
              </a:pPr>
              <a:r>
                <a:rPr lang="en-US" altLang="zh-CN" sz="1400" dirty="0"/>
                <a:t>Not know much</a:t>
              </a:r>
              <a:endParaRPr lang="en-US" altLang="zh-CN" sz="1400" dirty="0">
                <a:ea typeface="Verdana"/>
              </a:endParaRPr>
            </a:p>
            <a:p>
              <a:pPr marL="742950" lvl="1" indent="-285750">
                <a:buSzPct val="50000"/>
                <a:buFont typeface="Wingdings" panose="05000000000000000000" pitchFamily="2" charset="2"/>
                <a:buChar char="n"/>
              </a:pPr>
              <a:r>
                <a:rPr lang="en-US" altLang="zh-CN" sz="1200" dirty="0"/>
                <a:t>8% know a lot about education technology </a:t>
              </a:r>
            </a:p>
            <a:p>
              <a:pPr marL="285750" indent="-285750">
                <a:buSzPct val="50000"/>
                <a:buFont typeface="Wingdings" panose="05000000000000000000" pitchFamily="2" charset="2"/>
                <a:buChar char="n"/>
              </a:pPr>
              <a:r>
                <a:rPr lang="en-US" altLang="zh-CN" sz="1400" dirty="0"/>
                <a:t>But still </a:t>
              </a:r>
              <a:r>
                <a:rPr lang="en-US" altLang="zh-CN" sz="1400" b="1" dirty="0"/>
                <a:t>willing to accept </a:t>
              </a:r>
              <a:endParaRPr lang="en-US" altLang="zh-CN" sz="1400" b="1" dirty="0">
                <a:ea typeface="Verdana"/>
              </a:endParaRPr>
            </a:p>
            <a:p>
              <a:pPr marL="742950" lvl="1" indent="-285750">
                <a:buSzPct val="50000"/>
                <a:buFont typeface="Wingdings" panose="05000000000000000000" pitchFamily="2" charset="2"/>
                <a:buChar char="n"/>
              </a:pPr>
              <a:r>
                <a:rPr lang="en-US" altLang="zh-CN" sz="1200" dirty="0"/>
                <a:t>64% think education technology will help them in future careers</a:t>
              </a:r>
              <a:endParaRPr lang="en-US" altLang="zh-CN" sz="1200" dirty="0">
                <a:ea typeface="Verdana"/>
              </a:endParaRPr>
            </a:p>
            <a:p>
              <a:pPr marL="742950" lvl="1" indent="-285750">
                <a:buSzPct val="50000"/>
                <a:buFont typeface="Wingdings" panose="05000000000000000000" pitchFamily="2" charset="2"/>
                <a:buChar char="n"/>
              </a:pPr>
              <a:r>
                <a:rPr lang="en-US" altLang="zh-CN" sz="1200" dirty="0"/>
                <a:t>72% want to use AI tools in education</a:t>
              </a:r>
              <a:r>
                <a:rPr lang="en-US" altLang="zh-CN" sz="1200" b="1" dirty="0"/>
                <a:t> if more guidance are provided</a:t>
              </a:r>
              <a:endParaRPr lang="en-US" altLang="zh-CN" sz="1200" b="1">
                <a:ea typeface="Verdana"/>
              </a:endParaRPr>
            </a:p>
          </p:txBody>
        </p:sp>
      </p:grpSp>
      <p:grpSp>
        <p:nvGrpSpPr>
          <p:cNvPr id="25" name="组合 24">
            <a:extLst>
              <a:ext uri="{FF2B5EF4-FFF2-40B4-BE49-F238E27FC236}">
                <a16:creationId xmlns:a16="http://schemas.microsoft.com/office/drawing/2014/main" id="{3C14EB0B-0269-0C7E-606B-493817CE5DDA}"/>
              </a:ext>
            </a:extLst>
          </p:cNvPr>
          <p:cNvGrpSpPr/>
          <p:nvPr/>
        </p:nvGrpSpPr>
        <p:grpSpPr>
          <a:xfrm>
            <a:off x="8212816" y="889994"/>
            <a:ext cx="3500213" cy="1879888"/>
            <a:chOff x="590938" y="2058436"/>
            <a:chExt cx="3918858" cy="2481120"/>
          </a:xfrm>
        </p:grpSpPr>
        <p:sp>
          <p:nvSpPr>
            <p:cNvPr id="26" name="矩形: 圆角 25">
              <a:extLst>
                <a:ext uri="{FF2B5EF4-FFF2-40B4-BE49-F238E27FC236}">
                  <a16:creationId xmlns:a16="http://schemas.microsoft.com/office/drawing/2014/main" id="{26E6CE8A-A225-3239-C3CF-8CB98B23A310}"/>
                </a:ext>
              </a:extLst>
            </p:cNvPr>
            <p:cNvSpPr/>
            <p:nvPr/>
          </p:nvSpPr>
          <p:spPr>
            <a:xfrm>
              <a:off x="590938" y="2058436"/>
              <a:ext cx="3918858" cy="2460112"/>
            </a:xfrm>
            <a:prstGeom prst="roundRect">
              <a:avLst/>
            </a:prstGeom>
            <a:solidFill>
              <a:schemeClr val="bg1"/>
            </a:solid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D7C64D1F-54A3-A44D-C227-0289892F41A0}"/>
                </a:ext>
              </a:extLst>
            </p:cNvPr>
            <p:cNvSpPr txBox="1"/>
            <p:nvPr/>
          </p:nvSpPr>
          <p:spPr>
            <a:xfrm>
              <a:off x="618758" y="2061670"/>
              <a:ext cx="3837991" cy="2477886"/>
            </a:xfrm>
            <a:prstGeom prst="rect">
              <a:avLst/>
            </a:prstGeom>
            <a:noFill/>
            <a:ln w="38100">
              <a:noFill/>
            </a:ln>
          </p:spPr>
          <p:txBody>
            <a:bodyPr wrap="square" lIns="91440" tIns="45720" rIns="91440" bIns="45720" rtlCol="0" anchor="t">
              <a:spAutoFit/>
            </a:bodyPr>
            <a:lstStyle/>
            <a:p>
              <a:pPr algn="ctr"/>
              <a:r>
                <a:rPr lang="en-US" altLang="zh-CN" sz="1600" b="1" dirty="0"/>
                <a:t>Challenge</a:t>
              </a:r>
            </a:p>
            <a:p>
              <a:pPr marL="285750" indent="-285750">
                <a:buSzPct val="50000"/>
                <a:buFont typeface="Wingdings" panose="05000000000000000000" pitchFamily="2" charset="2"/>
                <a:buChar char="n"/>
              </a:pPr>
              <a:r>
                <a:rPr lang="en-US" altLang="zh-CN" sz="1400" b="1" dirty="0"/>
                <a:t>Distraction</a:t>
              </a:r>
              <a:endParaRPr lang="en-US" altLang="zh-CN" sz="1400" b="1" dirty="0">
                <a:ea typeface="Verdana"/>
              </a:endParaRPr>
            </a:p>
            <a:p>
              <a:pPr marL="742950" lvl="1" indent="-285750">
                <a:buSzPct val="50000"/>
                <a:buFont typeface="Wingdings" panose="05000000000000000000" pitchFamily="2" charset="2"/>
                <a:buChar char="n"/>
              </a:pPr>
              <a:r>
                <a:rPr lang="en-US" altLang="zh-CN" sz="1200" dirty="0"/>
                <a:t>Reliance on education technology may have negative effect of their ability to focus</a:t>
              </a:r>
            </a:p>
            <a:p>
              <a:pPr marL="285750" indent="-285750">
                <a:buSzPct val="50000"/>
                <a:buFont typeface="Wingdings" panose="05000000000000000000" pitchFamily="2" charset="2"/>
                <a:buChar char="n"/>
              </a:pPr>
              <a:r>
                <a:rPr lang="en-US" altLang="zh-CN" sz="1400" b="1" dirty="0"/>
                <a:t>Lack</a:t>
              </a:r>
              <a:r>
                <a:rPr lang="en-US" altLang="zh-CN" sz="1400" dirty="0"/>
                <a:t> practice of </a:t>
              </a:r>
              <a:r>
                <a:rPr lang="en-US" altLang="zh-CN" sz="1400" b="1" dirty="0"/>
                <a:t>social skills</a:t>
              </a:r>
              <a:r>
                <a:rPr lang="en-US" altLang="zh-CN" sz="1400" dirty="0"/>
                <a:t> </a:t>
              </a:r>
              <a:endParaRPr lang="en-US" altLang="zh-CN" sz="1400" dirty="0">
                <a:ea typeface="Verdana"/>
              </a:endParaRPr>
            </a:p>
            <a:p>
              <a:pPr marL="742950" lvl="1" indent="-285750">
                <a:buSzPct val="50000"/>
                <a:buFont typeface="Wingdings" panose="05000000000000000000" pitchFamily="2" charset="2"/>
                <a:buChar char="n"/>
              </a:pPr>
              <a:r>
                <a:rPr lang="en-US" altLang="zh-CN" sz="1200" dirty="0"/>
                <a:t>Get used to being alone to solve problem, thus not engage in face-to-face communication</a:t>
              </a:r>
            </a:p>
          </p:txBody>
        </p:sp>
      </p:grpSp>
      <p:grpSp>
        <p:nvGrpSpPr>
          <p:cNvPr id="29" name="组合 28">
            <a:extLst>
              <a:ext uri="{FF2B5EF4-FFF2-40B4-BE49-F238E27FC236}">
                <a16:creationId xmlns:a16="http://schemas.microsoft.com/office/drawing/2014/main" id="{068EB4A7-34E9-BDAA-4878-927D006A7269}"/>
              </a:ext>
            </a:extLst>
          </p:cNvPr>
          <p:cNvGrpSpPr/>
          <p:nvPr/>
        </p:nvGrpSpPr>
        <p:grpSpPr>
          <a:xfrm>
            <a:off x="8177213" y="2862968"/>
            <a:ext cx="3535816" cy="3192358"/>
            <a:chOff x="590938" y="2058436"/>
            <a:chExt cx="3918858" cy="2460112"/>
          </a:xfrm>
        </p:grpSpPr>
        <p:sp>
          <p:nvSpPr>
            <p:cNvPr id="30" name="矩形: 圆角 29">
              <a:extLst>
                <a:ext uri="{FF2B5EF4-FFF2-40B4-BE49-F238E27FC236}">
                  <a16:creationId xmlns:a16="http://schemas.microsoft.com/office/drawing/2014/main" id="{3B756892-F812-91B6-513D-CC47241B3DE7}"/>
                </a:ext>
              </a:extLst>
            </p:cNvPr>
            <p:cNvSpPr/>
            <p:nvPr/>
          </p:nvSpPr>
          <p:spPr>
            <a:xfrm>
              <a:off x="590938" y="2058436"/>
              <a:ext cx="3918858" cy="2460112"/>
            </a:xfrm>
            <a:prstGeom prst="roundRect">
              <a:avLst/>
            </a:prstGeom>
            <a:solidFill>
              <a:schemeClr val="bg1"/>
            </a:solidFill>
            <a:ln w="38100">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DCC917B0-C78C-B378-1BAB-A5CBF050F5C4}"/>
                </a:ext>
              </a:extLst>
            </p:cNvPr>
            <p:cNvSpPr txBox="1"/>
            <p:nvPr/>
          </p:nvSpPr>
          <p:spPr>
            <a:xfrm>
              <a:off x="590938" y="2116329"/>
              <a:ext cx="3837991" cy="2371805"/>
            </a:xfrm>
            <a:prstGeom prst="rect">
              <a:avLst/>
            </a:prstGeom>
            <a:noFill/>
            <a:ln>
              <a:noFill/>
            </a:ln>
          </p:spPr>
          <p:txBody>
            <a:bodyPr wrap="square" lIns="91440" tIns="45720" rIns="91440" bIns="45720" rtlCol="0" anchor="t">
              <a:spAutoFit/>
            </a:bodyPr>
            <a:lstStyle/>
            <a:p>
              <a:pPr algn="ctr"/>
              <a:r>
                <a:rPr lang="en-US" altLang="zh-CN" sz="1600" b="1" dirty="0"/>
                <a:t>How to Solve</a:t>
              </a:r>
            </a:p>
            <a:p>
              <a:pPr marL="285750" indent="-285750">
                <a:buSzPct val="50000"/>
                <a:buFont typeface="Wingdings" panose="05000000000000000000" pitchFamily="2" charset="2"/>
                <a:buChar char="n"/>
              </a:pPr>
              <a:r>
                <a:rPr lang="en-US" altLang="zh-CN" sz="1400" dirty="0"/>
                <a:t>Add </a:t>
              </a:r>
              <a:r>
                <a:rPr lang="en-US" altLang="zh-CN" sz="1400" b="1" dirty="0"/>
                <a:t>gamification program</a:t>
              </a:r>
              <a:r>
                <a:rPr lang="en-US" altLang="zh-CN" sz="1400" dirty="0"/>
                <a:t> with interesting features</a:t>
              </a:r>
              <a:endParaRPr lang="en-US" altLang="zh-CN" sz="1400" dirty="0">
                <a:ea typeface="Verdana"/>
              </a:endParaRPr>
            </a:p>
            <a:p>
              <a:pPr marL="742950" lvl="1" indent="-285750">
                <a:buSzPct val="50000"/>
                <a:buFont typeface="Wingdings" panose="05000000000000000000" pitchFamily="2" charset="2"/>
                <a:buChar char="n"/>
              </a:pPr>
              <a:r>
                <a:rPr lang="en-US" altLang="zh-CN" sz="1200" dirty="0"/>
                <a:t>Meet need for competency: Improve the content of material with </a:t>
              </a:r>
              <a:r>
                <a:rPr lang="en-US" altLang="zh-CN" sz="1200" b="1" dirty="0"/>
                <a:t>science knowledge</a:t>
              </a:r>
              <a:endParaRPr lang="en-US" altLang="zh-CN" sz="1200" b="1" dirty="0">
                <a:ea typeface="Verdana"/>
              </a:endParaRPr>
            </a:p>
            <a:p>
              <a:pPr marL="742950" lvl="1" indent="-285750">
                <a:buSzPct val="50000"/>
                <a:buFont typeface="Wingdings" panose="05000000000000000000" pitchFamily="2" charset="2"/>
                <a:buChar char="n"/>
              </a:pPr>
              <a:r>
                <a:rPr lang="en-US" sz="1200" dirty="0"/>
                <a:t>Overcome challenge of distraction: </a:t>
              </a:r>
              <a:r>
                <a:rPr lang="en-US" sz="1200" b="1" dirty="0"/>
                <a:t>Limit use time</a:t>
              </a:r>
              <a:r>
                <a:rPr lang="en-US" sz="1200" dirty="0"/>
                <a:t> by setting</a:t>
              </a:r>
              <a:r>
                <a:rPr lang="en-US" altLang="zh-CN" sz="1200" dirty="0"/>
                <a:t> specific conditions</a:t>
              </a:r>
              <a:endParaRPr lang="en-US" altLang="zh-CN" sz="1200" dirty="0">
                <a:ea typeface="Verdana"/>
              </a:endParaRPr>
            </a:p>
            <a:p>
              <a:pPr marL="285750" indent="-285750">
                <a:buSzPct val="50000"/>
                <a:buFont typeface="Wingdings" panose="05000000000000000000" pitchFamily="2" charset="2"/>
                <a:buChar char="n"/>
              </a:pPr>
              <a:r>
                <a:rPr lang="en-US" altLang="zh-CN" sz="1400" dirty="0"/>
                <a:t>Cooperate with parents and teachers to hold </a:t>
              </a:r>
              <a:r>
                <a:rPr lang="en-US" altLang="zh-CN" sz="1400" b="1" dirty="0"/>
                <a:t>English storytelling club</a:t>
              </a:r>
              <a:endParaRPr lang="en-US" altLang="zh-CN" sz="1400" b="1" dirty="0">
                <a:ea typeface="Verdana"/>
              </a:endParaRPr>
            </a:p>
            <a:p>
              <a:pPr marL="742950" lvl="1" indent="-285750">
                <a:buSzPct val="50000"/>
                <a:buFont typeface="Wingdings" panose="05000000000000000000" pitchFamily="2" charset="2"/>
                <a:buChar char="n"/>
              </a:pPr>
              <a:r>
                <a:rPr lang="en-US" altLang="zh-CN" sz="1200" dirty="0"/>
                <a:t>Overcome challenge of social skill: Create interactive hands-on </a:t>
              </a:r>
              <a:r>
                <a:rPr lang="en-US" altLang="zh-CN" sz="1200" b="1" dirty="0"/>
                <a:t>group activities </a:t>
              </a:r>
              <a:endParaRPr lang="en-US" altLang="zh-CN" sz="1200" b="1">
                <a:ea typeface="Verdana"/>
              </a:endParaRPr>
            </a:p>
          </p:txBody>
        </p:sp>
      </p:grpSp>
      <p:grpSp>
        <p:nvGrpSpPr>
          <p:cNvPr id="36" name="组合 35">
            <a:extLst>
              <a:ext uri="{FF2B5EF4-FFF2-40B4-BE49-F238E27FC236}">
                <a16:creationId xmlns:a16="http://schemas.microsoft.com/office/drawing/2014/main" id="{960FCC4A-F00E-ED82-E057-A521066C690B}"/>
              </a:ext>
            </a:extLst>
          </p:cNvPr>
          <p:cNvGrpSpPr/>
          <p:nvPr/>
        </p:nvGrpSpPr>
        <p:grpSpPr>
          <a:xfrm>
            <a:off x="355721" y="3116081"/>
            <a:ext cx="3812096" cy="2831752"/>
            <a:chOff x="3024340" y="3780645"/>
            <a:chExt cx="4077060" cy="2359265"/>
          </a:xfrm>
        </p:grpSpPr>
        <p:grpSp>
          <p:nvGrpSpPr>
            <p:cNvPr id="32" name="组合 31">
              <a:extLst>
                <a:ext uri="{FF2B5EF4-FFF2-40B4-BE49-F238E27FC236}">
                  <a16:creationId xmlns:a16="http://schemas.microsoft.com/office/drawing/2014/main" id="{F9EE8E07-8B90-55DA-AFFC-5386405BDAAC}"/>
                </a:ext>
              </a:extLst>
            </p:cNvPr>
            <p:cNvGrpSpPr/>
            <p:nvPr/>
          </p:nvGrpSpPr>
          <p:grpSpPr>
            <a:xfrm>
              <a:off x="3079537" y="3780645"/>
              <a:ext cx="4021863" cy="2359265"/>
              <a:chOff x="590938" y="2058436"/>
              <a:chExt cx="3918858" cy="2460112"/>
            </a:xfrm>
          </p:grpSpPr>
          <p:sp>
            <p:nvSpPr>
              <p:cNvPr id="33" name="矩形: 圆角 32">
                <a:extLst>
                  <a:ext uri="{FF2B5EF4-FFF2-40B4-BE49-F238E27FC236}">
                    <a16:creationId xmlns:a16="http://schemas.microsoft.com/office/drawing/2014/main" id="{0A8D9831-948C-B367-2DF8-3F0C3C2F2015}"/>
                  </a:ext>
                </a:extLst>
              </p:cNvPr>
              <p:cNvSpPr/>
              <p:nvPr/>
            </p:nvSpPr>
            <p:spPr>
              <a:xfrm>
                <a:off x="590938" y="2058436"/>
                <a:ext cx="3918858" cy="2460112"/>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27A84948-784D-546D-A8E2-A6B00FF21522}"/>
                  </a:ext>
                </a:extLst>
              </p:cNvPr>
              <p:cNvSpPr txBox="1"/>
              <p:nvPr/>
            </p:nvSpPr>
            <p:spPr>
              <a:xfrm>
                <a:off x="590938" y="2116329"/>
                <a:ext cx="3837991" cy="855628"/>
              </a:xfrm>
              <a:prstGeom prst="rect">
                <a:avLst/>
              </a:prstGeom>
              <a:noFill/>
              <a:ln w="38100">
                <a:noFill/>
              </a:ln>
            </p:spPr>
            <p:txBody>
              <a:bodyPr wrap="square" lIns="91440" tIns="45720" rIns="91440" bIns="45720" rtlCol="0" anchor="t">
                <a:spAutoFit/>
              </a:bodyPr>
              <a:lstStyle/>
              <a:p>
                <a:pPr algn="ctr"/>
                <a:r>
                  <a:rPr lang="en-US" altLang="zh-CN" sz="1600" b="1" dirty="0"/>
                  <a:t>Interest</a:t>
                </a:r>
              </a:p>
              <a:p>
                <a:pPr marL="285750" indent="-285750">
                  <a:buSzPct val="50000"/>
                  <a:buFont typeface="Wingdings" panose="05000000000000000000" pitchFamily="2" charset="2"/>
                  <a:buChar char="n"/>
                </a:pPr>
                <a:r>
                  <a:rPr lang="en-US" altLang="zh-CN" sz="1400" dirty="0"/>
                  <a:t>Need for </a:t>
                </a:r>
                <a:r>
                  <a:rPr lang="en-US" altLang="zh-CN" sz="1400" b="1" dirty="0"/>
                  <a:t>entertainment</a:t>
                </a:r>
                <a:endParaRPr lang="en-US" altLang="zh-CN" sz="1400" b="1" dirty="0">
                  <a:ea typeface="Verdana"/>
                </a:endParaRPr>
              </a:p>
              <a:p>
                <a:pPr marL="285750" indent="-285750">
                  <a:buSzPct val="50000"/>
                  <a:buFont typeface="Wingdings" panose="05000000000000000000" pitchFamily="2" charset="2"/>
                  <a:buChar char="n"/>
                </a:pPr>
                <a:r>
                  <a:rPr lang="en-US" altLang="zh-CN" sz="1400"/>
                  <a:t>Need for </a:t>
                </a:r>
                <a:r>
                  <a:rPr lang="en-US" altLang="zh-CN" sz="1400" b="1"/>
                  <a:t>competency</a:t>
                </a:r>
                <a:endParaRPr lang="en-US" altLang="zh-CN" sz="1400" b="1" dirty="0"/>
              </a:p>
              <a:p>
                <a:pPr marL="285750" indent="-285750">
                  <a:buSzPct val="50000"/>
                  <a:buFont typeface="Wingdings" panose="05000000000000000000" pitchFamily="2" charset="2"/>
                  <a:buChar char="n"/>
                </a:pPr>
                <a:r>
                  <a:rPr lang="en-US" altLang="zh-CN" sz="1400" dirty="0"/>
                  <a:t>Need for </a:t>
                </a:r>
                <a:r>
                  <a:rPr lang="en-US" altLang="zh-CN" sz="1400" b="1" dirty="0">
                    <a:ea typeface="+mn-lt"/>
                    <a:cs typeface="+mn-lt"/>
                  </a:rPr>
                  <a:t>relatedness</a:t>
                </a:r>
                <a:endParaRPr lang="en-US" altLang="zh-CN" sz="1400" dirty="0">
                  <a:ea typeface="Verdana"/>
                </a:endParaRPr>
              </a:p>
            </p:txBody>
          </p:sp>
        </p:grpSp>
        <p:graphicFrame>
          <p:nvGraphicFramePr>
            <p:cNvPr id="35" name="图表 34">
              <a:extLst>
                <a:ext uri="{FF2B5EF4-FFF2-40B4-BE49-F238E27FC236}">
                  <a16:creationId xmlns:a16="http://schemas.microsoft.com/office/drawing/2014/main" id="{C174C905-087A-5BAE-44D3-F0968E47D1C3}"/>
                </a:ext>
              </a:extLst>
            </p:cNvPr>
            <p:cNvGraphicFramePr>
              <a:graphicFrameLocks/>
            </p:cNvGraphicFramePr>
            <p:nvPr/>
          </p:nvGraphicFramePr>
          <p:xfrm>
            <a:off x="3024340" y="4684875"/>
            <a:ext cx="4077060" cy="1349139"/>
          </p:xfrm>
          <a:graphic>
            <a:graphicData uri="http://schemas.openxmlformats.org/drawingml/2006/chart">
              <c:chart xmlns:c="http://schemas.openxmlformats.org/drawingml/2006/chart" xmlns:r="http://schemas.openxmlformats.org/officeDocument/2006/relationships" r:id="rId6"/>
            </a:graphicData>
          </a:graphic>
        </p:graphicFrame>
      </p:grpSp>
    </p:spTree>
    <p:extLst>
      <p:ext uri="{BB962C8B-B14F-4D97-AF65-F5344CB8AC3E}">
        <p14:creationId xmlns:p14="http://schemas.microsoft.com/office/powerpoint/2010/main" val="4094167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dirty="0"/>
              <a:t>Public School Review</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fld id="{AD6B9E64-1604-4CB3-8049-5A38C6A0F2C8}" type="slidenum">
              <a:rPr lang="en-US" smtClean="0"/>
              <a:pPr/>
              <a:t>41</a:t>
            </a:fld>
            <a:endParaRPr lang="en-US"/>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a:lstStyle/>
          <a:p>
            <a:r>
              <a:rPr lang="en-US" dirty="0"/>
              <a:t>Creating a unique high school student from Illinois persona for </a:t>
            </a:r>
            <a:r>
              <a:rPr lang="en-US" dirty="0" err="1"/>
              <a:t>Geni</a:t>
            </a:r>
            <a:endParaRPr lang="en-US" dirty="0"/>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a:solidFill>
            <a:schemeClr val="bg1"/>
          </a:solidFill>
        </p:spPr>
        <p:txBody>
          <a:bodyPr/>
          <a:lstStyle/>
          <a:p>
            <a:r>
              <a:rPr lang="en-US" b="0" i="0" dirty="0" err="1">
                <a:effectLst/>
                <a:latin typeface="Verdana" panose="020B0604030504040204" pitchFamily="34" charset="0"/>
                <a:ea typeface="Verdana" panose="020B0604030504040204" pitchFamily="34" charset="0"/>
                <a:cs typeface="Verdana" panose="020B0604030504040204" pitchFamily="34" charset="0"/>
              </a:rPr>
              <a:t>Geni</a:t>
            </a:r>
            <a:r>
              <a:rPr lang="en-US" b="0" i="0" dirty="0">
                <a:effectLst/>
                <a:latin typeface="Verdana" panose="020B0604030504040204" pitchFamily="34" charset="0"/>
                <a:ea typeface="Verdana" panose="020B0604030504040204" pitchFamily="34" charset="0"/>
                <a:cs typeface="Verdana" panose="020B0604030504040204" pitchFamily="34" charset="0"/>
              </a:rPr>
              <a:t> should blend personalized learning and college prep features, ensuring engagement and support for Illinois high school students' academic and future career paths</a:t>
            </a:r>
            <a:endParaRPr lang="en-US" dirty="0">
              <a:latin typeface="Verdana" panose="020B0604030504040204" pitchFamily="34" charset="0"/>
              <a:ea typeface="Verdana" panose="020B0604030504040204" pitchFamily="34" charset="0"/>
              <a:cs typeface="Verdana" panose="020B0604030504040204" pitchFamily="34" charset="0"/>
            </a:endParaRPr>
          </a:p>
        </p:txBody>
      </p:sp>
      <p:grpSp>
        <p:nvGrpSpPr>
          <p:cNvPr id="5" name="Group 4">
            <a:extLst>
              <a:ext uri="{FF2B5EF4-FFF2-40B4-BE49-F238E27FC236}">
                <a16:creationId xmlns:a16="http://schemas.microsoft.com/office/drawing/2014/main" id="{69B93DBA-7786-6396-D95F-13E0CE68E18C}"/>
              </a:ext>
            </a:extLst>
          </p:cNvPr>
          <p:cNvGrpSpPr/>
          <p:nvPr/>
        </p:nvGrpSpPr>
        <p:grpSpPr>
          <a:xfrm>
            <a:off x="4215245" y="3025922"/>
            <a:ext cx="3761508" cy="2844650"/>
            <a:chOff x="1496287" y="2691131"/>
            <a:chExt cx="2763987" cy="2844650"/>
          </a:xfrm>
        </p:grpSpPr>
        <p:sp>
          <p:nvSpPr>
            <p:cNvPr id="3" name="Rounded Rectangle 2">
              <a:extLst>
                <a:ext uri="{FF2B5EF4-FFF2-40B4-BE49-F238E27FC236}">
                  <a16:creationId xmlns:a16="http://schemas.microsoft.com/office/drawing/2014/main" id="{8CF04070-E43B-E9B0-B2B5-E9BA9A45541B}"/>
                </a:ext>
              </a:extLst>
            </p:cNvPr>
            <p:cNvSpPr/>
            <p:nvPr/>
          </p:nvSpPr>
          <p:spPr>
            <a:xfrm>
              <a:off x="1496287" y="3501737"/>
              <a:ext cx="2763986" cy="2034044"/>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b="1" dirty="0">
                  <a:latin typeface="Verdana" panose="020B0604030504040204" pitchFamily="34" charset="0"/>
                  <a:ea typeface="Verdana" panose="020B0604030504040204" pitchFamily="34" charset="0"/>
                  <a:cs typeface="Verdana" panose="020B0604030504040204" pitchFamily="34" charset="0"/>
                </a:rPr>
                <a:t>Age: </a:t>
              </a:r>
              <a:r>
                <a:rPr lang="en-US" sz="1200" dirty="0">
                  <a:latin typeface="Verdana" panose="020B0604030504040204" pitchFamily="34" charset="0"/>
                  <a:ea typeface="Verdana" panose="020B0604030504040204" pitchFamily="34" charset="0"/>
                  <a:cs typeface="Verdana" panose="020B0604030504040204" pitchFamily="34" charset="0"/>
                </a:rPr>
                <a:t>16 years old </a:t>
              </a:r>
            </a:p>
            <a:p>
              <a:pPr marL="171450" indent="-171450">
                <a:buFont typeface="Wingdings" pitchFamily="2" charset="2"/>
                <a:buChar char="§"/>
              </a:pPr>
              <a:r>
                <a:rPr lang="en-US" sz="1200" b="1" dirty="0">
                  <a:latin typeface="Verdana" panose="020B0604030504040204" pitchFamily="34" charset="0"/>
                  <a:ea typeface="Verdana" panose="020B0604030504040204" pitchFamily="34" charset="0"/>
                  <a:cs typeface="Verdana" panose="020B0604030504040204" pitchFamily="34" charset="0"/>
                </a:rPr>
                <a:t>Gender: </a:t>
              </a:r>
              <a:r>
                <a:rPr lang="en-US" sz="1200" dirty="0">
                  <a:latin typeface="Verdana" panose="020B0604030504040204" pitchFamily="34" charset="0"/>
                  <a:ea typeface="Verdana" panose="020B0604030504040204" pitchFamily="34" charset="0"/>
                  <a:cs typeface="Verdana" panose="020B0604030504040204" pitchFamily="34" charset="0"/>
                </a:rPr>
                <a:t>Male, Cisgender</a:t>
              </a:r>
            </a:p>
            <a:p>
              <a:pPr marL="171450" indent="-171450">
                <a:buFont typeface="Wingdings" pitchFamily="2" charset="2"/>
                <a:buChar char="§"/>
              </a:pPr>
              <a:r>
                <a:rPr lang="en-US" sz="1200" b="1" dirty="0">
                  <a:latin typeface="Verdana" panose="020B0604030504040204" pitchFamily="34" charset="0"/>
                  <a:ea typeface="Verdana" panose="020B0604030504040204" pitchFamily="34" charset="0"/>
                  <a:cs typeface="Verdana" panose="020B0604030504040204" pitchFamily="34" charset="0"/>
                </a:rPr>
                <a:t>Location: </a:t>
              </a:r>
              <a:r>
                <a:rPr lang="en-US" sz="1200" dirty="0">
                  <a:latin typeface="Verdana" panose="020B0604030504040204" pitchFamily="34" charset="0"/>
                  <a:ea typeface="Verdana" panose="020B0604030504040204" pitchFamily="34" charset="0"/>
                  <a:cs typeface="Verdana" panose="020B0604030504040204" pitchFamily="34" charset="0"/>
                </a:rPr>
                <a:t>Naperville, IL</a:t>
              </a:r>
            </a:p>
            <a:p>
              <a:pPr marL="171450" indent="-171450">
                <a:buFont typeface="Wingdings" pitchFamily="2" charset="2"/>
                <a:buChar char="§"/>
              </a:pPr>
              <a:r>
                <a:rPr lang="en-US" sz="1200" b="1" dirty="0">
                  <a:latin typeface="Verdana" panose="020B0604030504040204" pitchFamily="34" charset="0"/>
                  <a:ea typeface="Verdana" panose="020B0604030504040204" pitchFamily="34" charset="0"/>
                  <a:cs typeface="Verdana" panose="020B0604030504040204" pitchFamily="34" charset="0"/>
                </a:rPr>
                <a:t>School: </a:t>
              </a:r>
              <a:r>
                <a:rPr lang="en-US" sz="1200" dirty="0">
                  <a:latin typeface="Verdana" panose="020B0604030504040204" pitchFamily="34" charset="0"/>
                  <a:ea typeface="Verdana" panose="020B0604030504040204" pitchFamily="34" charset="0"/>
                  <a:cs typeface="Verdana" panose="020B0604030504040204" pitchFamily="34" charset="0"/>
                </a:rPr>
                <a:t>Naperville North</a:t>
              </a:r>
              <a:endParaRPr lang="en-US" sz="1200" b="1"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Wingdings" pitchFamily="2" charset="2"/>
                <a:buChar char="§"/>
              </a:pPr>
              <a:r>
                <a:rPr lang="en-US" sz="1200" b="1" dirty="0">
                  <a:latin typeface="Verdana" panose="020B0604030504040204" pitchFamily="34" charset="0"/>
                  <a:ea typeface="Verdana" panose="020B0604030504040204" pitchFamily="34" charset="0"/>
                  <a:cs typeface="Verdana" panose="020B0604030504040204" pitchFamily="34" charset="0"/>
                </a:rPr>
                <a:t>Background: </a:t>
              </a:r>
            </a:p>
            <a:p>
              <a:pPr marL="628650" lvl="1" indent="-171450">
                <a:buFont typeface="Wingdings" pitchFamily="2" charset="2"/>
                <a:buChar char="§"/>
              </a:pPr>
              <a:r>
                <a:rPr lang="en-US" sz="1200" dirty="0">
                  <a:latin typeface="Verdana" panose="020B0604030504040204" pitchFamily="34" charset="0"/>
                  <a:ea typeface="Verdana" panose="020B0604030504040204" pitchFamily="34" charset="0"/>
                  <a:cs typeface="Verdana" panose="020B0604030504040204" pitchFamily="34" charset="0"/>
                </a:rPr>
                <a:t>1</a:t>
              </a:r>
              <a:r>
                <a:rPr lang="en-US" sz="1200" baseline="30000" dirty="0">
                  <a:latin typeface="Verdana" panose="020B0604030504040204" pitchFamily="34" charset="0"/>
                  <a:ea typeface="Verdana" panose="020B0604030504040204" pitchFamily="34" charset="0"/>
                  <a:cs typeface="Verdana" panose="020B0604030504040204" pitchFamily="34" charset="0"/>
                </a:rPr>
                <a:t>st</a:t>
              </a:r>
              <a:r>
                <a:rPr lang="en-US" sz="1200" dirty="0">
                  <a:latin typeface="Verdana" panose="020B0604030504040204" pitchFamily="34" charset="0"/>
                  <a:ea typeface="Verdana" panose="020B0604030504040204" pitchFamily="34" charset="0"/>
                  <a:cs typeface="Verdana" panose="020B0604030504040204" pitchFamily="34" charset="0"/>
                </a:rPr>
                <a:t> generation immigrant from Korea</a:t>
              </a:r>
            </a:p>
            <a:p>
              <a:pPr marL="628650" lvl="1" indent="-171450">
                <a:buFont typeface="Wingdings" pitchFamily="2" charset="2"/>
                <a:buChar char="§"/>
              </a:pPr>
              <a:r>
                <a:rPr lang="en-US" sz="1200" dirty="0">
                  <a:latin typeface="Verdana" panose="020B0604030504040204" pitchFamily="34" charset="0"/>
                  <a:ea typeface="Verdana" panose="020B0604030504040204" pitchFamily="34" charset="0"/>
                  <a:cs typeface="Verdana" panose="020B0604030504040204" pitchFamily="34" charset="0"/>
                </a:rPr>
                <a:t>Diverse interests for English and creative writing</a:t>
              </a:r>
            </a:p>
          </p:txBody>
        </p:sp>
        <p:sp>
          <p:nvSpPr>
            <p:cNvPr id="4" name="Rounded Rectangle 3">
              <a:extLst>
                <a:ext uri="{FF2B5EF4-FFF2-40B4-BE49-F238E27FC236}">
                  <a16:creationId xmlns:a16="http://schemas.microsoft.com/office/drawing/2014/main" id="{A656F43A-3464-E8C3-87BE-11A12146E8E9}"/>
                </a:ext>
              </a:extLst>
            </p:cNvPr>
            <p:cNvSpPr/>
            <p:nvPr/>
          </p:nvSpPr>
          <p:spPr>
            <a:xfrm>
              <a:off x="1496288" y="2691131"/>
              <a:ext cx="2763986" cy="9144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cs typeface="Verdana" panose="020B0604030504040204" pitchFamily="34" charset="0"/>
                </a:rPr>
                <a:t>Jake</a:t>
              </a:r>
            </a:p>
            <a:p>
              <a:pPr algn="ctr"/>
              <a:r>
                <a:rPr lang="en-US" sz="1200" dirty="0">
                  <a:latin typeface="Verdana" panose="020B0604030504040204" pitchFamily="34" charset="0"/>
                  <a:ea typeface="Verdana" panose="020B0604030504040204" pitchFamily="34" charset="0"/>
                  <a:cs typeface="Verdana" panose="020B0604030504040204" pitchFamily="34" charset="0"/>
                </a:rPr>
                <a:t>High School Student</a:t>
              </a:r>
            </a:p>
          </p:txBody>
        </p:sp>
      </p:grpSp>
      <p:grpSp>
        <p:nvGrpSpPr>
          <p:cNvPr id="11" name="Group 10">
            <a:extLst>
              <a:ext uri="{FF2B5EF4-FFF2-40B4-BE49-F238E27FC236}">
                <a16:creationId xmlns:a16="http://schemas.microsoft.com/office/drawing/2014/main" id="{54D0A3FB-36DC-3B9C-5688-0510B8A4665C}"/>
              </a:ext>
            </a:extLst>
          </p:cNvPr>
          <p:cNvGrpSpPr/>
          <p:nvPr/>
        </p:nvGrpSpPr>
        <p:grpSpPr>
          <a:xfrm>
            <a:off x="1041060" y="4477698"/>
            <a:ext cx="2275607" cy="1435641"/>
            <a:chOff x="478969" y="1361189"/>
            <a:chExt cx="2275607" cy="1236539"/>
          </a:xfrm>
        </p:grpSpPr>
        <p:sp>
          <p:nvSpPr>
            <p:cNvPr id="9" name="Rectangle 8">
              <a:extLst>
                <a:ext uri="{FF2B5EF4-FFF2-40B4-BE49-F238E27FC236}">
                  <a16:creationId xmlns:a16="http://schemas.microsoft.com/office/drawing/2014/main" id="{8E047867-9625-29F8-33AA-FDD38244B166}"/>
                </a:ext>
              </a:extLst>
            </p:cNvPr>
            <p:cNvSpPr/>
            <p:nvPr/>
          </p:nvSpPr>
          <p:spPr>
            <a:xfrm>
              <a:off x="478969" y="1698014"/>
              <a:ext cx="2275607" cy="899714"/>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75%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of time studying, Edtech is used to enhanced learning </a:t>
              </a:r>
            </a:p>
          </p:txBody>
        </p:sp>
        <p:sp>
          <p:nvSpPr>
            <p:cNvPr id="8" name="Rounded Rectangle 7">
              <a:extLst>
                <a:ext uri="{FF2B5EF4-FFF2-40B4-BE49-F238E27FC236}">
                  <a16:creationId xmlns:a16="http://schemas.microsoft.com/office/drawing/2014/main" id="{C9C29A2B-2F66-F6A9-A5F7-E4803C5DE8C1}"/>
                </a:ext>
              </a:extLst>
            </p:cNvPr>
            <p:cNvSpPr/>
            <p:nvPr/>
          </p:nvSpPr>
          <p:spPr>
            <a:xfrm>
              <a:off x="478970" y="1361189"/>
              <a:ext cx="2275606" cy="39820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EdTech Usage</a:t>
              </a:r>
            </a:p>
          </p:txBody>
        </p:sp>
      </p:grpSp>
      <p:grpSp>
        <p:nvGrpSpPr>
          <p:cNvPr id="12" name="Group 11">
            <a:extLst>
              <a:ext uri="{FF2B5EF4-FFF2-40B4-BE49-F238E27FC236}">
                <a16:creationId xmlns:a16="http://schemas.microsoft.com/office/drawing/2014/main" id="{FA7C7E38-E597-E91C-7C2C-57CA8AEC48D8}"/>
              </a:ext>
            </a:extLst>
          </p:cNvPr>
          <p:cNvGrpSpPr/>
          <p:nvPr/>
        </p:nvGrpSpPr>
        <p:grpSpPr>
          <a:xfrm>
            <a:off x="574348" y="2778474"/>
            <a:ext cx="2275607" cy="1409295"/>
            <a:chOff x="478969" y="1361189"/>
            <a:chExt cx="2275607" cy="1409295"/>
          </a:xfrm>
        </p:grpSpPr>
        <p:sp>
          <p:nvSpPr>
            <p:cNvPr id="13" name="Rectangle 12">
              <a:extLst>
                <a:ext uri="{FF2B5EF4-FFF2-40B4-BE49-F238E27FC236}">
                  <a16:creationId xmlns:a16="http://schemas.microsoft.com/office/drawing/2014/main" id="{919E79C3-F40F-8D0B-275B-BD3411A1E6E7}"/>
                </a:ext>
              </a:extLst>
            </p:cNvPr>
            <p:cNvSpPr/>
            <p:nvPr/>
          </p:nvSpPr>
          <p:spPr>
            <a:xfrm>
              <a:off x="478969" y="1698013"/>
              <a:ext cx="2275607" cy="1072471"/>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97%</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in Naperville Public High Schools</a:t>
              </a:r>
            </a:p>
            <a:p>
              <a:pPr marL="171450" indent="-17145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&gt;99%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in Naperville North</a:t>
              </a:r>
            </a:p>
          </p:txBody>
        </p:sp>
        <p:sp>
          <p:nvSpPr>
            <p:cNvPr id="14" name="Rounded Rectangle 13">
              <a:extLst>
                <a:ext uri="{FF2B5EF4-FFF2-40B4-BE49-F238E27FC236}">
                  <a16:creationId xmlns:a16="http://schemas.microsoft.com/office/drawing/2014/main" id="{615B59A2-3873-A144-A728-15B261A50F6D}"/>
                </a:ext>
              </a:extLst>
            </p:cNvPr>
            <p:cNvSpPr/>
            <p:nvPr/>
          </p:nvSpPr>
          <p:spPr>
            <a:xfrm>
              <a:off x="478970" y="1361189"/>
              <a:ext cx="2275606" cy="39820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Graduation Rate</a:t>
              </a:r>
            </a:p>
          </p:txBody>
        </p:sp>
      </p:grpSp>
      <p:grpSp>
        <p:nvGrpSpPr>
          <p:cNvPr id="15" name="Group 14">
            <a:extLst>
              <a:ext uri="{FF2B5EF4-FFF2-40B4-BE49-F238E27FC236}">
                <a16:creationId xmlns:a16="http://schemas.microsoft.com/office/drawing/2014/main" id="{FF92F575-4E38-8114-3291-2860452CED51}"/>
              </a:ext>
            </a:extLst>
          </p:cNvPr>
          <p:cNvGrpSpPr/>
          <p:nvPr/>
        </p:nvGrpSpPr>
        <p:grpSpPr>
          <a:xfrm>
            <a:off x="1041059" y="986342"/>
            <a:ext cx="2275607" cy="1288951"/>
            <a:chOff x="478969" y="1361189"/>
            <a:chExt cx="2275607" cy="1288951"/>
          </a:xfrm>
        </p:grpSpPr>
        <p:sp>
          <p:nvSpPr>
            <p:cNvPr id="16" name="Rectangle 15">
              <a:extLst>
                <a:ext uri="{FF2B5EF4-FFF2-40B4-BE49-F238E27FC236}">
                  <a16:creationId xmlns:a16="http://schemas.microsoft.com/office/drawing/2014/main" id="{74395EB2-6059-1E71-E6E9-461B1E0B515E}"/>
                </a:ext>
              </a:extLst>
            </p:cNvPr>
            <p:cNvSpPr/>
            <p:nvPr/>
          </p:nvSpPr>
          <p:spPr>
            <a:xfrm>
              <a:off x="478969" y="1698013"/>
              <a:ext cx="2275607" cy="952127"/>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61%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in Math Proficiency</a:t>
              </a:r>
            </a:p>
            <a:p>
              <a:pPr marL="171450" indent="-171450">
                <a:buFont typeface="Wingdings" pitchFamily="2" charset="2"/>
                <a:buChar char="§"/>
              </a:pP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64%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in Reading Proficiency</a:t>
              </a:r>
            </a:p>
          </p:txBody>
        </p:sp>
        <p:sp>
          <p:nvSpPr>
            <p:cNvPr id="17" name="Rounded Rectangle 16">
              <a:extLst>
                <a:ext uri="{FF2B5EF4-FFF2-40B4-BE49-F238E27FC236}">
                  <a16:creationId xmlns:a16="http://schemas.microsoft.com/office/drawing/2014/main" id="{4D92390B-A177-8A63-DC79-8AAD83D24AFD}"/>
                </a:ext>
              </a:extLst>
            </p:cNvPr>
            <p:cNvSpPr/>
            <p:nvPr/>
          </p:nvSpPr>
          <p:spPr>
            <a:xfrm>
              <a:off x="478970" y="1361189"/>
              <a:ext cx="2275606" cy="39820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Math and Reading</a:t>
              </a:r>
            </a:p>
          </p:txBody>
        </p:sp>
      </p:grpSp>
      <p:grpSp>
        <p:nvGrpSpPr>
          <p:cNvPr id="18" name="Group 17">
            <a:extLst>
              <a:ext uri="{FF2B5EF4-FFF2-40B4-BE49-F238E27FC236}">
                <a16:creationId xmlns:a16="http://schemas.microsoft.com/office/drawing/2014/main" id="{08A13252-8104-DE45-1482-3CB033EA6E4D}"/>
              </a:ext>
            </a:extLst>
          </p:cNvPr>
          <p:cNvGrpSpPr/>
          <p:nvPr/>
        </p:nvGrpSpPr>
        <p:grpSpPr>
          <a:xfrm>
            <a:off x="8981711" y="999242"/>
            <a:ext cx="2275607" cy="1376662"/>
            <a:chOff x="478969" y="1361189"/>
            <a:chExt cx="2275607" cy="1376662"/>
          </a:xfrm>
        </p:grpSpPr>
        <p:sp>
          <p:nvSpPr>
            <p:cNvPr id="19" name="Rectangle 18">
              <a:extLst>
                <a:ext uri="{FF2B5EF4-FFF2-40B4-BE49-F238E27FC236}">
                  <a16:creationId xmlns:a16="http://schemas.microsoft.com/office/drawing/2014/main" id="{9A368105-20D6-8149-A7F6-A5B6CFC88EA7}"/>
                </a:ext>
              </a:extLst>
            </p:cNvPr>
            <p:cNvSpPr/>
            <p:nvPr/>
          </p:nvSpPr>
          <p:spPr>
            <a:xfrm>
              <a:off x="478969" y="1698013"/>
              <a:ext cx="2275607" cy="1039838"/>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NNHS with a 14:1 </a:t>
              </a:r>
            </a:p>
            <a:p>
              <a:pPr marL="171450" indent="-171450">
                <a:buFont typeface="Wingdings" pitchFamily="2" charset="2"/>
                <a:buChar char="§"/>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Indicative of the level of individual </a:t>
              </a: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attention</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students will receive</a:t>
              </a:r>
            </a:p>
          </p:txBody>
        </p:sp>
        <p:sp>
          <p:nvSpPr>
            <p:cNvPr id="20" name="Rounded Rectangle 19">
              <a:extLst>
                <a:ext uri="{FF2B5EF4-FFF2-40B4-BE49-F238E27FC236}">
                  <a16:creationId xmlns:a16="http://schemas.microsoft.com/office/drawing/2014/main" id="{1E22B517-82B6-103E-9A35-C62619EBAA58}"/>
                </a:ext>
              </a:extLst>
            </p:cNvPr>
            <p:cNvSpPr/>
            <p:nvPr/>
          </p:nvSpPr>
          <p:spPr>
            <a:xfrm>
              <a:off x="478970" y="1361189"/>
              <a:ext cx="2275606" cy="39820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Student and Teacher Ratio</a:t>
              </a:r>
            </a:p>
          </p:txBody>
        </p:sp>
      </p:grpSp>
      <p:grpSp>
        <p:nvGrpSpPr>
          <p:cNvPr id="21" name="Group 20">
            <a:extLst>
              <a:ext uri="{FF2B5EF4-FFF2-40B4-BE49-F238E27FC236}">
                <a16:creationId xmlns:a16="http://schemas.microsoft.com/office/drawing/2014/main" id="{D582E524-C0F0-37AD-1045-848467DD1692}"/>
              </a:ext>
            </a:extLst>
          </p:cNvPr>
          <p:cNvGrpSpPr/>
          <p:nvPr/>
        </p:nvGrpSpPr>
        <p:grpSpPr>
          <a:xfrm>
            <a:off x="9437422" y="2741118"/>
            <a:ext cx="2275607" cy="1409294"/>
            <a:chOff x="478969" y="1361189"/>
            <a:chExt cx="2275607" cy="1409294"/>
          </a:xfrm>
        </p:grpSpPr>
        <p:sp>
          <p:nvSpPr>
            <p:cNvPr id="22" name="Rectangle 21">
              <a:extLst>
                <a:ext uri="{FF2B5EF4-FFF2-40B4-BE49-F238E27FC236}">
                  <a16:creationId xmlns:a16="http://schemas.microsoft.com/office/drawing/2014/main" id="{53F29F1A-AAF9-0229-A7A1-98EA76DDFA9F}"/>
                </a:ext>
              </a:extLst>
            </p:cNvPr>
            <p:cNvSpPr/>
            <p:nvPr/>
          </p:nvSpPr>
          <p:spPr>
            <a:xfrm>
              <a:off x="478969" y="1698013"/>
              <a:ext cx="2275607" cy="107247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Turns to Social Media, educational forums, and peer recommendations for </a:t>
              </a: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EdTech insights </a:t>
              </a:r>
            </a:p>
          </p:txBody>
        </p:sp>
        <p:sp>
          <p:nvSpPr>
            <p:cNvPr id="23" name="Rounded Rectangle 22">
              <a:extLst>
                <a:ext uri="{FF2B5EF4-FFF2-40B4-BE49-F238E27FC236}">
                  <a16:creationId xmlns:a16="http://schemas.microsoft.com/office/drawing/2014/main" id="{50A2DCA0-A702-8B7B-FC55-21E16E7E6043}"/>
                </a:ext>
              </a:extLst>
            </p:cNvPr>
            <p:cNvSpPr/>
            <p:nvPr/>
          </p:nvSpPr>
          <p:spPr>
            <a:xfrm>
              <a:off x="478970" y="1361189"/>
              <a:ext cx="2275606" cy="39820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Content Preferences</a:t>
              </a:r>
            </a:p>
          </p:txBody>
        </p:sp>
      </p:grpSp>
      <p:grpSp>
        <p:nvGrpSpPr>
          <p:cNvPr id="24" name="Group 23">
            <a:extLst>
              <a:ext uri="{FF2B5EF4-FFF2-40B4-BE49-F238E27FC236}">
                <a16:creationId xmlns:a16="http://schemas.microsoft.com/office/drawing/2014/main" id="{5DC85099-8085-F13E-3B01-E21D16FDA2FA}"/>
              </a:ext>
            </a:extLst>
          </p:cNvPr>
          <p:cNvGrpSpPr/>
          <p:nvPr/>
        </p:nvGrpSpPr>
        <p:grpSpPr>
          <a:xfrm>
            <a:off x="8981711" y="4477698"/>
            <a:ext cx="2275607" cy="1508054"/>
            <a:chOff x="478969" y="1361189"/>
            <a:chExt cx="2275607" cy="1508054"/>
          </a:xfrm>
        </p:grpSpPr>
        <p:sp>
          <p:nvSpPr>
            <p:cNvPr id="25" name="Rectangle 24">
              <a:extLst>
                <a:ext uri="{FF2B5EF4-FFF2-40B4-BE49-F238E27FC236}">
                  <a16:creationId xmlns:a16="http://schemas.microsoft.com/office/drawing/2014/main" id="{9A8E79AC-4A98-BC59-E876-A4E124CC351A}"/>
                </a:ext>
              </a:extLst>
            </p:cNvPr>
            <p:cNvSpPr/>
            <p:nvPr/>
          </p:nvSpPr>
          <p:spPr>
            <a:xfrm>
              <a:off x="478969" y="1698012"/>
              <a:ext cx="2275607" cy="1171231"/>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itchFamily="2" charset="2"/>
                <a:buChar char="§"/>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Illinois high school students shows a </a:t>
              </a:r>
              <a:r>
                <a:rPr lang="en-US" sz="1200" b="1" dirty="0">
                  <a:solidFill>
                    <a:schemeClr val="tx1"/>
                  </a:solidFill>
                  <a:latin typeface="Verdana" panose="020B0604030504040204" pitchFamily="34" charset="0"/>
                  <a:ea typeface="Verdana" panose="020B0604030504040204" pitchFamily="34" charset="0"/>
                  <a:cs typeface="Verdana" panose="020B0604030504040204" pitchFamily="34" charset="0"/>
                </a:rPr>
                <a:t>30%</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higher engagement in creative writing tasks when using EdTech tools</a:t>
              </a:r>
            </a:p>
          </p:txBody>
        </p:sp>
        <p:sp>
          <p:nvSpPr>
            <p:cNvPr id="26" name="Rounded Rectangle 25">
              <a:extLst>
                <a:ext uri="{FF2B5EF4-FFF2-40B4-BE49-F238E27FC236}">
                  <a16:creationId xmlns:a16="http://schemas.microsoft.com/office/drawing/2014/main" id="{F97B894C-AC2E-51F0-1349-D20B20D02C5D}"/>
                </a:ext>
              </a:extLst>
            </p:cNvPr>
            <p:cNvSpPr/>
            <p:nvPr/>
          </p:nvSpPr>
          <p:spPr>
            <a:xfrm>
              <a:off x="478970" y="1361189"/>
              <a:ext cx="2275606" cy="398205"/>
            </a:xfrm>
            <a:prstGeom prst="round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Tech </a:t>
              </a:r>
              <a:r>
                <a:rPr lang="en-US" sz="1200" b="1" dirty="0" err="1">
                  <a:solidFill>
                    <a:schemeClr val="bg1"/>
                  </a:solidFill>
                </a:rPr>
                <a:t>Assistence</a:t>
              </a:r>
              <a:endParaRPr lang="en-US" sz="1200" b="1" dirty="0">
                <a:solidFill>
                  <a:schemeClr val="bg1"/>
                </a:solidFill>
              </a:endParaRPr>
            </a:p>
          </p:txBody>
        </p:sp>
      </p:grpSp>
      <p:pic>
        <p:nvPicPr>
          <p:cNvPr id="28" name="Graphic 27" descr="School boy with solid fill">
            <a:extLst>
              <a:ext uri="{FF2B5EF4-FFF2-40B4-BE49-F238E27FC236}">
                <a16:creationId xmlns:a16="http://schemas.microsoft.com/office/drawing/2014/main" id="{DCB6CE67-67C3-6173-E6CD-E83945D656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5826" y="3012387"/>
            <a:ext cx="914400" cy="914400"/>
          </a:xfrm>
          <a:prstGeom prst="rect">
            <a:avLst/>
          </a:prstGeom>
        </p:spPr>
      </p:pic>
      <p:pic>
        <p:nvPicPr>
          <p:cNvPr id="30" name="Graphic 29" descr="Schoolhouse with solid fill">
            <a:extLst>
              <a:ext uri="{FF2B5EF4-FFF2-40B4-BE49-F238E27FC236}">
                <a16:creationId xmlns:a16="http://schemas.microsoft.com/office/drawing/2014/main" id="{B1D56A59-C48A-0603-4FB0-E06DAD2F99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0952" y="2971800"/>
            <a:ext cx="914400" cy="914400"/>
          </a:xfrm>
          <a:prstGeom prst="rect">
            <a:avLst/>
          </a:prstGeom>
        </p:spPr>
      </p:pic>
      <p:cxnSp>
        <p:nvCxnSpPr>
          <p:cNvPr id="32" name="Straight Connector 31">
            <a:extLst>
              <a:ext uri="{FF2B5EF4-FFF2-40B4-BE49-F238E27FC236}">
                <a16:creationId xmlns:a16="http://schemas.microsoft.com/office/drawing/2014/main" id="{6EF3D496-5C1C-C8B1-05AF-2AD62A19BD9C}"/>
              </a:ext>
            </a:extLst>
          </p:cNvPr>
          <p:cNvCxnSpPr>
            <a:cxnSpLocks/>
            <a:stCxn id="4" idx="1"/>
            <a:endCxn id="16" idx="3"/>
          </p:cNvCxnSpPr>
          <p:nvPr/>
        </p:nvCxnSpPr>
        <p:spPr>
          <a:xfrm flipH="1" flipV="1">
            <a:off x="3316666" y="1799230"/>
            <a:ext cx="898580" cy="1683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00F9080-FBCF-510E-4446-D8F7FCD24733}"/>
              </a:ext>
            </a:extLst>
          </p:cNvPr>
          <p:cNvCxnSpPr>
            <a:cxnSpLocks/>
            <a:stCxn id="4" idx="1"/>
            <a:endCxn id="13" idx="3"/>
          </p:cNvCxnSpPr>
          <p:nvPr/>
        </p:nvCxnSpPr>
        <p:spPr>
          <a:xfrm flipH="1">
            <a:off x="2849955" y="3483122"/>
            <a:ext cx="1365291" cy="168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4A32E8-89AF-D829-430A-37CFD10DB438}"/>
              </a:ext>
            </a:extLst>
          </p:cNvPr>
          <p:cNvCxnSpPr>
            <a:cxnSpLocks/>
            <a:stCxn id="4" idx="1"/>
            <a:endCxn id="9" idx="3"/>
          </p:cNvCxnSpPr>
          <p:nvPr/>
        </p:nvCxnSpPr>
        <p:spPr>
          <a:xfrm flipH="1">
            <a:off x="3316667" y="3483122"/>
            <a:ext cx="898579" cy="190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19DC423-7A2F-47AB-9710-D7F216D32CEE}"/>
              </a:ext>
            </a:extLst>
          </p:cNvPr>
          <p:cNvCxnSpPr>
            <a:cxnSpLocks/>
            <a:stCxn id="4" idx="3"/>
            <a:endCxn id="19" idx="1"/>
          </p:cNvCxnSpPr>
          <p:nvPr/>
        </p:nvCxnSpPr>
        <p:spPr>
          <a:xfrm flipV="1">
            <a:off x="7976753" y="1855985"/>
            <a:ext cx="1004958" cy="1627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3D83960-40B2-0EDC-BD79-DE0BAC8F7B66}"/>
              </a:ext>
            </a:extLst>
          </p:cNvPr>
          <p:cNvCxnSpPr>
            <a:cxnSpLocks/>
            <a:stCxn id="4" idx="3"/>
            <a:endCxn id="22" idx="1"/>
          </p:cNvCxnSpPr>
          <p:nvPr/>
        </p:nvCxnSpPr>
        <p:spPr>
          <a:xfrm>
            <a:off x="7976753" y="3483122"/>
            <a:ext cx="1460669" cy="131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B7102F-5521-6169-C08A-0E2CDD68FB9D}"/>
              </a:ext>
            </a:extLst>
          </p:cNvPr>
          <p:cNvCxnSpPr>
            <a:cxnSpLocks/>
            <a:stCxn id="4" idx="3"/>
            <a:endCxn id="25" idx="1"/>
          </p:cNvCxnSpPr>
          <p:nvPr/>
        </p:nvCxnSpPr>
        <p:spPr>
          <a:xfrm>
            <a:off x="7976753" y="3483122"/>
            <a:ext cx="1004958" cy="1917015"/>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8713E2DE-DD6E-3F72-5F9A-2016F4D06C5C}"/>
              </a:ext>
            </a:extLst>
          </p:cNvPr>
          <p:cNvGrpSpPr/>
          <p:nvPr/>
        </p:nvGrpSpPr>
        <p:grpSpPr>
          <a:xfrm>
            <a:off x="3910447" y="877800"/>
            <a:ext cx="4371106" cy="2200142"/>
            <a:chOff x="3605647" y="905320"/>
            <a:chExt cx="4371106" cy="2200142"/>
          </a:xfrm>
        </p:grpSpPr>
        <p:sp>
          <p:nvSpPr>
            <p:cNvPr id="50" name="Cloud 49">
              <a:extLst>
                <a:ext uri="{FF2B5EF4-FFF2-40B4-BE49-F238E27FC236}">
                  <a16:creationId xmlns:a16="http://schemas.microsoft.com/office/drawing/2014/main" id="{FD4DD6C8-5D5D-3AEB-98FE-7A86B349B207}"/>
                </a:ext>
              </a:extLst>
            </p:cNvPr>
            <p:cNvSpPr/>
            <p:nvPr/>
          </p:nvSpPr>
          <p:spPr>
            <a:xfrm>
              <a:off x="3605647" y="905320"/>
              <a:ext cx="4371106" cy="2040009"/>
            </a:xfrm>
            <a:prstGeom prst="cloud">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Verdana" panose="020B0604030504040204" pitchFamily="34" charset="0"/>
                <a:ea typeface="Verdana" panose="020B0604030504040204" pitchFamily="34" charset="0"/>
                <a:cs typeface="Verdana" panose="020B0604030504040204" pitchFamily="34" charset="0"/>
              </a:endParaRPr>
            </a:p>
          </p:txBody>
        </p:sp>
        <p:sp>
          <p:nvSpPr>
            <p:cNvPr id="55" name="Rounded Rectangle 54">
              <a:extLst>
                <a:ext uri="{FF2B5EF4-FFF2-40B4-BE49-F238E27FC236}">
                  <a16:creationId xmlns:a16="http://schemas.microsoft.com/office/drawing/2014/main" id="{B4AADD6E-597E-5EE5-6733-0CF13270681A}"/>
                </a:ext>
              </a:extLst>
            </p:cNvPr>
            <p:cNvSpPr/>
            <p:nvPr/>
          </p:nvSpPr>
          <p:spPr>
            <a:xfrm>
              <a:off x="4504226" y="918799"/>
              <a:ext cx="2732183" cy="61023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Jake’s Wishes</a:t>
              </a:r>
            </a:p>
          </p:txBody>
        </p:sp>
        <p:sp>
          <p:nvSpPr>
            <p:cNvPr id="52" name="TextBox 51">
              <a:extLst>
                <a:ext uri="{FF2B5EF4-FFF2-40B4-BE49-F238E27FC236}">
                  <a16:creationId xmlns:a16="http://schemas.microsoft.com/office/drawing/2014/main" id="{D05EDA2A-07A9-9039-EAB3-AFD466FB3083}"/>
                </a:ext>
              </a:extLst>
            </p:cNvPr>
            <p:cNvSpPr txBox="1"/>
            <p:nvPr/>
          </p:nvSpPr>
          <p:spPr>
            <a:xfrm>
              <a:off x="4504226" y="1535802"/>
              <a:ext cx="3378282" cy="1569660"/>
            </a:xfrm>
            <a:prstGeom prst="rect">
              <a:avLst/>
            </a:prstGeom>
            <a:noFill/>
          </p:spPr>
          <p:txBody>
            <a:bodyPr wrap="square" rtlCol="0">
              <a:spAutoFit/>
            </a:bodyPr>
            <a:lstStyle/>
            <a:p>
              <a:pPr marL="171450" indent="-171450">
                <a:buFont typeface="Wingdings" pitchFamily="2" charset="2"/>
                <a:buChar char="§"/>
              </a:pP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College Application Assistance</a:t>
              </a:r>
            </a:p>
            <a:p>
              <a:pPr marL="171450" indent="-171450">
                <a:buFont typeface="Wingdings" pitchFamily="2" charset="2"/>
                <a:buChar char="§"/>
              </a:pP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Gamification</a:t>
              </a:r>
            </a:p>
            <a:p>
              <a:pPr marL="171450" indent="-171450">
                <a:buFont typeface="Wingdings" pitchFamily="2" charset="2"/>
                <a:buChar char="§"/>
              </a:pP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Collaboration Features</a:t>
              </a:r>
            </a:p>
            <a:p>
              <a:pPr marL="171450" indent="-171450">
                <a:buFont typeface="Wingdings" pitchFamily="2" charset="2"/>
                <a:buChar char="§"/>
              </a:pP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Progress Tracking</a:t>
              </a:r>
            </a:p>
            <a:p>
              <a:pPr marL="171450" indent="-171450">
                <a:buFont typeface="Wingdings" pitchFamily="2" charset="2"/>
                <a:buChar char="§"/>
              </a:pP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Language Support</a:t>
              </a:r>
            </a:p>
            <a:p>
              <a:pPr marL="171450" indent="-171450">
                <a:buFont typeface="Wingdings" pitchFamily="2" charset="2"/>
                <a:buChar char="§"/>
              </a:pPr>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Personalization</a:t>
              </a:r>
            </a:p>
            <a:p>
              <a:pPr marL="171450" indent="-171450">
                <a:buFont typeface="Wingdings" pitchFamily="2" charset="2"/>
                <a:buChar char="§"/>
              </a:pPr>
              <a:endPar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Wingdings" pitchFamily="2" charset="2"/>
                <a:buChar char="§"/>
              </a:pPr>
              <a:endPar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pic>
        <p:nvPicPr>
          <p:cNvPr id="59" name="Graphic 58" descr="Kite with solid fill">
            <a:extLst>
              <a:ext uri="{FF2B5EF4-FFF2-40B4-BE49-F238E27FC236}">
                <a16:creationId xmlns:a16="http://schemas.microsoft.com/office/drawing/2014/main" id="{6308E730-C238-B7C3-A12D-6493801316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83441" y="1451732"/>
            <a:ext cx="710669" cy="710669"/>
          </a:xfrm>
          <a:prstGeom prst="rect">
            <a:avLst/>
          </a:prstGeom>
        </p:spPr>
      </p:pic>
    </p:spTree>
    <p:extLst>
      <p:ext uri="{BB962C8B-B14F-4D97-AF65-F5344CB8AC3E}">
        <p14:creationId xmlns:p14="http://schemas.microsoft.com/office/powerpoint/2010/main" val="2778428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lIns="91440" tIns="45720" rIns="91440" bIns="45720" anchor="t"/>
          <a:lstStyle/>
          <a:p>
            <a:r>
              <a:rPr lang="en-US">
                <a:ea typeface="Verdana"/>
              </a:rPr>
              <a:t>Bureau of </a:t>
            </a:r>
            <a:r>
              <a:rPr lang="en-US" err="1">
                <a:ea typeface="Verdana"/>
              </a:rPr>
              <a:t>labour</a:t>
            </a:r>
            <a:r>
              <a:rPr lang="en-US">
                <a:ea typeface="Verdana"/>
              </a:rPr>
              <a:t> statistics; drexel.edu; education.illinoid.edu; soeonline.com</a:t>
            </a:r>
            <a:endParaRPr lang="en-US"/>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fld id="{AD6B9E64-1604-4CB3-8049-5A38C6A0F2C8}" type="slidenum">
              <a:rPr lang="en-US" smtClean="0"/>
              <a:pPr/>
              <a:t>42</a:t>
            </a:fld>
            <a:endParaRPr lang="en-US"/>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lIns="91440" tIns="45720" rIns="91440" bIns="45720" anchor="ctr"/>
          <a:lstStyle/>
          <a:p>
            <a:r>
              <a:rPr lang="en-US" dirty="0">
                <a:latin typeface="Verdana"/>
                <a:ea typeface="Verdana"/>
              </a:rPr>
              <a:t>CREATING A PERSONA OF HIGH SCHOOL PRINICIPLES</a:t>
            </a:r>
            <a:endParaRPr lang="en-US" dirty="0"/>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a:xfrm>
            <a:off x="478970" y="6132549"/>
            <a:ext cx="11071479" cy="536997"/>
          </a:xfrm>
          <a:ln w="31750"/>
        </p:spPr>
        <p:txBody>
          <a:bodyPr lIns="91440" tIns="45720" rIns="91440" bIns="45720" anchor="ctr"/>
          <a:lstStyle/>
          <a:p>
            <a:r>
              <a:rPr lang="en-US" dirty="0">
                <a:solidFill>
                  <a:srgbClr val="111111"/>
                </a:solidFill>
                <a:latin typeface="Verdana" panose="020B0604030504040204" pitchFamily="34" charset="0"/>
                <a:ea typeface="Verdana" panose="020B0604030504040204" pitchFamily="34" charset="0"/>
                <a:cs typeface="Verdana" panose="020B0604030504040204" pitchFamily="34" charset="0"/>
              </a:rPr>
              <a:t>Understanding Smith's </a:t>
            </a:r>
            <a:r>
              <a:rPr lang="en-US" b="0" i="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strategies, needs and </a:t>
            </a:r>
            <a:r>
              <a:rPr lang="en-US" dirty="0">
                <a:solidFill>
                  <a:srgbClr val="111111"/>
                </a:solidFill>
                <a:latin typeface="Verdana" panose="020B0604030504040204" pitchFamily="34" charset="0"/>
                <a:ea typeface="Verdana" panose="020B0604030504040204" pitchFamily="34" charset="0"/>
                <a:cs typeface="Verdana" panose="020B0604030504040204" pitchFamily="34" charset="0"/>
              </a:rPr>
              <a:t>challenges</a:t>
            </a:r>
            <a:r>
              <a:rPr lang="en-US" b="0" i="0" dirty="0">
                <a:solidFill>
                  <a:srgbClr val="111111"/>
                </a:solidFill>
                <a:effectLst/>
                <a:latin typeface="Verdana" panose="020B0604030504040204" pitchFamily="34" charset="0"/>
                <a:ea typeface="Verdana" panose="020B0604030504040204" pitchFamily="34" charset="0"/>
                <a:cs typeface="Verdana" panose="020B0604030504040204" pitchFamily="34" charset="0"/>
              </a:rPr>
              <a:t> that support effective leadership and enhance overall school performance would help </a:t>
            </a:r>
            <a:r>
              <a:rPr lang="en-US" dirty="0">
                <a:solidFill>
                  <a:srgbClr val="111111"/>
                </a:solidFill>
                <a:latin typeface="Verdana" panose="020B0604030504040204" pitchFamily="34" charset="0"/>
                <a:ea typeface="Verdana" panose="020B0604030504040204" pitchFamily="34" charset="0"/>
                <a:cs typeface="Verdana" panose="020B0604030504040204" pitchFamily="34" charset="0"/>
              </a:rPr>
              <a:t>Geni Zone to introduce their product into the school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5" name="Graphic 3" descr="Office worker female with solid fill">
            <a:extLst>
              <a:ext uri="{FF2B5EF4-FFF2-40B4-BE49-F238E27FC236}">
                <a16:creationId xmlns:a16="http://schemas.microsoft.com/office/drawing/2014/main" id="{2D8D4B9E-CB9D-7127-856E-BEE56B1F9A1A}"/>
              </a:ext>
            </a:extLst>
          </p:cNvPr>
          <p:cNvSpPr/>
          <p:nvPr/>
        </p:nvSpPr>
        <p:spPr>
          <a:xfrm>
            <a:off x="773687" y="1288966"/>
            <a:ext cx="1742748" cy="1647381"/>
          </a:xfrm>
          <a:custGeom>
            <a:avLst/>
            <a:gdLst>
              <a:gd name="connsiteX0" fmla="*/ 1678539 w 1678836"/>
              <a:gd name="connsiteY0" fmla="*/ 1516915 h 2141063"/>
              <a:gd name="connsiteX1" fmla="*/ 1578350 w 1678836"/>
              <a:gd name="connsiteY1" fmla="*/ 1314318 h 2141063"/>
              <a:gd name="connsiteX2" fmla="*/ 1214638 w 1678836"/>
              <a:gd name="connsiteY2" fmla="*/ 1119979 h 2141063"/>
              <a:gd name="connsiteX3" fmla="*/ 1381006 w 1678836"/>
              <a:gd name="connsiteY3" fmla="*/ 1078549 h 2141063"/>
              <a:gd name="connsiteX4" fmla="*/ 1281819 w 1678836"/>
              <a:gd name="connsiteY4" fmla="*/ 891982 h 2141063"/>
              <a:gd name="connsiteX5" fmla="*/ 1350651 w 1678836"/>
              <a:gd name="connsiteY5" fmla="*/ 396454 h 2141063"/>
              <a:gd name="connsiteX6" fmla="*/ 1241798 w 1678836"/>
              <a:gd name="connsiteY6" fmla="*/ 164071 h 2141063"/>
              <a:gd name="connsiteX7" fmla="*/ 1105974 w 1678836"/>
              <a:gd name="connsiteY7" fmla="*/ 162257 h 2141063"/>
              <a:gd name="connsiteX8" fmla="*/ 893277 w 1678836"/>
              <a:gd name="connsiteY8" fmla="*/ 18472 h 2141063"/>
              <a:gd name="connsiteX9" fmla="*/ 493876 w 1678836"/>
              <a:gd name="connsiteY9" fmla="*/ 69514 h 2141063"/>
              <a:gd name="connsiteX10" fmla="*/ 341291 w 1678836"/>
              <a:gd name="connsiteY10" fmla="*/ 454455 h 2141063"/>
              <a:gd name="connsiteX11" fmla="*/ 355968 w 1678836"/>
              <a:gd name="connsiteY11" fmla="*/ 977819 h 2141063"/>
              <a:gd name="connsiteX12" fmla="*/ 297858 w 1678836"/>
              <a:gd name="connsiteY12" fmla="*/ 1123066 h 2141063"/>
              <a:gd name="connsiteX13" fmla="*/ 447654 w 1678836"/>
              <a:gd name="connsiteY13" fmla="*/ 1126288 h 2141063"/>
              <a:gd name="connsiteX14" fmla="*/ 100324 w 1678836"/>
              <a:gd name="connsiteY14" fmla="*/ 1314318 h 2141063"/>
              <a:gd name="connsiteX15" fmla="*/ 0 w 1678836"/>
              <a:gd name="connsiteY15" fmla="*/ 1517998 h 2141063"/>
              <a:gd name="connsiteX16" fmla="*/ 217 w 1678836"/>
              <a:gd name="connsiteY16" fmla="*/ 1993759 h 2141063"/>
              <a:gd name="connsiteX17" fmla="*/ 24316 w 1678836"/>
              <a:gd name="connsiteY17" fmla="*/ 2009843 h 2141063"/>
              <a:gd name="connsiteX18" fmla="*/ 701889 w 1678836"/>
              <a:gd name="connsiteY18" fmla="*/ 2138166 h 2141063"/>
              <a:gd name="connsiteX19" fmla="*/ 771425 w 1678836"/>
              <a:gd name="connsiteY19" fmla="*/ 2140793 h 2141063"/>
              <a:gd name="connsiteX20" fmla="*/ 593875 w 1678836"/>
              <a:gd name="connsiteY20" fmla="*/ 1320329 h 2141063"/>
              <a:gd name="connsiteX21" fmla="*/ 839364 w 1678836"/>
              <a:gd name="connsiteY21" fmla="*/ 1355530 h 2141063"/>
              <a:gd name="connsiteX22" fmla="*/ 1084745 w 1678836"/>
              <a:gd name="connsiteY22" fmla="*/ 1320329 h 2141063"/>
              <a:gd name="connsiteX23" fmla="*/ 907005 w 1678836"/>
              <a:gd name="connsiteY23" fmla="*/ 2141064 h 2141063"/>
              <a:gd name="connsiteX24" fmla="*/ 976244 w 1678836"/>
              <a:gd name="connsiteY24" fmla="*/ 2138924 h 2141063"/>
              <a:gd name="connsiteX25" fmla="*/ 1657174 w 1678836"/>
              <a:gd name="connsiteY25" fmla="*/ 2008164 h 2141063"/>
              <a:gd name="connsiteX26" fmla="*/ 1678837 w 1678836"/>
              <a:gd name="connsiteY26" fmla="*/ 1991918 h 2141063"/>
              <a:gd name="connsiteX27" fmla="*/ 514428 w 1678836"/>
              <a:gd name="connsiteY27" fmla="*/ 651502 h 2141063"/>
              <a:gd name="connsiteX28" fmla="*/ 514428 w 1678836"/>
              <a:gd name="connsiteY28" fmla="*/ 514514 h 2141063"/>
              <a:gd name="connsiteX29" fmla="*/ 553800 w 1678836"/>
              <a:gd name="connsiteY29" fmla="*/ 509776 h 2141063"/>
              <a:gd name="connsiteX30" fmla="*/ 817052 w 1678836"/>
              <a:gd name="connsiteY30" fmla="*/ 435717 h 2141063"/>
              <a:gd name="connsiteX31" fmla="*/ 1043316 w 1678836"/>
              <a:gd name="connsiteY31" fmla="*/ 294397 h 2141063"/>
              <a:gd name="connsiteX32" fmla="*/ 1080345 w 1678836"/>
              <a:gd name="connsiteY32" fmla="*/ 294741 h 2141063"/>
              <a:gd name="connsiteX33" fmla="*/ 1087534 w 1678836"/>
              <a:gd name="connsiteY33" fmla="*/ 309073 h 2141063"/>
              <a:gd name="connsiteX34" fmla="*/ 1131509 w 1678836"/>
              <a:gd name="connsiteY34" fmla="*/ 484647 h 2141063"/>
              <a:gd name="connsiteX35" fmla="*/ 1164327 w 1678836"/>
              <a:gd name="connsiteY35" fmla="*/ 538235 h 2141063"/>
              <a:gd name="connsiteX36" fmla="*/ 1164327 w 1678836"/>
              <a:gd name="connsiteY36" fmla="*/ 651502 h 2141063"/>
              <a:gd name="connsiteX37" fmla="*/ 839391 w 1678836"/>
              <a:gd name="connsiteY37" fmla="*/ 976438 h 2141063"/>
              <a:gd name="connsiteX38" fmla="*/ 839391 w 1678836"/>
              <a:gd name="connsiteY38" fmla="*/ 976438 h 2141063"/>
              <a:gd name="connsiteX39" fmla="*/ 514428 w 1678836"/>
              <a:gd name="connsiteY39" fmla="*/ 651502 h 2141063"/>
              <a:gd name="connsiteX40" fmla="*/ 839364 w 1678836"/>
              <a:gd name="connsiteY40" fmla="*/ 1247218 h 2141063"/>
              <a:gd name="connsiteX41" fmla="*/ 569234 w 1678836"/>
              <a:gd name="connsiteY41" fmla="*/ 1193793 h 2141063"/>
              <a:gd name="connsiteX42" fmla="*/ 592711 w 1678836"/>
              <a:gd name="connsiteY42" fmla="*/ 1184154 h 2141063"/>
              <a:gd name="connsiteX43" fmla="*/ 676652 w 1678836"/>
              <a:gd name="connsiteY43" fmla="*/ 1058945 h 2141063"/>
              <a:gd name="connsiteX44" fmla="*/ 676652 w 1678836"/>
              <a:gd name="connsiteY44" fmla="*/ 1052852 h 2141063"/>
              <a:gd name="connsiteX45" fmla="*/ 1001751 w 1678836"/>
              <a:gd name="connsiteY45" fmla="*/ 1052852 h 2141063"/>
              <a:gd name="connsiteX46" fmla="*/ 1001751 w 1678836"/>
              <a:gd name="connsiteY46" fmla="*/ 1058864 h 2141063"/>
              <a:gd name="connsiteX47" fmla="*/ 1085693 w 1678836"/>
              <a:gd name="connsiteY47" fmla="*/ 1184126 h 2141063"/>
              <a:gd name="connsiteX48" fmla="*/ 1109278 w 1678836"/>
              <a:gd name="connsiteY48" fmla="*/ 1193820 h 2141063"/>
              <a:gd name="connsiteX49" fmla="*/ 839364 w 1678836"/>
              <a:gd name="connsiteY49" fmla="*/ 1247218 h 2141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678836" h="2141063">
                <a:moveTo>
                  <a:pt x="1678539" y="1516915"/>
                </a:moveTo>
                <a:cubicBezTo>
                  <a:pt x="1675568" y="1438183"/>
                  <a:pt x="1639113" y="1364469"/>
                  <a:pt x="1578350" y="1314318"/>
                </a:cubicBezTo>
                <a:cubicBezTo>
                  <a:pt x="1493461" y="1242263"/>
                  <a:pt x="1377106" y="1180254"/>
                  <a:pt x="1214638" y="1119979"/>
                </a:cubicBezTo>
                <a:cubicBezTo>
                  <a:pt x="1271716" y="1113772"/>
                  <a:pt x="1327684" y="1099835"/>
                  <a:pt x="1381006" y="1078549"/>
                </a:cubicBezTo>
                <a:cubicBezTo>
                  <a:pt x="1381006" y="1078549"/>
                  <a:pt x="1319782" y="1041913"/>
                  <a:pt x="1281819" y="891982"/>
                </a:cubicBezTo>
                <a:cubicBezTo>
                  <a:pt x="1257747" y="797777"/>
                  <a:pt x="1349866" y="562253"/>
                  <a:pt x="1350651" y="396454"/>
                </a:cubicBezTo>
                <a:cubicBezTo>
                  <a:pt x="1350651" y="263772"/>
                  <a:pt x="1312959" y="204390"/>
                  <a:pt x="1241798" y="164071"/>
                </a:cubicBezTo>
                <a:cubicBezTo>
                  <a:pt x="1200693" y="140784"/>
                  <a:pt x="1105974" y="162257"/>
                  <a:pt x="1105974" y="162257"/>
                </a:cubicBezTo>
                <a:cubicBezTo>
                  <a:pt x="1105974" y="162257"/>
                  <a:pt x="1057017" y="69514"/>
                  <a:pt x="893277" y="18472"/>
                </a:cubicBezTo>
                <a:cubicBezTo>
                  <a:pt x="758645" y="-18189"/>
                  <a:pt x="614961" y="173"/>
                  <a:pt x="493876" y="69514"/>
                </a:cubicBezTo>
                <a:cubicBezTo>
                  <a:pt x="392604" y="134935"/>
                  <a:pt x="343647" y="206881"/>
                  <a:pt x="341291" y="454455"/>
                </a:cubicBezTo>
                <a:cubicBezTo>
                  <a:pt x="339206" y="681315"/>
                  <a:pt x="370346" y="882829"/>
                  <a:pt x="355968" y="977819"/>
                </a:cubicBezTo>
                <a:cubicBezTo>
                  <a:pt x="349328" y="1030405"/>
                  <a:pt x="329320" y="1080410"/>
                  <a:pt x="297858" y="1123066"/>
                </a:cubicBezTo>
                <a:cubicBezTo>
                  <a:pt x="347676" y="1127236"/>
                  <a:pt x="397703" y="1128311"/>
                  <a:pt x="447654" y="1126288"/>
                </a:cubicBezTo>
                <a:cubicBezTo>
                  <a:pt x="293878" y="1184614"/>
                  <a:pt x="182289" y="1244781"/>
                  <a:pt x="100324" y="1314318"/>
                </a:cubicBezTo>
                <a:cubicBezTo>
                  <a:pt x="39252" y="1364707"/>
                  <a:pt x="2724" y="1438868"/>
                  <a:pt x="0" y="1517998"/>
                </a:cubicBezTo>
                <a:lnTo>
                  <a:pt x="217" y="1993759"/>
                </a:lnTo>
                <a:lnTo>
                  <a:pt x="24316" y="2009843"/>
                </a:lnTo>
                <a:cubicBezTo>
                  <a:pt x="173245" y="2109139"/>
                  <a:pt x="547788" y="2132669"/>
                  <a:pt x="701889" y="2138166"/>
                </a:cubicBezTo>
                <a:lnTo>
                  <a:pt x="771425" y="2140793"/>
                </a:lnTo>
                <a:lnTo>
                  <a:pt x="593875" y="1320329"/>
                </a:lnTo>
                <a:cubicBezTo>
                  <a:pt x="673436" y="1344485"/>
                  <a:pt x="756221" y="1356356"/>
                  <a:pt x="839364" y="1355530"/>
                </a:cubicBezTo>
                <a:cubicBezTo>
                  <a:pt x="922472" y="1356353"/>
                  <a:pt x="1005220" y="1344482"/>
                  <a:pt x="1084745" y="1320329"/>
                </a:cubicBezTo>
                <a:lnTo>
                  <a:pt x="907005" y="2141064"/>
                </a:lnTo>
                <a:lnTo>
                  <a:pt x="976244" y="2138924"/>
                </a:lnTo>
                <a:cubicBezTo>
                  <a:pt x="1135083" y="2134050"/>
                  <a:pt x="1519320" y="2111575"/>
                  <a:pt x="1657174" y="2008164"/>
                </a:cubicBezTo>
                <a:lnTo>
                  <a:pt x="1678837" y="1991918"/>
                </a:lnTo>
                <a:close/>
                <a:moveTo>
                  <a:pt x="514428" y="651502"/>
                </a:moveTo>
                <a:lnTo>
                  <a:pt x="514428" y="514514"/>
                </a:lnTo>
                <a:cubicBezTo>
                  <a:pt x="527634" y="513718"/>
                  <a:pt x="540780" y="512137"/>
                  <a:pt x="553800" y="509776"/>
                </a:cubicBezTo>
                <a:cubicBezTo>
                  <a:pt x="644641" y="497810"/>
                  <a:pt x="733294" y="472868"/>
                  <a:pt x="817052" y="435717"/>
                </a:cubicBezTo>
                <a:cubicBezTo>
                  <a:pt x="911202" y="388385"/>
                  <a:pt x="965196" y="365152"/>
                  <a:pt x="1043316" y="294397"/>
                </a:cubicBezTo>
                <a:cubicBezTo>
                  <a:pt x="1053635" y="284267"/>
                  <a:pt x="1070215" y="284422"/>
                  <a:pt x="1080345" y="294741"/>
                </a:cubicBezTo>
                <a:cubicBezTo>
                  <a:pt x="1084182" y="298648"/>
                  <a:pt x="1086695" y="303661"/>
                  <a:pt x="1087534" y="309073"/>
                </a:cubicBezTo>
                <a:cubicBezTo>
                  <a:pt x="1093762" y="352100"/>
                  <a:pt x="1109955" y="446846"/>
                  <a:pt x="1131509" y="484647"/>
                </a:cubicBezTo>
                <a:cubicBezTo>
                  <a:pt x="1141227" y="503231"/>
                  <a:pt x="1152191" y="521135"/>
                  <a:pt x="1164327" y="538235"/>
                </a:cubicBezTo>
                <a:lnTo>
                  <a:pt x="1164327" y="651502"/>
                </a:lnTo>
                <a:cubicBezTo>
                  <a:pt x="1164132" y="830878"/>
                  <a:pt x="1018767" y="976243"/>
                  <a:pt x="839391" y="976438"/>
                </a:cubicBezTo>
                <a:lnTo>
                  <a:pt x="839391" y="976438"/>
                </a:lnTo>
                <a:cubicBezTo>
                  <a:pt x="660005" y="976259"/>
                  <a:pt x="514623" y="830888"/>
                  <a:pt x="514428" y="651502"/>
                </a:cubicBezTo>
                <a:close/>
                <a:moveTo>
                  <a:pt x="839364" y="1247218"/>
                </a:moveTo>
                <a:cubicBezTo>
                  <a:pt x="746451" y="1249907"/>
                  <a:pt x="654126" y="1231648"/>
                  <a:pt x="569234" y="1193793"/>
                </a:cubicBezTo>
                <a:lnTo>
                  <a:pt x="592711" y="1184154"/>
                </a:lnTo>
                <a:cubicBezTo>
                  <a:pt x="643571" y="1163396"/>
                  <a:pt x="676769" y="1113878"/>
                  <a:pt x="676652" y="1058945"/>
                </a:cubicBezTo>
                <a:lnTo>
                  <a:pt x="676652" y="1052852"/>
                </a:lnTo>
                <a:cubicBezTo>
                  <a:pt x="780843" y="1095403"/>
                  <a:pt x="897560" y="1095403"/>
                  <a:pt x="1001751" y="1052852"/>
                </a:cubicBezTo>
                <a:lnTo>
                  <a:pt x="1001751" y="1058864"/>
                </a:lnTo>
                <a:cubicBezTo>
                  <a:pt x="1001613" y="1113816"/>
                  <a:pt x="1034816" y="1163360"/>
                  <a:pt x="1085693" y="1184126"/>
                </a:cubicBezTo>
                <a:lnTo>
                  <a:pt x="1109278" y="1193820"/>
                </a:lnTo>
                <a:cubicBezTo>
                  <a:pt x="1024448" y="1231635"/>
                  <a:pt x="932201" y="1249883"/>
                  <a:pt x="839364" y="1247218"/>
                </a:cubicBezTo>
                <a:close/>
              </a:path>
            </a:pathLst>
          </a:custGeom>
          <a:solidFill>
            <a:schemeClr val="accent6">
              <a:lumMod val="75000"/>
            </a:schemeClr>
          </a:solidFill>
          <a:ln w="26988" cap="flat">
            <a:noFill/>
            <a:prstDash val="solid"/>
            <a:miter/>
          </a:ln>
        </p:spPr>
        <p:txBody>
          <a:bodyPr rtlCol="0" anchor="ctr"/>
          <a:lstStyle/>
          <a:p>
            <a:endParaRPr lang="en-US"/>
          </a:p>
        </p:txBody>
      </p:sp>
      <p:sp>
        <p:nvSpPr>
          <p:cNvPr id="11" name="Oval 10">
            <a:extLst>
              <a:ext uri="{FF2B5EF4-FFF2-40B4-BE49-F238E27FC236}">
                <a16:creationId xmlns:a16="http://schemas.microsoft.com/office/drawing/2014/main" id="{80739EBA-470C-6901-DA67-675EC9EDD516}"/>
              </a:ext>
            </a:extLst>
          </p:cNvPr>
          <p:cNvSpPr/>
          <p:nvPr/>
        </p:nvSpPr>
        <p:spPr>
          <a:xfrm>
            <a:off x="478970" y="971550"/>
            <a:ext cx="2332183" cy="2457450"/>
          </a:xfrm>
          <a:prstGeom prst="ellipse">
            <a:avLst/>
          </a:prstGeom>
          <a:noFill/>
          <a:ln w="53975">
            <a:prstDash val="dash"/>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B40D65A8-4151-142A-9B34-3C3E13CB283D}"/>
              </a:ext>
            </a:extLst>
          </p:cNvPr>
          <p:cNvSpPr/>
          <p:nvPr/>
        </p:nvSpPr>
        <p:spPr>
          <a:xfrm>
            <a:off x="3750386" y="924439"/>
            <a:ext cx="3518269" cy="2504561"/>
          </a:xfrm>
          <a:prstGeom prst="roundRect">
            <a:avLst/>
          </a:prstGeom>
          <a:solidFill>
            <a:schemeClr val="accent6">
              <a:lumMod val="60000"/>
              <a:lumOff val="40000"/>
            </a:schemeClr>
          </a:solid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878FB8D7-2693-46EC-CFCD-2E6BE336539E}"/>
              </a:ext>
            </a:extLst>
          </p:cNvPr>
          <p:cNvSpPr/>
          <p:nvPr/>
        </p:nvSpPr>
        <p:spPr>
          <a:xfrm>
            <a:off x="3756334" y="3530028"/>
            <a:ext cx="3518289" cy="2356422"/>
          </a:xfrm>
          <a:prstGeom prst="roundRect">
            <a:avLst/>
          </a:prstGeom>
          <a:solidFill>
            <a:schemeClr val="accent6">
              <a:lumMod val="60000"/>
              <a:lumOff val="40000"/>
            </a:schemeClr>
          </a:solidFill>
          <a:ln w="31750">
            <a:solidFill>
              <a:schemeClr val="accent1">
                <a:shade val="15000"/>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Down Arrow 28">
            <a:extLst>
              <a:ext uri="{FF2B5EF4-FFF2-40B4-BE49-F238E27FC236}">
                <a16:creationId xmlns:a16="http://schemas.microsoft.com/office/drawing/2014/main" id="{01F7C679-B223-D811-61FB-ED9C8963DF4B}"/>
              </a:ext>
            </a:extLst>
          </p:cNvPr>
          <p:cNvSpPr/>
          <p:nvPr/>
        </p:nvSpPr>
        <p:spPr>
          <a:xfrm>
            <a:off x="1468210" y="3220191"/>
            <a:ext cx="353702" cy="53699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aque 29">
            <a:extLst>
              <a:ext uri="{FF2B5EF4-FFF2-40B4-BE49-F238E27FC236}">
                <a16:creationId xmlns:a16="http://schemas.microsoft.com/office/drawing/2014/main" id="{900F7142-8DE4-F1F0-C5B2-C9129118AE27}"/>
              </a:ext>
            </a:extLst>
          </p:cNvPr>
          <p:cNvSpPr/>
          <p:nvPr/>
        </p:nvSpPr>
        <p:spPr>
          <a:xfrm>
            <a:off x="361928" y="3779808"/>
            <a:ext cx="2860984" cy="2106642"/>
          </a:xfrm>
          <a:prstGeom prst="plaque">
            <a:avLst/>
          </a:prstGeom>
          <a:solidFill>
            <a:schemeClr val="accent6">
              <a:lumMod val="40000"/>
              <a:lumOff val="60000"/>
            </a:schemeClr>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6B7AF26-46B9-85B1-73F7-6A93DD0DD271}"/>
              </a:ext>
            </a:extLst>
          </p:cNvPr>
          <p:cNvSpPr txBox="1"/>
          <p:nvPr/>
        </p:nvSpPr>
        <p:spPr>
          <a:xfrm>
            <a:off x="557212" y="3779404"/>
            <a:ext cx="2486025" cy="369332"/>
          </a:xfrm>
          <a:prstGeom prst="rect">
            <a:avLst/>
          </a:prstGeom>
          <a:noFill/>
        </p:spPr>
        <p:txBody>
          <a:bodyPr wrap="square" rtlCol="0">
            <a:spAutoFit/>
          </a:bodyPr>
          <a:lstStyle/>
          <a:p>
            <a:r>
              <a:rPr lang="en-US" b="1"/>
              <a:t>     Meet Smith</a:t>
            </a:r>
          </a:p>
        </p:txBody>
      </p:sp>
      <p:cxnSp>
        <p:nvCxnSpPr>
          <p:cNvPr id="34" name="Straight Arrow Connector 33">
            <a:extLst>
              <a:ext uri="{FF2B5EF4-FFF2-40B4-BE49-F238E27FC236}">
                <a16:creationId xmlns:a16="http://schemas.microsoft.com/office/drawing/2014/main" id="{8B0891D8-A3CE-D35F-DCA4-C65F46510A4D}"/>
              </a:ext>
            </a:extLst>
          </p:cNvPr>
          <p:cNvCxnSpPr/>
          <p:nvPr/>
        </p:nvCxnSpPr>
        <p:spPr>
          <a:xfrm>
            <a:off x="564612" y="4148736"/>
            <a:ext cx="25146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547C028-03C0-6696-D4F5-9B4F5E685832}"/>
              </a:ext>
            </a:extLst>
          </p:cNvPr>
          <p:cNvSpPr txBox="1"/>
          <p:nvPr/>
        </p:nvSpPr>
        <p:spPr>
          <a:xfrm>
            <a:off x="483177" y="4183020"/>
            <a:ext cx="2847951" cy="1569660"/>
          </a:xfrm>
          <a:prstGeom prst="rect">
            <a:avLst/>
          </a:prstGeom>
          <a:noFill/>
        </p:spPr>
        <p:txBody>
          <a:bodyPr wrap="square" lIns="91440" tIns="45720" rIns="91440" bIns="45720" rtlCol="0" anchor="t">
            <a:spAutoFit/>
          </a:bodyPr>
          <a:lstStyle/>
          <a:p>
            <a:pPr marL="285750" indent="-285750">
              <a:buFont typeface="Wingdings" pitchFamily="2" charset="2"/>
              <a:buChar char="§"/>
            </a:pPr>
            <a:r>
              <a:rPr lang="en-US" sz="1200" dirty="0"/>
              <a:t>Principals of public high schools</a:t>
            </a:r>
            <a:endParaRPr lang="en-US" sz="1200" dirty="0">
              <a:ea typeface="Verdana"/>
            </a:endParaRPr>
          </a:p>
          <a:p>
            <a:pPr marL="285750" indent="-285750">
              <a:buFont typeface="Wingdings" pitchFamily="2" charset="2"/>
              <a:buChar char="§"/>
            </a:pPr>
            <a:r>
              <a:rPr lang="en-US" sz="1200" dirty="0"/>
              <a:t>Age: 40-55</a:t>
            </a:r>
            <a:endParaRPr lang="en-US" sz="1200" dirty="0">
              <a:ea typeface="Verdana"/>
            </a:endParaRPr>
          </a:p>
          <a:p>
            <a:pPr marL="285750" indent="-285750">
              <a:buFont typeface="Wingdings" pitchFamily="2" charset="2"/>
              <a:buChar char="§"/>
            </a:pPr>
            <a:r>
              <a:rPr lang="en-US" sz="1200" dirty="0">
                <a:ea typeface="Verdana"/>
              </a:rPr>
              <a:t>Masters degree in education administration</a:t>
            </a:r>
          </a:p>
          <a:p>
            <a:pPr marL="285750" indent="-285750">
              <a:buFont typeface="Wingdings" pitchFamily="2" charset="2"/>
              <a:buChar char="§"/>
            </a:pPr>
            <a:r>
              <a:rPr lang="en-US" sz="1200" dirty="0">
                <a:latin typeface="Verdana"/>
                <a:ea typeface="Verdana"/>
                <a:cs typeface="Helvetica"/>
              </a:rPr>
              <a:t>Assist teachers in making the best decisions to meet student needs</a:t>
            </a:r>
            <a:endParaRPr lang="en-US" sz="1200" dirty="0">
              <a:ea typeface="Verdana"/>
            </a:endParaRPr>
          </a:p>
        </p:txBody>
      </p:sp>
      <p:cxnSp>
        <p:nvCxnSpPr>
          <p:cNvPr id="39" name="Straight Connector 38">
            <a:extLst>
              <a:ext uri="{FF2B5EF4-FFF2-40B4-BE49-F238E27FC236}">
                <a16:creationId xmlns:a16="http://schemas.microsoft.com/office/drawing/2014/main" id="{BC2FCF83-3688-5E0C-1A83-2D14A7B6D884}"/>
              </a:ext>
            </a:extLst>
          </p:cNvPr>
          <p:cNvCxnSpPr/>
          <p:nvPr/>
        </p:nvCxnSpPr>
        <p:spPr>
          <a:xfrm>
            <a:off x="3443288" y="924439"/>
            <a:ext cx="0" cy="5057775"/>
          </a:xfrm>
          <a:prstGeom prst="line">
            <a:avLst/>
          </a:prstGeom>
          <a:ln w="25400" cmpd="dbl">
            <a:prstDash val="sysDot"/>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73A6517-4471-9D8E-327D-75C5F5E705F1}"/>
              </a:ext>
            </a:extLst>
          </p:cNvPr>
          <p:cNvSpPr txBox="1"/>
          <p:nvPr/>
        </p:nvSpPr>
        <p:spPr>
          <a:xfrm>
            <a:off x="4084755" y="943339"/>
            <a:ext cx="2770476" cy="369332"/>
          </a:xfrm>
          <a:prstGeom prst="rect">
            <a:avLst/>
          </a:prstGeom>
          <a:noFill/>
        </p:spPr>
        <p:txBody>
          <a:bodyPr wrap="square" rtlCol="0">
            <a:spAutoFit/>
          </a:bodyPr>
          <a:lstStyle/>
          <a:p>
            <a:r>
              <a:rPr lang="en-US"/>
              <a:t>       </a:t>
            </a:r>
            <a:r>
              <a:rPr lang="en-US" b="1"/>
              <a:t>Challenges</a:t>
            </a:r>
          </a:p>
        </p:txBody>
      </p:sp>
      <p:cxnSp>
        <p:nvCxnSpPr>
          <p:cNvPr id="42" name="Straight Arrow Connector 41">
            <a:extLst>
              <a:ext uri="{FF2B5EF4-FFF2-40B4-BE49-F238E27FC236}">
                <a16:creationId xmlns:a16="http://schemas.microsoft.com/office/drawing/2014/main" id="{982F13EF-7929-3FC5-B486-3AF335F7DD3B}"/>
              </a:ext>
            </a:extLst>
          </p:cNvPr>
          <p:cNvCxnSpPr/>
          <p:nvPr/>
        </p:nvCxnSpPr>
        <p:spPr>
          <a:xfrm>
            <a:off x="4212693" y="1327557"/>
            <a:ext cx="25146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10A965D-75A6-D930-931A-4BB94C50292F}"/>
              </a:ext>
            </a:extLst>
          </p:cNvPr>
          <p:cNvSpPr txBox="1"/>
          <p:nvPr/>
        </p:nvSpPr>
        <p:spPr>
          <a:xfrm>
            <a:off x="3983017" y="1434316"/>
            <a:ext cx="3258493" cy="2185214"/>
          </a:xfrm>
          <a:prstGeom prst="rect">
            <a:avLst/>
          </a:prstGeom>
          <a:noFill/>
        </p:spPr>
        <p:txBody>
          <a:bodyPr wrap="square" lIns="91440" tIns="45720" rIns="91440" bIns="45720" rtlCol="0" anchor="t">
            <a:spAutoFit/>
          </a:bodyPr>
          <a:lstStyle/>
          <a:p>
            <a:pPr marL="285750" indent="-285750">
              <a:buFont typeface="Wingdings" pitchFamily="2" charset="2"/>
              <a:buChar char="§"/>
            </a:pPr>
            <a:r>
              <a:rPr lang="en-US" sz="1200" dirty="0"/>
              <a:t>Want to incorporate web-based learning but not the final decision makers</a:t>
            </a:r>
            <a:endParaRPr lang="en-US" sz="1200" dirty="0">
              <a:ea typeface="Verdana"/>
            </a:endParaRPr>
          </a:p>
          <a:p>
            <a:pPr marL="285750" indent="-285750">
              <a:buFont typeface="Wingdings" pitchFamily="2" charset="2"/>
              <a:buChar char="§"/>
            </a:pPr>
            <a:r>
              <a:rPr lang="en-US" sz="1200" dirty="0"/>
              <a:t> Providing training for teachers and staff on using web-based platforms is a </a:t>
            </a:r>
            <a:r>
              <a:rPr lang="en-US" sz="1200" dirty="0">
                <a:solidFill>
                  <a:srgbClr val="000000"/>
                </a:solidFill>
              </a:rPr>
              <a:t>challenge</a:t>
            </a:r>
            <a:endParaRPr lang="en-US" sz="1200" dirty="0">
              <a:solidFill>
                <a:srgbClr val="000000"/>
              </a:solidFill>
              <a:ea typeface="Verdana"/>
            </a:endParaRPr>
          </a:p>
          <a:p>
            <a:pPr marL="285750" indent="-285750">
              <a:buFont typeface="Wingdings" pitchFamily="2" charset="2"/>
              <a:buChar char="§"/>
            </a:pPr>
            <a:r>
              <a:rPr lang="en-US" sz="1200" dirty="0"/>
              <a:t>Ensuring that parents from diverse backgrounds can access with online resources</a:t>
            </a:r>
            <a:endParaRPr lang="en-US" sz="1200" dirty="0">
              <a:ea typeface="Verdana"/>
            </a:endParaRPr>
          </a:p>
          <a:p>
            <a:pPr marL="285750" indent="-285750">
              <a:buFont typeface="Wingdings" pitchFamily="2" charset="2"/>
              <a:buChar char="§"/>
            </a:pPr>
            <a:endParaRPr lang="en-US" sz="1400" dirty="0"/>
          </a:p>
          <a:p>
            <a:pPr marL="285750" indent="-285750">
              <a:buFont typeface="Wingdings" pitchFamily="2" charset="2"/>
              <a:buChar char="§"/>
            </a:pPr>
            <a:endParaRPr lang="en-US" sz="1400" dirty="0"/>
          </a:p>
        </p:txBody>
      </p:sp>
      <p:sp>
        <p:nvSpPr>
          <p:cNvPr id="46" name="TextBox 45">
            <a:extLst>
              <a:ext uri="{FF2B5EF4-FFF2-40B4-BE49-F238E27FC236}">
                <a16:creationId xmlns:a16="http://schemas.microsoft.com/office/drawing/2014/main" id="{11FD73CD-5625-781F-4D00-239686B90732}"/>
              </a:ext>
            </a:extLst>
          </p:cNvPr>
          <p:cNvSpPr txBox="1"/>
          <p:nvPr/>
        </p:nvSpPr>
        <p:spPr>
          <a:xfrm>
            <a:off x="4170750" y="3543716"/>
            <a:ext cx="2770476" cy="369332"/>
          </a:xfrm>
          <a:prstGeom prst="rect">
            <a:avLst/>
          </a:prstGeom>
          <a:noFill/>
        </p:spPr>
        <p:txBody>
          <a:bodyPr wrap="square" rtlCol="0">
            <a:spAutoFit/>
          </a:bodyPr>
          <a:lstStyle/>
          <a:p>
            <a:pPr algn="ctr"/>
            <a:r>
              <a:rPr lang="en-US" b="1"/>
              <a:t>Needs</a:t>
            </a:r>
          </a:p>
        </p:txBody>
      </p:sp>
      <p:cxnSp>
        <p:nvCxnSpPr>
          <p:cNvPr id="47" name="Straight Arrow Connector 46">
            <a:extLst>
              <a:ext uri="{FF2B5EF4-FFF2-40B4-BE49-F238E27FC236}">
                <a16:creationId xmlns:a16="http://schemas.microsoft.com/office/drawing/2014/main" id="{22A1F48C-4474-FE9A-1AA2-4F4091956113}"/>
              </a:ext>
            </a:extLst>
          </p:cNvPr>
          <p:cNvCxnSpPr>
            <a:cxnSpLocks/>
          </p:cNvCxnSpPr>
          <p:nvPr/>
        </p:nvCxnSpPr>
        <p:spPr>
          <a:xfrm>
            <a:off x="4298688" y="3851410"/>
            <a:ext cx="25146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66FBEA-C8B9-8D94-6B6A-5B6741F8AF8F}"/>
              </a:ext>
            </a:extLst>
          </p:cNvPr>
          <p:cNvSpPr txBox="1"/>
          <p:nvPr/>
        </p:nvSpPr>
        <p:spPr>
          <a:xfrm>
            <a:off x="3881669" y="4013877"/>
            <a:ext cx="3454380" cy="1384995"/>
          </a:xfrm>
          <a:prstGeom prst="rect">
            <a:avLst/>
          </a:prstGeom>
          <a:noFill/>
        </p:spPr>
        <p:txBody>
          <a:bodyPr wrap="square" lIns="91440" tIns="45720" rIns="91440" bIns="45720" rtlCol="0" anchor="t">
            <a:spAutoFit/>
          </a:bodyPr>
          <a:lstStyle/>
          <a:p>
            <a:pPr marL="285750" indent="-285750">
              <a:buFont typeface="Wingdings" pitchFamily="2" charset="2"/>
              <a:buChar char="§"/>
            </a:pPr>
            <a:r>
              <a:rPr lang="en-US" sz="1200" dirty="0"/>
              <a:t>Teachers don’t have access to strong materials, they search for them online, often leading to inconsistent quality and weak alignment </a:t>
            </a:r>
            <a:endParaRPr lang="en-US" sz="1200" dirty="0">
              <a:ea typeface="Verdana"/>
            </a:endParaRPr>
          </a:p>
          <a:p>
            <a:pPr marL="285750" indent="-285750">
              <a:buFont typeface="Wingdings" pitchFamily="2" charset="2"/>
              <a:buChar char="§"/>
            </a:pPr>
            <a:r>
              <a:rPr lang="en-US" sz="1200" dirty="0"/>
              <a:t>Platforms for tracking student’s progress and analyzing data</a:t>
            </a:r>
            <a:endParaRPr lang="en-US" sz="1200" dirty="0">
              <a:ea typeface="Verdana"/>
            </a:endParaRPr>
          </a:p>
          <a:p>
            <a:endParaRPr lang="en-US" sz="1200" dirty="0">
              <a:ea typeface="Verdana"/>
            </a:endParaRPr>
          </a:p>
        </p:txBody>
      </p:sp>
      <p:graphicFrame>
        <p:nvGraphicFramePr>
          <p:cNvPr id="52" name="Chart 51">
            <a:extLst>
              <a:ext uri="{FF2B5EF4-FFF2-40B4-BE49-F238E27FC236}">
                <a16:creationId xmlns:a16="http://schemas.microsoft.com/office/drawing/2014/main" id="{5D7453B3-2E05-E2E8-DB7E-A44EA6D10FB2}"/>
              </a:ext>
            </a:extLst>
          </p:cNvPr>
          <p:cNvGraphicFramePr/>
          <p:nvPr/>
        </p:nvGraphicFramePr>
        <p:xfrm>
          <a:off x="7543690" y="924439"/>
          <a:ext cx="3518269" cy="33923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Chart 52">
            <a:extLst>
              <a:ext uri="{FF2B5EF4-FFF2-40B4-BE49-F238E27FC236}">
                <a16:creationId xmlns:a16="http://schemas.microsoft.com/office/drawing/2014/main" id="{042FC20F-1A55-35F6-1F3E-E5D77FA44705}"/>
              </a:ext>
            </a:extLst>
          </p:cNvPr>
          <p:cNvGraphicFramePr/>
          <p:nvPr/>
        </p:nvGraphicFramePr>
        <p:xfrm>
          <a:off x="7338815" y="822520"/>
          <a:ext cx="4348296" cy="3785587"/>
        </p:xfrm>
        <a:graphic>
          <a:graphicData uri="http://schemas.openxmlformats.org/drawingml/2006/chart">
            <c:chart xmlns:c="http://schemas.openxmlformats.org/drawingml/2006/chart" xmlns:r="http://schemas.openxmlformats.org/officeDocument/2006/relationships" r:id="rId4"/>
          </a:graphicData>
        </a:graphic>
      </p:graphicFrame>
      <p:sp>
        <p:nvSpPr>
          <p:cNvPr id="54" name="Rectangle 53">
            <a:extLst>
              <a:ext uri="{FF2B5EF4-FFF2-40B4-BE49-F238E27FC236}">
                <a16:creationId xmlns:a16="http://schemas.microsoft.com/office/drawing/2014/main" id="{36A020DD-47DC-04A4-D32E-0A807E9F890D}"/>
              </a:ext>
            </a:extLst>
          </p:cNvPr>
          <p:cNvSpPr/>
          <p:nvPr/>
        </p:nvSpPr>
        <p:spPr>
          <a:xfrm>
            <a:off x="7567653" y="4433315"/>
            <a:ext cx="3982796" cy="1435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1DC53CE-3C96-E001-C628-49307E1C7833}"/>
              </a:ext>
            </a:extLst>
          </p:cNvPr>
          <p:cNvSpPr txBox="1"/>
          <p:nvPr/>
        </p:nvSpPr>
        <p:spPr>
          <a:xfrm>
            <a:off x="7960849" y="4496276"/>
            <a:ext cx="3686905" cy="369332"/>
          </a:xfrm>
          <a:prstGeom prst="rect">
            <a:avLst/>
          </a:prstGeom>
          <a:noFill/>
        </p:spPr>
        <p:txBody>
          <a:bodyPr wrap="square" rtlCol="0">
            <a:spAutoFit/>
          </a:bodyPr>
          <a:lstStyle/>
          <a:p>
            <a:r>
              <a:rPr lang="en-US" b="1" dirty="0">
                <a:solidFill>
                  <a:schemeClr val="bg1"/>
                </a:solidFill>
              </a:rPr>
              <a:t>SCOPE FOR GENIZONE</a:t>
            </a:r>
          </a:p>
        </p:txBody>
      </p:sp>
      <p:sp>
        <p:nvSpPr>
          <p:cNvPr id="56" name="TextBox 55">
            <a:extLst>
              <a:ext uri="{FF2B5EF4-FFF2-40B4-BE49-F238E27FC236}">
                <a16:creationId xmlns:a16="http://schemas.microsoft.com/office/drawing/2014/main" id="{EA9BA3C4-6030-C955-B23C-F36BC490C659}"/>
              </a:ext>
            </a:extLst>
          </p:cNvPr>
          <p:cNvSpPr txBox="1"/>
          <p:nvPr/>
        </p:nvSpPr>
        <p:spPr>
          <a:xfrm>
            <a:off x="7636176" y="4865608"/>
            <a:ext cx="3751692" cy="1015663"/>
          </a:xfrm>
          <a:prstGeom prst="rect">
            <a:avLst/>
          </a:prstGeom>
          <a:noFill/>
        </p:spPr>
        <p:txBody>
          <a:bodyPr wrap="square" rtlCol="0">
            <a:spAutoFit/>
          </a:bodyPr>
          <a:lstStyle/>
          <a:p>
            <a:pPr marL="285750" indent="-285750">
              <a:buFont typeface="Wingdings" pitchFamily="2" charset="2"/>
              <a:buChar char="§"/>
            </a:pPr>
            <a:r>
              <a:rPr lang="en-US" sz="1400">
                <a:solidFill>
                  <a:schemeClr val="bg1"/>
                </a:solidFill>
              </a:rPr>
              <a:t>Potential to introduce the product</a:t>
            </a:r>
          </a:p>
          <a:p>
            <a:pPr marL="285750" indent="-285750">
              <a:buFont typeface="Wingdings" pitchFamily="2" charset="2"/>
              <a:buChar char="§"/>
            </a:pPr>
            <a:r>
              <a:rPr lang="en-US" sz="1400">
                <a:solidFill>
                  <a:schemeClr val="bg1"/>
                </a:solidFill>
              </a:rPr>
              <a:t>Personalized content for different students</a:t>
            </a:r>
          </a:p>
          <a:p>
            <a:pPr marL="285750" indent="-285750">
              <a:buFont typeface="Wingdings" pitchFamily="2" charset="2"/>
              <a:buChar char="§"/>
            </a:pPr>
            <a:endParaRPr lang="en-US"/>
          </a:p>
        </p:txBody>
      </p:sp>
      <p:pic>
        <p:nvPicPr>
          <p:cNvPr id="3" name="Graphic 2" descr="Books with solid fill">
            <a:extLst>
              <a:ext uri="{FF2B5EF4-FFF2-40B4-BE49-F238E27FC236}">
                <a16:creationId xmlns:a16="http://schemas.microsoft.com/office/drawing/2014/main" id="{CA097E7C-DF80-9340-6E02-909BBDDA39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2982" y="2814747"/>
            <a:ext cx="553760" cy="513042"/>
          </a:xfrm>
          <a:prstGeom prst="rect">
            <a:avLst/>
          </a:prstGeom>
        </p:spPr>
      </p:pic>
      <p:pic>
        <p:nvPicPr>
          <p:cNvPr id="4" name="Graphic 3" descr="Internet outline">
            <a:extLst>
              <a:ext uri="{FF2B5EF4-FFF2-40B4-BE49-F238E27FC236}">
                <a16:creationId xmlns:a16="http://schemas.microsoft.com/office/drawing/2014/main" id="{431C6BDD-E1FC-B268-1502-A553DBA681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0663" y="2087647"/>
            <a:ext cx="611927" cy="629377"/>
          </a:xfrm>
          <a:prstGeom prst="rect">
            <a:avLst/>
          </a:prstGeom>
        </p:spPr>
      </p:pic>
      <p:pic>
        <p:nvPicPr>
          <p:cNvPr id="8" name="Graphic 7" descr="Podcast with solid fill">
            <a:extLst>
              <a:ext uri="{FF2B5EF4-FFF2-40B4-BE49-F238E27FC236}">
                <a16:creationId xmlns:a16="http://schemas.microsoft.com/office/drawing/2014/main" id="{D112058A-B788-93EF-7B96-2B613D5CB0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41625" y="1651387"/>
            <a:ext cx="454873" cy="437423"/>
          </a:xfrm>
          <a:prstGeom prst="rect">
            <a:avLst/>
          </a:prstGeom>
        </p:spPr>
      </p:pic>
      <p:pic>
        <p:nvPicPr>
          <p:cNvPr id="12" name="Graphic 11" descr="Classroom with solid fill">
            <a:extLst>
              <a:ext uri="{FF2B5EF4-FFF2-40B4-BE49-F238E27FC236}">
                <a16:creationId xmlns:a16="http://schemas.microsoft.com/office/drawing/2014/main" id="{D11C51B4-38DF-FB64-F0BC-65018EF1E7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40754" y="1651387"/>
            <a:ext cx="321088" cy="274555"/>
          </a:xfrm>
          <a:prstGeom prst="rect">
            <a:avLst/>
          </a:prstGeom>
        </p:spPr>
      </p:pic>
    </p:spTree>
    <p:extLst>
      <p:ext uri="{BB962C8B-B14F-4D97-AF65-F5344CB8AC3E}">
        <p14:creationId xmlns:p14="http://schemas.microsoft.com/office/powerpoint/2010/main" val="183937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dirty="0"/>
              <a:t>Edutopia; Forbes.com; Learner.com; Ptaourchildren.org; </a:t>
            </a:r>
            <a:r>
              <a:rPr lang="en-US" dirty="0" err="1"/>
              <a:t>Verywellfamily</a:t>
            </a:r>
            <a:r>
              <a:rPr lang="en-US" dirty="0"/>
              <a:t>; Visme.co</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dirty="0"/>
              <a:t>Parents in general believe that AI is currently negatively impacting students’ behavior, and with stronger regulation and </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dirty="0"/>
              <a:t>Analyzing the buyer’s side persona for parents of middle school students</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fld id="{AD6B9E64-1604-4CB3-8049-5A38C6A0F2C8}" type="slidenum">
              <a:rPr lang="en-US" smtClean="0"/>
              <a:pPr/>
              <a:t>43</a:t>
            </a:fld>
            <a:endParaRPr lang="en-US"/>
          </a:p>
        </p:txBody>
      </p:sp>
      <p:sp>
        <p:nvSpPr>
          <p:cNvPr id="40" name="TextBox 39">
            <a:extLst>
              <a:ext uri="{FF2B5EF4-FFF2-40B4-BE49-F238E27FC236}">
                <a16:creationId xmlns:a16="http://schemas.microsoft.com/office/drawing/2014/main" id="{9DC89D6C-6B24-2B9C-B856-285B1564B097}"/>
              </a:ext>
            </a:extLst>
          </p:cNvPr>
          <p:cNvSpPr txBox="1"/>
          <p:nvPr/>
        </p:nvSpPr>
        <p:spPr>
          <a:xfrm>
            <a:off x="8175773" y="1054884"/>
            <a:ext cx="2956078" cy="307777"/>
          </a:xfrm>
          <a:prstGeom prst="rect">
            <a:avLst/>
          </a:prstGeom>
          <a:noFill/>
        </p:spPr>
        <p:txBody>
          <a:bodyPr wrap="square" rtlCol="0">
            <a:spAutoFit/>
          </a:bodyPr>
          <a:lstStyle/>
          <a:p>
            <a:r>
              <a:rPr lang="en-US" sz="1400" b="1" dirty="0">
                <a:solidFill>
                  <a:schemeClr val="bg1"/>
                </a:solidFill>
              </a:rPr>
              <a:t>Bargaining power of buyers</a:t>
            </a:r>
          </a:p>
        </p:txBody>
      </p:sp>
      <p:sp>
        <p:nvSpPr>
          <p:cNvPr id="41" name="TextBox 40">
            <a:extLst>
              <a:ext uri="{FF2B5EF4-FFF2-40B4-BE49-F238E27FC236}">
                <a16:creationId xmlns:a16="http://schemas.microsoft.com/office/drawing/2014/main" id="{7825688D-EBAC-7F02-4EFB-B31AECB982DB}"/>
              </a:ext>
            </a:extLst>
          </p:cNvPr>
          <p:cNvSpPr txBox="1"/>
          <p:nvPr/>
        </p:nvSpPr>
        <p:spPr>
          <a:xfrm>
            <a:off x="1413930" y="1041399"/>
            <a:ext cx="2248507" cy="307777"/>
          </a:xfrm>
          <a:prstGeom prst="rect">
            <a:avLst/>
          </a:prstGeom>
          <a:noFill/>
        </p:spPr>
        <p:txBody>
          <a:bodyPr wrap="square" rtlCol="0">
            <a:spAutoFit/>
          </a:bodyPr>
          <a:lstStyle/>
          <a:p>
            <a:r>
              <a:rPr lang="en-US" sz="1400" b="1" dirty="0">
                <a:solidFill>
                  <a:schemeClr val="bg1"/>
                </a:solidFill>
              </a:rPr>
              <a:t>Entering the market</a:t>
            </a:r>
          </a:p>
        </p:txBody>
      </p:sp>
      <p:sp>
        <p:nvSpPr>
          <p:cNvPr id="43" name="TextBox 42">
            <a:extLst>
              <a:ext uri="{FF2B5EF4-FFF2-40B4-BE49-F238E27FC236}">
                <a16:creationId xmlns:a16="http://schemas.microsoft.com/office/drawing/2014/main" id="{CC753B85-B2A1-F040-9E07-536D0899566F}"/>
              </a:ext>
            </a:extLst>
          </p:cNvPr>
          <p:cNvSpPr txBox="1"/>
          <p:nvPr/>
        </p:nvSpPr>
        <p:spPr>
          <a:xfrm>
            <a:off x="1710417" y="3784526"/>
            <a:ext cx="1873343" cy="307777"/>
          </a:xfrm>
          <a:prstGeom prst="rect">
            <a:avLst/>
          </a:prstGeom>
          <a:noFill/>
        </p:spPr>
        <p:txBody>
          <a:bodyPr wrap="square" rtlCol="0">
            <a:spAutoFit/>
          </a:bodyPr>
          <a:lstStyle/>
          <a:p>
            <a:r>
              <a:rPr lang="en-US" sz="1400" b="1" dirty="0">
                <a:solidFill>
                  <a:schemeClr val="bg1"/>
                </a:solidFill>
              </a:rPr>
              <a:t>Barriers to entry</a:t>
            </a:r>
          </a:p>
        </p:txBody>
      </p:sp>
      <p:cxnSp>
        <p:nvCxnSpPr>
          <p:cNvPr id="10" name="Straight Connector 9">
            <a:extLst>
              <a:ext uri="{FF2B5EF4-FFF2-40B4-BE49-F238E27FC236}">
                <a16:creationId xmlns:a16="http://schemas.microsoft.com/office/drawing/2014/main" id="{D92A5C48-0BC0-1590-08C0-D65165B303F7}"/>
              </a:ext>
            </a:extLst>
          </p:cNvPr>
          <p:cNvCxnSpPr>
            <a:cxnSpLocks/>
          </p:cNvCxnSpPr>
          <p:nvPr/>
        </p:nvCxnSpPr>
        <p:spPr>
          <a:xfrm>
            <a:off x="3522133" y="837082"/>
            <a:ext cx="34824" cy="5287687"/>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Flowchart: Predefined Process 12">
            <a:extLst>
              <a:ext uri="{FF2B5EF4-FFF2-40B4-BE49-F238E27FC236}">
                <a16:creationId xmlns:a16="http://schemas.microsoft.com/office/drawing/2014/main" id="{0D5DA068-A3D2-66D7-F167-32481D47C137}"/>
              </a:ext>
            </a:extLst>
          </p:cNvPr>
          <p:cNvSpPr/>
          <p:nvPr/>
        </p:nvSpPr>
        <p:spPr>
          <a:xfrm>
            <a:off x="478970" y="2887494"/>
            <a:ext cx="2694779" cy="2902624"/>
          </a:xfrm>
          <a:prstGeom prst="flowChartPredefinedProcess">
            <a:avLst/>
          </a:prstGeom>
          <a:solidFill>
            <a:schemeClr val="accent3">
              <a:lumMod val="60000"/>
              <a:lumOff val="40000"/>
            </a:schemeClr>
          </a:solidFill>
          <a:ln>
            <a:solidFill>
              <a:schemeClr val="accent1">
                <a:shade val="15000"/>
                <a:alpha val="81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b="1" dirty="0"/>
              <a:t>Amanda</a:t>
            </a:r>
          </a:p>
          <a:p>
            <a:pPr marL="285750" indent="-285750">
              <a:buFont typeface="Wingdings" panose="05000000000000000000" pitchFamily="2" charset="2"/>
              <a:buChar char="§"/>
            </a:pPr>
            <a:r>
              <a:rPr lang="en-US" sz="1400" b="1" dirty="0"/>
              <a:t>Age</a:t>
            </a:r>
            <a:r>
              <a:rPr lang="en-US" sz="1400" dirty="0"/>
              <a:t>: 46</a:t>
            </a:r>
          </a:p>
          <a:p>
            <a:pPr marL="285750" indent="-285750">
              <a:buFont typeface="Wingdings" panose="05000000000000000000" pitchFamily="2" charset="2"/>
              <a:buChar char="§"/>
            </a:pPr>
            <a:r>
              <a:rPr lang="en-US" sz="1400" b="1" dirty="0"/>
              <a:t>Career:</a:t>
            </a:r>
            <a:r>
              <a:rPr lang="en-US" sz="1400" dirty="0"/>
              <a:t> Interior Designer</a:t>
            </a:r>
          </a:p>
          <a:p>
            <a:pPr marL="285750" indent="-285750">
              <a:buFont typeface="Wingdings" panose="05000000000000000000" pitchFamily="2" charset="2"/>
              <a:buChar char="§"/>
            </a:pPr>
            <a:r>
              <a:rPr lang="en-US" sz="1400" b="1" dirty="0"/>
              <a:t>Children:</a:t>
            </a:r>
            <a:r>
              <a:rPr lang="en-US" sz="1400" dirty="0"/>
              <a:t> 2 children; 1 in 6</a:t>
            </a:r>
            <a:r>
              <a:rPr lang="en-US" sz="1400" baseline="30000" dirty="0"/>
              <a:t>th</a:t>
            </a:r>
            <a:r>
              <a:rPr lang="en-US" sz="1400" dirty="0"/>
              <a:t> grade and 1 in 8</a:t>
            </a:r>
            <a:r>
              <a:rPr lang="en-US" sz="1400" baseline="30000" dirty="0"/>
              <a:t>th</a:t>
            </a:r>
            <a:r>
              <a:rPr lang="en-US" sz="1400" dirty="0"/>
              <a:t> grade</a:t>
            </a:r>
          </a:p>
          <a:p>
            <a:pPr marL="285750" indent="-285750">
              <a:buFont typeface="Wingdings" panose="05000000000000000000" pitchFamily="2" charset="2"/>
              <a:buChar char="§"/>
            </a:pPr>
            <a:r>
              <a:rPr lang="en-US" sz="1400" b="1" dirty="0"/>
              <a:t>Location:</a:t>
            </a:r>
            <a:r>
              <a:rPr lang="en-US" sz="1400" dirty="0"/>
              <a:t> Naperville, Illinois</a:t>
            </a:r>
          </a:p>
          <a:p>
            <a:pPr marL="285750" indent="-285750">
              <a:buFont typeface="Wingdings" panose="05000000000000000000" pitchFamily="2" charset="2"/>
              <a:buChar char="§"/>
            </a:pPr>
            <a:r>
              <a:rPr lang="en-US" sz="1400" b="1" dirty="0"/>
              <a:t>Family income: </a:t>
            </a:r>
            <a:r>
              <a:rPr lang="en-US" sz="1400" dirty="0"/>
              <a:t>$100,000 p.a.</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lgn="ctr">
              <a:buFont typeface="Wingdings" panose="05000000000000000000" pitchFamily="2" charset="2"/>
              <a:buChar char="§"/>
            </a:pPr>
            <a:endParaRPr lang="en-US" sz="1400" dirty="0"/>
          </a:p>
          <a:p>
            <a:pPr marL="285750" indent="-285750" algn="ctr">
              <a:buFont typeface="Wingdings" panose="05000000000000000000" pitchFamily="2" charset="2"/>
              <a:buChar char="§"/>
            </a:pPr>
            <a:endParaRPr lang="en-US" sz="1400" dirty="0"/>
          </a:p>
        </p:txBody>
      </p:sp>
      <p:sp>
        <p:nvSpPr>
          <p:cNvPr id="14" name="Rectangle: Top Corners Rounded 13">
            <a:extLst>
              <a:ext uri="{FF2B5EF4-FFF2-40B4-BE49-F238E27FC236}">
                <a16:creationId xmlns:a16="http://schemas.microsoft.com/office/drawing/2014/main" id="{E02C05A8-9F21-A05B-6FF3-BE4876370389}"/>
              </a:ext>
            </a:extLst>
          </p:cNvPr>
          <p:cNvSpPr/>
          <p:nvPr/>
        </p:nvSpPr>
        <p:spPr>
          <a:xfrm>
            <a:off x="3905342" y="1084480"/>
            <a:ext cx="7807688" cy="2107453"/>
          </a:xfrm>
          <a:prstGeom prst="round2Same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b="1" dirty="0"/>
              <a:t>Goals and Concerns</a:t>
            </a:r>
          </a:p>
          <a:p>
            <a:pPr marL="285750" indent="-285750">
              <a:buFont typeface="Wingdings" panose="05000000000000000000" pitchFamily="2" charset="2"/>
              <a:buChar char="§"/>
            </a:pPr>
            <a:r>
              <a:rPr lang="en-US" sz="1300" dirty="0"/>
              <a:t>Parents seek </a:t>
            </a:r>
            <a:r>
              <a:rPr lang="en-US" sz="1300" b="1" dirty="0"/>
              <a:t>all rounded </a:t>
            </a:r>
            <a:r>
              <a:rPr lang="en-US" sz="1300" dirty="0"/>
              <a:t>education for children, comprising every subject area</a:t>
            </a:r>
          </a:p>
          <a:p>
            <a:pPr marL="285750" indent="-285750">
              <a:buFont typeface="Wingdings" panose="05000000000000000000" pitchFamily="2" charset="2"/>
              <a:buChar char="§"/>
            </a:pPr>
            <a:r>
              <a:rPr lang="en-US" sz="1300" b="1" dirty="0"/>
              <a:t>Innovative learning </a:t>
            </a:r>
            <a:r>
              <a:rPr lang="en-US" sz="1300" dirty="0"/>
              <a:t>methods and engagement in classroom to develop social skills; 62% of parents prefer their children to have engagement with technological materials</a:t>
            </a:r>
          </a:p>
          <a:p>
            <a:pPr marL="285750" indent="-285750">
              <a:buFont typeface="Wingdings" panose="05000000000000000000" pitchFamily="2" charset="2"/>
              <a:buChar char="§"/>
            </a:pPr>
            <a:r>
              <a:rPr lang="en-US" sz="1300" b="1" dirty="0"/>
              <a:t>Personalized learning </a:t>
            </a:r>
            <a:r>
              <a:rPr lang="en-US" sz="1300" dirty="0"/>
              <a:t>oriented towards child’s skills and weaknesses</a:t>
            </a:r>
          </a:p>
          <a:p>
            <a:pPr marL="285750" indent="-285750">
              <a:buFont typeface="Wingdings" panose="05000000000000000000" pitchFamily="2" charset="2"/>
              <a:buChar char="§"/>
            </a:pPr>
            <a:r>
              <a:rPr lang="en-US" sz="1300" dirty="0"/>
              <a:t>Access to technological resources to prepare students for future careers</a:t>
            </a:r>
          </a:p>
          <a:p>
            <a:pPr marL="285750" indent="-285750">
              <a:buFont typeface="Wingdings" panose="05000000000000000000" pitchFamily="2" charset="2"/>
              <a:buChar char="§"/>
            </a:pPr>
            <a:r>
              <a:rPr lang="en-US" sz="1300" b="1" dirty="0"/>
              <a:t>71% </a:t>
            </a:r>
            <a:r>
              <a:rPr lang="en-US" sz="1300" dirty="0"/>
              <a:t>of parents believe students are over-reliant on technology</a:t>
            </a:r>
          </a:p>
          <a:p>
            <a:pPr marL="285750" indent="-285750">
              <a:buFont typeface="Wingdings" panose="05000000000000000000" pitchFamily="2" charset="2"/>
              <a:buChar char="§"/>
            </a:pPr>
            <a:r>
              <a:rPr lang="en-US" sz="1300" b="1" dirty="0"/>
              <a:t>97% </a:t>
            </a:r>
            <a:r>
              <a:rPr lang="en-US" sz="1300" dirty="0"/>
              <a:t>of parents expressed concern over increasing use of AI in schools</a:t>
            </a:r>
          </a:p>
          <a:p>
            <a:pPr marL="285750" indent="-285750">
              <a:buFont typeface="Wingdings" panose="05000000000000000000" pitchFamily="2" charset="2"/>
              <a:buChar char="§"/>
            </a:pPr>
            <a:endParaRPr lang="en-US" sz="1200" dirty="0"/>
          </a:p>
        </p:txBody>
      </p:sp>
      <p:graphicFrame>
        <p:nvGraphicFramePr>
          <p:cNvPr id="17" name="Chart 16">
            <a:extLst>
              <a:ext uri="{FF2B5EF4-FFF2-40B4-BE49-F238E27FC236}">
                <a16:creationId xmlns:a16="http://schemas.microsoft.com/office/drawing/2014/main" id="{E732A2A6-3E26-D90D-54F3-1E3458619706}"/>
              </a:ext>
            </a:extLst>
          </p:cNvPr>
          <p:cNvGraphicFramePr/>
          <p:nvPr/>
        </p:nvGraphicFramePr>
        <p:xfrm>
          <a:off x="3583760" y="3221529"/>
          <a:ext cx="3903509" cy="2744544"/>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Diagonal Corners Rounded 17">
            <a:extLst>
              <a:ext uri="{FF2B5EF4-FFF2-40B4-BE49-F238E27FC236}">
                <a16:creationId xmlns:a16="http://schemas.microsoft.com/office/drawing/2014/main" id="{15DAFB78-8A3F-6587-F712-CD41432198DD}"/>
              </a:ext>
            </a:extLst>
          </p:cNvPr>
          <p:cNvSpPr/>
          <p:nvPr/>
        </p:nvSpPr>
        <p:spPr>
          <a:xfrm>
            <a:off x="7306733" y="3464210"/>
            <a:ext cx="4406296" cy="2428590"/>
          </a:xfrm>
          <a:prstGeom prst="round2Diag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0" rIns="91440" bIns="9144" rtlCol="0" anchor="t" anchorCtr="0"/>
          <a:lstStyle/>
          <a:p>
            <a:pPr algn="ctr"/>
            <a:r>
              <a:rPr lang="en-US" b="1" dirty="0"/>
              <a:t>Takeaways</a:t>
            </a:r>
          </a:p>
          <a:p>
            <a:pPr marL="285750" indent="-285750">
              <a:buFont typeface="Wingdings" panose="05000000000000000000" pitchFamily="2" charset="2"/>
              <a:buChar char="§"/>
            </a:pPr>
            <a:r>
              <a:rPr lang="en-US" sz="1300" dirty="0"/>
              <a:t>However, only </a:t>
            </a:r>
            <a:r>
              <a:rPr lang="en-US" sz="1300" b="1" dirty="0"/>
              <a:t>12%</a:t>
            </a:r>
            <a:r>
              <a:rPr lang="en-US" sz="1300" dirty="0"/>
              <a:t> of parents are against the use of AI in schools, and most parents only believe that </a:t>
            </a:r>
            <a:r>
              <a:rPr lang="en-US" sz="1300" b="1" dirty="0"/>
              <a:t>stronger regulation </a:t>
            </a:r>
            <a:r>
              <a:rPr lang="en-US" sz="1300" dirty="0"/>
              <a:t>is required</a:t>
            </a:r>
          </a:p>
          <a:p>
            <a:pPr marL="285750" indent="-285750">
              <a:buFont typeface="Wingdings" panose="05000000000000000000" pitchFamily="2" charset="2"/>
              <a:buChar char="§"/>
            </a:pPr>
            <a:r>
              <a:rPr lang="en-US" sz="1300" dirty="0"/>
              <a:t>Complying with a strict set of regulations and understanding the needs and concerns of parents is crucial since they control the main customer base</a:t>
            </a:r>
          </a:p>
          <a:p>
            <a:pPr marL="285750" indent="-285750">
              <a:buFont typeface="Wingdings" panose="05000000000000000000" pitchFamily="2" charset="2"/>
              <a:buChar char="§"/>
            </a:pPr>
            <a:r>
              <a:rPr lang="en-US" sz="1300" dirty="0"/>
              <a:t>An</a:t>
            </a:r>
            <a:r>
              <a:rPr lang="en-US" sz="1300" b="1" dirty="0"/>
              <a:t> advisory board </a:t>
            </a:r>
            <a:r>
              <a:rPr lang="en-US" sz="1300" dirty="0"/>
              <a:t>comprised of parents is a good option to understand their needs</a:t>
            </a:r>
          </a:p>
        </p:txBody>
      </p:sp>
      <p:pic>
        <p:nvPicPr>
          <p:cNvPr id="20" name="Picture 19" descr="A blue and white drawing of a person">
            <a:extLst>
              <a:ext uri="{FF2B5EF4-FFF2-40B4-BE49-F238E27FC236}">
                <a16:creationId xmlns:a16="http://schemas.microsoft.com/office/drawing/2014/main" id="{549D3825-2681-B894-EBE8-A180D8174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75" y="855028"/>
            <a:ext cx="2192989" cy="1995840"/>
          </a:xfrm>
          <a:prstGeom prst="rect">
            <a:avLst/>
          </a:prstGeom>
        </p:spPr>
      </p:pic>
    </p:spTree>
    <p:extLst>
      <p:ext uri="{BB962C8B-B14F-4D97-AF65-F5344CB8AC3E}">
        <p14:creationId xmlns:p14="http://schemas.microsoft.com/office/powerpoint/2010/main" val="2405074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dirty="0"/>
              <a:t>Edutopia; Futurism; </a:t>
            </a:r>
            <a:r>
              <a:rPr lang="en-US" dirty="0" err="1"/>
              <a:t>GeekWire</a:t>
            </a:r>
            <a:r>
              <a:rPr lang="en-US" dirty="0"/>
              <a:t>; </a:t>
            </a:r>
            <a:r>
              <a:rPr lang="en-US" dirty="0" err="1"/>
              <a:t>USNews</a:t>
            </a:r>
            <a:r>
              <a:rPr lang="en-US" dirty="0"/>
              <a:t>; </a:t>
            </a:r>
            <a:r>
              <a:rPr lang="en-US" dirty="0" err="1"/>
              <a:t>Zippia</a:t>
            </a:r>
            <a:endParaRPr lang="en-US" dirty="0"/>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fld id="{AD6B9E64-1604-4CB3-8049-5A38C6A0F2C8}" type="slidenum">
              <a:rPr lang="en-US" smtClean="0"/>
              <a:pPr/>
              <a:t>44</a:t>
            </a:fld>
            <a:endParaRPr lang="en-US"/>
          </a:p>
        </p:txBody>
      </p:sp>
      <p:sp>
        <p:nvSpPr>
          <p:cNvPr id="7" name="Title 6">
            <a:extLst>
              <a:ext uri="{FF2B5EF4-FFF2-40B4-BE49-F238E27FC236}">
                <a16:creationId xmlns:a16="http://schemas.microsoft.com/office/drawing/2014/main" id="{1952D346-E57A-E896-92CC-9E78CAA17C45}"/>
              </a:ext>
            </a:extLst>
          </p:cNvPr>
          <p:cNvSpPr>
            <a:spLocks noGrp="1"/>
          </p:cNvSpPr>
          <p:nvPr>
            <p:ph type="title"/>
          </p:nvPr>
        </p:nvSpPr>
        <p:spPr/>
        <p:txBody>
          <a:bodyPr/>
          <a:lstStyle/>
          <a:p>
            <a:r>
              <a:rPr lang="en-US" dirty="0"/>
              <a:t>Persona of Public High School Teachers</a:t>
            </a:r>
          </a:p>
        </p:txBody>
      </p:sp>
      <p:sp>
        <p:nvSpPr>
          <p:cNvPr id="10" name="Text Placeholder 9">
            <a:extLst>
              <a:ext uri="{FF2B5EF4-FFF2-40B4-BE49-F238E27FC236}">
                <a16:creationId xmlns:a16="http://schemas.microsoft.com/office/drawing/2014/main" id="{3E8F8432-4F1C-5EE4-ED53-3C978C9F1235}"/>
              </a:ext>
            </a:extLst>
          </p:cNvPr>
          <p:cNvSpPr>
            <a:spLocks noGrp="1"/>
          </p:cNvSpPr>
          <p:nvPr>
            <p:ph type="body" sz="quarter" idx="13"/>
          </p:nvPr>
        </p:nvSpPr>
        <p:spPr/>
        <p:txBody>
          <a:bodyPr/>
          <a:lstStyle/>
          <a:p>
            <a:r>
              <a:rPr lang="en-US" dirty="0" err="1"/>
              <a:t>Geni</a:t>
            </a:r>
            <a:r>
              <a:rPr lang="en-US" dirty="0"/>
              <a:t> Zone could design technologies that fit a big class size with diverse students towards standardized tests for public high school teachers to save time in assigning and grading coursework</a:t>
            </a:r>
          </a:p>
        </p:txBody>
      </p:sp>
      <p:sp>
        <p:nvSpPr>
          <p:cNvPr id="3" name="五边形 2">
            <a:extLst>
              <a:ext uri="{FF2B5EF4-FFF2-40B4-BE49-F238E27FC236}">
                <a16:creationId xmlns:a16="http://schemas.microsoft.com/office/drawing/2014/main" id="{37ED86B7-B641-3F49-D9EB-0282DBB436A5}"/>
              </a:ext>
            </a:extLst>
          </p:cNvPr>
          <p:cNvSpPr/>
          <p:nvPr/>
        </p:nvSpPr>
        <p:spPr>
          <a:xfrm>
            <a:off x="478970" y="960699"/>
            <a:ext cx="3950155" cy="567159"/>
          </a:xfrm>
          <a:prstGeom prst="homePlat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t>Profile</a:t>
            </a:r>
            <a:endParaRPr kumimoji="1" lang="zh-CN" altLang="en-US" b="1" dirty="0"/>
          </a:p>
        </p:txBody>
      </p:sp>
      <p:sp>
        <p:nvSpPr>
          <p:cNvPr id="4" name="同侧圆角矩形 3">
            <a:extLst>
              <a:ext uri="{FF2B5EF4-FFF2-40B4-BE49-F238E27FC236}">
                <a16:creationId xmlns:a16="http://schemas.microsoft.com/office/drawing/2014/main" id="{681FDE02-A9E0-61A7-1085-614B49EA707B}"/>
              </a:ext>
            </a:extLst>
          </p:cNvPr>
          <p:cNvSpPr/>
          <p:nvPr/>
        </p:nvSpPr>
        <p:spPr>
          <a:xfrm rot="10800000">
            <a:off x="493257" y="1524468"/>
            <a:ext cx="3664819" cy="1967696"/>
          </a:xfrm>
          <a:prstGeom prst="round2Same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形 7" descr="女学生 纯色填充">
            <a:extLst>
              <a:ext uri="{FF2B5EF4-FFF2-40B4-BE49-F238E27FC236}">
                <a16:creationId xmlns:a16="http://schemas.microsoft.com/office/drawing/2014/main" id="{1C22CA8F-F7C8-2040-9B7E-521354823A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968" y="1458671"/>
            <a:ext cx="914400" cy="914400"/>
          </a:xfrm>
          <a:prstGeom prst="rect">
            <a:avLst/>
          </a:prstGeom>
        </p:spPr>
      </p:pic>
      <p:pic>
        <p:nvPicPr>
          <p:cNvPr id="11" name="图形 10" descr="男学生 纯色填充">
            <a:extLst>
              <a:ext uri="{FF2B5EF4-FFF2-40B4-BE49-F238E27FC236}">
                <a16:creationId xmlns:a16="http://schemas.microsoft.com/office/drawing/2014/main" id="{8085EA51-0AD7-6728-4166-352915ACC6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1807" y="1458671"/>
            <a:ext cx="914400" cy="914400"/>
          </a:xfrm>
          <a:prstGeom prst="rect">
            <a:avLst/>
          </a:prstGeom>
        </p:spPr>
      </p:pic>
      <p:graphicFrame>
        <p:nvGraphicFramePr>
          <p:cNvPr id="14" name="图表 13">
            <a:extLst>
              <a:ext uri="{FF2B5EF4-FFF2-40B4-BE49-F238E27FC236}">
                <a16:creationId xmlns:a16="http://schemas.microsoft.com/office/drawing/2014/main" id="{D4A1772E-E2BC-C173-E005-E0549141AA70}"/>
              </a:ext>
            </a:extLst>
          </p:cNvPr>
          <p:cNvGraphicFramePr/>
          <p:nvPr/>
        </p:nvGraphicFramePr>
        <p:xfrm>
          <a:off x="1579112" y="1607201"/>
          <a:ext cx="1114137" cy="888820"/>
        </p:xfrm>
        <a:graphic>
          <a:graphicData uri="http://schemas.openxmlformats.org/drawingml/2006/chart">
            <c:chart xmlns:c="http://schemas.openxmlformats.org/drawingml/2006/chart" xmlns:r="http://schemas.openxmlformats.org/officeDocument/2006/relationships" r:id="rId7"/>
          </a:graphicData>
        </a:graphic>
      </p:graphicFrame>
      <p:sp>
        <p:nvSpPr>
          <p:cNvPr id="15" name="文本框 14">
            <a:extLst>
              <a:ext uri="{FF2B5EF4-FFF2-40B4-BE49-F238E27FC236}">
                <a16:creationId xmlns:a16="http://schemas.microsoft.com/office/drawing/2014/main" id="{BF8E04CF-EAEB-7C3C-9269-FA90D7493DE5}"/>
              </a:ext>
            </a:extLst>
          </p:cNvPr>
          <p:cNvSpPr txBox="1"/>
          <p:nvPr/>
        </p:nvSpPr>
        <p:spPr>
          <a:xfrm>
            <a:off x="1171572" y="1795930"/>
            <a:ext cx="785813" cy="276999"/>
          </a:xfrm>
          <a:prstGeom prst="rect">
            <a:avLst/>
          </a:prstGeom>
          <a:noFill/>
        </p:spPr>
        <p:txBody>
          <a:bodyPr wrap="square" rtlCol="0">
            <a:spAutoFit/>
          </a:bodyPr>
          <a:lstStyle/>
          <a:p>
            <a:r>
              <a:rPr kumimoji="1" lang="en-US" altLang="zh-CN" sz="1200" dirty="0"/>
              <a:t>54.5%</a:t>
            </a:r>
            <a:endParaRPr kumimoji="1" lang="zh-CN" altLang="en-US" sz="1200" dirty="0"/>
          </a:p>
        </p:txBody>
      </p:sp>
      <p:sp>
        <p:nvSpPr>
          <p:cNvPr id="16" name="文本框 15">
            <a:extLst>
              <a:ext uri="{FF2B5EF4-FFF2-40B4-BE49-F238E27FC236}">
                <a16:creationId xmlns:a16="http://schemas.microsoft.com/office/drawing/2014/main" id="{7A577390-EF74-5867-62EF-D075B3B52AA9}"/>
              </a:ext>
            </a:extLst>
          </p:cNvPr>
          <p:cNvSpPr txBox="1"/>
          <p:nvPr/>
        </p:nvSpPr>
        <p:spPr>
          <a:xfrm>
            <a:off x="2628899" y="1777371"/>
            <a:ext cx="785813" cy="276999"/>
          </a:xfrm>
          <a:prstGeom prst="rect">
            <a:avLst/>
          </a:prstGeom>
          <a:noFill/>
        </p:spPr>
        <p:txBody>
          <a:bodyPr wrap="square" rtlCol="0">
            <a:spAutoFit/>
          </a:bodyPr>
          <a:lstStyle/>
          <a:p>
            <a:r>
              <a:rPr kumimoji="1" lang="en-US" altLang="zh-CN" sz="1200" dirty="0"/>
              <a:t>45.5%</a:t>
            </a:r>
            <a:endParaRPr kumimoji="1" lang="zh-CN" altLang="en-US" sz="1200" dirty="0"/>
          </a:p>
        </p:txBody>
      </p:sp>
      <p:sp>
        <p:nvSpPr>
          <p:cNvPr id="17" name="文本框 16">
            <a:extLst>
              <a:ext uri="{FF2B5EF4-FFF2-40B4-BE49-F238E27FC236}">
                <a16:creationId xmlns:a16="http://schemas.microsoft.com/office/drawing/2014/main" id="{F1945862-2EEB-FFAE-EAFC-6A670017885A}"/>
              </a:ext>
            </a:extLst>
          </p:cNvPr>
          <p:cNvSpPr txBox="1"/>
          <p:nvPr/>
        </p:nvSpPr>
        <p:spPr>
          <a:xfrm>
            <a:off x="545650" y="2269562"/>
            <a:ext cx="3679109" cy="1200329"/>
          </a:xfrm>
          <a:prstGeom prst="rect">
            <a:avLst/>
          </a:prstGeom>
          <a:noFill/>
        </p:spPr>
        <p:txBody>
          <a:bodyPr wrap="square" rtlCol="0">
            <a:spAutoFit/>
          </a:bodyPr>
          <a:lstStyle/>
          <a:p>
            <a:pPr marL="171450" indent="-171450">
              <a:buSzPct val="50000"/>
              <a:buFont typeface="Wingdings" pitchFamily="2" charset="2"/>
              <a:buChar char="n"/>
            </a:pPr>
            <a:r>
              <a:rPr kumimoji="1" lang="en-US" altLang="zh-CN" sz="1200" dirty="0"/>
              <a:t>Average </a:t>
            </a:r>
            <a:r>
              <a:rPr kumimoji="1" lang="en-US" altLang="zh-CN" sz="1200" b="1" dirty="0"/>
              <a:t>age</a:t>
            </a:r>
            <a:r>
              <a:rPr kumimoji="1" lang="en-US" altLang="zh-CN" sz="1200" dirty="0"/>
              <a:t>: 43</a:t>
            </a:r>
          </a:p>
          <a:p>
            <a:pPr marL="171450" indent="-171450">
              <a:buSzPct val="50000"/>
              <a:buFont typeface="Wingdings" pitchFamily="2" charset="2"/>
              <a:buChar char="n"/>
            </a:pPr>
            <a:r>
              <a:rPr kumimoji="1" lang="en-US" altLang="zh-CN" sz="1200" dirty="0"/>
              <a:t>New York has the </a:t>
            </a:r>
            <a:r>
              <a:rPr kumimoji="1" lang="en-US" altLang="zh-CN" sz="1200" b="1" dirty="0"/>
              <a:t>highest</a:t>
            </a:r>
            <a:r>
              <a:rPr kumimoji="1" lang="en-US" altLang="zh-CN" sz="1200" dirty="0"/>
              <a:t> average salary</a:t>
            </a:r>
          </a:p>
          <a:p>
            <a:pPr marL="171450" indent="-171450">
              <a:buSzPct val="50000"/>
              <a:buFont typeface="Wingdings" pitchFamily="2" charset="2"/>
              <a:buChar char="n"/>
            </a:pPr>
            <a:r>
              <a:rPr kumimoji="1" lang="en-US" altLang="zh-CN" sz="1200" dirty="0"/>
              <a:t>Typically have at least a </a:t>
            </a:r>
            <a:r>
              <a:rPr kumimoji="1" lang="en-US" altLang="zh-CN" sz="1200" b="1" dirty="0"/>
              <a:t>bachelor’s</a:t>
            </a:r>
            <a:r>
              <a:rPr kumimoji="1" lang="en-US" altLang="zh-CN" sz="1200" dirty="0"/>
              <a:t> degree</a:t>
            </a:r>
          </a:p>
          <a:p>
            <a:pPr marL="171450" indent="-171450">
              <a:buSzPct val="50000"/>
              <a:buFont typeface="Wingdings" pitchFamily="2" charset="2"/>
              <a:buChar char="n"/>
            </a:pPr>
            <a:r>
              <a:rPr kumimoji="1" lang="en-US" altLang="zh-CN" sz="1200" dirty="0"/>
              <a:t>Decision </a:t>
            </a:r>
            <a:r>
              <a:rPr kumimoji="1" lang="en-US" altLang="zh-CN" sz="1200" b="1" dirty="0"/>
              <a:t>influencers</a:t>
            </a:r>
            <a:r>
              <a:rPr kumimoji="1" lang="en-US" altLang="zh-CN" sz="1200" dirty="0"/>
              <a:t>, while school directors are decision makers</a:t>
            </a:r>
            <a:endParaRPr kumimoji="1" lang="zh-CN" altLang="en-US" sz="1200" dirty="0"/>
          </a:p>
        </p:txBody>
      </p:sp>
      <p:sp>
        <p:nvSpPr>
          <p:cNvPr id="19" name="燕尾形 18">
            <a:extLst>
              <a:ext uri="{FF2B5EF4-FFF2-40B4-BE49-F238E27FC236}">
                <a16:creationId xmlns:a16="http://schemas.microsoft.com/office/drawing/2014/main" id="{21D24A96-5B45-642B-0AF3-3CA2945EC1F0}"/>
              </a:ext>
            </a:extLst>
          </p:cNvPr>
          <p:cNvSpPr/>
          <p:nvPr/>
        </p:nvSpPr>
        <p:spPr>
          <a:xfrm>
            <a:off x="4333457" y="954313"/>
            <a:ext cx="3882337" cy="567159"/>
          </a:xfrm>
          <a:prstGeom prst="chevron">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bg1"/>
                </a:solidFill>
              </a:rPr>
              <a:t>Goal of Using AI</a:t>
            </a:r>
            <a:endParaRPr kumimoji="1" lang="zh-CN" altLang="en-US" b="1" dirty="0">
              <a:solidFill>
                <a:schemeClr val="bg1"/>
              </a:solidFill>
            </a:endParaRPr>
          </a:p>
        </p:txBody>
      </p:sp>
      <p:sp>
        <p:nvSpPr>
          <p:cNvPr id="20" name="同侧圆角矩形 19">
            <a:extLst>
              <a:ext uri="{FF2B5EF4-FFF2-40B4-BE49-F238E27FC236}">
                <a16:creationId xmlns:a16="http://schemas.microsoft.com/office/drawing/2014/main" id="{20A2EE8C-C116-3AF2-BB47-BF76B048FD9C}"/>
              </a:ext>
            </a:extLst>
          </p:cNvPr>
          <p:cNvSpPr/>
          <p:nvPr/>
        </p:nvSpPr>
        <p:spPr>
          <a:xfrm rot="10800000">
            <a:off x="4344875" y="1518442"/>
            <a:ext cx="3578708" cy="1967696"/>
          </a:xfrm>
          <a:prstGeom prst="round2Same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EE35FCBF-7D2D-EEBC-8E3A-8FDC69FD1D67}"/>
              </a:ext>
            </a:extLst>
          </p:cNvPr>
          <p:cNvSpPr txBox="1"/>
          <p:nvPr/>
        </p:nvSpPr>
        <p:spPr>
          <a:xfrm>
            <a:off x="4361688" y="1543779"/>
            <a:ext cx="3561895" cy="1938992"/>
          </a:xfrm>
          <a:prstGeom prst="rect">
            <a:avLst/>
          </a:prstGeom>
          <a:noFill/>
        </p:spPr>
        <p:txBody>
          <a:bodyPr wrap="square" rtlCol="0">
            <a:spAutoFit/>
          </a:bodyPr>
          <a:lstStyle/>
          <a:p>
            <a:pPr marL="171450" indent="-171450">
              <a:buSzPct val="50000"/>
              <a:buFont typeface="Wingdings" pitchFamily="2" charset="2"/>
              <a:buChar char="n"/>
            </a:pPr>
            <a:r>
              <a:rPr kumimoji="1" lang="en-US" altLang="zh-CN" sz="1200" b="1" dirty="0"/>
              <a:t>Role: </a:t>
            </a:r>
            <a:r>
              <a:rPr kumimoji="1" lang="en-US" altLang="zh-CN" sz="1200" dirty="0"/>
              <a:t>using AI for courses designing, assigning homework, grading, </a:t>
            </a:r>
            <a:r>
              <a:rPr kumimoji="1" lang="en-US" altLang="zh-CN" sz="1200" dirty="0" err="1"/>
              <a:t>etc</a:t>
            </a:r>
            <a:endParaRPr kumimoji="1" lang="en-US" altLang="zh-CN" sz="1200" dirty="0"/>
          </a:p>
          <a:p>
            <a:pPr marL="171450" indent="-171450">
              <a:buSzPct val="50000"/>
              <a:buFont typeface="Wingdings" pitchFamily="2" charset="2"/>
              <a:buChar char="n"/>
            </a:pPr>
            <a:r>
              <a:rPr kumimoji="1" lang="en-US" altLang="zh-CN" sz="1200" b="1" dirty="0"/>
              <a:t>Challenges:</a:t>
            </a:r>
          </a:p>
          <a:p>
            <a:pPr marL="628650" lvl="1" indent="-171450">
              <a:buSzPct val="50000"/>
              <a:buFont typeface="Wingdings" pitchFamily="2" charset="2"/>
              <a:buChar char="n"/>
            </a:pPr>
            <a:r>
              <a:rPr kumimoji="1" lang="en-US" altLang="zh-CN" sz="1200" b="1" dirty="0"/>
              <a:t>Big class size</a:t>
            </a:r>
            <a:r>
              <a:rPr kumimoji="1" lang="en-US" altLang="zh-CN" sz="1200" dirty="0"/>
              <a:t>: too many students compare to private schools</a:t>
            </a:r>
          </a:p>
          <a:p>
            <a:pPr marL="628650" lvl="1" indent="-171450">
              <a:buSzPct val="50000"/>
              <a:buFont typeface="Wingdings" pitchFamily="2" charset="2"/>
              <a:buChar char="n"/>
            </a:pPr>
            <a:r>
              <a:rPr kumimoji="1" lang="en-US" altLang="zh-CN" sz="1200" b="1" dirty="0"/>
              <a:t>Standardized test</a:t>
            </a:r>
            <a:r>
              <a:rPr kumimoji="1" lang="en-US" altLang="zh-CN" sz="1200" dirty="0"/>
              <a:t>: Practice questions assigning and grading</a:t>
            </a:r>
          </a:p>
          <a:p>
            <a:pPr marL="171450" indent="-171450">
              <a:buSzPct val="50000"/>
              <a:buFont typeface="Wingdings" pitchFamily="2" charset="2"/>
              <a:buChar char="n"/>
            </a:pPr>
            <a:r>
              <a:rPr kumimoji="1" lang="en-US" altLang="zh-CN" sz="1200" dirty="0"/>
              <a:t>Willing to adopt technologies in class for grading and designing courses</a:t>
            </a:r>
          </a:p>
          <a:p>
            <a:pPr marL="628650" lvl="1" indent="-171450">
              <a:buSzPct val="50000"/>
              <a:buFont typeface="Wingdings" pitchFamily="2" charset="2"/>
              <a:buChar char="n"/>
            </a:pPr>
            <a:endParaRPr kumimoji="1" lang="zh-CN" altLang="en-US" sz="1200" dirty="0"/>
          </a:p>
        </p:txBody>
      </p:sp>
      <p:sp>
        <p:nvSpPr>
          <p:cNvPr id="22" name="燕尾形 21">
            <a:extLst>
              <a:ext uri="{FF2B5EF4-FFF2-40B4-BE49-F238E27FC236}">
                <a16:creationId xmlns:a16="http://schemas.microsoft.com/office/drawing/2014/main" id="{497865F1-5C30-AC2B-1AA3-EDD1AE2994D1}"/>
              </a:ext>
            </a:extLst>
          </p:cNvPr>
          <p:cNvSpPr/>
          <p:nvPr/>
        </p:nvSpPr>
        <p:spPr>
          <a:xfrm>
            <a:off x="8127950" y="960699"/>
            <a:ext cx="3543300" cy="567159"/>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bg1"/>
                </a:solidFill>
              </a:rPr>
              <a:t>Current Platforms</a:t>
            </a:r>
            <a:endParaRPr kumimoji="1" lang="zh-CN" altLang="en-US" b="1" dirty="0">
              <a:solidFill>
                <a:schemeClr val="bg1"/>
              </a:solidFill>
            </a:endParaRPr>
          </a:p>
        </p:txBody>
      </p:sp>
      <p:sp>
        <p:nvSpPr>
          <p:cNvPr id="23" name="文本框 22">
            <a:extLst>
              <a:ext uri="{FF2B5EF4-FFF2-40B4-BE49-F238E27FC236}">
                <a16:creationId xmlns:a16="http://schemas.microsoft.com/office/drawing/2014/main" id="{4E5B5CF8-3817-21E4-9931-95117B66D346}"/>
              </a:ext>
            </a:extLst>
          </p:cNvPr>
          <p:cNvSpPr txBox="1"/>
          <p:nvPr/>
        </p:nvSpPr>
        <p:spPr>
          <a:xfrm>
            <a:off x="8215795" y="1607201"/>
            <a:ext cx="3248372" cy="1754326"/>
          </a:xfrm>
          <a:prstGeom prst="rect">
            <a:avLst/>
          </a:prstGeom>
          <a:noFill/>
        </p:spPr>
        <p:txBody>
          <a:bodyPr wrap="square" rtlCol="0">
            <a:spAutoFit/>
          </a:bodyPr>
          <a:lstStyle/>
          <a:p>
            <a:pPr marL="171450" indent="-171450" algn="l">
              <a:buSzPct val="50000"/>
              <a:buFont typeface="Wingdings" pitchFamily="2" charset="2"/>
              <a:buChar char="n"/>
            </a:pPr>
            <a:r>
              <a:rPr lang="en-US" altLang="zh-CN" sz="1200" b="0" i="0" dirty="0" err="1">
                <a:solidFill>
                  <a:srgbClr val="000000"/>
                </a:solidFill>
                <a:effectLst/>
              </a:rPr>
              <a:t>AudioPen</a:t>
            </a:r>
            <a:r>
              <a:rPr lang="en-US" altLang="zh-CN" sz="1200" b="0" i="0" dirty="0">
                <a:solidFill>
                  <a:srgbClr val="000000"/>
                </a:solidFill>
                <a:effectLst/>
              </a:rPr>
              <a:t>: converts spoken words into text</a:t>
            </a:r>
          </a:p>
          <a:p>
            <a:pPr marL="171450" indent="-171450" algn="l">
              <a:buSzPct val="50000"/>
              <a:buFont typeface="Wingdings" pitchFamily="2" charset="2"/>
              <a:buChar char="n"/>
            </a:pPr>
            <a:r>
              <a:rPr lang="en-US" altLang="zh-CN" sz="1200" b="0" i="0" dirty="0">
                <a:solidFill>
                  <a:srgbClr val="000000"/>
                </a:solidFill>
                <a:effectLst/>
              </a:rPr>
              <a:t>Canva Magic Write: generates ideas and aids in brainstorming</a:t>
            </a:r>
          </a:p>
          <a:p>
            <a:pPr marL="171450" indent="-171450" algn="l">
              <a:buSzPct val="50000"/>
              <a:buFont typeface="Wingdings" pitchFamily="2" charset="2"/>
              <a:buChar char="n"/>
            </a:pPr>
            <a:r>
              <a:rPr lang="en-US" altLang="zh-CN" sz="1200" b="0" i="0" dirty="0" err="1">
                <a:solidFill>
                  <a:srgbClr val="000000"/>
                </a:solidFill>
                <a:effectLst/>
              </a:rPr>
              <a:t>OpenAI</a:t>
            </a:r>
            <a:r>
              <a:rPr lang="en-US" altLang="zh-CN" sz="1200" b="0" i="0" dirty="0">
                <a:solidFill>
                  <a:srgbClr val="000000"/>
                </a:solidFill>
                <a:effectLst/>
              </a:rPr>
              <a:t>:  </a:t>
            </a:r>
            <a:r>
              <a:rPr lang="en-US" altLang="zh-CN" sz="1200" b="0" i="0" dirty="0" err="1">
                <a:solidFill>
                  <a:srgbClr val="000000"/>
                </a:solidFill>
                <a:effectLst/>
              </a:rPr>
              <a:t>ChatGPT</a:t>
            </a:r>
            <a:r>
              <a:rPr lang="en-US" altLang="zh-CN" sz="1200" b="0" i="0" dirty="0">
                <a:solidFill>
                  <a:srgbClr val="000000"/>
                </a:solidFill>
                <a:effectLst/>
              </a:rPr>
              <a:t> </a:t>
            </a:r>
            <a:r>
              <a:rPr lang="en-US" altLang="zh-CN" sz="1200" dirty="0">
                <a:solidFill>
                  <a:srgbClr val="000000"/>
                </a:solidFill>
              </a:rPr>
              <a:t>/</a:t>
            </a:r>
            <a:r>
              <a:rPr lang="en-US" altLang="zh-CN" sz="1200" b="0" i="0" dirty="0" err="1">
                <a:solidFill>
                  <a:srgbClr val="000000"/>
                </a:solidFill>
                <a:effectLst/>
              </a:rPr>
              <a:t>ChatGPT</a:t>
            </a:r>
            <a:r>
              <a:rPr lang="en-US" altLang="zh-CN" sz="1200" b="0" i="0" dirty="0">
                <a:solidFill>
                  <a:srgbClr val="000000"/>
                </a:solidFill>
                <a:effectLst/>
              </a:rPr>
              <a:t> 4</a:t>
            </a:r>
          </a:p>
          <a:p>
            <a:pPr marL="171450" indent="-171450" algn="l">
              <a:buSzPct val="50000"/>
              <a:buFont typeface="Wingdings" pitchFamily="2" charset="2"/>
              <a:buChar char="n"/>
            </a:pPr>
            <a:r>
              <a:rPr lang="en-US" altLang="zh-CN" sz="1200" b="0" i="0" dirty="0">
                <a:solidFill>
                  <a:srgbClr val="000000"/>
                </a:solidFill>
                <a:effectLst/>
              </a:rPr>
              <a:t>Quizizz: personalized quizzes and lessons, with adjustments for difficulty and grammar checks</a:t>
            </a:r>
          </a:p>
          <a:p>
            <a:pPr>
              <a:buSzPct val="50000"/>
            </a:pPr>
            <a:endParaRPr kumimoji="1" lang="en-US" altLang="zh-CN" sz="1200" dirty="0"/>
          </a:p>
        </p:txBody>
      </p:sp>
      <p:sp>
        <p:nvSpPr>
          <p:cNvPr id="25" name="同侧圆角矩形 24">
            <a:extLst>
              <a:ext uri="{FF2B5EF4-FFF2-40B4-BE49-F238E27FC236}">
                <a16:creationId xmlns:a16="http://schemas.microsoft.com/office/drawing/2014/main" id="{A5E10A1A-55BC-B080-2F05-7EE33D5B9A18}"/>
              </a:ext>
            </a:extLst>
          </p:cNvPr>
          <p:cNvSpPr/>
          <p:nvPr/>
        </p:nvSpPr>
        <p:spPr>
          <a:xfrm rot="10800000">
            <a:off x="8139496" y="1527858"/>
            <a:ext cx="3248372" cy="1967696"/>
          </a:xfrm>
          <a:prstGeom prst="round2Same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2127981D-01A8-4B01-2F02-B6617B3B1D8A}"/>
              </a:ext>
            </a:extLst>
          </p:cNvPr>
          <p:cNvSpPr/>
          <p:nvPr/>
        </p:nvSpPr>
        <p:spPr>
          <a:xfrm>
            <a:off x="545650" y="3700463"/>
            <a:ext cx="3679109" cy="52550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t>Interests and Needs</a:t>
            </a:r>
            <a:endParaRPr kumimoji="1" lang="zh-CN" altLang="en-US" b="1" dirty="0"/>
          </a:p>
        </p:txBody>
      </p:sp>
      <p:sp>
        <p:nvSpPr>
          <p:cNvPr id="27" name="同侧圆角矩形 26">
            <a:extLst>
              <a:ext uri="{FF2B5EF4-FFF2-40B4-BE49-F238E27FC236}">
                <a16:creationId xmlns:a16="http://schemas.microsoft.com/office/drawing/2014/main" id="{120C1921-3C31-DC24-22B2-0DAABAECDC46}"/>
              </a:ext>
            </a:extLst>
          </p:cNvPr>
          <p:cNvSpPr/>
          <p:nvPr/>
        </p:nvSpPr>
        <p:spPr>
          <a:xfrm rot="10800000">
            <a:off x="545649" y="4234149"/>
            <a:ext cx="3664819" cy="1751730"/>
          </a:xfrm>
          <a:prstGeom prst="round2Same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4CCC94AE-0768-1F68-666C-B9955076F9FE}"/>
              </a:ext>
            </a:extLst>
          </p:cNvPr>
          <p:cNvSpPr/>
          <p:nvPr/>
        </p:nvSpPr>
        <p:spPr>
          <a:xfrm>
            <a:off x="4361688" y="3708647"/>
            <a:ext cx="3679109" cy="52550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t>Evaluation and Concerns</a:t>
            </a:r>
            <a:endParaRPr kumimoji="1" lang="zh-CN" altLang="en-US" b="1" dirty="0"/>
          </a:p>
        </p:txBody>
      </p:sp>
      <p:sp>
        <p:nvSpPr>
          <p:cNvPr id="29" name="同侧圆角矩形 28">
            <a:extLst>
              <a:ext uri="{FF2B5EF4-FFF2-40B4-BE49-F238E27FC236}">
                <a16:creationId xmlns:a16="http://schemas.microsoft.com/office/drawing/2014/main" id="{F24BCD88-05CF-3D46-A009-0282D6E69D0E}"/>
              </a:ext>
            </a:extLst>
          </p:cNvPr>
          <p:cNvSpPr/>
          <p:nvPr/>
        </p:nvSpPr>
        <p:spPr>
          <a:xfrm rot="10800000">
            <a:off x="4368832" y="4226658"/>
            <a:ext cx="3664819" cy="1751730"/>
          </a:xfrm>
          <a:prstGeom prst="round2Same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70C207C2-E38F-1EFD-F9F8-FF4DBF5E4F15}"/>
              </a:ext>
            </a:extLst>
          </p:cNvPr>
          <p:cNvSpPr/>
          <p:nvPr/>
        </p:nvSpPr>
        <p:spPr>
          <a:xfrm>
            <a:off x="8127950" y="3706378"/>
            <a:ext cx="3585079" cy="52550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t>Takeaways</a:t>
            </a:r>
            <a:endParaRPr kumimoji="1" lang="zh-CN" altLang="en-US" b="1" dirty="0"/>
          </a:p>
        </p:txBody>
      </p:sp>
      <p:sp>
        <p:nvSpPr>
          <p:cNvPr id="31" name="同侧圆角矩形 30">
            <a:extLst>
              <a:ext uri="{FF2B5EF4-FFF2-40B4-BE49-F238E27FC236}">
                <a16:creationId xmlns:a16="http://schemas.microsoft.com/office/drawing/2014/main" id="{7286CE07-2C3A-FC3A-C3BF-A6868C8766B0}"/>
              </a:ext>
            </a:extLst>
          </p:cNvPr>
          <p:cNvSpPr/>
          <p:nvPr/>
        </p:nvSpPr>
        <p:spPr>
          <a:xfrm rot="10800000">
            <a:off x="8135363" y="4185902"/>
            <a:ext cx="3577666" cy="1751730"/>
          </a:xfrm>
          <a:prstGeom prst="round2Same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7CC6B1BA-E5E3-0184-DF94-A9F6B0F95202}"/>
              </a:ext>
            </a:extLst>
          </p:cNvPr>
          <p:cNvSpPr txBox="1"/>
          <p:nvPr/>
        </p:nvSpPr>
        <p:spPr>
          <a:xfrm>
            <a:off x="567073" y="4235204"/>
            <a:ext cx="3679109" cy="1938992"/>
          </a:xfrm>
          <a:prstGeom prst="rect">
            <a:avLst/>
          </a:prstGeom>
          <a:noFill/>
        </p:spPr>
        <p:txBody>
          <a:bodyPr wrap="square" rtlCol="0">
            <a:spAutoFit/>
          </a:bodyPr>
          <a:lstStyle/>
          <a:p>
            <a:pPr>
              <a:buSzPct val="50000"/>
            </a:pPr>
            <a:r>
              <a:rPr kumimoji="1" lang="en-US" altLang="zh-CN" sz="1200" b="1" dirty="0"/>
              <a:t>Advertising:</a:t>
            </a:r>
          </a:p>
          <a:p>
            <a:pPr marL="171450" indent="-171450">
              <a:buSzPct val="50000"/>
              <a:buFont typeface="Wingdings" pitchFamily="2" charset="2"/>
              <a:buChar char="n"/>
            </a:pPr>
            <a:r>
              <a:rPr kumimoji="1" lang="en-US" altLang="zh-CN" sz="1200" dirty="0"/>
              <a:t>Workshops and conferences</a:t>
            </a:r>
          </a:p>
          <a:p>
            <a:pPr marL="171450" indent="-171450">
              <a:buSzPct val="50000"/>
              <a:buFont typeface="Wingdings" pitchFamily="2" charset="2"/>
              <a:buChar char="n"/>
            </a:pPr>
            <a:r>
              <a:rPr kumimoji="1" lang="en-US" altLang="zh-CN" sz="1200" dirty="0"/>
              <a:t>Social media platforms (Ex. video tutorials)</a:t>
            </a:r>
          </a:p>
          <a:p>
            <a:pPr marL="171450" indent="-171450">
              <a:buSzPct val="50000"/>
              <a:buFont typeface="Wingdings" pitchFamily="2" charset="2"/>
              <a:buChar char="n"/>
            </a:pPr>
            <a:r>
              <a:rPr kumimoji="1" lang="en-US" altLang="zh-CN" sz="1200" dirty="0"/>
              <a:t>Colleagues and fellow teachers</a:t>
            </a:r>
          </a:p>
          <a:p>
            <a:pPr>
              <a:buSzPct val="50000"/>
            </a:pPr>
            <a:r>
              <a:rPr kumimoji="1" lang="en-US" altLang="zh-CN" sz="1200" b="1" dirty="0"/>
              <a:t>Needs:</a:t>
            </a:r>
          </a:p>
          <a:p>
            <a:pPr marL="171450" indent="-171450">
              <a:buSzPct val="50000"/>
              <a:buFont typeface="Wingdings" pitchFamily="2" charset="2"/>
              <a:buChar char="n"/>
            </a:pPr>
            <a:r>
              <a:rPr kumimoji="1" lang="en-US" altLang="zh-CN" sz="1200" dirty="0"/>
              <a:t>Alignment with </a:t>
            </a:r>
            <a:r>
              <a:rPr kumimoji="1" lang="en-US" altLang="zh-CN" sz="1200" b="1" dirty="0"/>
              <a:t>curriculum standards </a:t>
            </a:r>
            <a:r>
              <a:rPr kumimoji="1" lang="en-US" altLang="zh-CN" sz="1200" dirty="0"/>
              <a:t>and learning objectives</a:t>
            </a:r>
          </a:p>
          <a:p>
            <a:pPr marL="171450" indent="-171450">
              <a:buSzPct val="50000"/>
              <a:buFont typeface="Wingdings" pitchFamily="2" charset="2"/>
              <a:buChar char="n"/>
            </a:pPr>
            <a:r>
              <a:rPr kumimoji="1" lang="en-US" altLang="zh-CN" sz="1200" dirty="0"/>
              <a:t>Differentiation options to cater to many </a:t>
            </a:r>
            <a:r>
              <a:rPr kumimoji="1" lang="en-US" altLang="zh-CN" sz="1200" b="1" dirty="0"/>
              <a:t>students' diverse abilities</a:t>
            </a:r>
          </a:p>
          <a:p>
            <a:pPr marL="171450" indent="-171450">
              <a:buSzPct val="50000"/>
              <a:buFont typeface="Wingdings" pitchFamily="2" charset="2"/>
              <a:buChar char="n"/>
            </a:pPr>
            <a:endParaRPr kumimoji="1" lang="zh-CN" altLang="en-US" sz="1200" dirty="0"/>
          </a:p>
        </p:txBody>
      </p:sp>
      <p:sp>
        <p:nvSpPr>
          <p:cNvPr id="33" name="文本框 32">
            <a:extLst>
              <a:ext uri="{FF2B5EF4-FFF2-40B4-BE49-F238E27FC236}">
                <a16:creationId xmlns:a16="http://schemas.microsoft.com/office/drawing/2014/main" id="{746539EC-ECAA-865C-B214-8A65737CCA13}"/>
              </a:ext>
            </a:extLst>
          </p:cNvPr>
          <p:cNvSpPr txBox="1"/>
          <p:nvPr/>
        </p:nvSpPr>
        <p:spPr>
          <a:xfrm>
            <a:off x="4505991" y="4195786"/>
            <a:ext cx="3634819" cy="1754326"/>
          </a:xfrm>
          <a:prstGeom prst="rect">
            <a:avLst/>
          </a:prstGeom>
          <a:noFill/>
        </p:spPr>
        <p:txBody>
          <a:bodyPr wrap="square" rtlCol="0">
            <a:spAutoFit/>
          </a:bodyPr>
          <a:lstStyle/>
          <a:p>
            <a:pPr>
              <a:buSzPct val="50000"/>
            </a:pPr>
            <a:r>
              <a:rPr kumimoji="1" lang="en-US" altLang="zh-CN" sz="1200" b="1" dirty="0"/>
              <a:t>Influence decisions:</a:t>
            </a:r>
          </a:p>
          <a:p>
            <a:pPr marL="171450" indent="-171450">
              <a:buSzPct val="50000"/>
              <a:buFont typeface="Wingdings" pitchFamily="2" charset="2"/>
              <a:buChar char="n"/>
            </a:pPr>
            <a:r>
              <a:rPr kumimoji="1" lang="en-US" altLang="zh-CN" sz="1200" dirty="0"/>
              <a:t>School administrators/colleagues/online communities and social media groups</a:t>
            </a:r>
          </a:p>
          <a:p>
            <a:pPr>
              <a:buSzPct val="50000"/>
            </a:pPr>
            <a:r>
              <a:rPr kumimoji="1" lang="en-US" altLang="zh-CN" sz="1200" b="1" dirty="0"/>
              <a:t>Concerns:</a:t>
            </a:r>
          </a:p>
          <a:p>
            <a:pPr marL="171450" indent="-171450">
              <a:buSzPct val="50000"/>
              <a:buFont typeface="Wingdings" pitchFamily="2" charset="2"/>
              <a:buChar char="n"/>
            </a:pPr>
            <a:r>
              <a:rPr kumimoji="1" lang="en-US" altLang="zh-CN" sz="1200" b="1" dirty="0"/>
              <a:t>Time </a:t>
            </a:r>
            <a:r>
              <a:rPr kumimoji="1" lang="en-US" altLang="zh-CN" sz="1200" dirty="0"/>
              <a:t>constraints for learning/</a:t>
            </a:r>
            <a:r>
              <a:rPr kumimoji="1" lang="en-US" altLang="zh-CN" sz="1200" b="1" dirty="0"/>
              <a:t>limited access </a:t>
            </a:r>
            <a:r>
              <a:rPr kumimoji="1" lang="en-US" altLang="zh-CN" sz="1200" dirty="0"/>
              <a:t>to devices</a:t>
            </a:r>
          </a:p>
          <a:p>
            <a:pPr>
              <a:buSzPct val="50000"/>
            </a:pPr>
            <a:r>
              <a:rPr kumimoji="1" lang="en-US" altLang="zh-CN" sz="1200" b="1" dirty="0"/>
              <a:t>Evaluate credibility:</a:t>
            </a:r>
          </a:p>
          <a:p>
            <a:pPr marL="171450" indent="-171450">
              <a:buSzPct val="50000"/>
              <a:buFont typeface="Wingdings" pitchFamily="2" charset="2"/>
              <a:buChar char="n"/>
            </a:pPr>
            <a:r>
              <a:rPr kumimoji="1" lang="en-US" altLang="zh-CN" sz="1200" dirty="0"/>
              <a:t>Researching product reviews/testimonials</a:t>
            </a:r>
          </a:p>
          <a:p>
            <a:pPr marL="171450" indent="-171450">
              <a:buSzPct val="50000"/>
              <a:buFont typeface="Wingdings" pitchFamily="2" charset="2"/>
              <a:buChar char="n"/>
            </a:pPr>
            <a:r>
              <a:rPr kumimoji="1" lang="en-US" altLang="zh-CN" sz="1200" dirty="0"/>
              <a:t>Trying out free trials</a:t>
            </a:r>
            <a:endParaRPr kumimoji="1" lang="zh-CN" altLang="en-US" sz="1200" dirty="0"/>
          </a:p>
        </p:txBody>
      </p:sp>
      <p:sp>
        <p:nvSpPr>
          <p:cNvPr id="34" name="文本框 33">
            <a:extLst>
              <a:ext uri="{FF2B5EF4-FFF2-40B4-BE49-F238E27FC236}">
                <a16:creationId xmlns:a16="http://schemas.microsoft.com/office/drawing/2014/main" id="{BCE07592-87B9-8B1E-8B82-FF6207A311F4}"/>
              </a:ext>
            </a:extLst>
          </p:cNvPr>
          <p:cNvSpPr txBox="1"/>
          <p:nvPr/>
        </p:nvSpPr>
        <p:spPr>
          <a:xfrm>
            <a:off x="8156301" y="4216016"/>
            <a:ext cx="3514950" cy="1754326"/>
          </a:xfrm>
          <a:prstGeom prst="rect">
            <a:avLst/>
          </a:prstGeom>
          <a:noFill/>
        </p:spPr>
        <p:txBody>
          <a:bodyPr wrap="square" rtlCol="0">
            <a:spAutoFit/>
          </a:bodyPr>
          <a:lstStyle/>
          <a:p>
            <a:pPr marL="171450" indent="-171450">
              <a:buSzPct val="50000"/>
              <a:buFont typeface="Wingdings" pitchFamily="2" charset="2"/>
              <a:buChar char="n"/>
            </a:pPr>
            <a:r>
              <a:rPr kumimoji="1" lang="en-US" altLang="zh-CN" sz="1200" dirty="0"/>
              <a:t>Public high school teachers have </a:t>
            </a:r>
            <a:r>
              <a:rPr kumimoji="1" lang="en-US" altLang="zh-CN" sz="1200" b="1" dirty="0"/>
              <a:t>elder age</a:t>
            </a:r>
            <a:r>
              <a:rPr kumimoji="1" lang="en-US" altLang="zh-CN" sz="1200" dirty="0"/>
              <a:t> and more </a:t>
            </a:r>
            <a:r>
              <a:rPr kumimoji="1" lang="en-US" altLang="zh-CN" sz="1200" b="1" dirty="0"/>
              <a:t>female</a:t>
            </a:r>
            <a:r>
              <a:rPr kumimoji="1" lang="en-US" altLang="zh-CN" sz="1200" dirty="0"/>
              <a:t> teachers</a:t>
            </a:r>
          </a:p>
          <a:p>
            <a:pPr marL="171450" indent="-171450">
              <a:buSzPct val="50000"/>
              <a:buFont typeface="Wingdings" pitchFamily="2" charset="2"/>
              <a:buChar char="n"/>
            </a:pPr>
            <a:r>
              <a:rPr kumimoji="1" lang="en-US" altLang="zh-CN" sz="1200" dirty="0"/>
              <a:t>They desire AI tools that could </a:t>
            </a:r>
            <a:r>
              <a:rPr kumimoji="1" lang="en-US" altLang="zh-CN" sz="1200" b="1" dirty="0"/>
              <a:t>save time </a:t>
            </a:r>
            <a:r>
              <a:rPr kumimoji="1" lang="en-US" altLang="zh-CN" sz="1200" dirty="0"/>
              <a:t>for designing courses, assigning homework and grading with a relatively </a:t>
            </a:r>
            <a:r>
              <a:rPr kumimoji="1" lang="en-US" altLang="zh-CN" sz="1200" b="1" dirty="0"/>
              <a:t>big class size</a:t>
            </a:r>
          </a:p>
          <a:p>
            <a:pPr marL="171450" indent="-171450">
              <a:buSzPct val="50000"/>
              <a:buFont typeface="Wingdings" pitchFamily="2" charset="2"/>
              <a:buChar char="n"/>
            </a:pPr>
            <a:r>
              <a:rPr kumimoji="1" lang="en-US" altLang="zh-CN" sz="1200" dirty="0"/>
              <a:t>Advertise through </a:t>
            </a:r>
            <a:r>
              <a:rPr kumimoji="1" lang="en-US" altLang="zh-CN" sz="1200" b="1" dirty="0"/>
              <a:t>conferences, social media </a:t>
            </a:r>
            <a:r>
              <a:rPr kumimoji="1" lang="en-US" altLang="zh-CN" sz="1200" dirty="0"/>
              <a:t>and </a:t>
            </a:r>
            <a:r>
              <a:rPr kumimoji="1" lang="en-US" altLang="zh-CN" sz="1200" b="1" dirty="0"/>
              <a:t>recommendations of colleagues</a:t>
            </a:r>
            <a:r>
              <a:rPr kumimoji="1" lang="en-US" altLang="zh-CN" sz="1200" dirty="0"/>
              <a:t> may help</a:t>
            </a:r>
            <a:endParaRPr kumimoji="1" lang="zh-CN" altLang="en-US" sz="1200" dirty="0"/>
          </a:p>
        </p:txBody>
      </p:sp>
    </p:spTree>
    <p:extLst>
      <p:ext uri="{BB962C8B-B14F-4D97-AF65-F5344CB8AC3E}">
        <p14:creationId xmlns:p14="http://schemas.microsoft.com/office/powerpoint/2010/main" val="3110118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1488360-C27C-B443-B136-8F73C185A858}"/>
              </a:ext>
            </a:extLst>
          </p:cNvPr>
          <p:cNvSpPr>
            <a:spLocks noGrp="1"/>
          </p:cNvSpPr>
          <p:nvPr>
            <p:ph type="pic" sz="quarter" idx="12"/>
          </p:nvPr>
        </p:nvSpPr>
        <p:spPr/>
        <p:txBody>
          <a:bodyPr/>
          <a:lstStyle/>
          <a:p>
            <a:endParaRPr lang="zh-CN" altLang="en-US"/>
          </a:p>
        </p:txBody>
      </p:sp>
    </p:spTree>
    <p:extLst>
      <p:ext uri="{BB962C8B-B14F-4D97-AF65-F5344CB8AC3E}">
        <p14:creationId xmlns:p14="http://schemas.microsoft.com/office/powerpoint/2010/main" val="80293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B4145D39-3DD6-3F4B-9A15-8FA05CD205A7}"/>
              </a:ext>
            </a:extLst>
          </p:cNvPr>
          <p:cNvGrpSpPr/>
          <p:nvPr/>
        </p:nvGrpSpPr>
        <p:grpSpPr>
          <a:xfrm>
            <a:off x="3867682" y="2020435"/>
            <a:ext cx="3180058" cy="1288251"/>
            <a:chOff x="542730" y="2297244"/>
            <a:chExt cx="3288870" cy="1288251"/>
          </a:xfrm>
        </p:grpSpPr>
        <p:sp>
          <p:nvSpPr>
            <p:cNvPr id="44" name="Rectangle 43">
              <a:extLst>
                <a:ext uri="{FF2B5EF4-FFF2-40B4-BE49-F238E27FC236}">
                  <a16:creationId xmlns:a16="http://schemas.microsoft.com/office/drawing/2014/main" id="{449C2001-75F6-BB9E-DF06-D3107E2135AD}"/>
                </a:ext>
              </a:extLst>
            </p:cNvPr>
            <p:cNvSpPr/>
            <p:nvPr/>
          </p:nvSpPr>
          <p:spPr>
            <a:xfrm>
              <a:off x="542730" y="2727150"/>
              <a:ext cx="3281053" cy="85834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Automated </a:t>
              </a:r>
              <a:r>
                <a:rPr kumimoji="0" lang="en-US" sz="1200" b="1" i="0" u="none" strike="noStrike" kern="1200" cap="none" spc="0" normalizeH="0" baseline="0" noProof="0">
                  <a:ln>
                    <a:noFill/>
                  </a:ln>
                  <a:solidFill>
                    <a:prstClr val="black"/>
                  </a:solidFill>
                  <a:effectLst/>
                  <a:uLnTx/>
                  <a:uFillTx/>
                  <a:latin typeface="Verdana"/>
                  <a:ea typeface="+mn-ea"/>
                  <a:cs typeface="+mn-cs"/>
                </a:rPr>
                <a:t>tutoring systems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Adaptive assessment tools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Ethical AI use</a:t>
              </a:r>
              <a:r>
                <a:rPr kumimoji="0" lang="en-US" sz="1200" b="0" i="0" u="none" strike="noStrike" kern="1200" cap="none" spc="0" normalizeH="0" baseline="0" noProof="0">
                  <a:ln>
                    <a:noFill/>
                  </a:ln>
                  <a:solidFill>
                    <a:prstClr val="black"/>
                  </a:solidFill>
                  <a:effectLst/>
                  <a:uLnTx/>
                  <a:uFillTx/>
                  <a:latin typeface="Verdana"/>
                  <a:ea typeface="+mn-ea"/>
                  <a:cs typeface="+mn-cs"/>
                </a:rPr>
                <a:t>, ensuring safe access for students</a:t>
              </a:r>
              <a:endParaRPr kumimoji="1" lang="zh-CN" altLang="en-US" sz="1200" b="0" i="0" u="none" strike="noStrike" kern="1200" cap="none" spc="0" normalizeH="0" baseline="0" noProof="0">
                <a:ln>
                  <a:noFill/>
                </a:ln>
                <a:solidFill>
                  <a:prstClr val="black"/>
                </a:solidFill>
                <a:effectLst/>
                <a:uLnTx/>
                <a:uFillTx/>
                <a:latin typeface="Verdana"/>
                <a:ea typeface="+mn-ea"/>
                <a:cs typeface="+mn-cs"/>
              </a:endParaRPr>
            </a:p>
          </p:txBody>
        </p:sp>
        <p:sp>
          <p:nvSpPr>
            <p:cNvPr id="45" name="Rounded Rectangle 44">
              <a:extLst>
                <a:ext uri="{FF2B5EF4-FFF2-40B4-BE49-F238E27FC236}">
                  <a16:creationId xmlns:a16="http://schemas.microsoft.com/office/drawing/2014/main" id="{70C16D0F-AC67-1E37-C5C8-21C54D65C5F1}"/>
                </a:ext>
              </a:extLst>
            </p:cNvPr>
            <p:cNvSpPr/>
            <p:nvPr/>
          </p:nvSpPr>
          <p:spPr>
            <a:xfrm>
              <a:off x="550547" y="2297244"/>
              <a:ext cx="3281053" cy="47573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Technology Integration</a:t>
              </a:r>
            </a:p>
          </p:txBody>
        </p:sp>
      </p:grpSp>
      <p:grpSp>
        <p:nvGrpSpPr>
          <p:cNvPr id="46" name="Group 45">
            <a:extLst>
              <a:ext uri="{FF2B5EF4-FFF2-40B4-BE49-F238E27FC236}">
                <a16:creationId xmlns:a16="http://schemas.microsoft.com/office/drawing/2014/main" id="{444DAA9D-352F-6B9D-ECEB-EFEC3D6ACECE}"/>
              </a:ext>
            </a:extLst>
          </p:cNvPr>
          <p:cNvGrpSpPr/>
          <p:nvPr/>
        </p:nvGrpSpPr>
        <p:grpSpPr>
          <a:xfrm>
            <a:off x="3875237" y="3363053"/>
            <a:ext cx="3172500" cy="1291024"/>
            <a:chOff x="550547" y="2297244"/>
            <a:chExt cx="3281053" cy="1291024"/>
          </a:xfrm>
        </p:grpSpPr>
        <p:sp>
          <p:nvSpPr>
            <p:cNvPr id="47" name="Rectangle 46">
              <a:extLst>
                <a:ext uri="{FF2B5EF4-FFF2-40B4-BE49-F238E27FC236}">
                  <a16:creationId xmlns:a16="http://schemas.microsoft.com/office/drawing/2014/main" id="{6A447D00-A85F-7E42-3FAD-D64FC63F999F}"/>
                </a:ext>
              </a:extLst>
            </p:cNvPr>
            <p:cNvSpPr/>
            <p:nvPr/>
          </p:nvSpPr>
          <p:spPr>
            <a:xfrm>
              <a:off x="550547" y="2668136"/>
              <a:ext cx="3281053" cy="92013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endParaRPr kumimoji="0" lang="en-US" sz="1200" b="1"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Direct outreach</a:t>
              </a:r>
              <a:r>
                <a:rPr kumimoji="0" lang="en-US" sz="1200" b="0" i="0" u="none" strike="noStrike" kern="1200" cap="none" spc="0" normalizeH="0" baseline="0" noProof="0">
                  <a:ln>
                    <a:noFill/>
                  </a:ln>
                  <a:solidFill>
                    <a:prstClr val="black"/>
                  </a:solidFill>
                  <a:effectLst/>
                  <a:uLnTx/>
                  <a:uFillTx/>
                  <a:latin typeface="Verdana"/>
                  <a:ea typeface="+mn-ea"/>
                  <a:cs typeface="+mn-cs"/>
                </a:rPr>
                <a:t> to schools and districts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Online sales</a:t>
              </a:r>
              <a:r>
                <a:rPr kumimoji="0" lang="en-US" sz="1200" b="0" i="0" u="none" strike="noStrike" kern="1200" cap="none" spc="0" normalizeH="0" baseline="0" noProof="0">
                  <a:ln>
                    <a:noFill/>
                  </a:ln>
                  <a:solidFill>
                    <a:prstClr val="black"/>
                  </a:solidFill>
                  <a:effectLst/>
                  <a:uLnTx/>
                  <a:uFillTx/>
                  <a:latin typeface="Verdana"/>
                  <a:ea typeface="+mn-ea"/>
                  <a:cs typeface="+mn-cs"/>
                </a:rPr>
                <a:t> through their website SEO, social media, and email</a:t>
              </a:r>
            </a:p>
          </p:txBody>
        </p:sp>
        <p:sp>
          <p:nvSpPr>
            <p:cNvPr id="48" name="Rounded Rectangle 47">
              <a:extLst>
                <a:ext uri="{FF2B5EF4-FFF2-40B4-BE49-F238E27FC236}">
                  <a16:creationId xmlns:a16="http://schemas.microsoft.com/office/drawing/2014/main" id="{B744095C-70A2-4A1C-DA5E-008F9E0CABDB}"/>
                </a:ext>
              </a:extLst>
            </p:cNvPr>
            <p:cNvSpPr/>
            <p:nvPr/>
          </p:nvSpPr>
          <p:spPr>
            <a:xfrm>
              <a:off x="550547" y="2297244"/>
              <a:ext cx="3281053" cy="47573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Sales Channels</a:t>
              </a:r>
            </a:p>
          </p:txBody>
        </p:sp>
      </p:grpSp>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t>Flint, LinkedIn</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sz="1600" b="0" i="0">
                <a:effectLst/>
                <a:latin typeface="Verdana" panose="020B0604030504040204" pitchFamily="34" charset="0"/>
                <a:ea typeface="Verdana" panose="020B0604030504040204" pitchFamily="34" charset="0"/>
                <a:cs typeface="Verdana" panose="020B0604030504040204" pitchFamily="34" charset="0"/>
              </a:rPr>
              <a:t>Flint's AI-driven edge in K-12 underscores the need for </a:t>
            </a:r>
            <a:r>
              <a:rPr lang="en-US" sz="1600" b="0" i="0" err="1">
                <a:effectLst/>
                <a:latin typeface="Verdana" panose="020B0604030504040204" pitchFamily="34" charset="0"/>
                <a:ea typeface="Verdana" panose="020B0604030504040204" pitchFamily="34" charset="0"/>
                <a:cs typeface="Verdana" panose="020B0604030504040204" pitchFamily="34" charset="0"/>
              </a:rPr>
              <a:t>Geni</a:t>
            </a:r>
            <a:r>
              <a:rPr lang="en-US" sz="1600" b="0" i="0">
                <a:effectLst/>
                <a:latin typeface="Verdana" panose="020B0604030504040204" pitchFamily="34" charset="0"/>
                <a:ea typeface="Verdana" panose="020B0604030504040204" pitchFamily="34" charset="0"/>
                <a:cs typeface="Verdana" panose="020B0604030504040204" pitchFamily="34" charset="0"/>
              </a:rPr>
              <a:t> Zone to elevate data protection and accessibility, ensuring competitive relevance in the evolving EdTech landscape</a:t>
            </a:r>
            <a:endParaRPr lang="en-US" sz="1600">
              <a:latin typeface="Verdana" panose="020B0604030504040204" pitchFamily="34" charset="0"/>
              <a:ea typeface="Verdana" panose="020B0604030504040204" pitchFamily="34" charset="0"/>
              <a:cs typeface="Verdana" panose="020B0604030504040204" pitchFamily="34" charset="0"/>
            </a:endParaRP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a:t>Assessing the competitive landscape by performing competitor analysis on Flint, Inc.</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pic>
        <p:nvPicPr>
          <p:cNvPr id="31" name="Picture 2">
            <a:extLst>
              <a:ext uri="{FF2B5EF4-FFF2-40B4-BE49-F238E27FC236}">
                <a16:creationId xmlns:a16="http://schemas.microsoft.com/office/drawing/2014/main" id="{80EB92D5-5BB7-0F66-C602-7065C0BBC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834" y="981033"/>
            <a:ext cx="2192430" cy="82247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A21A96A2-6611-295B-966C-72B426DE2BD3}"/>
              </a:ext>
            </a:extLst>
          </p:cNvPr>
          <p:cNvSpPr/>
          <p:nvPr/>
        </p:nvSpPr>
        <p:spPr>
          <a:xfrm>
            <a:off x="3549511" y="1298789"/>
            <a:ext cx="7782711" cy="49275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Flint is an AI platform designed specifically for schools, focusing on enhancing learning experiences while </a:t>
            </a:r>
            <a:r>
              <a:rPr kumimoji="0" lang="en-US" sz="1400" b="1" i="0" u="none" strike="noStrike" kern="1200" cap="none" spc="0" normalizeH="0" baseline="0" noProof="0">
                <a:ln>
                  <a:noFill/>
                </a:ln>
                <a:solidFill>
                  <a:srgbClr val="002060"/>
                </a:solidFill>
                <a:effectLst/>
                <a:uLnTx/>
                <a:uFillTx/>
                <a:latin typeface="Verdana" panose="020B0604030504040204" pitchFamily="34" charset="0"/>
                <a:ea typeface="Verdana" panose="020B0604030504040204" pitchFamily="34" charset="0"/>
                <a:cs typeface="Verdana" panose="020B0604030504040204" pitchFamily="34" charset="0"/>
              </a:rPr>
              <a:t>safeguarding student data</a:t>
            </a:r>
          </a:p>
        </p:txBody>
      </p:sp>
      <p:grpSp>
        <p:nvGrpSpPr>
          <p:cNvPr id="8" name="Group 7">
            <a:extLst>
              <a:ext uri="{FF2B5EF4-FFF2-40B4-BE49-F238E27FC236}">
                <a16:creationId xmlns:a16="http://schemas.microsoft.com/office/drawing/2014/main" id="{8795A5A0-B6A7-75BA-FC54-40DA8C443A32}"/>
              </a:ext>
            </a:extLst>
          </p:cNvPr>
          <p:cNvGrpSpPr/>
          <p:nvPr/>
        </p:nvGrpSpPr>
        <p:grpSpPr>
          <a:xfrm>
            <a:off x="472705" y="2025848"/>
            <a:ext cx="3178767" cy="1283344"/>
            <a:chOff x="544066" y="2297244"/>
            <a:chExt cx="3287534" cy="1283344"/>
          </a:xfrm>
        </p:grpSpPr>
        <p:sp>
          <p:nvSpPr>
            <p:cNvPr id="5" name="Rectangle 4">
              <a:extLst>
                <a:ext uri="{FF2B5EF4-FFF2-40B4-BE49-F238E27FC236}">
                  <a16:creationId xmlns:a16="http://schemas.microsoft.com/office/drawing/2014/main" id="{21D898F3-03C1-B266-0513-E8E1B06D0EBE}"/>
                </a:ext>
              </a:extLst>
            </p:cNvPr>
            <p:cNvSpPr/>
            <p:nvPr/>
          </p:nvSpPr>
          <p:spPr>
            <a:xfrm>
              <a:off x="544066" y="2635369"/>
              <a:ext cx="3281052" cy="94521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Strong focus on K-12 with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AI-driven</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personalization and security​​​​</a:t>
              </a:r>
            </a:p>
          </p:txBody>
        </p:sp>
        <p:sp>
          <p:nvSpPr>
            <p:cNvPr id="7" name="Rounded Rectangle 6">
              <a:extLst>
                <a:ext uri="{FF2B5EF4-FFF2-40B4-BE49-F238E27FC236}">
                  <a16:creationId xmlns:a16="http://schemas.microsoft.com/office/drawing/2014/main" id="{B44686CD-D893-FC7E-FEC9-7EBC9E50FB77}"/>
                </a:ext>
              </a:extLst>
            </p:cNvPr>
            <p:cNvSpPr/>
            <p:nvPr/>
          </p:nvSpPr>
          <p:spPr>
            <a:xfrm>
              <a:off x="550547" y="2297244"/>
              <a:ext cx="3281053" cy="47573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Market Positioning</a:t>
              </a:r>
            </a:p>
          </p:txBody>
        </p:sp>
      </p:grpSp>
      <p:sp>
        <p:nvSpPr>
          <p:cNvPr id="11" name="Rounded Rectangle 10">
            <a:extLst>
              <a:ext uri="{FF2B5EF4-FFF2-40B4-BE49-F238E27FC236}">
                <a16:creationId xmlns:a16="http://schemas.microsoft.com/office/drawing/2014/main" id="{4AB83E6C-6EA7-3D4D-AC98-621919E89440}"/>
              </a:ext>
            </a:extLst>
          </p:cNvPr>
          <p:cNvSpPr/>
          <p:nvPr/>
        </p:nvSpPr>
        <p:spPr>
          <a:xfrm>
            <a:off x="478970" y="890954"/>
            <a:ext cx="11137498" cy="1029549"/>
          </a:xfrm>
          <a:prstGeom prst="roundRect">
            <a:avLst/>
          </a:prstGeom>
          <a:noFill/>
          <a:ln w="381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3" name="TextBox 12">
            <a:extLst>
              <a:ext uri="{FF2B5EF4-FFF2-40B4-BE49-F238E27FC236}">
                <a16:creationId xmlns:a16="http://schemas.microsoft.com/office/drawing/2014/main" id="{FD8B2A70-40B2-2AEE-F4A3-0AFA38014A85}"/>
              </a:ext>
            </a:extLst>
          </p:cNvPr>
          <p:cNvSpPr txBox="1"/>
          <p:nvPr/>
        </p:nvSpPr>
        <p:spPr>
          <a:xfrm>
            <a:off x="4416480" y="980950"/>
            <a:ext cx="6097772" cy="30777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2060"/>
                </a:solidFill>
                <a:effectLst/>
                <a:uLnTx/>
                <a:uFillTx/>
                <a:latin typeface="Verdana"/>
                <a:ea typeface="+mn-ea"/>
                <a:cs typeface="+mn-cs"/>
              </a:rPr>
              <a:t>Company Overview</a:t>
            </a:r>
          </a:p>
        </p:txBody>
      </p:sp>
      <p:grpSp>
        <p:nvGrpSpPr>
          <p:cNvPr id="37" name="Group 36">
            <a:extLst>
              <a:ext uri="{FF2B5EF4-FFF2-40B4-BE49-F238E27FC236}">
                <a16:creationId xmlns:a16="http://schemas.microsoft.com/office/drawing/2014/main" id="{89F5A96C-805C-A887-ECF5-4AEE24E74D7B}"/>
              </a:ext>
            </a:extLst>
          </p:cNvPr>
          <p:cNvGrpSpPr/>
          <p:nvPr/>
        </p:nvGrpSpPr>
        <p:grpSpPr>
          <a:xfrm>
            <a:off x="478970" y="3376323"/>
            <a:ext cx="3172500" cy="1291024"/>
            <a:chOff x="550547" y="2297244"/>
            <a:chExt cx="3281053" cy="1291024"/>
          </a:xfrm>
        </p:grpSpPr>
        <p:sp>
          <p:nvSpPr>
            <p:cNvPr id="38" name="Rectangle 37">
              <a:extLst>
                <a:ext uri="{FF2B5EF4-FFF2-40B4-BE49-F238E27FC236}">
                  <a16:creationId xmlns:a16="http://schemas.microsoft.com/office/drawing/2014/main" id="{5DB4A5D9-2989-9536-8C49-1D7DAEC20AA4}"/>
                </a:ext>
              </a:extLst>
            </p:cNvPr>
            <p:cNvSpPr/>
            <p:nvPr/>
          </p:nvSpPr>
          <p:spPr>
            <a:xfrm>
              <a:off x="550547" y="2668136"/>
              <a:ext cx="3281053" cy="92013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Offers </a:t>
              </a: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customizable AI</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assignments, feedback, and tutoring tailored for K-12</a:t>
              </a:r>
            </a:p>
          </p:txBody>
        </p:sp>
        <p:sp>
          <p:nvSpPr>
            <p:cNvPr id="39" name="Rounded Rectangle 38">
              <a:extLst>
                <a:ext uri="{FF2B5EF4-FFF2-40B4-BE49-F238E27FC236}">
                  <a16:creationId xmlns:a16="http://schemas.microsoft.com/office/drawing/2014/main" id="{023F23F9-36FF-D8D9-FB32-FFE3D048E54C}"/>
                </a:ext>
              </a:extLst>
            </p:cNvPr>
            <p:cNvSpPr/>
            <p:nvPr/>
          </p:nvSpPr>
          <p:spPr>
            <a:xfrm>
              <a:off x="550547" y="2297244"/>
              <a:ext cx="3281053" cy="47573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Product Offerings</a:t>
              </a:r>
            </a:p>
          </p:txBody>
        </p:sp>
      </p:grpSp>
      <p:grpSp>
        <p:nvGrpSpPr>
          <p:cNvPr id="40" name="Group 39">
            <a:extLst>
              <a:ext uri="{FF2B5EF4-FFF2-40B4-BE49-F238E27FC236}">
                <a16:creationId xmlns:a16="http://schemas.microsoft.com/office/drawing/2014/main" id="{8983128D-8F4F-A883-7534-97705DC2628C}"/>
              </a:ext>
            </a:extLst>
          </p:cNvPr>
          <p:cNvGrpSpPr/>
          <p:nvPr/>
        </p:nvGrpSpPr>
        <p:grpSpPr>
          <a:xfrm>
            <a:off x="478970" y="4734170"/>
            <a:ext cx="3172500" cy="1291024"/>
            <a:chOff x="550547" y="2297244"/>
            <a:chExt cx="3281053" cy="1291024"/>
          </a:xfrm>
        </p:grpSpPr>
        <p:sp>
          <p:nvSpPr>
            <p:cNvPr id="41" name="Rectangle 40">
              <a:extLst>
                <a:ext uri="{FF2B5EF4-FFF2-40B4-BE49-F238E27FC236}">
                  <a16:creationId xmlns:a16="http://schemas.microsoft.com/office/drawing/2014/main" id="{B995E17F-E1A1-A02B-13F7-B7F99CC10504}"/>
                </a:ext>
              </a:extLst>
            </p:cNvPr>
            <p:cNvSpPr/>
            <p:nvPr/>
          </p:nvSpPr>
          <p:spPr>
            <a:xfrm>
              <a:off x="550547" y="2668136"/>
              <a:ext cx="3281053" cy="92013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Synapse School</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The Westminster School </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The Episcopal Academy </a:t>
              </a:r>
            </a:p>
          </p:txBody>
        </p:sp>
        <p:sp>
          <p:nvSpPr>
            <p:cNvPr id="42" name="Rounded Rectangle 41">
              <a:extLst>
                <a:ext uri="{FF2B5EF4-FFF2-40B4-BE49-F238E27FC236}">
                  <a16:creationId xmlns:a16="http://schemas.microsoft.com/office/drawing/2014/main" id="{2597C24E-047E-D3EF-E92F-4A4E18E78D2F}"/>
                </a:ext>
              </a:extLst>
            </p:cNvPr>
            <p:cNvSpPr/>
            <p:nvPr/>
          </p:nvSpPr>
          <p:spPr>
            <a:xfrm>
              <a:off x="550547" y="2297244"/>
              <a:ext cx="3281053" cy="47573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Partnerships</a:t>
              </a:r>
            </a:p>
          </p:txBody>
        </p:sp>
      </p:grpSp>
      <p:grpSp>
        <p:nvGrpSpPr>
          <p:cNvPr id="49" name="Group 48">
            <a:extLst>
              <a:ext uri="{FF2B5EF4-FFF2-40B4-BE49-F238E27FC236}">
                <a16:creationId xmlns:a16="http://schemas.microsoft.com/office/drawing/2014/main" id="{D652425C-E492-5501-D58E-3EDE1771BA8B}"/>
              </a:ext>
            </a:extLst>
          </p:cNvPr>
          <p:cNvGrpSpPr/>
          <p:nvPr/>
        </p:nvGrpSpPr>
        <p:grpSpPr>
          <a:xfrm>
            <a:off x="3875238" y="4735226"/>
            <a:ext cx="3172500" cy="1291024"/>
            <a:chOff x="550547" y="2297244"/>
            <a:chExt cx="3281053" cy="1291024"/>
          </a:xfrm>
        </p:grpSpPr>
        <p:sp>
          <p:nvSpPr>
            <p:cNvPr id="50" name="Rectangle 49">
              <a:extLst>
                <a:ext uri="{FF2B5EF4-FFF2-40B4-BE49-F238E27FC236}">
                  <a16:creationId xmlns:a16="http://schemas.microsoft.com/office/drawing/2014/main" id="{39B5547E-133D-1263-CB75-9A19F6A69487}"/>
                </a:ext>
              </a:extLst>
            </p:cNvPr>
            <p:cNvSpPr/>
            <p:nvPr/>
          </p:nvSpPr>
          <p:spPr>
            <a:xfrm>
              <a:off x="550547" y="2668136"/>
              <a:ext cx="3281053" cy="92013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endParaRPr kumimoji="0" lang="en-US" sz="1200" b="0"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0" i="0" u="none" strike="noStrike" kern="1200" cap="none" spc="0" normalizeH="0" baseline="0" noProof="0">
                  <a:ln>
                    <a:noFill/>
                  </a:ln>
                  <a:solidFill>
                    <a:prstClr val="black"/>
                  </a:solidFill>
                  <a:effectLst/>
                  <a:uLnTx/>
                  <a:uFillTx/>
                  <a:latin typeface="Verdana"/>
                  <a:ea typeface="+mn-ea"/>
                  <a:cs typeface="+mn-cs"/>
                </a:rPr>
                <a:t>Personalized </a:t>
              </a:r>
              <a:r>
                <a:rPr kumimoji="0" lang="en-US" sz="1200" b="1" i="0" u="none" strike="noStrike" kern="1200" cap="none" spc="0" normalizeH="0" baseline="0" noProof="0">
                  <a:ln>
                    <a:noFill/>
                  </a:ln>
                  <a:solidFill>
                    <a:prstClr val="black"/>
                  </a:solidFill>
                  <a:effectLst/>
                  <a:uLnTx/>
                  <a:uFillTx/>
                  <a:latin typeface="Verdana"/>
                  <a:ea typeface="+mn-ea"/>
                  <a:cs typeface="+mn-cs"/>
                </a:rPr>
                <a:t>support and training</a:t>
              </a:r>
              <a:r>
                <a:rPr kumimoji="0" lang="en-US" sz="1200" b="0" i="0" u="none" strike="noStrike" kern="1200" cap="none" spc="0" normalizeH="0" baseline="0" noProof="0">
                  <a:ln>
                    <a:noFill/>
                  </a:ln>
                  <a:solidFill>
                    <a:prstClr val="black"/>
                  </a:solidFill>
                  <a:effectLst/>
                  <a:uLnTx/>
                  <a:uFillTx/>
                  <a:latin typeface="Verdana"/>
                  <a:ea typeface="+mn-ea"/>
                  <a:cs typeface="+mn-cs"/>
                </a:rPr>
                <a:t> for </a:t>
              </a:r>
              <a:r>
                <a:rPr kumimoji="0" lang="en-US" sz="1200" b="1" i="0" u="none" strike="noStrike" kern="1200" cap="none" spc="0" normalizeH="0" baseline="0" noProof="0">
                  <a:ln>
                    <a:noFill/>
                  </a:ln>
                  <a:solidFill>
                    <a:prstClr val="black"/>
                  </a:solidFill>
                  <a:effectLst/>
                  <a:uLnTx/>
                  <a:uFillTx/>
                  <a:latin typeface="Verdana"/>
                  <a:ea typeface="+mn-ea"/>
                  <a:cs typeface="+mn-cs"/>
                </a:rPr>
                <a:t>educators</a:t>
              </a:r>
            </a:p>
            <a:p>
              <a:pPr marL="171450" marR="0" lvl="0" indent="-171450" algn="l" defTabSz="457200" rtl="0" eaLnBrk="1" fontAlgn="auto" latinLnBrk="0" hangingPunct="1">
                <a:lnSpc>
                  <a:spcPct val="10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a:ea typeface="+mn-ea"/>
                  <a:cs typeface="+mn-cs"/>
                </a:rPr>
                <a:t>Webinars</a:t>
              </a:r>
              <a:r>
                <a:rPr kumimoji="0" lang="en-US" sz="1200" b="0" i="0" u="none" strike="noStrike" kern="1200" cap="none" spc="0" normalizeH="0" baseline="0" noProof="0">
                  <a:ln>
                    <a:noFill/>
                  </a:ln>
                  <a:solidFill>
                    <a:prstClr val="black"/>
                  </a:solidFill>
                  <a:effectLst/>
                  <a:uLnTx/>
                  <a:uFillTx/>
                  <a:latin typeface="Verdana"/>
                  <a:ea typeface="+mn-ea"/>
                  <a:cs typeface="+mn-cs"/>
                </a:rPr>
                <a:t> on product use and workshops</a:t>
              </a:r>
            </a:p>
          </p:txBody>
        </p:sp>
        <p:sp>
          <p:nvSpPr>
            <p:cNvPr id="51" name="Rounded Rectangle 50">
              <a:extLst>
                <a:ext uri="{FF2B5EF4-FFF2-40B4-BE49-F238E27FC236}">
                  <a16:creationId xmlns:a16="http://schemas.microsoft.com/office/drawing/2014/main" id="{64510383-D1B0-5E36-1E8D-580BC9E51900}"/>
                </a:ext>
              </a:extLst>
            </p:cNvPr>
            <p:cNvSpPr/>
            <p:nvPr/>
          </p:nvSpPr>
          <p:spPr>
            <a:xfrm>
              <a:off x="550547" y="2297244"/>
              <a:ext cx="3281053" cy="475730"/>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Customer Engagement Strategies</a:t>
              </a:r>
            </a:p>
          </p:txBody>
        </p:sp>
      </p:grpSp>
      <p:cxnSp>
        <p:nvCxnSpPr>
          <p:cNvPr id="61" name="Straight Connector 60">
            <a:extLst>
              <a:ext uri="{FF2B5EF4-FFF2-40B4-BE49-F238E27FC236}">
                <a16:creationId xmlns:a16="http://schemas.microsoft.com/office/drawing/2014/main" id="{95A108F0-4691-17B6-2FD7-0BC2D532CC23}"/>
              </a:ext>
            </a:extLst>
          </p:cNvPr>
          <p:cNvCxnSpPr>
            <a:cxnSpLocks/>
          </p:cNvCxnSpPr>
          <p:nvPr/>
        </p:nvCxnSpPr>
        <p:spPr>
          <a:xfrm>
            <a:off x="7203687" y="2017981"/>
            <a:ext cx="0" cy="4044883"/>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4" name="Group 63">
            <a:extLst>
              <a:ext uri="{FF2B5EF4-FFF2-40B4-BE49-F238E27FC236}">
                <a16:creationId xmlns:a16="http://schemas.microsoft.com/office/drawing/2014/main" id="{F1D9CACF-1414-DC87-E83D-CEEF3C3B73DD}"/>
              </a:ext>
            </a:extLst>
          </p:cNvPr>
          <p:cNvGrpSpPr/>
          <p:nvPr/>
        </p:nvGrpSpPr>
        <p:grpSpPr>
          <a:xfrm>
            <a:off x="7348654" y="2001421"/>
            <a:ext cx="4364376" cy="4023772"/>
            <a:chOff x="7348654" y="2020435"/>
            <a:chExt cx="4527395" cy="4023772"/>
          </a:xfrm>
        </p:grpSpPr>
        <p:sp>
          <p:nvSpPr>
            <p:cNvPr id="63" name="Rectangle 62">
              <a:extLst>
                <a:ext uri="{FF2B5EF4-FFF2-40B4-BE49-F238E27FC236}">
                  <a16:creationId xmlns:a16="http://schemas.microsoft.com/office/drawing/2014/main" id="{BFD97137-924A-9C8B-6935-4921CFD332AC}"/>
                </a:ext>
              </a:extLst>
            </p:cNvPr>
            <p:cNvSpPr/>
            <p:nvPr/>
          </p:nvSpPr>
          <p:spPr>
            <a:xfrm>
              <a:off x="7359634" y="2355520"/>
              <a:ext cx="4516413" cy="368868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1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6" name="Rounded Rectangle 55">
              <a:extLst>
                <a:ext uri="{FF2B5EF4-FFF2-40B4-BE49-F238E27FC236}">
                  <a16:creationId xmlns:a16="http://schemas.microsoft.com/office/drawing/2014/main" id="{6667CC9F-0B93-E81C-BC7C-EBB0F3B9C124}"/>
                </a:ext>
              </a:extLst>
            </p:cNvPr>
            <p:cNvSpPr/>
            <p:nvPr/>
          </p:nvSpPr>
          <p:spPr>
            <a:xfrm>
              <a:off x="7348654" y="2020435"/>
              <a:ext cx="4527395" cy="47573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Verdana"/>
                  <a:ea typeface="+mn-ea"/>
                  <a:cs typeface="+mn-cs"/>
                </a:rPr>
                <a:t>Opportunities for Geni Zone</a:t>
              </a:r>
            </a:p>
          </p:txBody>
        </p:sp>
      </p:grpSp>
      <p:pic>
        <p:nvPicPr>
          <p:cNvPr id="14" name="Graphic 13" descr="Customer review outline">
            <a:extLst>
              <a:ext uri="{FF2B5EF4-FFF2-40B4-BE49-F238E27FC236}">
                <a16:creationId xmlns:a16="http://schemas.microsoft.com/office/drawing/2014/main" id="{8387E51A-F654-FB6B-1A8A-E0CE5AA5F3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3403" y="4766169"/>
            <a:ext cx="390420" cy="390420"/>
          </a:xfrm>
          <a:prstGeom prst="rect">
            <a:avLst/>
          </a:prstGeom>
        </p:spPr>
      </p:pic>
      <p:pic>
        <p:nvPicPr>
          <p:cNvPr id="16" name="Graphic 15" descr="Upward trend outline">
            <a:extLst>
              <a:ext uri="{FF2B5EF4-FFF2-40B4-BE49-F238E27FC236}">
                <a16:creationId xmlns:a16="http://schemas.microsoft.com/office/drawing/2014/main" id="{62F48A0D-C6AD-EB77-6AF2-D1B95CFF80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4242" y="2048244"/>
            <a:ext cx="429768" cy="429768"/>
          </a:xfrm>
          <a:prstGeom prst="rect">
            <a:avLst/>
          </a:prstGeom>
        </p:spPr>
      </p:pic>
      <p:pic>
        <p:nvPicPr>
          <p:cNvPr id="18" name="Graphic 17" descr="Handshake outline">
            <a:extLst>
              <a:ext uri="{FF2B5EF4-FFF2-40B4-BE49-F238E27FC236}">
                <a16:creationId xmlns:a16="http://schemas.microsoft.com/office/drawing/2014/main" id="{D373C8CA-1AE3-EEE4-543D-856A3A3221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69086" y="4797931"/>
            <a:ext cx="450207" cy="450207"/>
          </a:xfrm>
          <a:prstGeom prst="rect">
            <a:avLst/>
          </a:prstGeom>
        </p:spPr>
      </p:pic>
      <p:pic>
        <p:nvPicPr>
          <p:cNvPr id="22" name="Graphic 21" descr="Laptop outline">
            <a:extLst>
              <a:ext uri="{FF2B5EF4-FFF2-40B4-BE49-F238E27FC236}">
                <a16:creationId xmlns:a16="http://schemas.microsoft.com/office/drawing/2014/main" id="{AB145BAF-32FB-FC05-36D5-62DEE284CB3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63403" y="2048243"/>
            <a:ext cx="385195" cy="385195"/>
          </a:xfrm>
          <a:prstGeom prst="rect">
            <a:avLst/>
          </a:prstGeom>
        </p:spPr>
      </p:pic>
      <p:pic>
        <p:nvPicPr>
          <p:cNvPr id="28" name="Graphic 27" descr="Classroom outline">
            <a:extLst>
              <a:ext uri="{FF2B5EF4-FFF2-40B4-BE49-F238E27FC236}">
                <a16:creationId xmlns:a16="http://schemas.microsoft.com/office/drawing/2014/main" id="{15C44D9A-7176-AEBC-8251-00E1BF04CD3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40129" y="3376016"/>
            <a:ext cx="479164" cy="479164"/>
          </a:xfrm>
          <a:prstGeom prst="rect">
            <a:avLst/>
          </a:prstGeom>
        </p:spPr>
      </p:pic>
      <p:pic>
        <p:nvPicPr>
          <p:cNvPr id="34" name="Graphic 33" descr="Good Idea outline">
            <a:extLst>
              <a:ext uri="{FF2B5EF4-FFF2-40B4-BE49-F238E27FC236}">
                <a16:creationId xmlns:a16="http://schemas.microsoft.com/office/drawing/2014/main" id="{D3D6FEDC-8D10-10CD-1A9F-E42FA175278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59268" y="2017208"/>
            <a:ext cx="457200" cy="457200"/>
          </a:xfrm>
          <a:prstGeom prst="rect">
            <a:avLst/>
          </a:prstGeom>
        </p:spPr>
      </p:pic>
      <p:sp>
        <p:nvSpPr>
          <p:cNvPr id="9" name="TextBox 8">
            <a:extLst>
              <a:ext uri="{FF2B5EF4-FFF2-40B4-BE49-F238E27FC236}">
                <a16:creationId xmlns:a16="http://schemas.microsoft.com/office/drawing/2014/main" id="{B5F6A815-9648-F53B-0757-C3B2D9E64154}"/>
              </a:ext>
            </a:extLst>
          </p:cNvPr>
          <p:cNvSpPr txBox="1"/>
          <p:nvPr/>
        </p:nvSpPr>
        <p:spPr>
          <a:xfrm>
            <a:off x="7331310" y="2496165"/>
            <a:ext cx="4466520" cy="3526671"/>
          </a:xfrm>
          <a:prstGeom prst="rect">
            <a:avLst/>
          </a:prstGeom>
          <a:noFill/>
        </p:spPr>
        <p:txBody>
          <a:bodyPr wrap="square" rtlCol="0">
            <a:spAutoFit/>
          </a:bodyPr>
          <a:lstStyle/>
          <a:p>
            <a:pPr marL="171450" marR="0" lvl="0" indent="-171450" algn="l" defTabSz="457200" rtl="0" eaLnBrk="1" fontAlgn="auto" latinLnBrk="0" hangingPunct="1">
              <a:lnSpc>
                <a:spcPct val="11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Specialize in Untapped Educational Segments: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Capitalizing on areas Flint may overlook, such as vocational training or higher education</a:t>
            </a:r>
          </a:p>
          <a:p>
            <a:pPr marL="171450" marR="0" lvl="0" indent="-171450" algn="l" defTabSz="457200" rtl="0" eaLnBrk="1" fontAlgn="auto" latinLnBrk="0" hangingPunct="1">
              <a:lnSpc>
                <a:spcPct val="11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Advance Technological Integration:</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Exploring next-gen tech like AR/VR could redefine learning experiences, offering Geni Zone a distinctive market position</a:t>
            </a:r>
          </a:p>
          <a:p>
            <a:pPr marL="171450" marR="0" lvl="0" indent="-171450" algn="l" defTabSz="457200" rtl="0" eaLnBrk="1" fontAlgn="auto" latinLnBrk="0" hangingPunct="1">
              <a:lnSpc>
                <a:spcPct val="11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Prioritize Data Security and Ethical AI:</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Establishing a reputation for prioritizing data privacy could attract institutions wary of digital risks</a:t>
            </a:r>
          </a:p>
          <a:p>
            <a:pPr marL="171450" marR="0" lvl="0" indent="-171450" algn="l" defTabSz="457200" rtl="0" eaLnBrk="1" fontAlgn="auto" latinLnBrk="0" hangingPunct="1">
              <a:lnSpc>
                <a:spcPct val="11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Diversify Partnership and Sales Strategies:</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Collaborating with a broader range of partners could enhance product offerings and market reach</a:t>
            </a:r>
          </a:p>
          <a:p>
            <a:pPr marL="171450" marR="0" lvl="0" indent="-171450" algn="l" defTabSz="457200" rtl="0" eaLnBrk="1" fontAlgn="auto" latinLnBrk="0" hangingPunct="1">
              <a:lnSpc>
                <a:spcPct val="110000"/>
              </a:lnSpc>
              <a:spcBef>
                <a:spcPts val="0"/>
              </a:spcBef>
              <a:spcAft>
                <a:spcPts val="0"/>
              </a:spcAft>
              <a:buClrTx/>
              <a:buSzTx/>
              <a:buFont typeface="Wingdings" pitchFamily="2" charset="2"/>
              <a:buChar char="§"/>
              <a:tabLst/>
              <a:defRPr/>
            </a:pPr>
            <a:r>
              <a:rPr kumimoji="0" lang="en-US" sz="12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Engage with User Community:</a:t>
            </a:r>
            <a:r>
              <a:rPr kumimoji="0" lang="en-US"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 stronger focus on user feedback and community building could refine product development and customer satisfaction</a:t>
            </a:r>
          </a:p>
        </p:txBody>
      </p:sp>
      <p:pic>
        <p:nvPicPr>
          <p:cNvPr id="15" name="Graphic 14" descr="Shopping bag outline">
            <a:extLst>
              <a:ext uri="{FF2B5EF4-FFF2-40B4-BE49-F238E27FC236}">
                <a16:creationId xmlns:a16="http://schemas.microsoft.com/office/drawing/2014/main" id="{66519433-5E4D-6413-76EF-B262061B38A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94714" y="3372911"/>
            <a:ext cx="457200" cy="457200"/>
          </a:xfrm>
          <a:prstGeom prst="rect">
            <a:avLst/>
          </a:prstGeom>
        </p:spPr>
      </p:pic>
    </p:spTree>
    <p:extLst>
      <p:ext uri="{BB962C8B-B14F-4D97-AF65-F5344CB8AC3E}">
        <p14:creationId xmlns:p14="http://schemas.microsoft.com/office/powerpoint/2010/main" val="77045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8F29B4-375B-E8FB-7032-1A53D7A807D8}"/>
              </a:ext>
            </a:extLst>
          </p:cNvPr>
          <p:cNvSpPr/>
          <p:nvPr/>
        </p:nvSpPr>
        <p:spPr>
          <a:xfrm>
            <a:off x="614489" y="2209958"/>
            <a:ext cx="2336199" cy="3810000"/>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4F93CE83-BC81-B64F-BED7-070C6F9A3DDB}"/>
              </a:ext>
            </a:extLst>
          </p:cNvPr>
          <p:cNvSpPr>
            <a:spLocks noGrp="1"/>
          </p:cNvSpPr>
          <p:nvPr>
            <p:ph type="body" sz="quarter" idx="11"/>
          </p:nvPr>
        </p:nvSpPr>
        <p:spPr/>
        <p:txBody>
          <a:bodyPr/>
          <a:lstStyle/>
          <a:p>
            <a:r>
              <a:rPr lang="en-US"/>
              <a:t>Fetchy, </a:t>
            </a:r>
            <a:r>
              <a:rPr lang="en-US" err="1"/>
              <a:t>RetReport</a:t>
            </a:r>
            <a:endParaRPr lang="en-US"/>
          </a:p>
        </p:txBody>
      </p:sp>
      <p:sp>
        <p:nvSpPr>
          <p:cNvPr id="3" name="Text Placeholder 2">
            <a:extLst>
              <a:ext uri="{FF2B5EF4-FFF2-40B4-BE49-F238E27FC236}">
                <a16:creationId xmlns:a16="http://schemas.microsoft.com/office/drawing/2014/main" id="{C420AC70-C2F0-F946-A878-2E30156021B6}"/>
              </a:ext>
            </a:extLst>
          </p:cNvPr>
          <p:cNvSpPr>
            <a:spLocks noGrp="1"/>
          </p:cNvSpPr>
          <p:nvPr>
            <p:ph type="body" sz="quarter" idx="13"/>
          </p:nvPr>
        </p:nvSpPr>
        <p:spPr/>
        <p:txBody>
          <a:bodyPr lIns="91440" tIns="45720" rIns="91440" bIns="45720" anchor="ctr"/>
          <a:lstStyle/>
          <a:p>
            <a:r>
              <a:rPr lang="en-US"/>
              <a:t>Geni Zone should consider stating benefits over other tools, posting FAQs and contact information for help, and making the product easy to understand for new users</a:t>
            </a:r>
          </a:p>
        </p:txBody>
      </p:sp>
      <p:sp>
        <p:nvSpPr>
          <p:cNvPr id="4" name="Title 3">
            <a:extLst>
              <a:ext uri="{FF2B5EF4-FFF2-40B4-BE49-F238E27FC236}">
                <a16:creationId xmlns:a16="http://schemas.microsoft.com/office/drawing/2014/main" id="{B65ED306-ED23-3D46-AA46-23CADA630BAA}"/>
              </a:ext>
            </a:extLst>
          </p:cNvPr>
          <p:cNvSpPr>
            <a:spLocks noGrp="1"/>
          </p:cNvSpPr>
          <p:nvPr>
            <p:ph type="title"/>
          </p:nvPr>
        </p:nvSpPr>
        <p:spPr/>
        <p:txBody>
          <a:bodyPr/>
          <a:lstStyle/>
          <a:p>
            <a:r>
              <a:rPr lang="en-US"/>
              <a:t>Identifying </a:t>
            </a:r>
            <a:r>
              <a:rPr lang="en-US" err="1"/>
              <a:t>Fetchy’s</a:t>
            </a:r>
            <a:r>
              <a:rPr lang="en-US"/>
              <a:t> market position enables Geni to gain a competitive edge</a:t>
            </a:r>
          </a:p>
        </p:txBody>
      </p:sp>
      <p:sp>
        <p:nvSpPr>
          <p:cNvPr id="6" name="Slide Number Placeholder 5">
            <a:extLst>
              <a:ext uri="{FF2B5EF4-FFF2-40B4-BE49-F238E27FC236}">
                <a16:creationId xmlns:a16="http://schemas.microsoft.com/office/drawing/2014/main" id="{062D8633-8BA1-764F-ADFD-C0AE7BC89DD2}"/>
              </a:ext>
            </a:extLst>
          </p:cNvPr>
          <p:cNvSpPr>
            <a:spLocks noGrp="1"/>
          </p:cNvSpPr>
          <p:nvPr>
            <p:ph type="sldNum" sz="quarter" idx="4"/>
          </p:nvPr>
        </p:nvSpPr>
        <p:spPr/>
        <p:txBody>
          <a:bodyPr/>
          <a:lstStyle/>
          <a:p>
            <a:fld id="{AD6B9E64-1604-4CB3-8049-5A38C6A0F2C8}" type="slidenum">
              <a:rPr lang="en-US" smtClean="0"/>
              <a:pPr/>
              <a:t>6</a:t>
            </a:fld>
            <a:endParaRPr lang="en-US"/>
          </a:p>
        </p:txBody>
      </p:sp>
      <p:pic>
        <p:nvPicPr>
          <p:cNvPr id="7" name="Graphic 6">
            <a:extLst>
              <a:ext uri="{FF2B5EF4-FFF2-40B4-BE49-F238E27FC236}">
                <a16:creationId xmlns:a16="http://schemas.microsoft.com/office/drawing/2014/main" id="{5C33BAB3-B1D0-FD3D-54CA-25587CC07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6613" y="903911"/>
            <a:ext cx="1786467" cy="843164"/>
          </a:xfrm>
          <a:prstGeom prst="rect">
            <a:avLst/>
          </a:prstGeom>
        </p:spPr>
      </p:pic>
      <p:sp>
        <p:nvSpPr>
          <p:cNvPr id="9" name="TextBox 8">
            <a:extLst>
              <a:ext uri="{FF2B5EF4-FFF2-40B4-BE49-F238E27FC236}">
                <a16:creationId xmlns:a16="http://schemas.microsoft.com/office/drawing/2014/main" id="{5171FECE-A506-44CF-601C-74FF6C03013D}"/>
              </a:ext>
            </a:extLst>
          </p:cNvPr>
          <p:cNvSpPr txBox="1"/>
          <p:nvPr/>
        </p:nvSpPr>
        <p:spPr>
          <a:xfrm>
            <a:off x="622955" y="2258686"/>
            <a:ext cx="2336198" cy="3785652"/>
          </a:xfrm>
          <a:prstGeom prst="rect">
            <a:avLst/>
          </a:prstGeom>
          <a:noFill/>
          <a:ln>
            <a:noFill/>
          </a:ln>
        </p:spPr>
        <p:txBody>
          <a:bodyPr wrap="square" lIns="91440" tIns="45720" rIns="91440" bIns="45720" rtlCol="0" anchor="t">
            <a:spAutoFit/>
          </a:bodyPr>
          <a:lstStyle/>
          <a:p>
            <a:pPr marL="285750" indent="-285750">
              <a:buFont typeface="Wingdings" panose="05000000000000000000" pitchFamily="2" charset="2"/>
              <a:buChar char="§"/>
            </a:pPr>
            <a:r>
              <a:rPr lang="en-US" sz="1200"/>
              <a:t>Founded in 2020</a:t>
            </a:r>
            <a:endParaRPr lang="en-US" sz="1200">
              <a:ea typeface="Verdana"/>
            </a:endParaRPr>
          </a:p>
          <a:p>
            <a:pPr marL="285750" indent="-285750">
              <a:buFont typeface="Wingdings" panose="05000000000000000000" pitchFamily="2" charset="2"/>
              <a:buChar char="§"/>
            </a:pPr>
            <a:r>
              <a:rPr lang="en-US" sz="1200" kern="100">
                <a:solidFill>
                  <a:srgbClr val="212536"/>
                </a:solidFill>
                <a:effectLst/>
                <a:ea typeface="Calibri" panose="020F0502020204030204" pitchFamily="34" charset="0"/>
                <a:cs typeface="Times New Roman"/>
              </a:rPr>
              <a:t>Categories Covered by Fetchy products- </a:t>
            </a:r>
            <a:r>
              <a:rPr lang="en-US" sz="1200" kern="100">
                <a:effectLst/>
                <a:ea typeface="Calibri" panose="020F0502020204030204" pitchFamily="34" charset="0"/>
                <a:cs typeface="Times New Roman"/>
              </a:rPr>
              <a:t>ELA, Math, Arts, Science &amp; STEM, Social Studies &amp; History, Multimedia, Testing &amp; Review, Teacher Training Materials</a:t>
            </a:r>
          </a:p>
          <a:p>
            <a:pPr marL="285750" indent="-285750">
              <a:buFont typeface="Wingdings" panose="05000000000000000000" pitchFamily="2" charset="2"/>
              <a:buChar char="§"/>
            </a:pPr>
            <a:r>
              <a:rPr lang="en-US" sz="1200" kern="100">
                <a:ea typeface="Calibri" panose="020F0502020204030204" pitchFamily="34" charset="0"/>
                <a:cs typeface="Times New Roman"/>
              </a:rPr>
              <a:t>Offer up to </a:t>
            </a:r>
            <a:r>
              <a:rPr lang="en-US" sz="1200" b="1" kern="100">
                <a:ea typeface="Calibri" panose="020F0502020204030204" pitchFamily="34" charset="0"/>
                <a:cs typeface="Times New Roman"/>
              </a:rPr>
              <a:t>50 specific </a:t>
            </a:r>
            <a:r>
              <a:rPr lang="en-US" sz="1200" kern="100">
                <a:ea typeface="Calibri" panose="020F0502020204030204" pitchFamily="34" charset="0"/>
                <a:cs typeface="Times New Roman"/>
              </a:rPr>
              <a:t>“tools” for teachers to use to </a:t>
            </a:r>
            <a:r>
              <a:rPr lang="en-US" sz="1200" b="1" kern="100">
                <a:ea typeface="Calibri" panose="020F0502020204030204" pitchFamily="34" charset="0"/>
                <a:cs typeface="Times New Roman"/>
              </a:rPr>
              <a:t>generate content and assignments</a:t>
            </a:r>
            <a:endParaRPr lang="en-US" sz="1200" b="1" kern="100">
              <a:effectLst/>
              <a:ea typeface="Calibri" panose="020F0502020204030204" pitchFamily="34" charset="0"/>
              <a:cs typeface="Times New Roman"/>
            </a:endParaRPr>
          </a:p>
          <a:p>
            <a:pPr marL="285750" indent="-285750">
              <a:buFont typeface="Wingdings" panose="05000000000000000000" pitchFamily="2" charset="2"/>
              <a:buChar char="§"/>
            </a:pPr>
            <a:r>
              <a:rPr lang="en-US" sz="1200" b="1" kern="100">
                <a:solidFill>
                  <a:srgbClr val="212536"/>
                </a:solidFill>
                <a:ea typeface="Verdana"/>
                <a:cs typeface="Times New Roman"/>
              </a:rPr>
              <a:t>Tools include </a:t>
            </a:r>
            <a:r>
              <a:rPr lang="en-US" sz="1200" kern="100">
                <a:solidFill>
                  <a:srgbClr val="212536"/>
                </a:solidFill>
                <a:ea typeface="Verdana"/>
                <a:cs typeface="Times New Roman"/>
              </a:rPr>
              <a:t>story generator, assignment generator and creator, resource identifier and academic advising</a:t>
            </a:r>
            <a:endParaRPr lang="en-US" sz="1200" kern="100">
              <a:cs typeface="Times New Roman"/>
            </a:endParaRPr>
          </a:p>
        </p:txBody>
      </p:sp>
      <p:sp>
        <p:nvSpPr>
          <p:cNvPr id="15" name="Rectangle: Rounded Corners 14">
            <a:extLst>
              <a:ext uri="{FF2B5EF4-FFF2-40B4-BE49-F238E27FC236}">
                <a16:creationId xmlns:a16="http://schemas.microsoft.com/office/drawing/2014/main" id="{4EE28A8B-C6DB-734D-4502-7BA9D4FC4A8B}"/>
              </a:ext>
            </a:extLst>
          </p:cNvPr>
          <p:cNvSpPr/>
          <p:nvPr/>
        </p:nvSpPr>
        <p:spPr>
          <a:xfrm>
            <a:off x="5506439" y="2029731"/>
            <a:ext cx="1897963" cy="1465282"/>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171450" indent="-171450">
              <a:buFont typeface="Wingdings"/>
              <a:buChar char="§"/>
            </a:pPr>
            <a:r>
              <a:rPr lang="en-US" sz="1200"/>
              <a:t>$10 per month / $99 per year </a:t>
            </a:r>
            <a:endParaRPr lang="en-US">
              <a:ea typeface="Verdana"/>
            </a:endParaRPr>
          </a:p>
          <a:p>
            <a:pPr marL="171450" indent="-171450">
              <a:buFont typeface="Wingdings"/>
              <a:buChar char="§"/>
            </a:pPr>
            <a:r>
              <a:rPr lang="en-US" sz="1200">
                <a:ea typeface="Verdana"/>
              </a:rPr>
              <a:t>Offering </a:t>
            </a:r>
            <a:r>
              <a:rPr lang="en-US" sz="1200" b="1">
                <a:ea typeface="Verdana"/>
              </a:rPr>
              <a:t>bulk deals </a:t>
            </a:r>
            <a:r>
              <a:rPr lang="en-US" sz="1200">
                <a:ea typeface="Verdana"/>
              </a:rPr>
              <a:t>for schools, $7 per member for more than 10 signups</a:t>
            </a:r>
            <a:endParaRPr lang="en-US">
              <a:ea typeface="Verdana"/>
            </a:endParaRPr>
          </a:p>
        </p:txBody>
      </p:sp>
      <p:sp>
        <p:nvSpPr>
          <p:cNvPr id="18" name="Rectangle: Rounded Corners 17">
            <a:extLst>
              <a:ext uri="{FF2B5EF4-FFF2-40B4-BE49-F238E27FC236}">
                <a16:creationId xmlns:a16="http://schemas.microsoft.com/office/drawing/2014/main" id="{3D50E8D8-31A3-5BF8-B513-C8B315D3058E}"/>
              </a:ext>
            </a:extLst>
          </p:cNvPr>
          <p:cNvSpPr/>
          <p:nvPr/>
        </p:nvSpPr>
        <p:spPr>
          <a:xfrm>
            <a:off x="5506439" y="3539418"/>
            <a:ext cx="1897963" cy="1287153"/>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buFont typeface="Wingdings"/>
              <a:buChar char="§"/>
            </a:pPr>
            <a:r>
              <a:rPr lang="en-US" sz="1200" b="1"/>
              <a:t>Educators  </a:t>
            </a:r>
            <a:r>
              <a:rPr lang="en-US" sz="1200"/>
              <a:t>from preschool to university levels</a:t>
            </a:r>
            <a:endParaRPr lang="en-US">
              <a:ea typeface="Verdana"/>
            </a:endParaRPr>
          </a:p>
          <a:p>
            <a:pPr marL="171450" indent="-171450">
              <a:buFont typeface="Wingdings"/>
              <a:buChar char="§"/>
            </a:pPr>
            <a:r>
              <a:rPr lang="en-US" sz="1200" b="1">
                <a:ea typeface="Verdana"/>
              </a:rPr>
              <a:t>Parents</a:t>
            </a:r>
            <a:r>
              <a:rPr lang="en-US" sz="1200">
                <a:ea typeface="Verdana"/>
              </a:rPr>
              <a:t> interested in homeschooling</a:t>
            </a:r>
            <a:endParaRPr lang="en-US">
              <a:ea typeface="Verdana"/>
            </a:endParaRPr>
          </a:p>
          <a:p>
            <a:endParaRPr lang="en-US" sz="1200">
              <a:ea typeface="Verdana"/>
            </a:endParaRPr>
          </a:p>
        </p:txBody>
      </p:sp>
      <p:sp>
        <p:nvSpPr>
          <p:cNvPr id="19" name="Rectangle: Rounded Corners 18">
            <a:extLst>
              <a:ext uri="{FF2B5EF4-FFF2-40B4-BE49-F238E27FC236}">
                <a16:creationId xmlns:a16="http://schemas.microsoft.com/office/drawing/2014/main" id="{03B8F3AD-3484-F11C-EF94-3E018D32EA4D}"/>
              </a:ext>
            </a:extLst>
          </p:cNvPr>
          <p:cNvSpPr/>
          <p:nvPr/>
        </p:nvSpPr>
        <p:spPr>
          <a:xfrm>
            <a:off x="5516335" y="4876579"/>
            <a:ext cx="1888067" cy="1168400"/>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b="1"/>
          </a:p>
          <a:p>
            <a:pPr marL="171450" indent="-171450">
              <a:buFont typeface="Wingdings"/>
              <a:buChar char="§"/>
            </a:pPr>
            <a:r>
              <a:rPr lang="en-US" sz="1200" b="1"/>
              <a:t>Company Blog</a:t>
            </a:r>
            <a:endParaRPr lang="en-US"/>
          </a:p>
          <a:p>
            <a:pPr marL="171450" indent="-171450">
              <a:buFont typeface="Wingdings"/>
              <a:buChar char="§"/>
            </a:pPr>
            <a:r>
              <a:rPr lang="en-US" sz="1200"/>
              <a:t>Limited presence on X and Instagram, larger presence on Facebook</a:t>
            </a:r>
            <a:endParaRPr lang="en-US">
              <a:ea typeface="Verdana"/>
            </a:endParaRPr>
          </a:p>
          <a:p>
            <a:pPr algn="ctr"/>
            <a:endParaRPr lang="en-US" sz="1200">
              <a:ea typeface="Verdana"/>
            </a:endParaRPr>
          </a:p>
        </p:txBody>
      </p:sp>
      <p:sp>
        <p:nvSpPr>
          <p:cNvPr id="21" name="Oval 20">
            <a:extLst>
              <a:ext uri="{FF2B5EF4-FFF2-40B4-BE49-F238E27FC236}">
                <a16:creationId xmlns:a16="http://schemas.microsoft.com/office/drawing/2014/main" id="{2560C09F-DFDF-DE65-2DCF-5AB98721432F}"/>
              </a:ext>
            </a:extLst>
          </p:cNvPr>
          <p:cNvSpPr/>
          <p:nvPr/>
        </p:nvSpPr>
        <p:spPr>
          <a:xfrm>
            <a:off x="3005667" y="5087021"/>
            <a:ext cx="1384601" cy="797805"/>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ea typeface="Verdana"/>
            </a:endParaRPr>
          </a:p>
        </p:txBody>
      </p:sp>
      <p:sp>
        <p:nvSpPr>
          <p:cNvPr id="22" name="Arrow: Right 21">
            <a:extLst>
              <a:ext uri="{FF2B5EF4-FFF2-40B4-BE49-F238E27FC236}">
                <a16:creationId xmlns:a16="http://schemas.microsoft.com/office/drawing/2014/main" id="{0FA31AC0-D9DB-FB4E-9F47-81A633C6F8BA}"/>
              </a:ext>
            </a:extLst>
          </p:cNvPr>
          <p:cNvSpPr/>
          <p:nvPr/>
        </p:nvSpPr>
        <p:spPr>
          <a:xfrm flipV="1">
            <a:off x="4399449" y="5362071"/>
            <a:ext cx="1126067" cy="26087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23612D1-75DB-EBBA-99EE-EEB93DF04B04}"/>
              </a:ext>
            </a:extLst>
          </p:cNvPr>
          <p:cNvSpPr/>
          <p:nvPr/>
        </p:nvSpPr>
        <p:spPr>
          <a:xfrm>
            <a:off x="3005667" y="3795912"/>
            <a:ext cx="1384601" cy="797805"/>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t>Target Market</a:t>
            </a:r>
            <a:endParaRPr lang="en-US" b="1">
              <a:ea typeface="Verdana"/>
            </a:endParaRPr>
          </a:p>
        </p:txBody>
      </p:sp>
      <p:sp>
        <p:nvSpPr>
          <p:cNvPr id="25" name="Oval 24">
            <a:extLst>
              <a:ext uri="{FF2B5EF4-FFF2-40B4-BE49-F238E27FC236}">
                <a16:creationId xmlns:a16="http://schemas.microsoft.com/office/drawing/2014/main" id="{7D607E03-2511-526D-9F57-E348454AB505}"/>
              </a:ext>
            </a:extLst>
          </p:cNvPr>
          <p:cNvSpPr/>
          <p:nvPr/>
        </p:nvSpPr>
        <p:spPr>
          <a:xfrm>
            <a:off x="3005667" y="2379304"/>
            <a:ext cx="1384601" cy="797805"/>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a:t>Cost</a:t>
            </a:r>
            <a:endParaRPr lang="en-US" sz="1400" b="1">
              <a:ea typeface="Verdana"/>
            </a:endParaRPr>
          </a:p>
        </p:txBody>
      </p:sp>
      <p:pic>
        <p:nvPicPr>
          <p:cNvPr id="32" name="图形 31" descr="飞舞的金钱 纯色填充">
            <a:extLst>
              <a:ext uri="{FF2B5EF4-FFF2-40B4-BE49-F238E27FC236}">
                <a16:creationId xmlns:a16="http://schemas.microsoft.com/office/drawing/2014/main" id="{8B24FA72-760F-83F7-8E62-6551152022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98853" y="2951160"/>
            <a:ext cx="1112321" cy="1072737"/>
          </a:xfrm>
          <a:prstGeom prst="rect">
            <a:avLst/>
          </a:prstGeom>
        </p:spPr>
      </p:pic>
      <p:pic>
        <p:nvPicPr>
          <p:cNvPr id="34" name="图形 33" descr="组 纯色填充">
            <a:extLst>
              <a:ext uri="{FF2B5EF4-FFF2-40B4-BE49-F238E27FC236}">
                <a16:creationId xmlns:a16="http://schemas.microsoft.com/office/drawing/2014/main" id="{72C5F58F-1E8C-2028-5C37-B1F5FE4D6D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93569" y="4290896"/>
            <a:ext cx="1122218" cy="1072736"/>
          </a:xfrm>
          <a:prstGeom prst="rect">
            <a:avLst/>
          </a:prstGeom>
        </p:spPr>
      </p:pic>
      <p:pic>
        <p:nvPicPr>
          <p:cNvPr id="36" name="图形 35" descr="触控屏 纯色填充">
            <a:extLst>
              <a:ext uri="{FF2B5EF4-FFF2-40B4-BE49-F238E27FC236}">
                <a16:creationId xmlns:a16="http://schemas.microsoft.com/office/drawing/2014/main" id="{675B54EA-89C0-61EF-2620-E9AEAADB9AC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98342" y="1428829"/>
            <a:ext cx="1110810" cy="1110810"/>
          </a:xfrm>
          <a:prstGeom prst="rect">
            <a:avLst/>
          </a:prstGeom>
        </p:spPr>
      </p:pic>
      <p:sp>
        <p:nvSpPr>
          <p:cNvPr id="8" name="文本框 7">
            <a:extLst>
              <a:ext uri="{FF2B5EF4-FFF2-40B4-BE49-F238E27FC236}">
                <a16:creationId xmlns:a16="http://schemas.microsoft.com/office/drawing/2014/main" id="{57880935-D08E-5902-695C-B6AE8489EE84}"/>
              </a:ext>
            </a:extLst>
          </p:cNvPr>
          <p:cNvSpPr txBox="1"/>
          <p:nvPr/>
        </p:nvSpPr>
        <p:spPr>
          <a:xfrm>
            <a:off x="7511987" y="3051178"/>
            <a:ext cx="4201042" cy="830997"/>
          </a:xfrm>
          <a:prstGeom prst="rect">
            <a:avLst/>
          </a:prstGeom>
          <a:solidFill>
            <a:schemeClr val="bg2"/>
          </a:solidFill>
          <a:ln>
            <a:solidFill>
              <a:schemeClr val="tx2">
                <a:lumMod val="20000"/>
                <a:lumOff val="80000"/>
              </a:schemeClr>
            </a:solidFill>
          </a:ln>
        </p:spPr>
        <p:txBody>
          <a:bodyPr wrap="square" lIns="91440" tIns="45720" rIns="91440" bIns="45720" rtlCol="0" anchor="t">
            <a:spAutoFit/>
          </a:bodyPr>
          <a:lstStyle/>
          <a:p>
            <a:pPr marL="285750" indent="-285750">
              <a:buFont typeface="Wingdings" panose="05000000000000000000" pitchFamily="2" charset="2"/>
              <a:buChar char="§"/>
            </a:pPr>
            <a:r>
              <a:rPr lang="en-US" altLang="zh-CN" sz="1200" b="1"/>
              <a:t>Help Center: </a:t>
            </a:r>
            <a:r>
              <a:rPr lang="en-US" altLang="zh-CN" sz="1200"/>
              <a:t>To deal with technical issues; either textual guide or video tutorials</a:t>
            </a:r>
          </a:p>
          <a:p>
            <a:pPr marL="285750" indent="-285750">
              <a:buFont typeface="Wingdings" panose="05000000000000000000" pitchFamily="2" charset="2"/>
              <a:buChar char="§"/>
            </a:pPr>
            <a:r>
              <a:rPr lang="en-US" altLang="zh-CN" sz="1200" b="1"/>
              <a:t>Feedback: </a:t>
            </a:r>
            <a:r>
              <a:rPr lang="en-US" altLang="zh-CN" sz="1200"/>
              <a:t>Comments of many users showing on the website, and FAQs show transparency</a:t>
            </a:r>
            <a:endParaRPr lang="en-US" altLang="zh-CN" sz="1200">
              <a:ea typeface="Verdana"/>
            </a:endParaRPr>
          </a:p>
        </p:txBody>
      </p:sp>
      <p:sp>
        <p:nvSpPr>
          <p:cNvPr id="13" name="文本框 12">
            <a:extLst>
              <a:ext uri="{FF2B5EF4-FFF2-40B4-BE49-F238E27FC236}">
                <a16:creationId xmlns:a16="http://schemas.microsoft.com/office/drawing/2014/main" id="{EDA76F79-24A7-A928-7767-29966AE604CB}"/>
              </a:ext>
            </a:extLst>
          </p:cNvPr>
          <p:cNvSpPr txBox="1"/>
          <p:nvPr/>
        </p:nvSpPr>
        <p:spPr>
          <a:xfrm>
            <a:off x="7512702" y="2710255"/>
            <a:ext cx="4201042" cy="338554"/>
          </a:xfrm>
          <a:prstGeom prst="rect">
            <a:avLst/>
          </a:prstGeom>
          <a:solidFill>
            <a:srgbClr val="003E8E"/>
          </a:solidFill>
        </p:spPr>
        <p:txBody>
          <a:bodyPr wrap="square" rtlCol="0">
            <a:spAutoFit/>
          </a:bodyPr>
          <a:lstStyle/>
          <a:p>
            <a:pPr algn="ctr"/>
            <a:r>
              <a:rPr kumimoji="1" lang="en-US" altLang="zh-CN" sz="1600" b="1">
                <a:solidFill>
                  <a:schemeClr val="bg1"/>
                </a:solidFill>
              </a:rPr>
              <a:t>Communication</a:t>
            </a:r>
            <a:endParaRPr kumimoji="1" lang="zh-CN" altLang="en-US" sz="1600" b="1">
              <a:solidFill>
                <a:schemeClr val="bg1"/>
              </a:solidFill>
            </a:endParaRPr>
          </a:p>
        </p:txBody>
      </p:sp>
      <p:sp>
        <p:nvSpPr>
          <p:cNvPr id="14" name="文本框 13">
            <a:extLst>
              <a:ext uri="{FF2B5EF4-FFF2-40B4-BE49-F238E27FC236}">
                <a16:creationId xmlns:a16="http://schemas.microsoft.com/office/drawing/2014/main" id="{2E67D638-5562-C58A-BF8E-1BD71941748A}"/>
              </a:ext>
            </a:extLst>
          </p:cNvPr>
          <p:cNvSpPr txBox="1"/>
          <p:nvPr/>
        </p:nvSpPr>
        <p:spPr>
          <a:xfrm>
            <a:off x="7523765" y="3952711"/>
            <a:ext cx="4201042" cy="338554"/>
          </a:xfrm>
          <a:prstGeom prst="rect">
            <a:avLst/>
          </a:prstGeom>
          <a:solidFill>
            <a:srgbClr val="646464"/>
          </a:solidFill>
        </p:spPr>
        <p:txBody>
          <a:bodyPr wrap="square" rtlCol="0">
            <a:spAutoFit/>
          </a:bodyPr>
          <a:lstStyle/>
          <a:p>
            <a:pPr algn="ctr"/>
            <a:r>
              <a:rPr kumimoji="1" lang="en-US" altLang="zh-CN" sz="1600" b="1">
                <a:solidFill>
                  <a:schemeClr val="bg1"/>
                </a:solidFill>
              </a:rPr>
              <a:t>Takeaway</a:t>
            </a:r>
            <a:endParaRPr kumimoji="1" lang="zh-CN" altLang="en-US" sz="1600" b="1">
              <a:solidFill>
                <a:schemeClr val="bg1"/>
              </a:solidFill>
            </a:endParaRPr>
          </a:p>
        </p:txBody>
      </p:sp>
      <p:sp>
        <p:nvSpPr>
          <p:cNvPr id="16" name="文本框 15">
            <a:extLst>
              <a:ext uri="{FF2B5EF4-FFF2-40B4-BE49-F238E27FC236}">
                <a16:creationId xmlns:a16="http://schemas.microsoft.com/office/drawing/2014/main" id="{48F19830-F887-86F4-4481-78DCD3F87352}"/>
              </a:ext>
            </a:extLst>
          </p:cNvPr>
          <p:cNvSpPr txBox="1"/>
          <p:nvPr/>
        </p:nvSpPr>
        <p:spPr>
          <a:xfrm>
            <a:off x="7526886" y="4294408"/>
            <a:ext cx="4201042" cy="1754326"/>
          </a:xfrm>
          <a:prstGeom prst="rect">
            <a:avLst/>
          </a:prstGeom>
          <a:solidFill>
            <a:srgbClr val="BFBFBF"/>
          </a:solidFill>
          <a:ln>
            <a:solidFill>
              <a:schemeClr val="tx2">
                <a:lumMod val="20000"/>
                <a:lumOff val="80000"/>
              </a:schemeClr>
            </a:solidFill>
          </a:ln>
        </p:spPr>
        <p:txBody>
          <a:bodyPr wrap="square" lIns="91440" tIns="45720" rIns="91440" bIns="45720" rtlCol="0" anchor="t">
            <a:spAutoFit/>
          </a:bodyPr>
          <a:lstStyle/>
          <a:p>
            <a:pPr marL="285750" indent="-285750">
              <a:buFont typeface="Wingdings" panose="05000000000000000000" pitchFamily="2" charset="2"/>
              <a:buChar char="§"/>
            </a:pPr>
            <a:r>
              <a:rPr lang="en-US" altLang="zh-CN" sz="1200" b="1"/>
              <a:t>Advantages: </a:t>
            </a:r>
            <a:r>
              <a:rPr lang="en-US" altLang="zh-CN" sz="1200"/>
              <a:t>Strong help center and strong GUI make the tool easy to use and makes fixing problems easier, FAQs also make fixing bugs and problems easier</a:t>
            </a:r>
            <a:endParaRPr lang="en-US">
              <a:ea typeface="Verdana"/>
            </a:endParaRPr>
          </a:p>
          <a:p>
            <a:pPr marL="171450" indent="-171450">
              <a:buFont typeface="Wingdings"/>
              <a:buChar char="§"/>
            </a:pPr>
            <a:r>
              <a:rPr lang="en-US" altLang="zh-CN" sz="1200" b="1">
                <a:ea typeface="Verdana"/>
              </a:rPr>
              <a:t>Disadvantages: </a:t>
            </a:r>
            <a:endParaRPr lang="en-US" altLang="zh-CN" sz="1200">
              <a:ea typeface="Verdana"/>
            </a:endParaRPr>
          </a:p>
          <a:p>
            <a:pPr marL="628650" lvl="1" indent="-171450">
              <a:buFont typeface="Wingdings"/>
              <a:buChar char="§"/>
            </a:pPr>
            <a:r>
              <a:rPr lang="en-US" altLang="zh-CN" sz="1200">
                <a:ea typeface="Verdana"/>
              </a:rPr>
              <a:t>Do not have any existing partnerships with other Ed-Tech companies or organizations</a:t>
            </a:r>
          </a:p>
          <a:p>
            <a:pPr marL="628650" lvl="1" indent="-171450">
              <a:buFont typeface="Wingdings"/>
              <a:buChar char="§"/>
            </a:pPr>
            <a:r>
              <a:rPr lang="en-US" altLang="zh-CN" sz="1200" err="1">
                <a:ea typeface="Verdana"/>
              </a:rPr>
              <a:t>Fetchy's</a:t>
            </a:r>
            <a:r>
              <a:rPr lang="en-US" altLang="zh-CN" sz="1200">
                <a:ea typeface="Verdana"/>
              </a:rPr>
              <a:t> AI tool is priced higher than competitors such as Geni</a:t>
            </a:r>
          </a:p>
        </p:txBody>
      </p:sp>
      <p:sp>
        <p:nvSpPr>
          <p:cNvPr id="20" name="Rectangle 19">
            <a:extLst>
              <a:ext uri="{FF2B5EF4-FFF2-40B4-BE49-F238E27FC236}">
                <a16:creationId xmlns:a16="http://schemas.microsoft.com/office/drawing/2014/main" id="{A7B9EDE4-8F24-A5E0-746D-F96D0AE14B95}"/>
              </a:ext>
            </a:extLst>
          </p:cNvPr>
          <p:cNvSpPr/>
          <p:nvPr/>
        </p:nvSpPr>
        <p:spPr>
          <a:xfrm>
            <a:off x="611645" y="1747836"/>
            <a:ext cx="2341082" cy="459035"/>
          </a:xfrm>
          <a:prstGeom prst="rect">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ea typeface="Verdana"/>
              </a:rPr>
              <a:t>Overview</a:t>
            </a:r>
            <a:endParaRPr lang="en-US" b="1"/>
          </a:p>
        </p:txBody>
      </p:sp>
      <p:sp>
        <p:nvSpPr>
          <p:cNvPr id="11" name="Arrow: Right 10">
            <a:extLst>
              <a:ext uri="{FF2B5EF4-FFF2-40B4-BE49-F238E27FC236}">
                <a16:creationId xmlns:a16="http://schemas.microsoft.com/office/drawing/2014/main" id="{6FDC520E-03AA-E0AD-1D0F-A99CC01DE0D7}"/>
              </a:ext>
            </a:extLst>
          </p:cNvPr>
          <p:cNvSpPr/>
          <p:nvPr/>
        </p:nvSpPr>
        <p:spPr>
          <a:xfrm flipV="1">
            <a:off x="4390268" y="4064131"/>
            <a:ext cx="1126067" cy="26087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B8CED923-1121-1BFF-26ED-33FCE20D69A5}"/>
              </a:ext>
            </a:extLst>
          </p:cNvPr>
          <p:cNvSpPr/>
          <p:nvPr/>
        </p:nvSpPr>
        <p:spPr>
          <a:xfrm flipV="1">
            <a:off x="4390268" y="2650896"/>
            <a:ext cx="1126067" cy="26087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0342D28-DA19-881B-0F24-6607ECBD755B}"/>
              </a:ext>
            </a:extLst>
          </p:cNvPr>
          <p:cNvSpPr/>
          <p:nvPr/>
        </p:nvSpPr>
        <p:spPr>
          <a:xfrm>
            <a:off x="3015563" y="934471"/>
            <a:ext cx="1384601" cy="797805"/>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solidFill>
                  <a:schemeClr val="bg1"/>
                </a:solidFill>
                <a:ea typeface="Verdana"/>
              </a:rPr>
              <a:t>Unique features</a:t>
            </a:r>
            <a:endParaRPr lang="en-US" b="1">
              <a:solidFill>
                <a:schemeClr val="bg1"/>
              </a:solidFill>
            </a:endParaRPr>
          </a:p>
        </p:txBody>
      </p:sp>
      <p:sp>
        <p:nvSpPr>
          <p:cNvPr id="29" name="Arrow: Right 28">
            <a:extLst>
              <a:ext uri="{FF2B5EF4-FFF2-40B4-BE49-F238E27FC236}">
                <a16:creationId xmlns:a16="http://schemas.microsoft.com/office/drawing/2014/main" id="{78391C5C-6018-5D5B-D0F6-A2D7165DE3B4}"/>
              </a:ext>
            </a:extLst>
          </p:cNvPr>
          <p:cNvSpPr/>
          <p:nvPr/>
        </p:nvSpPr>
        <p:spPr>
          <a:xfrm flipV="1">
            <a:off x="4390268" y="1206064"/>
            <a:ext cx="1126067" cy="2608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0C28E63B-F82C-D1F8-70BD-0F0E122357CD}"/>
              </a:ext>
            </a:extLst>
          </p:cNvPr>
          <p:cNvSpPr/>
          <p:nvPr/>
        </p:nvSpPr>
        <p:spPr>
          <a:xfrm>
            <a:off x="5506439" y="903911"/>
            <a:ext cx="1888067" cy="1076997"/>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171450" indent="-171450">
              <a:buFont typeface="Wingdings"/>
              <a:buChar char="§"/>
            </a:pPr>
            <a:r>
              <a:rPr lang="en-US" sz="1200">
                <a:ea typeface="Verdana"/>
              </a:rPr>
              <a:t>Can </a:t>
            </a:r>
            <a:r>
              <a:rPr lang="en-US" sz="1200" b="1">
                <a:ea typeface="Verdana"/>
              </a:rPr>
              <a:t>gift</a:t>
            </a:r>
            <a:r>
              <a:rPr lang="en-US" sz="1200">
                <a:ea typeface="Verdana"/>
              </a:rPr>
              <a:t> a subscription to a teacher or user</a:t>
            </a:r>
          </a:p>
          <a:p>
            <a:pPr marL="171450" indent="-171450">
              <a:buFont typeface="Wingdings"/>
              <a:buChar char="§"/>
            </a:pPr>
            <a:r>
              <a:rPr lang="en-US" sz="1200">
                <a:ea typeface="Verdana"/>
              </a:rPr>
              <a:t>Tips and tricks to improve workflow</a:t>
            </a:r>
          </a:p>
        </p:txBody>
      </p:sp>
      <p:sp>
        <p:nvSpPr>
          <p:cNvPr id="12" name="TextBox 11">
            <a:extLst>
              <a:ext uri="{FF2B5EF4-FFF2-40B4-BE49-F238E27FC236}">
                <a16:creationId xmlns:a16="http://schemas.microsoft.com/office/drawing/2014/main" id="{31BA7F8C-E628-2F1F-6044-FF8A75D2AFF0}"/>
              </a:ext>
            </a:extLst>
          </p:cNvPr>
          <p:cNvSpPr txBox="1"/>
          <p:nvPr/>
        </p:nvSpPr>
        <p:spPr>
          <a:xfrm>
            <a:off x="3015563" y="5276081"/>
            <a:ext cx="138460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a:ea typeface="+mn-ea"/>
                <a:cs typeface="+mn-cs"/>
              </a:rPr>
              <a:t>Social Media &amp; Marketing</a:t>
            </a:r>
            <a:endParaRPr kumimoji="0" lang="en-US" sz="1800" b="1" i="0" u="none" strike="noStrike" kern="1200" cap="none" spc="0" normalizeH="0" baseline="0" noProof="0">
              <a:ln>
                <a:noFill/>
              </a:ln>
              <a:solidFill>
                <a:prstClr val="white"/>
              </a:solidFill>
              <a:effectLst/>
              <a:uLnTx/>
              <a:uFillTx/>
              <a:latin typeface="Verdana"/>
              <a:ea typeface="Verdana"/>
              <a:cs typeface="+mn-cs"/>
            </a:endParaRPr>
          </a:p>
        </p:txBody>
      </p:sp>
      <p:sp>
        <p:nvSpPr>
          <p:cNvPr id="17" name="文本框 7">
            <a:extLst>
              <a:ext uri="{FF2B5EF4-FFF2-40B4-BE49-F238E27FC236}">
                <a16:creationId xmlns:a16="http://schemas.microsoft.com/office/drawing/2014/main" id="{EF6FB8E2-637A-C4B2-8411-E8B7483B92C1}"/>
              </a:ext>
            </a:extLst>
          </p:cNvPr>
          <p:cNvSpPr txBox="1"/>
          <p:nvPr/>
        </p:nvSpPr>
        <p:spPr>
          <a:xfrm>
            <a:off x="7523765" y="1246794"/>
            <a:ext cx="4201042" cy="1384995"/>
          </a:xfrm>
          <a:prstGeom prst="rect">
            <a:avLst/>
          </a:prstGeom>
          <a:solidFill>
            <a:schemeClr val="accent6">
              <a:lumMod val="20000"/>
              <a:lumOff val="80000"/>
            </a:schemeClr>
          </a:solidFill>
          <a:ln>
            <a:solidFill>
              <a:schemeClr val="tx2">
                <a:lumMod val="20000"/>
                <a:lumOff val="80000"/>
              </a:schemeClr>
            </a:solidFill>
          </a:ln>
        </p:spPr>
        <p:txBody>
          <a:bodyPr wrap="square" lIns="91440" tIns="45720" rIns="91440" bIns="45720" rtlCol="0" anchor="t">
            <a:spAutoFit/>
          </a:bodyPr>
          <a:lstStyle/>
          <a:p>
            <a:pPr marL="285750" indent="-285750">
              <a:buFont typeface="Wingdings" panose="05000000000000000000" pitchFamily="2" charset="2"/>
              <a:buChar char="§"/>
            </a:pPr>
            <a:r>
              <a:rPr lang="en-US" altLang="zh-CN" sz="1200" b="1"/>
              <a:t>Slogan: “Ready, Fetch, Done.” </a:t>
            </a:r>
            <a:r>
              <a:rPr lang="en-US" altLang="zh-CN" sz="1200" b="0"/>
              <a:t>Save </a:t>
            </a:r>
            <a:r>
              <a:rPr lang="en-US" altLang="zh-CN" sz="1200" b="1"/>
              <a:t>2.5 </a:t>
            </a:r>
            <a:r>
              <a:rPr lang="en-US" altLang="zh-CN" sz="1200" b="0"/>
              <a:t>hours/day with Fetchy</a:t>
            </a:r>
          </a:p>
          <a:p>
            <a:pPr marL="285750" lvl="0" indent="-285750">
              <a:buFont typeface="Wingdings" panose="05000000000000000000" pitchFamily="2" charset="2"/>
              <a:buChar char="§"/>
            </a:pPr>
            <a:r>
              <a:rPr lang="en-US" altLang="zh-CN" sz="1200" b="1"/>
              <a:t>Mission: </a:t>
            </a:r>
            <a:r>
              <a:rPr lang="en-US" altLang="zh-CN" sz="1200"/>
              <a:t>Paving a </a:t>
            </a:r>
            <a:r>
              <a:rPr lang="en-US" altLang="zh-CN" sz="1200" b="1"/>
              <a:t>new path </a:t>
            </a:r>
            <a:r>
              <a:rPr lang="en-US" altLang="zh-CN" sz="1200"/>
              <a:t>for education</a:t>
            </a:r>
          </a:p>
          <a:p>
            <a:pPr marL="285750" lvl="0" indent="-285750">
              <a:buFont typeface="Wingdings" panose="05000000000000000000" pitchFamily="2" charset="2"/>
              <a:buChar char="§"/>
            </a:pPr>
            <a:r>
              <a:rPr lang="en-US" altLang="zh-CN" sz="1200" b="1"/>
              <a:t>Differentiating factors: </a:t>
            </a:r>
            <a:r>
              <a:rPr lang="en-US" altLang="zh-CN" sz="1200"/>
              <a:t>Helping educators </a:t>
            </a:r>
            <a:r>
              <a:rPr lang="en-US" altLang="zh-CN" sz="1200" b="0"/>
              <a:t>generate results</a:t>
            </a:r>
            <a:r>
              <a:rPr lang="en-US" altLang="zh-CN" sz="1200"/>
              <a:t>(lessons, assignment, </a:t>
            </a:r>
            <a:r>
              <a:rPr lang="en-US" altLang="zh-CN" sz="1200" err="1"/>
              <a:t>etc</a:t>
            </a:r>
            <a:r>
              <a:rPr lang="en-US" altLang="zh-CN" sz="1200"/>
              <a:t>)  </a:t>
            </a:r>
            <a:r>
              <a:rPr lang="en-US" altLang="zh-CN" sz="1200" b="1"/>
              <a:t>without the needs to learn commands or prompts</a:t>
            </a:r>
          </a:p>
        </p:txBody>
      </p:sp>
      <p:sp>
        <p:nvSpPr>
          <p:cNvPr id="26" name="文本框 12">
            <a:extLst>
              <a:ext uri="{FF2B5EF4-FFF2-40B4-BE49-F238E27FC236}">
                <a16:creationId xmlns:a16="http://schemas.microsoft.com/office/drawing/2014/main" id="{3BCA71D5-73BF-32C6-D976-445E7FF9D5E8}"/>
              </a:ext>
            </a:extLst>
          </p:cNvPr>
          <p:cNvSpPr txBox="1"/>
          <p:nvPr/>
        </p:nvSpPr>
        <p:spPr>
          <a:xfrm>
            <a:off x="7524480" y="905871"/>
            <a:ext cx="4201042" cy="338554"/>
          </a:xfrm>
          <a:prstGeom prst="rect">
            <a:avLst/>
          </a:prstGeom>
          <a:solidFill>
            <a:schemeClr val="accent6"/>
          </a:solidFill>
        </p:spPr>
        <p:txBody>
          <a:bodyPr wrap="square" rtlCol="0">
            <a:spAutoFit/>
          </a:bodyPr>
          <a:lstStyle/>
          <a:p>
            <a:pPr algn="ctr"/>
            <a:r>
              <a:rPr kumimoji="1" lang="en-US" altLang="zh-CN" sz="1600" b="1">
                <a:solidFill>
                  <a:schemeClr val="bg1"/>
                </a:solidFill>
              </a:rPr>
              <a:t>Values</a:t>
            </a:r>
            <a:endParaRPr kumimoji="1" lang="zh-CN" altLang="en-US" sz="1600" b="1">
              <a:solidFill>
                <a:schemeClr val="bg1"/>
              </a:solidFill>
            </a:endParaRPr>
          </a:p>
        </p:txBody>
      </p:sp>
    </p:spTree>
    <p:extLst>
      <p:ext uri="{BB962C8B-B14F-4D97-AF65-F5344CB8AC3E}">
        <p14:creationId xmlns:p14="http://schemas.microsoft.com/office/powerpoint/2010/main" val="411738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93CE83-BC81-B64F-BED7-070C6F9A3DDB}"/>
              </a:ext>
            </a:extLst>
          </p:cNvPr>
          <p:cNvSpPr>
            <a:spLocks noGrp="1"/>
          </p:cNvSpPr>
          <p:nvPr>
            <p:ph type="body" sz="quarter" idx="11"/>
          </p:nvPr>
        </p:nvSpPr>
        <p:spPr>
          <a:xfrm>
            <a:off x="368316" y="6661766"/>
            <a:ext cx="9538189" cy="933458"/>
          </a:xfrm>
        </p:spPr>
        <p:txBody>
          <a:bodyPr/>
          <a:lstStyle/>
          <a:p>
            <a:r>
              <a:rPr lang="en-US"/>
              <a:t>FACTS; </a:t>
            </a:r>
            <a:r>
              <a:rPr lang="en-US" altLang="zh-CN"/>
              <a:t>LinkedIn</a:t>
            </a:r>
            <a:endParaRPr lang="en-US"/>
          </a:p>
        </p:txBody>
      </p:sp>
      <p:sp>
        <p:nvSpPr>
          <p:cNvPr id="3" name="Text Placeholder 2">
            <a:extLst>
              <a:ext uri="{FF2B5EF4-FFF2-40B4-BE49-F238E27FC236}">
                <a16:creationId xmlns:a16="http://schemas.microsoft.com/office/drawing/2014/main" id="{C420AC70-C2F0-F946-A878-2E30156021B6}"/>
              </a:ext>
            </a:extLst>
          </p:cNvPr>
          <p:cNvSpPr>
            <a:spLocks noGrp="1"/>
          </p:cNvSpPr>
          <p:nvPr>
            <p:ph type="body" sz="quarter" idx="13"/>
          </p:nvPr>
        </p:nvSpPr>
        <p:spPr>
          <a:xfrm>
            <a:off x="157579" y="6124769"/>
            <a:ext cx="11900767" cy="536997"/>
          </a:xfrm>
        </p:spPr>
        <p:txBody>
          <a:bodyPr/>
          <a:lstStyle/>
          <a:p>
            <a:r>
              <a:rPr lang="en-US"/>
              <a:t>FACTS offers streamlined solutions for administration in schools, and Geni Zone can contact by email or phone to show the common mission as an affiliation partner in the business line of education services</a:t>
            </a:r>
          </a:p>
        </p:txBody>
      </p:sp>
      <p:sp>
        <p:nvSpPr>
          <p:cNvPr id="4" name="Title 3">
            <a:extLst>
              <a:ext uri="{FF2B5EF4-FFF2-40B4-BE49-F238E27FC236}">
                <a16:creationId xmlns:a16="http://schemas.microsoft.com/office/drawing/2014/main" id="{B65ED306-ED23-3D46-AA46-23CADA630BAA}"/>
              </a:ext>
            </a:extLst>
          </p:cNvPr>
          <p:cNvSpPr>
            <a:spLocks noGrp="1"/>
          </p:cNvSpPr>
          <p:nvPr>
            <p:ph type="title"/>
          </p:nvPr>
        </p:nvSpPr>
        <p:spPr/>
        <p:txBody>
          <a:bodyPr/>
          <a:lstStyle/>
          <a:p>
            <a:r>
              <a:rPr lang="en-US"/>
              <a:t>Evaluating the operation mode of FACTS helps Geni Zone benchmark and improve its marketing strategy</a:t>
            </a:r>
          </a:p>
        </p:txBody>
      </p:sp>
      <p:sp>
        <p:nvSpPr>
          <p:cNvPr id="6" name="Slide Number Placeholder 5">
            <a:extLst>
              <a:ext uri="{FF2B5EF4-FFF2-40B4-BE49-F238E27FC236}">
                <a16:creationId xmlns:a16="http://schemas.microsoft.com/office/drawing/2014/main" id="{062D8633-8BA1-764F-ADFD-C0AE7BC89DD2}"/>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B9E64-1604-4CB3-8049-5A38C6A0F2C8}" type="slidenum">
              <a:rPr kumimoji="0" lang="en-US" sz="1000" b="0" i="0" u="none" strike="noStrike" kern="1200" cap="none" spc="0" normalizeH="0" baseline="0" noProof="0" smtClean="0">
                <a:ln>
                  <a:noFill/>
                </a:ln>
                <a:solidFill>
                  <a:prstClr val="black">
                    <a:tint val="75000"/>
                  </a:prstClr>
                </a:solidFill>
                <a:effectLst/>
                <a:uLnTx/>
                <a:uFillTx/>
                <a:latin typeface="Verdana"/>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prstClr val="black">
                  <a:tint val="75000"/>
                </a:prstClr>
              </a:solidFill>
              <a:effectLst/>
              <a:uLnTx/>
              <a:uFillTx/>
              <a:latin typeface="Verdana"/>
              <a:ea typeface="+mn-ea"/>
              <a:cs typeface="+mn-cs"/>
            </a:endParaRPr>
          </a:p>
        </p:txBody>
      </p:sp>
      <p:sp>
        <p:nvSpPr>
          <p:cNvPr id="17" name="流程图: 可选过程 16">
            <a:extLst>
              <a:ext uri="{FF2B5EF4-FFF2-40B4-BE49-F238E27FC236}">
                <a16:creationId xmlns:a16="http://schemas.microsoft.com/office/drawing/2014/main" id="{4CD4E9B9-D353-6EBF-FC9F-D8065651B051}"/>
              </a:ext>
            </a:extLst>
          </p:cNvPr>
          <p:cNvSpPr/>
          <p:nvPr/>
        </p:nvSpPr>
        <p:spPr>
          <a:xfrm>
            <a:off x="166201" y="1250570"/>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pic>
        <p:nvPicPr>
          <p:cNvPr id="11" name="图形 10" descr="客户审核">
            <a:extLst>
              <a:ext uri="{FF2B5EF4-FFF2-40B4-BE49-F238E27FC236}">
                <a16:creationId xmlns:a16="http://schemas.microsoft.com/office/drawing/2014/main" id="{580B4BED-3C69-035F-D8D5-2399A83271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1128" y="2396678"/>
            <a:ext cx="496419" cy="496419"/>
          </a:xfrm>
          <a:prstGeom prst="rect">
            <a:avLst/>
          </a:prstGeom>
        </p:spPr>
      </p:pic>
      <p:sp>
        <p:nvSpPr>
          <p:cNvPr id="12" name="流程图: 可选过程 11">
            <a:extLst>
              <a:ext uri="{FF2B5EF4-FFF2-40B4-BE49-F238E27FC236}">
                <a16:creationId xmlns:a16="http://schemas.microsoft.com/office/drawing/2014/main" id="{9F6C713E-713E-AB4F-4BB9-5F9EDE450351}"/>
              </a:ext>
            </a:extLst>
          </p:cNvPr>
          <p:cNvSpPr/>
          <p:nvPr/>
        </p:nvSpPr>
        <p:spPr>
          <a:xfrm>
            <a:off x="164208" y="2188775"/>
            <a:ext cx="4405129" cy="1159410"/>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3" name="流程图: 可选过程 12">
            <a:extLst>
              <a:ext uri="{FF2B5EF4-FFF2-40B4-BE49-F238E27FC236}">
                <a16:creationId xmlns:a16="http://schemas.microsoft.com/office/drawing/2014/main" id="{D1B6878A-842A-C126-67CE-817BDC63796E}"/>
              </a:ext>
            </a:extLst>
          </p:cNvPr>
          <p:cNvSpPr/>
          <p:nvPr/>
        </p:nvSpPr>
        <p:spPr>
          <a:xfrm>
            <a:off x="166201" y="3437725"/>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4" name="流程图: 可选过程 13">
            <a:extLst>
              <a:ext uri="{FF2B5EF4-FFF2-40B4-BE49-F238E27FC236}">
                <a16:creationId xmlns:a16="http://schemas.microsoft.com/office/drawing/2014/main" id="{3F725C64-0BAE-F35F-658E-6587647EA910}"/>
              </a:ext>
            </a:extLst>
          </p:cNvPr>
          <p:cNvSpPr/>
          <p:nvPr/>
        </p:nvSpPr>
        <p:spPr>
          <a:xfrm>
            <a:off x="7473276" y="3420867"/>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6" name="流程图: 可选过程 15">
            <a:extLst>
              <a:ext uri="{FF2B5EF4-FFF2-40B4-BE49-F238E27FC236}">
                <a16:creationId xmlns:a16="http://schemas.microsoft.com/office/drawing/2014/main" id="{13CEE436-30D6-6131-D942-9B8CE3AB471C}"/>
              </a:ext>
            </a:extLst>
          </p:cNvPr>
          <p:cNvSpPr/>
          <p:nvPr/>
        </p:nvSpPr>
        <p:spPr>
          <a:xfrm>
            <a:off x="7473276" y="1228224"/>
            <a:ext cx="4585071" cy="87671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18" name="流程图: 可选过程 17">
            <a:extLst>
              <a:ext uri="{FF2B5EF4-FFF2-40B4-BE49-F238E27FC236}">
                <a16:creationId xmlns:a16="http://schemas.microsoft.com/office/drawing/2014/main" id="{157EA89B-8784-F763-90FA-05FBEDCD42EF}"/>
              </a:ext>
            </a:extLst>
          </p:cNvPr>
          <p:cNvSpPr/>
          <p:nvPr/>
        </p:nvSpPr>
        <p:spPr>
          <a:xfrm>
            <a:off x="7651849" y="2206817"/>
            <a:ext cx="4405129" cy="1159410"/>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28" name="文本框 27">
            <a:extLst>
              <a:ext uri="{FF2B5EF4-FFF2-40B4-BE49-F238E27FC236}">
                <a16:creationId xmlns:a16="http://schemas.microsoft.com/office/drawing/2014/main" id="{B017277B-0D54-1BFC-5E80-02CE48630839}"/>
              </a:ext>
            </a:extLst>
          </p:cNvPr>
          <p:cNvSpPr txBox="1"/>
          <p:nvPr/>
        </p:nvSpPr>
        <p:spPr>
          <a:xfrm>
            <a:off x="7652059" y="2203014"/>
            <a:ext cx="4539941" cy="1200329"/>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16 affiliation partners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Alliance for Catholic Education, Christian Schools International, Catholic Virtual, DME Partners, ACSI, AISNE, ISACS, MISBO</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6 referral partners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Breakwater Accounting, Class Intercom, </a:t>
            </a:r>
            <a:r>
              <a:rPr kumimoji="0" lang="en-US" altLang="zh-CN" sz="1200" b="0" i="0" u="none" strike="noStrike" kern="1200" cap="none" spc="0" normalizeH="0" baseline="0" noProof="0" err="1">
                <a:ln>
                  <a:noFill/>
                </a:ln>
                <a:solidFill>
                  <a:prstClr val="black"/>
                </a:solidFill>
                <a:effectLst/>
                <a:uLnTx/>
                <a:uFillTx/>
                <a:latin typeface="Verdana"/>
                <a:ea typeface="+mn-ea"/>
                <a:cs typeface="+mn-cs"/>
              </a:rPr>
              <a:t>SchoolAdmin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Emerging Technologies, </a:t>
            </a:r>
            <a:r>
              <a:rPr kumimoji="0" lang="en-US" altLang="zh-CN" sz="1200" b="0" i="0" u="none" strike="noStrike" kern="1200" cap="none" spc="0" normalizeH="0" baseline="0" noProof="0" err="1">
                <a:ln>
                  <a:noFill/>
                </a:ln>
                <a:solidFill>
                  <a:prstClr val="black"/>
                </a:solidFill>
                <a:effectLst/>
                <a:uLnTx/>
                <a:uFillTx/>
                <a:latin typeface="Verdana"/>
                <a:ea typeface="+mn-ea"/>
                <a:cs typeface="+mn-cs"/>
              </a:rPr>
              <a:t>Xceed</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Anywhere, Dewar</a:t>
            </a:r>
          </a:p>
        </p:txBody>
      </p:sp>
      <p:sp>
        <p:nvSpPr>
          <p:cNvPr id="25" name="文本框 24">
            <a:extLst>
              <a:ext uri="{FF2B5EF4-FFF2-40B4-BE49-F238E27FC236}">
                <a16:creationId xmlns:a16="http://schemas.microsoft.com/office/drawing/2014/main" id="{58AB5C45-F76F-454D-01B8-7CF3C3220EBA}"/>
              </a:ext>
            </a:extLst>
          </p:cNvPr>
          <p:cNvSpPr txBox="1"/>
          <p:nvPr/>
        </p:nvSpPr>
        <p:spPr>
          <a:xfrm>
            <a:off x="203579" y="1256265"/>
            <a:ext cx="4803168" cy="830997"/>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International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business: Lincoln, Nebraska</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Large scale</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Cooperate with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11,500 schools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and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3,000,000+ students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currently</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Integrated</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service</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for K-12 schools and families</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p:txBody>
      </p:sp>
      <p:graphicFrame>
        <p:nvGraphicFramePr>
          <p:cNvPr id="10" name="图表 9">
            <a:extLst>
              <a:ext uri="{FF2B5EF4-FFF2-40B4-BE49-F238E27FC236}">
                <a16:creationId xmlns:a16="http://schemas.microsoft.com/office/drawing/2014/main" id="{A163AB01-B9D7-A2E3-212B-4F4F73FE01FE}"/>
              </a:ext>
            </a:extLst>
          </p:cNvPr>
          <p:cNvGraphicFramePr/>
          <p:nvPr/>
        </p:nvGraphicFramePr>
        <p:xfrm>
          <a:off x="3525162" y="1278806"/>
          <a:ext cx="5292746" cy="3117980"/>
        </p:xfrm>
        <a:graphic>
          <a:graphicData uri="http://schemas.openxmlformats.org/drawingml/2006/chart">
            <c:chart xmlns:c="http://schemas.openxmlformats.org/drawingml/2006/chart" xmlns:r="http://schemas.openxmlformats.org/officeDocument/2006/relationships" r:id="rId5"/>
          </a:graphicData>
        </a:graphic>
      </p:graphicFrame>
      <p:sp>
        <p:nvSpPr>
          <p:cNvPr id="26" name="文本框 25">
            <a:extLst>
              <a:ext uri="{FF2B5EF4-FFF2-40B4-BE49-F238E27FC236}">
                <a16:creationId xmlns:a16="http://schemas.microsoft.com/office/drawing/2014/main" id="{C801DE1D-4DDF-79DE-BA66-A16E54DE5629}"/>
              </a:ext>
            </a:extLst>
          </p:cNvPr>
          <p:cNvSpPr txBox="1"/>
          <p:nvPr/>
        </p:nvSpPr>
        <p:spPr>
          <a:xfrm>
            <a:off x="205212" y="2183331"/>
            <a:ext cx="4468744" cy="1200329"/>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Admission solution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Website; Mobile APP</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Student information system</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Schedule; Communication</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Education services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Training for teachers</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Financial management</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Tuition payment; Grant &amp; Aid; Fundraising</a:t>
            </a:r>
          </a:p>
        </p:txBody>
      </p:sp>
      <p:sp>
        <p:nvSpPr>
          <p:cNvPr id="27" name="文本框 26">
            <a:extLst>
              <a:ext uri="{FF2B5EF4-FFF2-40B4-BE49-F238E27FC236}">
                <a16:creationId xmlns:a16="http://schemas.microsoft.com/office/drawing/2014/main" id="{E1BA3FE1-E2F5-7E12-6340-4A50DB8E0098}"/>
              </a:ext>
            </a:extLst>
          </p:cNvPr>
          <p:cNvSpPr txBox="1"/>
          <p:nvPr/>
        </p:nvSpPr>
        <p:spPr>
          <a:xfrm>
            <a:off x="157579" y="3463749"/>
            <a:ext cx="5130649" cy="830997"/>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Social media</a:t>
            </a:r>
            <a:r>
              <a:rPr kumimoji="0" lang="en-US" altLang="zh-CN" sz="1200" b="0" i="0" u="none" strike="noStrike" kern="1200" cap="none" spc="0" normalizeH="0" baseline="0" noProof="0">
                <a:ln>
                  <a:noFill/>
                </a:ln>
                <a:solidFill>
                  <a:prstClr val="black"/>
                </a:solidFill>
                <a:effectLst/>
                <a:uLnTx/>
                <a:uFillTx/>
                <a:latin typeface="Verdana"/>
                <a:ea typeface="+mn-ea"/>
                <a:cs typeface="+mn-cs"/>
              </a:rPr>
              <a:t>:</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Facebook, X, LinkedIn</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Blogs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of useful tip to attract potential customer</a:t>
            </a:r>
            <a:endParaRPr kumimoji="0" lang="en-US" altLang="zh-CN" sz="1200" b="1" i="0" u="none" strike="noStrike" kern="1200" cap="none" spc="0" normalizeH="0" baseline="0" noProof="0">
              <a:ln>
                <a:noFill/>
              </a:ln>
              <a:solidFill>
                <a:prstClr val="black"/>
              </a:solidFill>
              <a:effectLst/>
              <a:uLnTx/>
              <a:uFillTx/>
              <a:latin typeface="Verdana"/>
              <a:ea typeface="+mn-ea"/>
              <a:cs typeface="+mn-cs"/>
            </a:endParaRP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Email promotion</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Get contact information of potential customer from providing demo</a:t>
            </a:r>
            <a:endParaRPr kumimoji="0" lang="en-US" altLang="zh-CN" sz="1200" b="1" i="0" u="none" strike="noStrike" kern="1200" cap="none" spc="0" normalizeH="0" baseline="0" noProof="0">
              <a:ln>
                <a:noFill/>
              </a:ln>
              <a:solidFill>
                <a:prstClr val="black"/>
              </a:solidFill>
              <a:effectLst/>
              <a:uLnTx/>
              <a:uFillTx/>
              <a:latin typeface="Verdana"/>
              <a:ea typeface="+mn-ea"/>
              <a:cs typeface="+mn-cs"/>
            </a:endParaRPr>
          </a:p>
        </p:txBody>
      </p:sp>
      <p:sp>
        <p:nvSpPr>
          <p:cNvPr id="31" name="文本框 30">
            <a:extLst>
              <a:ext uri="{FF2B5EF4-FFF2-40B4-BE49-F238E27FC236}">
                <a16:creationId xmlns:a16="http://schemas.microsoft.com/office/drawing/2014/main" id="{567678D8-F502-4BDF-C884-D3407E990BF7}"/>
              </a:ext>
            </a:extLst>
          </p:cNvPr>
          <p:cNvSpPr txBox="1"/>
          <p:nvPr/>
        </p:nvSpPr>
        <p:spPr>
          <a:xfrm>
            <a:off x="7577547" y="3444859"/>
            <a:ext cx="4610957" cy="830997"/>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Teacher Innovation Award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related to corporate social responsibility</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Conference</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to meet network need for customer</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Webinar</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to promote product and contact customer</a:t>
            </a:r>
          </a:p>
        </p:txBody>
      </p:sp>
      <p:grpSp>
        <p:nvGrpSpPr>
          <p:cNvPr id="43" name="组合 42">
            <a:extLst>
              <a:ext uri="{FF2B5EF4-FFF2-40B4-BE49-F238E27FC236}">
                <a16:creationId xmlns:a16="http://schemas.microsoft.com/office/drawing/2014/main" id="{F7C9FC66-36A5-2986-B1B8-07FD2AB8FFAB}"/>
              </a:ext>
            </a:extLst>
          </p:cNvPr>
          <p:cNvGrpSpPr/>
          <p:nvPr/>
        </p:nvGrpSpPr>
        <p:grpSpPr>
          <a:xfrm>
            <a:off x="184934" y="836783"/>
            <a:ext cx="11873413" cy="315149"/>
            <a:chOff x="184934" y="836783"/>
            <a:chExt cx="11873413" cy="315149"/>
          </a:xfrm>
        </p:grpSpPr>
        <p:sp>
          <p:nvSpPr>
            <p:cNvPr id="41" name="矩形 40">
              <a:extLst>
                <a:ext uri="{FF2B5EF4-FFF2-40B4-BE49-F238E27FC236}">
                  <a16:creationId xmlns:a16="http://schemas.microsoft.com/office/drawing/2014/main" id="{7A891C9C-E389-E430-1980-FC6572315E9B}"/>
                </a:ext>
              </a:extLst>
            </p:cNvPr>
            <p:cNvSpPr/>
            <p:nvPr/>
          </p:nvSpPr>
          <p:spPr>
            <a:xfrm>
              <a:off x="184934" y="855036"/>
              <a:ext cx="11873413" cy="296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42" name="文本框 41">
              <a:extLst>
                <a:ext uri="{FF2B5EF4-FFF2-40B4-BE49-F238E27FC236}">
                  <a16:creationId xmlns:a16="http://schemas.microsoft.com/office/drawing/2014/main" id="{CE5B0D21-D296-3F9F-6A75-9BA4D00D5E14}"/>
                </a:ext>
              </a:extLst>
            </p:cNvPr>
            <p:cNvSpPr txBox="1"/>
            <p:nvPr/>
          </p:nvSpPr>
          <p:spPr>
            <a:xfrm>
              <a:off x="3233126" y="836783"/>
              <a:ext cx="587681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FFFFFF"/>
                  </a:solidFill>
                  <a:effectLst/>
                  <a:uLnTx/>
                  <a:uFillTx/>
                  <a:latin typeface="Verdana"/>
                  <a:ea typeface="+mn-ea"/>
                  <a:cs typeface="+mn-cs"/>
                </a:rPr>
                <a:t>Market Positioning and Overall Portraits of FACTS</a:t>
              </a:r>
              <a:endParaRPr kumimoji="0" lang="zh-CN" altLang="en-US" sz="1400" b="1"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44" name="组合 43">
            <a:extLst>
              <a:ext uri="{FF2B5EF4-FFF2-40B4-BE49-F238E27FC236}">
                <a16:creationId xmlns:a16="http://schemas.microsoft.com/office/drawing/2014/main" id="{6AE94303-E1AF-1170-E4AE-4E95F29D9EA9}"/>
              </a:ext>
            </a:extLst>
          </p:cNvPr>
          <p:cNvGrpSpPr/>
          <p:nvPr/>
        </p:nvGrpSpPr>
        <p:grpSpPr>
          <a:xfrm>
            <a:off x="159292" y="4349489"/>
            <a:ext cx="11873413" cy="314195"/>
            <a:chOff x="184934" y="837737"/>
            <a:chExt cx="11873413" cy="314195"/>
          </a:xfrm>
        </p:grpSpPr>
        <p:sp>
          <p:nvSpPr>
            <p:cNvPr id="45" name="矩形 44">
              <a:extLst>
                <a:ext uri="{FF2B5EF4-FFF2-40B4-BE49-F238E27FC236}">
                  <a16:creationId xmlns:a16="http://schemas.microsoft.com/office/drawing/2014/main" id="{75D417D0-1B67-79BC-1CC4-8595B953702A}"/>
                </a:ext>
              </a:extLst>
            </p:cNvPr>
            <p:cNvSpPr/>
            <p:nvPr/>
          </p:nvSpPr>
          <p:spPr>
            <a:xfrm>
              <a:off x="184934" y="855036"/>
              <a:ext cx="11873413" cy="2968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46" name="文本框 45">
              <a:extLst>
                <a:ext uri="{FF2B5EF4-FFF2-40B4-BE49-F238E27FC236}">
                  <a16:creationId xmlns:a16="http://schemas.microsoft.com/office/drawing/2014/main" id="{86AFA5B6-606C-43DD-AB98-969B456C38BF}"/>
                </a:ext>
              </a:extLst>
            </p:cNvPr>
            <p:cNvSpPr txBox="1"/>
            <p:nvPr/>
          </p:nvSpPr>
          <p:spPr>
            <a:xfrm>
              <a:off x="1950625" y="837737"/>
              <a:ext cx="8493104"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FFFFFF"/>
                  </a:solidFill>
                  <a:effectLst/>
                  <a:uLnTx/>
                  <a:uFillTx/>
                  <a:latin typeface="Verdana"/>
                  <a:ea typeface="+mn-ea"/>
                  <a:cs typeface="+mn-cs"/>
                </a:rPr>
                <a:t>Feasibility Analysis of Strategic Cooperation between Geni Zone and FACTS</a:t>
              </a:r>
              <a:endParaRPr kumimoji="0" lang="zh-CN" altLang="en-US" sz="1400" b="1"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65" name="组合 64">
            <a:extLst>
              <a:ext uri="{FF2B5EF4-FFF2-40B4-BE49-F238E27FC236}">
                <a16:creationId xmlns:a16="http://schemas.microsoft.com/office/drawing/2014/main" id="{E57C1632-DD7F-4062-E666-C3292A286E32}"/>
              </a:ext>
            </a:extLst>
          </p:cNvPr>
          <p:cNvGrpSpPr/>
          <p:nvPr/>
        </p:nvGrpSpPr>
        <p:grpSpPr>
          <a:xfrm>
            <a:off x="1171949" y="4721396"/>
            <a:ext cx="2115781" cy="1515429"/>
            <a:chOff x="1567474" y="4719392"/>
            <a:chExt cx="2321960" cy="1515429"/>
          </a:xfrm>
        </p:grpSpPr>
        <p:sp>
          <p:nvSpPr>
            <p:cNvPr id="58" name="矩形: 圆角 57">
              <a:extLst>
                <a:ext uri="{FF2B5EF4-FFF2-40B4-BE49-F238E27FC236}">
                  <a16:creationId xmlns:a16="http://schemas.microsoft.com/office/drawing/2014/main" id="{5D413BA0-E2ED-9E2D-68B8-1FB8FE30B083}"/>
                </a:ext>
              </a:extLst>
            </p:cNvPr>
            <p:cNvSpPr/>
            <p:nvPr/>
          </p:nvSpPr>
          <p:spPr>
            <a:xfrm>
              <a:off x="1567474" y="4719392"/>
              <a:ext cx="2321960" cy="6172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62" name="矩形: 圆角 61">
              <a:extLst>
                <a:ext uri="{FF2B5EF4-FFF2-40B4-BE49-F238E27FC236}">
                  <a16:creationId xmlns:a16="http://schemas.microsoft.com/office/drawing/2014/main" id="{D361DABF-84E8-FCC8-BCCE-3D9A8F6E006E}"/>
                </a:ext>
              </a:extLst>
            </p:cNvPr>
            <p:cNvSpPr/>
            <p:nvPr/>
          </p:nvSpPr>
          <p:spPr>
            <a:xfrm>
              <a:off x="1567474" y="5393256"/>
              <a:ext cx="2321960" cy="6674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63" name="文本框 62">
              <a:extLst>
                <a:ext uri="{FF2B5EF4-FFF2-40B4-BE49-F238E27FC236}">
                  <a16:creationId xmlns:a16="http://schemas.microsoft.com/office/drawing/2014/main" id="{3E54C983-BC13-ECA5-544E-9DCCC91326D1}"/>
                </a:ext>
              </a:extLst>
            </p:cNvPr>
            <p:cNvSpPr txBox="1"/>
            <p:nvPr/>
          </p:nvSpPr>
          <p:spPr>
            <a:xfrm>
              <a:off x="1586028" y="4761034"/>
              <a:ext cx="2303406"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n-NO" altLang="zh-CN" sz="1200" b="0" i="0" u="none" strike="noStrike" kern="1200" cap="none" spc="0" normalizeH="0" baseline="0" noProof="0">
                  <a:ln>
                    <a:noFill/>
                  </a:ln>
                  <a:solidFill>
                    <a:prstClr val="black"/>
                  </a:solidFill>
                  <a:effectLst/>
                  <a:uLnTx/>
                  <a:uFillTx/>
                  <a:latin typeface="Verdana"/>
                  <a:ea typeface="+mn-ea"/>
                  <a:cs typeface="+mn-cs"/>
                </a:rPr>
                <a:t>Advantage: </a:t>
              </a:r>
              <a:r>
                <a:rPr kumimoji="0" lang="nn-NO" altLang="zh-CN" sz="1200" b="1" i="0" u="none" strike="noStrike" kern="1200" cap="none" spc="0" normalizeH="0" baseline="0" noProof="0">
                  <a:ln>
                    <a:noFill/>
                  </a:ln>
                  <a:solidFill>
                    <a:prstClr val="black"/>
                  </a:solidFill>
                  <a:effectLst/>
                  <a:uLnTx/>
                  <a:uFillTx/>
                  <a:latin typeface="Verdana"/>
                  <a:ea typeface="+mn-ea"/>
                  <a:cs typeface="+mn-cs"/>
                </a:rPr>
                <a:t>Integrated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ecosystem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of products</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64" name="文本框 63">
              <a:extLst>
                <a:ext uri="{FF2B5EF4-FFF2-40B4-BE49-F238E27FC236}">
                  <a16:creationId xmlns:a16="http://schemas.microsoft.com/office/drawing/2014/main" id="{8C17624C-E20E-483F-0645-57E525E81222}"/>
                </a:ext>
              </a:extLst>
            </p:cNvPr>
            <p:cNvSpPr txBox="1"/>
            <p:nvPr/>
          </p:nvSpPr>
          <p:spPr>
            <a:xfrm>
              <a:off x="1586028" y="5496157"/>
              <a:ext cx="2241097"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n-NO" altLang="zh-CN" sz="1200" b="0" i="0" u="none" strike="noStrike" kern="1200" cap="none" spc="0" normalizeH="0" baseline="0" noProof="0">
                  <a:ln>
                    <a:noFill/>
                  </a:ln>
                  <a:solidFill>
                    <a:prstClr val="black"/>
                  </a:solidFill>
                  <a:effectLst/>
                  <a:uLnTx/>
                  <a:uFillTx/>
                  <a:latin typeface="Verdana"/>
                  <a:ea typeface="+mn-ea"/>
                  <a:cs typeface="+mn-cs"/>
                </a:rPr>
                <a:t>Disadvantage: </a:t>
              </a:r>
              <a:r>
                <a:rPr kumimoji="0" lang="nn-NO" altLang="zh-CN" sz="1200" b="1" i="0" u="none" strike="noStrike" kern="1200" cap="none" spc="0" normalizeH="0" baseline="0" noProof="0">
                  <a:ln>
                    <a:noFill/>
                  </a:ln>
                  <a:solidFill>
                    <a:prstClr val="black"/>
                  </a:solidFill>
                  <a:effectLst/>
                  <a:uLnTx/>
                  <a:uFillTx/>
                  <a:latin typeface="Verdana"/>
                  <a:ea typeface="+mn-ea"/>
                  <a:cs typeface="+mn-cs"/>
                </a:rPr>
                <a:t>Slow response</a:t>
              </a:r>
              <a:r>
                <a:rPr kumimoji="0" lang="nn-NO" altLang="zh-CN" sz="1200" b="0" i="0" u="none" strike="noStrike" kern="1200" cap="none" spc="0" normalizeH="0" baseline="0" noProof="0">
                  <a:ln>
                    <a:noFill/>
                  </a:ln>
                  <a:solidFill>
                    <a:prstClr val="black"/>
                  </a:solidFill>
                  <a:effectLst/>
                  <a:uLnTx/>
                  <a:uFillTx/>
                  <a:latin typeface="Verdana"/>
                  <a:ea typeface="+mn-ea"/>
                  <a:cs typeface="+mn-cs"/>
                </a:rPr>
                <a:t> to customers</a:t>
              </a: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66" name="组合 65">
            <a:extLst>
              <a:ext uri="{FF2B5EF4-FFF2-40B4-BE49-F238E27FC236}">
                <a16:creationId xmlns:a16="http://schemas.microsoft.com/office/drawing/2014/main" id="{43103064-B32F-ED82-4811-215495601AE1}"/>
              </a:ext>
            </a:extLst>
          </p:cNvPr>
          <p:cNvGrpSpPr/>
          <p:nvPr/>
        </p:nvGrpSpPr>
        <p:grpSpPr>
          <a:xfrm>
            <a:off x="4456814" y="4718324"/>
            <a:ext cx="2523122" cy="1708899"/>
            <a:chOff x="1565267" y="4719392"/>
            <a:chExt cx="2523122" cy="1708899"/>
          </a:xfrm>
        </p:grpSpPr>
        <p:sp>
          <p:nvSpPr>
            <p:cNvPr id="67" name="矩形: 圆角 66">
              <a:extLst>
                <a:ext uri="{FF2B5EF4-FFF2-40B4-BE49-F238E27FC236}">
                  <a16:creationId xmlns:a16="http://schemas.microsoft.com/office/drawing/2014/main" id="{61906581-93A5-525C-6FFA-9EB7B0765D2F}"/>
                </a:ext>
              </a:extLst>
            </p:cNvPr>
            <p:cNvSpPr/>
            <p:nvPr/>
          </p:nvSpPr>
          <p:spPr>
            <a:xfrm>
              <a:off x="1567474" y="4719392"/>
              <a:ext cx="2321960" cy="6172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69" name="矩形: 圆角 68">
              <a:extLst>
                <a:ext uri="{FF2B5EF4-FFF2-40B4-BE49-F238E27FC236}">
                  <a16:creationId xmlns:a16="http://schemas.microsoft.com/office/drawing/2014/main" id="{93C1EC83-0C29-BAC5-1960-B9D200155FEE}"/>
                </a:ext>
              </a:extLst>
            </p:cNvPr>
            <p:cNvSpPr/>
            <p:nvPr/>
          </p:nvSpPr>
          <p:spPr>
            <a:xfrm>
              <a:off x="1567474" y="5393256"/>
              <a:ext cx="2321960" cy="6674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70" name="文本框 69">
              <a:extLst>
                <a:ext uri="{FF2B5EF4-FFF2-40B4-BE49-F238E27FC236}">
                  <a16:creationId xmlns:a16="http://schemas.microsoft.com/office/drawing/2014/main" id="{9E18ED2E-5457-1CFE-DD80-2555071AF65D}"/>
                </a:ext>
              </a:extLst>
            </p:cNvPr>
            <p:cNvSpPr txBox="1"/>
            <p:nvPr/>
          </p:nvSpPr>
          <p:spPr>
            <a:xfrm>
              <a:off x="1565267" y="4756178"/>
              <a:ext cx="2432922" cy="110799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n-NO" altLang="zh-CN" sz="1200" b="0" i="0" u="none" strike="noStrike" kern="1200" cap="none" spc="0" normalizeH="0" baseline="0" noProof="0">
                  <a:ln>
                    <a:noFill/>
                  </a:ln>
                  <a:solidFill>
                    <a:prstClr val="black"/>
                  </a:solidFill>
                  <a:effectLst/>
                  <a:uLnTx/>
                  <a:uFillTx/>
                  <a:latin typeface="Verdana"/>
                  <a:ea typeface="+mn-ea"/>
                  <a:cs typeface="+mn-cs"/>
                </a:rPr>
                <a:t>Advantage: High leverage of </a:t>
              </a:r>
              <a:r>
                <a:rPr kumimoji="0" lang="nn-NO" altLang="zh-CN" sz="1200" b="1" i="0" u="none" strike="noStrike" kern="1200" cap="none" spc="0" normalizeH="0" baseline="0" noProof="0">
                  <a:ln>
                    <a:noFill/>
                  </a:ln>
                  <a:solidFill>
                    <a:prstClr val="black"/>
                  </a:solidFill>
                  <a:effectLst/>
                  <a:uLnTx/>
                  <a:uFillTx/>
                  <a:latin typeface="Verdana"/>
                  <a:ea typeface="+mn-ea"/>
                  <a:cs typeface="+mn-cs"/>
                </a:rPr>
                <a:t>AI technology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71" name="文本框 70">
              <a:extLst>
                <a:ext uri="{FF2B5EF4-FFF2-40B4-BE49-F238E27FC236}">
                  <a16:creationId xmlns:a16="http://schemas.microsoft.com/office/drawing/2014/main" id="{4AB0C2B8-E246-11D1-27D0-D4C2C9875FDE}"/>
                </a:ext>
              </a:extLst>
            </p:cNvPr>
            <p:cNvSpPr txBox="1"/>
            <p:nvPr/>
          </p:nvSpPr>
          <p:spPr>
            <a:xfrm>
              <a:off x="1574146" y="5504961"/>
              <a:ext cx="251424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n-NO" altLang="zh-CN" sz="1200" b="0" i="0" u="none" strike="noStrike" kern="1200" cap="none" spc="0" normalizeH="0" baseline="0" noProof="0">
                  <a:ln>
                    <a:noFill/>
                  </a:ln>
                  <a:solidFill>
                    <a:prstClr val="black"/>
                  </a:solidFill>
                  <a:effectLst/>
                  <a:uLnTx/>
                  <a:uFillTx/>
                  <a:latin typeface="Verdana"/>
                  <a:ea typeface="+mn-ea"/>
                  <a:cs typeface="+mn-cs"/>
                </a:rPr>
                <a:t>Disadvantage: </a:t>
              </a:r>
              <a:r>
                <a:rPr kumimoji="0" lang="nn-NO" altLang="zh-CN" sz="1200" b="1" i="0" u="none" strike="noStrike" kern="1200" cap="none" spc="0" normalizeH="0" baseline="0" noProof="0">
                  <a:ln>
                    <a:noFill/>
                  </a:ln>
                  <a:solidFill>
                    <a:prstClr val="black"/>
                  </a:solidFill>
                  <a:effectLst/>
                  <a:uLnTx/>
                  <a:uFillTx/>
                  <a:latin typeface="Verdana"/>
                  <a:ea typeface="+mn-ea"/>
                  <a:cs typeface="+mn-cs"/>
                </a:rPr>
                <a:t>Insufficient brand awareness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Verdan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83" name="矩形: 圆角 82">
            <a:extLst>
              <a:ext uri="{FF2B5EF4-FFF2-40B4-BE49-F238E27FC236}">
                <a16:creationId xmlns:a16="http://schemas.microsoft.com/office/drawing/2014/main" id="{12A5103E-ADE2-06C8-5945-845F89A6A930}"/>
              </a:ext>
            </a:extLst>
          </p:cNvPr>
          <p:cNvSpPr/>
          <p:nvPr/>
        </p:nvSpPr>
        <p:spPr>
          <a:xfrm>
            <a:off x="8227750" y="4725696"/>
            <a:ext cx="3863368" cy="132206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Verdana"/>
              <a:ea typeface="+mn-ea"/>
              <a:cs typeface="+mn-cs"/>
            </a:endParaRPr>
          </a:p>
        </p:txBody>
      </p:sp>
      <p:sp>
        <p:nvSpPr>
          <p:cNvPr id="86" name="文本框 85">
            <a:extLst>
              <a:ext uri="{FF2B5EF4-FFF2-40B4-BE49-F238E27FC236}">
                <a16:creationId xmlns:a16="http://schemas.microsoft.com/office/drawing/2014/main" id="{AFE20228-B047-6A68-F9E5-D10E5ACAFCB9}"/>
              </a:ext>
            </a:extLst>
          </p:cNvPr>
          <p:cNvSpPr txBox="1"/>
          <p:nvPr/>
        </p:nvSpPr>
        <p:spPr>
          <a:xfrm>
            <a:off x="8274206" y="4701729"/>
            <a:ext cx="3794768" cy="138499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Enhance</a:t>
            </a:r>
            <a:r>
              <a:rPr kumimoji="0" lang="en-US" altLang="zh-CN" sz="1200" b="1" i="0" u="none" strike="noStrike" kern="1200" cap="none" spc="0" normalizeH="0" baseline="0" noProof="0">
                <a:ln>
                  <a:noFill/>
                </a:ln>
                <a:solidFill>
                  <a:prstClr val="black"/>
                </a:solidFill>
                <a:effectLst/>
                <a:uLnTx/>
                <a:uFillTx/>
                <a:latin typeface="Verdana"/>
                <a:ea typeface="+mn-ea"/>
                <a:cs typeface="+mn-cs"/>
              </a:rPr>
              <a:t> education service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by focusing on learning material for student</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Provide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value-added service</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Webpage redesign; Online customer service</a:t>
            </a:r>
          </a:p>
          <a:p>
            <a:pPr marL="285750" marR="0" lvl="0" indent="-2857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0" i="0" u="none" strike="noStrike" kern="1200" cap="none" spc="0" normalizeH="0" baseline="0" noProof="0">
                <a:ln>
                  <a:noFill/>
                </a:ln>
                <a:solidFill>
                  <a:prstClr val="black"/>
                </a:solidFill>
                <a:effectLst/>
                <a:uLnTx/>
                <a:uFillTx/>
                <a:latin typeface="Verdana"/>
                <a:ea typeface="+mn-ea"/>
                <a:cs typeface="+mn-cs"/>
              </a:rPr>
              <a:t>Contact with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regional representative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of school partnership development and other general leaders </a:t>
            </a:r>
            <a:r>
              <a:rPr kumimoji="0" lang="en-US" altLang="zh-CN" sz="1200" b="1" i="0" u="none" strike="noStrike" kern="1200" cap="none" spc="0" normalizeH="0" baseline="0" noProof="0">
                <a:ln>
                  <a:noFill/>
                </a:ln>
                <a:solidFill>
                  <a:prstClr val="black"/>
                </a:solidFill>
                <a:effectLst/>
                <a:uLnTx/>
                <a:uFillTx/>
                <a:latin typeface="Verdana"/>
                <a:ea typeface="+mn-ea"/>
                <a:cs typeface="+mn-cs"/>
              </a:rPr>
              <a:t>by email or phone</a:t>
            </a:r>
          </a:p>
        </p:txBody>
      </p:sp>
      <p:sp>
        <p:nvSpPr>
          <p:cNvPr id="93" name="矩形 92">
            <a:extLst>
              <a:ext uri="{FF2B5EF4-FFF2-40B4-BE49-F238E27FC236}">
                <a16:creationId xmlns:a16="http://schemas.microsoft.com/office/drawing/2014/main" id="{0D5986CE-5290-F86C-788B-882BF8911AA8}"/>
              </a:ext>
            </a:extLst>
          </p:cNvPr>
          <p:cNvSpPr/>
          <p:nvPr/>
        </p:nvSpPr>
        <p:spPr>
          <a:xfrm>
            <a:off x="164208" y="4821727"/>
            <a:ext cx="934775" cy="111632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FACTS</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sp>
        <p:nvSpPr>
          <p:cNvPr id="94" name="矩形 93">
            <a:extLst>
              <a:ext uri="{FF2B5EF4-FFF2-40B4-BE49-F238E27FC236}">
                <a16:creationId xmlns:a16="http://schemas.microsoft.com/office/drawing/2014/main" id="{E6A1274B-53D3-9181-3314-91EA293AD1EA}"/>
              </a:ext>
            </a:extLst>
          </p:cNvPr>
          <p:cNvSpPr/>
          <p:nvPr/>
        </p:nvSpPr>
        <p:spPr>
          <a:xfrm>
            <a:off x="3423897" y="4821727"/>
            <a:ext cx="934775" cy="1116324"/>
          </a:xfrm>
          <a:prstGeom prst="rect">
            <a:avLst/>
          </a:prstGeom>
          <a:solidFill>
            <a:schemeClr val="accent1"/>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Geni</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Zone</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sp>
        <p:nvSpPr>
          <p:cNvPr id="97" name="文本框 96">
            <a:extLst>
              <a:ext uri="{FF2B5EF4-FFF2-40B4-BE49-F238E27FC236}">
                <a16:creationId xmlns:a16="http://schemas.microsoft.com/office/drawing/2014/main" id="{87DFF100-2CB2-1961-B952-B182F324B50C}"/>
              </a:ext>
            </a:extLst>
          </p:cNvPr>
          <p:cNvSpPr txBox="1"/>
          <p:nvPr/>
        </p:nvSpPr>
        <p:spPr>
          <a:xfrm>
            <a:off x="7515668" y="1250257"/>
            <a:ext cx="4539941" cy="830997"/>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G suite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including google classroom</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Active directory </a:t>
            </a:r>
            <a:r>
              <a:rPr kumimoji="0" lang="en-US" altLang="zh-CN" sz="1200" b="0" i="0" u="none" strike="noStrike" kern="1200" cap="none" spc="0" normalizeH="0" baseline="0" noProof="0">
                <a:ln>
                  <a:noFill/>
                </a:ln>
                <a:solidFill>
                  <a:prstClr val="black"/>
                </a:solidFill>
                <a:effectLst/>
                <a:uLnTx/>
                <a:uFillTx/>
                <a:latin typeface="Verdana"/>
                <a:ea typeface="+mn-ea"/>
                <a:cs typeface="+mn-cs"/>
              </a:rPr>
              <a:t>provided by Microsoft</a:t>
            </a:r>
          </a:p>
          <a:p>
            <a:pPr marL="171450" marR="0" lvl="0" indent="-171450" algn="l" defTabSz="457200" rtl="0" eaLnBrk="1" fontAlgn="auto" latinLnBrk="0" hangingPunct="1">
              <a:lnSpc>
                <a:spcPct val="100000"/>
              </a:lnSpc>
              <a:spcBef>
                <a:spcPts val="0"/>
              </a:spcBef>
              <a:spcAft>
                <a:spcPts val="0"/>
              </a:spcAft>
              <a:buClrTx/>
              <a:buSzPct val="50000"/>
              <a:buFont typeface="Wingdings" panose="05000000000000000000" pitchFamily="2" charset="2"/>
              <a:buChar char="n"/>
              <a:tabLst/>
              <a:defRPr/>
            </a:pPr>
            <a:r>
              <a:rPr kumimoji="0" lang="en-US" altLang="zh-CN" sz="1200" b="1" i="0" u="none" strike="noStrike" kern="1200" cap="none" spc="0" normalizeH="0" baseline="0" noProof="0">
                <a:ln>
                  <a:noFill/>
                </a:ln>
                <a:solidFill>
                  <a:prstClr val="black"/>
                </a:solidFill>
                <a:effectLst/>
                <a:uLnTx/>
                <a:uFillTx/>
                <a:latin typeface="Verdana"/>
                <a:ea typeface="+mn-ea"/>
                <a:cs typeface="+mn-cs"/>
              </a:rPr>
              <a:t>29 integration partners</a:t>
            </a:r>
            <a:r>
              <a:rPr kumimoji="0" lang="en-US" altLang="zh-CN" sz="1200" b="0" i="0" u="none" strike="noStrike" kern="1200" cap="none" spc="0" normalizeH="0" baseline="0" noProof="0">
                <a:ln>
                  <a:noFill/>
                </a:ln>
                <a:solidFill>
                  <a:prstClr val="black"/>
                </a:solidFill>
                <a:effectLst/>
                <a:uLnTx/>
                <a:uFillTx/>
                <a:latin typeface="Verdana"/>
                <a:ea typeface="+mn-ea"/>
                <a:cs typeface="+mn-cs"/>
              </a:rPr>
              <a:t>: Apple School Manager, Canvas, Blackbaud, Clever, Cornerstone, </a:t>
            </a:r>
            <a:r>
              <a:rPr kumimoji="0" lang="en-US" altLang="zh-CN" sz="1200" b="0" i="0" u="none" strike="noStrike" kern="1200" cap="none" spc="0" normalizeH="0" baseline="0" noProof="0" err="1">
                <a:ln>
                  <a:noFill/>
                </a:ln>
                <a:solidFill>
                  <a:prstClr val="black"/>
                </a:solidFill>
                <a:effectLst/>
                <a:uLnTx/>
                <a:uFillTx/>
                <a:latin typeface="Verdana"/>
                <a:ea typeface="+mn-ea"/>
                <a:cs typeface="+mn-cs"/>
              </a:rPr>
              <a:t>EduConnect</a:t>
            </a:r>
            <a:endParaRPr kumimoji="0" lang="en-US" altLang="zh-CN" sz="1200" b="0" i="0" u="none" strike="noStrike" kern="1200" cap="none" spc="0" normalizeH="0" baseline="0" noProof="0">
              <a:ln>
                <a:noFill/>
              </a:ln>
              <a:solidFill>
                <a:prstClr val="black"/>
              </a:solidFill>
              <a:effectLst/>
              <a:uLnTx/>
              <a:uFillTx/>
              <a:latin typeface="Verdana"/>
              <a:ea typeface="+mn-ea"/>
              <a:cs typeface="+mn-cs"/>
            </a:endParaRPr>
          </a:p>
        </p:txBody>
      </p:sp>
      <p:grpSp>
        <p:nvGrpSpPr>
          <p:cNvPr id="24" name="组合 23">
            <a:extLst>
              <a:ext uri="{FF2B5EF4-FFF2-40B4-BE49-F238E27FC236}">
                <a16:creationId xmlns:a16="http://schemas.microsoft.com/office/drawing/2014/main" id="{1B8518E5-5F28-9D2E-D1AE-62CFEE9957DC}"/>
              </a:ext>
            </a:extLst>
          </p:cNvPr>
          <p:cNvGrpSpPr/>
          <p:nvPr/>
        </p:nvGrpSpPr>
        <p:grpSpPr>
          <a:xfrm>
            <a:off x="6787653" y="4824715"/>
            <a:ext cx="1379338" cy="1144670"/>
            <a:chOff x="6921215" y="4824715"/>
            <a:chExt cx="1379338" cy="1144670"/>
          </a:xfrm>
        </p:grpSpPr>
        <p:sp>
          <p:nvSpPr>
            <p:cNvPr id="96" name="矩形 95">
              <a:extLst>
                <a:ext uri="{FF2B5EF4-FFF2-40B4-BE49-F238E27FC236}">
                  <a16:creationId xmlns:a16="http://schemas.microsoft.com/office/drawing/2014/main" id="{BBBAF989-4023-2165-6AC0-6686AD8CCD10}"/>
                </a:ext>
              </a:extLst>
            </p:cNvPr>
            <p:cNvSpPr/>
            <p:nvPr/>
          </p:nvSpPr>
          <p:spPr>
            <a:xfrm>
              <a:off x="7329337" y="4824715"/>
              <a:ext cx="971216" cy="1144670"/>
            </a:xfrm>
            <a:prstGeom prst="rect">
              <a:avLst/>
            </a:prstGeom>
            <a:solidFill>
              <a:schemeClr val="accent2"/>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prstClr val="white"/>
                  </a:solidFill>
                  <a:effectLst/>
                  <a:uLnTx/>
                  <a:uFillTx/>
                  <a:latin typeface="Verdana"/>
                  <a:ea typeface="+mn-ea"/>
                  <a:cs typeface="+mn-cs"/>
                </a:rPr>
                <a:t>Partnership</a:t>
              </a:r>
              <a:endParaRPr kumimoji="0" lang="zh-CN" altLang="en-US" sz="1400" b="1" i="0" u="none" strike="noStrike" kern="1200" cap="none" spc="0" normalizeH="0" baseline="0" noProof="0">
                <a:ln>
                  <a:noFill/>
                </a:ln>
                <a:solidFill>
                  <a:prstClr val="white"/>
                </a:solidFill>
                <a:effectLst/>
                <a:uLnTx/>
                <a:uFillTx/>
                <a:latin typeface="Verdana"/>
                <a:ea typeface="+mn-ea"/>
                <a:cs typeface="+mn-cs"/>
              </a:endParaRPr>
            </a:p>
          </p:txBody>
        </p:sp>
        <p:sp>
          <p:nvSpPr>
            <p:cNvPr id="5" name="右中括号 4">
              <a:extLst>
                <a:ext uri="{FF2B5EF4-FFF2-40B4-BE49-F238E27FC236}">
                  <a16:creationId xmlns:a16="http://schemas.microsoft.com/office/drawing/2014/main" id="{FC81B8C5-3FC4-DAB3-8989-871BDCF8586B}"/>
                </a:ext>
              </a:extLst>
            </p:cNvPr>
            <p:cNvSpPr/>
            <p:nvPr/>
          </p:nvSpPr>
          <p:spPr>
            <a:xfrm>
              <a:off x="6921215" y="5040239"/>
              <a:ext cx="212034" cy="59018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Verdana"/>
                <a:ea typeface="+mn-ea"/>
                <a:cs typeface="+mn-cs"/>
              </a:endParaRPr>
            </a:p>
          </p:txBody>
        </p:sp>
        <p:cxnSp>
          <p:nvCxnSpPr>
            <p:cNvPr id="19" name="直接箭头连接符 18">
              <a:extLst>
                <a:ext uri="{FF2B5EF4-FFF2-40B4-BE49-F238E27FC236}">
                  <a16:creationId xmlns:a16="http://schemas.microsoft.com/office/drawing/2014/main" id="{DC989365-291B-B76C-4FB2-8B8B7C710E31}"/>
                </a:ext>
              </a:extLst>
            </p:cNvPr>
            <p:cNvCxnSpPr>
              <a:cxnSpLocks/>
              <a:stCxn id="5" idx="2"/>
            </p:cNvCxnSpPr>
            <p:nvPr/>
          </p:nvCxnSpPr>
          <p:spPr>
            <a:xfrm flipV="1">
              <a:off x="7133249" y="5332830"/>
              <a:ext cx="173456" cy="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645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A093F1-2B49-2AAE-7529-3BC2F5C66551}"/>
              </a:ext>
            </a:extLst>
          </p:cNvPr>
          <p:cNvSpPr>
            <a:spLocks noGrp="1"/>
          </p:cNvSpPr>
          <p:nvPr>
            <p:ph type="body" sz="quarter" idx="11"/>
          </p:nvPr>
        </p:nvSpPr>
        <p:spPr/>
        <p:txBody>
          <a:bodyPr/>
          <a:lstStyle/>
          <a:p>
            <a:endParaRPr kumimoji="1" lang="zh-CN" altLang="en-US"/>
          </a:p>
        </p:txBody>
      </p:sp>
      <p:sp>
        <p:nvSpPr>
          <p:cNvPr id="4" name="Title 3">
            <a:extLst>
              <a:ext uri="{FF2B5EF4-FFF2-40B4-BE49-F238E27FC236}">
                <a16:creationId xmlns:a16="http://schemas.microsoft.com/office/drawing/2014/main" id="{BE831838-D34C-2402-3247-7F2FF50B4A3C}"/>
              </a:ext>
            </a:extLst>
          </p:cNvPr>
          <p:cNvSpPr>
            <a:spLocks noGrp="1"/>
          </p:cNvSpPr>
          <p:nvPr>
            <p:ph type="title"/>
          </p:nvPr>
        </p:nvSpPr>
        <p:spPr/>
        <p:txBody>
          <a:bodyPr/>
          <a:lstStyle/>
          <a:p>
            <a:r>
              <a:rPr kumimoji="1" lang="en-US" altLang="zh-CN"/>
              <a:t>Appendix – FACTS Contact List</a:t>
            </a:r>
            <a:endParaRPr kumimoji="1" lang="zh-CN" altLang="en-US"/>
          </a:p>
        </p:txBody>
      </p:sp>
      <p:sp>
        <p:nvSpPr>
          <p:cNvPr id="5" name="Picture Placeholder 4">
            <a:extLst>
              <a:ext uri="{FF2B5EF4-FFF2-40B4-BE49-F238E27FC236}">
                <a16:creationId xmlns:a16="http://schemas.microsoft.com/office/drawing/2014/main" id="{319AF564-B66C-E1E4-69EA-982DF8C897D2}"/>
              </a:ext>
            </a:extLst>
          </p:cNvPr>
          <p:cNvSpPr>
            <a:spLocks noGrp="1"/>
          </p:cNvSpPr>
          <p:nvPr>
            <p:ph type="pic" sz="quarter" idx="12"/>
          </p:nvPr>
        </p:nvSpPr>
        <p:spPr/>
        <p:txBody>
          <a:bodyPr/>
          <a:lstStyle/>
          <a:p>
            <a:endParaRPr lang="zh-CN" altLang="en-US"/>
          </a:p>
        </p:txBody>
      </p:sp>
      <p:sp>
        <p:nvSpPr>
          <p:cNvPr id="6" name="Slide Number Placeholder 5">
            <a:extLst>
              <a:ext uri="{FF2B5EF4-FFF2-40B4-BE49-F238E27FC236}">
                <a16:creationId xmlns:a16="http://schemas.microsoft.com/office/drawing/2014/main" id="{B7549E21-830F-1256-C196-F76C38AB1237}"/>
              </a:ext>
            </a:extLst>
          </p:cNvPr>
          <p:cNvSpPr>
            <a:spLocks noGrp="1"/>
          </p:cNvSpPr>
          <p:nvPr>
            <p:ph type="sldNum" sz="quarter" idx="4"/>
          </p:nvPr>
        </p:nvSpPr>
        <p:spPr/>
        <p:txBody>
          <a:bodyPr/>
          <a:lstStyle/>
          <a:p>
            <a:fld id="{AD6B9E64-1604-4CB3-8049-5A38C6A0F2C8}" type="slidenum">
              <a:rPr lang="en-US" smtClean="0"/>
              <a:pPr/>
              <a:t>8</a:t>
            </a:fld>
            <a:endParaRPr lang="en-US"/>
          </a:p>
        </p:txBody>
      </p:sp>
      <p:pic>
        <p:nvPicPr>
          <p:cNvPr id="7" name="Picture 6">
            <a:extLst>
              <a:ext uri="{FF2B5EF4-FFF2-40B4-BE49-F238E27FC236}">
                <a16:creationId xmlns:a16="http://schemas.microsoft.com/office/drawing/2014/main" id="{B5CF4856-D688-91F0-48B3-41120D6B09AF}"/>
              </a:ext>
            </a:extLst>
          </p:cNvPr>
          <p:cNvPicPr>
            <a:picLocks noChangeAspect="1"/>
          </p:cNvPicPr>
          <p:nvPr/>
        </p:nvPicPr>
        <p:blipFill>
          <a:blip r:embed="rId2"/>
          <a:stretch>
            <a:fillRect/>
          </a:stretch>
        </p:blipFill>
        <p:spPr>
          <a:xfrm>
            <a:off x="478970" y="2032355"/>
            <a:ext cx="11234059" cy="2793290"/>
          </a:xfrm>
          <a:prstGeom prst="rect">
            <a:avLst/>
          </a:prstGeom>
          <a:ln w="19050">
            <a:solidFill>
              <a:srgbClr val="002060"/>
            </a:solidFill>
          </a:ln>
        </p:spPr>
      </p:pic>
    </p:spTree>
    <p:extLst>
      <p:ext uri="{BB962C8B-B14F-4D97-AF65-F5344CB8AC3E}">
        <p14:creationId xmlns:p14="http://schemas.microsoft.com/office/powerpoint/2010/main" val="288140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80AD-377C-5644-AF0C-FA65265EA472}"/>
              </a:ext>
            </a:extLst>
          </p:cNvPr>
          <p:cNvSpPr>
            <a:spLocks noGrp="1"/>
          </p:cNvSpPr>
          <p:nvPr>
            <p:ph type="title"/>
          </p:nvPr>
        </p:nvSpPr>
        <p:spPr/>
        <p:txBody>
          <a:bodyPr lIns="91440" tIns="45720" rIns="91440" bIns="45720" anchor="ctr"/>
          <a:lstStyle/>
          <a:p>
            <a:r>
              <a:rPr lang="en-US" dirty="0">
                <a:latin typeface="Verdana"/>
                <a:ea typeface="Verdana"/>
              </a:rPr>
              <a:t>SWOT Analysis</a:t>
            </a:r>
            <a:endParaRPr lang="en-US" dirty="0"/>
          </a:p>
        </p:txBody>
      </p:sp>
      <p:sp>
        <p:nvSpPr>
          <p:cNvPr id="3" name="Text Placeholder 2">
            <a:extLst>
              <a:ext uri="{FF2B5EF4-FFF2-40B4-BE49-F238E27FC236}">
                <a16:creationId xmlns:a16="http://schemas.microsoft.com/office/drawing/2014/main" id="{3BCC6503-941A-8B4B-9C88-24A1BE727774}"/>
              </a:ext>
            </a:extLst>
          </p:cNvPr>
          <p:cNvSpPr>
            <a:spLocks noGrp="1"/>
          </p:cNvSpPr>
          <p:nvPr>
            <p:ph type="body" sz="quarter" idx="13"/>
          </p:nvPr>
        </p:nvSpPr>
        <p:spPr/>
        <p:txBody>
          <a:bodyPr/>
          <a:lstStyle/>
          <a:p>
            <a:r>
              <a:rPr lang="en-US" dirty="0"/>
              <a:t>Section #2</a:t>
            </a:r>
          </a:p>
        </p:txBody>
      </p:sp>
    </p:spTree>
    <p:extLst>
      <p:ext uri="{BB962C8B-B14F-4D97-AF65-F5344CB8AC3E}">
        <p14:creationId xmlns:p14="http://schemas.microsoft.com/office/powerpoint/2010/main" val="4243535469"/>
      </p:ext>
    </p:extLst>
  </p:cSld>
  <p:clrMapOvr>
    <a:masterClrMapping/>
  </p:clrMapOvr>
</p:sld>
</file>

<file path=ppt/theme/theme1.xml><?xml version="1.0" encoding="utf-8"?>
<a:theme xmlns:a="http://schemas.openxmlformats.org/drawingml/2006/main" name="FACES Title">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75795"/>
        </a:solidFill>
        <a:effectLst>
          <a:outerShdw blurRad="50800" dist="38100" algn="l" rotWithShape="0">
            <a:prstClr val="black">
              <a:alpha val="40000"/>
            </a:prstClr>
          </a:outerShdw>
        </a:effectLst>
      </a:spPr>
      <a:bodyPr rtlCol="0" anchor="ctr"/>
      <a:lstStyle>
        <a:defPPr algn="ctr">
          <a:defRPr dirty="0">
            <a:effectLst>
              <a:outerShdw blurRad="50800" dist="38100" algn="l" rotWithShape="0">
                <a:prstClr val="black">
                  <a:alpha val="40000"/>
                </a:prst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i_External" id="{63F1CAE7-578E-7E4A-B279-041BB2EAC976}" vid="{CF7E428C-03E0-734C-873A-6BF66657CD42}"/>
    </a:ext>
  </a:extLst>
</a:theme>
</file>

<file path=ppt/theme/theme2.xml><?xml version="1.0" encoding="utf-8"?>
<a:theme xmlns:a="http://schemas.openxmlformats.org/drawingml/2006/main" name="Section Divid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i_External" id="{63F1CAE7-578E-7E4A-B279-041BB2EAC976}" vid="{239FB812-A8A4-0649-B9C7-89ADD8CFA552}"/>
    </a:ext>
  </a:extLst>
</a:theme>
</file>

<file path=ppt/theme/theme3.xml><?xml version="1.0" encoding="utf-8"?>
<a:theme xmlns:a="http://schemas.openxmlformats.org/drawingml/2006/main" name="Ending">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i_External" id="{63F1CAE7-578E-7E4A-B279-041BB2EAC976}" vid="{D56E1DFC-D000-4D4F-8329-5EDD111BBED8}"/>
    </a:ext>
  </a:extLst>
</a:theme>
</file>

<file path=ppt/theme/theme4.xml><?xml version="1.0" encoding="utf-8"?>
<a:theme xmlns:a="http://schemas.openxmlformats.org/drawingml/2006/main" name="FACES Layout">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i_External" id="{63F1CAE7-578E-7E4A-B279-041BB2EAC976}" vid="{D8C0BE87-90A7-C74D-AFDE-E1A74C5089C1}"/>
    </a:ext>
  </a:extLst>
</a:theme>
</file>

<file path=ppt/theme/theme5.xml><?xml version="1.0" encoding="utf-8"?>
<a:theme xmlns:a="http://schemas.openxmlformats.org/drawingml/2006/main" name="1_FACES Layout">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ni_External" id="{63F1CAE7-578E-7E4A-B279-041BB2EAC976}" vid="{5A1E97F6-1CC1-634A-BF9B-57FCAC88DC80}"/>
    </a:ext>
  </a:extLst>
</a:theme>
</file>

<file path=ppt/theme/theme6.xml><?xml version="1.0" encoding="utf-8"?>
<a:theme xmlns:a="http://schemas.openxmlformats.org/drawingml/2006/main" name="2_FACES Layout">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FACES Layout">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f454bf5-a416-4f5a-bab2-fa0344ea3b7f" xsi:nil="true"/>
    <lcf76f155ced4ddcb4097134ff3c332f xmlns="344127a8-2bed-40e2-bec4-6c12fc0d991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46B11A8EB2FC94DAC36A06369A6A330" ma:contentTypeVersion="10" ma:contentTypeDescription="Create a new document." ma:contentTypeScope="" ma:versionID="a99954b79d3d70c432ba2db6f54324c9">
  <xsd:schema xmlns:xsd="http://www.w3.org/2001/XMLSchema" xmlns:xs="http://www.w3.org/2001/XMLSchema" xmlns:p="http://schemas.microsoft.com/office/2006/metadata/properties" xmlns:ns2="344127a8-2bed-40e2-bec4-6c12fc0d991d" xmlns:ns3="9f454bf5-a416-4f5a-bab2-fa0344ea3b7f" targetNamespace="http://schemas.microsoft.com/office/2006/metadata/properties" ma:root="true" ma:fieldsID="40bc3b29d31dec13d16e0ab138b4fd00" ns2:_="" ns3:_="">
    <xsd:import namespace="344127a8-2bed-40e2-bec4-6c12fc0d991d"/>
    <xsd:import namespace="9f454bf5-a416-4f5a-bab2-fa0344ea3b7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4127a8-2bed-40e2-bec4-6c12fc0d99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6e6ad8-52fe-412f-a0b9-03ea580b629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f454bf5-a416-4f5a-bab2-fa0344ea3b7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756bcf-e94d-4c8f-a06e-4d099681a922}" ma:internalName="TaxCatchAll" ma:showField="CatchAllData" ma:web="9f454bf5-a416-4f5a-bab2-fa0344ea3b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4C1F74-105A-4404-AC69-F5A4CCD4850A}">
  <ds:schemaRefs>
    <ds:schemaRef ds:uri="http://schemas.microsoft.com/sharepoint/v3/contenttype/forms"/>
  </ds:schemaRefs>
</ds:datastoreItem>
</file>

<file path=customXml/itemProps2.xml><?xml version="1.0" encoding="utf-8"?>
<ds:datastoreItem xmlns:ds="http://schemas.openxmlformats.org/officeDocument/2006/customXml" ds:itemID="{9AACBABD-C919-4086-8BC5-63BF2A3E06F1}">
  <ds:schemaRefs>
    <ds:schemaRef ds:uri="344127a8-2bed-40e2-bec4-6c12fc0d991d"/>
    <ds:schemaRef ds:uri="9f454bf5-a416-4f5a-bab2-fa0344ea3b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044195F-951F-4A8E-9BF5-4845EA1B127B}">
  <ds:schemaRefs>
    <ds:schemaRef ds:uri="344127a8-2bed-40e2-bec4-6c12fc0d991d"/>
    <ds:schemaRef ds:uri="9f454bf5-a416-4f5a-bab2-fa0344ea3b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FACES Title</Template>
  <TotalTime>12</TotalTime>
  <Words>9392</Words>
  <Application>Microsoft Office PowerPoint</Application>
  <PresentationFormat>宽屏</PresentationFormat>
  <Paragraphs>1050</Paragraphs>
  <Slides>45</Slides>
  <Notes>26</Notes>
  <HiddenSlides>0</HiddenSlides>
  <MMClips>0</MMClips>
  <ScaleCrop>false</ScaleCrop>
  <HeadingPairs>
    <vt:vector size="6" baseType="variant">
      <vt:variant>
        <vt:lpstr>已用的字体</vt:lpstr>
      </vt:variant>
      <vt:variant>
        <vt:i4>11</vt:i4>
      </vt:variant>
      <vt:variant>
        <vt:lpstr>主题</vt:lpstr>
      </vt:variant>
      <vt:variant>
        <vt:i4>7</vt:i4>
      </vt:variant>
      <vt:variant>
        <vt:lpstr>幻灯片标题</vt:lpstr>
      </vt:variant>
      <vt:variant>
        <vt:i4>45</vt:i4>
      </vt:variant>
    </vt:vector>
  </HeadingPairs>
  <TitlesOfParts>
    <vt:vector size="63" baseType="lpstr">
      <vt:lpstr>BIZ UDGothic</vt:lpstr>
      <vt:lpstr>Helvetica Neue</vt:lpstr>
      <vt:lpstr>Söhne</vt:lpstr>
      <vt:lpstr>Wingdings,Sans-Serif</vt:lpstr>
      <vt:lpstr>等线</vt:lpstr>
      <vt:lpstr>Arial</vt:lpstr>
      <vt:lpstr>Calibri</vt:lpstr>
      <vt:lpstr>Helvetica</vt:lpstr>
      <vt:lpstr>Times New Roman</vt:lpstr>
      <vt:lpstr>Verdana</vt:lpstr>
      <vt:lpstr>Wingdings</vt:lpstr>
      <vt:lpstr>FACES Title</vt:lpstr>
      <vt:lpstr>Section Divider</vt:lpstr>
      <vt:lpstr>Ending</vt:lpstr>
      <vt:lpstr>FACES Layout</vt:lpstr>
      <vt:lpstr>1_FACES Layout</vt:lpstr>
      <vt:lpstr>2_FACES Layout</vt:lpstr>
      <vt:lpstr>3_FACES Layout</vt:lpstr>
      <vt:lpstr>Marketing Strategy for an Education Technology Company</vt:lpstr>
      <vt:lpstr>Agenda</vt:lpstr>
      <vt:lpstr>Competitor Analysis</vt:lpstr>
      <vt:lpstr>Leveraging noredink's Position: A Blueprint for Geni’s  Competitive Advantage </vt:lpstr>
      <vt:lpstr>Assessing the competitive landscape by performing competitor analysis on Flint, Inc.</vt:lpstr>
      <vt:lpstr>Identifying Fetchy’s market position enables Geni to gain a competitive edge</vt:lpstr>
      <vt:lpstr>Evaluating the operation mode of FACTS helps Geni Zone benchmark and improve its marketing strategy</vt:lpstr>
      <vt:lpstr>Appendix – FACTS Contact List</vt:lpstr>
      <vt:lpstr>SWOT Analysis</vt:lpstr>
      <vt:lpstr>Conducting SWOT Analysis helps Geni Zone fit in market trend by preserving its advantages and improving its weaknesses</vt:lpstr>
      <vt:lpstr>Analyzing and providing solutions for Geni’s current constraints with regards to the target market</vt:lpstr>
      <vt:lpstr>Industry Analysis</vt:lpstr>
      <vt:lpstr>Defining the current educational technology industry and the trends Geni Zone should focus on</vt:lpstr>
      <vt:lpstr>Identifying potential industry to understand the market  dynamics for Geni Zone's operation</vt:lpstr>
      <vt:lpstr>Performing market research on the international private education market for possible countries to expand towards</vt:lpstr>
      <vt:lpstr>Porter's Five Forces Analysis</vt:lpstr>
      <vt:lpstr>Analyzing the U.S. public school market using Porter’s Five Forces to help Geni Zone better understand the local market</vt:lpstr>
      <vt:lpstr>Leveraging Porter’s Five Force Model helps Geni Zone prioritize strategic plans for private schools in the long run</vt:lpstr>
      <vt:lpstr>Utilizing Porter’s Five Forces Model to assist Geni Zone in prioritizing strategic initiatives for Catholic schools</vt:lpstr>
      <vt:lpstr>Applying Porter’s Five Forces Model to Non-Catholic Schools to consider the profitability for Geni Zone</vt:lpstr>
      <vt:lpstr>Analyzing the landscape and market size of AI tools in charter schools</vt:lpstr>
      <vt:lpstr>Marketing Research</vt:lpstr>
      <vt:lpstr>Identifying potential online marketing channel for Geni Zone's operation</vt:lpstr>
      <vt:lpstr>Analyzing and providing strategies for digital marketing in the social media landscape</vt:lpstr>
      <vt:lpstr>Referring to competitors’ practice helps Geni Zone identify offline marketing strategies </vt:lpstr>
      <vt:lpstr>Performing research on offline marketing to understand which channels are most effective in the EdTech industry</vt:lpstr>
      <vt:lpstr>Identifying creative ways of offline marketing and metrics of effectiveness that Geni Zone could utilize</vt:lpstr>
      <vt:lpstr>Promotional Strategy</vt:lpstr>
      <vt:lpstr>Utilizing promotional strategy makes Geni Zone able to attract more potential customers</vt:lpstr>
      <vt:lpstr>Content Marketing – Facebook &amp; Youtube</vt:lpstr>
      <vt:lpstr>Formulating a marketing strategy for Geni with special consideration for Facebook</vt:lpstr>
      <vt:lpstr>PowerPoint 演示文稿</vt:lpstr>
      <vt:lpstr>Utilize YouTube Videos to Increase Potential Users of Geni Zone</vt:lpstr>
      <vt:lpstr>Content Marketing – Cold Emailing</vt:lpstr>
      <vt:lpstr>Researching key strategies and statistics needed for effective cold emails</vt:lpstr>
      <vt:lpstr>PowerPoint 演示文稿</vt:lpstr>
      <vt:lpstr>Primary Research</vt:lpstr>
      <vt:lpstr>Drawing insights from the interview with Michelle Nelson to provide Geni Zone with next step suggestions</vt:lpstr>
      <vt:lpstr>Customer Persona</vt:lpstr>
      <vt:lpstr>Creating Persona of Elementary Students Provides Customer insights for Geni Zone</vt:lpstr>
      <vt:lpstr>Creating a unique high school student from Illinois persona for Geni</vt:lpstr>
      <vt:lpstr>CREATING A PERSONA OF HIGH SCHOOL PRINICIPLES</vt:lpstr>
      <vt:lpstr>Analyzing the buyer’s side persona for parents of middle school students</vt:lpstr>
      <vt:lpstr>Persona of Public High School Teachers</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External Meeting</dc:title>
  <dc:subject/>
  <dc:creator>Chen, Xixi</dc:creator>
  <cp:keywords/>
  <dc:description/>
  <cp:lastModifiedBy>Chang, Xiaolei</cp:lastModifiedBy>
  <cp:revision>9</cp:revision>
  <cp:lastPrinted>2018-09-17T03:54:17Z</cp:lastPrinted>
  <dcterms:created xsi:type="dcterms:W3CDTF">2024-02-26T09:24:26Z</dcterms:created>
  <dcterms:modified xsi:type="dcterms:W3CDTF">2024-04-14T21:15:31Z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0x010100A46B11A8EB2FC94DAC36A06369A6A330</vt:lpwstr>
  </property>
  <property fmtid="{D5CDD505-2E9C-101B-9397-08002B2CF9AE}" pid="3" name="MediaServiceImageTags">
    <vt:lpwstr/>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