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comments/modernComment_1A6_F21BFBBD.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18" r:id="rId5"/>
    <p:sldMasterId id="2147483721" r:id="rId6"/>
    <p:sldMasterId id="2147483684" r:id="rId7"/>
  </p:sldMasterIdLst>
  <p:notesMasterIdLst>
    <p:notesMasterId r:id="rId9"/>
  </p:notesMasterIdLst>
  <p:handoutMasterIdLst>
    <p:handoutMasterId r:id="rId10"/>
  </p:handoutMasterIdLst>
  <p:sldIdLst>
    <p:sldId id="42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B4C17C61-E810-3747-A7D8-DDB159C2265D}">
          <p14:sldIdLst>
            <p14:sldId id="422"/>
          </p14:sldIdLst>
        </p14:section>
      </p14:sectionLst>
    </p:ext>
    <p:ext uri="{EFAFB233-063F-42B5-8137-9DF3F51BA10A}">
      <p15:sldGuideLst xmlns:p15="http://schemas.microsoft.com/office/powerpoint/2012/main">
        <p15:guide id="2" pos="288" userDrawn="1">
          <p15:clr>
            <a:srgbClr val="A4A3A4"/>
          </p15:clr>
        </p15:guide>
        <p15:guide id="3" pos="7368" userDrawn="1">
          <p15:clr>
            <a:srgbClr val="A4A3A4"/>
          </p15:clr>
        </p15:guide>
        <p15:guide id="4" orient="horz" pos="3792" userDrawn="1">
          <p15:clr>
            <a:srgbClr val="A4A3A4"/>
          </p15:clr>
        </p15:guide>
        <p15:guide id="5" orient="horz" pos="600" userDrawn="1">
          <p15:clr>
            <a:srgbClr val="A4A3A4"/>
          </p15:clr>
        </p15:guide>
        <p15:guide id="6" orient="horz" pos="3984" userDrawn="1">
          <p15:clr>
            <a:srgbClr val="A4A3A4"/>
          </p15:clr>
        </p15:guide>
        <p15:guide id="7" pos="3840" userDrawn="1">
          <p15:clr>
            <a:srgbClr val="A4A3A4"/>
          </p15:clr>
        </p15:guide>
        <p15:guide id="8" orient="horz" pos="21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C124F67-5020-46A3-E724-DC6302C2FAA4}" name="Chen, Xixi" initials="CX" userId="S::xixic2@illinois.edu::92b97c34-ab25-4f05-8623-cbfc3f10a7c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3E8E"/>
    <a:srgbClr val="04378B"/>
    <a:srgbClr val="175795"/>
    <a:srgbClr val="0A5397"/>
    <a:srgbClr val="4472C4"/>
    <a:srgbClr val="646464"/>
    <a:srgbClr val="7F7F7F"/>
    <a:srgbClr val="BFBFBF"/>
    <a:srgbClr val="7F8F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7E64D7-FD3C-4D25-9C4D-3D6B38E52C22}" v="1" dt="2024-03-11T02:48:25.152"/>
    <p1510:client id="{C055F1AB-1902-4DDA-9258-8AA81EBB4D62}" v="1" dt="2024-03-11T02:45:38.122"/>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94582"/>
  </p:normalViewPr>
  <p:slideViewPr>
    <p:cSldViewPr snapToGrid="0">
      <p:cViewPr>
        <p:scale>
          <a:sx n="66" d="100"/>
          <a:sy n="66" d="100"/>
        </p:scale>
        <p:origin x="408" y="789"/>
      </p:cViewPr>
      <p:guideLst>
        <p:guide pos="288"/>
        <p:guide pos="7368"/>
        <p:guide orient="horz" pos="3792"/>
        <p:guide orient="horz" pos="600"/>
        <p:guide orient="horz" pos="3984"/>
        <p:guide pos="3840"/>
        <p:guide orient="horz" pos="2160"/>
      </p:guideLst>
    </p:cSldViewPr>
  </p:slideViewPr>
  <p:notesTextViewPr>
    <p:cViewPr>
      <p:scale>
        <a:sx n="1" d="1"/>
        <a:sy n="1" d="1"/>
      </p:scale>
      <p:origin x="0" y="-27"/>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HuaweiMoveData\Users\Cindy%20Chang\Desktop\Cindy%20Chang\UIUC\&#23454;&#20064;\FACES%20consulting&#12304;&#30446;&#21069;&#12305;\week%204\1st%20submission\&#33609;&#3129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D:\HuaweiMoveData\Users\Cindy%20Chang\Desktop\Cindy%20Chang\UIUC\&#23454;&#20064;\FACES%20consulting&#12304;&#30446;&#21069;&#12305;\week%204\1st%20submission\&#33609;&#3129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r>
              <a:rPr lang="en-US" altLang="zh-CN" sz="1200" dirty="0">
                <a:solidFill>
                  <a:schemeClr val="tx1"/>
                </a:solidFill>
              </a:rPr>
              <a:t>Supplier</a:t>
            </a:r>
            <a:r>
              <a:rPr lang="en-US" altLang="zh-CN" sz="1200" baseline="0" dirty="0">
                <a:solidFill>
                  <a:schemeClr val="tx1"/>
                </a:solidFill>
              </a:rPr>
              <a:t> Size of </a:t>
            </a:r>
            <a:r>
              <a:rPr lang="en-US" altLang="zh-CN" sz="1200" dirty="0">
                <a:solidFill>
                  <a:schemeClr val="tx1"/>
                </a:solidFill>
              </a:rPr>
              <a:t>US Main </a:t>
            </a:r>
            <a:r>
              <a:rPr lang="en-US" altLang="zh-CN" sz="1200" b="1" dirty="0">
                <a:solidFill>
                  <a:schemeClr val="tx1"/>
                </a:solidFill>
              </a:rPr>
              <a:t>IaaS Platform Providers</a:t>
            </a:r>
            <a:r>
              <a:rPr lang="en-US" altLang="zh-CN" sz="1200" dirty="0">
                <a:solidFill>
                  <a:schemeClr val="tx1"/>
                </a:solidFill>
              </a:rPr>
              <a:t>%</a:t>
            </a:r>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solidFill>
              <a:latin typeface="+mn-lt"/>
              <a:ea typeface="+mn-ea"/>
              <a:cs typeface="+mn-cs"/>
            </a:defRPr>
          </a:pPr>
          <a:endParaRPr lang="zh-CN"/>
        </a:p>
      </c:txPr>
    </c:title>
    <c:autoTitleDeleted val="0"/>
    <c:plotArea>
      <c:layout>
        <c:manualLayout>
          <c:layoutTarget val="inner"/>
          <c:xMode val="edge"/>
          <c:yMode val="edge"/>
          <c:x val="0.33980872214913604"/>
          <c:y val="0.33393942834559531"/>
          <c:w val="0.31023148815306878"/>
          <c:h val="0.58287034661502035"/>
        </c:manualLayout>
      </c:layout>
      <c:pieChart>
        <c:varyColors val="1"/>
        <c:ser>
          <c:idx val="0"/>
          <c:order val="0"/>
          <c:tx>
            <c:strRef>
              <c:f>Sheet1!$E$24</c:f>
              <c:strCache>
                <c:ptCount val="1"/>
                <c:pt idx="0">
                  <c:v>market share%</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FCC-4944-8AFA-6848AC74489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FCC-4944-8AFA-6848AC74489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FCC-4944-8AFA-6848AC74489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FCC-4944-8AFA-6848AC74489C}"/>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FCC-4944-8AFA-6848AC74489C}"/>
              </c:ext>
            </c:extLst>
          </c:dPt>
          <c:cat>
            <c:strRef>
              <c:f>Sheet1!$A$25:$A$29</c:f>
              <c:strCache>
                <c:ptCount val="5"/>
                <c:pt idx="0">
                  <c:v>Alphabet</c:v>
                </c:pt>
                <c:pt idx="1">
                  <c:v>Amazon</c:v>
                </c:pt>
                <c:pt idx="2">
                  <c:v>IBM</c:v>
                </c:pt>
                <c:pt idx="3">
                  <c:v>Microsoft</c:v>
                </c:pt>
                <c:pt idx="4">
                  <c:v>Oracle</c:v>
                </c:pt>
              </c:strCache>
            </c:strRef>
          </c:cat>
          <c:val>
            <c:numRef>
              <c:f>Sheet1!$E$25:$E$29</c:f>
              <c:numCache>
                <c:formatCode>0%</c:formatCode>
                <c:ptCount val="5"/>
                <c:pt idx="0">
                  <c:v>0.18964807550573975</c:v>
                </c:pt>
                <c:pt idx="1">
                  <c:v>0.43552553209148887</c:v>
                </c:pt>
                <c:pt idx="2">
                  <c:v>0.13614539651729982</c:v>
                </c:pt>
                <c:pt idx="3">
                  <c:v>0.16364440661816992</c:v>
                </c:pt>
                <c:pt idx="4">
                  <c:v>7.5036589267301626E-2</c:v>
                </c:pt>
              </c:numCache>
            </c:numRef>
          </c:val>
          <c:extLst>
            <c:ext xmlns:c16="http://schemas.microsoft.com/office/drawing/2014/chart" uri="{C3380CC4-5D6E-409C-BE32-E72D297353CC}">
              <c16:uniqueId val="{0000000A-AFCC-4944-8AFA-6848AC74489C}"/>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ltLang="zh-CN" sz="1200" dirty="0">
                <a:solidFill>
                  <a:schemeClr val="tx1"/>
                </a:solidFill>
              </a:rPr>
              <a:t>Market Share of</a:t>
            </a:r>
            <a:r>
              <a:rPr lang="en-US" altLang="zh-CN" sz="1200" baseline="0" dirty="0">
                <a:solidFill>
                  <a:schemeClr val="tx1"/>
                </a:solidFill>
              </a:rPr>
              <a:t> US Main </a:t>
            </a:r>
            <a:r>
              <a:rPr lang="en-US" altLang="zh-CN" sz="1200" b="1" baseline="0" dirty="0">
                <a:solidFill>
                  <a:schemeClr val="tx1"/>
                </a:solidFill>
              </a:rPr>
              <a:t>LMS companies</a:t>
            </a:r>
            <a:r>
              <a:rPr lang="en-US" altLang="zh-CN" sz="1200" dirty="0">
                <a:solidFill>
                  <a:schemeClr val="tx1"/>
                </a:solidFill>
              </a:rPr>
              <a:t>%</a:t>
            </a:r>
          </a:p>
        </c:rich>
      </c:tx>
      <c:layout>
        <c:manualLayout>
          <c:xMode val="edge"/>
          <c:yMode val="edge"/>
          <c:x val="0.24473938202185697"/>
          <c:y val="1.1071809457074294E-3"/>
        </c:manualLayout>
      </c:layout>
      <c:overlay val="0"/>
      <c:spPr>
        <a:noFill/>
        <a:ln>
          <a:noFill/>
        </a:ln>
        <a:effectLst/>
      </c:spPr>
    </c:title>
    <c:autoTitleDeleted val="0"/>
    <c:plotArea>
      <c:layout>
        <c:manualLayout>
          <c:layoutTarget val="inner"/>
          <c:xMode val="edge"/>
          <c:yMode val="edge"/>
          <c:x val="0.38667292661820213"/>
          <c:y val="0.28949182780945121"/>
          <c:w val="0.25426119537391961"/>
          <c:h val="0.56637482501133485"/>
        </c:manualLayout>
      </c:layout>
      <c:barChart>
        <c:barDir val="col"/>
        <c:grouping val="clustered"/>
        <c:varyColors val="0"/>
        <c:ser>
          <c:idx val="0"/>
          <c:order val="0"/>
          <c:tx>
            <c:strRef>
              <c:f>Sheet1!$E$2</c:f>
              <c:strCache>
                <c:ptCount val="1"/>
                <c:pt idx="0">
                  <c:v>market share%</c:v>
                </c:pt>
              </c:strCache>
            </c:strRef>
          </c:tx>
          <c:invertIfNegative val="0"/>
          <c:dPt>
            <c:idx val="0"/>
            <c:invertIfNegative val="0"/>
            <c:bubble3D val="0"/>
            <c:spPr>
              <a:solidFill>
                <a:schemeClr val="accent1"/>
              </a:solidFill>
              <a:ln w="19050">
                <a:solidFill>
                  <a:schemeClr val="lt1"/>
                </a:solidFill>
              </a:ln>
              <a:effectLst/>
            </c:spPr>
            <c:extLst>
              <c:ext xmlns:c16="http://schemas.microsoft.com/office/drawing/2014/chart" uri="{C3380CC4-5D6E-409C-BE32-E72D297353CC}">
                <c16:uniqueId val="{00000001-EF65-4296-A00C-ED6127F98EC2}"/>
              </c:ext>
            </c:extLst>
          </c:dPt>
          <c:dPt>
            <c:idx val="1"/>
            <c:invertIfNegative val="0"/>
            <c:bubble3D val="0"/>
            <c:spPr>
              <a:solidFill>
                <a:schemeClr val="accent2"/>
              </a:solidFill>
              <a:ln w="19050">
                <a:solidFill>
                  <a:schemeClr val="lt1"/>
                </a:solidFill>
              </a:ln>
              <a:effectLst/>
            </c:spPr>
            <c:extLst>
              <c:ext xmlns:c16="http://schemas.microsoft.com/office/drawing/2014/chart" uri="{C3380CC4-5D6E-409C-BE32-E72D297353CC}">
                <c16:uniqueId val="{00000003-EF65-4296-A00C-ED6127F98EC2}"/>
              </c:ext>
            </c:extLst>
          </c:dPt>
          <c:dPt>
            <c:idx val="2"/>
            <c:invertIfNegative val="0"/>
            <c:bubble3D val="0"/>
            <c:spPr>
              <a:solidFill>
                <a:schemeClr val="accent3"/>
              </a:solidFill>
              <a:ln w="19050">
                <a:solidFill>
                  <a:schemeClr val="lt1"/>
                </a:solidFill>
              </a:ln>
              <a:effectLst/>
            </c:spPr>
            <c:extLst>
              <c:ext xmlns:c16="http://schemas.microsoft.com/office/drawing/2014/chart" uri="{C3380CC4-5D6E-409C-BE32-E72D297353CC}">
                <c16:uniqueId val="{00000005-EF65-4296-A00C-ED6127F98EC2}"/>
              </c:ext>
            </c:extLst>
          </c:dPt>
          <c:dPt>
            <c:idx val="3"/>
            <c:invertIfNegative val="0"/>
            <c:bubble3D val="0"/>
            <c:spPr>
              <a:solidFill>
                <a:schemeClr val="accent4"/>
              </a:solidFill>
              <a:ln w="19050">
                <a:solidFill>
                  <a:schemeClr val="lt1"/>
                </a:solidFill>
              </a:ln>
              <a:effectLst/>
            </c:spPr>
            <c:extLst>
              <c:ext xmlns:c16="http://schemas.microsoft.com/office/drawing/2014/chart" uri="{C3380CC4-5D6E-409C-BE32-E72D297353CC}">
                <c16:uniqueId val="{00000007-EF65-4296-A00C-ED6127F98EC2}"/>
              </c:ext>
            </c:extLst>
          </c:dPt>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Sheet1!$A$3:$A$6</c:f>
              <c:strCache>
                <c:ptCount val="4"/>
                <c:pt idx="0">
                  <c:v>Pearson</c:v>
                </c:pt>
                <c:pt idx="1">
                  <c:v>SAP</c:v>
                </c:pt>
                <c:pt idx="2">
                  <c:v>Cisco</c:v>
                </c:pt>
                <c:pt idx="3">
                  <c:v>Mcgraw-Hill</c:v>
                </c:pt>
              </c:strCache>
            </c:strRef>
          </c:cat>
          <c:val>
            <c:numRef>
              <c:f>Sheet1!$E$3:$E$6</c:f>
              <c:numCache>
                <c:formatCode>0%</c:formatCode>
                <c:ptCount val="4"/>
                <c:pt idx="0">
                  <c:v>5.47710465496987E-2</c:v>
                </c:pt>
                <c:pt idx="1">
                  <c:v>0.25587334182036819</c:v>
                </c:pt>
                <c:pt idx="2">
                  <c:v>0.65884011203248405</c:v>
                </c:pt>
                <c:pt idx="3">
                  <c:v>3.0515499597449088E-2</c:v>
                </c:pt>
              </c:numCache>
            </c:numRef>
          </c:val>
          <c:extLst>
            <c:ext xmlns:c16="http://schemas.microsoft.com/office/drawing/2014/chart" uri="{C3380CC4-5D6E-409C-BE32-E72D297353CC}">
              <c16:uniqueId val="{00000008-EF65-4296-A00C-ED6127F98EC2}"/>
            </c:ext>
          </c:extLst>
        </c:ser>
        <c:dLbls>
          <c:showLegendKey val="0"/>
          <c:showVal val="0"/>
          <c:showCatName val="0"/>
          <c:showSerName val="0"/>
          <c:showPercent val="0"/>
          <c:showBubbleSize val="0"/>
        </c:dLbls>
        <c:gapWidth val="100"/>
        <c:axId val="648816272"/>
        <c:axId val="648804272"/>
      </c:barChart>
      <c:catAx>
        <c:axId val="648816272"/>
        <c:scaling>
          <c:orientation val="minMax"/>
        </c:scaling>
        <c:delete val="1"/>
        <c:axPos val="b"/>
        <c:numFmt formatCode="General" sourceLinked="1"/>
        <c:majorTickMark val="out"/>
        <c:minorTickMark val="none"/>
        <c:tickLblPos val="nextTo"/>
        <c:crossAx val="648804272"/>
        <c:crosses val="autoZero"/>
        <c:auto val="1"/>
        <c:lblAlgn val="ctr"/>
        <c:lblOffset val="100"/>
        <c:noMultiLvlLbl val="0"/>
      </c:catAx>
      <c:valAx>
        <c:axId val="648804272"/>
        <c:scaling>
          <c:orientation val="minMax"/>
        </c:scaling>
        <c:delete val="0"/>
        <c:axPos val="l"/>
        <c:majorGridlines/>
        <c:numFmt formatCode="0%" sourceLinked="1"/>
        <c:majorTickMark val="out"/>
        <c:minorTickMark val="none"/>
        <c:tickLblPos val="nextTo"/>
        <c:crossAx val="648816272"/>
        <c:crosses val="autoZero"/>
        <c:crossBetween val="between"/>
      </c:valAx>
      <c:spPr>
        <a:noFill/>
        <a:ln>
          <a:noFill/>
        </a:ln>
        <a:effectLst/>
      </c:spPr>
    </c:plotArea>
    <c:legend>
      <c:legendPos val="r"/>
      <c:layout>
        <c:manualLayout>
          <c:xMode val="edge"/>
          <c:yMode val="edge"/>
          <c:x val="0.70731555509196575"/>
          <c:y val="0.14514300674703862"/>
          <c:w val="0.24386285381187825"/>
          <c:h val="0.57108536183586334"/>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A6_F21BFBBD.xml><?xml version="1.0" encoding="utf-8"?>
<p188:cmLst xmlns:a="http://schemas.openxmlformats.org/drawingml/2006/main" xmlns:r="http://schemas.openxmlformats.org/officeDocument/2006/relationships" xmlns:p188="http://schemas.microsoft.com/office/powerpoint/2018/8/main">
  <p188:cm id="{D11385E6-D525-1D41-9144-28CBE4CCCF3B}" authorId="{FC124F67-5020-46A3-E724-DC6302C2FAA4}" status="resolved" created="2024-03-10T07:20:27.718" complete="100000">
    <ac:deMkLst xmlns:ac="http://schemas.microsoft.com/office/drawing/2013/main/command">
      <pc:docMk xmlns:pc="http://schemas.microsoft.com/office/powerpoint/2013/main/command"/>
      <pc:sldMk xmlns:pc="http://schemas.microsoft.com/office/powerpoint/2013/main/command" cId="4061920189" sldId="422"/>
      <ac:spMk id="100" creationId="{EA981AF3-11F7-637C-03AE-CF1A164131E6}"/>
    </ac:deMkLst>
    <p188:txBody>
      <a:bodyPr/>
      <a:lstStyle/>
      <a:p>
        <a:r>
          <a:rPr lang="zh-CN" altLang="en-US"/>
          <a:t>I like your slide design! One thing I would suggest is to change these arrow to bigger arrows to make it more obvious. Right now it is a little difficult for me to actually understand which graph does each go to</a:t>
        </a:r>
      </a:p>
    </p188:txBody>
  </p188:cm>
  <p188:cm id="{76DBEEE2-3393-2A42-9CE1-7A313D3BD2E8}" authorId="{FC124F67-5020-46A3-E724-DC6302C2FAA4}" status="resolved" created="2024-03-10T07:49:58.386" complete="100000">
    <ac:txMkLst xmlns:ac="http://schemas.microsoft.com/office/drawing/2013/main/command">
      <pc:docMk xmlns:pc="http://schemas.microsoft.com/office/powerpoint/2013/main/command"/>
      <pc:sldMk xmlns:pc="http://schemas.microsoft.com/office/powerpoint/2013/main/command" cId="4061920189" sldId="422"/>
      <ac:spMk id="68" creationId="{21A99250-A426-943B-C1CF-48F379F4DAF5}"/>
      <ac:txMk cp="84" len="63">
        <ac:context len="148" hash="2829782377"/>
      </ac:txMk>
    </ac:txMkLst>
    <p188:pos x="3439699" y="887263"/>
    <p188:txBody>
      <a:bodyPr/>
      <a:lstStyle/>
      <a:p>
        <a:r>
          <a:rPr lang="zh-CN" altLang="en-US"/>
          <a:t>Make sure to copy and paste link in the ‘notes’ section </a:t>
        </a:r>
      </a:p>
    </p188:txBody>
  </p188:cm>
  <p188:cm id="{EF59FB6B-2A00-524E-9FE2-F2AE49DFAFBF}" authorId="{FC124F67-5020-46A3-E724-DC6302C2FAA4}" status="resolved" created="2024-03-10T07:51:04.419" complete="100000">
    <ac:deMkLst xmlns:ac="http://schemas.microsoft.com/office/drawing/2013/main/command">
      <pc:docMk xmlns:pc="http://schemas.microsoft.com/office/powerpoint/2013/main/command"/>
      <pc:sldMk xmlns:pc="http://schemas.microsoft.com/office/powerpoint/2013/main/command" cId="4061920189" sldId="422"/>
      <ac:graphicFrameMk id="98" creationId="{38640E1E-69B2-3396-D78C-0F710B633F31}"/>
    </ac:deMkLst>
    <p188:txBody>
      <a:bodyPr/>
      <a:lstStyle/>
      <a:p>
        <a:r>
          <a:rPr lang="zh-CN" altLang="en-US"/>
          <a:t>What are these? Briefly write about it in the section</a:t>
        </a:r>
      </a:p>
    </p188:txBody>
  </p188:cm>
  <p188:cm id="{38496FBB-245E-E046-A887-B214AA70A24A}" authorId="{FC124F67-5020-46A3-E724-DC6302C2FAA4}" status="resolved" created="2024-03-10T07:54:00.792" complete="100000">
    <ac:deMkLst xmlns:ac="http://schemas.microsoft.com/office/drawing/2013/main/command">
      <pc:docMk xmlns:pc="http://schemas.microsoft.com/office/powerpoint/2013/main/command"/>
      <pc:sldMk xmlns:pc="http://schemas.microsoft.com/office/powerpoint/2013/main/command" cId="4061920189" sldId="422"/>
      <ac:spMk id="34" creationId="{8764A1FD-291C-618F-77FE-687065802C0A}"/>
    </ac:deMkLst>
    <p188:txBody>
      <a:bodyPr/>
      <a:lstStyle/>
      <a:p>
        <a:r>
          <a:rPr lang="zh-CN" altLang="en-US"/>
          <a:t>Are these two titles related with ‘Threat of Substitution”? If so, make sure to state it in your presentation. If not, you prabably want to change the shape instead of pointing toward the middle</a:t>
        </a:r>
      </a:p>
    </p188:txBody>
  </p188:cm>
  <p188:cm id="{55F591EA-86F2-2D44-AC41-A1A4C2AE8F6B}" authorId="{FC124F67-5020-46A3-E724-DC6302C2FAA4}" status="resolved" created="2024-03-10T08:06:15.349" complete="100000">
    <ac:deMkLst xmlns:ac="http://schemas.microsoft.com/office/drawing/2013/main/command">
      <pc:docMk xmlns:pc="http://schemas.microsoft.com/office/powerpoint/2013/main/command"/>
      <pc:sldMk xmlns:pc="http://schemas.microsoft.com/office/powerpoint/2013/main/command" cId="4061920189" sldId="422"/>
      <ac:graphicFrameMk id="98" creationId="{38640E1E-69B2-3396-D78C-0F710B633F31}"/>
    </ac:deMkLst>
    <p188:txBody>
      <a:bodyPr/>
      <a:lstStyle/>
      <a:p>
        <a:r>
          <a:rPr lang="zh-CN" altLang="en-US"/>
          <a:t>Thinking about deleting these two sections and include these information in the box. 
Then, you will have a space for key takeaways to talk about your insights after all the research and recommendations for Geni Zone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40B572-88F4-497A-9400-D25A4D8B73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B34F65-ACC0-46FA-929B-FCE37E48CD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523DDB-3441-4975-9DF6-D5AFB3791DB8}" type="datetimeFigureOut">
              <a:rPr lang="en-US" smtClean="0"/>
              <a:t>3/10/2024</a:t>
            </a:fld>
            <a:endParaRPr lang="en-US"/>
          </a:p>
        </p:txBody>
      </p:sp>
      <p:sp>
        <p:nvSpPr>
          <p:cNvPr id="4" name="Footer Placeholder 3">
            <a:extLst>
              <a:ext uri="{FF2B5EF4-FFF2-40B4-BE49-F238E27FC236}">
                <a16:creationId xmlns:a16="http://schemas.microsoft.com/office/drawing/2014/main" id="{88EA3AAD-40E9-4137-B1C0-540C4D76EC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C47340-D467-4914-9A19-38E4765750F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CA821CE-1F2D-4680-B8FD-AFCE52CCE85E}" type="slidenum">
              <a:rPr lang="en-US" smtClean="0"/>
              <a:t>‹#›</a:t>
            </a:fld>
            <a:endParaRPr lang="en-US"/>
          </a:p>
        </p:txBody>
      </p:sp>
    </p:spTree>
    <p:extLst>
      <p:ext uri="{BB962C8B-B14F-4D97-AF65-F5344CB8AC3E}">
        <p14:creationId xmlns:p14="http://schemas.microsoft.com/office/powerpoint/2010/main" val="12636915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3F5F8-5948-45D8-ABB1-9CE198E95B44}"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DB9FE-C70C-40EC-8559-EDDE38D47739}" type="slidenum">
              <a:rPr lang="en-US" smtClean="0"/>
              <a:t>‹#›</a:t>
            </a:fld>
            <a:endParaRPr lang="en-US"/>
          </a:p>
        </p:txBody>
      </p:sp>
    </p:spTree>
    <p:extLst>
      <p:ext uri="{BB962C8B-B14F-4D97-AF65-F5344CB8AC3E}">
        <p14:creationId xmlns:p14="http://schemas.microsoft.com/office/powerpoint/2010/main" val="3525887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nces.ed.gov/programs/digest/d21/tables/dt21_205.40.asp"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data.worldbank.org/indicator/SE.SEC.PRIV.ZS?most_recent_value_desc=tru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BCC Research: https://academic-bccresearch-com.proxy2.library.illinois.edu/market-research/instrumentation-and-sensors/educational-equipment-and-software-global-markets.html </a:t>
            </a:r>
          </a:p>
          <a:p>
            <a:r>
              <a:rPr lang="en-US" altLang="zh-CN" dirty="0"/>
              <a:t>2 LinkedIn: https://www.linkedin.com/learning/strategic-planning-case-studies/define-the-strategic-environment?resume=false&amp;u=43607124  </a:t>
            </a:r>
            <a:endParaRPr lang="en-US" altLang="zh-CN" sz="1800" kern="100" dirty="0">
              <a:effectLst/>
              <a:latin typeface="等线" panose="02010600030101010101" pitchFamily="2" charset="-122"/>
              <a:ea typeface="等线" panose="02010600030101010101" pitchFamily="2" charset="-122"/>
              <a:cs typeface="Mangal" panose="02040503050203030202" pitchFamily="18" charset="0"/>
            </a:endParaRPr>
          </a:p>
          <a:p>
            <a:pPr algn="just"/>
            <a:r>
              <a:rPr lang="en-US" altLang="zh-CN" sz="1800" kern="100" dirty="0">
                <a:effectLst/>
                <a:latin typeface="等线" panose="02010600030101010101" pitchFamily="2" charset="-122"/>
                <a:ea typeface="等线" panose="02010600030101010101" pitchFamily="2" charset="-122"/>
                <a:cs typeface="Mangal" panose="02040503050203030202" pitchFamily="18" charset="0"/>
              </a:rPr>
              <a:t>3 National Center for Education </a:t>
            </a:r>
            <a:r>
              <a:rPr lang="en-US" altLang="zh-CN" sz="1800" kern="100" dirty="0" err="1">
                <a:effectLst/>
                <a:latin typeface="等线" panose="02010600030101010101" pitchFamily="2" charset="-122"/>
                <a:ea typeface="等线" panose="02010600030101010101" pitchFamily="2" charset="-122"/>
                <a:cs typeface="Mangal" panose="02040503050203030202" pitchFamily="18" charset="0"/>
              </a:rPr>
              <a:t>Statistics:</a:t>
            </a:r>
            <a:r>
              <a:rPr lang="en-US" altLang="zh-CN" sz="1800" u="sng" kern="100" dirty="0" err="1">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3"/>
              </a:rPr>
              <a:t>https</a:t>
            </a:r>
            <a:r>
              <a:rPr lang="en-US" altLang="zh-CN" sz="1800" u="sng" kern="100" dirty="0">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3"/>
              </a:rPr>
              <a:t>://nces.ed.gov/programs/digest/d21/tables/dt21_205.40.asp</a:t>
            </a:r>
            <a:r>
              <a:rPr lang="en-US" altLang="zh-CN" sz="1800" kern="100" dirty="0">
                <a:effectLst/>
                <a:latin typeface="等线" panose="02010600030101010101" pitchFamily="2" charset="-122"/>
                <a:ea typeface="等线" panose="02010600030101010101" pitchFamily="2" charset="-122"/>
                <a:cs typeface="Mangal" panose="02040503050203030202" pitchFamily="18" charset="0"/>
              </a:rPr>
              <a:t> </a:t>
            </a:r>
            <a:endParaRPr lang="zh-CN" altLang="zh-CN" sz="1800" kern="100" dirty="0">
              <a:effectLst/>
              <a:latin typeface="等线" panose="02010600030101010101" pitchFamily="2" charset="-122"/>
              <a:ea typeface="等线" panose="02010600030101010101" pitchFamily="2" charset="-122"/>
              <a:cs typeface="Mangal" panose="02040503050203030202" pitchFamily="18" charset="0"/>
            </a:endParaRPr>
          </a:p>
          <a:p>
            <a:pPr algn="just"/>
            <a:r>
              <a:rPr lang="en-US" altLang="zh-CN" sz="1800" kern="100" dirty="0">
                <a:effectLst/>
                <a:latin typeface="等线" panose="02010600030101010101" pitchFamily="2" charset="-122"/>
                <a:ea typeface="等线" panose="02010600030101010101" pitchFamily="2" charset="-122"/>
                <a:cs typeface="Mangal" panose="02040503050203030202" pitchFamily="18" charset="0"/>
              </a:rPr>
              <a:t>4 The World Bank: </a:t>
            </a:r>
            <a:r>
              <a:rPr lang="en-US" altLang="zh-CN" sz="1800" u="sng" kern="100" dirty="0">
                <a:solidFill>
                  <a:srgbClr val="0563C1"/>
                </a:solidFill>
                <a:effectLst/>
                <a:latin typeface="等线" panose="02010600030101010101" pitchFamily="2" charset="-122"/>
                <a:ea typeface="等线" panose="02010600030101010101" pitchFamily="2" charset="-122"/>
                <a:cs typeface="Mangal" panose="02040503050203030202" pitchFamily="18" charset="0"/>
                <a:hlinkClick r:id="rId4"/>
              </a:rPr>
              <a:t>https://data.worldbank.org/indicator/SE.SEC.PRIV.ZS?most_recent_value_desc=true</a:t>
            </a:r>
            <a:r>
              <a:rPr lang="en-US" altLang="zh-CN" sz="1800" kern="100" dirty="0">
                <a:effectLst/>
                <a:latin typeface="等线" panose="02010600030101010101" pitchFamily="2" charset="-122"/>
                <a:ea typeface="等线" panose="02010600030101010101" pitchFamily="2" charset="-122"/>
                <a:cs typeface="Mangal" panose="02040503050203030202" pitchFamily="18" charset="0"/>
              </a:rPr>
              <a:t> </a:t>
            </a:r>
            <a:endParaRPr lang="zh-CN" altLang="zh-CN" sz="1800" kern="100" dirty="0">
              <a:effectLst/>
              <a:latin typeface="等线" panose="02010600030101010101" pitchFamily="2" charset="-122"/>
              <a:ea typeface="等线" panose="02010600030101010101" pitchFamily="2" charset="-122"/>
              <a:cs typeface="Mangal" panose="02040503050203030202" pitchFamily="18" charset="0"/>
            </a:endParaRPr>
          </a:p>
          <a:p>
            <a:endParaRPr lang="zh-CN" altLang="en-US" dirty="0"/>
          </a:p>
        </p:txBody>
      </p:sp>
      <p:sp>
        <p:nvSpPr>
          <p:cNvPr id="4" name="灯片编号占位符 3"/>
          <p:cNvSpPr>
            <a:spLocks noGrp="1"/>
          </p:cNvSpPr>
          <p:nvPr>
            <p:ph type="sldNum" sz="quarter" idx="5"/>
          </p:nvPr>
        </p:nvSpPr>
        <p:spPr/>
        <p:txBody>
          <a:bodyPr/>
          <a:lstStyle/>
          <a:p>
            <a:fld id="{FEFDB9FE-C70C-40EC-8559-EDDE38D47739}" type="slidenum">
              <a:rPr lang="en-US" smtClean="0"/>
              <a:t>1</a:t>
            </a:fld>
            <a:endParaRPr lang="en-US"/>
          </a:p>
        </p:txBody>
      </p:sp>
    </p:spTree>
    <p:extLst>
      <p:ext uri="{BB962C8B-B14F-4D97-AF65-F5344CB8AC3E}">
        <p14:creationId xmlns:p14="http://schemas.microsoft.com/office/powerpoint/2010/main" val="3349276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4.jpe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A63FBC0-C7C3-D647-8370-F93C4AB4C71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1"/>
            <a:ext cx="12241545" cy="6858000"/>
          </a:xfrm>
          <a:prstGeom prst="rect">
            <a:avLst/>
          </a:prstGeom>
        </p:spPr>
      </p:pic>
      <p:sp>
        <p:nvSpPr>
          <p:cNvPr id="12" name="Rectangle 11">
            <a:extLst>
              <a:ext uri="{FF2B5EF4-FFF2-40B4-BE49-F238E27FC236}">
                <a16:creationId xmlns:a16="http://schemas.microsoft.com/office/drawing/2014/main" id="{7DE44D17-131C-B34B-BC88-6CB37C2C2C3F}"/>
              </a:ext>
            </a:extLst>
          </p:cNvPr>
          <p:cNvSpPr/>
          <p:nvPr userDrawn="1"/>
        </p:nvSpPr>
        <p:spPr>
          <a:xfrm>
            <a:off x="-9789" y="2"/>
            <a:ext cx="12241545" cy="6857999"/>
          </a:xfrm>
          <a:prstGeom prst="rect">
            <a:avLst/>
          </a:prstGeom>
          <a:solidFill>
            <a:srgbClr val="BFBFBF">
              <a:alpha val="36078"/>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8" name="Title 18">
            <a:extLst>
              <a:ext uri="{FF2B5EF4-FFF2-40B4-BE49-F238E27FC236}">
                <a16:creationId xmlns:a16="http://schemas.microsoft.com/office/drawing/2014/main" id="{096D6EA3-CE52-4A4B-9B44-B675412F4900}"/>
              </a:ext>
            </a:extLst>
          </p:cNvPr>
          <p:cNvSpPr txBox="1">
            <a:spLocks/>
          </p:cNvSpPr>
          <p:nvPr userDrawn="1"/>
        </p:nvSpPr>
        <p:spPr>
          <a:xfrm>
            <a:off x="0" y="3741620"/>
            <a:ext cx="12192000" cy="1410216"/>
          </a:xfrm>
          <a:prstGeom prst="rect">
            <a:avLst/>
          </a:prstGeom>
          <a:solidFill>
            <a:srgbClr val="646464">
              <a:alpha val="50196"/>
            </a:srgbClr>
          </a:solidFill>
        </p:spPr>
        <p:txBody>
          <a:bodyPr anchor="ctr"/>
          <a:lstStyle>
            <a:lvl1pPr algn="l" defTabSz="914400" rtl="0" eaLnBrk="1" latinLnBrk="0" hangingPunct="1">
              <a:lnSpc>
                <a:spcPct val="90000"/>
              </a:lnSpc>
              <a:spcBef>
                <a:spcPct val="0"/>
              </a:spcBef>
              <a:buNone/>
              <a:defRPr sz="32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sp>
        <p:nvSpPr>
          <p:cNvPr id="19" name="Title 18">
            <a:extLst>
              <a:ext uri="{FF2B5EF4-FFF2-40B4-BE49-F238E27FC236}">
                <a16:creationId xmlns:a16="http://schemas.microsoft.com/office/drawing/2014/main" id="{2A763DD0-7A8C-43FB-9E8C-91A874766011}"/>
              </a:ext>
            </a:extLst>
          </p:cNvPr>
          <p:cNvSpPr>
            <a:spLocks noGrp="1"/>
          </p:cNvSpPr>
          <p:nvPr>
            <p:ph type="title" hasCustomPrompt="1"/>
          </p:nvPr>
        </p:nvSpPr>
        <p:spPr>
          <a:xfrm>
            <a:off x="554182" y="3944576"/>
            <a:ext cx="11083636" cy="517990"/>
          </a:xfrm>
          <a:prstGeom prst="rect">
            <a:avLst/>
          </a:prstGeom>
          <a:noFill/>
        </p:spPr>
        <p:txBody>
          <a:bodyPr anchor="ctr"/>
          <a:lstStyle>
            <a:lvl1pPr algn="l">
              <a:defRPr sz="2800" b="1">
                <a:latin typeface="Verdana" panose="020B0604030504040204" pitchFamily="34" charset="0"/>
                <a:ea typeface="Verdana" panose="020B0604030504040204" pitchFamily="34" charset="0"/>
                <a:cs typeface="Verdana" panose="020B0604030504040204" pitchFamily="34" charset="0"/>
              </a:defRPr>
            </a:lvl1pPr>
          </a:lstStyle>
          <a:p>
            <a:r>
              <a:rPr lang="en-US"/>
              <a:t>Company Name – Presentation Topic</a:t>
            </a:r>
          </a:p>
        </p:txBody>
      </p:sp>
      <p:pic>
        <p:nvPicPr>
          <p:cNvPr id="2" name="Picture 1">
            <a:extLst>
              <a:ext uri="{FF2B5EF4-FFF2-40B4-BE49-F238E27FC236}">
                <a16:creationId xmlns:a16="http://schemas.microsoft.com/office/drawing/2014/main" id="{6A734A13-6CA0-B948-AD32-7C3ECCDB165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71088" y="6322311"/>
            <a:ext cx="313781" cy="453412"/>
          </a:xfrm>
          <a:prstGeom prst="rect">
            <a:avLst/>
          </a:prstGeom>
        </p:spPr>
      </p:pic>
      <p:sp>
        <p:nvSpPr>
          <p:cNvPr id="7" name="Picture Placeholder 4">
            <a:extLst>
              <a:ext uri="{FF2B5EF4-FFF2-40B4-BE49-F238E27FC236}">
                <a16:creationId xmlns:a16="http://schemas.microsoft.com/office/drawing/2014/main" id="{FBC69FB9-E53C-0641-9F82-F0F3C972373F}"/>
              </a:ext>
            </a:extLst>
          </p:cNvPr>
          <p:cNvSpPr>
            <a:spLocks noGrp="1"/>
          </p:cNvSpPr>
          <p:nvPr>
            <p:ph type="pic" sz="quarter" idx="12" hasCustomPrompt="1"/>
          </p:nvPr>
        </p:nvSpPr>
        <p:spPr>
          <a:xfrm>
            <a:off x="390523" y="6165651"/>
            <a:ext cx="1028403" cy="680869"/>
          </a:xfrm>
          <a:prstGeom prst="rect">
            <a:avLst/>
          </a:prstGeom>
        </p:spPr>
        <p:txBody>
          <a:bodyPr anchor="ctr"/>
          <a:lstStyle>
            <a:lvl1pPr marL="0" indent="0" algn="ctr">
              <a:buNone/>
              <a:defRPr sz="1400"/>
            </a:lvl1pPr>
          </a:lstStyle>
          <a:p>
            <a:r>
              <a:rPr lang="en-US"/>
              <a:t>Client LOGO</a:t>
            </a:r>
          </a:p>
        </p:txBody>
      </p:sp>
      <p:cxnSp>
        <p:nvCxnSpPr>
          <p:cNvPr id="4" name="Straight Connector 3">
            <a:extLst>
              <a:ext uri="{FF2B5EF4-FFF2-40B4-BE49-F238E27FC236}">
                <a16:creationId xmlns:a16="http://schemas.microsoft.com/office/drawing/2014/main" id="{0526847A-D390-C54A-925D-8A1A5D647260}"/>
              </a:ext>
            </a:extLst>
          </p:cNvPr>
          <p:cNvCxnSpPr/>
          <p:nvPr userDrawn="1"/>
        </p:nvCxnSpPr>
        <p:spPr>
          <a:xfrm>
            <a:off x="554182" y="4422769"/>
            <a:ext cx="110836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59462DD1-A01B-E248-BDD9-2BEBE352B388}"/>
              </a:ext>
            </a:extLst>
          </p:cNvPr>
          <p:cNvSpPr>
            <a:spLocks noGrp="1"/>
          </p:cNvSpPr>
          <p:nvPr>
            <p:ph type="body" sz="quarter" idx="13" hasCustomPrompt="1"/>
          </p:nvPr>
        </p:nvSpPr>
        <p:spPr>
          <a:xfrm>
            <a:off x="561808" y="4466187"/>
            <a:ext cx="11083925" cy="407726"/>
          </a:xfrm>
          <a:prstGeom prst="rect">
            <a:avLst/>
          </a:prstGeom>
        </p:spPr>
        <p:txBody>
          <a:bodyPr anchor="ctr"/>
          <a:lstStyle>
            <a:lvl1pPr marL="0" indent="0">
              <a:buNone/>
              <a:defRPr sz="1600" i="1">
                <a:solidFill>
                  <a:schemeClr val="bg1"/>
                </a:solidFill>
              </a:defRPr>
            </a:lvl1pPr>
          </a:lstStyle>
          <a:p>
            <a:pPr lvl="0"/>
            <a:r>
              <a:rPr lang="en-US" i="1"/>
              <a:t>Date</a:t>
            </a:r>
            <a:endParaRPr lang="en-US"/>
          </a:p>
        </p:txBody>
      </p:sp>
      <p:sp>
        <p:nvSpPr>
          <p:cNvPr id="9" name="TextBox 8">
            <a:extLst>
              <a:ext uri="{FF2B5EF4-FFF2-40B4-BE49-F238E27FC236}">
                <a16:creationId xmlns:a16="http://schemas.microsoft.com/office/drawing/2014/main" id="{5DF69A70-5B09-394C-AFF5-E1ACADD5EAC7}"/>
              </a:ext>
            </a:extLst>
          </p:cNvPr>
          <p:cNvSpPr txBox="1"/>
          <p:nvPr userDrawn="1"/>
        </p:nvSpPr>
        <p:spPr>
          <a:xfrm>
            <a:off x="577850" y="192505"/>
            <a:ext cx="2996333" cy="553998"/>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i="1">
                <a:solidFill>
                  <a:schemeClr val="bg1"/>
                </a:solidFill>
              </a:rPr>
              <a:t>Strictly Private and Confidential </a:t>
            </a:r>
            <a:endParaRPr lang="en-US" sz="1200" b="1">
              <a:solidFill>
                <a:schemeClr val="bg1"/>
              </a:solidFill>
            </a:endParaRPr>
          </a:p>
          <a:p>
            <a:endParaRPr lang="en-US" b="1"/>
          </a:p>
        </p:txBody>
      </p:sp>
      <p:sp>
        <p:nvSpPr>
          <p:cNvPr id="10" name="TextBox 9">
            <a:extLst>
              <a:ext uri="{FF2B5EF4-FFF2-40B4-BE49-F238E27FC236}">
                <a16:creationId xmlns:a16="http://schemas.microsoft.com/office/drawing/2014/main" id="{D538835E-FE36-42CD-BB7D-66E635450495}"/>
              </a:ext>
            </a:extLst>
          </p:cNvPr>
          <p:cNvSpPr txBox="1"/>
          <p:nvPr userDrawn="1"/>
        </p:nvSpPr>
        <p:spPr>
          <a:xfrm>
            <a:off x="568696" y="425969"/>
            <a:ext cx="6665975" cy="215444"/>
          </a:xfrm>
          <a:prstGeom prst="rect">
            <a:avLst/>
          </a:prstGeom>
          <a:noFill/>
        </p:spPr>
        <p:txBody>
          <a:bodyPr wrap="square" rtlCol="0">
            <a:spAutoFit/>
          </a:bodyPr>
          <a:lstStyle/>
          <a:p>
            <a:r>
              <a:rPr lang="en-US" sz="800" b="1" i="1">
                <a:solidFill>
                  <a:schemeClr val="bg1"/>
                </a:solidFill>
              </a:rPr>
              <a:t>©2022 FACES Consulting</a:t>
            </a:r>
            <a:endParaRPr lang="en-US" sz="800" i="1">
              <a:solidFill>
                <a:schemeClr val="bg1"/>
              </a:solidFill>
            </a:endParaRPr>
          </a:p>
        </p:txBody>
      </p:sp>
      <p:pic>
        <p:nvPicPr>
          <p:cNvPr id="16" name="Picture 15">
            <a:extLst>
              <a:ext uri="{FF2B5EF4-FFF2-40B4-BE49-F238E27FC236}">
                <a16:creationId xmlns:a16="http://schemas.microsoft.com/office/drawing/2014/main" id="{4867D94E-85E4-274B-82C7-C624C66E865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3755" y="6405112"/>
            <a:ext cx="1059872" cy="287810"/>
          </a:xfrm>
          <a:prstGeom prst="rect">
            <a:avLst/>
          </a:prstGeom>
        </p:spPr>
      </p:pic>
    </p:spTree>
    <p:extLst>
      <p:ext uri="{BB962C8B-B14F-4D97-AF65-F5344CB8AC3E}">
        <p14:creationId xmlns:p14="http://schemas.microsoft.com/office/powerpoint/2010/main" val="396185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tion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5F49866-1370-3E40-8A89-5FF72C80CB70}"/>
              </a:ext>
            </a:extLst>
          </p:cNvPr>
          <p:cNvSpPr/>
          <p:nvPr userDrawn="1"/>
        </p:nvSpPr>
        <p:spPr>
          <a:xfrm>
            <a:off x="604434" y="449451"/>
            <a:ext cx="10988298" cy="6059837"/>
          </a:xfrm>
          <a:prstGeom prst="rect">
            <a:avLst/>
          </a:prstGeom>
          <a:solidFill>
            <a:srgbClr val="0A5397">
              <a:alpha val="69804"/>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6" name="Title 18">
            <a:extLst>
              <a:ext uri="{FF2B5EF4-FFF2-40B4-BE49-F238E27FC236}">
                <a16:creationId xmlns:a16="http://schemas.microsoft.com/office/drawing/2014/main" id="{3538B73F-9544-DA4C-A347-5A44A873B465}"/>
              </a:ext>
            </a:extLst>
          </p:cNvPr>
          <p:cNvSpPr>
            <a:spLocks noGrp="1"/>
          </p:cNvSpPr>
          <p:nvPr>
            <p:ph type="title" hasCustomPrompt="1"/>
          </p:nvPr>
        </p:nvSpPr>
        <p:spPr>
          <a:xfrm>
            <a:off x="1653382" y="3076669"/>
            <a:ext cx="8327300" cy="517990"/>
          </a:xfrm>
          <a:prstGeom prst="rect">
            <a:avLst/>
          </a:prstGeom>
          <a:noFill/>
        </p:spPr>
        <p:txBody>
          <a:bodyPr anchor="ctr"/>
          <a:lstStyle>
            <a:lvl1pPr algn="l">
              <a:defRPr sz="2800" b="1">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Section Divider</a:t>
            </a:r>
          </a:p>
        </p:txBody>
      </p:sp>
      <p:sp>
        <p:nvSpPr>
          <p:cNvPr id="9" name="Text Placeholder 5">
            <a:extLst>
              <a:ext uri="{FF2B5EF4-FFF2-40B4-BE49-F238E27FC236}">
                <a16:creationId xmlns:a16="http://schemas.microsoft.com/office/drawing/2014/main" id="{F965C2B4-DC70-B244-82E8-584734FFB0DC}"/>
              </a:ext>
            </a:extLst>
          </p:cNvPr>
          <p:cNvSpPr>
            <a:spLocks noGrp="1"/>
          </p:cNvSpPr>
          <p:nvPr>
            <p:ph type="body" sz="quarter" idx="13" hasCustomPrompt="1"/>
          </p:nvPr>
        </p:nvSpPr>
        <p:spPr>
          <a:xfrm>
            <a:off x="1653382" y="3711444"/>
            <a:ext cx="8327300" cy="407726"/>
          </a:xfrm>
          <a:prstGeom prst="rect">
            <a:avLst/>
          </a:prstGeom>
        </p:spPr>
        <p:txBody>
          <a:bodyPr anchor="ctr"/>
          <a:lstStyle>
            <a:lvl1pPr marL="0" indent="0">
              <a:buNone/>
              <a:defRPr sz="1400" i="1">
                <a:solidFill>
                  <a:schemeClr val="bg1"/>
                </a:solidFill>
                <a:latin typeface="Verdana" panose="020B0604030504040204" pitchFamily="34" charset="0"/>
                <a:ea typeface="Verdana" panose="020B0604030504040204" pitchFamily="34" charset="0"/>
              </a:defRPr>
            </a:lvl1pPr>
          </a:lstStyle>
          <a:p>
            <a:pPr lvl="0"/>
            <a:r>
              <a:rPr lang="en-US" i="1"/>
              <a:t>Section #</a:t>
            </a:r>
            <a:endParaRPr lang="en-US"/>
          </a:p>
        </p:txBody>
      </p:sp>
    </p:spTree>
    <p:extLst>
      <p:ext uri="{BB962C8B-B14F-4D97-AF65-F5344CB8AC3E}">
        <p14:creationId xmlns:p14="http://schemas.microsoft.com/office/powerpoint/2010/main" val="4551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ption 1">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7FCD04A8-7539-544E-AF19-8188B8F45B9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281251" cy="6869487"/>
          </a:xfrm>
          <a:prstGeom prst="rect">
            <a:avLst/>
          </a:prstGeom>
        </p:spPr>
      </p:pic>
      <p:sp>
        <p:nvSpPr>
          <p:cNvPr id="10" name="Rectangle 9">
            <a:extLst>
              <a:ext uri="{FF2B5EF4-FFF2-40B4-BE49-F238E27FC236}">
                <a16:creationId xmlns:a16="http://schemas.microsoft.com/office/drawing/2014/main" id="{73763A5E-D2A7-453C-85DB-7A3B16520136}"/>
              </a:ext>
            </a:extLst>
          </p:cNvPr>
          <p:cNvSpPr/>
          <p:nvPr userDrawn="1"/>
        </p:nvSpPr>
        <p:spPr>
          <a:xfrm>
            <a:off x="-34506" y="-40276"/>
            <a:ext cx="12281250" cy="6958341"/>
          </a:xfrm>
          <a:prstGeom prst="rect">
            <a:avLst/>
          </a:prstGeom>
          <a:solidFill>
            <a:srgbClr val="BFBFBF">
              <a:alpha val="36078"/>
            </a:srgb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algn="l" rotWithShape="0">
                  <a:prstClr val="black">
                    <a:alpha val="40000"/>
                  </a:prstClr>
                </a:outerShdw>
              </a:effectLst>
            </a:endParaRPr>
          </a:p>
        </p:txBody>
      </p:sp>
      <p:sp>
        <p:nvSpPr>
          <p:cNvPr id="4" name="Title 18">
            <a:extLst>
              <a:ext uri="{FF2B5EF4-FFF2-40B4-BE49-F238E27FC236}">
                <a16:creationId xmlns:a16="http://schemas.microsoft.com/office/drawing/2014/main" id="{57918756-B8DC-4F75-B9BD-DA7B4FD57ABB}"/>
              </a:ext>
            </a:extLst>
          </p:cNvPr>
          <p:cNvSpPr txBox="1">
            <a:spLocks/>
          </p:cNvSpPr>
          <p:nvPr userDrawn="1"/>
        </p:nvSpPr>
        <p:spPr>
          <a:xfrm rot="5400000">
            <a:off x="4625153" y="-786611"/>
            <a:ext cx="6858003" cy="8454192"/>
          </a:xfrm>
          <a:prstGeom prst="rect">
            <a:avLst/>
          </a:prstGeom>
          <a:solidFill>
            <a:srgbClr val="646464">
              <a:alpha val="50196"/>
            </a:srgbClr>
          </a:solidFill>
          <a:effectLst>
            <a:outerShdw blurRad="63500" sx="102000" sy="102000" algn="ctr" rotWithShape="0">
              <a:prstClr val="black">
                <a:alpha val="40000"/>
              </a:prstClr>
            </a:outerShdw>
          </a:effectLst>
        </p:spPr>
        <p:txBody>
          <a:bodyPr anchor="ctr"/>
          <a:lstStyle>
            <a:lvl1pPr algn="l" defTabSz="914400" rtl="0" eaLnBrk="1" latinLnBrk="0" hangingPunct="1">
              <a:lnSpc>
                <a:spcPct val="90000"/>
              </a:lnSpc>
              <a:spcBef>
                <a:spcPct val="0"/>
              </a:spcBef>
              <a:buNone/>
              <a:defRPr sz="3200" b="1" kern="12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endParaRPr lang="en-US"/>
          </a:p>
        </p:txBody>
      </p:sp>
      <p:sp>
        <p:nvSpPr>
          <p:cNvPr id="2" name="TextBox 1">
            <a:extLst>
              <a:ext uri="{FF2B5EF4-FFF2-40B4-BE49-F238E27FC236}">
                <a16:creationId xmlns:a16="http://schemas.microsoft.com/office/drawing/2014/main" id="{D8FC946D-DECB-4E2B-8B46-FFE0F9363A7A}"/>
              </a:ext>
            </a:extLst>
          </p:cNvPr>
          <p:cNvSpPr txBox="1"/>
          <p:nvPr userDrawn="1"/>
        </p:nvSpPr>
        <p:spPr>
          <a:xfrm>
            <a:off x="4292421" y="4549139"/>
            <a:ext cx="6665975" cy="830997"/>
          </a:xfrm>
          <a:prstGeom prst="rect">
            <a:avLst/>
          </a:prstGeom>
          <a:noFill/>
        </p:spPr>
        <p:txBody>
          <a:bodyPr wrap="square" rtlCol="0">
            <a:spAutoFit/>
          </a:bodyPr>
          <a:lstStyle/>
          <a:p>
            <a:r>
              <a:rPr lang="en-US" sz="1600" b="1" i="1">
                <a:solidFill>
                  <a:schemeClr val="bg1"/>
                </a:solidFill>
                <a:latin typeface="Verdana" panose="020B0604030504040204" pitchFamily="34" charset="0"/>
                <a:ea typeface="Verdana" panose="020B0604030504040204" pitchFamily="34" charset="0"/>
                <a:cs typeface="Verdana" panose="020B0604030504040204" pitchFamily="34" charset="0"/>
              </a:rPr>
              <a:t>Email</a:t>
            </a:r>
            <a:r>
              <a:rPr lang="en-US" sz="1600" i="1">
                <a:solidFill>
                  <a:schemeClr val="bg1"/>
                </a:solidFill>
                <a:latin typeface="Verdana" panose="020B0604030504040204" pitchFamily="34" charset="0"/>
                <a:ea typeface="Verdana" panose="020B0604030504040204" pitchFamily="34" charset="0"/>
                <a:cs typeface="Verdana" panose="020B0604030504040204" pitchFamily="34" charset="0"/>
              </a:rPr>
              <a:t>: contact@facesconsulting.com</a:t>
            </a:r>
          </a:p>
          <a:p>
            <a:endParaRPr lang="en-US" sz="1600" i="1">
              <a:solidFill>
                <a:schemeClr val="bg1"/>
              </a:solidFill>
              <a:latin typeface="Verdana" panose="020B0604030504040204" pitchFamily="34" charset="0"/>
              <a:ea typeface="Verdana" panose="020B0604030504040204" pitchFamily="34" charset="0"/>
              <a:cs typeface="Verdana" panose="020B0604030504040204" pitchFamily="34" charset="0"/>
            </a:endParaRPr>
          </a:p>
          <a:p>
            <a:r>
              <a:rPr lang="en-US" sz="1600" b="1" i="1">
                <a:solidFill>
                  <a:schemeClr val="bg1"/>
                </a:solidFill>
                <a:latin typeface="Verdana" panose="020B0604030504040204" pitchFamily="34" charset="0"/>
                <a:ea typeface="Verdana" panose="020B0604030504040204" pitchFamily="34" charset="0"/>
                <a:cs typeface="Verdana" panose="020B0604030504040204" pitchFamily="34" charset="0"/>
              </a:rPr>
              <a:t>Website</a:t>
            </a:r>
            <a:r>
              <a:rPr lang="en-US" sz="1600" i="1">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sz="1600" i="1" err="1">
                <a:solidFill>
                  <a:schemeClr val="bg1"/>
                </a:solidFill>
                <a:latin typeface="Verdana" panose="020B0604030504040204" pitchFamily="34" charset="0"/>
                <a:ea typeface="Verdana" panose="020B0604030504040204" pitchFamily="34" charset="0"/>
                <a:cs typeface="Verdana" panose="020B0604030504040204" pitchFamily="34" charset="0"/>
              </a:rPr>
              <a:t>www.facesconsulting.com</a:t>
            </a:r>
            <a:endParaRPr lang="en-US" sz="1600" i="1">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1" name="TextBox 10">
            <a:extLst>
              <a:ext uri="{FF2B5EF4-FFF2-40B4-BE49-F238E27FC236}">
                <a16:creationId xmlns:a16="http://schemas.microsoft.com/office/drawing/2014/main" id="{768D9FB9-701E-4F97-9EE3-1BEFD7B054CE}"/>
              </a:ext>
            </a:extLst>
          </p:cNvPr>
          <p:cNvSpPr txBox="1"/>
          <p:nvPr userDrawn="1"/>
        </p:nvSpPr>
        <p:spPr>
          <a:xfrm>
            <a:off x="4292421" y="6444575"/>
            <a:ext cx="6665975" cy="215444"/>
          </a:xfrm>
          <a:prstGeom prst="rect">
            <a:avLst/>
          </a:prstGeom>
          <a:noFill/>
        </p:spPr>
        <p:txBody>
          <a:bodyPr wrap="square" rtlCol="0">
            <a:spAutoFit/>
          </a:bodyPr>
          <a:lstStyle/>
          <a:p>
            <a:r>
              <a:rPr lang="en-US" sz="800" b="1" i="1">
                <a:solidFill>
                  <a:schemeClr val="bg1"/>
                </a:solidFill>
              </a:rPr>
              <a:t>©2022 FACES Consulting</a:t>
            </a:r>
            <a:endParaRPr lang="en-US" sz="800" i="1">
              <a:solidFill>
                <a:schemeClr val="bg1"/>
              </a:solidFill>
            </a:endParaRPr>
          </a:p>
        </p:txBody>
      </p:sp>
      <p:sp>
        <p:nvSpPr>
          <p:cNvPr id="17" name="Picture Placeholder 4">
            <a:extLst>
              <a:ext uri="{FF2B5EF4-FFF2-40B4-BE49-F238E27FC236}">
                <a16:creationId xmlns:a16="http://schemas.microsoft.com/office/drawing/2014/main" id="{3B003A6B-2608-D540-BFDB-61257DBF25C5}"/>
              </a:ext>
            </a:extLst>
          </p:cNvPr>
          <p:cNvSpPr>
            <a:spLocks noGrp="1"/>
          </p:cNvSpPr>
          <p:nvPr>
            <p:ph type="pic" sz="quarter" idx="12" hasCustomPrompt="1"/>
          </p:nvPr>
        </p:nvSpPr>
        <p:spPr>
          <a:xfrm>
            <a:off x="390523" y="6165651"/>
            <a:ext cx="1028403" cy="680869"/>
          </a:xfrm>
          <a:prstGeom prst="rect">
            <a:avLst/>
          </a:prstGeom>
        </p:spPr>
        <p:txBody>
          <a:bodyPr anchor="ctr"/>
          <a:lstStyle>
            <a:lvl1pPr marL="0" indent="0" algn="ctr">
              <a:buNone/>
              <a:defRPr sz="1400"/>
            </a:lvl1pPr>
          </a:lstStyle>
          <a:p>
            <a:r>
              <a:rPr lang="en-US"/>
              <a:t>Client LOGO</a:t>
            </a:r>
          </a:p>
        </p:txBody>
      </p:sp>
      <p:pic>
        <p:nvPicPr>
          <p:cNvPr id="18" name="Picture 17">
            <a:extLst>
              <a:ext uri="{FF2B5EF4-FFF2-40B4-BE49-F238E27FC236}">
                <a16:creationId xmlns:a16="http://schemas.microsoft.com/office/drawing/2014/main" id="{A8F83CAB-CBA9-B542-A53E-E4DF1AC4A51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271088" y="6322311"/>
            <a:ext cx="313781" cy="453412"/>
          </a:xfrm>
          <a:prstGeom prst="rect">
            <a:avLst/>
          </a:prstGeom>
        </p:spPr>
      </p:pic>
      <p:pic>
        <p:nvPicPr>
          <p:cNvPr id="19" name="Picture 18">
            <a:extLst>
              <a:ext uri="{FF2B5EF4-FFF2-40B4-BE49-F238E27FC236}">
                <a16:creationId xmlns:a16="http://schemas.microsoft.com/office/drawing/2014/main" id="{4850EF31-977A-3B41-A4C6-DDB4E97CFB7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83755" y="6405112"/>
            <a:ext cx="1059872" cy="287810"/>
          </a:xfrm>
          <a:prstGeom prst="rect">
            <a:avLst/>
          </a:prstGeom>
        </p:spPr>
      </p:pic>
      <p:sp>
        <p:nvSpPr>
          <p:cNvPr id="21" name="TextBox 20">
            <a:extLst>
              <a:ext uri="{FF2B5EF4-FFF2-40B4-BE49-F238E27FC236}">
                <a16:creationId xmlns:a16="http://schemas.microsoft.com/office/drawing/2014/main" id="{C54615D5-72D0-0A4C-AC54-8AEFF76485DC}"/>
              </a:ext>
            </a:extLst>
          </p:cNvPr>
          <p:cNvSpPr txBox="1"/>
          <p:nvPr userDrawn="1"/>
        </p:nvSpPr>
        <p:spPr>
          <a:xfrm>
            <a:off x="4292421" y="2849968"/>
            <a:ext cx="2616422" cy="584775"/>
          </a:xfrm>
          <a:prstGeom prst="rect">
            <a:avLst/>
          </a:prstGeom>
          <a:noFill/>
        </p:spPr>
        <p:txBody>
          <a:bodyPr wrap="none" rtlCol="0">
            <a:spAutoFit/>
          </a:bodyPr>
          <a:lstStyle/>
          <a:p>
            <a:r>
              <a:rPr lang="en-US" sz="3200" b="1">
                <a:solidFill>
                  <a:schemeClr val="bg1"/>
                </a:solidFill>
                <a:latin typeface="Verdana" panose="020B0604030504040204" pitchFamily="34" charset="0"/>
                <a:ea typeface="Verdana" panose="020B0604030504040204" pitchFamily="34" charset="0"/>
                <a:cs typeface="Verdana" panose="020B0604030504040204" pitchFamily="34" charset="0"/>
              </a:rPr>
              <a:t>Thank You</a:t>
            </a:r>
          </a:p>
        </p:txBody>
      </p:sp>
    </p:spTree>
    <p:extLst>
      <p:ext uri="{BB962C8B-B14F-4D97-AF65-F5344CB8AC3E}">
        <p14:creationId xmlns:p14="http://schemas.microsoft.com/office/powerpoint/2010/main" val="3933455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ithout Client Logo and Kick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4D8670A-7B6C-4DD8-9321-FDC03F7D604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12">
            <a:extLst>
              <a:ext uri="{FF2B5EF4-FFF2-40B4-BE49-F238E27FC236}">
                <a16:creationId xmlns:a16="http://schemas.microsoft.com/office/drawing/2014/main" id="{4B282F63-9C41-6141-9AA0-2C2D9541E140}"/>
              </a:ext>
            </a:extLst>
          </p:cNvPr>
          <p:cNvSpPr>
            <a:spLocks noGrp="1"/>
          </p:cNvSpPr>
          <p:nvPr>
            <p:ph type="body" sz="quarter" idx="11" hasCustomPrompt="1"/>
          </p:nvPr>
        </p:nvSpPr>
        <p:spPr>
          <a:xfrm>
            <a:off x="478971" y="6669950"/>
            <a:ext cx="1109919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8" name="Slide Number Placeholder 10">
            <a:extLst>
              <a:ext uri="{FF2B5EF4-FFF2-40B4-BE49-F238E27FC236}">
                <a16:creationId xmlns:a16="http://schemas.microsoft.com/office/drawing/2014/main" id="{BB573BD0-F9FF-4AE7-82C0-FD6DDB204E46}"/>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2" name="Title 15">
            <a:extLst>
              <a:ext uri="{FF2B5EF4-FFF2-40B4-BE49-F238E27FC236}">
                <a16:creationId xmlns:a16="http://schemas.microsoft.com/office/drawing/2014/main" id="{BB2C60A3-8EC5-C445-9169-FE2600C119EB}"/>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pic>
        <p:nvPicPr>
          <p:cNvPr id="2" name="Picture 1" descr="A logo with a red circle&#10;&#10;Description automatically generated">
            <a:extLst>
              <a:ext uri="{FF2B5EF4-FFF2-40B4-BE49-F238E27FC236}">
                <a16:creationId xmlns:a16="http://schemas.microsoft.com/office/drawing/2014/main" id="{2A1B36A7-5D4E-E8C2-C34B-91762F9609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59377" y="160965"/>
            <a:ext cx="638837" cy="567855"/>
          </a:xfrm>
          <a:prstGeom prst="rect">
            <a:avLst/>
          </a:prstGeom>
        </p:spPr>
      </p:pic>
    </p:spTree>
    <p:extLst>
      <p:ext uri="{BB962C8B-B14F-4D97-AF65-F5344CB8AC3E}">
        <p14:creationId xmlns:p14="http://schemas.microsoft.com/office/powerpoint/2010/main" val="30132901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ithout Kick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EB944A7-1D99-4EA9-9D65-E91FD37526D9}"/>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12">
            <a:extLst>
              <a:ext uri="{FF2B5EF4-FFF2-40B4-BE49-F238E27FC236}">
                <a16:creationId xmlns:a16="http://schemas.microsoft.com/office/drawing/2014/main" id="{F9A7AD3F-4D23-D841-B180-49F1DA326371}"/>
              </a:ext>
            </a:extLst>
          </p:cNvPr>
          <p:cNvSpPr>
            <a:spLocks noGrp="1"/>
          </p:cNvSpPr>
          <p:nvPr>
            <p:ph type="body" sz="quarter" idx="11" hasCustomPrompt="1"/>
          </p:nvPr>
        </p:nvSpPr>
        <p:spPr>
          <a:xfrm>
            <a:off x="478971" y="6669950"/>
            <a:ext cx="11099200"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9" name="Slide Number Placeholder 10">
            <a:extLst>
              <a:ext uri="{FF2B5EF4-FFF2-40B4-BE49-F238E27FC236}">
                <a16:creationId xmlns:a16="http://schemas.microsoft.com/office/drawing/2014/main" id="{CF1B668A-82E7-4246-B1CF-98D9384E8BB8}"/>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24" name="Title 15">
            <a:extLst>
              <a:ext uri="{FF2B5EF4-FFF2-40B4-BE49-F238E27FC236}">
                <a16:creationId xmlns:a16="http://schemas.microsoft.com/office/drawing/2014/main" id="{25E4F4AE-8C04-EE46-8B0E-2457203E7491}"/>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26" name="Picture Placeholder 4">
            <a:extLst>
              <a:ext uri="{FF2B5EF4-FFF2-40B4-BE49-F238E27FC236}">
                <a16:creationId xmlns:a16="http://schemas.microsoft.com/office/drawing/2014/main" id="{73989E58-C2FC-964C-A76D-927144914F4C}"/>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pic>
        <p:nvPicPr>
          <p:cNvPr id="8" name="Picture 7">
            <a:extLst>
              <a:ext uri="{FF2B5EF4-FFF2-40B4-BE49-F238E27FC236}">
                <a16:creationId xmlns:a16="http://schemas.microsoft.com/office/drawing/2014/main" id="{28348C2D-9CDA-884A-8B60-64946839CA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2" name="Picture 1" descr="A logo with a red circle&#10;&#10;Description automatically generated">
            <a:extLst>
              <a:ext uri="{FF2B5EF4-FFF2-40B4-BE49-F238E27FC236}">
                <a16:creationId xmlns:a16="http://schemas.microsoft.com/office/drawing/2014/main" id="{75FF59A1-630B-FD35-6DFF-48E92F82392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59377" y="160965"/>
            <a:ext cx="638837" cy="567855"/>
          </a:xfrm>
          <a:prstGeom prst="rect">
            <a:avLst/>
          </a:prstGeom>
        </p:spPr>
      </p:pic>
    </p:spTree>
    <p:extLst>
      <p:ext uri="{BB962C8B-B14F-4D97-AF65-F5344CB8AC3E}">
        <p14:creationId xmlns:p14="http://schemas.microsoft.com/office/powerpoint/2010/main" val="1541538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thout Client Logo">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D5EA037-7C31-434A-9812-277F81566674}"/>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6B6E4D59-C560-4B51-AB72-062ABAF3C2A9}"/>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sp>
        <p:nvSpPr>
          <p:cNvPr id="14" name="Title 15">
            <a:extLst>
              <a:ext uri="{FF2B5EF4-FFF2-40B4-BE49-F238E27FC236}">
                <a16:creationId xmlns:a16="http://schemas.microsoft.com/office/drawing/2014/main" id="{7638E09F-7FA5-544B-9A2D-F64549255CE0}"/>
              </a:ext>
            </a:extLst>
          </p:cNvPr>
          <p:cNvSpPr>
            <a:spLocks noGrp="1"/>
          </p:cNvSpPr>
          <p:nvPr>
            <p:ph type="title" hasCustomPrompt="1"/>
          </p:nvPr>
        </p:nvSpPr>
        <p:spPr>
          <a:xfrm>
            <a:off x="478971" y="63500"/>
            <a:ext cx="9621554"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15" name="Text Placeholder 12">
            <a:extLst>
              <a:ext uri="{FF2B5EF4-FFF2-40B4-BE49-F238E27FC236}">
                <a16:creationId xmlns:a16="http://schemas.microsoft.com/office/drawing/2014/main" id="{0DA92726-CE01-724B-85C7-F9B25C633770}"/>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6" name="Text Placeholder 10">
            <a:extLst>
              <a:ext uri="{FF2B5EF4-FFF2-40B4-BE49-F238E27FC236}">
                <a16:creationId xmlns:a16="http://schemas.microsoft.com/office/drawing/2014/main" id="{13214030-64F7-7A4F-94ED-02F843B20707}"/>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pic>
        <p:nvPicPr>
          <p:cNvPr id="8" name="Picture 7">
            <a:extLst>
              <a:ext uri="{FF2B5EF4-FFF2-40B4-BE49-F238E27FC236}">
                <a16:creationId xmlns:a16="http://schemas.microsoft.com/office/drawing/2014/main" id="{ABD16158-41F3-174E-A1E2-C9036A0774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01659" y="230700"/>
            <a:ext cx="1410690" cy="383075"/>
          </a:xfrm>
          <a:prstGeom prst="rect">
            <a:avLst/>
          </a:prstGeom>
        </p:spPr>
      </p:pic>
    </p:spTree>
    <p:extLst>
      <p:ext uri="{BB962C8B-B14F-4D97-AF65-F5344CB8AC3E}">
        <p14:creationId xmlns:p14="http://schemas.microsoft.com/office/powerpoint/2010/main" val="3995835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rehensiv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1764406-2E1A-4527-908C-329B5952F1BE}"/>
              </a:ext>
            </a:extLst>
          </p:cNvPr>
          <p:cNvSpPr/>
          <p:nvPr userDrawn="1"/>
        </p:nvSpPr>
        <p:spPr>
          <a:xfrm>
            <a:off x="-979" y="0"/>
            <a:ext cx="12192980" cy="8229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BB8C8F93-0EBF-4E64-A6A2-719E8F90560D}"/>
              </a:ext>
            </a:extLst>
          </p:cNvPr>
          <p:cNvSpPr>
            <a:spLocks noGrp="1"/>
          </p:cNvSpPr>
          <p:nvPr>
            <p:ph type="body" sz="quarter" idx="11" hasCustomPrompt="1"/>
          </p:nvPr>
        </p:nvSpPr>
        <p:spPr>
          <a:xfrm>
            <a:off x="478970" y="6669950"/>
            <a:ext cx="11234059" cy="188050"/>
          </a:xfrm>
          <a:prstGeom prst="rect">
            <a:avLst/>
          </a:prstGeom>
        </p:spPr>
        <p:txBody>
          <a:bodyPr/>
          <a:lstStyle>
            <a:lvl1pPr marL="0" indent="0">
              <a:buNone/>
              <a:defRPr sz="800">
                <a:solidFill>
                  <a:schemeClr val="tx1"/>
                </a:solidFill>
              </a:defRPr>
            </a:lvl1pPr>
            <a:lvl2pPr>
              <a:defRPr sz="1050"/>
            </a:lvl2pPr>
            <a:lvl3pPr>
              <a:defRPr sz="1000"/>
            </a:lvl3pPr>
            <a:lvl4pPr>
              <a:defRPr sz="900"/>
            </a:lvl4pPr>
            <a:lvl5pPr>
              <a:defRPr sz="900"/>
            </a:lvl5pPr>
          </a:lstStyle>
          <a:p>
            <a:pPr lvl="0"/>
            <a:r>
              <a:rPr lang="en-US"/>
              <a:t>Note/Source</a:t>
            </a:r>
          </a:p>
        </p:txBody>
      </p:sp>
      <p:sp>
        <p:nvSpPr>
          <p:cNvPr id="14" name="Text Placeholder 10">
            <a:extLst>
              <a:ext uri="{FF2B5EF4-FFF2-40B4-BE49-F238E27FC236}">
                <a16:creationId xmlns:a16="http://schemas.microsoft.com/office/drawing/2014/main" id="{D829A6A9-51B1-4345-9CE6-1C7026E32BD0}"/>
              </a:ext>
            </a:extLst>
          </p:cNvPr>
          <p:cNvSpPr>
            <a:spLocks noGrp="1"/>
          </p:cNvSpPr>
          <p:nvPr>
            <p:ph type="body" sz="quarter" idx="13" hasCustomPrompt="1"/>
          </p:nvPr>
        </p:nvSpPr>
        <p:spPr>
          <a:xfrm>
            <a:off x="478970" y="6124769"/>
            <a:ext cx="11234059" cy="536997"/>
          </a:xfrm>
          <a:prstGeom prst="rect">
            <a:avLst/>
          </a:prstGeom>
          <a:ln w="19050">
            <a:solidFill>
              <a:srgbClr val="175795"/>
            </a:solidFill>
          </a:ln>
        </p:spPr>
        <p:txBody>
          <a:bodyPr anchor="ctr"/>
          <a:lstStyle>
            <a:lvl1pPr marL="0" indent="0" algn="ctr">
              <a:lnSpc>
                <a:spcPct val="100000"/>
              </a:lnSpc>
              <a:buNone/>
              <a:defRPr sz="1700"/>
            </a:lvl1pPr>
          </a:lstStyle>
          <a:p>
            <a:pPr lvl="0"/>
            <a:r>
              <a:rPr lang="en-US"/>
              <a:t>Kicker</a:t>
            </a:r>
            <a:br>
              <a:rPr lang="en-US"/>
            </a:br>
            <a:r>
              <a:rPr lang="en-US"/>
              <a:t>Two lines</a:t>
            </a:r>
          </a:p>
        </p:txBody>
      </p:sp>
      <p:sp>
        <p:nvSpPr>
          <p:cNvPr id="24" name="Title 15">
            <a:extLst>
              <a:ext uri="{FF2B5EF4-FFF2-40B4-BE49-F238E27FC236}">
                <a16:creationId xmlns:a16="http://schemas.microsoft.com/office/drawing/2014/main" id="{5346A9B3-1BEB-DF46-A52D-00807CB05469}"/>
              </a:ext>
            </a:extLst>
          </p:cNvPr>
          <p:cNvSpPr>
            <a:spLocks noGrp="1"/>
          </p:cNvSpPr>
          <p:nvPr>
            <p:ph type="title" hasCustomPrompt="1"/>
          </p:nvPr>
        </p:nvSpPr>
        <p:spPr>
          <a:xfrm>
            <a:off x="478970" y="63500"/>
            <a:ext cx="9521957" cy="697382"/>
          </a:xfrm>
          <a:prstGeom prst="rect">
            <a:avLst/>
          </a:prstGeom>
        </p:spPr>
        <p:txBody>
          <a:bodyPr anchor="ctr"/>
          <a:lstStyle>
            <a:lvl1pPr>
              <a:defRPr sz="2000" b="1" i="0">
                <a:solidFill>
                  <a:srgbClr val="002060"/>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here to add slide title</a:t>
            </a:r>
          </a:p>
        </p:txBody>
      </p:sp>
      <p:sp>
        <p:nvSpPr>
          <p:cNvPr id="9" name="Picture Placeholder 4">
            <a:extLst>
              <a:ext uri="{FF2B5EF4-FFF2-40B4-BE49-F238E27FC236}">
                <a16:creationId xmlns:a16="http://schemas.microsoft.com/office/drawing/2014/main" id="{8320254B-7FFD-784B-B082-5446272167F0}"/>
              </a:ext>
            </a:extLst>
          </p:cNvPr>
          <p:cNvSpPr>
            <a:spLocks noGrp="1"/>
          </p:cNvSpPr>
          <p:nvPr>
            <p:ph type="pic" sz="quarter" idx="12" hasCustomPrompt="1"/>
          </p:nvPr>
        </p:nvSpPr>
        <p:spPr>
          <a:xfrm>
            <a:off x="10048434" y="112358"/>
            <a:ext cx="934912" cy="618972"/>
          </a:xfrm>
          <a:prstGeom prst="rect">
            <a:avLst/>
          </a:prstGeom>
        </p:spPr>
        <p:txBody>
          <a:bodyPr anchor="ctr"/>
          <a:lstStyle>
            <a:lvl1pPr marL="0" indent="0" algn="ctr">
              <a:buNone/>
              <a:defRPr sz="1400"/>
            </a:lvl1pPr>
          </a:lstStyle>
          <a:p>
            <a:r>
              <a:rPr lang="en-US"/>
              <a:t>Client LOGO</a:t>
            </a:r>
          </a:p>
        </p:txBody>
      </p:sp>
      <p:sp>
        <p:nvSpPr>
          <p:cNvPr id="11" name="Slide Number Placeholder 10">
            <a:extLst>
              <a:ext uri="{FF2B5EF4-FFF2-40B4-BE49-F238E27FC236}">
                <a16:creationId xmlns:a16="http://schemas.microsoft.com/office/drawing/2014/main" id="{077BA438-69B5-4D5A-B55D-F726D0CEA380}"/>
              </a:ext>
            </a:extLst>
          </p:cNvPr>
          <p:cNvSpPr>
            <a:spLocks noGrp="1"/>
          </p:cNvSpPr>
          <p:nvPr>
            <p:ph type="sldNum" sz="quarter" idx="4"/>
          </p:nvPr>
        </p:nvSpPr>
        <p:spPr>
          <a:xfrm>
            <a:off x="11387868" y="6608312"/>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pic>
        <p:nvPicPr>
          <p:cNvPr id="12" name="Picture 11">
            <a:extLst>
              <a:ext uri="{FF2B5EF4-FFF2-40B4-BE49-F238E27FC236}">
                <a16:creationId xmlns:a16="http://schemas.microsoft.com/office/drawing/2014/main" id="{3FA45ADD-8797-B04E-8762-8F07E30924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4" name="Picture 3" descr="A logo of a computer&#10;&#10;Description automatically generated">
            <a:extLst>
              <a:ext uri="{FF2B5EF4-FFF2-40B4-BE49-F238E27FC236}">
                <a16:creationId xmlns:a16="http://schemas.microsoft.com/office/drawing/2014/main" id="{1A888C24-68B8-83AF-1EBE-65FD8453758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363200" y="109313"/>
            <a:ext cx="620146" cy="620146"/>
          </a:xfrm>
          <a:prstGeom prst="rect">
            <a:avLst/>
          </a:prstGeom>
        </p:spPr>
      </p:pic>
    </p:spTree>
    <p:extLst>
      <p:ext uri="{BB962C8B-B14F-4D97-AF65-F5344CB8AC3E}">
        <p14:creationId xmlns:p14="http://schemas.microsoft.com/office/powerpoint/2010/main" val="310994501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theme" Target="../theme/theme4.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660070"/>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820300"/>
      </p:ext>
    </p:extLst>
  </p:cSld>
  <p:clrMap bg1="lt1" tx1="dk1" bg2="lt2" tx2="dk2" accent1="accent1" accent2="accent2" accent3="accent3" accent4="accent4" accent5="accent5" accent6="accent6" hlink="hlink" folHlink="folHlink"/>
  <p:sldLayoutIdLst>
    <p:sldLayoutId id="214748373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254334"/>
      </p:ext>
    </p:extLst>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7BDBAC7C-E5F7-4A92-8EA1-85970FE8554A}"/>
              </a:ext>
            </a:extLst>
          </p:cNvPr>
          <p:cNvSpPr>
            <a:spLocks noGrp="1"/>
          </p:cNvSpPr>
          <p:nvPr>
            <p:ph type="sldNum" sz="quarter" idx="4"/>
          </p:nvPr>
        </p:nvSpPr>
        <p:spPr>
          <a:xfrm>
            <a:off x="11387868" y="6552557"/>
            <a:ext cx="804133" cy="301756"/>
          </a:xfrm>
          <a:prstGeom prst="rect">
            <a:avLst/>
          </a:prstGeom>
        </p:spPr>
        <p:txBody>
          <a:bodyPr vert="horz" lIns="91440" tIns="45720" rIns="91440" bIns="45720" rtlCol="0" anchor="ctr"/>
          <a:lstStyle>
            <a:lvl1pPr algn="r">
              <a:defRPr sz="1000">
                <a:solidFill>
                  <a:schemeClr val="tx1">
                    <a:tint val="75000"/>
                  </a:schemeClr>
                </a:solidFill>
              </a:defRPr>
            </a:lvl1pPr>
          </a:lstStyle>
          <a:p>
            <a:fld id="{AD6B9E64-1604-4CB3-8049-5A38C6A0F2C8}" type="slidenum">
              <a:rPr lang="en-US" smtClean="0"/>
              <a:pPr/>
              <a:t>‹#›</a:t>
            </a:fld>
            <a:endParaRPr lang="en-US"/>
          </a:p>
        </p:txBody>
      </p:sp>
      <p:pic>
        <p:nvPicPr>
          <p:cNvPr id="3" name="Picture 2">
            <a:extLst>
              <a:ext uri="{FF2B5EF4-FFF2-40B4-BE49-F238E27FC236}">
                <a16:creationId xmlns:a16="http://schemas.microsoft.com/office/drawing/2014/main" id="{564E6074-2CAD-358D-742B-08B4B74B7368}"/>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1124044" y="303308"/>
            <a:ext cx="875927" cy="237859"/>
          </a:xfrm>
          <a:prstGeom prst="rect">
            <a:avLst/>
          </a:prstGeom>
        </p:spPr>
      </p:pic>
      <p:pic>
        <p:nvPicPr>
          <p:cNvPr id="5" name="Picture 4" descr="A logo with a red circle&#10;&#10;Description automatically generated">
            <a:extLst>
              <a:ext uri="{FF2B5EF4-FFF2-40B4-BE49-F238E27FC236}">
                <a16:creationId xmlns:a16="http://schemas.microsoft.com/office/drawing/2014/main" id="{22944EB4-84B4-9D3B-7C19-C8BFCD7BDE3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359377" y="160965"/>
            <a:ext cx="638837" cy="567855"/>
          </a:xfrm>
          <a:prstGeom prst="rect">
            <a:avLst/>
          </a:prstGeom>
        </p:spPr>
      </p:pic>
    </p:spTree>
    <p:extLst>
      <p:ext uri="{BB962C8B-B14F-4D97-AF65-F5344CB8AC3E}">
        <p14:creationId xmlns:p14="http://schemas.microsoft.com/office/powerpoint/2010/main" val="2626429078"/>
      </p:ext>
    </p:extLst>
  </p:cSld>
  <p:clrMap bg1="lt1" tx1="dk1" bg2="lt2" tx2="dk2" accent1="accent1" accent2="accent2" accent3="accent3" accent4="accent4" accent5="accent5" accent6="accent6" hlink="hlink" folHlink="folHlink"/>
  <p:sldLayoutIdLst>
    <p:sldLayoutId id="2147483717" r:id="rId1"/>
    <p:sldLayoutId id="2147483702" r:id="rId2"/>
    <p:sldLayoutId id="2147483701" r:id="rId3"/>
    <p:sldLayoutId id="214748369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svg"/><Relationship Id="rId3" Type="http://schemas.microsoft.com/office/2018/10/relationships/comments" Target="../comments/modernComment_1A6_F21BFBBD.xm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chart" Target="../charts/chart1.xml"/><Relationship Id="rId9"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35C9F4-91AE-41ED-B732-46C91A31A8AF}"/>
              </a:ext>
            </a:extLst>
          </p:cNvPr>
          <p:cNvSpPr>
            <a:spLocks noGrp="1"/>
          </p:cNvSpPr>
          <p:nvPr>
            <p:ph type="body" sz="quarter" idx="11"/>
          </p:nvPr>
        </p:nvSpPr>
        <p:spPr/>
        <p:txBody>
          <a:bodyPr/>
          <a:lstStyle/>
          <a:p>
            <a:r>
              <a:rPr lang="en-US" altLang="zh-CN" dirty="0"/>
              <a:t>BCC Research; </a:t>
            </a:r>
            <a:r>
              <a:rPr lang="en-US" dirty="0"/>
              <a:t>LinkedIn</a:t>
            </a:r>
            <a:r>
              <a:rPr lang="en-US" altLang="zh-CN" dirty="0"/>
              <a:t>; National Center for Education Statistics</a:t>
            </a:r>
            <a:r>
              <a:rPr lang="en-US" dirty="0"/>
              <a:t>; The World Bank</a:t>
            </a:r>
          </a:p>
        </p:txBody>
      </p:sp>
      <p:sp>
        <p:nvSpPr>
          <p:cNvPr id="3" name="Text Placeholder 2">
            <a:extLst>
              <a:ext uri="{FF2B5EF4-FFF2-40B4-BE49-F238E27FC236}">
                <a16:creationId xmlns:a16="http://schemas.microsoft.com/office/drawing/2014/main" id="{E567DB23-A441-914C-8E14-FAC82E4987E6}"/>
              </a:ext>
            </a:extLst>
          </p:cNvPr>
          <p:cNvSpPr>
            <a:spLocks noGrp="1"/>
          </p:cNvSpPr>
          <p:nvPr>
            <p:ph type="body" sz="quarter" idx="13"/>
          </p:nvPr>
        </p:nvSpPr>
        <p:spPr/>
        <p:txBody>
          <a:bodyPr/>
          <a:lstStyle/>
          <a:p>
            <a:r>
              <a:rPr lang="en-US" dirty="0"/>
              <a:t>Geni Zone could use market penetration strategy with AR/VR technology to expand market share, enhance customer loyalty and maintain long-term cooperating relationship.</a:t>
            </a:r>
          </a:p>
        </p:txBody>
      </p:sp>
      <p:sp>
        <p:nvSpPr>
          <p:cNvPr id="4" name="Title 3">
            <a:extLst>
              <a:ext uri="{FF2B5EF4-FFF2-40B4-BE49-F238E27FC236}">
                <a16:creationId xmlns:a16="http://schemas.microsoft.com/office/drawing/2014/main" id="{04BCAD57-5F49-43D6-250C-6E6E4CA93E06}"/>
              </a:ext>
            </a:extLst>
          </p:cNvPr>
          <p:cNvSpPr>
            <a:spLocks noGrp="1"/>
          </p:cNvSpPr>
          <p:nvPr>
            <p:ph type="title"/>
          </p:nvPr>
        </p:nvSpPr>
        <p:spPr/>
        <p:txBody>
          <a:bodyPr/>
          <a:lstStyle/>
          <a:p>
            <a:r>
              <a:rPr lang="en-US" dirty="0"/>
              <a:t>Leveraging Porter’s Five Force Model helps Geni Zone prioritize strategic plans for private schools in the long run</a:t>
            </a:r>
          </a:p>
        </p:txBody>
      </p:sp>
      <p:sp>
        <p:nvSpPr>
          <p:cNvPr id="6" name="Slide Number Placeholder 5">
            <a:extLst>
              <a:ext uri="{FF2B5EF4-FFF2-40B4-BE49-F238E27FC236}">
                <a16:creationId xmlns:a16="http://schemas.microsoft.com/office/drawing/2014/main" id="{75F204A2-FF8D-1838-A9AE-E2B0C128B1E9}"/>
              </a:ext>
            </a:extLst>
          </p:cNvPr>
          <p:cNvSpPr>
            <a:spLocks noGrp="1"/>
          </p:cNvSpPr>
          <p:nvPr>
            <p:ph type="sldNum" sz="quarter" idx="4"/>
          </p:nvPr>
        </p:nvSpPr>
        <p:spPr/>
        <p:txBody>
          <a:bodyPr/>
          <a:lstStyle/>
          <a:p>
            <a:fld id="{AD6B9E64-1604-4CB3-8049-5A38C6A0F2C8}" type="slidenum">
              <a:rPr lang="en-US" smtClean="0"/>
              <a:pPr/>
              <a:t>1</a:t>
            </a:fld>
            <a:endParaRPr lang="en-US"/>
          </a:p>
        </p:txBody>
      </p:sp>
      <p:sp>
        <p:nvSpPr>
          <p:cNvPr id="13" name="矩形 12">
            <a:extLst>
              <a:ext uri="{FF2B5EF4-FFF2-40B4-BE49-F238E27FC236}">
                <a16:creationId xmlns:a16="http://schemas.microsoft.com/office/drawing/2014/main" id="{0B650D16-7CB5-814D-0623-D1CB9678603A}"/>
              </a:ext>
            </a:extLst>
          </p:cNvPr>
          <p:cNvSpPr/>
          <p:nvPr/>
        </p:nvSpPr>
        <p:spPr>
          <a:xfrm>
            <a:off x="8206702" y="2472712"/>
            <a:ext cx="3376976" cy="37145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1BB5B021-399F-D8AF-236D-F46DC169214B}"/>
              </a:ext>
            </a:extLst>
          </p:cNvPr>
          <p:cNvSpPr/>
          <p:nvPr/>
        </p:nvSpPr>
        <p:spPr>
          <a:xfrm>
            <a:off x="542778" y="2442414"/>
            <a:ext cx="3376976" cy="37145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 name="组合 93">
            <a:extLst>
              <a:ext uri="{FF2B5EF4-FFF2-40B4-BE49-F238E27FC236}">
                <a16:creationId xmlns:a16="http://schemas.microsoft.com/office/drawing/2014/main" id="{70DA2F16-7F2A-51CE-801A-884D5D4EAC2F}"/>
              </a:ext>
            </a:extLst>
          </p:cNvPr>
          <p:cNvGrpSpPr/>
          <p:nvPr/>
        </p:nvGrpSpPr>
        <p:grpSpPr>
          <a:xfrm>
            <a:off x="516329" y="876401"/>
            <a:ext cx="11221078" cy="5137491"/>
            <a:chOff x="478970" y="907108"/>
            <a:chExt cx="11221078" cy="5137491"/>
          </a:xfrm>
        </p:grpSpPr>
        <p:grpSp>
          <p:nvGrpSpPr>
            <p:cNvPr id="64" name="组合 63">
              <a:extLst>
                <a:ext uri="{FF2B5EF4-FFF2-40B4-BE49-F238E27FC236}">
                  <a16:creationId xmlns:a16="http://schemas.microsoft.com/office/drawing/2014/main" id="{F38A4779-74D1-D357-1CF1-B3B097A18BFA}"/>
                </a:ext>
              </a:extLst>
            </p:cNvPr>
            <p:cNvGrpSpPr/>
            <p:nvPr/>
          </p:nvGrpSpPr>
          <p:grpSpPr>
            <a:xfrm>
              <a:off x="4222455" y="4412280"/>
              <a:ext cx="4089752" cy="1632319"/>
              <a:chOff x="8031309" y="1368547"/>
              <a:chExt cx="4089752" cy="1632319"/>
            </a:xfrm>
          </p:grpSpPr>
          <p:grpSp>
            <p:nvGrpSpPr>
              <p:cNvPr id="62" name="组合 61">
                <a:extLst>
                  <a:ext uri="{FF2B5EF4-FFF2-40B4-BE49-F238E27FC236}">
                    <a16:creationId xmlns:a16="http://schemas.microsoft.com/office/drawing/2014/main" id="{8FF549A1-C77D-AB20-64FC-93C7BB81B877}"/>
                  </a:ext>
                </a:extLst>
              </p:cNvPr>
              <p:cNvGrpSpPr/>
              <p:nvPr/>
            </p:nvGrpSpPr>
            <p:grpSpPr>
              <a:xfrm>
                <a:off x="8031309" y="1748674"/>
                <a:ext cx="3424029" cy="1252192"/>
                <a:chOff x="4224048" y="4816783"/>
                <a:chExt cx="3424029" cy="1252192"/>
              </a:xfrm>
            </p:grpSpPr>
            <p:sp>
              <p:nvSpPr>
                <p:cNvPr id="22" name="矩形: 圆角 21">
                  <a:extLst>
                    <a:ext uri="{FF2B5EF4-FFF2-40B4-BE49-F238E27FC236}">
                      <a16:creationId xmlns:a16="http://schemas.microsoft.com/office/drawing/2014/main" id="{913DBB75-A94F-64ED-7F39-A5500FFDE0E8}"/>
                    </a:ext>
                  </a:extLst>
                </p:cNvPr>
                <p:cNvSpPr/>
                <p:nvPr/>
              </p:nvSpPr>
              <p:spPr>
                <a:xfrm>
                  <a:off x="4224048" y="4816783"/>
                  <a:ext cx="3424029" cy="1252192"/>
                </a:xfrm>
                <a:prstGeom prst="roundRect">
                  <a:avLst/>
                </a:prstGeom>
                <a:solidFill>
                  <a:schemeClr val="bg1"/>
                </a:solidFill>
                <a:ln>
                  <a:solidFill>
                    <a:schemeClr val="accent2"/>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09F3F081-6267-1906-EF26-CEDBBB1F5A8F}"/>
                    </a:ext>
                  </a:extLst>
                </p:cNvPr>
                <p:cNvSpPr txBox="1"/>
                <p:nvPr/>
              </p:nvSpPr>
              <p:spPr>
                <a:xfrm>
                  <a:off x="4298655" y="4842714"/>
                  <a:ext cx="3202804" cy="1200329"/>
                </a:xfrm>
                <a:prstGeom prst="rect">
                  <a:avLst/>
                </a:prstGeom>
                <a:noFill/>
              </p:spPr>
              <p:txBody>
                <a:bodyPr wrap="square" rtlCol="0">
                  <a:spAutoFit/>
                </a:bodyPr>
                <a:lstStyle/>
                <a:p>
                  <a:pPr marL="285750" indent="-285750">
                    <a:buSzPct val="50000"/>
                    <a:buFont typeface="Wingdings" panose="05000000000000000000" pitchFamily="2" charset="2"/>
                    <a:buChar char="n"/>
                  </a:pPr>
                  <a:r>
                    <a:rPr lang="en-US" altLang="zh-CN" sz="1200" b="1" dirty="0"/>
                    <a:t>Industry growth</a:t>
                  </a:r>
                  <a:r>
                    <a:rPr lang="en-US" altLang="zh-CN" sz="1200" dirty="0"/>
                    <a:t>: Fast speed with fierce competition in</a:t>
                  </a:r>
                  <a:r>
                    <a:rPr lang="zh-CN" altLang="en-US" sz="1200" dirty="0"/>
                    <a:t> </a:t>
                  </a:r>
                  <a:r>
                    <a:rPr lang="en-US" altLang="zh-CN" sz="1200" dirty="0"/>
                    <a:t>price-cutting</a:t>
                  </a:r>
                  <a:r>
                    <a:rPr lang="zh-CN" altLang="en-US" sz="1200" dirty="0"/>
                    <a:t> </a:t>
                  </a:r>
                  <a:r>
                    <a:rPr lang="en-US" altLang="zh-CN" sz="1200" dirty="0"/>
                    <a:t>strategy</a:t>
                  </a:r>
                </a:p>
                <a:p>
                  <a:pPr marL="285750" indent="-285750">
                    <a:buSzPct val="50000"/>
                    <a:buFont typeface="Wingdings" panose="05000000000000000000" pitchFamily="2" charset="2"/>
                    <a:buChar char="n"/>
                  </a:pPr>
                  <a:r>
                    <a:rPr lang="en-US" altLang="zh-CN" sz="1200" b="1" dirty="0"/>
                    <a:t>Market share</a:t>
                  </a:r>
                  <a:r>
                    <a:rPr lang="en-US" altLang="zh-CN" sz="1200" dirty="0"/>
                    <a:t>: Lots of giants with differentiated products and services</a:t>
                  </a:r>
                </a:p>
              </p:txBody>
            </p:sp>
          </p:grpSp>
          <p:grpSp>
            <p:nvGrpSpPr>
              <p:cNvPr id="43" name="组合 42">
                <a:extLst>
                  <a:ext uri="{FF2B5EF4-FFF2-40B4-BE49-F238E27FC236}">
                    <a16:creationId xmlns:a16="http://schemas.microsoft.com/office/drawing/2014/main" id="{0836D23A-6CE7-C265-F511-56E6C044682E}"/>
                  </a:ext>
                </a:extLst>
              </p:cNvPr>
              <p:cNvGrpSpPr/>
              <p:nvPr/>
            </p:nvGrpSpPr>
            <p:grpSpPr>
              <a:xfrm>
                <a:off x="8080986" y="1368547"/>
                <a:ext cx="4040075" cy="371459"/>
                <a:chOff x="4504171" y="2173815"/>
                <a:chExt cx="4040075" cy="371459"/>
              </a:xfrm>
              <a:solidFill>
                <a:schemeClr val="accent5"/>
              </a:solidFill>
            </p:grpSpPr>
            <p:sp>
              <p:nvSpPr>
                <p:cNvPr id="44" name="矩形 43">
                  <a:extLst>
                    <a:ext uri="{FF2B5EF4-FFF2-40B4-BE49-F238E27FC236}">
                      <a16:creationId xmlns:a16="http://schemas.microsoft.com/office/drawing/2014/main" id="{B50C0C04-078E-0116-F772-5BC01F2E9B6F}"/>
                    </a:ext>
                  </a:extLst>
                </p:cNvPr>
                <p:cNvSpPr/>
                <p:nvPr/>
              </p:nvSpPr>
              <p:spPr>
                <a:xfrm>
                  <a:off x="4504171" y="2173815"/>
                  <a:ext cx="3376976" cy="37145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A507A398-67E5-B935-B9B2-118E14D6293E}"/>
                    </a:ext>
                  </a:extLst>
                </p:cNvPr>
                <p:cNvSpPr txBox="1"/>
                <p:nvPr/>
              </p:nvSpPr>
              <p:spPr>
                <a:xfrm>
                  <a:off x="5259364" y="2193439"/>
                  <a:ext cx="3284882" cy="307777"/>
                </a:xfrm>
                <a:prstGeom prst="rect">
                  <a:avLst/>
                </a:prstGeom>
                <a:noFill/>
              </p:spPr>
              <p:txBody>
                <a:bodyPr wrap="square" rtlCol="0">
                  <a:spAutoFit/>
                </a:bodyPr>
                <a:lstStyle/>
                <a:p>
                  <a:r>
                    <a:rPr lang="en-US" altLang="zh-CN" sz="1400" b="1" dirty="0">
                      <a:solidFill>
                        <a:srgbClr val="FFFFFF"/>
                      </a:solidFill>
                    </a:rPr>
                    <a:t>Threat of Rivalry</a:t>
                  </a:r>
                  <a:endParaRPr lang="zh-CN" altLang="en-US" sz="1400" b="1" dirty="0">
                    <a:solidFill>
                      <a:srgbClr val="FFFFFF"/>
                    </a:solidFill>
                  </a:endParaRPr>
                </a:p>
              </p:txBody>
            </p:sp>
          </p:grpSp>
        </p:grpSp>
        <p:grpSp>
          <p:nvGrpSpPr>
            <p:cNvPr id="51" name="组合 50">
              <a:extLst>
                <a:ext uri="{FF2B5EF4-FFF2-40B4-BE49-F238E27FC236}">
                  <a16:creationId xmlns:a16="http://schemas.microsoft.com/office/drawing/2014/main" id="{16F61C6D-8029-9BDC-8B55-F04C0F334240}"/>
                </a:ext>
              </a:extLst>
            </p:cNvPr>
            <p:cNvGrpSpPr/>
            <p:nvPr/>
          </p:nvGrpSpPr>
          <p:grpSpPr>
            <a:xfrm>
              <a:off x="478970" y="2498941"/>
              <a:ext cx="3424029" cy="1773557"/>
              <a:chOff x="734384" y="2061441"/>
              <a:chExt cx="3424029" cy="1773557"/>
            </a:xfrm>
          </p:grpSpPr>
          <p:grpSp>
            <p:nvGrpSpPr>
              <p:cNvPr id="50" name="组合 49">
                <a:extLst>
                  <a:ext uri="{FF2B5EF4-FFF2-40B4-BE49-F238E27FC236}">
                    <a16:creationId xmlns:a16="http://schemas.microsoft.com/office/drawing/2014/main" id="{A125B288-F599-2E3B-F5EF-2ED9C84CEDC6}"/>
                  </a:ext>
                </a:extLst>
              </p:cNvPr>
              <p:cNvGrpSpPr/>
              <p:nvPr/>
            </p:nvGrpSpPr>
            <p:grpSpPr>
              <a:xfrm>
                <a:off x="734384" y="2415264"/>
                <a:ext cx="3424029" cy="1419734"/>
                <a:chOff x="734384" y="2415264"/>
                <a:chExt cx="3424029" cy="1419734"/>
              </a:xfrm>
            </p:grpSpPr>
            <p:sp>
              <p:nvSpPr>
                <p:cNvPr id="15" name="矩形: 圆角 14">
                  <a:extLst>
                    <a:ext uri="{FF2B5EF4-FFF2-40B4-BE49-F238E27FC236}">
                      <a16:creationId xmlns:a16="http://schemas.microsoft.com/office/drawing/2014/main" id="{D6276333-5D78-C0A9-33BD-D75B23470357}"/>
                    </a:ext>
                  </a:extLst>
                </p:cNvPr>
                <p:cNvSpPr/>
                <p:nvPr/>
              </p:nvSpPr>
              <p:spPr>
                <a:xfrm>
                  <a:off x="734384" y="2415264"/>
                  <a:ext cx="3424029" cy="1419734"/>
                </a:xfrm>
                <a:prstGeom prst="roundRect">
                  <a:avLst/>
                </a:prstGeom>
                <a:solidFill>
                  <a:schemeClr val="bg1"/>
                </a:solidFill>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2A6BF21D-524B-F119-DDBF-D1A9D26BDD64}"/>
                    </a:ext>
                  </a:extLst>
                </p:cNvPr>
                <p:cNvSpPr txBox="1"/>
                <p:nvPr/>
              </p:nvSpPr>
              <p:spPr>
                <a:xfrm>
                  <a:off x="837786" y="2542577"/>
                  <a:ext cx="3160368" cy="1200329"/>
                </a:xfrm>
                <a:prstGeom prst="rect">
                  <a:avLst/>
                </a:prstGeom>
                <a:noFill/>
              </p:spPr>
              <p:txBody>
                <a:bodyPr wrap="square" rtlCol="0">
                  <a:spAutoFit/>
                </a:bodyPr>
                <a:lstStyle/>
                <a:p>
                  <a:pPr marL="285750" indent="-285750">
                    <a:buSzPct val="50000"/>
                    <a:buFont typeface="Wingdings" panose="05000000000000000000" pitchFamily="2" charset="2"/>
                    <a:buChar char="n"/>
                  </a:pPr>
                  <a:r>
                    <a:rPr lang="en-US" altLang="zh-CN" sz="1200" b="1" dirty="0"/>
                    <a:t>Supplier size</a:t>
                  </a:r>
                  <a:r>
                    <a:rPr lang="en-US" altLang="zh-CN" sz="1200" dirty="0"/>
                    <a:t>: Highly fragmented without monopoly</a:t>
                  </a:r>
                </a:p>
                <a:p>
                  <a:pPr marL="285750" indent="-285750">
                    <a:buSzPct val="50000"/>
                    <a:buFont typeface="Wingdings" panose="05000000000000000000" pitchFamily="2" charset="2"/>
                    <a:buChar char="n"/>
                  </a:pPr>
                  <a:r>
                    <a:rPr lang="en-US" altLang="zh-CN" sz="1200" b="1" dirty="0"/>
                    <a:t>Switching cost</a:t>
                  </a:r>
                  <a:r>
                    <a:rPr lang="en-US" altLang="zh-CN" sz="1200" dirty="0"/>
                    <a:t>: Easy to replace current supplier due to fast-speed innovation and technology advancement</a:t>
                  </a:r>
                </a:p>
              </p:txBody>
            </p:sp>
          </p:grpSp>
          <p:sp>
            <p:nvSpPr>
              <p:cNvPr id="26" name="文本框 25">
                <a:extLst>
                  <a:ext uri="{FF2B5EF4-FFF2-40B4-BE49-F238E27FC236}">
                    <a16:creationId xmlns:a16="http://schemas.microsoft.com/office/drawing/2014/main" id="{518962A8-5CDD-1E5A-478B-DC95678C02DF}"/>
                  </a:ext>
                </a:extLst>
              </p:cNvPr>
              <p:cNvSpPr txBox="1"/>
              <p:nvPr/>
            </p:nvSpPr>
            <p:spPr>
              <a:xfrm>
                <a:off x="817559" y="2061441"/>
                <a:ext cx="3284882" cy="307777"/>
              </a:xfrm>
              <a:prstGeom prst="rect">
                <a:avLst/>
              </a:prstGeom>
              <a:noFill/>
            </p:spPr>
            <p:txBody>
              <a:bodyPr wrap="square" rtlCol="0">
                <a:spAutoFit/>
              </a:bodyPr>
              <a:lstStyle/>
              <a:p>
                <a:r>
                  <a:rPr lang="en-US" altLang="zh-CN" sz="1400" b="1" dirty="0">
                    <a:solidFill>
                      <a:srgbClr val="FFFFFF"/>
                    </a:solidFill>
                  </a:rPr>
                  <a:t>Bargaining Power of Suppliers</a:t>
                </a:r>
                <a:endParaRPr lang="zh-CN" altLang="en-US" sz="1400" b="1" dirty="0">
                  <a:solidFill>
                    <a:srgbClr val="FFFFFF"/>
                  </a:solidFill>
                </a:endParaRPr>
              </a:p>
            </p:txBody>
          </p:sp>
        </p:grpSp>
        <p:grpSp>
          <p:nvGrpSpPr>
            <p:cNvPr id="61" name="组合 60">
              <a:extLst>
                <a:ext uri="{FF2B5EF4-FFF2-40B4-BE49-F238E27FC236}">
                  <a16:creationId xmlns:a16="http://schemas.microsoft.com/office/drawing/2014/main" id="{4CC9665C-3932-687E-3091-7B775A76D7C5}"/>
                </a:ext>
              </a:extLst>
            </p:cNvPr>
            <p:cNvGrpSpPr/>
            <p:nvPr/>
          </p:nvGrpSpPr>
          <p:grpSpPr>
            <a:xfrm>
              <a:off x="8145817" y="2520484"/>
              <a:ext cx="3554231" cy="1720235"/>
              <a:chOff x="8318558" y="2065798"/>
              <a:chExt cx="3554231" cy="1720235"/>
            </a:xfrm>
          </p:grpSpPr>
          <p:sp>
            <p:nvSpPr>
              <p:cNvPr id="20" name="矩形: 圆角 19">
                <a:extLst>
                  <a:ext uri="{FF2B5EF4-FFF2-40B4-BE49-F238E27FC236}">
                    <a16:creationId xmlns:a16="http://schemas.microsoft.com/office/drawing/2014/main" id="{3E32B19D-67F9-0B33-BCCF-42208D369F0A}"/>
                  </a:ext>
                </a:extLst>
              </p:cNvPr>
              <p:cNvSpPr/>
              <p:nvPr/>
            </p:nvSpPr>
            <p:spPr>
              <a:xfrm>
                <a:off x="8318558" y="2410283"/>
                <a:ext cx="3424029" cy="1375750"/>
              </a:xfrm>
              <a:prstGeom prst="roundRect">
                <a:avLst/>
              </a:prstGeom>
              <a:solidFill>
                <a:schemeClr val="bg1"/>
              </a:solidFill>
              <a:ln>
                <a:solidFill>
                  <a:schemeClr val="accent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5395CAB7-CA9E-AC81-90F0-DBDE1CFFCE60}"/>
                  </a:ext>
                </a:extLst>
              </p:cNvPr>
              <p:cNvSpPr txBox="1"/>
              <p:nvPr/>
            </p:nvSpPr>
            <p:spPr>
              <a:xfrm>
                <a:off x="8428147" y="2551688"/>
                <a:ext cx="3284882" cy="1015663"/>
              </a:xfrm>
              <a:prstGeom prst="rect">
                <a:avLst/>
              </a:prstGeom>
              <a:noFill/>
            </p:spPr>
            <p:txBody>
              <a:bodyPr wrap="square" rtlCol="0">
                <a:spAutoFit/>
              </a:bodyPr>
              <a:lstStyle/>
              <a:p>
                <a:pPr marL="285750" indent="-285750">
                  <a:buSzPct val="50000"/>
                  <a:buFont typeface="Wingdings" panose="05000000000000000000" pitchFamily="2" charset="2"/>
                  <a:buChar char="n"/>
                </a:pPr>
                <a:r>
                  <a:rPr lang="en-US" altLang="zh-CN" sz="1200" b="1" dirty="0"/>
                  <a:t>Population size</a:t>
                </a:r>
                <a:r>
                  <a:rPr lang="en-US" altLang="zh-CN" sz="1200" dirty="0"/>
                  <a:t>: Large customer base</a:t>
                </a:r>
              </a:p>
              <a:p>
                <a:pPr marL="285750" indent="-285750">
                  <a:buSzPct val="50000"/>
                  <a:buFont typeface="Wingdings" panose="05000000000000000000" pitchFamily="2" charset="2"/>
                  <a:buChar char="n"/>
                </a:pPr>
                <a:r>
                  <a:rPr lang="en-US" altLang="zh-CN" sz="1200" b="1" dirty="0"/>
                  <a:t>Disposal income</a:t>
                </a:r>
                <a:r>
                  <a:rPr lang="en-US" altLang="zh-CN" sz="1200" dirty="0"/>
                  <a:t>: High income household with low price sensitivity to educational expense</a:t>
                </a:r>
              </a:p>
            </p:txBody>
          </p:sp>
          <p:sp>
            <p:nvSpPr>
              <p:cNvPr id="35" name="文本框 34">
                <a:extLst>
                  <a:ext uri="{FF2B5EF4-FFF2-40B4-BE49-F238E27FC236}">
                    <a16:creationId xmlns:a16="http://schemas.microsoft.com/office/drawing/2014/main" id="{FFDDDF63-48C7-FF68-846D-0C8A7A2FB75A}"/>
                  </a:ext>
                </a:extLst>
              </p:cNvPr>
              <p:cNvSpPr txBox="1"/>
              <p:nvPr/>
            </p:nvSpPr>
            <p:spPr>
              <a:xfrm>
                <a:off x="8587907" y="2065798"/>
                <a:ext cx="3284882" cy="307777"/>
              </a:xfrm>
              <a:prstGeom prst="rect">
                <a:avLst/>
              </a:prstGeom>
              <a:noFill/>
            </p:spPr>
            <p:txBody>
              <a:bodyPr wrap="square" rtlCol="0">
                <a:spAutoFit/>
              </a:bodyPr>
              <a:lstStyle/>
              <a:p>
                <a:r>
                  <a:rPr lang="en-US" altLang="zh-CN" sz="1400" b="1" dirty="0">
                    <a:solidFill>
                      <a:srgbClr val="FFFFFF"/>
                    </a:solidFill>
                  </a:rPr>
                  <a:t>Bargaining Power of Buyers</a:t>
                </a:r>
                <a:endParaRPr lang="zh-CN" altLang="en-US" sz="1400" b="1" dirty="0">
                  <a:solidFill>
                    <a:srgbClr val="FFFFFF"/>
                  </a:solidFill>
                </a:endParaRPr>
              </a:p>
            </p:txBody>
          </p:sp>
        </p:grpSp>
        <p:grpSp>
          <p:nvGrpSpPr>
            <p:cNvPr id="59" name="组合 58">
              <a:extLst>
                <a:ext uri="{FF2B5EF4-FFF2-40B4-BE49-F238E27FC236}">
                  <a16:creationId xmlns:a16="http://schemas.microsoft.com/office/drawing/2014/main" id="{9CA71BB9-B608-54FE-5C4B-649B0E46DCAC}"/>
                </a:ext>
              </a:extLst>
            </p:cNvPr>
            <p:cNvGrpSpPr/>
            <p:nvPr/>
          </p:nvGrpSpPr>
          <p:grpSpPr>
            <a:xfrm>
              <a:off x="4222455" y="2437316"/>
              <a:ext cx="3808278" cy="1923441"/>
              <a:chOff x="4370235" y="2207167"/>
              <a:chExt cx="3808278" cy="1923441"/>
            </a:xfrm>
          </p:grpSpPr>
          <p:grpSp>
            <p:nvGrpSpPr>
              <p:cNvPr id="53" name="组合 52">
                <a:extLst>
                  <a:ext uri="{FF2B5EF4-FFF2-40B4-BE49-F238E27FC236}">
                    <a16:creationId xmlns:a16="http://schemas.microsoft.com/office/drawing/2014/main" id="{DB982896-5468-B2B9-4591-8E76E50C89BC}"/>
                  </a:ext>
                </a:extLst>
              </p:cNvPr>
              <p:cNvGrpSpPr/>
              <p:nvPr/>
            </p:nvGrpSpPr>
            <p:grpSpPr>
              <a:xfrm>
                <a:off x="4370235" y="2574669"/>
                <a:ext cx="3424029" cy="1555939"/>
                <a:chOff x="4354807" y="2573725"/>
                <a:chExt cx="3424029" cy="1555939"/>
              </a:xfrm>
            </p:grpSpPr>
            <p:sp>
              <p:nvSpPr>
                <p:cNvPr id="54" name="矩形: 圆角 53">
                  <a:extLst>
                    <a:ext uri="{FF2B5EF4-FFF2-40B4-BE49-F238E27FC236}">
                      <a16:creationId xmlns:a16="http://schemas.microsoft.com/office/drawing/2014/main" id="{171193E8-6B8A-23E0-C760-40EE3C334801}"/>
                    </a:ext>
                  </a:extLst>
                </p:cNvPr>
                <p:cNvSpPr/>
                <p:nvPr/>
              </p:nvSpPr>
              <p:spPr>
                <a:xfrm>
                  <a:off x="4354807" y="2573725"/>
                  <a:ext cx="3424029" cy="1555939"/>
                </a:xfrm>
                <a:prstGeom prst="roundRect">
                  <a:avLst/>
                </a:prstGeom>
                <a:solidFill>
                  <a:schemeClr val="bg1"/>
                </a:solidFill>
                <a:ln>
                  <a:solidFill>
                    <a:schemeClr val="accent6"/>
                  </a:solid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dirty="0"/>
                </a:p>
              </p:txBody>
            </p:sp>
            <p:sp>
              <p:nvSpPr>
                <p:cNvPr id="55" name="文本框 54">
                  <a:extLst>
                    <a:ext uri="{FF2B5EF4-FFF2-40B4-BE49-F238E27FC236}">
                      <a16:creationId xmlns:a16="http://schemas.microsoft.com/office/drawing/2014/main" id="{17D72E91-F9EE-532C-D084-D1CEF3F2A027}"/>
                    </a:ext>
                  </a:extLst>
                </p:cNvPr>
                <p:cNvSpPr txBox="1"/>
                <p:nvPr/>
              </p:nvSpPr>
              <p:spPr>
                <a:xfrm>
                  <a:off x="4423854" y="2665818"/>
                  <a:ext cx="3333257" cy="1384995"/>
                </a:xfrm>
                <a:prstGeom prst="rect">
                  <a:avLst/>
                </a:prstGeom>
                <a:noFill/>
              </p:spPr>
              <p:txBody>
                <a:bodyPr wrap="square" rtlCol="0">
                  <a:spAutoFit/>
                </a:bodyPr>
                <a:lstStyle/>
                <a:p>
                  <a:pPr marL="285750" indent="-285750">
                    <a:buSzPct val="50000"/>
                    <a:buFont typeface="Wingdings" panose="05000000000000000000" pitchFamily="2" charset="2"/>
                    <a:buChar char="n"/>
                  </a:pPr>
                  <a:r>
                    <a:rPr lang="en-US" altLang="zh-CN" sz="1200" b="1" dirty="0"/>
                    <a:t>Market trend</a:t>
                  </a:r>
                  <a:r>
                    <a:rPr lang="en-US" altLang="zh-CN" sz="1200" dirty="0"/>
                    <a:t>: More private schools incorporate compatible digital learning software with introduction of educational technology</a:t>
                  </a:r>
                </a:p>
                <a:p>
                  <a:pPr marL="285750" indent="-285750">
                    <a:buSzPct val="50000"/>
                    <a:buFont typeface="Wingdings" panose="05000000000000000000" pitchFamily="2" charset="2"/>
                    <a:buChar char="n"/>
                  </a:pPr>
                  <a:r>
                    <a:rPr lang="en-US" altLang="zh-CN" sz="1200" b="1" dirty="0"/>
                    <a:t>Value for money</a:t>
                  </a:r>
                  <a:r>
                    <a:rPr lang="en-US" altLang="zh-CN" sz="1200" dirty="0"/>
                    <a:t>: Digital learning materials are cost-effective with reusable feature rather than paper</a:t>
                  </a:r>
                </a:p>
              </p:txBody>
            </p:sp>
          </p:grpSp>
          <p:grpSp>
            <p:nvGrpSpPr>
              <p:cNvPr id="56" name="组合 55">
                <a:extLst>
                  <a:ext uri="{FF2B5EF4-FFF2-40B4-BE49-F238E27FC236}">
                    <a16:creationId xmlns:a16="http://schemas.microsoft.com/office/drawing/2014/main" id="{B9DDB1C8-A6F2-D573-205A-B1ECD67C3158}"/>
                  </a:ext>
                </a:extLst>
              </p:cNvPr>
              <p:cNvGrpSpPr/>
              <p:nvPr/>
            </p:nvGrpSpPr>
            <p:grpSpPr>
              <a:xfrm>
                <a:off x="4398367" y="2207167"/>
                <a:ext cx="3780146" cy="371459"/>
                <a:chOff x="4504171" y="2168845"/>
                <a:chExt cx="3780146" cy="371459"/>
              </a:xfrm>
            </p:grpSpPr>
            <p:sp>
              <p:nvSpPr>
                <p:cNvPr id="57" name="矩形 56">
                  <a:extLst>
                    <a:ext uri="{FF2B5EF4-FFF2-40B4-BE49-F238E27FC236}">
                      <a16:creationId xmlns:a16="http://schemas.microsoft.com/office/drawing/2014/main" id="{2C17AB9F-DC49-2F9B-D325-B18B268F654B}"/>
                    </a:ext>
                  </a:extLst>
                </p:cNvPr>
                <p:cNvSpPr/>
                <p:nvPr/>
              </p:nvSpPr>
              <p:spPr>
                <a:xfrm>
                  <a:off x="4504171" y="2168845"/>
                  <a:ext cx="3376976" cy="37145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id="{AE062AEE-08A7-A423-F5B9-CDF7E0B0E2A5}"/>
                    </a:ext>
                  </a:extLst>
                </p:cNvPr>
                <p:cNvSpPr txBox="1"/>
                <p:nvPr/>
              </p:nvSpPr>
              <p:spPr>
                <a:xfrm>
                  <a:off x="4999435" y="2191851"/>
                  <a:ext cx="3284882" cy="307777"/>
                </a:xfrm>
                <a:prstGeom prst="rect">
                  <a:avLst/>
                </a:prstGeom>
                <a:noFill/>
              </p:spPr>
              <p:txBody>
                <a:bodyPr wrap="square" rtlCol="0">
                  <a:spAutoFit/>
                </a:bodyPr>
                <a:lstStyle/>
                <a:p>
                  <a:r>
                    <a:rPr lang="en-US" altLang="zh-CN" sz="1400" b="1" dirty="0">
                      <a:solidFill>
                        <a:srgbClr val="FFFFFF"/>
                      </a:solidFill>
                    </a:rPr>
                    <a:t>Threat of Substitution</a:t>
                  </a:r>
                  <a:endParaRPr lang="zh-CN" altLang="en-US" sz="1400" b="1" dirty="0">
                    <a:solidFill>
                      <a:srgbClr val="FFFFFF"/>
                    </a:solidFill>
                  </a:endParaRPr>
                </a:p>
              </p:txBody>
            </p:sp>
          </p:grpSp>
        </p:grpSp>
        <p:grpSp>
          <p:nvGrpSpPr>
            <p:cNvPr id="72" name="组合 71">
              <a:extLst>
                <a:ext uri="{FF2B5EF4-FFF2-40B4-BE49-F238E27FC236}">
                  <a16:creationId xmlns:a16="http://schemas.microsoft.com/office/drawing/2014/main" id="{8E80125A-32CB-CCD2-8E7F-DF9EB1B6D582}"/>
                </a:ext>
              </a:extLst>
            </p:cNvPr>
            <p:cNvGrpSpPr/>
            <p:nvPr/>
          </p:nvGrpSpPr>
          <p:grpSpPr>
            <a:xfrm>
              <a:off x="4222455" y="907108"/>
              <a:ext cx="3767140" cy="1478684"/>
              <a:chOff x="4384901" y="406333"/>
              <a:chExt cx="3767140" cy="1478684"/>
            </a:xfrm>
          </p:grpSpPr>
          <p:grpSp>
            <p:nvGrpSpPr>
              <p:cNvPr id="66" name="组合 65">
                <a:extLst>
                  <a:ext uri="{FF2B5EF4-FFF2-40B4-BE49-F238E27FC236}">
                    <a16:creationId xmlns:a16="http://schemas.microsoft.com/office/drawing/2014/main" id="{D8C48DB7-0540-FB81-BD36-454F2B033CA1}"/>
                  </a:ext>
                </a:extLst>
              </p:cNvPr>
              <p:cNvGrpSpPr/>
              <p:nvPr/>
            </p:nvGrpSpPr>
            <p:grpSpPr>
              <a:xfrm>
                <a:off x="4384901" y="786879"/>
                <a:ext cx="3573218" cy="1098138"/>
                <a:chOff x="4368788" y="785091"/>
                <a:chExt cx="3573218" cy="1098138"/>
              </a:xfrm>
            </p:grpSpPr>
            <p:sp>
              <p:nvSpPr>
                <p:cNvPr id="67" name="矩形: 圆角 66">
                  <a:extLst>
                    <a:ext uri="{FF2B5EF4-FFF2-40B4-BE49-F238E27FC236}">
                      <a16:creationId xmlns:a16="http://schemas.microsoft.com/office/drawing/2014/main" id="{281327B0-FC72-2A5F-56EF-160F96E6A2F0}"/>
                    </a:ext>
                  </a:extLst>
                </p:cNvPr>
                <p:cNvSpPr/>
                <p:nvPr/>
              </p:nvSpPr>
              <p:spPr>
                <a:xfrm>
                  <a:off x="4368788" y="785091"/>
                  <a:ext cx="3424029" cy="1098138"/>
                </a:xfrm>
                <a:prstGeom prst="roundRect">
                  <a:avLst/>
                </a:prstGeom>
                <a:solidFill>
                  <a:schemeClr val="bg1"/>
                </a:solidFill>
                <a:ln>
                  <a:solidFill>
                    <a:schemeClr val="accent2"/>
                  </a:solidFill>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dirty="0"/>
                </a:p>
              </p:txBody>
            </p:sp>
            <p:sp>
              <p:nvSpPr>
                <p:cNvPr id="68" name="文本框 67">
                  <a:extLst>
                    <a:ext uri="{FF2B5EF4-FFF2-40B4-BE49-F238E27FC236}">
                      <a16:creationId xmlns:a16="http://schemas.microsoft.com/office/drawing/2014/main" id="{21A99250-A426-943B-C1CF-48F379F4DAF5}"/>
                    </a:ext>
                  </a:extLst>
                </p:cNvPr>
                <p:cNvSpPr txBox="1"/>
                <p:nvPr/>
              </p:nvSpPr>
              <p:spPr>
                <a:xfrm>
                  <a:off x="4368788" y="800985"/>
                  <a:ext cx="3573218" cy="1015663"/>
                </a:xfrm>
                <a:prstGeom prst="rect">
                  <a:avLst/>
                </a:prstGeom>
                <a:noFill/>
              </p:spPr>
              <p:txBody>
                <a:bodyPr wrap="square" rtlCol="0">
                  <a:spAutoFit/>
                </a:bodyPr>
                <a:lstStyle/>
                <a:p>
                  <a:pPr marL="285750" indent="-285750">
                    <a:buSzPct val="50000"/>
                    <a:buFont typeface="Wingdings" panose="05000000000000000000" pitchFamily="2" charset="2"/>
                    <a:buChar char="n"/>
                  </a:pPr>
                  <a:r>
                    <a:rPr lang="en-US" altLang="zh-CN" sz="1200" b="1" dirty="0"/>
                    <a:t>Fund requirement</a:t>
                  </a:r>
                  <a:r>
                    <a:rPr lang="en-US" altLang="zh-CN" sz="1200" dirty="0"/>
                    <a:t>: Needs sufficient fund to provide low price</a:t>
                  </a:r>
                </a:p>
                <a:p>
                  <a:pPr marL="285750" indent="-285750">
                    <a:buSzPct val="50000"/>
                    <a:buFont typeface="Wingdings" panose="05000000000000000000" pitchFamily="2" charset="2"/>
                    <a:buChar char="n"/>
                  </a:pPr>
                  <a:r>
                    <a:rPr lang="en-US" altLang="zh-CN" sz="1200" b="1" dirty="0"/>
                    <a:t>Technological barrier</a:t>
                  </a:r>
                  <a:r>
                    <a:rPr lang="en-US" altLang="zh-CN" sz="1200" dirty="0"/>
                    <a:t>: 12 important patents in education software in the recent decade</a:t>
                  </a:r>
                  <a:endParaRPr lang="zh-CN" altLang="en-US" sz="1200" dirty="0"/>
                </a:p>
              </p:txBody>
            </p:sp>
          </p:grpSp>
          <p:grpSp>
            <p:nvGrpSpPr>
              <p:cNvPr id="69" name="组合 68">
                <a:extLst>
                  <a:ext uri="{FF2B5EF4-FFF2-40B4-BE49-F238E27FC236}">
                    <a16:creationId xmlns:a16="http://schemas.microsoft.com/office/drawing/2014/main" id="{442DDD9A-CD7C-4DB4-A3E7-4B427F9D5285}"/>
                  </a:ext>
                </a:extLst>
              </p:cNvPr>
              <p:cNvGrpSpPr/>
              <p:nvPr/>
            </p:nvGrpSpPr>
            <p:grpSpPr>
              <a:xfrm>
                <a:off x="4425636" y="406333"/>
                <a:ext cx="3726405" cy="371459"/>
                <a:chOff x="4504171" y="2168845"/>
                <a:chExt cx="3726405" cy="371459"/>
              </a:xfrm>
            </p:grpSpPr>
            <p:sp>
              <p:nvSpPr>
                <p:cNvPr id="70" name="矩形 69">
                  <a:extLst>
                    <a:ext uri="{FF2B5EF4-FFF2-40B4-BE49-F238E27FC236}">
                      <a16:creationId xmlns:a16="http://schemas.microsoft.com/office/drawing/2014/main" id="{AB8A9F53-CA9C-33AA-F203-418737D92C0D}"/>
                    </a:ext>
                  </a:extLst>
                </p:cNvPr>
                <p:cNvSpPr/>
                <p:nvPr/>
              </p:nvSpPr>
              <p:spPr>
                <a:xfrm>
                  <a:off x="4504171" y="2168845"/>
                  <a:ext cx="3376976" cy="37145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62F5C296-4B4E-9631-815E-A9DE506DCA38}"/>
                    </a:ext>
                  </a:extLst>
                </p:cNvPr>
                <p:cNvSpPr txBox="1"/>
                <p:nvPr/>
              </p:nvSpPr>
              <p:spPr>
                <a:xfrm>
                  <a:off x="4945694" y="2182307"/>
                  <a:ext cx="3284882" cy="307777"/>
                </a:xfrm>
                <a:prstGeom prst="rect">
                  <a:avLst/>
                </a:prstGeom>
                <a:noFill/>
              </p:spPr>
              <p:txBody>
                <a:bodyPr wrap="square" rtlCol="0">
                  <a:spAutoFit/>
                </a:bodyPr>
                <a:lstStyle/>
                <a:p>
                  <a:r>
                    <a:rPr lang="en-US" altLang="zh-CN" sz="1400" b="1" dirty="0">
                      <a:solidFill>
                        <a:srgbClr val="FFFFFF"/>
                      </a:solidFill>
                    </a:rPr>
                    <a:t>Threat of New Entrants</a:t>
                  </a:r>
                  <a:endParaRPr lang="zh-CN" altLang="en-US" sz="1400" b="1" dirty="0">
                    <a:solidFill>
                      <a:srgbClr val="FFFFFF"/>
                    </a:solidFill>
                  </a:endParaRPr>
                </a:p>
              </p:txBody>
            </p:sp>
          </p:grpSp>
        </p:grpSp>
      </p:grpSp>
      <p:graphicFrame>
        <p:nvGraphicFramePr>
          <p:cNvPr id="95" name="图表 94">
            <a:extLst>
              <a:ext uri="{FF2B5EF4-FFF2-40B4-BE49-F238E27FC236}">
                <a16:creationId xmlns:a16="http://schemas.microsoft.com/office/drawing/2014/main" id="{5993FE86-87D1-B43B-8483-FC597BE3366F}"/>
              </a:ext>
            </a:extLst>
          </p:cNvPr>
          <p:cNvGraphicFramePr>
            <a:graphicFrameLocks/>
          </p:cNvGraphicFramePr>
          <p:nvPr>
            <p:extLst>
              <p:ext uri="{D42A27DB-BD31-4B8C-83A1-F6EECF244321}">
                <p14:modId xmlns:p14="http://schemas.microsoft.com/office/powerpoint/2010/main" val="2202447895"/>
              </p:ext>
            </p:extLst>
          </p:nvPr>
        </p:nvGraphicFramePr>
        <p:xfrm>
          <a:off x="454593" y="746238"/>
          <a:ext cx="3441904" cy="1831946"/>
        </p:xfrm>
        <a:graphic>
          <a:graphicData uri="http://schemas.openxmlformats.org/drawingml/2006/chart">
            <c:chart xmlns:c="http://schemas.openxmlformats.org/drawingml/2006/chart" xmlns:r="http://schemas.openxmlformats.org/officeDocument/2006/relationships" r:id="rId4"/>
          </a:graphicData>
        </a:graphic>
      </p:graphicFrame>
      <p:grpSp>
        <p:nvGrpSpPr>
          <p:cNvPr id="111" name="组合 110">
            <a:extLst>
              <a:ext uri="{FF2B5EF4-FFF2-40B4-BE49-F238E27FC236}">
                <a16:creationId xmlns:a16="http://schemas.microsoft.com/office/drawing/2014/main" id="{7077C6AE-D960-C4B4-5840-7969C9E6265F}"/>
              </a:ext>
            </a:extLst>
          </p:cNvPr>
          <p:cNvGrpSpPr/>
          <p:nvPr/>
        </p:nvGrpSpPr>
        <p:grpSpPr>
          <a:xfrm>
            <a:off x="7578519" y="819678"/>
            <a:ext cx="3962409" cy="1451758"/>
            <a:chOff x="7893219" y="1075094"/>
            <a:chExt cx="4003941" cy="1242105"/>
          </a:xfrm>
        </p:grpSpPr>
        <p:grpSp>
          <p:nvGrpSpPr>
            <p:cNvPr id="109" name="组合 108">
              <a:extLst>
                <a:ext uri="{FF2B5EF4-FFF2-40B4-BE49-F238E27FC236}">
                  <a16:creationId xmlns:a16="http://schemas.microsoft.com/office/drawing/2014/main" id="{3F0D9365-4357-BA20-7C91-3C5E7EA6964E}"/>
                </a:ext>
              </a:extLst>
            </p:cNvPr>
            <p:cNvGrpSpPr/>
            <p:nvPr/>
          </p:nvGrpSpPr>
          <p:grpSpPr>
            <a:xfrm>
              <a:off x="7893219" y="1914922"/>
              <a:ext cx="4003941" cy="402277"/>
              <a:chOff x="8068092" y="1911229"/>
              <a:chExt cx="4003941" cy="402277"/>
            </a:xfrm>
          </p:grpSpPr>
          <p:sp>
            <p:nvSpPr>
              <p:cNvPr id="106" name="文本框 105">
                <a:extLst>
                  <a:ext uri="{FF2B5EF4-FFF2-40B4-BE49-F238E27FC236}">
                    <a16:creationId xmlns:a16="http://schemas.microsoft.com/office/drawing/2014/main" id="{D4E37C35-D190-252A-A293-EA466702D858}"/>
                  </a:ext>
                </a:extLst>
              </p:cNvPr>
              <p:cNvSpPr txBox="1"/>
              <p:nvPr/>
            </p:nvSpPr>
            <p:spPr>
              <a:xfrm>
                <a:off x="8068092" y="1911229"/>
                <a:ext cx="2030071" cy="394994"/>
              </a:xfrm>
              <a:prstGeom prst="rect">
                <a:avLst/>
              </a:prstGeom>
              <a:noFill/>
            </p:spPr>
            <p:txBody>
              <a:bodyPr wrap="square" rtlCol="0">
                <a:spAutoFit/>
              </a:bodyPr>
              <a:lstStyle/>
              <a:p>
                <a:pPr algn="ctr"/>
                <a:r>
                  <a:rPr lang="en-US" altLang="zh-CN" sz="1200" b="1" dirty="0"/>
                  <a:t>US</a:t>
                </a:r>
                <a:r>
                  <a:rPr lang="en-US" altLang="zh-CN" sz="1200" dirty="0"/>
                  <a:t> private schools:</a:t>
                </a:r>
              </a:p>
              <a:p>
                <a:pPr algn="ctr"/>
                <a:r>
                  <a:rPr lang="en-US" altLang="zh-CN" sz="1200" b="1" dirty="0"/>
                  <a:t>24% </a:t>
                </a:r>
                <a:r>
                  <a:rPr lang="en-US" altLang="zh-CN" sz="1200" dirty="0"/>
                  <a:t>of total</a:t>
                </a:r>
                <a:endParaRPr lang="zh-CN" altLang="en-US" sz="1200" dirty="0"/>
              </a:p>
            </p:txBody>
          </p:sp>
          <p:sp>
            <p:nvSpPr>
              <p:cNvPr id="107" name="文本框 106">
                <a:extLst>
                  <a:ext uri="{FF2B5EF4-FFF2-40B4-BE49-F238E27FC236}">
                    <a16:creationId xmlns:a16="http://schemas.microsoft.com/office/drawing/2014/main" id="{E909879C-CCD7-8B3D-3EE2-D8C40B3C4995}"/>
                  </a:ext>
                </a:extLst>
              </p:cNvPr>
              <p:cNvSpPr txBox="1"/>
              <p:nvPr/>
            </p:nvSpPr>
            <p:spPr>
              <a:xfrm>
                <a:off x="9856096" y="1918512"/>
                <a:ext cx="2215937" cy="394994"/>
              </a:xfrm>
              <a:prstGeom prst="rect">
                <a:avLst/>
              </a:prstGeom>
              <a:noFill/>
            </p:spPr>
            <p:txBody>
              <a:bodyPr wrap="square" rtlCol="0">
                <a:spAutoFit/>
              </a:bodyPr>
              <a:lstStyle/>
              <a:p>
                <a:pPr algn="ctr"/>
                <a:r>
                  <a:rPr lang="en-US" altLang="zh-CN" sz="1200" b="1" dirty="0"/>
                  <a:t>Global</a:t>
                </a:r>
                <a:r>
                  <a:rPr lang="en-US" altLang="zh-CN" sz="1200" dirty="0"/>
                  <a:t> private schools:</a:t>
                </a:r>
              </a:p>
              <a:p>
                <a:pPr algn="ctr"/>
                <a:r>
                  <a:rPr lang="en-US" altLang="zh-CN" sz="1200" b="1" dirty="0"/>
                  <a:t>20% </a:t>
                </a:r>
                <a:r>
                  <a:rPr lang="en-US" altLang="zh-CN" sz="1200" dirty="0"/>
                  <a:t>of total</a:t>
                </a:r>
                <a:endParaRPr lang="zh-CN" altLang="en-US" sz="1200" dirty="0"/>
              </a:p>
            </p:txBody>
          </p:sp>
        </p:grpSp>
        <p:grpSp>
          <p:nvGrpSpPr>
            <p:cNvPr id="110" name="组合 109">
              <a:extLst>
                <a:ext uri="{FF2B5EF4-FFF2-40B4-BE49-F238E27FC236}">
                  <a16:creationId xmlns:a16="http://schemas.microsoft.com/office/drawing/2014/main" id="{34CEA527-7D55-E7BE-3841-2331295721DA}"/>
                </a:ext>
              </a:extLst>
            </p:cNvPr>
            <p:cNvGrpSpPr/>
            <p:nvPr/>
          </p:nvGrpSpPr>
          <p:grpSpPr>
            <a:xfrm>
              <a:off x="8468477" y="1075094"/>
              <a:ext cx="2632074" cy="914400"/>
              <a:chOff x="8655011" y="1027579"/>
              <a:chExt cx="2632074" cy="914400"/>
            </a:xfrm>
          </p:grpSpPr>
          <p:pic>
            <p:nvPicPr>
              <p:cNvPr id="103" name="图形 102" descr="组合">
                <a:extLst>
                  <a:ext uri="{FF2B5EF4-FFF2-40B4-BE49-F238E27FC236}">
                    <a16:creationId xmlns:a16="http://schemas.microsoft.com/office/drawing/2014/main" id="{93275BF7-6E00-91E6-624D-C2704B3172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55011" y="1027579"/>
                <a:ext cx="914400" cy="914400"/>
              </a:xfrm>
              <a:prstGeom prst="rect">
                <a:avLst/>
              </a:prstGeom>
            </p:spPr>
          </p:pic>
          <p:pic>
            <p:nvPicPr>
              <p:cNvPr id="105" name="图形 104" descr="男人和女人">
                <a:extLst>
                  <a:ext uri="{FF2B5EF4-FFF2-40B4-BE49-F238E27FC236}">
                    <a16:creationId xmlns:a16="http://schemas.microsoft.com/office/drawing/2014/main" id="{710489E4-4763-54E4-D42D-3F43692A51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64364" y="1154378"/>
                <a:ext cx="622721" cy="622721"/>
              </a:xfrm>
              <a:prstGeom prst="rect">
                <a:avLst/>
              </a:prstGeom>
            </p:spPr>
          </p:pic>
          <p:sp>
            <p:nvSpPr>
              <p:cNvPr id="108" name="文本框 107">
                <a:extLst>
                  <a:ext uri="{FF2B5EF4-FFF2-40B4-BE49-F238E27FC236}">
                    <a16:creationId xmlns:a16="http://schemas.microsoft.com/office/drawing/2014/main" id="{FBFE59CF-1BEA-0B76-9773-17DB6704CA69}"/>
                  </a:ext>
                </a:extLst>
              </p:cNvPr>
              <p:cNvSpPr txBox="1"/>
              <p:nvPr/>
            </p:nvSpPr>
            <p:spPr>
              <a:xfrm>
                <a:off x="9835502" y="1271897"/>
                <a:ext cx="548643" cy="369332"/>
              </a:xfrm>
              <a:prstGeom prst="rect">
                <a:avLst/>
              </a:prstGeom>
              <a:noFill/>
            </p:spPr>
            <p:txBody>
              <a:bodyPr wrap="square" rtlCol="0">
                <a:spAutoFit/>
              </a:bodyPr>
              <a:lstStyle/>
              <a:p>
                <a:r>
                  <a:rPr lang="en-US" altLang="zh-CN" b="1" dirty="0"/>
                  <a:t>VS</a:t>
                </a:r>
                <a:endParaRPr lang="zh-CN" altLang="en-US" b="1" dirty="0"/>
              </a:p>
            </p:txBody>
          </p:sp>
        </p:grpSp>
      </p:grpSp>
      <p:graphicFrame>
        <p:nvGraphicFramePr>
          <p:cNvPr id="113" name="图表 112">
            <a:extLst>
              <a:ext uri="{FF2B5EF4-FFF2-40B4-BE49-F238E27FC236}">
                <a16:creationId xmlns:a16="http://schemas.microsoft.com/office/drawing/2014/main" id="{D0895FA2-EDE4-F6ED-8160-6F6F3842E3A4}"/>
              </a:ext>
            </a:extLst>
          </p:cNvPr>
          <p:cNvGraphicFramePr>
            <a:graphicFrameLocks/>
          </p:cNvGraphicFramePr>
          <p:nvPr>
            <p:extLst>
              <p:ext uri="{D42A27DB-BD31-4B8C-83A1-F6EECF244321}">
                <p14:modId xmlns:p14="http://schemas.microsoft.com/office/powerpoint/2010/main" val="1416172232"/>
              </p:ext>
            </p:extLst>
          </p:nvPr>
        </p:nvGraphicFramePr>
        <p:xfrm>
          <a:off x="-471488" y="4319656"/>
          <a:ext cx="4659291" cy="1818131"/>
        </p:xfrm>
        <a:graphic>
          <a:graphicData uri="http://schemas.openxmlformats.org/drawingml/2006/chart">
            <c:chart xmlns:c="http://schemas.openxmlformats.org/drawingml/2006/chart" xmlns:r="http://schemas.openxmlformats.org/officeDocument/2006/relationships" r:id="rId9"/>
          </a:graphicData>
        </a:graphic>
      </p:graphicFrame>
      <p:sp>
        <p:nvSpPr>
          <p:cNvPr id="5" name="箭头: 手杖形 4">
            <a:extLst>
              <a:ext uri="{FF2B5EF4-FFF2-40B4-BE49-F238E27FC236}">
                <a16:creationId xmlns:a16="http://schemas.microsoft.com/office/drawing/2014/main" id="{79B0478C-B0DB-15C9-977A-1E24A24546BD}"/>
              </a:ext>
            </a:extLst>
          </p:cNvPr>
          <p:cNvSpPr/>
          <p:nvPr/>
        </p:nvSpPr>
        <p:spPr>
          <a:xfrm flipV="1">
            <a:off x="3578393" y="5592975"/>
            <a:ext cx="609410" cy="492862"/>
          </a:xfrm>
          <a:prstGeom prst="uturnArrow">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0" name="箭头: 手杖形 9">
            <a:extLst>
              <a:ext uri="{FF2B5EF4-FFF2-40B4-BE49-F238E27FC236}">
                <a16:creationId xmlns:a16="http://schemas.microsoft.com/office/drawing/2014/main" id="{19D8F41D-BDCF-7ADF-2DA8-44B8C7224882}"/>
              </a:ext>
            </a:extLst>
          </p:cNvPr>
          <p:cNvSpPr/>
          <p:nvPr/>
        </p:nvSpPr>
        <p:spPr>
          <a:xfrm rot="16200000" flipH="1" flipV="1">
            <a:off x="11103499" y="1771611"/>
            <a:ext cx="609410" cy="492862"/>
          </a:xfrm>
          <a:prstGeom prst="utur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箭头: 手杖形 11">
            <a:extLst>
              <a:ext uri="{FF2B5EF4-FFF2-40B4-BE49-F238E27FC236}">
                <a16:creationId xmlns:a16="http://schemas.microsoft.com/office/drawing/2014/main" id="{1398AB66-9A36-8935-39B1-6642FAC06B78}"/>
              </a:ext>
            </a:extLst>
          </p:cNvPr>
          <p:cNvSpPr/>
          <p:nvPr/>
        </p:nvSpPr>
        <p:spPr>
          <a:xfrm rot="16200000" flipH="1">
            <a:off x="592798" y="1813288"/>
            <a:ext cx="609410" cy="492862"/>
          </a:xfrm>
          <a:prstGeom prst="uturn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3" name="矩形: 圆角 22">
            <a:extLst>
              <a:ext uri="{FF2B5EF4-FFF2-40B4-BE49-F238E27FC236}">
                <a16:creationId xmlns:a16="http://schemas.microsoft.com/office/drawing/2014/main" id="{5CFD6688-9D7B-CE15-284C-5EFDF21A9DE9}"/>
              </a:ext>
            </a:extLst>
          </p:cNvPr>
          <p:cNvSpPr/>
          <p:nvPr/>
        </p:nvSpPr>
        <p:spPr>
          <a:xfrm>
            <a:off x="8116899" y="4591338"/>
            <a:ext cx="3424029" cy="1441270"/>
          </a:xfrm>
          <a:prstGeom prst="roundRect">
            <a:avLst/>
          </a:prstGeom>
          <a:solidFill>
            <a:schemeClr val="accent6"/>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1C120823-47EB-0763-50CA-90CB7DEBBBB2}"/>
              </a:ext>
            </a:extLst>
          </p:cNvPr>
          <p:cNvSpPr/>
          <p:nvPr/>
        </p:nvSpPr>
        <p:spPr>
          <a:xfrm>
            <a:off x="8145031" y="4259966"/>
            <a:ext cx="3376976" cy="334940"/>
          </a:xfrm>
          <a:prstGeom prst="rect">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EDAD2E49-C2C8-FA8C-E74E-AB71F836696E}"/>
              </a:ext>
            </a:extLst>
          </p:cNvPr>
          <p:cNvSpPr txBox="1"/>
          <p:nvPr/>
        </p:nvSpPr>
        <p:spPr>
          <a:xfrm>
            <a:off x="8955197" y="4260778"/>
            <a:ext cx="3284882" cy="307777"/>
          </a:xfrm>
          <a:prstGeom prst="rect">
            <a:avLst/>
          </a:prstGeom>
          <a:noFill/>
        </p:spPr>
        <p:txBody>
          <a:bodyPr wrap="square" rtlCol="0">
            <a:spAutoFit/>
          </a:bodyPr>
          <a:lstStyle/>
          <a:p>
            <a:r>
              <a:rPr lang="en-US" altLang="zh-CN" sz="1400" b="1" dirty="0"/>
              <a:t>Key Takeaways</a:t>
            </a:r>
            <a:endParaRPr lang="zh-CN" altLang="en-US" sz="1400" b="1" dirty="0"/>
          </a:p>
        </p:txBody>
      </p:sp>
      <p:sp>
        <p:nvSpPr>
          <p:cNvPr id="29" name="文本框 28">
            <a:extLst>
              <a:ext uri="{FF2B5EF4-FFF2-40B4-BE49-F238E27FC236}">
                <a16:creationId xmlns:a16="http://schemas.microsoft.com/office/drawing/2014/main" id="{F42854F6-7A9E-BD1A-2CFB-BB7B4E529DF4}"/>
              </a:ext>
            </a:extLst>
          </p:cNvPr>
          <p:cNvSpPr txBox="1"/>
          <p:nvPr/>
        </p:nvSpPr>
        <p:spPr>
          <a:xfrm>
            <a:off x="8138827" y="4624431"/>
            <a:ext cx="3439737" cy="1384995"/>
          </a:xfrm>
          <a:prstGeom prst="rect">
            <a:avLst/>
          </a:prstGeom>
          <a:noFill/>
        </p:spPr>
        <p:txBody>
          <a:bodyPr wrap="square" rtlCol="0">
            <a:spAutoFit/>
          </a:bodyPr>
          <a:lstStyle/>
          <a:p>
            <a:pPr marL="285750" indent="-285750">
              <a:buSzPct val="50000"/>
              <a:buFont typeface="Wingdings" panose="05000000000000000000" pitchFamily="2" charset="2"/>
              <a:buChar char="n"/>
            </a:pPr>
            <a:r>
              <a:rPr lang="en-US" altLang="zh-CN" sz="1200" dirty="0">
                <a:solidFill>
                  <a:schemeClr val="bg1"/>
                </a:solidFill>
              </a:rPr>
              <a:t>With high threat of rivalry, Geni Zone should </a:t>
            </a:r>
            <a:r>
              <a:rPr lang="en-US" altLang="zh-CN" sz="1200" b="1" dirty="0">
                <a:solidFill>
                  <a:schemeClr val="bg1"/>
                </a:solidFill>
              </a:rPr>
              <a:t>increase</a:t>
            </a:r>
            <a:r>
              <a:rPr lang="en-US" altLang="zh-CN" sz="1200" dirty="0">
                <a:solidFill>
                  <a:schemeClr val="bg1"/>
                </a:solidFill>
              </a:rPr>
              <a:t> spending on </a:t>
            </a:r>
            <a:r>
              <a:rPr lang="en-US" altLang="zh-CN" sz="1200" b="1" dirty="0">
                <a:solidFill>
                  <a:schemeClr val="bg1"/>
                </a:solidFill>
              </a:rPr>
              <a:t>innovation</a:t>
            </a:r>
            <a:r>
              <a:rPr lang="en-US" altLang="zh-CN" sz="1200" dirty="0">
                <a:solidFill>
                  <a:schemeClr val="bg1"/>
                </a:solidFill>
              </a:rPr>
              <a:t> or </a:t>
            </a:r>
            <a:r>
              <a:rPr lang="en-US" altLang="zh-CN" sz="1200" b="1" dirty="0">
                <a:solidFill>
                  <a:schemeClr val="bg1"/>
                </a:solidFill>
              </a:rPr>
              <a:t>cooperation</a:t>
            </a:r>
            <a:r>
              <a:rPr lang="en-US" altLang="zh-CN" sz="1200" dirty="0">
                <a:solidFill>
                  <a:schemeClr val="bg1"/>
                </a:solidFill>
              </a:rPr>
              <a:t>.</a:t>
            </a:r>
          </a:p>
          <a:p>
            <a:pPr marL="285750" indent="-285750">
              <a:buSzPct val="50000"/>
              <a:buFont typeface="Wingdings" panose="05000000000000000000" pitchFamily="2" charset="2"/>
              <a:buChar char="n"/>
            </a:pPr>
            <a:r>
              <a:rPr lang="en-US" altLang="zh-CN" sz="1200" dirty="0">
                <a:solidFill>
                  <a:schemeClr val="bg1"/>
                </a:solidFill>
              </a:rPr>
              <a:t>With low bargaining power of stakeholders, Geni Zone could tailor its customized </a:t>
            </a:r>
            <a:r>
              <a:rPr lang="en-US" altLang="zh-CN" sz="1200" b="1" dirty="0">
                <a:solidFill>
                  <a:schemeClr val="bg1"/>
                </a:solidFill>
              </a:rPr>
              <a:t>products with higher price</a:t>
            </a:r>
            <a:r>
              <a:rPr lang="en-US" altLang="zh-CN" sz="1200" dirty="0">
                <a:solidFill>
                  <a:schemeClr val="bg1"/>
                </a:solidFill>
              </a:rPr>
              <a:t> in the future.</a:t>
            </a:r>
          </a:p>
        </p:txBody>
      </p:sp>
    </p:spTree>
    <p:extLst>
      <p:ext uri="{BB962C8B-B14F-4D97-AF65-F5344CB8AC3E}">
        <p14:creationId xmlns:p14="http://schemas.microsoft.com/office/powerpoint/2010/main" val="406192018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FACES Title">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175795"/>
        </a:solidFill>
        <a:effectLst>
          <a:outerShdw blurRad="50800" dist="38100" algn="l" rotWithShape="0">
            <a:prstClr val="black">
              <a:alpha val="40000"/>
            </a:prstClr>
          </a:outerShdw>
        </a:effectLst>
      </a:spPr>
      <a:bodyPr rtlCol="0" anchor="ctr"/>
      <a:lstStyle>
        <a:defPPr algn="ctr">
          <a:defRPr dirty="0">
            <a:effectLst>
              <a:outerShdw blurRad="50800" dist="38100" algn="l" rotWithShape="0">
                <a:prstClr val="black">
                  <a:alpha val="40000"/>
                </a:prstClr>
              </a:outerShdw>
            </a:effectLst>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Divid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nding">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ACES Layout">
  <a:themeElements>
    <a:clrScheme name="FACES">
      <a:dk1>
        <a:sysClr val="windowText" lastClr="000000"/>
      </a:dk1>
      <a:lt1>
        <a:sysClr val="window" lastClr="FFFFFF"/>
      </a:lt1>
      <a:dk2>
        <a:srgbClr val="242852"/>
      </a:dk2>
      <a:lt2>
        <a:srgbClr val="ACCBF9"/>
      </a:lt2>
      <a:accent1>
        <a:srgbClr val="175795"/>
      </a:accent1>
      <a:accent2>
        <a:srgbClr val="7F8FA9"/>
      </a:accent2>
      <a:accent3>
        <a:srgbClr val="5B63B7"/>
      </a:accent3>
      <a:accent4>
        <a:srgbClr val="629DD1"/>
      </a:accent4>
      <a:accent5>
        <a:srgbClr val="9D90A0"/>
      </a:accent5>
      <a:accent6>
        <a:srgbClr val="70369A"/>
      </a:accent6>
      <a:hlink>
        <a:srgbClr val="9454C3"/>
      </a:hlink>
      <a:folHlink>
        <a:srgbClr val="3EBBF0"/>
      </a:folHlink>
    </a:clrScheme>
    <a:fontScheme name="Custom 4">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6B11A8EB2FC94DAC36A06369A6A330" ma:contentTypeVersion="11" ma:contentTypeDescription="Create a new document." ma:contentTypeScope="" ma:versionID="c9ce23a9da0e9c118edc2bb66b763931">
  <xsd:schema xmlns:xsd="http://www.w3.org/2001/XMLSchema" xmlns:xs="http://www.w3.org/2001/XMLSchema" xmlns:p="http://schemas.microsoft.com/office/2006/metadata/properties" xmlns:ns2="344127a8-2bed-40e2-bec4-6c12fc0d991d" xmlns:ns3="9f454bf5-a416-4f5a-bab2-fa0344ea3b7f" targetNamespace="http://schemas.microsoft.com/office/2006/metadata/properties" ma:root="true" ma:fieldsID="81173afed1ad26468ac1506bc4cc897b" ns2:_="" ns3:_="">
    <xsd:import namespace="344127a8-2bed-40e2-bec4-6c12fc0d991d"/>
    <xsd:import namespace="9f454bf5-a416-4f5a-bab2-fa0344ea3b7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4127a8-2bed-40e2-bec4-6c12fc0d99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6e6ad8-52fe-412f-a0b9-03ea580b629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f454bf5-a416-4f5a-bab2-fa0344ea3b7f"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d756bcf-e94d-4c8f-a06e-4d099681a922}" ma:internalName="TaxCatchAll" ma:showField="CatchAllData" ma:web="9f454bf5-a416-4f5a-bab2-fa0344ea3b7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f454bf5-a416-4f5a-bab2-fa0344ea3b7f" xsi:nil="true"/>
    <lcf76f155ced4ddcb4097134ff3c332f xmlns="344127a8-2bed-40e2-bec4-6c12fc0d991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04C1F74-105A-4404-AC69-F5A4CCD4850A}">
  <ds:schemaRefs>
    <ds:schemaRef ds:uri="http://schemas.microsoft.com/sharepoint/v3/contenttype/forms"/>
  </ds:schemaRefs>
</ds:datastoreItem>
</file>

<file path=customXml/itemProps2.xml><?xml version="1.0" encoding="utf-8"?>
<ds:datastoreItem xmlns:ds="http://schemas.openxmlformats.org/officeDocument/2006/customXml" ds:itemID="{595CCDD9-96DC-4C8C-B9B4-764140C15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4127a8-2bed-40e2-bec4-6c12fc0d991d"/>
    <ds:schemaRef ds:uri="9f454bf5-a416-4f5a-bab2-fa0344ea3b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ACBABD-C919-4086-8BC5-63BF2A3E06F1}">
  <ds:schemaRefs>
    <ds:schemaRef ds:uri="http://schemas.microsoft.com/office/2006/documentManagement/types"/>
    <ds:schemaRef ds:uri="http://purl.org/dc/terms/"/>
    <ds:schemaRef ds:uri="344127a8-2bed-40e2-bec4-6c12fc0d991d"/>
    <ds:schemaRef ds:uri="9f454bf5-a416-4f5a-bab2-fa0344ea3b7f"/>
    <ds:schemaRef ds:uri="http://purl.org/dc/elements/1.1/"/>
    <ds:schemaRef ds:uri="http://purl.org/dc/dcmitype/"/>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1617</TotalTime>
  <Words>373</Words>
  <Application>Microsoft Office PowerPoint</Application>
  <PresentationFormat>宽屏</PresentationFormat>
  <Paragraphs>34</Paragraphs>
  <Slides>1</Slides>
  <Notes>1</Notes>
  <HiddenSlides>0</HiddenSlides>
  <MMClips>0</MMClips>
  <ScaleCrop>false</ScaleCrop>
  <HeadingPairs>
    <vt:vector size="4" baseType="variant">
      <vt:variant>
        <vt:lpstr>主题</vt:lpstr>
      </vt:variant>
      <vt:variant>
        <vt:i4>4</vt:i4>
      </vt:variant>
      <vt:variant>
        <vt:lpstr>幻灯片标题</vt:lpstr>
      </vt:variant>
      <vt:variant>
        <vt:i4>1</vt:i4>
      </vt:variant>
    </vt:vector>
  </HeadingPairs>
  <TitlesOfParts>
    <vt:vector size="5" baseType="lpstr">
      <vt:lpstr>FACES Title</vt:lpstr>
      <vt:lpstr>Section Divider</vt:lpstr>
      <vt:lpstr>Ending</vt:lpstr>
      <vt:lpstr>FACES Layout</vt:lpstr>
      <vt:lpstr>Leveraging Porter’s Five Force Model helps Geni Zone prioritize strategic plans for private schools in the long run</vt:lpstr>
    </vt:vector>
  </TitlesOfParts>
  <Manager/>
  <Company>FACES Consulting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FACES Consulting Slide Template</dc:title>
  <dc:subject/>
  <dc:creator>Long, Francis</dc:creator>
  <cp:keywords/>
  <dc:description/>
  <cp:lastModifiedBy>Chang, Xiaolei</cp:lastModifiedBy>
  <cp:revision>25</cp:revision>
  <cp:lastPrinted>2018-09-17T03:54:17Z</cp:lastPrinted>
  <dcterms:created xsi:type="dcterms:W3CDTF">2017-11-09T07:02:15Z</dcterms:created>
  <dcterms:modified xsi:type="dcterms:W3CDTF">2024-03-11T02:48:36Z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0x010100A46B11A8EB2FC94DAC36A06369A6A330</vt:lpwstr>
  </property>
  <property fmtid="{D5CDD505-2E9C-101B-9397-08002B2CF9AE}" pid="3" name="MediaServiceImageTags">
    <vt:lpwstr/>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ies>
</file>