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0" r:id="rId2"/>
    <p:sldId id="277" r:id="rId3"/>
    <p:sldId id="308" r:id="rId4"/>
    <p:sldId id="323" r:id="rId5"/>
    <p:sldId id="325" r:id="rId6"/>
    <p:sldId id="33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FDB"/>
    <a:srgbClr val="018D79"/>
    <a:srgbClr val="65DDB2"/>
    <a:srgbClr val="2CCA92"/>
    <a:srgbClr val="98E8CB"/>
    <a:srgbClr val="0E3D46"/>
    <a:srgbClr val="68EAF4"/>
    <a:srgbClr val="14DDEE"/>
    <a:srgbClr val="041215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%20Chang\Desktop\Cindy%20Chang\SUIBE\&#27963;&#21160;\&#20114;&#32852;&#32593;\&#24066;&#36187;&#20934;&#22791;\&#21033;&#28070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%20Chang\Desktop\Cindy%20Chang\SUIBE\&#27963;&#21160;\&#20114;&#32852;&#32593;\&#24066;&#36187;&#20934;&#22791;\&#21033;&#28070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%20Chang\Desktop\Cindy%20Chang\SUIBE\&#27963;&#21160;\&#20114;&#32852;&#32593;\&#26368;&#32456;\final\&#21033;&#28070;&#34920;%20V2&#65288;&#25972;&#25968;&#35843;&#25972;&#6528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%20Chang\Desktop\Cindy%20Chang\SUIBE\&#27963;&#21160;\&#20114;&#32852;&#32593;\&#26368;&#32456;\final\&#20462;&#25913;\&#21033;&#28070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利润表!$M$3</c:f>
              <c:strCache>
                <c:ptCount val="1"/>
                <c:pt idx="0">
                  <c:v>商家入驻收入</c:v>
                </c:pt>
              </c:strCache>
            </c:strRef>
          </c:tx>
          <c:spPr>
            <a:solidFill>
              <a:srgbClr val="018D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利润表!$N$2:$X$2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利润表!$N$3:$X$3</c:f>
              <c:numCache>
                <c:formatCode>0%</c:formatCode>
                <c:ptCount val="11"/>
                <c:pt idx="0">
                  <c:v>0.30507213768149199</c:v>
                </c:pt>
                <c:pt idx="1">
                  <c:v>0.25002023234084497</c:v>
                </c:pt>
                <c:pt idx="2">
                  <c:v>0.200576967459035</c:v>
                </c:pt>
                <c:pt idx="3">
                  <c:v>0.15794639486598699</c:v>
                </c:pt>
                <c:pt idx="4">
                  <c:v>0.122440517696488</c:v>
                </c:pt>
                <c:pt idx="5">
                  <c:v>9.16338192534671E-2</c:v>
                </c:pt>
                <c:pt idx="6">
                  <c:v>6.9823885187293294E-2</c:v>
                </c:pt>
                <c:pt idx="7">
                  <c:v>5.2712492201593401E-2</c:v>
                </c:pt>
                <c:pt idx="8">
                  <c:v>3.9510019047543497E-2</c:v>
                </c:pt>
                <c:pt idx="9">
                  <c:v>2.94534380046459E-2</c:v>
                </c:pt>
                <c:pt idx="10">
                  <c:v>2.1866685683303799E-2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9-40E4-A8DE-2AD79C98B81D}"/>
            </c:ext>
          </c:extLst>
        </c:ser>
        <c:ser>
          <c:idx val="1"/>
          <c:order val="1"/>
          <c:tx>
            <c:strRef>
              <c:f>利润表!$M$4</c:f>
              <c:strCache>
                <c:ptCount val="1"/>
                <c:pt idx="0">
                  <c:v>文娱收入</c:v>
                </c:pt>
              </c:strCache>
            </c:strRef>
          </c:tx>
          <c:spPr>
            <a:solidFill>
              <a:srgbClr val="2CCA9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利润表!$N$2:$X$2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利润表!$N$4:$X$4</c:f>
              <c:numCache>
                <c:formatCode>0%</c:formatCode>
                <c:ptCount val="11"/>
                <c:pt idx="0">
                  <c:v>8.2652976884717497E-2</c:v>
                </c:pt>
                <c:pt idx="1">
                  <c:v>6.6214933674708099E-2</c:v>
                </c:pt>
                <c:pt idx="2">
                  <c:v>5.1927071313177899E-2</c:v>
                </c:pt>
                <c:pt idx="3">
                  <c:v>3.9970688162014503E-2</c:v>
                </c:pt>
                <c:pt idx="4">
                  <c:v>3.0288755630629199E-2</c:v>
                </c:pt>
                <c:pt idx="5">
                  <c:v>4.43163101255383E-2</c:v>
                </c:pt>
                <c:pt idx="6">
                  <c:v>3.3009289875969898E-2</c:v>
                </c:pt>
                <c:pt idx="7">
                  <c:v>2.4359448014908001E-2</c:v>
                </c:pt>
                <c:pt idx="8">
                  <c:v>1.7847776315802501E-2</c:v>
                </c:pt>
                <c:pt idx="9">
                  <c:v>1.30056393897465E-2</c:v>
                </c:pt>
                <c:pt idx="10">
                  <c:v>9.4384044482151395E-3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9-40E4-A8DE-2AD79C98B81D}"/>
            </c:ext>
          </c:extLst>
        </c:ser>
        <c:ser>
          <c:idx val="2"/>
          <c:order val="2"/>
          <c:tx>
            <c:strRef>
              <c:f>利润表!$M$5</c:f>
              <c:strCache>
                <c:ptCount val="1"/>
                <c:pt idx="0">
                  <c:v>线上植物商店收入</c:v>
                </c:pt>
              </c:strCache>
            </c:strRef>
          </c:tx>
          <c:spPr>
            <a:solidFill>
              <a:srgbClr val="B7EFD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利润表!$N$2:$X$2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利润表!$N$5:$X$5</c:f>
              <c:numCache>
                <c:formatCode>0%</c:formatCode>
                <c:ptCount val="11"/>
                <c:pt idx="0">
                  <c:v>0.61227488543379005</c:v>
                </c:pt>
                <c:pt idx="1">
                  <c:v>0.68376483398444698</c:v>
                </c:pt>
                <c:pt idx="2">
                  <c:v>0.74749596122778705</c:v>
                </c:pt>
                <c:pt idx="3">
                  <c:v>0.80208291697199796</c:v>
                </c:pt>
                <c:pt idx="4">
                  <c:v>0.84727072667288295</c:v>
                </c:pt>
                <c:pt idx="5">
                  <c:v>0.86404987062099503</c:v>
                </c:pt>
                <c:pt idx="6">
                  <c:v>0.89716682493673705</c:v>
                </c:pt>
                <c:pt idx="7">
                  <c:v>0.92292805978349901</c:v>
                </c:pt>
                <c:pt idx="8">
                  <c:v>0.94264220463665405</c:v>
                </c:pt>
                <c:pt idx="9">
                  <c:v>0.95754092260560797</c:v>
                </c:pt>
                <c:pt idx="10">
                  <c:v>0.96869490986848095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9-40E4-A8DE-2AD79C98B8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271088"/>
        <c:axId val="293267344"/>
      </c:barChart>
      <c:catAx>
        <c:axId val="29327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267344"/>
        <c:crosses val="autoZero"/>
        <c:auto val="1"/>
        <c:lblAlgn val="ctr"/>
        <c:lblOffset val="100"/>
        <c:noMultiLvlLbl val="0"/>
      </c:catAx>
      <c:valAx>
        <c:axId val="29326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27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利润表!$AC$3</c:f>
              <c:strCache>
                <c:ptCount val="1"/>
                <c:pt idx="0">
                  <c:v>植物商店</c:v>
                </c:pt>
              </c:strCache>
            </c:strRef>
          </c:tx>
          <c:spPr>
            <a:solidFill>
              <a:srgbClr val="018D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利润表!$AD$2:$AN$2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利润表!$AD$3:$AN$3</c:f>
              <c:numCache>
                <c:formatCode>0%</c:formatCode>
                <c:ptCount val="11"/>
                <c:pt idx="0">
                  <c:v>0.54585289227349099</c:v>
                </c:pt>
                <c:pt idx="1">
                  <c:v>0.37441490621581103</c:v>
                </c:pt>
                <c:pt idx="2">
                  <c:v>0.33327994447558801</c:v>
                </c:pt>
                <c:pt idx="3">
                  <c:v>0.38579411175080403</c:v>
                </c:pt>
                <c:pt idx="4">
                  <c:v>0.22313301569411001</c:v>
                </c:pt>
                <c:pt idx="5">
                  <c:v>0.17710555489304899</c:v>
                </c:pt>
                <c:pt idx="6">
                  <c:v>0.21211360989158701</c:v>
                </c:pt>
                <c:pt idx="7">
                  <c:v>0.10642965472815</c:v>
                </c:pt>
                <c:pt idx="8">
                  <c:v>8.1019261182847205E-2</c:v>
                </c:pt>
                <c:pt idx="9">
                  <c:v>9.7707732034053196E-2</c:v>
                </c:pt>
                <c:pt idx="10">
                  <c:v>4.5808858540882597E-2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6-4783-BE82-EDF7151EE36F}"/>
            </c:ext>
          </c:extLst>
        </c:ser>
        <c:ser>
          <c:idx val="1"/>
          <c:order val="1"/>
          <c:tx>
            <c:strRef>
              <c:f>利润表!$AC$4</c:f>
              <c:strCache>
                <c:ptCount val="1"/>
                <c:pt idx="0">
                  <c:v>植物王国艺术馆</c:v>
                </c:pt>
              </c:strCache>
            </c:strRef>
          </c:tx>
          <c:spPr>
            <a:solidFill>
              <a:srgbClr val="2CCA9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利润表!$AD$2:$AN$2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利润表!$AD$4:$AN$4</c:f>
              <c:numCache>
                <c:formatCode>0%</c:formatCode>
                <c:ptCount val="11"/>
                <c:pt idx="0">
                  <c:v>0.14792529786237199</c:v>
                </c:pt>
                <c:pt idx="1">
                  <c:v>0.10146513123019101</c:v>
                </c:pt>
                <c:pt idx="2">
                  <c:v>9.0316151019282295E-2</c:v>
                </c:pt>
                <c:pt idx="3">
                  <c:v>0.104268373601986</c:v>
                </c:pt>
                <c:pt idx="4">
                  <c:v>6.0305912757370302E-2</c:v>
                </c:pt>
                <c:pt idx="5">
                  <c:v>4.7868276114887399E-2</c:v>
                </c:pt>
                <c:pt idx="6">
                  <c:v>5.7327599080130201E-2</c:v>
                </c:pt>
                <c:pt idx="7">
                  <c:v>2.8765045726836001E-2</c:v>
                </c:pt>
                <c:pt idx="8">
                  <c:v>2.18976586886694E-2</c:v>
                </c:pt>
                <c:pt idx="9">
                  <c:v>2.6407709496689798E-2</c:v>
                </c:pt>
                <c:pt idx="10">
                  <c:v>1.2381075704726199E-2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6-4783-BE82-EDF7151EE36F}"/>
            </c:ext>
          </c:extLst>
        </c:ser>
        <c:ser>
          <c:idx val="2"/>
          <c:order val="2"/>
          <c:tx>
            <c:strRef>
              <c:f>利润表!$AC$5</c:f>
              <c:strCache>
                <c:ptCount val="1"/>
                <c:pt idx="0">
                  <c:v>植物数字藏品</c:v>
                </c:pt>
              </c:strCache>
            </c:strRef>
          </c:tx>
          <c:spPr>
            <a:solidFill>
              <a:srgbClr val="B7EFD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利润表!$AD$2:$AN$2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利润表!$AD$5:$AN$5</c:f>
              <c:numCache>
                <c:formatCode>0%</c:formatCode>
                <c:ptCount val="11"/>
                <c:pt idx="0">
                  <c:v>0.306221809864136</c:v>
                </c:pt>
                <c:pt idx="1">
                  <c:v>0.52411996255399795</c:v>
                </c:pt>
                <c:pt idx="2">
                  <c:v>0.57640390450513002</c:v>
                </c:pt>
                <c:pt idx="3">
                  <c:v>0.50993751464721004</c:v>
                </c:pt>
                <c:pt idx="4">
                  <c:v>0.71656107154852</c:v>
                </c:pt>
                <c:pt idx="5">
                  <c:v>0.775026168992063</c:v>
                </c:pt>
                <c:pt idx="6">
                  <c:v>0.73055879102828303</c:v>
                </c:pt>
                <c:pt idx="7">
                  <c:v>0.86480529954501395</c:v>
                </c:pt>
                <c:pt idx="8">
                  <c:v>0.89708308012848303</c:v>
                </c:pt>
                <c:pt idx="9">
                  <c:v>0.87588455846925695</c:v>
                </c:pt>
                <c:pt idx="10">
                  <c:v>0.94181006575439097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6-4783-BE82-EDF7151EE3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68292112"/>
        <c:axId val="1368312080"/>
      </c:barChart>
      <c:catAx>
        <c:axId val="136829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68312080"/>
        <c:crosses val="autoZero"/>
        <c:auto val="1"/>
        <c:lblAlgn val="ctr"/>
        <c:lblOffset val="100"/>
        <c:noMultiLvlLbl val="0"/>
      </c:catAx>
      <c:valAx>
        <c:axId val="136831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6829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利润表!$B$42</c:f>
              <c:strCache>
                <c:ptCount val="1"/>
                <c:pt idx="0">
                  <c:v>营业收入</c:v>
                </c:pt>
              </c:strCache>
            </c:strRef>
          </c:tx>
          <c:spPr>
            <a:solidFill>
              <a:srgbClr val="B7EFDB"/>
            </a:solidFill>
            <a:ln>
              <a:noFill/>
            </a:ln>
            <a:effectLst/>
          </c:spPr>
          <c:invertIfNegative val="0"/>
          <c:cat>
            <c:strRef>
              <c:f>利润表!$A$43:$A$53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利润表!$B$43:$B$53</c:f>
              <c:numCache>
                <c:formatCode>#,##0_);[Red]\(#,##0\)</c:formatCode>
                <c:ptCount val="11"/>
                <c:pt idx="0">
                  <c:v>1088890</c:v>
                </c:pt>
                <c:pt idx="1">
                  <c:v>1359210</c:v>
                </c:pt>
                <c:pt idx="2">
                  <c:v>1733200</c:v>
                </c:pt>
                <c:pt idx="3">
                  <c:v>2251650</c:v>
                </c:pt>
                <c:pt idx="4">
                  <c:v>2971399.72</c:v>
                </c:pt>
                <c:pt idx="5">
                  <c:v>3971710</c:v>
                </c:pt>
                <c:pt idx="6">
                  <c:v>5363010.37</c:v>
                </c:pt>
                <c:pt idx="7">
                  <c:v>7299330</c:v>
                </c:pt>
                <c:pt idx="8">
                  <c:v>9995290</c:v>
                </c:pt>
                <c:pt idx="9">
                  <c:v>13750150</c:v>
                </c:pt>
                <c:pt idx="10">
                  <c:v>18981020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E0A-8D7D-2C52E90D8D0B}"/>
            </c:ext>
          </c:extLst>
        </c:ser>
        <c:ser>
          <c:idx val="1"/>
          <c:order val="1"/>
          <c:tx>
            <c:strRef>
              <c:f>利润表!$C$42</c:f>
              <c:strCache>
                <c:ptCount val="1"/>
                <c:pt idx="0">
                  <c:v>营业成本</c:v>
                </c:pt>
              </c:strCache>
            </c:strRef>
          </c:tx>
          <c:spPr>
            <a:solidFill>
              <a:srgbClr val="2CCA92"/>
            </a:solidFill>
            <a:ln>
              <a:noFill/>
            </a:ln>
            <a:effectLst/>
          </c:spPr>
          <c:invertIfNegative val="0"/>
          <c:cat>
            <c:strRef>
              <c:f>利润表!$A$43:$A$53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利润表!$C$43:$C$53</c:f>
              <c:numCache>
                <c:formatCode>#,##0_);[Red]\(#,##0\)</c:formatCode>
                <c:ptCount val="11"/>
                <c:pt idx="0">
                  <c:v>1088590</c:v>
                </c:pt>
                <c:pt idx="1">
                  <c:v>886610</c:v>
                </c:pt>
                <c:pt idx="2">
                  <c:v>1123830</c:v>
                </c:pt>
                <c:pt idx="3">
                  <c:v>1770815</c:v>
                </c:pt>
                <c:pt idx="4">
                  <c:v>1756710</c:v>
                </c:pt>
                <c:pt idx="5">
                  <c:v>2264130</c:v>
                </c:pt>
                <c:pt idx="6">
                  <c:v>3348300</c:v>
                </c:pt>
                <c:pt idx="7">
                  <c:v>3942980</c:v>
                </c:pt>
                <c:pt idx="8">
                  <c:v>5298740</c:v>
                </c:pt>
                <c:pt idx="9">
                  <c:v>7565215</c:v>
                </c:pt>
                <c:pt idx="10">
                  <c:v>9807710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E0A-8D7D-2C52E90D8D0B}"/>
            </c:ext>
          </c:extLst>
        </c:ser>
        <c:ser>
          <c:idx val="2"/>
          <c:order val="2"/>
          <c:tx>
            <c:strRef>
              <c:f>利润表!$D$42</c:f>
              <c:strCache>
                <c:ptCount val="1"/>
                <c:pt idx="0">
                  <c:v>净利润</c:v>
                </c:pt>
              </c:strCache>
            </c:strRef>
          </c:tx>
          <c:spPr>
            <a:solidFill>
              <a:srgbClr val="018D79"/>
            </a:solidFill>
            <a:ln>
              <a:noFill/>
            </a:ln>
            <a:effectLst/>
          </c:spPr>
          <c:invertIfNegative val="0"/>
          <c:cat>
            <c:strRef>
              <c:f>利润表!$A$43:$A$53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利润表!$D$43:$D$53</c:f>
              <c:numCache>
                <c:formatCode>#,##0_);[Red]\(#,##0\)</c:formatCode>
                <c:ptCount val="11"/>
                <c:pt idx="0">
                  <c:v>-577900</c:v>
                </c:pt>
                <c:pt idx="1">
                  <c:v>-20070</c:v>
                </c:pt>
                <c:pt idx="2">
                  <c:v>-30250</c:v>
                </c:pt>
                <c:pt idx="3">
                  <c:v>-401885</c:v>
                </c:pt>
                <c:pt idx="4">
                  <c:v>167378.20008000001</c:v>
                </c:pt>
                <c:pt idx="5">
                  <c:v>432482.4</c:v>
                </c:pt>
                <c:pt idx="6">
                  <c:v>490014.02016000001</c:v>
                </c:pt>
                <c:pt idx="7">
                  <c:v>1345336.02</c:v>
                </c:pt>
                <c:pt idx="8">
                  <c:v>2100966</c:v>
                </c:pt>
                <c:pt idx="9">
                  <c:v>2844605.4</c:v>
                </c:pt>
                <c:pt idx="10">
                  <c:v>4658908.8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E0A-8D7D-2C52E90D8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6620000"/>
        <c:axId val="2036624992"/>
      </c:barChart>
      <c:catAx>
        <c:axId val="20366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6624992"/>
        <c:crosses val="autoZero"/>
        <c:auto val="1"/>
        <c:lblAlgn val="ctr"/>
        <c:lblOffset val="100"/>
        <c:noMultiLvlLbl val="0"/>
      </c:catAx>
      <c:valAx>
        <c:axId val="203662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66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利润表!$A$23</c:f>
              <c:strCache>
                <c:ptCount val="1"/>
                <c:pt idx="0">
                  <c:v>营业利润率</c:v>
                </c:pt>
              </c:strCache>
            </c:strRef>
          </c:tx>
          <c:spPr>
            <a:ln w="28575" cap="rnd">
              <a:solidFill>
                <a:srgbClr val="2CCA92"/>
              </a:solidFill>
              <a:round/>
            </a:ln>
            <a:effectLst/>
          </c:spPr>
          <c:marker>
            <c:symbol val="none"/>
          </c:marker>
          <c:cat>
            <c:strRef>
              <c:f>利润表!$B$22:$L$22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利润表!$B$23:$L$23</c:f>
              <c:numCache>
                <c:formatCode>0.00%</c:formatCode>
                <c:ptCount val="11"/>
                <c:pt idx="0">
                  <c:v>-0.53715251310968004</c:v>
                </c:pt>
                <c:pt idx="1">
                  <c:v>-1.4765930209459901E-2</c:v>
                </c:pt>
                <c:pt idx="2">
                  <c:v>-1.7453265635818099E-2</c:v>
                </c:pt>
                <c:pt idx="3">
                  <c:v>-0.17848466679990199</c:v>
                </c:pt>
                <c:pt idx="4">
                  <c:v>6.7059224869281397E-2</c:v>
                </c:pt>
                <c:pt idx="5">
                  <c:v>0.148917574125184</c:v>
                </c:pt>
                <c:pt idx="6">
                  <c:v>0.123482256278929</c:v>
                </c:pt>
                <c:pt idx="7">
                  <c:v>0.22709643499478299</c:v>
                </c:pt>
                <c:pt idx="8">
                  <c:v>0.256923697781621</c:v>
                </c:pt>
                <c:pt idx="9">
                  <c:v>0.25118477762163</c:v>
                </c:pt>
                <c:pt idx="10">
                  <c:v>0.29554370977535499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4-4F3A-A5D7-06CDE85E90F7}"/>
            </c:ext>
          </c:extLst>
        </c:ser>
        <c:ser>
          <c:idx val="1"/>
          <c:order val="1"/>
          <c:tx>
            <c:strRef>
              <c:f>利润表!$A$25</c:f>
              <c:strCache>
                <c:ptCount val="1"/>
                <c:pt idx="0">
                  <c:v>销售净利率</c:v>
                </c:pt>
              </c:strCache>
            </c:strRef>
          </c:tx>
          <c:spPr>
            <a:ln w="28575" cap="rnd">
              <a:solidFill>
                <a:srgbClr val="B7EFDB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65DDB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利润表!$B$22:$L$22</c:f>
              <c:strCache>
                <c:ptCount val="11"/>
                <c:pt idx="0">
                  <c:v>2022年</c:v>
                </c:pt>
                <c:pt idx="1">
                  <c:v>2023年</c:v>
                </c:pt>
                <c:pt idx="2">
                  <c:v>2024年</c:v>
                </c:pt>
                <c:pt idx="3">
                  <c:v>2025年</c:v>
                </c:pt>
                <c:pt idx="4">
                  <c:v>2026年</c:v>
                </c:pt>
                <c:pt idx="5">
                  <c:v>2027年</c:v>
                </c:pt>
                <c:pt idx="6">
                  <c:v>2028年</c:v>
                </c:pt>
                <c:pt idx="7">
                  <c:v>2029年</c:v>
                </c:pt>
                <c:pt idx="8">
                  <c:v>2030年</c:v>
                </c:pt>
                <c:pt idx="9">
                  <c:v>2031年</c:v>
                </c:pt>
                <c:pt idx="10">
                  <c:v>2032年</c:v>
                </c:pt>
              </c:strCache>
            </c:strRef>
          </c:cat>
          <c:val>
            <c:numRef>
              <c:f>利润表!$B$25:$L$25</c:f>
              <c:numCache>
                <c:formatCode>0.00%</c:formatCode>
                <c:ptCount val="11"/>
                <c:pt idx="0">
                  <c:v>-0.53072394824086899</c:v>
                </c:pt>
                <c:pt idx="1">
                  <c:v>-1.4765930209459901E-2</c:v>
                </c:pt>
                <c:pt idx="2">
                  <c:v>-1.7453265635818099E-2</c:v>
                </c:pt>
                <c:pt idx="3">
                  <c:v>-0.17848466679990199</c:v>
                </c:pt>
                <c:pt idx="4">
                  <c:v>5.6329748890196402E-2</c:v>
                </c:pt>
                <c:pt idx="5">
                  <c:v>0.125090762265154</c:v>
                </c:pt>
                <c:pt idx="6">
                  <c:v>0.103725095274301</c:v>
                </c:pt>
                <c:pt idx="7">
                  <c:v>0.19076100539561799</c:v>
                </c:pt>
                <c:pt idx="8">
                  <c:v>0.21581590613656099</c:v>
                </c:pt>
                <c:pt idx="9">
                  <c:v>0.21099521320216899</c:v>
                </c:pt>
                <c:pt idx="10">
                  <c:v>0.24825671621129899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E4-4F3A-A5D7-06CDE85E9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0961232"/>
        <c:axId val="1370962064"/>
      </c:lineChart>
      <c:catAx>
        <c:axId val="137096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0962064"/>
        <c:crosses val="autoZero"/>
        <c:auto val="1"/>
        <c:lblAlgn val="ctr"/>
        <c:lblOffset val="100"/>
        <c:noMultiLvlLbl val="0"/>
      </c:catAx>
      <c:valAx>
        <c:axId val="1370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096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u="none" dirty="0">
                <a:solidFill>
                  <a:schemeClr val="bg1"/>
                </a:solidFill>
              </a:rPr>
              <a:t>资金用途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融资用途</c:v>
                </c:pt>
              </c:strCache>
            </c:strRef>
          </c:tx>
          <c:dPt>
            <c:idx val="0"/>
            <c:bubble3D val="0"/>
            <c:spPr>
              <a:solidFill>
                <a:srgbClr val="018D79"/>
              </a:solidFill>
            </c:spPr>
            <c:extLst>
              <c:ext xmlns:c16="http://schemas.microsoft.com/office/drawing/2014/chart" uri="{C3380CC4-5D6E-409C-BE32-E72D297353CC}">
                <c16:uniqueId val="{00000001-6E8E-4331-8784-7921BA84964C}"/>
              </c:ext>
            </c:extLst>
          </c:dPt>
          <c:dPt>
            <c:idx val="1"/>
            <c:bubble3D val="0"/>
            <c:spPr>
              <a:solidFill>
                <a:srgbClr val="65DDB2"/>
              </a:solidFill>
            </c:spPr>
            <c:extLst>
              <c:ext xmlns:c16="http://schemas.microsoft.com/office/drawing/2014/chart" uri="{C3380CC4-5D6E-409C-BE32-E72D297353CC}">
                <c16:uniqueId val="{00000003-6E8E-4331-8784-7921BA84964C}"/>
              </c:ext>
            </c:extLst>
          </c:dPt>
          <c:dPt>
            <c:idx val="2"/>
            <c:bubble3D val="0"/>
            <c:spPr>
              <a:solidFill>
                <a:srgbClr val="2CCA92"/>
              </a:solidFill>
            </c:spPr>
            <c:extLst>
              <c:ext xmlns:c16="http://schemas.microsoft.com/office/drawing/2014/chart" uri="{C3380CC4-5D6E-409C-BE32-E72D297353CC}">
                <c16:uniqueId val="{00000005-6E8E-4331-8784-7921BA84964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6E8E-4331-8784-7921BA8496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人员</c:v>
                </c:pt>
                <c:pt idx="1">
                  <c:v>推广</c:v>
                </c:pt>
                <c:pt idx="2">
                  <c:v>科技投入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0.3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8E-4331-8784-7921BA8496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chart" Target="../charts/chart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4209916" y="1436915"/>
            <a:ext cx="3772168" cy="3251868"/>
          </a:xfrm>
          <a:prstGeom prst="triangle">
            <a:avLst/>
          </a:prstGeom>
          <a:noFill/>
          <a:ln w="76200">
            <a:solidFill>
              <a:srgbClr val="018D7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18559354">
            <a:off x="5373721" y="4759404"/>
            <a:ext cx="670038" cy="653327"/>
          </a:xfrm>
          <a:custGeom>
            <a:avLst/>
            <a:gdLst>
              <a:gd name="connsiteX0" fmla="*/ 443238 w 783750"/>
              <a:gd name="connsiteY0" fmla="*/ 0 h 764203"/>
              <a:gd name="connsiteX1" fmla="*/ 783750 w 783750"/>
              <a:gd name="connsiteY1" fmla="*/ 764203 h 764203"/>
              <a:gd name="connsiteX2" fmla="*/ 0 w 783750"/>
              <a:gd name="connsiteY2" fmla="*/ 764203 h 764203"/>
              <a:gd name="connsiteX0-1" fmla="*/ 443238 w 783750"/>
              <a:gd name="connsiteY0-2" fmla="*/ 0 h 764203"/>
              <a:gd name="connsiteX1-3" fmla="*/ 631067 w 783750"/>
              <a:gd name="connsiteY1-4" fmla="*/ 415243 h 764203"/>
              <a:gd name="connsiteX2-5" fmla="*/ 783750 w 783750"/>
              <a:gd name="connsiteY2-6" fmla="*/ 764203 h 764203"/>
              <a:gd name="connsiteX3" fmla="*/ 0 w 783750"/>
              <a:gd name="connsiteY3" fmla="*/ 764203 h 764203"/>
              <a:gd name="connsiteX4" fmla="*/ 443238 w 783750"/>
              <a:gd name="connsiteY4" fmla="*/ 0 h 764203"/>
              <a:gd name="connsiteX0-7" fmla="*/ 631067 w 783750"/>
              <a:gd name="connsiteY0-8" fmla="*/ 415243 h 764203"/>
              <a:gd name="connsiteX1-9" fmla="*/ 783750 w 783750"/>
              <a:gd name="connsiteY1-10" fmla="*/ 764203 h 764203"/>
              <a:gd name="connsiteX2-11" fmla="*/ 0 w 783750"/>
              <a:gd name="connsiteY2-12" fmla="*/ 764203 h 764203"/>
              <a:gd name="connsiteX3-13" fmla="*/ 443238 w 783750"/>
              <a:gd name="connsiteY3-14" fmla="*/ 0 h 764203"/>
              <a:gd name="connsiteX4-15" fmla="*/ 722507 w 783750"/>
              <a:gd name="connsiteY4-16" fmla="*/ 506683 h 764203"/>
              <a:gd name="connsiteX0-17" fmla="*/ 631067 w 783750"/>
              <a:gd name="connsiteY0-18" fmla="*/ 415243 h 764203"/>
              <a:gd name="connsiteX1-19" fmla="*/ 783750 w 783750"/>
              <a:gd name="connsiteY1-20" fmla="*/ 764203 h 764203"/>
              <a:gd name="connsiteX2-21" fmla="*/ 0 w 783750"/>
              <a:gd name="connsiteY2-22" fmla="*/ 764203 h 764203"/>
              <a:gd name="connsiteX3-23" fmla="*/ 443238 w 783750"/>
              <a:gd name="connsiteY3-24" fmla="*/ 0 h 764203"/>
              <a:gd name="connsiteX0-25" fmla="*/ 783750 w 783750"/>
              <a:gd name="connsiteY0-26" fmla="*/ 764203 h 764203"/>
              <a:gd name="connsiteX1-27" fmla="*/ 0 w 783750"/>
              <a:gd name="connsiteY1-28" fmla="*/ 764203 h 764203"/>
              <a:gd name="connsiteX2-29" fmla="*/ 443238 w 783750"/>
              <a:gd name="connsiteY2-30" fmla="*/ 0 h 7642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3750" h="764203">
                <a:moveTo>
                  <a:pt x="783750" y="764203"/>
                </a:moveTo>
                <a:lnTo>
                  <a:pt x="0" y="764203"/>
                </a:lnTo>
                <a:lnTo>
                  <a:pt x="443238" y="0"/>
                </a:lnTo>
              </a:path>
            </a:pathLst>
          </a:custGeom>
          <a:noFill/>
          <a:ln>
            <a:solidFill>
              <a:srgbClr val="018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 rot="18559354">
            <a:off x="6866212" y="2365644"/>
            <a:ext cx="1146172" cy="871420"/>
          </a:xfrm>
          <a:custGeom>
            <a:avLst/>
            <a:gdLst>
              <a:gd name="connsiteX0" fmla="*/ 749490 w 1340689"/>
              <a:gd name="connsiteY0" fmla="*/ 0 h 1019309"/>
              <a:gd name="connsiteX1" fmla="*/ 1340689 w 1340689"/>
              <a:gd name="connsiteY1" fmla="*/ 1019309 h 1019309"/>
              <a:gd name="connsiteX2" fmla="*/ 0 w 1340689"/>
              <a:gd name="connsiteY2" fmla="*/ 1019309 h 1019309"/>
              <a:gd name="connsiteX0-1" fmla="*/ 749490 w 1340689"/>
              <a:gd name="connsiteY0-2" fmla="*/ 0 h 1019309"/>
              <a:gd name="connsiteX1-3" fmla="*/ 1340689 w 1340689"/>
              <a:gd name="connsiteY1-4" fmla="*/ 1019309 h 1019309"/>
              <a:gd name="connsiteX2-5" fmla="*/ 0 w 1340689"/>
              <a:gd name="connsiteY2-6" fmla="*/ 1019309 h 1019309"/>
              <a:gd name="connsiteX3" fmla="*/ 426883 w 1340689"/>
              <a:gd name="connsiteY3" fmla="*/ 460360 h 1019309"/>
              <a:gd name="connsiteX4" fmla="*/ 749490 w 1340689"/>
              <a:gd name="connsiteY4" fmla="*/ 0 h 1019309"/>
              <a:gd name="connsiteX0-7" fmla="*/ 426883 w 1340689"/>
              <a:gd name="connsiteY0-8" fmla="*/ 460360 h 1019309"/>
              <a:gd name="connsiteX1-9" fmla="*/ 749490 w 1340689"/>
              <a:gd name="connsiteY1-10" fmla="*/ 0 h 1019309"/>
              <a:gd name="connsiteX2-11" fmla="*/ 1340689 w 1340689"/>
              <a:gd name="connsiteY2-12" fmla="*/ 1019309 h 1019309"/>
              <a:gd name="connsiteX3-13" fmla="*/ 0 w 1340689"/>
              <a:gd name="connsiteY3-14" fmla="*/ 1019309 h 1019309"/>
              <a:gd name="connsiteX4-15" fmla="*/ 518323 w 1340689"/>
              <a:gd name="connsiteY4-16" fmla="*/ 551800 h 1019309"/>
              <a:gd name="connsiteX0-17" fmla="*/ 426883 w 1340689"/>
              <a:gd name="connsiteY0-18" fmla="*/ 460360 h 1019309"/>
              <a:gd name="connsiteX1-19" fmla="*/ 749490 w 1340689"/>
              <a:gd name="connsiteY1-20" fmla="*/ 0 h 1019309"/>
              <a:gd name="connsiteX2-21" fmla="*/ 1340689 w 1340689"/>
              <a:gd name="connsiteY2-22" fmla="*/ 1019309 h 1019309"/>
              <a:gd name="connsiteX3-23" fmla="*/ 0 w 1340689"/>
              <a:gd name="connsiteY3-24" fmla="*/ 1019309 h 1019309"/>
              <a:gd name="connsiteX0-25" fmla="*/ 749490 w 1340689"/>
              <a:gd name="connsiteY0-26" fmla="*/ 0 h 1019309"/>
              <a:gd name="connsiteX1-27" fmla="*/ 1340689 w 1340689"/>
              <a:gd name="connsiteY1-28" fmla="*/ 1019309 h 1019309"/>
              <a:gd name="connsiteX2-29" fmla="*/ 0 w 1340689"/>
              <a:gd name="connsiteY2-30" fmla="*/ 1019309 h 10193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40689" h="1019309">
                <a:moveTo>
                  <a:pt x="749490" y="0"/>
                </a:moveTo>
                <a:lnTo>
                  <a:pt x="1340689" y="1019309"/>
                </a:lnTo>
                <a:lnTo>
                  <a:pt x="0" y="1019309"/>
                </a:lnTo>
              </a:path>
            </a:pathLst>
          </a:custGeom>
          <a:noFill/>
          <a:ln>
            <a:solidFill>
              <a:srgbClr val="018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8559354">
            <a:off x="4279252" y="1847546"/>
            <a:ext cx="1042900" cy="931185"/>
          </a:xfrm>
          <a:custGeom>
            <a:avLst/>
            <a:gdLst>
              <a:gd name="connsiteX0" fmla="*/ 588146 w 1219891"/>
              <a:gd name="connsiteY0" fmla="*/ 0 h 1089216"/>
              <a:gd name="connsiteX1" fmla="*/ 1219891 w 1219891"/>
              <a:gd name="connsiteY1" fmla="*/ 1089216 h 1089216"/>
              <a:gd name="connsiteX2" fmla="*/ 0 w 1219891"/>
              <a:gd name="connsiteY2" fmla="*/ 1014046 h 1089216"/>
              <a:gd name="connsiteX0-1" fmla="*/ 588146 w 1219891"/>
              <a:gd name="connsiteY0-2" fmla="*/ 0 h 1089216"/>
              <a:gd name="connsiteX1-3" fmla="*/ 1219891 w 1219891"/>
              <a:gd name="connsiteY1-4" fmla="*/ 1089216 h 1089216"/>
              <a:gd name="connsiteX2-5" fmla="*/ 594533 w 1219891"/>
              <a:gd name="connsiteY2-6" fmla="*/ 1033575 h 1089216"/>
              <a:gd name="connsiteX3" fmla="*/ 0 w 1219891"/>
              <a:gd name="connsiteY3" fmla="*/ 1014046 h 1089216"/>
              <a:gd name="connsiteX4" fmla="*/ 588146 w 1219891"/>
              <a:gd name="connsiteY4" fmla="*/ 0 h 1089216"/>
              <a:gd name="connsiteX0-7" fmla="*/ 594533 w 1219891"/>
              <a:gd name="connsiteY0-8" fmla="*/ 1033575 h 1125015"/>
              <a:gd name="connsiteX1-9" fmla="*/ 0 w 1219891"/>
              <a:gd name="connsiteY1-10" fmla="*/ 1014046 h 1125015"/>
              <a:gd name="connsiteX2-11" fmla="*/ 588146 w 1219891"/>
              <a:gd name="connsiteY2-12" fmla="*/ 0 h 1125015"/>
              <a:gd name="connsiteX3-13" fmla="*/ 1219891 w 1219891"/>
              <a:gd name="connsiteY3-14" fmla="*/ 1089216 h 1125015"/>
              <a:gd name="connsiteX4-15" fmla="*/ 685973 w 1219891"/>
              <a:gd name="connsiteY4-16" fmla="*/ 1125015 h 1125015"/>
              <a:gd name="connsiteX0-17" fmla="*/ 594533 w 1219891"/>
              <a:gd name="connsiteY0-18" fmla="*/ 1033575 h 1089216"/>
              <a:gd name="connsiteX1-19" fmla="*/ 0 w 1219891"/>
              <a:gd name="connsiteY1-20" fmla="*/ 1014046 h 1089216"/>
              <a:gd name="connsiteX2-21" fmla="*/ 588146 w 1219891"/>
              <a:gd name="connsiteY2-22" fmla="*/ 0 h 1089216"/>
              <a:gd name="connsiteX3-23" fmla="*/ 1219891 w 1219891"/>
              <a:gd name="connsiteY3-24" fmla="*/ 1089216 h 1089216"/>
              <a:gd name="connsiteX0-25" fmla="*/ 0 w 1219891"/>
              <a:gd name="connsiteY0-26" fmla="*/ 1014046 h 1089216"/>
              <a:gd name="connsiteX1-27" fmla="*/ 588146 w 1219891"/>
              <a:gd name="connsiteY1-28" fmla="*/ 0 h 1089216"/>
              <a:gd name="connsiteX2-29" fmla="*/ 1219891 w 1219891"/>
              <a:gd name="connsiteY2-30" fmla="*/ 1089216 h 1089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19891" h="1089216">
                <a:moveTo>
                  <a:pt x="0" y="1014046"/>
                </a:moveTo>
                <a:lnTo>
                  <a:pt x="588146" y="0"/>
                </a:lnTo>
                <a:lnTo>
                  <a:pt x="1219891" y="1089216"/>
                </a:lnTo>
              </a:path>
            </a:pathLst>
          </a:custGeom>
          <a:noFill/>
          <a:ln>
            <a:solidFill>
              <a:srgbClr val="018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5519283" y="1989138"/>
            <a:ext cx="259580" cy="447551"/>
          </a:xfrm>
          <a:custGeom>
            <a:avLst/>
            <a:gdLst>
              <a:gd name="connsiteX0" fmla="*/ 259580 w 531759"/>
              <a:gd name="connsiteY0" fmla="*/ 0 h 605233"/>
              <a:gd name="connsiteX1" fmla="*/ 531759 w 531759"/>
              <a:gd name="connsiteY1" fmla="*/ 157232 h 605233"/>
              <a:gd name="connsiteX2" fmla="*/ 272958 w 531759"/>
              <a:gd name="connsiteY2" fmla="*/ 605233 h 605233"/>
              <a:gd name="connsiteX3" fmla="*/ 0 w 531759"/>
              <a:gd name="connsiteY3" fmla="*/ 447551 h 605233"/>
              <a:gd name="connsiteX0-1" fmla="*/ 259580 w 531759"/>
              <a:gd name="connsiteY0-2" fmla="*/ 0 h 447551"/>
              <a:gd name="connsiteX1-3" fmla="*/ 531759 w 531759"/>
              <a:gd name="connsiteY1-4" fmla="*/ 157232 h 447551"/>
              <a:gd name="connsiteX2-5" fmla="*/ 0 w 531759"/>
              <a:gd name="connsiteY2-6" fmla="*/ 447551 h 447551"/>
              <a:gd name="connsiteX3-7" fmla="*/ 259580 w 531759"/>
              <a:gd name="connsiteY3-8" fmla="*/ 0 h 447551"/>
              <a:gd name="connsiteX0-9" fmla="*/ 531759 w 623199"/>
              <a:gd name="connsiteY0-10" fmla="*/ 157232 h 447551"/>
              <a:gd name="connsiteX1-11" fmla="*/ 0 w 623199"/>
              <a:gd name="connsiteY1-12" fmla="*/ 447551 h 447551"/>
              <a:gd name="connsiteX2-13" fmla="*/ 259580 w 623199"/>
              <a:gd name="connsiteY2-14" fmla="*/ 0 h 447551"/>
              <a:gd name="connsiteX3-15" fmla="*/ 623199 w 623199"/>
              <a:gd name="connsiteY3-16" fmla="*/ 248672 h 447551"/>
              <a:gd name="connsiteX0-17" fmla="*/ 531759 w 531759"/>
              <a:gd name="connsiteY0-18" fmla="*/ 157232 h 447551"/>
              <a:gd name="connsiteX1-19" fmla="*/ 0 w 531759"/>
              <a:gd name="connsiteY1-20" fmla="*/ 447551 h 447551"/>
              <a:gd name="connsiteX2-21" fmla="*/ 259580 w 531759"/>
              <a:gd name="connsiteY2-22" fmla="*/ 0 h 447551"/>
              <a:gd name="connsiteX0-23" fmla="*/ 0 w 259580"/>
              <a:gd name="connsiteY0-24" fmla="*/ 447551 h 447551"/>
              <a:gd name="connsiteX1-25" fmla="*/ 259580 w 259580"/>
              <a:gd name="connsiteY1-26" fmla="*/ 0 h 4475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9580" h="447551">
                <a:moveTo>
                  <a:pt x="0" y="447551"/>
                </a:moveTo>
                <a:lnTo>
                  <a:pt x="259580" y="0"/>
                </a:lnTo>
              </a:path>
            </a:pathLst>
          </a:custGeom>
          <a:noFill/>
          <a:ln w="76200">
            <a:solidFill>
              <a:srgbClr val="2CC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7315444" y="4172155"/>
            <a:ext cx="666640" cy="516629"/>
          </a:xfrm>
          <a:custGeom>
            <a:avLst/>
            <a:gdLst>
              <a:gd name="connsiteX0" fmla="*/ 366995 w 666640"/>
              <a:gd name="connsiteY0" fmla="*/ 0 h 516629"/>
              <a:gd name="connsiteX1" fmla="*/ 666640 w 666640"/>
              <a:gd name="connsiteY1" fmla="*/ 516629 h 516629"/>
              <a:gd name="connsiteX2" fmla="*/ 0 w 666640"/>
              <a:gd name="connsiteY2" fmla="*/ 516629 h 516629"/>
              <a:gd name="connsiteX0-1" fmla="*/ 366995 w 666640"/>
              <a:gd name="connsiteY0-2" fmla="*/ 0 h 516629"/>
              <a:gd name="connsiteX1-3" fmla="*/ 666640 w 666640"/>
              <a:gd name="connsiteY1-4" fmla="*/ 516629 h 516629"/>
              <a:gd name="connsiteX2-5" fmla="*/ 0 w 666640"/>
              <a:gd name="connsiteY2-6" fmla="*/ 516629 h 516629"/>
              <a:gd name="connsiteX3" fmla="*/ 190256 w 666640"/>
              <a:gd name="connsiteY3" fmla="*/ 239825 h 516629"/>
              <a:gd name="connsiteX4" fmla="*/ 366995 w 666640"/>
              <a:gd name="connsiteY4" fmla="*/ 0 h 516629"/>
              <a:gd name="connsiteX0-7" fmla="*/ 190256 w 666640"/>
              <a:gd name="connsiteY0-8" fmla="*/ 239825 h 516629"/>
              <a:gd name="connsiteX1-9" fmla="*/ 366995 w 666640"/>
              <a:gd name="connsiteY1-10" fmla="*/ 0 h 516629"/>
              <a:gd name="connsiteX2-11" fmla="*/ 666640 w 666640"/>
              <a:gd name="connsiteY2-12" fmla="*/ 516629 h 516629"/>
              <a:gd name="connsiteX3-13" fmla="*/ 0 w 666640"/>
              <a:gd name="connsiteY3-14" fmla="*/ 516629 h 516629"/>
              <a:gd name="connsiteX4-15" fmla="*/ 281696 w 666640"/>
              <a:gd name="connsiteY4-16" fmla="*/ 331265 h 516629"/>
              <a:gd name="connsiteX0-17" fmla="*/ 190256 w 666640"/>
              <a:gd name="connsiteY0-18" fmla="*/ 239825 h 516629"/>
              <a:gd name="connsiteX1-19" fmla="*/ 366995 w 666640"/>
              <a:gd name="connsiteY1-20" fmla="*/ 0 h 516629"/>
              <a:gd name="connsiteX2-21" fmla="*/ 666640 w 666640"/>
              <a:gd name="connsiteY2-22" fmla="*/ 516629 h 516629"/>
              <a:gd name="connsiteX3-23" fmla="*/ 0 w 666640"/>
              <a:gd name="connsiteY3-24" fmla="*/ 516629 h 516629"/>
              <a:gd name="connsiteX0-25" fmla="*/ 366995 w 666640"/>
              <a:gd name="connsiteY0-26" fmla="*/ 0 h 516629"/>
              <a:gd name="connsiteX1-27" fmla="*/ 666640 w 666640"/>
              <a:gd name="connsiteY1-28" fmla="*/ 516629 h 516629"/>
              <a:gd name="connsiteX2-29" fmla="*/ 0 w 666640"/>
              <a:gd name="connsiteY2-30" fmla="*/ 516629 h 516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66640" h="516629">
                <a:moveTo>
                  <a:pt x="366995" y="0"/>
                </a:moveTo>
                <a:lnTo>
                  <a:pt x="666640" y="516629"/>
                </a:lnTo>
                <a:lnTo>
                  <a:pt x="0" y="516629"/>
                </a:lnTo>
              </a:path>
            </a:pathLst>
          </a:custGeom>
          <a:noFill/>
          <a:ln w="76200">
            <a:solidFill>
              <a:srgbClr val="2CC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73835" y="30094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n w="15875">
                  <a:solidFill>
                    <a:srgbClr val="018D79"/>
                  </a:solidFill>
                </a:ln>
                <a:gradFill>
                  <a:gsLst>
                    <a:gs pos="58900">
                      <a:srgbClr val="018D79"/>
                    </a:gs>
                    <a:gs pos="100000">
                      <a:srgbClr val="018D79"/>
                    </a:gs>
                    <a:gs pos="0">
                      <a:srgbClr val="018D79"/>
                    </a:gs>
                  </a:gsLst>
                  <a:lin ang="2700000" scaled="1"/>
                </a:gradFill>
                <a:effectLst>
                  <a:outerShdw blurRad="419100" dist="38100" dir="2700000" algn="tl" rotWithShape="0">
                    <a:prstClr val="black">
                      <a:alpha val="27000"/>
                    </a:prstClr>
                  </a:outerShdw>
                </a:effectLst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财务分析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73836" y="300052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gradFill flip="none" rotWithShape="1">
                  <a:gsLst>
                    <a:gs pos="100000">
                      <a:srgbClr val="2CCA92"/>
                    </a:gs>
                    <a:gs pos="0">
                      <a:schemeClr val="bg1"/>
                    </a:gs>
                    <a:gs pos="58000">
                      <a:srgbClr val="B7EFDB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财务分析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19609" y="2088127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i="1" dirty="0">
                <a:gradFill flip="none" rotWithShape="1">
                  <a:gsLst>
                    <a:gs pos="100000">
                      <a:srgbClr val="2CCA92"/>
                    </a:gs>
                    <a:gs pos="0">
                      <a:schemeClr val="bg1"/>
                    </a:gs>
                    <a:gs pos="58000">
                      <a:srgbClr val="B7EFDB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ea typeface="锐字锐线梦想黑简1.0" panose="02010604000000000000" pitchFamily="2" charset="-122"/>
              </a:rPr>
              <a:t>01</a:t>
            </a:r>
            <a:endParaRPr lang="zh-CN" altLang="en-US" sz="6000" b="1" i="1" dirty="0">
              <a:gradFill flip="none" rotWithShape="1">
                <a:gsLst>
                  <a:gs pos="100000">
                    <a:srgbClr val="2CCA92"/>
                  </a:gs>
                  <a:gs pos="0">
                    <a:schemeClr val="bg1"/>
                  </a:gs>
                  <a:gs pos="58000">
                    <a:srgbClr val="B7EFDB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ea typeface="锐字锐线梦想黑简1.0" panose="02010604000000000000" pitchFamily="2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3" grpId="0" animBg="1"/>
      <p:bldP spid="12" grpId="0" animBg="1"/>
      <p:bldP spid="24" grpId="0" animBg="1"/>
      <p:bldP spid="19" grpId="0" animBg="1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80488" y="355277"/>
            <a:ext cx="3304256" cy="632948"/>
            <a:chOff x="4572009" y="455794"/>
            <a:chExt cx="3061667" cy="585847"/>
          </a:xfrm>
        </p:grpSpPr>
        <p:sp>
          <p:nvSpPr>
            <p:cNvPr id="29" name="文本框 28"/>
            <p:cNvSpPr txBox="1"/>
            <p:nvPr/>
          </p:nvSpPr>
          <p:spPr>
            <a:xfrm>
              <a:off x="4576428" y="456866"/>
              <a:ext cx="3057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ln w="15875">
                    <a:solidFill>
                      <a:srgbClr val="018D79"/>
                    </a:solidFill>
                  </a:ln>
                  <a:gradFill>
                    <a:gsLst>
                      <a:gs pos="58900">
                        <a:srgbClr val="018D79"/>
                      </a:gs>
                      <a:gs pos="100000">
                        <a:srgbClr val="018D79"/>
                      </a:gs>
                      <a:gs pos="0">
                        <a:srgbClr val="018D79"/>
                      </a:gs>
                    </a:gsLst>
                    <a:lin ang="2700000" scaled="1"/>
                  </a:gradFill>
                  <a:effectLst>
                    <a:outerShdw blurRad="419100" dist="38100" dir="2700000" algn="tl" rotWithShape="0">
                      <a:prstClr val="black">
                        <a:alpha val="27000"/>
                      </a:prstClr>
                    </a:outerShdw>
                  </a:effectLst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预计利润表编制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72009" y="455794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100000">
                        <a:srgbClr val="2CCA92"/>
                      </a:gs>
                      <a:gs pos="0">
                        <a:schemeClr val="bg1"/>
                      </a:gs>
                      <a:gs pos="58000">
                        <a:srgbClr val="B7EFDB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预计利润表编制</a:t>
              </a:r>
            </a:p>
          </p:txBody>
        </p:sp>
        <p:sp>
          <p:nvSpPr>
            <p:cNvPr id="32" name="任意多边形: 形状 31"/>
            <p:cNvSpPr/>
            <p:nvPr/>
          </p:nvSpPr>
          <p:spPr>
            <a:xfrm flipH="1">
              <a:off x="7471352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4613854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18359"/>
              </p:ext>
            </p:extLst>
          </p:nvPr>
        </p:nvGraphicFramePr>
        <p:xfrm>
          <a:off x="4281714" y="80692"/>
          <a:ext cx="7678056" cy="650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77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2022</a:t>
                      </a:r>
                      <a:r>
                        <a:rPr lang="zh-CN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2023</a:t>
                      </a:r>
                      <a:r>
                        <a:rPr lang="zh-CN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2024</a:t>
                      </a:r>
                      <a:r>
                        <a:rPr lang="zh-CN" sz="14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18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一、营业收入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1,088,890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1,359,210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1,733,200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06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其中：商家入驻</a:t>
                      </a:r>
                      <a:endParaRPr lang="zh-CN" altLang="en-US" sz="1400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收入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332,190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339,830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347,640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文娱收入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90,000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90,000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90,000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906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线上植物商店收入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666,700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929,380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1,295,560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39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减：营业成本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1,088,590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886,610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1,123,830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06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其中：商家入驻成本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594,210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331,960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374,550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文娱成本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161,030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89,960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101,500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906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线上植物商店成本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333,350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464,690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647,780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营业税金及附加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销售费用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359,900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359,900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359,900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管理费用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225,300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2,508,700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2,797,200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8858">
                <a:tc>
                  <a:txBody>
                    <a:bodyPr/>
                    <a:lstStyle/>
                    <a:p>
                      <a:pPr algn="l"/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二、营业利润（亏损以“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”号填列）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(584,900)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(2,396,000)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(2,547,730)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加：营业外收入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7,000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减：营业外支出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98858">
                <a:tc>
                  <a:txBody>
                    <a:bodyPr/>
                    <a:lstStyle/>
                    <a:p>
                      <a:pPr algn="l"/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三、利润总额（亏损总额以“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”号填列）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(577,900)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(2,396,000)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(2,547,730)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algn="l"/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减：所得税费用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5906">
                <a:tc>
                  <a:txBody>
                    <a:bodyPr/>
                    <a:lstStyle/>
                    <a:p>
                      <a:pPr algn="l"/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四、净利润（净亏损以“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”号填列）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(577,900)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(2,396,000)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(2,547,730)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33100" y="1831028"/>
            <a:ext cx="3632928" cy="44935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rgbClr val="65DDB2"/>
                </a:solidFill>
                <a:ea typeface="锐字锐线梦想黑简1.0" panose="02010604000000000000" pitchFamily="2" charset="-122"/>
              </a:rPr>
              <a:t>财务估算假设：</a:t>
            </a:r>
            <a:endParaRPr lang="en-US" altLang="zh-CN" sz="2000" b="1" dirty="0">
              <a:solidFill>
                <a:srgbClr val="65DDB2"/>
              </a:solidFill>
              <a:ea typeface="锐字锐线梦想黑简1.0" panose="02010604000000000000" pitchFamily="2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①假设未来十年公司持续经营；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②假设公司实行现金收付制；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③假设长期资产折旧年限为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年（法律依据：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中华人民共和国企业所得税法实施条例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④假设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年半后能够销售完所进的第一批植物种子，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年后能够销售完第一批元宇宙玩家付费加工的数字藏品；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⑤假设“商家入驻收入”一项年增长率为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2.3%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（数据来源：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2016-2020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年我国种业市场规模增长率）；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⑥假设“线上植物商店收入”一项年增长率为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39.40%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（数据来源：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2021-2030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年全球元宇宙市场规模增长率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2230" y="956495"/>
            <a:ext cx="383379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7EFD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Preparation of projected income statement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B7EFD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313015" y="176425"/>
            <a:ext cx="3260019" cy="621298"/>
            <a:chOff x="4572010" y="444146"/>
            <a:chExt cx="3061662" cy="597495"/>
          </a:xfrm>
        </p:grpSpPr>
        <p:sp>
          <p:nvSpPr>
            <p:cNvPr id="53" name="文本框 52"/>
            <p:cNvSpPr txBox="1"/>
            <p:nvPr/>
          </p:nvSpPr>
          <p:spPr>
            <a:xfrm>
              <a:off x="4576425" y="456866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ln w="15875">
                    <a:solidFill>
                      <a:srgbClr val="018D79"/>
                    </a:solidFill>
                  </a:ln>
                  <a:gradFill>
                    <a:gsLst>
                      <a:gs pos="58900">
                        <a:srgbClr val="018D79"/>
                      </a:gs>
                      <a:gs pos="100000">
                        <a:srgbClr val="018D79"/>
                      </a:gs>
                      <a:gs pos="0">
                        <a:srgbClr val="018D79"/>
                      </a:gs>
                    </a:gsLst>
                    <a:lin ang="2700000" scaled="1"/>
                  </a:gradFill>
                  <a:effectLst>
                    <a:outerShdw blurRad="419100" dist="38100" dir="2700000" algn="tl" rotWithShape="0">
                      <a:prstClr val="black">
                        <a:alpha val="27000"/>
                      </a:prstClr>
                    </a:outerShdw>
                  </a:effectLst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预计利润表分析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572010" y="444146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100000">
                        <a:srgbClr val="2CCA92"/>
                      </a:gs>
                      <a:gs pos="0">
                        <a:schemeClr val="bg1"/>
                      </a:gs>
                      <a:gs pos="58000">
                        <a:srgbClr val="B7EFDB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预计利润表分析</a:t>
              </a:r>
            </a:p>
          </p:txBody>
        </p:sp>
        <p:sp>
          <p:nvSpPr>
            <p:cNvPr id="56" name="任意多边形: 形状 55"/>
            <p:cNvSpPr/>
            <p:nvPr/>
          </p:nvSpPr>
          <p:spPr>
            <a:xfrm flipH="1">
              <a:off x="7471352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13854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图表 9"/>
          <p:cNvGraphicFramePr/>
          <p:nvPr/>
        </p:nvGraphicFramePr>
        <p:xfrm>
          <a:off x="6462487" y="147114"/>
          <a:ext cx="4907834" cy="218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6591" y="1188257"/>
            <a:ext cx="5145414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rgbClr val="65DDB2"/>
                </a:solidFill>
                <a:ea typeface="锐字锐线梦想黑简1.0" panose="02010604000000000000" pitchFamily="2" charset="-122"/>
              </a:rPr>
              <a:t>营业收入构成</a:t>
            </a:r>
            <a:endParaRPr lang="en-US" altLang="zh-CN" sz="2000" b="1" dirty="0">
              <a:solidFill>
                <a:srgbClr val="65DDB2"/>
              </a:solidFill>
              <a:ea typeface="锐字锐线梦想黑简1.0" panose="02010604000000000000" pitchFamily="2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总体来看，本公司营业收入由高到低排列的业务活动依次为线上植物商店收入、商家入驻收入、文娱收入。由此可见，本公司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主打业务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为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元宇宙植物商店的植物周边数字藏品销售、植物种子销售、茶叶销售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65DDB2"/>
                </a:solidFill>
                <a:ea typeface="锐字锐线梦想黑简1.0" panose="02010604000000000000" pitchFamily="2" charset="-122"/>
              </a:rPr>
              <a:t>营业成本构成</a:t>
            </a:r>
            <a:endParaRPr lang="en-US" altLang="zh-CN" sz="2000" b="1" dirty="0">
              <a:solidFill>
                <a:srgbClr val="65DDB2"/>
              </a:solidFill>
              <a:ea typeface="锐字锐线梦想黑简1.0" panose="02010604000000000000" pitchFamily="2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总体来看，本公司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2022-2025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预计营业成本占比较高的业务分别为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商家入驻合作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及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线上植物商店销售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，而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2026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年以后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的成本则由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线上植物商店销售占主导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。由此可见，未来本公司主打业务仍为线上植物商店销售。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65DDB2"/>
                </a:solidFill>
                <a:ea typeface="锐字锐线梦想黑简1.0" panose="02010604000000000000" pitchFamily="2" charset="-122"/>
              </a:rPr>
              <a:t>收支及利润</a:t>
            </a:r>
            <a:r>
              <a:rPr lang="zh-CN" altLang="en-US" sz="2000" b="1">
                <a:solidFill>
                  <a:srgbClr val="65DDB2"/>
                </a:solidFill>
                <a:ea typeface="锐字锐线梦想黑简1.0" panose="02010604000000000000" pitchFamily="2" charset="-122"/>
              </a:rPr>
              <a:t>变化趋势</a:t>
            </a:r>
            <a:endParaRPr lang="en-US" altLang="zh-CN" sz="2000" b="1" dirty="0">
              <a:solidFill>
                <a:srgbClr val="65DDB2"/>
              </a:solidFill>
              <a:ea typeface="锐字锐线梦想黑简1.0" panose="02010604000000000000" pitchFamily="2" charset="-122"/>
            </a:endParaRPr>
          </a:p>
          <a:p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本公司未来十年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营业收入呈增长趋势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营业成本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相比收入也在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稳定上升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净利润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2026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年以前均为负数，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2026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年以后净利润规模逐渐扩大，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呈先下降后上升的趋势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。不考虑收入、成本折现因素，本项目投资回收期约为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年。由于本项目主打产品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元宇宙植物数字藏品具有强势的增长空间，因此，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本公司发展潜力巨大，未来成长性良好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6519996" y="2344746"/>
          <a:ext cx="4907834" cy="209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519996" y="4550124"/>
          <a:ext cx="4907834" cy="238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145144" y="681215"/>
            <a:ext cx="5798455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7EFD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Analysis of projected income statement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B7EFD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882277" y="160060"/>
            <a:ext cx="2973554" cy="599749"/>
            <a:chOff x="4613854" y="456866"/>
            <a:chExt cx="2973554" cy="599749"/>
          </a:xfrm>
        </p:grpSpPr>
        <p:sp>
          <p:nvSpPr>
            <p:cNvPr id="29" name="文本框 28"/>
            <p:cNvSpPr txBox="1"/>
            <p:nvPr/>
          </p:nvSpPr>
          <p:spPr>
            <a:xfrm>
              <a:off x="4781614" y="45686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 w="15875">
                    <a:solidFill>
                      <a:srgbClr val="018D79"/>
                    </a:solidFill>
                  </a:ln>
                  <a:gradFill>
                    <a:gsLst>
                      <a:gs pos="58900">
                        <a:srgbClr val="018D79"/>
                      </a:gs>
                      <a:gs pos="100000">
                        <a:srgbClr val="018D79"/>
                      </a:gs>
                      <a:gs pos="0">
                        <a:srgbClr val="018D79"/>
                      </a:gs>
                    </a:gsLst>
                    <a:lin ang="2700000" scaled="1"/>
                  </a:gradFill>
                  <a:effectLst>
                    <a:outerShdw blurRad="419100" dist="38100" dir="2700000" algn="tl" rotWithShape="0">
                      <a:prstClr val="black">
                        <a:alpha val="27000"/>
                      </a:prstClr>
                    </a:outerShdw>
                  </a:effectLst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财务指标分析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77193" y="4718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rgbClr val="2CCA92"/>
                      </a:gs>
                      <a:gs pos="0">
                        <a:srgbClr val="FFFFFF"/>
                      </a:gs>
                      <a:gs pos="58000">
                        <a:srgbClr val="B7EFDB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财务指标分析</a:t>
              </a:r>
            </a:p>
          </p:txBody>
        </p:sp>
        <p:sp>
          <p:nvSpPr>
            <p:cNvPr id="32" name="任意多边形: 形状 31"/>
            <p:cNvSpPr/>
            <p:nvPr/>
          </p:nvSpPr>
          <p:spPr>
            <a:xfrm flipH="1">
              <a:off x="7471352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4613854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96857" y="3477288"/>
            <a:ext cx="6248399" cy="28931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由表可知，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2023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2024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2025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2028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2031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年的利润率增长率为负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。根据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企业生命周期理论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初创期企业的利润为负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是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合理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现象，故此处只对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2025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年以后财务指标呈现的异常情况进行解释说明。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根据折旧假设，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本公司每三年重新购置一次长期资产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，而长期资产投资金额的重要性水平较高，因此，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购置长期资产年份的营业利润率与销售净利率均显著降低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。而由于长期资产投资支出发生频率稳定，因此这两项财务指标的反常变化具有一定的规律性。综上，除购置长期资产的年份外，本公司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未来十年的营业利润率与销售净利率均加速上升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65DDB2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     根据以上数据进行分析，由于线下经营门店初创期所需购置的长期资产较多，花费成本较高，因此本公司</a:t>
            </a:r>
            <a:r>
              <a:rPr lang="en-US" altLang="zh-CN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2022-2026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年营业利润率较低，甚至出现负增长；但后期随着主营业务的强势增长，本公司净利率开始上升。总体而言，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本公司未来十年营业利润率及销售净利率呈先下降后上升的趋势，符合项目的生命周期理论，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由此可得</a:t>
            </a:r>
            <a:r>
              <a:rPr lang="zh-CN" altLang="en-US" sz="1400" b="1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本公司具有良好的成长空间与发展潜力</a:t>
            </a:r>
            <a:r>
              <a:rPr lang="zh-CN" altLang="en-US" sz="1400" dirty="0">
                <a:solidFill>
                  <a:srgbClr val="65DDB2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7208322"/>
              </p:ext>
            </p:extLst>
          </p:nvPr>
        </p:nvGraphicFramePr>
        <p:xfrm>
          <a:off x="246744" y="1056921"/>
          <a:ext cx="11698512" cy="221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48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99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</a:t>
                      </a:r>
                      <a:r>
                        <a:rPr lang="zh-CN" alt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2027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2031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2032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4763" marR="4763" marT="4763" marB="0" anchor="b">
                    <a:solidFill>
                      <a:srgbClr val="018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利润率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-53.72%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-17.85%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6.71%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14.89%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22.71%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25.69%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25.12%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29.55%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增长率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97.25%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-18.20%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-922.64%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137.57%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122.07%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-17.08%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83.91%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17.66%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净利率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-53.07%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-17.85%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12.51%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10.37%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21.10%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24.83%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增长率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97.22%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-18.20%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-922.64%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131.56%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122.07%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-17.08%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83.91%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-2.23%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17.66%</a:t>
                      </a:r>
                    </a:p>
                  </a:txBody>
                  <a:tcPr marL="4763" marR="4763" marT="4763" marB="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68367" y="3556254"/>
          <a:ext cx="5174343" cy="314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469827" y="613477"/>
            <a:ext cx="5798455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7EFD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Analysis of financial indicators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B7EFD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37194" y="4104829"/>
            <a:ext cx="1028702" cy="1193294"/>
            <a:chOff x="2608035" y="2365378"/>
            <a:chExt cx="1268036" cy="1470922"/>
          </a:xfrm>
        </p:grpSpPr>
        <p:sp>
          <p:nvSpPr>
            <p:cNvPr id="2" name="六边形 1"/>
            <p:cNvSpPr/>
            <p:nvPr/>
          </p:nvSpPr>
          <p:spPr>
            <a:xfrm rot="5400000">
              <a:off x="2506592" y="2466821"/>
              <a:ext cx="1470922" cy="1268036"/>
            </a:xfrm>
            <a:prstGeom prst="hexagon">
              <a:avLst/>
            </a:prstGeom>
            <a:solidFill>
              <a:srgbClr val="018D7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六边形 2"/>
            <p:cNvSpPr/>
            <p:nvPr/>
          </p:nvSpPr>
          <p:spPr>
            <a:xfrm rot="5400000">
              <a:off x="2626553" y="2570237"/>
              <a:ext cx="1230998" cy="1061204"/>
            </a:xfrm>
            <a:prstGeom prst="hexagon">
              <a:avLst/>
            </a:prstGeom>
            <a:solidFill>
              <a:srgbClr val="2CCA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任意多边形: 形状 7"/>
            <p:cNvSpPr/>
            <p:nvPr/>
          </p:nvSpPr>
          <p:spPr>
            <a:xfrm rot="5400000">
              <a:off x="236125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: 形状 8"/>
            <p:cNvSpPr/>
            <p:nvPr/>
          </p:nvSpPr>
          <p:spPr>
            <a:xfrm rot="16200000" flipH="1">
              <a:off x="321608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8788" y="2082800"/>
            <a:ext cx="2414424" cy="2800732"/>
            <a:chOff x="2608035" y="2365378"/>
            <a:chExt cx="1268036" cy="1470922"/>
          </a:xfrm>
        </p:grpSpPr>
        <p:sp>
          <p:nvSpPr>
            <p:cNvPr id="12" name="六边形 11"/>
            <p:cNvSpPr/>
            <p:nvPr/>
          </p:nvSpPr>
          <p:spPr>
            <a:xfrm rot="5400000">
              <a:off x="2506592" y="2466821"/>
              <a:ext cx="1470922" cy="1268036"/>
            </a:xfrm>
            <a:prstGeom prst="hexagon">
              <a:avLst/>
            </a:prstGeom>
            <a:solidFill>
              <a:srgbClr val="018D7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/>
            <p:cNvSpPr/>
            <p:nvPr/>
          </p:nvSpPr>
          <p:spPr>
            <a:xfrm rot="5400000">
              <a:off x="236125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/>
            <p:cNvSpPr/>
            <p:nvPr/>
          </p:nvSpPr>
          <p:spPr>
            <a:xfrm rot="16200000" flipH="1">
              <a:off x="321608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32114" y="1853754"/>
            <a:ext cx="1028702" cy="1193294"/>
            <a:chOff x="2608035" y="2365378"/>
            <a:chExt cx="1268036" cy="1470922"/>
          </a:xfrm>
        </p:grpSpPr>
        <p:sp>
          <p:nvSpPr>
            <p:cNvPr id="22" name="六边形 21"/>
            <p:cNvSpPr/>
            <p:nvPr/>
          </p:nvSpPr>
          <p:spPr>
            <a:xfrm rot="5400000">
              <a:off x="2506592" y="2466821"/>
              <a:ext cx="1470922" cy="1268036"/>
            </a:xfrm>
            <a:prstGeom prst="hexagon">
              <a:avLst/>
            </a:prstGeom>
            <a:solidFill>
              <a:srgbClr val="018D7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六边形 22"/>
            <p:cNvSpPr/>
            <p:nvPr/>
          </p:nvSpPr>
          <p:spPr>
            <a:xfrm rot="5400000">
              <a:off x="2626553" y="2570237"/>
              <a:ext cx="1230998" cy="1061204"/>
            </a:xfrm>
            <a:prstGeom prst="hexagon">
              <a:avLst/>
            </a:prstGeom>
            <a:solidFill>
              <a:srgbClr val="2CCA9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: 形状 23"/>
            <p:cNvSpPr/>
            <p:nvPr/>
          </p:nvSpPr>
          <p:spPr>
            <a:xfrm rot="5400000">
              <a:off x="236125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/>
            <p:cNvSpPr/>
            <p:nvPr/>
          </p:nvSpPr>
          <p:spPr>
            <a:xfrm rot="16200000" flipH="1">
              <a:off x="3216082" y="2997650"/>
              <a:ext cx="906771" cy="206375"/>
            </a:xfrm>
            <a:custGeom>
              <a:avLst/>
              <a:gdLst>
                <a:gd name="connsiteX0" fmla="*/ 0 w 906771"/>
                <a:gd name="connsiteY0" fmla="*/ 0 h 206375"/>
                <a:gd name="connsiteX1" fmla="*/ 34130 w 906771"/>
                <a:gd name="connsiteY1" fmla="*/ 0 h 206375"/>
                <a:gd name="connsiteX2" fmla="*/ 122606 w 906771"/>
                <a:gd name="connsiteY2" fmla="*/ 176952 h 206375"/>
                <a:gd name="connsiteX3" fmla="*/ 784163 w 906771"/>
                <a:gd name="connsiteY3" fmla="*/ 176952 h 206375"/>
                <a:gd name="connsiteX4" fmla="*/ 872639 w 906771"/>
                <a:gd name="connsiteY4" fmla="*/ 0 h 206375"/>
                <a:gd name="connsiteX5" fmla="*/ 906771 w 906771"/>
                <a:gd name="connsiteY5" fmla="*/ 0 h 206375"/>
                <a:gd name="connsiteX6" fmla="*/ 803583 w 906771"/>
                <a:gd name="connsiteY6" fmla="*/ 206375 h 206375"/>
                <a:gd name="connsiteX7" fmla="*/ 103187 w 906771"/>
                <a:gd name="connsiteY7" fmla="*/ 206375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6771" h="206375">
                  <a:moveTo>
                    <a:pt x="0" y="0"/>
                  </a:moveTo>
                  <a:lnTo>
                    <a:pt x="34130" y="0"/>
                  </a:lnTo>
                  <a:lnTo>
                    <a:pt x="122606" y="176952"/>
                  </a:lnTo>
                  <a:lnTo>
                    <a:pt x="784163" y="176952"/>
                  </a:lnTo>
                  <a:lnTo>
                    <a:pt x="872639" y="0"/>
                  </a:lnTo>
                  <a:lnTo>
                    <a:pt x="906771" y="0"/>
                  </a:lnTo>
                  <a:lnTo>
                    <a:pt x="803583" y="206375"/>
                  </a:lnTo>
                  <a:lnTo>
                    <a:pt x="103187" y="206375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" name="椭圆 26"/>
          <p:cNvSpPr/>
          <p:nvPr>
            <p:custDataLst>
              <p:tags r:id="rId1"/>
            </p:custDataLst>
          </p:nvPr>
        </p:nvSpPr>
        <p:spPr>
          <a:xfrm>
            <a:off x="8288339" y="4470216"/>
            <a:ext cx="462912" cy="462515"/>
          </a:xfrm>
          <a:custGeom>
            <a:avLst/>
            <a:gdLst>
              <a:gd name="connsiteX0" fmla="*/ 410361 w 608089"/>
              <a:gd name="connsiteY0" fmla="*/ 326491 h 607568"/>
              <a:gd name="connsiteX1" fmla="*/ 398070 w 608089"/>
              <a:gd name="connsiteY1" fmla="*/ 341834 h 607568"/>
              <a:gd name="connsiteX2" fmla="*/ 342147 w 608089"/>
              <a:gd name="connsiteY2" fmla="*/ 397681 h 607568"/>
              <a:gd name="connsiteX3" fmla="*/ 326783 w 608089"/>
              <a:gd name="connsiteY3" fmla="*/ 410108 h 607568"/>
              <a:gd name="connsiteX4" fmla="*/ 347524 w 608089"/>
              <a:gd name="connsiteY4" fmla="*/ 472706 h 607568"/>
              <a:gd name="connsiteX5" fmla="*/ 432945 w 608089"/>
              <a:gd name="connsiteY5" fmla="*/ 558011 h 607568"/>
              <a:gd name="connsiteX6" fmla="*/ 558465 w 608089"/>
              <a:gd name="connsiteY6" fmla="*/ 432509 h 607568"/>
              <a:gd name="connsiteX7" fmla="*/ 473044 w 608089"/>
              <a:gd name="connsiteY7" fmla="*/ 347204 h 607568"/>
              <a:gd name="connsiteX8" fmla="*/ 329856 w 608089"/>
              <a:gd name="connsiteY8" fmla="*/ 224463 h 607568"/>
              <a:gd name="connsiteX9" fmla="*/ 294980 w 608089"/>
              <a:gd name="connsiteY9" fmla="*/ 238885 h 607568"/>
              <a:gd name="connsiteX10" fmla="*/ 239057 w 608089"/>
              <a:gd name="connsiteY10" fmla="*/ 294732 h 607568"/>
              <a:gd name="connsiteX11" fmla="*/ 239057 w 608089"/>
              <a:gd name="connsiteY11" fmla="*/ 364387 h 607568"/>
              <a:gd name="connsiteX12" fmla="*/ 243359 w 608089"/>
              <a:gd name="connsiteY12" fmla="*/ 368683 h 607568"/>
              <a:gd name="connsiteX13" fmla="*/ 278234 w 608089"/>
              <a:gd name="connsiteY13" fmla="*/ 383105 h 607568"/>
              <a:gd name="connsiteX14" fmla="*/ 313110 w 608089"/>
              <a:gd name="connsiteY14" fmla="*/ 368683 h 607568"/>
              <a:gd name="connsiteX15" fmla="*/ 369033 w 608089"/>
              <a:gd name="connsiteY15" fmla="*/ 312836 h 607568"/>
              <a:gd name="connsiteX16" fmla="*/ 369033 w 608089"/>
              <a:gd name="connsiteY16" fmla="*/ 243181 h 607568"/>
              <a:gd name="connsiteX17" fmla="*/ 364731 w 608089"/>
              <a:gd name="connsiteY17" fmla="*/ 238885 h 607568"/>
              <a:gd name="connsiteX18" fmla="*/ 329856 w 608089"/>
              <a:gd name="connsiteY18" fmla="*/ 224463 h 607568"/>
              <a:gd name="connsiteX19" fmla="*/ 402819 w 608089"/>
              <a:gd name="connsiteY19" fmla="*/ 98368 h 607568"/>
              <a:gd name="connsiteX20" fmla="*/ 509601 w 608089"/>
              <a:gd name="connsiteY20" fmla="*/ 204973 h 607568"/>
              <a:gd name="connsiteX21" fmla="*/ 489166 w 608089"/>
              <a:gd name="connsiteY21" fmla="*/ 225527 h 607568"/>
              <a:gd name="connsiteX22" fmla="*/ 468578 w 608089"/>
              <a:gd name="connsiteY22" fmla="*/ 204973 h 607568"/>
              <a:gd name="connsiteX23" fmla="*/ 402819 w 608089"/>
              <a:gd name="connsiteY23" fmla="*/ 139476 h 607568"/>
              <a:gd name="connsiteX24" fmla="*/ 382231 w 608089"/>
              <a:gd name="connsiteY24" fmla="*/ 118922 h 607568"/>
              <a:gd name="connsiteX25" fmla="*/ 402819 w 608089"/>
              <a:gd name="connsiteY25" fmla="*/ 98368 h 607568"/>
              <a:gd name="connsiteX26" fmla="*/ 175145 w 608089"/>
              <a:gd name="connsiteY26" fmla="*/ 49557 h 607568"/>
              <a:gd name="connsiteX27" fmla="*/ 49625 w 608089"/>
              <a:gd name="connsiteY27" fmla="*/ 175059 h 607568"/>
              <a:gd name="connsiteX28" fmla="*/ 135046 w 608089"/>
              <a:gd name="connsiteY28" fmla="*/ 260364 h 607568"/>
              <a:gd name="connsiteX29" fmla="*/ 197729 w 608089"/>
              <a:gd name="connsiteY29" fmla="*/ 281077 h 607568"/>
              <a:gd name="connsiteX30" fmla="*/ 210020 w 608089"/>
              <a:gd name="connsiteY30" fmla="*/ 265734 h 607568"/>
              <a:gd name="connsiteX31" fmla="*/ 265943 w 608089"/>
              <a:gd name="connsiteY31" fmla="*/ 209887 h 607568"/>
              <a:gd name="connsiteX32" fmla="*/ 281307 w 608089"/>
              <a:gd name="connsiteY32" fmla="*/ 197460 h 607568"/>
              <a:gd name="connsiteX33" fmla="*/ 260566 w 608089"/>
              <a:gd name="connsiteY33" fmla="*/ 134862 h 607568"/>
              <a:gd name="connsiteX34" fmla="*/ 402823 w 608089"/>
              <a:gd name="connsiteY34" fmla="*/ 28720 h 607568"/>
              <a:gd name="connsiteX35" fmla="*/ 579391 w 608089"/>
              <a:gd name="connsiteY35" fmla="*/ 204972 h 607568"/>
              <a:gd name="connsiteX36" fmla="*/ 558953 w 608089"/>
              <a:gd name="connsiteY36" fmla="*/ 225527 h 607568"/>
              <a:gd name="connsiteX37" fmla="*/ 538361 w 608089"/>
              <a:gd name="connsiteY37" fmla="*/ 204972 h 607568"/>
              <a:gd name="connsiteX38" fmla="*/ 402823 w 608089"/>
              <a:gd name="connsiteY38" fmla="*/ 69677 h 607568"/>
              <a:gd name="connsiteX39" fmla="*/ 382231 w 608089"/>
              <a:gd name="connsiteY39" fmla="*/ 49275 h 607568"/>
              <a:gd name="connsiteX40" fmla="*/ 402823 w 608089"/>
              <a:gd name="connsiteY40" fmla="*/ 28720 h 607568"/>
              <a:gd name="connsiteX41" fmla="*/ 175145 w 608089"/>
              <a:gd name="connsiteY41" fmla="*/ 0 h 607568"/>
              <a:gd name="connsiteX42" fmla="*/ 189740 w 608089"/>
              <a:gd name="connsiteY42" fmla="*/ 5984 h 607568"/>
              <a:gd name="connsiteX43" fmla="*/ 293137 w 608089"/>
              <a:gd name="connsiteY43" fmla="*/ 109240 h 607568"/>
              <a:gd name="connsiteX44" fmla="*/ 298053 w 608089"/>
              <a:gd name="connsiteY44" fmla="*/ 117371 h 607568"/>
              <a:gd name="connsiteX45" fmla="*/ 320177 w 608089"/>
              <a:gd name="connsiteY45" fmla="*/ 183958 h 607568"/>
              <a:gd name="connsiteX46" fmla="*/ 329856 w 608089"/>
              <a:gd name="connsiteY46" fmla="*/ 183498 h 607568"/>
              <a:gd name="connsiteX47" fmla="*/ 393768 w 608089"/>
              <a:gd name="connsiteY47" fmla="*/ 209887 h 607568"/>
              <a:gd name="connsiteX48" fmla="*/ 398070 w 608089"/>
              <a:gd name="connsiteY48" fmla="*/ 214183 h 607568"/>
              <a:gd name="connsiteX49" fmla="*/ 423881 w 608089"/>
              <a:gd name="connsiteY49" fmla="*/ 287674 h 607568"/>
              <a:gd name="connsiteX50" fmla="*/ 490712 w 608089"/>
              <a:gd name="connsiteY50" fmla="*/ 309768 h 607568"/>
              <a:gd name="connsiteX51" fmla="*/ 498701 w 608089"/>
              <a:gd name="connsiteY51" fmla="*/ 314831 h 607568"/>
              <a:gd name="connsiteX52" fmla="*/ 602098 w 608089"/>
              <a:gd name="connsiteY52" fmla="*/ 418087 h 607568"/>
              <a:gd name="connsiteX53" fmla="*/ 602098 w 608089"/>
              <a:gd name="connsiteY53" fmla="*/ 447084 h 607568"/>
              <a:gd name="connsiteX54" fmla="*/ 447387 w 608089"/>
              <a:gd name="connsiteY54" fmla="*/ 601584 h 607568"/>
              <a:gd name="connsiteX55" fmla="*/ 432945 w 608089"/>
              <a:gd name="connsiteY55" fmla="*/ 607568 h 607568"/>
              <a:gd name="connsiteX56" fmla="*/ 418350 w 608089"/>
              <a:gd name="connsiteY56" fmla="*/ 601584 h 607568"/>
              <a:gd name="connsiteX57" fmla="*/ 314953 w 608089"/>
              <a:gd name="connsiteY57" fmla="*/ 498328 h 607568"/>
              <a:gd name="connsiteX58" fmla="*/ 310037 w 608089"/>
              <a:gd name="connsiteY58" fmla="*/ 490197 h 607568"/>
              <a:gd name="connsiteX59" fmla="*/ 287913 w 608089"/>
              <a:gd name="connsiteY59" fmla="*/ 423610 h 607568"/>
              <a:gd name="connsiteX60" fmla="*/ 278234 w 608089"/>
              <a:gd name="connsiteY60" fmla="*/ 424070 h 607568"/>
              <a:gd name="connsiteX61" fmla="*/ 214322 w 608089"/>
              <a:gd name="connsiteY61" fmla="*/ 397681 h 607568"/>
              <a:gd name="connsiteX62" fmla="*/ 210020 w 608089"/>
              <a:gd name="connsiteY62" fmla="*/ 393385 h 607568"/>
              <a:gd name="connsiteX63" fmla="*/ 184056 w 608089"/>
              <a:gd name="connsiteY63" fmla="*/ 319894 h 607568"/>
              <a:gd name="connsiteX64" fmla="*/ 117378 w 608089"/>
              <a:gd name="connsiteY64" fmla="*/ 297800 h 607568"/>
              <a:gd name="connsiteX65" fmla="*/ 109389 w 608089"/>
              <a:gd name="connsiteY65" fmla="*/ 292737 h 607568"/>
              <a:gd name="connsiteX66" fmla="*/ 5992 w 608089"/>
              <a:gd name="connsiteY66" fmla="*/ 189481 h 607568"/>
              <a:gd name="connsiteX67" fmla="*/ 5992 w 608089"/>
              <a:gd name="connsiteY67" fmla="*/ 160484 h 607568"/>
              <a:gd name="connsiteX68" fmla="*/ 160703 w 608089"/>
              <a:gd name="connsiteY68" fmla="*/ 5984 h 607568"/>
              <a:gd name="connsiteX69" fmla="*/ 175145 w 608089"/>
              <a:gd name="connsiteY69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8089" h="607568">
                <a:moveTo>
                  <a:pt x="410361" y="326491"/>
                </a:moveTo>
                <a:cubicBezTo>
                  <a:pt x="406981" y="331861"/>
                  <a:pt x="402833" y="337078"/>
                  <a:pt x="398070" y="341834"/>
                </a:cubicBezTo>
                <a:lnTo>
                  <a:pt x="342147" y="397681"/>
                </a:lnTo>
                <a:cubicBezTo>
                  <a:pt x="337384" y="402437"/>
                  <a:pt x="332314" y="406580"/>
                  <a:pt x="326783" y="410108"/>
                </a:cubicBezTo>
                <a:lnTo>
                  <a:pt x="347524" y="472706"/>
                </a:lnTo>
                <a:lnTo>
                  <a:pt x="432945" y="558011"/>
                </a:lnTo>
                <a:lnTo>
                  <a:pt x="558465" y="432509"/>
                </a:lnTo>
                <a:lnTo>
                  <a:pt x="473044" y="347204"/>
                </a:lnTo>
                <a:close/>
                <a:moveTo>
                  <a:pt x="329856" y="224463"/>
                </a:moveTo>
                <a:cubicBezTo>
                  <a:pt x="316643" y="224463"/>
                  <a:pt x="304199" y="229679"/>
                  <a:pt x="294980" y="238885"/>
                </a:cubicBezTo>
                <a:lnTo>
                  <a:pt x="239057" y="294732"/>
                </a:lnTo>
                <a:cubicBezTo>
                  <a:pt x="219853" y="313910"/>
                  <a:pt x="219853" y="345209"/>
                  <a:pt x="239057" y="364387"/>
                </a:cubicBezTo>
                <a:lnTo>
                  <a:pt x="243359" y="368683"/>
                </a:lnTo>
                <a:cubicBezTo>
                  <a:pt x="252731" y="377889"/>
                  <a:pt x="265022" y="383105"/>
                  <a:pt x="278234" y="383105"/>
                </a:cubicBezTo>
                <a:cubicBezTo>
                  <a:pt x="291447" y="383105"/>
                  <a:pt x="303891" y="377889"/>
                  <a:pt x="313110" y="368683"/>
                </a:cubicBezTo>
                <a:lnTo>
                  <a:pt x="369033" y="312836"/>
                </a:lnTo>
                <a:cubicBezTo>
                  <a:pt x="388237" y="293658"/>
                  <a:pt x="388237" y="262359"/>
                  <a:pt x="369033" y="243181"/>
                </a:cubicBezTo>
                <a:lnTo>
                  <a:pt x="364731" y="238885"/>
                </a:lnTo>
                <a:cubicBezTo>
                  <a:pt x="355359" y="229679"/>
                  <a:pt x="343068" y="224463"/>
                  <a:pt x="329856" y="224463"/>
                </a:cubicBezTo>
                <a:close/>
                <a:moveTo>
                  <a:pt x="402819" y="98368"/>
                </a:moveTo>
                <a:cubicBezTo>
                  <a:pt x="461664" y="98368"/>
                  <a:pt x="509601" y="146225"/>
                  <a:pt x="509601" y="204973"/>
                </a:cubicBezTo>
                <a:cubicBezTo>
                  <a:pt x="509601" y="216324"/>
                  <a:pt x="500382" y="225527"/>
                  <a:pt x="489166" y="225527"/>
                </a:cubicBezTo>
                <a:cubicBezTo>
                  <a:pt x="477797" y="225527"/>
                  <a:pt x="468578" y="216324"/>
                  <a:pt x="468578" y="204973"/>
                </a:cubicBezTo>
                <a:cubicBezTo>
                  <a:pt x="468578" y="168927"/>
                  <a:pt x="439079" y="139476"/>
                  <a:pt x="402819" y="139476"/>
                </a:cubicBezTo>
                <a:cubicBezTo>
                  <a:pt x="391450" y="139476"/>
                  <a:pt x="382231" y="130273"/>
                  <a:pt x="382231" y="118922"/>
                </a:cubicBezTo>
                <a:cubicBezTo>
                  <a:pt x="382231" y="107571"/>
                  <a:pt x="391450" y="98368"/>
                  <a:pt x="402819" y="98368"/>
                </a:cubicBezTo>
                <a:close/>
                <a:moveTo>
                  <a:pt x="175145" y="49557"/>
                </a:moveTo>
                <a:lnTo>
                  <a:pt x="49625" y="175059"/>
                </a:lnTo>
                <a:lnTo>
                  <a:pt x="135046" y="260364"/>
                </a:lnTo>
                <a:lnTo>
                  <a:pt x="197729" y="281077"/>
                </a:lnTo>
                <a:cubicBezTo>
                  <a:pt x="201109" y="275707"/>
                  <a:pt x="205257" y="270490"/>
                  <a:pt x="210020" y="265734"/>
                </a:cubicBezTo>
                <a:lnTo>
                  <a:pt x="265943" y="209887"/>
                </a:lnTo>
                <a:cubicBezTo>
                  <a:pt x="270706" y="205131"/>
                  <a:pt x="275776" y="200988"/>
                  <a:pt x="281307" y="197460"/>
                </a:cubicBezTo>
                <a:lnTo>
                  <a:pt x="260566" y="134862"/>
                </a:lnTo>
                <a:close/>
                <a:moveTo>
                  <a:pt x="402823" y="28720"/>
                </a:moveTo>
                <a:cubicBezTo>
                  <a:pt x="500250" y="28720"/>
                  <a:pt x="579391" y="107872"/>
                  <a:pt x="579391" y="204972"/>
                </a:cubicBezTo>
                <a:cubicBezTo>
                  <a:pt x="579391" y="216323"/>
                  <a:pt x="570171" y="225527"/>
                  <a:pt x="558953" y="225527"/>
                </a:cubicBezTo>
                <a:cubicBezTo>
                  <a:pt x="547581" y="225527"/>
                  <a:pt x="538361" y="216323"/>
                  <a:pt x="538361" y="204972"/>
                </a:cubicBezTo>
                <a:cubicBezTo>
                  <a:pt x="538361" y="130422"/>
                  <a:pt x="477507" y="69677"/>
                  <a:pt x="402823" y="69677"/>
                </a:cubicBezTo>
                <a:cubicBezTo>
                  <a:pt x="391451" y="69677"/>
                  <a:pt x="382231" y="60626"/>
                  <a:pt x="382231" y="49275"/>
                </a:cubicBezTo>
                <a:cubicBezTo>
                  <a:pt x="382231" y="37924"/>
                  <a:pt x="391451" y="28720"/>
                  <a:pt x="402823" y="28720"/>
                </a:cubicBezTo>
                <a:close/>
                <a:moveTo>
                  <a:pt x="175145" y="0"/>
                </a:moveTo>
                <a:cubicBezTo>
                  <a:pt x="180676" y="0"/>
                  <a:pt x="185899" y="2148"/>
                  <a:pt x="189740" y="5984"/>
                </a:cubicBezTo>
                <a:lnTo>
                  <a:pt x="293137" y="109240"/>
                </a:lnTo>
                <a:cubicBezTo>
                  <a:pt x="295288" y="111541"/>
                  <a:pt x="296978" y="114303"/>
                  <a:pt x="298053" y="117371"/>
                </a:cubicBezTo>
                <a:lnTo>
                  <a:pt x="320177" y="183958"/>
                </a:lnTo>
                <a:cubicBezTo>
                  <a:pt x="323403" y="183651"/>
                  <a:pt x="326629" y="183498"/>
                  <a:pt x="329856" y="183498"/>
                </a:cubicBezTo>
                <a:cubicBezTo>
                  <a:pt x="353977" y="183498"/>
                  <a:pt x="376715" y="192857"/>
                  <a:pt x="393768" y="209887"/>
                </a:cubicBezTo>
                <a:lnTo>
                  <a:pt x="398070" y="214183"/>
                </a:lnTo>
                <a:cubicBezTo>
                  <a:pt x="418196" y="234282"/>
                  <a:pt x="426800" y="261438"/>
                  <a:pt x="423881" y="287674"/>
                </a:cubicBezTo>
                <a:lnTo>
                  <a:pt x="490712" y="309768"/>
                </a:lnTo>
                <a:cubicBezTo>
                  <a:pt x="493631" y="310842"/>
                  <a:pt x="496397" y="312529"/>
                  <a:pt x="498701" y="314831"/>
                </a:cubicBezTo>
                <a:lnTo>
                  <a:pt x="602098" y="418087"/>
                </a:lnTo>
                <a:cubicBezTo>
                  <a:pt x="610087" y="426065"/>
                  <a:pt x="610087" y="439106"/>
                  <a:pt x="602098" y="447084"/>
                </a:cubicBezTo>
                <a:lnTo>
                  <a:pt x="447387" y="601584"/>
                </a:lnTo>
                <a:cubicBezTo>
                  <a:pt x="443546" y="605420"/>
                  <a:pt x="438322" y="607568"/>
                  <a:pt x="432945" y="607568"/>
                </a:cubicBezTo>
                <a:cubicBezTo>
                  <a:pt x="427414" y="607568"/>
                  <a:pt x="422191" y="605420"/>
                  <a:pt x="418350" y="601584"/>
                </a:cubicBezTo>
                <a:lnTo>
                  <a:pt x="314953" y="498328"/>
                </a:lnTo>
                <a:cubicBezTo>
                  <a:pt x="312802" y="496027"/>
                  <a:pt x="311112" y="493265"/>
                  <a:pt x="310037" y="490197"/>
                </a:cubicBezTo>
                <a:lnTo>
                  <a:pt x="287913" y="423610"/>
                </a:lnTo>
                <a:cubicBezTo>
                  <a:pt x="284687" y="423917"/>
                  <a:pt x="281461" y="424070"/>
                  <a:pt x="278234" y="424070"/>
                </a:cubicBezTo>
                <a:cubicBezTo>
                  <a:pt x="254113" y="424070"/>
                  <a:pt x="231375" y="414711"/>
                  <a:pt x="214322" y="397681"/>
                </a:cubicBezTo>
                <a:lnTo>
                  <a:pt x="210020" y="393385"/>
                </a:lnTo>
                <a:cubicBezTo>
                  <a:pt x="189894" y="373286"/>
                  <a:pt x="181290" y="346130"/>
                  <a:pt x="184056" y="319894"/>
                </a:cubicBezTo>
                <a:lnTo>
                  <a:pt x="117378" y="297800"/>
                </a:lnTo>
                <a:cubicBezTo>
                  <a:pt x="114459" y="296726"/>
                  <a:pt x="111693" y="295039"/>
                  <a:pt x="109389" y="292737"/>
                </a:cubicBezTo>
                <a:lnTo>
                  <a:pt x="5992" y="189481"/>
                </a:lnTo>
                <a:cubicBezTo>
                  <a:pt x="-1997" y="181503"/>
                  <a:pt x="-1997" y="168462"/>
                  <a:pt x="5992" y="160484"/>
                </a:cubicBezTo>
                <a:lnTo>
                  <a:pt x="160703" y="5984"/>
                </a:lnTo>
                <a:cubicBezTo>
                  <a:pt x="164544" y="2148"/>
                  <a:pt x="169768" y="0"/>
                  <a:pt x="175145" y="0"/>
                </a:cubicBezTo>
                <a:close/>
              </a:path>
            </a:pathLst>
          </a:custGeom>
          <a:solidFill>
            <a:srgbClr val="041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27"/>
          <p:cNvSpPr/>
          <p:nvPr/>
        </p:nvSpPr>
        <p:spPr>
          <a:xfrm>
            <a:off x="8340961" y="2218943"/>
            <a:ext cx="459253" cy="462912"/>
          </a:xfrm>
          <a:custGeom>
            <a:avLst/>
            <a:gdLst>
              <a:gd name="connsiteX0" fmla="*/ 272873 w 602346"/>
              <a:gd name="connsiteY0" fmla="*/ 217642 h 607145"/>
              <a:gd name="connsiteX1" fmla="*/ 231912 w 602346"/>
              <a:gd name="connsiteY1" fmla="*/ 237427 h 607145"/>
              <a:gd name="connsiteX2" fmla="*/ 222435 w 602346"/>
              <a:gd name="connsiteY2" fmla="*/ 320392 h 607145"/>
              <a:gd name="connsiteX3" fmla="*/ 315195 w 602346"/>
              <a:gd name="connsiteY3" fmla="*/ 227761 h 607145"/>
              <a:gd name="connsiteX4" fmla="*/ 272873 w 602346"/>
              <a:gd name="connsiteY4" fmla="*/ 217642 h 607145"/>
              <a:gd name="connsiteX5" fmla="*/ 443647 w 602346"/>
              <a:gd name="connsiteY5" fmla="*/ 130901 h 607145"/>
              <a:gd name="connsiteX6" fmla="*/ 125441 w 602346"/>
              <a:gd name="connsiteY6" fmla="*/ 448666 h 607145"/>
              <a:gd name="connsiteX7" fmla="*/ 435984 w 602346"/>
              <a:gd name="connsiteY7" fmla="*/ 441014 h 607145"/>
              <a:gd name="connsiteX8" fmla="*/ 443647 w 602346"/>
              <a:gd name="connsiteY8" fmla="*/ 130901 h 607145"/>
              <a:gd name="connsiteX9" fmla="*/ 443848 w 602346"/>
              <a:gd name="connsiteY9" fmla="*/ 99286 h 607145"/>
              <a:gd name="connsiteX10" fmla="*/ 451713 w 602346"/>
              <a:gd name="connsiteY10" fmla="*/ 107140 h 607145"/>
              <a:gd name="connsiteX11" fmla="*/ 461795 w 602346"/>
              <a:gd name="connsiteY11" fmla="*/ 445444 h 607145"/>
              <a:gd name="connsiteX12" fmla="*/ 542456 w 602346"/>
              <a:gd name="connsiteY12" fmla="*/ 525992 h 607145"/>
              <a:gd name="connsiteX13" fmla="*/ 586617 w 602346"/>
              <a:gd name="connsiteY13" fmla="*/ 481892 h 607145"/>
              <a:gd name="connsiteX14" fmla="*/ 602346 w 602346"/>
              <a:gd name="connsiteY14" fmla="*/ 497398 h 607145"/>
              <a:gd name="connsiteX15" fmla="*/ 492648 w 602346"/>
              <a:gd name="connsiteY15" fmla="*/ 607145 h 607145"/>
              <a:gd name="connsiteX16" fmla="*/ 476919 w 602346"/>
              <a:gd name="connsiteY16" fmla="*/ 591438 h 607145"/>
              <a:gd name="connsiteX17" fmla="*/ 526727 w 602346"/>
              <a:gd name="connsiteY17" fmla="*/ 541699 h 607145"/>
              <a:gd name="connsiteX18" fmla="*/ 446268 w 602346"/>
              <a:gd name="connsiteY18" fmla="*/ 461352 h 607145"/>
              <a:gd name="connsiteX19" fmla="*/ 276679 w 602346"/>
              <a:gd name="connsiteY19" fmla="*/ 529013 h 607145"/>
              <a:gd name="connsiteX20" fmla="*/ 101646 w 602346"/>
              <a:gd name="connsiteY20" fmla="*/ 456721 h 607145"/>
              <a:gd name="connsiteX21" fmla="*/ 93781 w 602346"/>
              <a:gd name="connsiteY21" fmla="*/ 448867 h 607145"/>
              <a:gd name="connsiteX22" fmla="*/ 206706 w 602346"/>
              <a:gd name="connsiteY22" fmla="*/ 336300 h 607145"/>
              <a:gd name="connsiteX23" fmla="*/ 216385 w 602346"/>
              <a:gd name="connsiteY23" fmla="*/ 221720 h 607145"/>
              <a:gd name="connsiteX24" fmla="*/ 331125 w 602346"/>
              <a:gd name="connsiteY24" fmla="*/ 212054 h 607145"/>
              <a:gd name="connsiteX25" fmla="*/ 271248 w 602346"/>
              <a:gd name="connsiteY25" fmla="*/ 90394 h 607145"/>
              <a:gd name="connsiteX26" fmla="*/ 326110 w 602346"/>
              <a:gd name="connsiteY26" fmla="*/ 98852 h 607145"/>
              <a:gd name="connsiteX27" fmla="*/ 333371 w 602346"/>
              <a:gd name="connsiteY27" fmla="*/ 112749 h 607145"/>
              <a:gd name="connsiteX28" fmla="*/ 319454 w 602346"/>
              <a:gd name="connsiteY28" fmla="*/ 119999 h 607145"/>
              <a:gd name="connsiteX29" fmla="*/ 271248 w 602346"/>
              <a:gd name="connsiteY29" fmla="*/ 112547 h 607145"/>
              <a:gd name="connsiteX30" fmla="*/ 112511 w 602346"/>
              <a:gd name="connsiteY30" fmla="*/ 270841 h 607145"/>
              <a:gd name="connsiteX31" fmla="*/ 120377 w 602346"/>
              <a:gd name="connsiteY31" fmla="*/ 319980 h 607145"/>
              <a:gd name="connsiteX32" fmla="*/ 113318 w 602346"/>
              <a:gd name="connsiteY32" fmla="*/ 333876 h 607145"/>
              <a:gd name="connsiteX33" fmla="*/ 109889 w 602346"/>
              <a:gd name="connsiteY33" fmla="*/ 334480 h 607145"/>
              <a:gd name="connsiteX34" fmla="*/ 99199 w 602346"/>
              <a:gd name="connsiteY34" fmla="*/ 326827 h 607145"/>
              <a:gd name="connsiteX35" fmla="*/ 90324 w 602346"/>
              <a:gd name="connsiteY35" fmla="*/ 270841 h 607145"/>
              <a:gd name="connsiteX36" fmla="*/ 271248 w 602346"/>
              <a:gd name="connsiteY36" fmla="*/ 90394 h 607145"/>
              <a:gd name="connsiteX37" fmla="*/ 271241 w 602346"/>
              <a:gd name="connsiteY37" fmla="*/ 0 h 607145"/>
              <a:gd name="connsiteX38" fmla="*/ 351302 w 602346"/>
              <a:gd name="connsiteY38" fmla="*/ 12082 h 607145"/>
              <a:gd name="connsiteX39" fmla="*/ 358562 w 602346"/>
              <a:gd name="connsiteY39" fmla="*/ 25775 h 607145"/>
              <a:gd name="connsiteX40" fmla="*/ 344849 w 602346"/>
              <a:gd name="connsiteY40" fmla="*/ 33225 h 607145"/>
              <a:gd name="connsiteX41" fmla="*/ 271241 w 602346"/>
              <a:gd name="connsiteY41" fmla="*/ 22150 h 607145"/>
              <a:gd name="connsiteX42" fmla="*/ 22183 w 602346"/>
              <a:gd name="connsiteY42" fmla="*/ 270839 h 607145"/>
              <a:gd name="connsiteX43" fmla="*/ 30855 w 602346"/>
              <a:gd name="connsiteY43" fmla="*/ 336685 h 607145"/>
              <a:gd name="connsiteX44" fmla="*/ 23191 w 602346"/>
              <a:gd name="connsiteY44" fmla="*/ 350378 h 607145"/>
              <a:gd name="connsiteX45" fmla="*/ 20166 w 602346"/>
              <a:gd name="connsiteY45" fmla="*/ 350781 h 607145"/>
              <a:gd name="connsiteX46" fmla="*/ 9478 w 602346"/>
              <a:gd name="connsiteY46" fmla="*/ 342525 h 607145"/>
              <a:gd name="connsiteX47" fmla="*/ 0 w 602346"/>
              <a:gd name="connsiteY47" fmla="*/ 270839 h 607145"/>
              <a:gd name="connsiteX48" fmla="*/ 271241 w 602346"/>
              <a:gd name="connsiteY48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2346" h="607145">
                <a:moveTo>
                  <a:pt x="272873" y="217642"/>
                </a:moveTo>
                <a:cubicBezTo>
                  <a:pt x="258077" y="219253"/>
                  <a:pt x="243507" y="225848"/>
                  <a:pt x="231912" y="237427"/>
                </a:cubicBezTo>
                <a:cubicBezTo>
                  <a:pt x="208924" y="260383"/>
                  <a:pt x="205698" y="295422"/>
                  <a:pt x="222435" y="320392"/>
                </a:cubicBezTo>
                <a:lnTo>
                  <a:pt x="315195" y="227761"/>
                </a:lnTo>
                <a:cubicBezTo>
                  <a:pt x="302692" y="219404"/>
                  <a:pt x="287669" y="216031"/>
                  <a:pt x="272873" y="217642"/>
                </a:cubicBezTo>
                <a:close/>
                <a:moveTo>
                  <a:pt x="443647" y="130901"/>
                </a:moveTo>
                <a:lnTo>
                  <a:pt x="125441" y="448666"/>
                </a:lnTo>
                <a:cubicBezTo>
                  <a:pt x="213764" y="528610"/>
                  <a:pt x="350685" y="526194"/>
                  <a:pt x="435984" y="441014"/>
                </a:cubicBezTo>
                <a:cubicBezTo>
                  <a:pt x="521282" y="355833"/>
                  <a:pt x="523702" y="219102"/>
                  <a:pt x="443647" y="130901"/>
                </a:cubicBezTo>
                <a:close/>
                <a:moveTo>
                  <a:pt x="443848" y="99286"/>
                </a:moveTo>
                <a:lnTo>
                  <a:pt x="451713" y="107140"/>
                </a:lnTo>
                <a:cubicBezTo>
                  <a:pt x="544472" y="199972"/>
                  <a:pt x="547699" y="348584"/>
                  <a:pt x="461795" y="445444"/>
                </a:cubicBezTo>
                <a:lnTo>
                  <a:pt x="542456" y="525992"/>
                </a:lnTo>
                <a:lnTo>
                  <a:pt x="586617" y="481892"/>
                </a:lnTo>
                <a:lnTo>
                  <a:pt x="602346" y="497398"/>
                </a:lnTo>
                <a:lnTo>
                  <a:pt x="492648" y="607145"/>
                </a:lnTo>
                <a:lnTo>
                  <a:pt x="476919" y="591438"/>
                </a:lnTo>
                <a:lnTo>
                  <a:pt x="526727" y="541699"/>
                </a:lnTo>
                <a:lnTo>
                  <a:pt x="446268" y="461352"/>
                </a:lnTo>
                <a:cubicBezTo>
                  <a:pt x="398880" y="506258"/>
                  <a:pt x="337780" y="529013"/>
                  <a:pt x="276679" y="529013"/>
                </a:cubicBezTo>
                <a:cubicBezTo>
                  <a:pt x="213361" y="529013"/>
                  <a:pt x="149840" y="504848"/>
                  <a:pt x="101646" y="456721"/>
                </a:cubicBezTo>
                <a:lnTo>
                  <a:pt x="93781" y="448867"/>
                </a:lnTo>
                <a:lnTo>
                  <a:pt x="206706" y="336300"/>
                </a:lnTo>
                <a:cubicBezTo>
                  <a:pt x="181298" y="302470"/>
                  <a:pt x="184524" y="253335"/>
                  <a:pt x="216385" y="221720"/>
                </a:cubicBezTo>
                <a:cubicBezTo>
                  <a:pt x="248045" y="189903"/>
                  <a:pt x="297248" y="186681"/>
                  <a:pt x="331125" y="212054"/>
                </a:cubicBezTo>
                <a:close/>
                <a:moveTo>
                  <a:pt x="271248" y="90394"/>
                </a:moveTo>
                <a:cubicBezTo>
                  <a:pt x="290006" y="90394"/>
                  <a:pt x="308562" y="93213"/>
                  <a:pt x="326110" y="98852"/>
                </a:cubicBezTo>
                <a:cubicBezTo>
                  <a:pt x="331959" y="100665"/>
                  <a:pt x="335186" y="106908"/>
                  <a:pt x="333371" y="112749"/>
                </a:cubicBezTo>
                <a:cubicBezTo>
                  <a:pt x="331556" y="118589"/>
                  <a:pt x="325303" y="121811"/>
                  <a:pt x="319454" y="119999"/>
                </a:cubicBezTo>
                <a:cubicBezTo>
                  <a:pt x="303923" y="114964"/>
                  <a:pt x="287585" y="112547"/>
                  <a:pt x="271248" y="112547"/>
                </a:cubicBezTo>
                <a:cubicBezTo>
                  <a:pt x="183711" y="112547"/>
                  <a:pt x="112511" y="183437"/>
                  <a:pt x="112511" y="270841"/>
                </a:cubicBezTo>
                <a:cubicBezTo>
                  <a:pt x="112511" y="287556"/>
                  <a:pt x="115133" y="304070"/>
                  <a:pt x="120377" y="319980"/>
                </a:cubicBezTo>
                <a:cubicBezTo>
                  <a:pt x="122193" y="325820"/>
                  <a:pt x="118965" y="332063"/>
                  <a:pt x="113318" y="333876"/>
                </a:cubicBezTo>
                <a:cubicBezTo>
                  <a:pt x="112108" y="334279"/>
                  <a:pt x="110897" y="334480"/>
                  <a:pt x="109889" y="334480"/>
                </a:cubicBezTo>
                <a:cubicBezTo>
                  <a:pt x="105048" y="334480"/>
                  <a:pt x="100813" y="331459"/>
                  <a:pt x="99199" y="326827"/>
                </a:cubicBezTo>
                <a:cubicBezTo>
                  <a:pt x="93349" y="308702"/>
                  <a:pt x="90324" y="289973"/>
                  <a:pt x="90324" y="270841"/>
                </a:cubicBezTo>
                <a:cubicBezTo>
                  <a:pt x="90324" y="171353"/>
                  <a:pt x="171609" y="90394"/>
                  <a:pt x="271248" y="90394"/>
                </a:cubicBezTo>
                <a:close/>
                <a:moveTo>
                  <a:pt x="271241" y="0"/>
                </a:moveTo>
                <a:cubicBezTo>
                  <a:pt x="298466" y="0"/>
                  <a:pt x="325489" y="4027"/>
                  <a:pt x="351302" y="12082"/>
                </a:cubicBezTo>
                <a:cubicBezTo>
                  <a:pt x="357151" y="13894"/>
                  <a:pt x="360377" y="19935"/>
                  <a:pt x="358562" y="25775"/>
                </a:cubicBezTo>
                <a:cubicBezTo>
                  <a:pt x="356949" y="31614"/>
                  <a:pt x="350697" y="35038"/>
                  <a:pt x="344849" y="33225"/>
                </a:cubicBezTo>
                <a:cubicBezTo>
                  <a:pt x="321052" y="25775"/>
                  <a:pt x="296247" y="22150"/>
                  <a:pt x="271241" y="22150"/>
                </a:cubicBezTo>
                <a:cubicBezTo>
                  <a:pt x="133906" y="22150"/>
                  <a:pt x="22183" y="133708"/>
                  <a:pt x="22183" y="270839"/>
                </a:cubicBezTo>
                <a:cubicBezTo>
                  <a:pt x="22183" y="293190"/>
                  <a:pt x="25006" y="315341"/>
                  <a:pt x="30855" y="336685"/>
                </a:cubicBezTo>
                <a:cubicBezTo>
                  <a:pt x="32468" y="342525"/>
                  <a:pt x="29040" y="348767"/>
                  <a:pt x="23191" y="350378"/>
                </a:cubicBezTo>
                <a:cubicBezTo>
                  <a:pt x="22183" y="350580"/>
                  <a:pt x="21175" y="350781"/>
                  <a:pt x="20166" y="350781"/>
                </a:cubicBezTo>
                <a:cubicBezTo>
                  <a:pt x="15326" y="350781"/>
                  <a:pt x="10890" y="347559"/>
                  <a:pt x="9478" y="342525"/>
                </a:cubicBezTo>
                <a:cubicBezTo>
                  <a:pt x="3226" y="319368"/>
                  <a:pt x="0" y="295204"/>
                  <a:pt x="0" y="270839"/>
                </a:cubicBezTo>
                <a:cubicBezTo>
                  <a:pt x="0" y="121424"/>
                  <a:pt x="121605" y="0"/>
                  <a:pt x="271241" y="0"/>
                </a:cubicBezTo>
                <a:close/>
              </a:path>
            </a:pathLst>
          </a:custGeom>
          <a:solidFill>
            <a:srgbClr val="041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316140" y="3881539"/>
            <a:ext cx="2780665" cy="1868170"/>
            <a:chOff x="9356582" y="3281868"/>
            <a:chExt cx="2269970" cy="1868170"/>
          </a:xfrm>
        </p:grpSpPr>
        <p:sp>
          <p:nvSpPr>
            <p:cNvPr id="20" name="矩形 19"/>
            <p:cNvSpPr/>
            <p:nvPr/>
          </p:nvSpPr>
          <p:spPr bwMode="auto">
            <a:xfrm>
              <a:off x="9356582" y="3766373"/>
              <a:ext cx="2269970" cy="1383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将淡化鲜花资材本身的利润，并将整体转向“美学生活馆”或者“礼品店”等概念发展。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打造品牌特色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的同时也会着重打造自己的品牌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向精致、高端和多元化的方向发展</a:t>
              </a:r>
              <a:endParaRPr lang="en-US" altLang="zh-CN" sz="1400" noProof="0" dirty="0">
                <a:ln>
                  <a:noFill/>
                </a:ln>
                <a:solidFill>
                  <a:srgbClr val="65DDB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356582" y="3281868"/>
              <a:ext cx="146182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rgbClr val="65DDB2"/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产品推广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316140" y="1951437"/>
            <a:ext cx="2646775" cy="1381389"/>
            <a:chOff x="3165095" y="3382833"/>
            <a:chExt cx="2338914" cy="1155802"/>
          </a:xfrm>
        </p:grpSpPr>
        <p:sp>
          <p:nvSpPr>
            <p:cNvPr id="30" name="矩形 29"/>
            <p:cNvSpPr/>
            <p:nvPr/>
          </p:nvSpPr>
          <p:spPr bwMode="auto">
            <a:xfrm>
              <a:off x="3165095" y="3740338"/>
              <a:ext cx="2338914" cy="7982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用于与北京、上海、浙江、江苏4地的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艺术家签约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文创艺术品的保管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、对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艺术家的包装及市场推广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65095" y="3382833"/>
              <a:ext cx="146182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5DDB2"/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 </a:t>
              </a:r>
              <a:r>
                <a:rPr lang="zh-CN" altLang="en-US" sz="2000" b="1" dirty="0">
                  <a:solidFill>
                    <a:srgbClr val="65DDB2"/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签约艺术家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67456" y="5127686"/>
            <a:ext cx="3764915" cy="1016635"/>
            <a:chOff x="2396971" y="3382833"/>
            <a:chExt cx="3073453" cy="1016635"/>
          </a:xfrm>
        </p:grpSpPr>
        <p:sp>
          <p:nvSpPr>
            <p:cNvPr id="33" name="矩形 32"/>
            <p:cNvSpPr/>
            <p:nvPr/>
          </p:nvSpPr>
          <p:spPr bwMode="auto">
            <a:xfrm>
              <a:off x="2396971" y="3877498"/>
              <a:ext cx="3073453" cy="5219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公司出让15%股份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引进创业投资公司风险资金200万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，风险资金分为两次到账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774867" y="3382833"/>
              <a:ext cx="223783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出让股份和融资金额</a:t>
              </a:r>
              <a:endParaRPr lang="zh-CN" altLang="en-US" sz="2000" dirty="0">
                <a:solidFill>
                  <a:srgbClr val="65DDB2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10044" y="168519"/>
            <a:ext cx="4786872" cy="836295"/>
            <a:chOff x="4613854" y="204136"/>
            <a:chExt cx="4786872" cy="836295"/>
          </a:xfrm>
        </p:grpSpPr>
        <p:sp>
          <p:nvSpPr>
            <p:cNvPr id="38" name="文本框 37"/>
            <p:cNvSpPr txBox="1"/>
            <p:nvPr/>
          </p:nvSpPr>
          <p:spPr>
            <a:xfrm>
              <a:off x="4794408" y="456866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gradFill flip="none" rotWithShape="1">
                    <a:gsLst>
                      <a:gs pos="100000">
                        <a:srgbClr val="2CCA92"/>
                      </a:gs>
                      <a:gs pos="0">
                        <a:schemeClr val="bg1"/>
                      </a:gs>
                      <a:gs pos="58000">
                        <a:srgbClr val="B7EFDB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天使融资计划</a:t>
              </a:r>
              <a:endParaRPr lang="zh-CN" altLang="en-US" sz="3000" dirty="0">
                <a:ln w="15875">
                  <a:solidFill>
                    <a:srgbClr val="018D79"/>
                  </a:solidFill>
                </a:ln>
                <a:gradFill>
                  <a:gsLst>
                    <a:gs pos="58900">
                      <a:srgbClr val="018D79"/>
                    </a:gs>
                    <a:gs pos="100000">
                      <a:srgbClr val="018D79"/>
                    </a:gs>
                    <a:gs pos="0">
                      <a:srgbClr val="018D79"/>
                    </a:gs>
                  </a:gsLst>
                  <a:lin ang="2700000" scaled="1"/>
                </a:gradFill>
                <a:effectLst>
                  <a:outerShdw blurRad="419100" dist="38100" dir="2700000" algn="tl" rotWithShape="0">
                    <a:prstClr val="black">
                      <a:alpha val="27000"/>
                    </a:prstClr>
                  </a:outerShdw>
                </a:effectLst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90846" y="204136"/>
              <a:ext cx="309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3200" dirty="0">
                <a:gradFill flip="none" rotWithShape="1">
                  <a:gsLst>
                    <a:gs pos="100000">
                      <a:srgbClr val="2CCA92"/>
                    </a:gs>
                    <a:gs pos="0">
                      <a:schemeClr val="bg1"/>
                    </a:gs>
                    <a:gs pos="58000">
                      <a:srgbClr val="B7EFDB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 flipH="1">
              <a:off x="7479607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4613854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 descr="t01ee446f7f928aa47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75" y="2495550"/>
            <a:ext cx="1974850" cy="1974850"/>
          </a:xfrm>
          <a:prstGeom prst="rect">
            <a:avLst/>
          </a:prstGeom>
          <a:solidFill>
            <a:srgbClr val="041215">
              <a:alpha val="63000"/>
            </a:srgbClr>
          </a:solidFill>
          <a:effectLst>
            <a:softEdge rad="508000"/>
          </a:effectLst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70471239"/>
              </p:ext>
            </p:extLst>
          </p:nvPr>
        </p:nvGraphicFramePr>
        <p:xfrm>
          <a:off x="38735" y="1410970"/>
          <a:ext cx="4691380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矩形 39"/>
          <p:cNvSpPr/>
          <p:nvPr/>
        </p:nvSpPr>
        <p:spPr bwMode="auto">
          <a:xfrm>
            <a:off x="3967165" y="1010885"/>
            <a:ext cx="426815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B7EFD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Angel financing plan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B7EFD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75536" y="4613378"/>
            <a:ext cx="3818890" cy="1878852"/>
            <a:chOff x="3165095" y="3382833"/>
            <a:chExt cx="3117515" cy="1356454"/>
          </a:xfrm>
        </p:grpSpPr>
        <p:sp>
          <p:nvSpPr>
            <p:cNvPr id="37" name="矩形 36"/>
            <p:cNvSpPr/>
            <p:nvPr/>
          </p:nvSpPr>
          <p:spPr bwMode="auto">
            <a:xfrm>
              <a:off x="3165095" y="3740338"/>
              <a:ext cx="2765538" cy="9989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本项目将</a:t>
              </a:r>
              <a:r>
                <a:rPr lang="zh-CN" altLang="en-US" sz="1400" b="1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i取 10%  </a:t>
              </a:r>
              <a:r>
                <a:rPr lang="zh-CN" altLang="en-US" sz="1400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时的</a:t>
              </a:r>
              <a:r>
                <a:rPr lang="zh-CN" altLang="en-US" sz="1400" b="1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NPV=4628527(元</a:t>
              </a:r>
              <a:r>
                <a:rPr lang="zh-CN" altLang="en-US" sz="1400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)。净现值为正，该方案可行，说明项目中的现金流入的现值大于现金流出的现值，即该项目的融资成本大于项目的投资回报率，</a:t>
              </a:r>
              <a:r>
                <a:rPr lang="zh-CN" altLang="en-US" sz="1400" b="1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项目在财务上可行且值得投资的</a:t>
              </a:r>
              <a:r>
                <a:rPr lang="zh-CN" altLang="en-US" sz="1400" dirty="0">
                  <a:solidFill>
                    <a:srgbClr val="65DDB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。</a:t>
              </a:r>
              <a:endParaRPr lang="en-US" altLang="zh-CN" sz="1400" noProof="0" dirty="0" err="1">
                <a:ln>
                  <a:noFill/>
                </a:ln>
                <a:solidFill>
                  <a:srgbClr val="65DDB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165095" y="3382833"/>
              <a:ext cx="3117515" cy="2879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投资净现值（NPV）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211202" y="4613378"/>
            <a:ext cx="3298190" cy="1652728"/>
            <a:chOff x="3165095" y="3382834"/>
            <a:chExt cx="2692447" cy="844573"/>
          </a:xfrm>
        </p:grpSpPr>
        <p:sp>
          <p:nvSpPr>
            <p:cNvPr id="40" name="矩形 39"/>
            <p:cNvSpPr/>
            <p:nvPr/>
          </p:nvSpPr>
          <p:spPr bwMode="auto">
            <a:xfrm>
              <a:off x="3165095" y="3740338"/>
              <a:ext cx="2692447" cy="4870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IRR=41%，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内含报酬率达到41%，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远高于资金成本率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10%。主要因为植物文创产品和数字产品，利润空间大，</a:t>
              </a: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得销售利润率较高，前5年内市场增长性良好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65095" y="3382834"/>
              <a:ext cx="2691928" cy="2037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sz="2000" b="1" dirty="0">
                  <a:solidFill>
                    <a:srgbClr val="65DDB2"/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内含报酬率(IRR)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05747" y="4566782"/>
            <a:ext cx="3925570" cy="1196894"/>
            <a:chOff x="3165095" y="3341558"/>
            <a:chExt cx="3204602" cy="708499"/>
          </a:xfrm>
        </p:grpSpPr>
        <p:sp>
          <p:nvSpPr>
            <p:cNvPr id="43" name="矩形 42"/>
            <p:cNvSpPr/>
            <p:nvPr/>
          </p:nvSpPr>
          <p:spPr bwMode="auto">
            <a:xfrm>
              <a:off x="3165095" y="3740338"/>
              <a:ext cx="3204602" cy="309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静态投资回收期为6.63年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，小于行业平均投资回收期</a:t>
              </a:r>
              <a:r>
                <a:rPr lang="zh-CN" altLang="en-US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Payback Period</a:t>
              </a:r>
              <a:r>
                <a:rPr lang="zh-CN" altLang="en-US" sz="1400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），</a:t>
              </a:r>
              <a:r>
                <a:rPr lang="en-US" altLang="zh-CN" sz="1400" b="1" noProof="0" dirty="0" err="1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投资方案</a:t>
              </a:r>
              <a:r>
                <a:rPr lang="zh-CN" altLang="en-US" sz="1400" b="1" noProof="0" dirty="0">
                  <a:ln>
                    <a:noFill/>
                  </a:ln>
                  <a:solidFill>
                    <a:srgbClr val="65DDB2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</a:rPr>
                <a:t>可行</a:t>
              </a:r>
              <a:endParaRPr lang="en-US" altLang="zh-CN" sz="1400" noProof="0" dirty="0">
                <a:ln>
                  <a:noFill/>
                </a:ln>
                <a:solidFill>
                  <a:srgbClr val="65DDB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165095" y="3341558"/>
              <a:ext cx="3117515" cy="2360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sz="2000" b="1" dirty="0">
                  <a:solidFill>
                    <a:srgbClr val="65DDB2"/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投资回收期(Pt)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748461" y="471493"/>
            <a:ext cx="4667003" cy="973176"/>
            <a:chOff x="3961450" y="456866"/>
            <a:chExt cx="4268150" cy="973176"/>
          </a:xfrm>
        </p:grpSpPr>
        <p:sp>
          <p:nvSpPr>
            <p:cNvPr id="118" name="文本框 117"/>
            <p:cNvSpPr txBox="1"/>
            <p:nvPr/>
          </p:nvSpPr>
          <p:spPr>
            <a:xfrm>
              <a:off x="5950270" y="456866"/>
              <a:ext cx="44132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 w="15875">
                  <a:solidFill>
                    <a:srgbClr val="018D79"/>
                  </a:solidFill>
                </a:ln>
                <a:gradFill>
                  <a:gsLst>
                    <a:gs pos="58900">
                      <a:srgbClr val="018D79"/>
                    </a:gs>
                    <a:gs pos="100000">
                      <a:srgbClr val="018D79"/>
                    </a:gs>
                    <a:gs pos="0">
                      <a:srgbClr val="018D79"/>
                    </a:gs>
                  </a:gsLst>
                  <a:lin ang="2700000" scaled="1"/>
                </a:gradFill>
                <a:effectLst>
                  <a:outerShdw blurRad="419100" dist="38100" dir="2700000" algn="tl" rotWithShape="0">
                    <a:prstClr val="black">
                      <a:alpha val="27000"/>
                    </a:prstClr>
                  </a:outerShdw>
                </a:effectLst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405745" y="460880"/>
              <a:ext cx="348756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rgbClr val="2CCA92"/>
                      </a:gs>
                      <a:gs pos="0">
                        <a:srgbClr val="FFFFFF"/>
                      </a:gs>
                      <a:gs pos="58000">
                        <a:srgbClr val="B7EFDB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投资指标分析</a:t>
              </a: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3961450" y="1031262"/>
              <a:ext cx="4268150" cy="3987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B7EFDB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Investment index analysis</a:t>
              </a:r>
            </a:p>
          </p:txBody>
        </p:sp>
        <p:sp>
          <p:nvSpPr>
            <p:cNvPr id="121" name="任意多边形: 形状 120"/>
            <p:cNvSpPr/>
            <p:nvPr/>
          </p:nvSpPr>
          <p:spPr>
            <a:xfrm flipH="1">
              <a:off x="7471352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4613854" y="620693"/>
              <a:ext cx="116056" cy="314104"/>
            </a:xfrm>
            <a:custGeom>
              <a:avLst/>
              <a:gdLst>
                <a:gd name="connsiteX0" fmla="*/ 861779 w 2878751"/>
                <a:gd name="connsiteY0" fmla="*/ 4803922 h 7791323"/>
                <a:gd name="connsiteX1" fmla="*/ 0 w 2878751"/>
                <a:gd name="connsiteY1" fmla="*/ 5956012 h 7791323"/>
                <a:gd name="connsiteX2" fmla="*/ 0 w 2878751"/>
                <a:gd name="connsiteY2" fmla="*/ 6701113 h 7791323"/>
                <a:gd name="connsiteX3" fmla="*/ 1102605 w 2878751"/>
                <a:gd name="connsiteY3" fmla="*/ 5231828 h 7791323"/>
                <a:gd name="connsiteX4" fmla="*/ 2878751 w 2878751"/>
                <a:gd name="connsiteY4" fmla="*/ 3942795 h 7791323"/>
                <a:gd name="connsiteX5" fmla="*/ 1505914 w 2878751"/>
                <a:gd name="connsiteY5" fmla="*/ 3942795 h 7791323"/>
                <a:gd name="connsiteX6" fmla="*/ 1012668 w 2878751"/>
                <a:gd name="connsiteY6" fmla="*/ 4602203 h 7791323"/>
                <a:gd name="connsiteX7" fmla="*/ 1375969 w 2878751"/>
                <a:gd name="connsiteY7" fmla="*/ 5247728 h 7791323"/>
                <a:gd name="connsiteX8" fmla="*/ 1373130 w 2878751"/>
                <a:gd name="connsiteY8" fmla="*/ 5249326 h 7791323"/>
                <a:gd name="connsiteX9" fmla="*/ 1375970 w 2878751"/>
                <a:gd name="connsiteY9" fmla="*/ 5251457 h 7791323"/>
                <a:gd name="connsiteX10" fmla="*/ 0 w 2878751"/>
                <a:gd name="connsiteY10" fmla="*/ 7085020 h 7791323"/>
                <a:gd name="connsiteX11" fmla="*/ 0 w 2878751"/>
                <a:gd name="connsiteY11" fmla="*/ 7791323 h 7791323"/>
                <a:gd name="connsiteX12" fmla="*/ 0 w 2878751"/>
                <a:gd name="connsiteY12" fmla="*/ 0 h 7791323"/>
                <a:gd name="connsiteX13" fmla="*/ 0 w 2878751"/>
                <a:gd name="connsiteY13" fmla="*/ 1835311 h 7791323"/>
                <a:gd name="connsiteX14" fmla="*/ 1505912 w 2878751"/>
                <a:gd name="connsiteY14" fmla="*/ 3848527 h 7791323"/>
                <a:gd name="connsiteX15" fmla="*/ 2878749 w 2878751"/>
                <a:gd name="connsiteY15" fmla="*/ 3848527 h 7791323"/>
                <a:gd name="connsiteX16" fmla="*/ 1298722 w 2878751"/>
                <a:gd name="connsiteY16" fmla="*/ 1736229 h 7791323"/>
                <a:gd name="connsiteX17" fmla="*/ 801029 w 2878751"/>
                <a:gd name="connsiteY17" fmla="*/ 1833203 h 7791323"/>
                <a:gd name="connsiteX18" fmla="*/ 1726462 w 2878751"/>
                <a:gd name="connsiteY18" fmla="*/ 3067884 h 7791323"/>
                <a:gd name="connsiteX19" fmla="*/ 1764886 w 2878751"/>
                <a:gd name="connsiteY19" fmla="*/ 3075642 h 7791323"/>
                <a:gd name="connsiteX20" fmla="*/ 1869503 w 2878751"/>
                <a:gd name="connsiteY20" fmla="*/ 3233472 h 7791323"/>
                <a:gd name="connsiteX21" fmla="*/ 1698212 w 2878751"/>
                <a:gd name="connsiteY21" fmla="*/ 3404763 h 7791323"/>
                <a:gd name="connsiteX22" fmla="*/ 1526921 w 2878751"/>
                <a:gd name="connsiteY22" fmla="*/ 3233472 h 7791323"/>
                <a:gd name="connsiteX23" fmla="*/ 1534493 w 2878751"/>
                <a:gd name="connsiteY23" fmla="*/ 3195968 h 7791323"/>
                <a:gd name="connsiteX24" fmla="*/ 462119 w 2878751"/>
                <a:gd name="connsiteY24" fmla="*/ 1765241 h 7791323"/>
                <a:gd name="connsiteX25" fmla="*/ 646503 w 2878751"/>
                <a:gd name="connsiteY25" fmla="*/ 1627039 h 7791323"/>
                <a:gd name="connsiteX26" fmla="*/ 647491 w 2878751"/>
                <a:gd name="connsiteY26" fmla="*/ 1628357 h 7791323"/>
                <a:gd name="connsiteX27" fmla="*/ 1145455 w 2878751"/>
                <a:gd name="connsiteY27" fmla="*/ 1531330 h 7791323"/>
                <a:gd name="connsiteX0-1" fmla="*/ 861779 w 2878751"/>
                <a:gd name="connsiteY0-2" fmla="*/ 4803922 h 7791323"/>
                <a:gd name="connsiteX1-3" fmla="*/ 0 w 2878751"/>
                <a:gd name="connsiteY1-4" fmla="*/ 5956012 h 7791323"/>
                <a:gd name="connsiteX2-5" fmla="*/ 0 w 2878751"/>
                <a:gd name="connsiteY2-6" fmla="*/ 6701113 h 7791323"/>
                <a:gd name="connsiteX3-7" fmla="*/ 1102605 w 2878751"/>
                <a:gd name="connsiteY3-8" fmla="*/ 5231828 h 7791323"/>
                <a:gd name="connsiteX4-9" fmla="*/ 861779 w 2878751"/>
                <a:gd name="connsiteY4-10" fmla="*/ 4803922 h 7791323"/>
                <a:gd name="connsiteX5-11" fmla="*/ 2878751 w 2878751"/>
                <a:gd name="connsiteY5-12" fmla="*/ 3942795 h 7791323"/>
                <a:gd name="connsiteX6-13" fmla="*/ 1505914 w 2878751"/>
                <a:gd name="connsiteY6-14" fmla="*/ 3942795 h 7791323"/>
                <a:gd name="connsiteX7-15" fmla="*/ 1012668 w 2878751"/>
                <a:gd name="connsiteY7-16" fmla="*/ 4602203 h 7791323"/>
                <a:gd name="connsiteX8-17" fmla="*/ 1375969 w 2878751"/>
                <a:gd name="connsiteY8-18" fmla="*/ 5247728 h 7791323"/>
                <a:gd name="connsiteX9-19" fmla="*/ 1373130 w 2878751"/>
                <a:gd name="connsiteY9-20" fmla="*/ 5249326 h 7791323"/>
                <a:gd name="connsiteX10-21" fmla="*/ 1375970 w 2878751"/>
                <a:gd name="connsiteY10-22" fmla="*/ 5251457 h 7791323"/>
                <a:gd name="connsiteX11-23" fmla="*/ 0 w 2878751"/>
                <a:gd name="connsiteY11-24" fmla="*/ 7085020 h 7791323"/>
                <a:gd name="connsiteX12-25" fmla="*/ 0 w 2878751"/>
                <a:gd name="connsiteY12-26" fmla="*/ 7791323 h 7791323"/>
                <a:gd name="connsiteX13-27" fmla="*/ 2878751 w 2878751"/>
                <a:gd name="connsiteY13-28" fmla="*/ 3942795 h 7791323"/>
                <a:gd name="connsiteX14-29" fmla="*/ 0 w 2878751"/>
                <a:gd name="connsiteY14-30" fmla="*/ 0 h 7791323"/>
                <a:gd name="connsiteX15-31" fmla="*/ 0 w 2878751"/>
                <a:gd name="connsiteY15-32" fmla="*/ 1835311 h 7791323"/>
                <a:gd name="connsiteX16-33" fmla="*/ 1505912 w 2878751"/>
                <a:gd name="connsiteY16-34" fmla="*/ 3848527 h 7791323"/>
                <a:gd name="connsiteX17-35" fmla="*/ 2878749 w 2878751"/>
                <a:gd name="connsiteY17-36" fmla="*/ 3848527 h 7791323"/>
                <a:gd name="connsiteX18-37" fmla="*/ 1298722 w 2878751"/>
                <a:gd name="connsiteY18-38" fmla="*/ 1736229 h 7791323"/>
                <a:gd name="connsiteX19-39" fmla="*/ 801029 w 2878751"/>
                <a:gd name="connsiteY19-40" fmla="*/ 1833203 h 7791323"/>
                <a:gd name="connsiteX20-41" fmla="*/ 1726462 w 2878751"/>
                <a:gd name="connsiteY20-42" fmla="*/ 3067884 h 7791323"/>
                <a:gd name="connsiteX21-43" fmla="*/ 1764886 w 2878751"/>
                <a:gd name="connsiteY21-44" fmla="*/ 3075642 h 7791323"/>
                <a:gd name="connsiteX22-45" fmla="*/ 1869503 w 2878751"/>
                <a:gd name="connsiteY22-46" fmla="*/ 3233472 h 7791323"/>
                <a:gd name="connsiteX23-47" fmla="*/ 1698212 w 2878751"/>
                <a:gd name="connsiteY23-48" fmla="*/ 3404763 h 7791323"/>
                <a:gd name="connsiteX24-49" fmla="*/ 1526921 w 2878751"/>
                <a:gd name="connsiteY24-50" fmla="*/ 3233472 h 7791323"/>
                <a:gd name="connsiteX25-51" fmla="*/ 1534493 w 2878751"/>
                <a:gd name="connsiteY25-52" fmla="*/ 3195968 h 7791323"/>
                <a:gd name="connsiteX26-53" fmla="*/ 392269 w 2878751"/>
                <a:gd name="connsiteY26-54" fmla="*/ 1673166 h 7791323"/>
                <a:gd name="connsiteX27-55" fmla="*/ 646503 w 2878751"/>
                <a:gd name="connsiteY27-56" fmla="*/ 1627039 h 7791323"/>
                <a:gd name="connsiteX28" fmla="*/ 647491 w 2878751"/>
                <a:gd name="connsiteY28" fmla="*/ 1628357 h 7791323"/>
                <a:gd name="connsiteX29" fmla="*/ 1145455 w 2878751"/>
                <a:gd name="connsiteY29" fmla="*/ 1531330 h 7791323"/>
                <a:gd name="connsiteX30" fmla="*/ 0 w 2878751"/>
                <a:gd name="connsiteY30" fmla="*/ 0 h 77913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8751" h="7791323">
                  <a:moveTo>
                    <a:pt x="861779" y="4803922"/>
                  </a:moveTo>
                  <a:lnTo>
                    <a:pt x="0" y="5956012"/>
                  </a:lnTo>
                  <a:lnTo>
                    <a:pt x="0" y="6701113"/>
                  </a:lnTo>
                  <a:lnTo>
                    <a:pt x="1102605" y="5231828"/>
                  </a:lnTo>
                  <a:lnTo>
                    <a:pt x="861779" y="4803922"/>
                  </a:lnTo>
                  <a:close/>
                  <a:moveTo>
                    <a:pt x="2878751" y="3942795"/>
                  </a:moveTo>
                  <a:lnTo>
                    <a:pt x="1505914" y="3942795"/>
                  </a:lnTo>
                  <a:lnTo>
                    <a:pt x="1012668" y="4602203"/>
                  </a:lnTo>
                  <a:lnTo>
                    <a:pt x="1375969" y="5247728"/>
                  </a:lnTo>
                  <a:lnTo>
                    <a:pt x="1373130" y="5249326"/>
                  </a:lnTo>
                  <a:lnTo>
                    <a:pt x="1375970" y="5251457"/>
                  </a:lnTo>
                  <a:lnTo>
                    <a:pt x="0" y="7085020"/>
                  </a:lnTo>
                  <a:lnTo>
                    <a:pt x="0" y="7791323"/>
                  </a:lnTo>
                  <a:lnTo>
                    <a:pt x="2878751" y="3942795"/>
                  </a:lnTo>
                  <a:close/>
                  <a:moveTo>
                    <a:pt x="0" y="0"/>
                  </a:moveTo>
                  <a:lnTo>
                    <a:pt x="0" y="1835311"/>
                  </a:lnTo>
                  <a:lnTo>
                    <a:pt x="1505912" y="3848527"/>
                  </a:lnTo>
                  <a:lnTo>
                    <a:pt x="2878749" y="3848527"/>
                  </a:lnTo>
                  <a:lnTo>
                    <a:pt x="1298722" y="1736229"/>
                  </a:lnTo>
                  <a:lnTo>
                    <a:pt x="801029" y="1833203"/>
                  </a:lnTo>
                  <a:lnTo>
                    <a:pt x="1726462" y="3067884"/>
                  </a:lnTo>
                  <a:lnTo>
                    <a:pt x="1764886" y="3075642"/>
                  </a:lnTo>
                  <a:cubicBezTo>
                    <a:pt x="1826365" y="3101645"/>
                    <a:pt x="1869503" y="3162521"/>
                    <a:pt x="1869503" y="3233472"/>
                  </a:cubicBezTo>
                  <a:cubicBezTo>
                    <a:pt x="1869503" y="3328073"/>
                    <a:pt x="1792813" y="3404763"/>
                    <a:pt x="1698212" y="3404763"/>
                  </a:cubicBezTo>
                  <a:cubicBezTo>
                    <a:pt x="1603611" y="3404763"/>
                    <a:pt x="1526921" y="3328073"/>
                    <a:pt x="1526921" y="3233472"/>
                  </a:cubicBezTo>
                  <a:lnTo>
                    <a:pt x="1534493" y="3195968"/>
                  </a:lnTo>
                  <a:lnTo>
                    <a:pt x="392269" y="1673166"/>
                  </a:lnTo>
                  <a:lnTo>
                    <a:pt x="646503" y="1627039"/>
                  </a:lnTo>
                  <a:lnTo>
                    <a:pt x="647491" y="1628357"/>
                  </a:lnTo>
                  <a:lnTo>
                    <a:pt x="1145455" y="153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1906835"/>
              </p:ext>
            </p:extLst>
          </p:nvPr>
        </p:nvGraphicFramePr>
        <p:xfrm>
          <a:off x="135687" y="1406806"/>
          <a:ext cx="11920625" cy="3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6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489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</a:t>
                      </a:r>
                      <a:endParaRPr lang="en-US" altLang="zh-CN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流量表</a:t>
                      </a:r>
                    </a:p>
                  </a:txBody>
                  <a:tcPr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2027年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2028年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2029年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2030年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2031年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2032年</a:t>
                      </a:r>
                    </a:p>
                  </a:txBody>
                  <a:tcPr marL="12700" marR="12700" marT="12700" anchor="b">
                    <a:solidFill>
                      <a:srgbClr val="018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现金流量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(577,900)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(20,070)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(30,250)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(401,885)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167,378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508,082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565,614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1,409,596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2,176,566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2,920,205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4,734,509 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3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累计现金流</a:t>
                      </a:r>
                    </a:p>
                    <a:p>
                      <a:pPr indent="0">
                        <a:buNone/>
                      </a:pPr>
                      <a:r>
                        <a:rPr 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量净值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-577900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-597970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-628220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-1030105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-862726.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-354644.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210969.62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1620565.64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3797131.64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6717337.04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11451845.84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折现系数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0.62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0.51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3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现值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-577900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-18245.4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-25000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-301942.1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114321.56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315479.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319274.3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723345.64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1015384.10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1238452.1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1825358.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solidFill>
                      <a:srgbClr val="B7E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c4MjY3MWM1ZDM0MTJlMTA3Zjk3NjcwNTEzNzQ1Nz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ee127a-eebf-4247-9f42-c11c4c40211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8.3700787401575,&quot;width&quot;:728.995275590551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73ecdd-4d5a-4c9a-8aaa-ae47c1b3b7c4}"/>
  <p:tag name="TABLE_ENDDRAG_ORIGIN_RECT" val="724*157"/>
  <p:tag name="TABLE_ENDDRAG_RECT" val="61*146*724*157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</TotalTime>
  <Words>1194</Words>
  <Application>Microsoft Office PowerPoint</Application>
  <PresentationFormat>宽屏</PresentationFormat>
  <Paragraphs>260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锐字锐线梦想黑简1.0</vt:lpstr>
      <vt:lpstr>微软雅黑</vt:lpstr>
      <vt:lpstr>Arial</vt:lpstr>
      <vt:lpstr>Century Gothic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昌 晓蕾</cp:lastModifiedBy>
  <cp:revision>117</cp:revision>
  <dcterms:created xsi:type="dcterms:W3CDTF">2018-12-04T09:57:00Z</dcterms:created>
  <dcterms:modified xsi:type="dcterms:W3CDTF">2022-06-25T03:58:51Z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72EAD888976E40F695A0F17676EBF514</vt:lpwstr>
  </property>
</Properties>
</file>