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  <p:sldId id="267" r:id="rId4"/>
    <p:sldId id="263" r:id="rId5"/>
    <p:sldId id="265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3"/>
  </p:normalViewPr>
  <p:slideViewPr>
    <p:cSldViewPr snapToGrid="0" snapToObjects="1"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60011" y="775525"/>
            <a:ext cx="7886700" cy="95219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0387" y="1865312"/>
            <a:ext cx="7886323" cy="3937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rgbClr val="FA6300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25000"/>
                  </a:schemeClr>
                </a:solidFill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marL="11430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+mn-lt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+mn-lt"/>
                <a:cs typeface="Georgia"/>
              </a:rPr>
              <a:t> or (217)333-9200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2224088"/>
            <a:ext cx="3990600" cy="22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Goes Here: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800600" y="4579200"/>
            <a:ext cx="3990975" cy="85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FA6300"/>
                </a:solidFill>
              </a:defRPr>
            </a:lvl1pPr>
            <a:lvl2pPr marL="457200" indent="0">
              <a:buNone/>
              <a:defRPr sz="1600">
                <a:solidFill>
                  <a:srgbClr val="FA6300"/>
                </a:solidFill>
              </a:defRPr>
            </a:lvl2pPr>
            <a:lvl3pPr marL="914400" indent="0">
              <a:buNone/>
              <a:defRPr sz="1600">
                <a:solidFill>
                  <a:srgbClr val="FA6300"/>
                </a:solidFill>
              </a:defRPr>
            </a:lvl3pPr>
            <a:lvl4pPr marL="1371600" indent="0">
              <a:buNone/>
              <a:defRPr sz="1600">
                <a:solidFill>
                  <a:srgbClr val="FA6300"/>
                </a:solidFill>
              </a:defRPr>
            </a:lvl4pPr>
            <a:lvl5pPr marL="1828800" indent="0">
              <a:buNone/>
              <a:defRPr sz="1600">
                <a:solidFill>
                  <a:srgbClr val="FA6300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0999" y="274638"/>
            <a:ext cx="6491073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6491073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564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33461" y="1558212"/>
            <a:ext cx="4657739" cy="2869788"/>
          </a:xfrm>
        </p:spPr>
        <p:txBody>
          <a:bodyPr/>
          <a:lstStyle/>
          <a:p>
            <a:pPr algn="ctr"/>
            <a:r>
              <a:rPr lang="en-US" dirty="0"/>
              <a:t>Markdown-based Semantic Annotation of Workflow Scripts</a:t>
            </a:r>
          </a:p>
          <a:p>
            <a:pPr algn="r"/>
            <a:endParaRPr lang="en-US" dirty="0"/>
          </a:p>
          <a:p>
            <a:pPr algn="r"/>
            <a:r>
              <a:rPr lang="en-US" sz="3200" dirty="0"/>
              <a:t>Xiaoliang Jiang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470"/>
            <a:ext cx="8305800" cy="1143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b="1" dirty="0">
                <a:sym typeface="Helvetica Neue"/>
              </a:rPr>
              <a:t>Thanks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7" y="2234680"/>
            <a:ext cx="8399106" cy="4525963"/>
          </a:xfrm>
        </p:spPr>
        <p:txBody>
          <a:bodyPr/>
          <a:lstStyle/>
          <a:p>
            <a:pPr marL="38100" lvl="0" indent="0" algn="ctr">
              <a:spcBef>
                <a:spcPts val="0"/>
              </a:spcBef>
              <a:buSzPct val="100000"/>
              <a:buNone/>
            </a:pP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Any questions?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2834" y="3271936"/>
            <a:ext cx="5662127" cy="30511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2400" dirty="0">
                <a:latin typeface="Georgia" panose="02040502050405020303" pitchFamily="18" charset="0"/>
                <a:cs typeface="Georgia" charset="0"/>
                <a:sym typeface="Helvetica Neue"/>
              </a:rPr>
              <a:t>To install:</a:t>
            </a:r>
          </a:p>
          <a:p>
            <a:pPr marL="38100" indent="0" algn="ctr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Georgia" panose="02040502050405020303" pitchFamily="18" charset="0"/>
              <a:cs typeface="Georgia" charset="0"/>
              <a:sym typeface="Helvetica Neue"/>
            </a:endParaRPr>
          </a:p>
          <a:p>
            <a:pPr marL="38100" indent="0" algn="ctr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Georgia" panose="02040502050405020303" pitchFamily="18" charset="0"/>
              <a:cs typeface="Georgia" charset="0"/>
              <a:sym typeface="Helvetica Neue"/>
            </a:endParaRPr>
          </a:p>
        </p:txBody>
      </p:sp>
      <p:pic>
        <p:nvPicPr>
          <p:cNvPr id="6" name="Shape 2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4588" y="3838346"/>
            <a:ext cx="1898621" cy="1856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3021"/>
            <a:ext cx="83058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Problems</a:t>
            </a:r>
          </a:p>
          <a:p>
            <a:pPr>
              <a:spcAft>
                <a:spcPts val="1200"/>
              </a:spcAft>
            </a:pPr>
            <a:r>
              <a:rPr lang="en-US" dirty="0"/>
              <a:t>Today, we can generate RDF outputs with correct embedded workflow semantics.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But </a:t>
            </a:r>
            <a:r>
              <a:rPr lang="en-US" dirty="0"/>
              <a:t>the user must be an e</a:t>
            </a:r>
            <a:r>
              <a:rPr lang="en-US" altLang="zh-CN" dirty="0"/>
              <a:t>xpert in semantic workflow to generate or understand it.</a:t>
            </a:r>
          </a:p>
          <a:p>
            <a:pPr>
              <a:spcAft>
                <a:spcPts val="1200"/>
              </a:spcAft>
            </a:pPr>
            <a:r>
              <a:rPr lang="en-US" dirty="0"/>
              <a:t>User may not finish their work in a single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3021"/>
            <a:ext cx="83058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Possible solutions</a:t>
            </a:r>
          </a:p>
          <a:p>
            <a:pPr>
              <a:spcAft>
                <a:spcPts val="1200"/>
              </a:spcAft>
            </a:pPr>
            <a:r>
              <a:rPr lang="en-US" dirty="0"/>
              <a:t>R extension for R users.</a:t>
            </a:r>
          </a:p>
          <a:p>
            <a:pPr>
              <a:spcAft>
                <a:spcPts val="1200"/>
              </a:spcAft>
            </a:pPr>
            <a:r>
              <a:rPr lang="en-US" dirty="0"/>
              <a:t>Minimize the embedded inputs which users should type in.</a:t>
            </a:r>
          </a:p>
          <a:p>
            <a:pPr>
              <a:spcAft>
                <a:spcPts val="1200"/>
              </a:spcAft>
            </a:pPr>
            <a:r>
              <a:rPr lang="en-US" dirty="0"/>
              <a:t>Automatically or Semi-automatically generating RDF outputs.</a:t>
            </a:r>
          </a:p>
          <a:p>
            <a:pPr>
              <a:spcAft>
                <a:spcPts val="1200"/>
              </a:spcAft>
            </a:pPr>
            <a:r>
              <a:rPr lang="en-US" dirty="0"/>
              <a:t>Explain the outputs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4560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9910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Based on “</a:t>
            </a:r>
            <a:r>
              <a:rPr lang="en-US" dirty="0" err="1"/>
              <a:t>strcode</a:t>
            </a:r>
            <a:r>
              <a:rPr lang="en-US" dirty="0"/>
              <a:t>” to add semantic branch.</a:t>
            </a:r>
          </a:p>
          <a:p>
            <a:pPr>
              <a:spcAft>
                <a:spcPts val="1200"/>
              </a:spcAft>
            </a:pPr>
            <a:r>
              <a:rPr lang="en-US" dirty="0"/>
              <a:t>Use Shiny to build a UI.</a:t>
            </a:r>
          </a:p>
          <a:p>
            <a:pPr>
              <a:spcAft>
                <a:spcPts val="1200"/>
              </a:spcAft>
            </a:pPr>
            <a:r>
              <a:rPr lang="en-US" dirty="0"/>
              <a:t>Minimized the inputs for users.</a:t>
            </a:r>
          </a:p>
          <a:p>
            <a:pPr>
              <a:spcAft>
                <a:spcPts val="1200"/>
              </a:spcAft>
            </a:pPr>
            <a:r>
              <a:rPr lang="en-US" dirty="0"/>
              <a:t>Multiple outputs options (Turtle RDF file or RDF diagram).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41100"/>
            <a:ext cx="8305800" cy="1143000"/>
          </a:xfrm>
        </p:spPr>
        <p:txBody>
          <a:bodyPr/>
          <a:lstStyle/>
          <a:p>
            <a:r>
              <a:rPr lang="en-US" sz="3200" dirty="0"/>
              <a:t>An example for embedding semantic breaks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55968"/>
            <a:ext cx="8305800" cy="4485132"/>
          </a:xfrm>
        </p:spPr>
      </p:pic>
    </p:spTree>
    <p:extLst>
      <p:ext uri="{BB962C8B-B14F-4D97-AF65-F5344CB8AC3E}">
        <p14:creationId xmlns:p14="http://schemas.microsoft.com/office/powerpoint/2010/main" val="31356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41100"/>
            <a:ext cx="8305800" cy="1143000"/>
          </a:xfrm>
        </p:spPr>
        <p:txBody>
          <a:bodyPr/>
          <a:lstStyle/>
          <a:p>
            <a:r>
              <a:rPr lang="en-US" sz="3200" dirty="0"/>
              <a:t>An example for generating RDF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27" y="442627"/>
            <a:ext cx="8304873" cy="4498473"/>
          </a:xfrm>
        </p:spPr>
      </p:pic>
    </p:spTree>
    <p:extLst>
      <p:ext uri="{BB962C8B-B14F-4D97-AF65-F5344CB8AC3E}">
        <p14:creationId xmlns:p14="http://schemas.microsoft.com/office/powerpoint/2010/main" val="2822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41100"/>
            <a:ext cx="8305800" cy="1143000"/>
          </a:xfrm>
        </p:spPr>
        <p:txBody>
          <a:bodyPr/>
          <a:lstStyle/>
          <a:p>
            <a:r>
              <a:rPr lang="en-US" sz="3200" dirty="0"/>
              <a:t>Another “toy” example for a real workflow</a:t>
            </a:r>
          </a:p>
        </p:txBody>
      </p:sp>
      <p:pic>
        <p:nvPicPr>
          <p:cNvPr id="5" name="Shape 14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122" y="475862"/>
            <a:ext cx="3916447" cy="384941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32" y="793485"/>
            <a:ext cx="3764268" cy="35317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4325280"/>
            <a:ext cx="4541532" cy="6249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/>
              <a:t>Graph 1. A .</a:t>
            </a:r>
            <a:r>
              <a:rPr lang="en-US" sz="1600" i="1" dirty="0" err="1"/>
              <a:t>ttl</a:t>
            </a:r>
            <a:r>
              <a:rPr lang="en-US" sz="1600" i="1" dirty="0"/>
              <a:t> RDF file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900" y="4325280"/>
            <a:ext cx="4541532" cy="6249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/>
              <a:t>Graph 2. A RDF graph generate by </a:t>
            </a:r>
            <a:r>
              <a:rPr lang="en-US" sz="1600" i="1" dirty="0" err="1"/>
              <a:t>igraph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7025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b="1" dirty="0">
                <a:sym typeface="Helvetica Neue"/>
              </a:rPr>
              <a:t>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9910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Support scientific domains.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Enhance insight.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Enhance reproducibility &amp; rigor.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Demonstrate new capabilities for </a:t>
            </a:r>
            <a:r>
              <a:rPr lang="en-US" b="1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leveraging and reusing </a:t>
            </a:r>
            <a:r>
              <a:rPr lang="en-US" dirty="0"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data analytics workflows on future problems.</a:t>
            </a:r>
          </a:p>
          <a:p>
            <a:pPr>
              <a:spcAft>
                <a:spcPts val="1200"/>
              </a:spcAft>
            </a:pPr>
            <a:endParaRPr lang="en-US" dirty="0">
              <a:latin typeface="Georgia" panose="02040502050405020303" pitchFamily="18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077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b="1" dirty="0">
                <a:sym typeface="Helvetica Neue"/>
              </a:rPr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99106" cy="4525963"/>
          </a:xfrm>
        </p:spPr>
        <p:txBody>
          <a:bodyPr/>
          <a:lstStyle/>
          <a:p>
            <a:pPr marL="495300" lvl="0" indent="-4572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Further testing by data scientists using a variety of domain use cases.</a:t>
            </a:r>
          </a:p>
          <a:p>
            <a:pPr marL="495300" lvl="0" indent="-4572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Enhance stability for the functions.</a:t>
            </a:r>
          </a:p>
          <a:p>
            <a:pPr marL="495300" lvl="0" indent="-4572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Compare it with other existing tools, like </a:t>
            </a:r>
            <a:r>
              <a:rPr lang="en-US" dirty="0" err="1">
                <a:latin typeface="Georgia" panose="02040502050405020303" pitchFamily="18" charset="0"/>
                <a:cs typeface="Georgia" charset="0"/>
                <a:sym typeface="Helvetica Neue"/>
              </a:rPr>
              <a:t>YesWorkflow</a:t>
            </a: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 (YW).</a:t>
            </a:r>
          </a:p>
          <a:p>
            <a:pPr marL="495300" lvl="0" indent="-45720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cs typeface="Georgia" charset="0"/>
                <a:sym typeface="Helvetica Neue"/>
              </a:rPr>
              <a:t>Attempt to build a connection with existing tools, like generating YW scripts.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Georgia" charset="0"/>
              <a:sym typeface="Helvetica Neue"/>
            </a:endParaRP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Georgia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7355887"/>
      </p:ext>
    </p:extLst>
  </p:cSld>
  <p:clrMapOvr>
    <a:masterClrMapping/>
  </p:clrMapOvr>
</p:sld>
</file>

<file path=ppt/theme/theme1.xml><?xml version="1.0" encoding="utf-8"?>
<a:theme xmlns:a="http://schemas.openxmlformats.org/drawingml/2006/main" name="Illinois Alma_blu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方正舒体</vt:lpstr>
      <vt:lpstr>Arial</vt:lpstr>
      <vt:lpstr>Calibri</vt:lpstr>
      <vt:lpstr>Georgia</vt:lpstr>
      <vt:lpstr>Wingdings</vt:lpstr>
      <vt:lpstr>Illinois Alma_blue Theme</vt:lpstr>
      <vt:lpstr>PowerPoint Presentation</vt:lpstr>
      <vt:lpstr>Introduction</vt:lpstr>
      <vt:lpstr>Introduction</vt:lpstr>
      <vt:lpstr>Method</vt:lpstr>
      <vt:lpstr>An example for embedding semantic breaks</vt:lpstr>
      <vt:lpstr>An example for generating RDF diagram</vt:lpstr>
      <vt:lpstr>Another “toy” example for a real workflow</vt:lpstr>
      <vt:lpstr>Benefits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xiaoliang jiang</cp:lastModifiedBy>
  <cp:revision>29</cp:revision>
  <dcterms:created xsi:type="dcterms:W3CDTF">2016-01-13T21:18:08Z</dcterms:created>
  <dcterms:modified xsi:type="dcterms:W3CDTF">2017-09-11T19:15:06Z</dcterms:modified>
</cp:coreProperties>
</file>