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6.xml" ContentType="application/vnd.openxmlformats-officedocument.theme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8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9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0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1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2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14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5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6" r:id="rId3"/>
    <p:sldMasterId id="2147483659" r:id="rId4"/>
    <p:sldMasterId id="2147483662" r:id="rId5"/>
    <p:sldMasterId id="2147483664" r:id="rId6"/>
    <p:sldMasterId id="2147483681" r:id="rId7"/>
    <p:sldMasterId id="2147483700" r:id="rId8"/>
    <p:sldMasterId id="2147483722" r:id="rId9"/>
    <p:sldMasterId id="2147483815" r:id="rId10"/>
    <p:sldMasterId id="2147483875" r:id="rId11"/>
    <p:sldMasterId id="2147483878" r:id="rId12"/>
    <p:sldMasterId id="2147483881" r:id="rId13"/>
    <p:sldMasterId id="2147483884" r:id="rId14"/>
    <p:sldMasterId id="2147483887" r:id="rId15"/>
    <p:sldMasterId id="2147483890" r:id="rId16"/>
  </p:sldMasterIdLst>
  <p:notesMasterIdLst>
    <p:notesMasterId r:id="rId69"/>
  </p:notesMasterIdLst>
  <p:handoutMasterIdLst>
    <p:handoutMasterId r:id="rId70"/>
  </p:handoutMasterIdLst>
  <p:sldIdLst>
    <p:sldId id="1095" r:id="rId17"/>
    <p:sldId id="1935" r:id="rId18"/>
    <p:sldId id="1909" r:id="rId19"/>
    <p:sldId id="1910" r:id="rId20"/>
    <p:sldId id="1911" r:id="rId21"/>
    <p:sldId id="1913" r:id="rId22"/>
    <p:sldId id="1914" r:id="rId23"/>
    <p:sldId id="1912" r:id="rId24"/>
    <p:sldId id="1520" r:id="rId25"/>
    <p:sldId id="1521" r:id="rId26"/>
    <p:sldId id="1793" r:id="rId27"/>
    <p:sldId id="1697" r:id="rId28"/>
    <p:sldId id="1789" r:id="rId29"/>
    <p:sldId id="1915" r:id="rId30"/>
    <p:sldId id="1790" r:id="rId31"/>
    <p:sldId id="1916" r:id="rId32"/>
    <p:sldId id="1794" r:id="rId33"/>
    <p:sldId id="1917" r:id="rId34"/>
    <p:sldId id="1866" r:id="rId35"/>
    <p:sldId id="1695" r:id="rId36"/>
    <p:sldId id="1867" r:id="rId37"/>
    <p:sldId id="1796" r:id="rId38"/>
    <p:sldId id="1919" r:id="rId39"/>
    <p:sldId id="1797" r:id="rId40"/>
    <p:sldId id="1701" r:id="rId41"/>
    <p:sldId id="1715" r:id="rId42"/>
    <p:sldId id="1703" r:id="rId43"/>
    <p:sldId id="1920" r:id="rId44"/>
    <p:sldId id="1921" r:id="rId45"/>
    <p:sldId id="1870" r:id="rId46"/>
    <p:sldId id="1798" r:id="rId47"/>
    <p:sldId id="1705" r:id="rId48"/>
    <p:sldId id="1716" r:id="rId49"/>
    <p:sldId id="1707" r:id="rId50"/>
    <p:sldId id="1922" r:id="rId51"/>
    <p:sldId id="1927" r:id="rId52"/>
    <p:sldId id="1929" r:id="rId53"/>
    <p:sldId id="1928" r:id="rId54"/>
    <p:sldId id="1930" r:id="rId55"/>
    <p:sldId id="1931" r:id="rId56"/>
    <p:sldId id="1932" r:id="rId57"/>
    <p:sldId id="1933" r:id="rId58"/>
    <p:sldId id="1724" r:id="rId59"/>
    <p:sldId id="1934" r:id="rId60"/>
    <p:sldId id="1717" r:id="rId61"/>
    <p:sldId id="1711" r:id="rId62"/>
    <p:sldId id="1897" r:id="rId63"/>
    <p:sldId id="1898" r:id="rId64"/>
    <p:sldId id="1720" r:id="rId65"/>
    <p:sldId id="1802" r:id="rId66"/>
    <p:sldId id="1721" r:id="rId67"/>
    <p:sldId id="1696" r:id="rId68"/>
  </p:sldIdLst>
  <p:sldSz cx="12192000" cy="6858000"/>
  <p:notesSz cx="6858000" cy="9144000"/>
  <p:custDataLst>
    <p:tags r:id="rId7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400"/>
    <a:srgbClr val="49504F"/>
    <a:srgbClr val="B60206"/>
    <a:srgbClr val="AD2B26"/>
    <a:srgbClr val="B70006"/>
    <a:srgbClr val="FFFFE4"/>
    <a:srgbClr val="919191"/>
    <a:srgbClr val="33333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5" autoAdjust="0"/>
    <p:restoredTop sz="95377" autoAdjust="0"/>
  </p:normalViewPr>
  <p:slideViewPr>
    <p:cSldViewPr snapToGrid="0">
      <p:cViewPr varScale="1">
        <p:scale>
          <a:sx n="119" d="100"/>
          <a:sy n="119" d="100"/>
        </p:scale>
        <p:origin x="2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0.xml"/><Relationship Id="rId21" Type="http://schemas.openxmlformats.org/officeDocument/2006/relationships/slide" Target="slides/slide5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63" Type="http://schemas.openxmlformats.org/officeDocument/2006/relationships/slide" Target="slides/slide47.xml"/><Relationship Id="rId68" Type="http://schemas.openxmlformats.org/officeDocument/2006/relationships/slide" Target="slides/slide52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3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53" Type="http://schemas.openxmlformats.org/officeDocument/2006/relationships/slide" Target="slides/slide37.xml"/><Relationship Id="rId58" Type="http://schemas.openxmlformats.org/officeDocument/2006/relationships/slide" Target="slides/slide42.xml"/><Relationship Id="rId66" Type="http://schemas.openxmlformats.org/officeDocument/2006/relationships/slide" Target="slides/slide50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5.xml"/><Relationship Id="rId19" Type="http://schemas.openxmlformats.org/officeDocument/2006/relationships/slide" Target="slides/slide3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56" Type="http://schemas.openxmlformats.org/officeDocument/2006/relationships/slide" Target="slides/slide40.xml"/><Relationship Id="rId64" Type="http://schemas.openxmlformats.org/officeDocument/2006/relationships/slide" Target="slides/slide48.xml"/><Relationship Id="rId69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5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59" Type="http://schemas.openxmlformats.org/officeDocument/2006/relationships/slide" Target="slides/slide43.xml"/><Relationship Id="rId67" Type="http://schemas.openxmlformats.org/officeDocument/2006/relationships/slide" Target="slides/slide51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54" Type="http://schemas.openxmlformats.org/officeDocument/2006/relationships/slide" Target="slides/slide38.xml"/><Relationship Id="rId62" Type="http://schemas.openxmlformats.org/officeDocument/2006/relationships/slide" Target="slides/slide46.xml"/><Relationship Id="rId70" Type="http://schemas.openxmlformats.org/officeDocument/2006/relationships/handoutMaster" Target="handoutMasters/handout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Relationship Id="rId57" Type="http://schemas.openxmlformats.org/officeDocument/2006/relationships/slide" Target="slides/slide4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slide" Target="slides/slide36.xml"/><Relationship Id="rId60" Type="http://schemas.openxmlformats.org/officeDocument/2006/relationships/slide" Target="slides/slide44.xml"/><Relationship Id="rId65" Type="http://schemas.openxmlformats.org/officeDocument/2006/relationships/slide" Target="slides/slide49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39" Type="http://schemas.openxmlformats.org/officeDocument/2006/relationships/slide" Target="slides/slide23.xml"/><Relationship Id="rId34" Type="http://schemas.openxmlformats.org/officeDocument/2006/relationships/slide" Target="slides/slide18.xml"/><Relationship Id="rId50" Type="http://schemas.openxmlformats.org/officeDocument/2006/relationships/slide" Target="slides/slide34.xml"/><Relationship Id="rId55" Type="http://schemas.openxmlformats.org/officeDocument/2006/relationships/slide" Target="slides/slide39.xml"/><Relationship Id="rId7" Type="http://schemas.openxmlformats.org/officeDocument/2006/relationships/slideMaster" Target="slideMasters/slideMaster7.xml"/><Relationship Id="rId71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2023/8/12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8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805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6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6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6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6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b="1" dirty="0">
                <a:solidFill>
                  <a:schemeClr val="accent1"/>
                </a:solidFill>
                <a:latin typeface="纤黑体" panose="02000000000000000000" charset="-122"/>
                <a:ea typeface="纤黑体" panose="02000000000000000000" charset="-122"/>
                <a:cs typeface="阿里巴巴普惠体" panose="00020600040101010101" pitchFamily="18" charset="-122"/>
              </a:rPr>
              <a:t>彩</a:t>
            </a:r>
            <a:r>
              <a:rPr lang="zh-CN" altLang="en-US" sz="3600" b="1" dirty="0">
                <a:solidFill>
                  <a:schemeClr val="accent3"/>
                </a:solidFill>
                <a:latin typeface="纤黑体" panose="02000000000000000000" charset="-122"/>
                <a:ea typeface="纤黑体" panose="02000000000000000000" charset="-122"/>
                <a:cs typeface="阿里巴巴普惠体" panose="00020600040101010101" pitchFamily="18" charset="-122"/>
              </a:rPr>
              <a:t>蛋</a:t>
            </a: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扩展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86748383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34703103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6814176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8312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07571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57017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02078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19365069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412734102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46068881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93758762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互动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69333912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53085"/>
            <a:chOff x="852891" y="1026849"/>
            <a:chExt cx="1228476" cy="553085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53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拓展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244058824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53249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3644400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61220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2297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9798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899023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130875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1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theme" Target="../theme/theme13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theme" Target="../theme/theme14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theme" Target="../theme/theme15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77.xml"/><Relationship Id="rId21" Type="http://schemas.openxmlformats.org/officeDocument/2006/relationships/theme" Target="../theme/theme16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84.xml"/><Relationship Id="rId19" Type="http://schemas.openxmlformats.org/officeDocument/2006/relationships/slideLayout" Target="../slideLayouts/slideLayout93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任意形状 21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3" name="矩形 22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4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51795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  <p:sldLayoutId id="2147483907" r:id="rId17"/>
    <p:sldLayoutId id="2147483908" r:id="rId18"/>
    <p:sldLayoutId id="2147483909" r:id="rId19"/>
    <p:sldLayoutId id="2147483910" r:id="rId2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FD13F81-6FA1-4973-06F2-D74A11F1D513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13" name="矩形 22">
            <a:extLst>
              <a:ext uri="{FF2B5EF4-FFF2-40B4-BE49-F238E27FC236}">
                <a16:creationId xmlns:a16="http://schemas.microsoft.com/office/drawing/2014/main" id="{F175BD41-695C-444E-9B46-6EF5D00460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4" name="直接连接符 22">
            <a:extLst>
              <a:ext uri="{FF2B5EF4-FFF2-40B4-BE49-F238E27FC236}">
                <a16:creationId xmlns:a16="http://schemas.microsoft.com/office/drawing/2014/main" id="{0D8DFFA3-6494-1D51-A2EE-4727900AA497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CF97BDC-5C82-7249-15FC-1011371B6794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3DF436A-3C8A-146A-2181-0C52ED81F68C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E35F0F9-09CB-5261-1852-341703962002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837044FF-EFCA-452A-D30B-6D225A031530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D55A5B4-136D-98BE-09D2-F7239382F349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13" name="矩形 22">
            <a:extLst>
              <a:ext uri="{FF2B5EF4-FFF2-40B4-BE49-F238E27FC236}">
                <a16:creationId xmlns:a16="http://schemas.microsoft.com/office/drawing/2014/main" id="{5FD9545D-1696-1487-BC83-B48CBB0280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4" name="直接连接符 22">
            <a:extLst>
              <a:ext uri="{FF2B5EF4-FFF2-40B4-BE49-F238E27FC236}">
                <a16:creationId xmlns:a16="http://schemas.microsoft.com/office/drawing/2014/main" id="{37901409-6AEA-700C-022D-2EA7816BB2BC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C571CE8-F7FB-7866-B5F4-562375FED57E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84D09E6-107D-D88C-3D1C-60936BDA9725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477D1BB-7717-610B-DE4C-CE10ABA1481E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AF8FE298-1BDA-4130-3524-5C33F1E5F41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14A3CEAA-DC37-6DC4-94EE-D33E4AFC23A8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13" name="矩形 22">
            <a:extLst>
              <a:ext uri="{FF2B5EF4-FFF2-40B4-BE49-F238E27FC236}">
                <a16:creationId xmlns:a16="http://schemas.microsoft.com/office/drawing/2014/main" id="{1382B8AC-6BE2-1E6A-D7B2-364D4EDF01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cxnSp>
        <p:nvCxnSpPr>
          <p:cNvPr id="14" name="直接连接符 22">
            <a:extLst>
              <a:ext uri="{FF2B5EF4-FFF2-40B4-BE49-F238E27FC236}">
                <a16:creationId xmlns:a16="http://schemas.microsoft.com/office/drawing/2014/main" id="{FBF913C0-ED2E-11EB-B1F1-54A1D5F1B827}"/>
              </a:ext>
            </a:extLst>
          </p:cNvPr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603E84D-3835-C582-12DC-6DBB6128C5C4}"/>
              </a:ext>
            </a:extLst>
          </p:cNvPr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41AA47B-AF42-E959-9057-C9FFCD970A2E}"/>
                </a:ext>
              </a:extLst>
            </p:cNvPr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1AE75F3-433A-6499-A3F7-54698CEE0BCC}"/>
                </a:ext>
              </a:extLst>
            </p:cNvPr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D1CA0236-6F0A-D64B-E501-3F693C34B164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880745" y="2849245"/>
            <a:ext cx="10541000" cy="1158875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72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6096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12192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18288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2438400" algn="ctr" rtl="0" fontAlgn="base">
              <a:spcBef>
                <a:spcPct val="0"/>
              </a:spcBef>
              <a:spcAft>
                <a:spcPct val="0"/>
              </a:spcAft>
              <a:defRPr sz="5865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Python</a:t>
            </a:r>
            <a:r>
              <a:rPr lang="zh-CN" altLang="en-US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面向对象高级</a:t>
            </a:r>
            <a:endParaRPr kumimoji="1" lang="zh-CN" altLang="en-US" sz="4400" dirty="0">
              <a:solidFill>
                <a:srgbClr val="2626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85073" y="1928069"/>
            <a:ext cx="6298565" cy="2499995"/>
          </a:xfrm>
        </p:spPr>
        <p:txBody>
          <a:bodyPr/>
          <a:lstStyle/>
          <a:p>
            <a:pPr marL="342900" indent="-342900">
              <a:buFont typeface="+mj-lt"/>
            </a:pPr>
            <a:r>
              <a:rPr lang="zh-CN" altLang="en-US" dirty="0"/>
              <a:t>了解什么是继承</a:t>
            </a:r>
          </a:p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知道什么是单继承和多继承</a:t>
            </a:r>
          </a:p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/>
                </a:solidFill>
              </a:rPr>
              <a:t>知道子类如何重写父类同名方法和属性</a:t>
            </a:r>
          </a:p>
          <a:p>
            <a:pPr marL="342900" indent="-342900" algn="l">
              <a:buFont typeface="+mj-lt"/>
            </a:pPr>
            <a:r>
              <a:rPr lang="zh-CN" altLang="en-US" dirty="0">
                <a:solidFill>
                  <a:schemeClr val="tx1"/>
                </a:solidFill>
              </a:rPr>
              <a:t>知道子类如何调用父类方法</a:t>
            </a:r>
          </a:p>
          <a:p>
            <a:pPr marL="342900" indent="-342900">
              <a:buFont typeface="+mj-lt"/>
            </a:pPr>
            <a:r>
              <a:rPr lang="zh-CN" altLang="en-US" dirty="0"/>
              <a:t>了解什么是多层继承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什么是继承</a:t>
            </a:r>
          </a:p>
        </p:txBody>
      </p:sp>
      <p:pic>
        <p:nvPicPr>
          <p:cNvPr id="2" name="图片 1" descr="image-1614080158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006340" y="2088515"/>
            <a:ext cx="2619375" cy="1952625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03BD0697-4A01-13EA-776F-2D75529395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1522" y="1457271"/>
            <a:ext cx="10749598" cy="48701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生活中的继承：一般指的是子女继承父辈的</a:t>
            </a:r>
            <a:r>
              <a:rPr lang="zh-CN" altLang="en-US" dirty="0">
                <a:solidFill>
                  <a:srgbClr val="FF0000"/>
                </a:solidFill>
              </a:rPr>
              <a:t>财产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面向对象代码中的“继承”：指子类继承父类的</a:t>
            </a:r>
            <a:r>
              <a:rPr lang="zh-CN" altLang="en-US" dirty="0">
                <a:solidFill>
                  <a:srgbClr val="FF0000"/>
                </a:solidFill>
              </a:rPr>
              <a:t>属性和方法</a:t>
            </a:r>
            <a:endParaRPr lang="en-US" altLang="zh-CN" dirty="0">
              <a:solidFill>
                <a:srgbClr val="B6020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类是用来描述现实世界中同一组事务的共有特性的抽象模型，但是类也有上下级和范围之分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比如：</a:t>
            </a:r>
            <a:r>
              <a:rPr lang="zh-CN" altLang="en-US" dirty="0">
                <a:solidFill>
                  <a:srgbClr val="FF0000"/>
                </a:solidFill>
              </a:rPr>
              <a:t>生物 </a:t>
            </a:r>
            <a:r>
              <a:rPr lang="en-US" altLang="zh-CN" dirty="0">
                <a:solidFill>
                  <a:srgbClr val="FF0000"/>
                </a:solidFill>
              </a:rPr>
              <a:t>=&gt; </a:t>
            </a:r>
            <a:r>
              <a:rPr lang="zh-CN" altLang="en-US" dirty="0">
                <a:solidFill>
                  <a:srgbClr val="FF0000"/>
                </a:solidFill>
              </a:rPr>
              <a:t>动物 </a:t>
            </a:r>
            <a:r>
              <a:rPr lang="en-US" altLang="zh-CN" dirty="0">
                <a:solidFill>
                  <a:srgbClr val="FF0000"/>
                </a:solidFill>
              </a:rPr>
              <a:t>=&gt; </a:t>
            </a:r>
            <a:r>
              <a:rPr lang="zh-CN" altLang="en-US" dirty="0">
                <a:solidFill>
                  <a:srgbClr val="FF0000"/>
                </a:solidFill>
              </a:rPr>
              <a:t>哺乳动物 </a:t>
            </a:r>
            <a:r>
              <a:rPr lang="en-US" altLang="zh-CN" dirty="0">
                <a:solidFill>
                  <a:srgbClr val="FF0000"/>
                </a:solidFill>
              </a:rPr>
              <a:t>=&gt; </a:t>
            </a:r>
            <a:r>
              <a:rPr lang="zh-CN" altLang="en-US" dirty="0">
                <a:solidFill>
                  <a:srgbClr val="FF0000"/>
                </a:solidFill>
              </a:rPr>
              <a:t>灵长类动物 </a:t>
            </a:r>
            <a:r>
              <a:rPr lang="en-US" altLang="zh-CN" dirty="0">
                <a:solidFill>
                  <a:srgbClr val="FF0000"/>
                </a:solidFill>
              </a:rPr>
              <a:t>=&gt; </a:t>
            </a:r>
            <a:r>
              <a:rPr lang="zh-CN" altLang="en-US" dirty="0">
                <a:solidFill>
                  <a:srgbClr val="FF0000"/>
                </a:solidFill>
              </a:rPr>
              <a:t>人类 </a:t>
            </a:r>
            <a:r>
              <a:rPr lang="en-US" altLang="zh-CN" dirty="0">
                <a:solidFill>
                  <a:srgbClr val="FF0000"/>
                </a:solidFill>
              </a:rPr>
              <a:t>=&gt; </a:t>
            </a:r>
            <a:r>
              <a:rPr lang="zh-CN" altLang="en-US" dirty="0">
                <a:solidFill>
                  <a:srgbClr val="FF0000"/>
                </a:solidFill>
              </a:rPr>
              <a:t>黄种人  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</a:rPr>
              <a:t>注意： 继承指的是</a:t>
            </a:r>
            <a:r>
              <a:rPr lang="zh-CN" altLang="en-US" dirty="0">
                <a:solidFill>
                  <a:srgbClr val="C00000"/>
                </a:solidFill>
              </a:rPr>
              <a:t>类的继承</a:t>
            </a:r>
            <a:r>
              <a:rPr lang="zh-CN" altLang="en-US" dirty="0">
                <a:solidFill>
                  <a:schemeClr val="tx1"/>
                </a:solidFill>
              </a:rPr>
              <a:t>，而不是对象的继承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什么是继承</a:t>
            </a:r>
          </a:p>
        </p:txBody>
      </p:sp>
      <p:sp>
        <p:nvSpPr>
          <p:cNvPr id="10" name="三角形 9"/>
          <p:cNvSpPr/>
          <p:nvPr/>
        </p:nvSpPr>
        <p:spPr>
          <a:xfrm rot="2651319">
            <a:off x="851566" y="1954774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44880" y="1598191"/>
            <a:ext cx="10302240" cy="172656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44952" y="1670661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继承语法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1410970" y="2231286"/>
            <a:ext cx="355917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在Python中，继承形式：</a:t>
            </a:r>
          </a:p>
        </p:txBody>
      </p:sp>
      <p:sp>
        <p:nvSpPr>
          <p:cNvPr id="19" name="TextBox 3"/>
          <p:cNvSpPr txBox="1"/>
          <p:nvPr/>
        </p:nvSpPr>
        <p:spPr>
          <a:xfrm>
            <a:off x="5135880" y="1793771"/>
            <a:ext cx="5930265" cy="58356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父类名(object): 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...(省略)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5135880" y="2525926"/>
            <a:ext cx="5930265" cy="58356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子类名</a:t>
            </a:r>
            <a:r>
              <a:rPr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(父类名)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...(省略)</a:t>
            </a:r>
          </a:p>
        </p:txBody>
      </p:sp>
      <p:sp>
        <p:nvSpPr>
          <p:cNvPr id="9" name="三角形 9">
            <a:extLst>
              <a:ext uri="{FF2B5EF4-FFF2-40B4-BE49-F238E27FC236}">
                <a16:creationId xmlns:a16="http://schemas.microsoft.com/office/drawing/2014/main" id="{57A45185-E533-920C-1A68-5BD916FCFB46}"/>
              </a:ext>
            </a:extLst>
          </p:cNvPr>
          <p:cNvSpPr/>
          <p:nvPr/>
        </p:nvSpPr>
        <p:spPr>
          <a:xfrm rot="2651319">
            <a:off x="851566" y="4342951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CAF19EEA-239E-61DA-06A3-90BDB1A56396}"/>
              </a:ext>
            </a:extLst>
          </p:cNvPr>
          <p:cNvSpPr txBox="1"/>
          <p:nvPr/>
        </p:nvSpPr>
        <p:spPr>
          <a:xfrm>
            <a:off x="1219517" y="4374417"/>
            <a:ext cx="9773285" cy="3852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在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Python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中，所有类默认继承</a:t>
            </a:r>
            <a:r>
              <a:rPr lang="en-US" altLang="zh-CN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object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object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类是</a:t>
            </a:r>
            <a:r>
              <a:rPr lang="zh-CN" altLang="en-US" sz="14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顶级类或基类</a:t>
            </a:r>
            <a:r>
              <a:rPr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；其他子类叫做派生类。</a:t>
            </a:r>
            <a:endParaRPr lang="en-US" altLang="zh-CN" sz="14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BACF70-77D4-0AE0-DFA1-B3FBA07D51E4}"/>
              </a:ext>
            </a:extLst>
          </p:cNvPr>
          <p:cNvSpPr/>
          <p:nvPr/>
        </p:nvSpPr>
        <p:spPr>
          <a:xfrm>
            <a:off x="955040" y="3957851"/>
            <a:ext cx="10302240" cy="1022952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6735BE-FEBE-B093-0728-6C03E7119053}"/>
              </a:ext>
            </a:extLst>
          </p:cNvPr>
          <p:cNvSpPr/>
          <p:nvPr/>
        </p:nvSpPr>
        <p:spPr>
          <a:xfrm>
            <a:off x="844952" y="4058838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40044" y="3035685"/>
            <a:ext cx="3863738" cy="2273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当子类继承父类时，子类Son拥有和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父</a:t>
            </a:r>
            <a:r>
              <a:rPr lang="en-US" altLang="zh-CN" sz="16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类Father</a:t>
            </a:r>
            <a:r>
              <a:rPr lang="en-US" altLang="zh-CN" sz="1600" b="1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完全一样</a:t>
            </a:r>
            <a:r>
              <a:rPr lang="en-US" altLang="zh-CN" sz="16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的功能，但是却不用再写大量重复代码</a:t>
            </a: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继承的作用：</a:t>
            </a:r>
            <a:r>
              <a:rPr lang="zh-CN" altLang="en-US" sz="16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提高代码的复用率</a:t>
            </a:r>
            <a:r>
              <a:rPr lang="en-US" altLang="zh-CN" sz="16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 </a:t>
            </a:r>
            <a:r>
              <a:rPr lang="zh-CN" altLang="en-US" sz="16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减少重复代码的书写。</a:t>
            </a:r>
            <a:endParaRPr lang="en-US" altLang="zh-CN" sz="1600" b="1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什么是继承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782320" y="1631261"/>
            <a:ext cx="1761490" cy="48260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案例分析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675890" y="1457271"/>
            <a:ext cx="8218805" cy="8299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例如，Father类有一个默认性别为</a:t>
            </a:r>
            <a:r>
              <a:rPr lang="en-US" altLang="zh-CN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男</a:t>
            </a: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，且爱好</a:t>
            </a:r>
            <a:r>
              <a:rPr lang="en-US" altLang="zh-CN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散步行走</a:t>
            </a: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，那么，Son类也想要拥有这些属性和行为，该怎么做呢？</a:t>
            </a: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927FF4C-7282-82B5-5DA5-F36ED4674B31}"/>
              </a:ext>
            </a:extLst>
          </p:cNvPr>
          <p:cNvSpPr txBox="1"/>
          <p:nvPr/>
        </p:nvSpPr>
        <p:spPr>
          <a:xfrm>
            <a:off x="710880" y="2303586"/>
            <a:ext cx="5930265" cy="452431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</a:t>
            </a:r>
          </a:p>
          <a:p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Father(object):</a:t>
            </a:r>
          </a:p>
          <a:p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def __</a:t>
            </a:r>
            <a:r>
              <a:rPr lang="e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self.sex</a:t>
            </a:r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"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男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walk(self): </a:t>
            </a: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行为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endParaRPr lang="e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print("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喜欢散步行走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...")</a:t>
            </a: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</a:t>
            </a:r>
          </a:p>
          <a:p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Son(Father):  #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</a:t>
            </a:r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Father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继承下来的</a:t>
            </a: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</a:t>
            </a:r>
          </a:p>
          <a:p>
            <a:endParaRPr lang="e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</a:p>
          <a:p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son = Son()</a:t>
            </a:r>
          </a:p>
          <a:p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son.sex</a:t>
            </a:r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r>
              <a:rPr lang="e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son.walk</a:t>
            </a:r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什么是继承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C59D8F-1B59-0106-F58E-9C1CDE7E0296}"/>
              </a:ext>
            </a:extLst>
          </p:cNvPr>
          <p:cNvSpPr txBox="1"/>
          <p:nvPr/>
        </p:nvSpPr>
        <p:spPr>
          <a:xfrm>
            <a:off x="1061609" y="2169007"/>
            <a:ext cx="8359592" cy="2519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继承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：一个类从另一个已有的类获得其成员的相关特性，就叫作继承！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站在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子类角度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派生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：从一个已有的类产生一个新的类，称为派生！ （</a:t>
            </a: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站在</a:t>
            </a:r>
            <a:r>
              <a:rPr lang="zh-CN" altLang="en-US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父类角度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很显然，继承和派生其实就是从不同的方向来描述的相同的概念而已，本质上是一样的！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父类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：也叫作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基类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，就是指已有被继承的类！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子类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：也叫作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派生类或扩展类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1843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单继承和多继承</a:t>
            </a:r>
          </a:p>
        </p:txBody>
      </p:sp>
      <p:sp>
        <p:nvSpPr>
          <p:cNvPr id="59" name="矩形 58"/>
          <p:cNvSpPr/>
          <p:nvPr/>
        </p:nvSpPr>
        <p:spPr>
          <a:xfrm>
            <a:off x="887631" y="1520147"/>
            <a:ext cx="1736668" cy="411380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14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单继承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887631" y="2265198"/>
            <a:ext cx="9539110" cy="520065"/>
          </a:xfrm>
        </p:spPr>
        <p:txBody>
          <a:bodyPr/>
          <a:lstStyle/>
          <a:p>
            <a:r>
              <a:rPr lang="zh-CN" altLang="en-US" dirty="0"/>
              <a:t>单继承就是</a:t>
            </a:r>
            <a:r>
              <a:rPr lang="zh-CN" altLang="en-US" dirty="0">
                <a:solidFill>
                  <a:srgbClr val="C00000"/>
                </a:solidFill>
              </a:rPr>
              <a:t>一个子类只能继承自一个父类，不能继承多个类。这个子类会有具有父类的属性和方法。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0674575-37D8-791C-A294-F36614442E02}"/>
              </a:ext>
            </a:extLst>
          </p:cNvPr>
          <p:cNvSpPr txBox="1"/>
          <p:nvPr/>
        </p:nvSpPr>
        <p:spPr>
          <a:xfrm>
            <a:off x="887631" y="3730976"/>
            <a:ext cx="8820040" cy="160043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Father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Father(object):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Son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Son(Father):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227E8A-B456-4422-516D-A331CD170B81}"/>
              </a:ext>
            </a:extLst>
          </p:cNvPr>
          <p:cNvSpPr/>
          <p:nvPr/>
        </p:nvSpPr>
        <p:spPr>
          <a:xfrm>
            <a:off x="887631" y="3017620"/>
            <a:ext cx="1736668" cy="411380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基本语法</a:t>
            </a:r>
            <a:endParaRPr lang="zh-CN" sz="1400" b="1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单继承</a:t>
            </a:r>
            <a:r>
              <a:rPr lang="en-US" dirty="0" err="1"/>
              <a:t>和多继承</a:t>
            </a:r>
            <a:endParaRPr dirty="0"/>
          </a:p>
        </p:txBody>
      </p:sp>
      <p:pic>
        <p:nvPicPr>
          <p:cNvPr id="5" name="图片 4" descr="image-161501096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12" y="2668615"/>
            <a:ext cx="3392170" cy="29883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圆角矩形 1"/>
          <p:cNvSpPr/>
          <p:nvPr/>
        </p:nvSpPr>
        <p:spPr>
          <a:xfrm>
            <a:off x="710880" y="1483333"/>
            <a:ext cx="1761490" cy="48260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故事</a:t>
            </a:r>
            <a:r>
              <a:rPr lang="en-US" altLang="zh-CN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50559" y="1201075"/>
            <a:ext cx="8218805" cy="8299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一个</a:t>
            </a:r>
            <a:r>
              <a:rPr lang="zh-CN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摊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煎饼</a:t>
            </a:r>
            <a:r>
              <a:rPr lang="zh-CN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的</a:t>
            </a:r>
            <a:r>
              <a:rPr sz="1600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老师傅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，在煎饼果子界摸爬滚打多年，研发了一套精湛的摊煎饼技术</a:t>
            </a:r>
            <a:r>
              <a:rPr lang="zh-CN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，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 师父要把这套技术</a:t>
            </a:r>
            <a:r>
              <a:rPr sz="1600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传授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给他的唯一的最得意的</a:t>
            </a:r>
            <a:r>
              <a:rPr sz="1600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徒弟</a:t>
            </a:r>
            <a:r>
              <a:rPr lang="zh-CN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。</a:t>
            </a:r>
            <a:endParaRPr lang="en-US" altLang="zh-CN" sz="16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F86D3F8-F328-C6AF-F39C-5506D28E4D60}"/>
              </a:ext>
            </a:extLst>
          </p:cNvPr>
          <p:cNvSpPr txBox="1"/>
          <p:nvPr/>
        </p:nvSpPr>
        <p:spPr>
          <a:xfrm>
            <a:off x="4673322" y="2143755"/>
            <a:ext cx="6011380" cy="440120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8C8C8C"/>
                </a:solidFill>
                <a:effectLst/>
              </a:rPr>
              <a:t># 1.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师父类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400" dirty="0">
                <a:solidFill>
                  <a:srgbClr val="000000"/>
                </a:solidFill>
                <a:effectLst/>
              </a:rPr>
              <a:t>Master</a:t>
            </a:r>
            <a:r>
              <a:rPr lang="en" altLang="zh-CN" sz="1400" dirty="0"/>
              <a:t>(object):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属性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.kongfu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'[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古法煎饼果子配方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]'</a:t>
            </a:r>
            <a:br>
              <a:rPr lang="en-US" altLang="zh-CN" sz="1400" dirty="0">
                <a:solidFill>
                  <a:srgbClr val="067D17"/>
                </a:solidFill>
                <a:effectLst/>
              </a:rPr>
            </a:br>
            <a:r>
              <a:rPr lang="en-US" altLang="zh-CN" sz="1400" dirty="0">
                <a:solidFill>
                  <a:srgbClr val="067D17"/>
                </a:solidFill>
                <a:effectLst/>
              </a:rPr>
              <a:t>    </a:t>
            </a:r>
            <a:r>
              <a:rPr lang="en-US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方法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zh-CN" altLang="en-US" sz="14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00627A"/>
                </a:solidFill>
                <a:effectLst/>
              </a:rPr>
              <a:t>make_cake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print(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f'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运用</a:t>
            </a:r>
            <a:r>
              <a:rPr lang="en-US" altLang="zh-CN" sz="14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.kongfu</a:t>
            </a:r>
            <a:r>
              <a:rPr lang="en" altLang="zh-CN" sz="14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制作煎饼果子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'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i="1" dirty="0">
                <a:solidFill>
                  <a:srgbClr val="8C8C8C"/>
                </a:solidFill>
                <a:effectLst/>
              </a:rPr>
              <a:t># 2.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定义徒弟类，继承师父类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400" dirty="0">
                <a:solidFill>
                  <a:srgbClr val="000000"/>
                </a:solidFill>
                <a:effectLst/>
              </a:rPr>
              <a:t>Prentice</a:t>
            </a:r>
            <a:r>
              <a:rPr lang="en" altLang="zh-CN" sz="1400" dirty="0"/>
              <a:t>(Master):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pass</a:t>
            </a:r>
            <a:br>
              <a:rPr lang="en" altLang="zh-CN" sz="1400" dirty="0">
                <a:solidFill>
                  <a:srgbClr val="0033B3"/>
                </a:solidFill>
                <a:effectLst/>
              </a:rPr>
            </a:br>
            <a:br>
              <a:rPr lang="en" altLang="zh-CN" sz="1400" dirty="0">
                <a:solidFill>
                  <a:srgbClr val="0033B3"/>
                </a:solidFill>
                <a:effectLst/>
              </a:rPr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3.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用徒弟类创建对象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 err="1"/>
              <a:t>xiaoming</a:t>
            </a:r>
            <a:r>
              <a:rPr lang="en" altLang="zh-CN" sz="1400" dirty="0"/>
              <a:t> = Prentice()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调用属性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/>
              <a:t>print(</a:t>
            </a:r>
            <a:r>
              <a:rPr lang="en" altLang="zh-CN" sz="1400" dirty="0" err="1"/>
              <a:t>xiaoming.kongfu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调用方法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 err="1"/>
              <a:t>xiaoming.make_cake</a:t>
            </a:r>
            <a:r>
              <a:rPr lang="en" altLang="zh-CN" sz="1400" dirty="0"/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06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87631" y="2041414"/>
            <a:ext cx="9856641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 err="1">
                <a:solidFill>
                  <a:srgbClr val="262626"/>
                </a:solidFill>
                <a:ea typeface="Alibaba PuHuiTi R" pitchFamily="18" charset="-122"/>
              </a:rPr>
              <a:t>多继承</a:t>
            </a: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</a:rPr>
              <a:t>就是</a:t>
            </a:r>
            <a:r>
              <a:rPr lang="zh-CN" altLang="en-US" sz="1600" dirty="0">
                <a:solidFill>
                  <a:srgbClr val="49504F"/>
                </a:solidFill>
              </a:rPr>
              <a:t>一个类同时</a:t>
            </a:r>
            <a:r>
              <a:rPr lang="zh-CN" altLang="en-US" sz="1600" dirty="0">
                <a:solidFill>
                  <a:srgbClr val="C00000"/>
                </a:solidFill>
              </a:rPr>
              <a:t>继承了多个父类</a:t>
            </a:r>
            <a:r>
              <a:rPr lang="zh-CN" altLang="en-US" sz="1600" dirty="0">
                <a:solidFill>
                  <a:srgbClr val="49504F"/>
                </a:solidFill>
              </a:rPr>
              <a:t>，并且同时具有</a:t>
            </a:r>
            <a:r>
              <a:rPr lang="zh-CN" altLang="en-US" sz="1600" dirty="0">
                <a:solidFill>
                  <a:srgbClr val="C00000"/>
                </a:solidFill>
              </a:rPr>
              <a:t>所有父类的属性和方法</a:t>
            </a:r>
            <a:r>
              <a:rPr lang="zh-CN" altLang="en-US" sz="1600" dirty="0">
                <a:solidFill>
                  <a:srgbClr val="49504F"/>
                </a:solidFill>
              </a:rPr>
              <a:t>。例如：孩子会继承父亲和母亲的方法和属性</a:t>
            </a:r>
            <a:endParaRPr sz="1600" b="1" dirty="0">
              <a:solidFill>
                <a:srgbClr val="C00000"/>
              </a:solidFill>
              <a:ea typeface="Alibaba PuHuiTi R" pitchFamily="18" charset="-122"/>
            </a:endParaRPr>
          </a:p>
        </p:txBody>
      </p:sp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单继承和多继承</a:t>
            </a:r>
          </a:p>
        </p:txBody>
      </p:sp>
      <p:sp>
        <p:nvSpPr>
          <p:cNvPr id="59" name="矩形 58"/>
          <p:cNvSpPr/>
          <p:nvPr/>
        </p:nvSpPr>
        <p:spPr>
          <a:xfrm>
            <a:off x="887631" y="1457517"/>
            <a:ext cx="1736668" cy="4113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14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多继承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DE3C3444-A8CC-7032-07B3-DB24DFFB867F}"/>
              </a:ext>
            </a:extLst>
          </p:cNvPr>
          <p:cNvSpPr txBox="1"/>
          <p:nvPr/>
        </p:nvSpPr>
        <p:spPr>
          <a:xfrm>
            <a:off x="887631" y="3730976"/>
            <a:ext cx="8820040" cy="246221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父类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1Father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Father(object):</a:t>
            </a:r>
          </a:p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父类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2Mother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Mother(object):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  <a:p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子类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Son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Son(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Father,Mother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0FA136C-49F7-9FE5-B5B2-C0CFB229345F}"/>
              </a:ext>
            </a:extLst>
          </p:cNvPr>
          <p:cNvSpPr/>
          <p:nvPr/>
        </p:nvSpPr>
        <p:spPr>
          <a:xfrm>
            <a:off x="887631" y="3017620"/>
            <a:ext cx="1736668" cy="411380"/>
          </a:xfrm>
          <a:prstGeom prst="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基本语法</a:t>
            </a:r>
            <a:endParaRPr lang="zh-CN" sz="1400" b="1" dirty="0">
              <a:solidFill>
                <a:schemeClr val="bg1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单继承和多继承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82320" y="1494895"/>
            <a:ext cx="1761490" cy="48260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故事</a:t>
            </a:r>
            <a:r>
              <a:rPr lang="en-US" altLang="zh-CN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2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75890" y="1320905"/>
            <a:ext cx="8218805" cy="7874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小明</a:t>
            </a:r>
            <a:r>
              <a:rPr sz="1600" dirty="0" err="1">
                <a:solidFill>
                  <a:srgbClr val="262626"/>
                </a:solidFill>
                <a:ea typeface="Alibaba PuHuiTi R" pitchFamily="18" charset="-122"/>
                <a:sym typeface="+mn-ea"/>
              </a:rPr>
              <a:t>是个爱学习的好孩子，想学习更多的</a:t>
            </a:r>
            <a:r>
              <a:rPr lang="zh-CN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摊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煎饼果子技术，于是，在百度搜索到</a:t>
            </a:r>
            <a:r>
              <a:rPr sz="1600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黑马程序员</a:t>
            </a:r>
            <a:r>
              <a:rPr lang="zh-CN" sz="1600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学校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，报班</a:t>
            </a:r>
            <a:r>
              <a:rPr lang="zh-CN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来培训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学习</a:t>
            </a:r>
            <a:r>
              <a:rPr lang="zh-CN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摊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煎饼果子技术</a:t>
            </a:r>
            <a:r>
              <a:rPr lang="zh-CN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。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5CD75F6-B9F7-13FF-21D6-F07261B29A36}"/>
              </a:ext>
            </a:extLst>
          </p:cNvPr>
          <p:cNvSpPr txBox="1"/>
          <p:nvPr/>
        </p:nvSpPr>
        <p:spPr>
          <a:xfrm>
            <a:off x="782320" y="2259274"/>
            <a:ext cx="4253143" cy="39703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8C8C8C"/>
                </a:solidFill>
                <a:effectLst/>
              </a:rPr>
              <a:t># 1.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师父类，属性和方法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400" dirty="0">
                <a:solidFill>
                  <a:srgbClr val="000000"/>
                </a:solidFill>
                <a:effectLst/>
              </a:rPr>
              <a:t>Master</a:t>
            </a:r>
            <a:r>
              <a:rPr lang="en" altLang="zh-CN" sz="1400" dirty="0"/>
              <a:t>(object):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.kongfu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'[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古法煎饼果子配方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]'</a:t>
            </a:r>
            <a:br>
              <a:rPr lang="en-US" altLang="zh-CN" sz="1400" dirty="0">
                <a:solidFill>
                  <a:srgbClr val="067D17"/>
                </a:solidFill>
                <a:effectLst/>
              </a:rPr>
            </a:br>
            <a:br>
              <a:rPr lang="en-US" altLang="zh-CN" sz="1400" dirty="0">
                <a:solidFill>
                  <a:srgbClr val="067D17"/>
                </a:solidFill>
                <a:effectLst/>
              </a:rPr>
            </a:br>
            <a:r>
              <a:rPr lang="en-US" altLang="zh-CN" sz="1400" dirty="0">
                <a:solidFill>
                  <a:srgbClr val="067D17"/>
                </a:solidFill>
                <a:effectLst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00627A"/>
                </a:solidFill>
                <a:effectLst/>
              </a:rPr>
              <a:t>make_cake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print(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f'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运用</a:t>
            </a:r>
            <a:r>
              <a:rPr lang="en-US" altLang="zh-CN" sz="14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.kongfu</a:t>
            </a:r>
            <a:r>
              <a:rPr lang="en" altLang="zh-CN" sz="14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制作煎饼果子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'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为了验证多继承，添加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School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父类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400" dirty="0">
                <a:solidFill>
                  <a:srgbClr val="000000"/>
                </a:solidFill>
                <a:effectLst/>
              </a:rPr>
              <a:t>School</a:t>
            </a:r>
            <a:r>
              <a:rPr lang="en" altLang="zh-CN" sz="1400" dirty="0"/>
              <a:t>(object):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.kongfu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'[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黑马煎饼果子配方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]'</a:t>
            </a:r>
            <a:br>
              <a:rPr lang="en-US" altLang="zh-CN" sz="1400" dirty="0">
                <a:solidFill>
                  <a:srgbClr val="067D17"/>
                </a:solidFill>
                <a:effectLst/>
              </a:rPr>
            </a:br>
            <a:br>
              <a:rPr lang="en-US" altLang="zh-CN" sz="1400" dirty="0">
                <a:solidFill>
                  <a:srgbClr val="067D17"/>
                </a:solidFill>
                <a:effectLst/>
              </a:rPr>
            </a:br>
            <a:r>
              <a:rPr lang="en-US" altLang="zh-CN" sz="1400" dirty="0">
                <a:solidFill>
                  <a:srgbClr val="067D17"/>
                </a:solidFill>
                <a:effectLst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00627A"/>
                </a:solidFill>
                <a:effectLst/>
              </a:rPr>
              <a:t>make_cake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print(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f'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运用</a:t>
            </a:r>
            <a:r>
              <a:rPr lang="en-US" altLang="zh-CN" sz="14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.kongfu</a:t>
            </a:r>
            <a:r>
              <a:rPr lang="en" altLang="zh-CN" sz="14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制作煎饼果子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'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br>
              <a:rPr lang="en-US" altLang="zh-CN" sz="1400" dirty="0"/>
            </a:br>
            <a:br>
              <a:rPr lang="en-US" altLang="zh-CN" sz="1400" dirty="0"/>
            </a:br>
            <a:br>
              <a:rPr lang="en" altLang="zh-CN" sz="1400" dirty="0"/>
            </a:b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22B8414A-5060-780E-F83B-DB3A031064FD}"/>
              </a:ext>
            </a:extLst>
          </p:cNvPr>
          <p:cNvSpPr txBox="1"/>
          <p:nvPr/>
        </p:nvSpPr>
        <p:spPr>
          <a:xfrm>
            <a:off x="5569350" y="2259274"/>
            <a:ext cx="3862749" cy="203132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8C8C8C"/>
                </a:solidFill>
                <a:effectLst/>
              </a:rPr>
              <a:t># 2.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定义徒弟类，继承师父类 和 学校类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400" dirty="0">
                <a:solidFill>
                  <a:srgbClr val="000000"/>
                </a:solidFill>
                <a:effectLst/>
              </a:rPr>
              <a:t>Prentice</a:t>
            </a:r>
            <a:r>
              <a:rPr lang="en" altLang="zh-CN" sz="1400" dirty="0"/>
              <a:t>(School, Master):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pass</a:t>
            </a:r>
            <a:br>
              <a:rPr lang="en" altLang="zh-CN" sz="1400" dirty="0">
                <a:solidFill>
                  <a:srgbClr val="0033B3"/>
                </a:solidFill>
                <a:effectLst/>
              </a:rPr>
            </a:br>
            <a:br>
              <a:rPr lang="en" altLang="zh-CN" sz="1400" dirty="0">
                <a:solidFill>
                  <a:srgbClr val="0033B3"/>
                </a:solidFill>
                <a:effectLst/>
              </a:rPr>
            </a:br>
            <a:br>
              <a:rPr lang="en" altLang="zh-CN" sz="1400" dirty="0">
                <a:solidFill>
                  <a:srgbClr val="0033B3"/>
                </a:solidFill>
                <a:effectLst/>
              </a:rPr>
            </a:br>
            <a:r>
              <a:rPr lang="en-US" altLang="zh-CN" sz="1400" i="1" dirty="0">
                <a:solidFill>
                  <a:srgbClr val="8C8C8C"/>
                </a:solidFill>
                <a:effectLst/>
              </a:rPr>
              <a:t># 3.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用徒弟类创建对象，调用实例属性和方法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 err="1"/>
              <a:t>xiaoming</a:t>
            </a:r>
            <a:r>
              <a:rPr lang="en" altLang="zh-CN" sz="1400" dirty="0"/>
              <a:t> = Prentice()</a:t>
            </a:r>
            <a:br>
              <a:rPr lang="en" altLang="zh-CN" sz="1400" dirty="0"/>
            </a:br>
            <a:r>
              <a:rPr lang="en" altLang="zh-CN" sz="1400" dirty="0"/>
              <a:t>print(</a:t>
            </a:r>
            <a:r>
              <a:rPr lang="en" altLang="zh-CN" sz="1400" dirty="0" err="1"/>
              <a:t>xiaoming.kongfu</a:t>
            </a:r>
            <a:r>
              <a:rPr lang="en" altLang="zh-CN" sz="1400" dirty="0"/>
              <a:t>)</a:t>
            </a:r>
            <a:r>
              <a:rPr lang="zh-CN" altLang="en-US" sz="1400" dirty="0"/>
              <a:t> </a:t>
            </a:r>
            <a:br>
              <a:rPr lang="en" altLang="zh-CN" sz="1400" dirty="0"/>
            </a:br>
            <a:r>
              <a:rPr lang="en" altLang="zh-CN" sz="1400" dirty="0" err="1"/>
              <a:t>xiaoming.make_cake</a:t>
            </a:r>
            <a:r>
              <a:rPr lang="en" altLang="zh-CN" sz="1400" dirty="0"/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A0BBDA-807A-A73D-6D5F-C35899FB35E5}"/>
              </a:ext>
            </a:extLst>
          </p:cNvPr>
          <p:cNvSpPr txBox="1"/>
          <p:nvPr/>
        </p:nvSpPr>
        <p:spPr>
          <a:xfrm>
            <a:off x="5309506" y="4687597"/>
            <a:ext cx="61001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ea typeface="Alibaba PuHuiTi R" pitchFamily="18" charset="-122"/>
              </a:rPr>
              <a:t>思考一下</a:t>
            </a: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</a:rPr>
              <a:t>：徒弟类继承了师傅类和学校类，它的属性和方法会使用哪个父类的呢？</a:t>
            </a:r>
            <a:endParaRPr lang="en-US" altLang="zh-CN" sz="1600" dirty="0">
              <a:solidFill>
                <a:srgbClr val="262626"/>
              </a:solidFill>
              <a:ea typeface="Alibaba PuHuiTi R" pitchFamily="18" charset="-122"/>
            </a:endParaRPr>
          </a:p>
          <a:p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</a:rPr>
              <a:t>结论：如果一个类继承多个父类，</a:t>
            </a:r>
            <a:r>
              <a:rPr lang="zh-CN" altLang="en-US" sz="1600" dirty="0">
                <a:solidFill>
                  <a:srgbClr val="C00000"/>
                </a:solidFill>
                <a:ea typeface="Alibaba PuHuiTi R" pitchFamily="18" charset="-122"/>
              </a:rPr>
              <a:t>优先继承第一个父类的同名属性和方法</a:t>
            </a:r>
          </a:p>
        </p:txBody>
      </p:sp>
    </p:spTree>
    <p:extLst>
      <p:ext uri="{BB962C8B-B14F-4D97-AF65-F5344CB8AC3E}">
        <p14:creationId xmlns:p14="http://schemas.microsoft.com/office/powerpoint/2010/main" val="260546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单继承和多继承</a:t>
            </a:r>
          </a:p>
        </p:txBody>
      </p:sp>
      <p:sp>
        <p:nvSpPr>
          <p:cNvPr id="59" name="矩形 58"/>
          <p:cNvSpPr/>
          <p:nvPr/>
        </p:nvSpPr>
        <p:spPr>
          <a:xfrm>
            <a:off x="887631" y="1457517"/>
            <a:ext cx="1736668" cy="41138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sz="1400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多继承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71296" y="2163688"/>
            <a:ext cx="8607425" cy="11657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 err="1">
                <a:solidFill>
                  <a:srgbClr val="262626"/>
                </a:solidFill>
                <a:ea typeface="Alibaba PuHuiTi R" pitchFamily="18" charset="-122"/>
                <a:sym typeface="+mn-ea"/>
              </a:rPr>
              <a:t>当一个类有多个父类时，默认使用第一个父类的同名属性和方法</a:t>
            </a:r>
            <a:r>
              <a:rPr lang="zh-CN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，可以使用</a:t>
            </a:r>
            <a:r>
              <a:rPr lang="zh-CN"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类名</a:t>
            </a:r>
            <a:r>
              <a:rPr lang="en-US" altLang="zh-CN"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.__mro__</a:t>
            </a:r>
            <a:r>
              <a:rPr lang="zh-CN" altLang="en-US"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属性</a:t>
            </a: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或</a:t>
            </a:r>
            <a:r>
              <a:rPr lang="zh-CN" sz="1600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类名</a:t>
            </a:r>
            <a:r>
              <a:rPr lang="en-US" altLang="zh-CN" sz="1600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.mro()</a:t>
            </a: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方法查看调用的先后顺序。</a:t>
            </a:r>
            <a:endParaRPr lang="en-US" altLang="zh-CN" sz="1600" dirty="0">
              <a:solidFill>
                <a:srgbClr val="262626"/>
              </a:solidFill>
              <a:ea typeface="Alibaba PuHuiTi R" pitchFamily="18" charset="-122"/>
              <a:sym typeface="+mn-ea"/>
            </a:endParaRP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C00000"/>
                </a:solidFill>
              </a:rPr>
              <a:t>注：</a:t>
            </a:r>
            <a:r>
              <a:rPr lang="en-US" altLang="zh-CN" sz="1600" dirty="0">
                <a:solidFill>
                  <a:srgbClr val="C00000"/>
                </a:solidFill>
              </a:rPr>
              <a:t>MRO(Method Resolution Order)</a:t>
            </a:r>
            <a:r>
              <a:rPr lang="zh-CN" altLang="en-US" sz="1600" dirty="0">
                <a:solidFill>
                  <a:srgbClr val="C00000"/>
                </a:solidFill>
              </a:rPr>
              <a:t>：方法解析顺序</a:t>
            </a:r>
            <a:endParaRPr lang="zh-CN" altLang="en-US" sz="16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  <a:sym typeface="+mn-ea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887631" y="2474943"/>
            <a:ext cx="1278255" cy="575310"/>
          </a:xfrm>
          <a:prstGeom prst="ellipse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</a:t>
            </a:r>
            <a:endParaRPr lang="zh-CN" altLang="en-US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349FCA37-51FA-32D4-625E-40CBA3959C03}"/>
              </a:ext>
            </a:extLst>
          </p:cNvPr>
          <p:cNvSpPr txBox="1"/>
          <p:nvPr/>
        </p:nvSpPr>
        <p:spPr>
          <a:xfrm>
            <a:off x="2271296" y="3920483"/>
            <a:ext cx="3862749" cy="120032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i="1" dirty="0"/>
              <a:t># </a:t>
            </a:r>
            <a:r>
              <a:rPr lang="zh-CN" altLang="en-US" i="1" dirty="0"/>
              <a:t>通过属性查看引用顺序</a:t>
            </a:r>
            <a:br>
              <a:rPr lang="zh-CN" altLang="en-US" i="1" dirty="0"/>
            </a:br>
            <a:r>
              <a:rPr lang="en" altLang="zh-CN" dirty="0"/>
              <a:t>print(Prentice.__</a:t>
            </a:r>
            <a:r>
              <a:rPr lang="en" altLang="zh-CN" dirty="0" err="1"/>
              <a:t>mro</a:t>
            </a:r>
            <a:r>
              <a:rPr lang="en" altLang="zh-CN" dirty="0"/>
              <a:t>__)</a:t>
            </a:r>
            <a:br>
              <a:rPr lang="en" altLang="zh-CN" dirty="0"/>
            </a:br>
            <a:r>
              <a:rPr lang="en" altLang="zh-CN" i="1" dirty="0"/>
              <a:t># </a:t>
            </a:r>
            <a:r>
              <a:rPr lang="zh-CN" altLang="en-US" i="1" dirty="0"/>
              <a:t>通过方法查看引用顺序</a:t>
            </a:r>
            <a:br>
              <a:rPr lang="zh-CN" altLang="en-US" i="1" dirty="0"/>
            </a:br>
            <a:r>
              <a:rPr lang="en" altLang="zh-CN" dirty="0"/>
              <a:t>print(</a:t>
            </a:r>
            <a:r>
              <a:rPr lang="en" altLang="zh-CN" dirty="0" err="1"/>
              <a:t>Prentice.mro</a:t>
            </a:r>
            <a:r>
              <a:rPr lang="en" altLang="zh-CN" dirty="0"/>
              <a:t>())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0304" y="821521"/>
            <a:ext cx="6451383" cy="5470638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定义类的几种语法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中的继承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          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概念、单继承、多继承、</a:t>
            </a:r>
            <a:r>
              <a:rPr lang="en" altLang="zh-CN" sz="1600" dirty="0">
                <a:solidFill>
                  <a:schemeClr val="tx1"/>
                </a:solidFill>
                <a:sym typeface="+mn-ea"/>
              </a:rPr>
              <a:t>super</a:t>
            </a:r>
            <a:r>
              <a:rPr lang="zh-CN" altLang="en" sz="1600" dirty="0">
                <a:solidFill>
                  <a:schemeClr val="tx1"/>
                </a:solidFill>
                <a:sym typeface="+mn-ea"/>
              </a:rPr>
              <a:t>、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多层继承</a:t>
            </a:r>
            <a:endParaRPr lang="en-US" altLang="zh-CN" sz="1600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中的封装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          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概念、私有属性、私有方法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中的多态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   </a:t>
            </a:r>
            <a:r>
              <a:rPr lang="zh-CN" altLang="en-US" sz="1600" dirty="0">
                <a:solidFill>
                  <a:schemeClr val="tx1"/>
                </a:solidFill>
              </a:rPr>
              <a:t>概念、成立条件、好处、抽象类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面向对象的其他特性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    </a:t>
            </a:r>
            <a:r>
              <a:rPr lang="zh-CN" altLang="en-US" sz="1600" dirty="0">
                <a:solidFill>
                  <a:schemeClr val="tx1"/>
                </a:solidFill>
              </a:rPr>
              <a:t>对象属性、类属性、类方法、静态方法</a:t>
            </a:r>
          </a:p>
        </p:txBody>
      </p:sp>
    </p:spTree>
    <p:extLst>
      <p:ext uri="{BB962C8B-B14F-4D97-AF65-F5344CB8AC3E}">
        <p14:creationId xmlns:p14="http://schemas.microsoft.com/office/powerpoint/2010/main" val="288121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799965" y="2699385"/>
            <a:ext cx="6506210" cy="2696210"/>
          </a:xfrm>
        </p:spPr>
        <p:txBody>
          <a:bodyPr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dirty="0" err="1"/>
              <a:t>继承</a:t>
            </a:r>
            <a:r>
              <a:rPr lang="zh-CN" altLang="en-US" dirty="0"/>
              <a:t>是什么？</a:t>
            </a:r>
            <a:r>
              <a:rPr lang="en-US" altLang="zh-CN" dirty="0"/>
              <a:t>Python</a:t>
            </a:r>
            <a:r>
              <a:rPr lang="zh-CN" altLang="en-US" dirty="0"/>
              <a:t>中怎么实现？</a:t>
            </a:r>
            <a:r>
              <a:rPr lang="en-US" dirty="0"/>
              <a:t>	</a:t>
            </a: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sz="1600" dirty="0" err="1"/>
              <a:t>子类继承了</a:t>
            </a:r>
            <a:r>
              <a:rPr sz="1600" dirty="0" err="1">
                <a:solidFill>
                  <a:srgbClr val="C00000"/>
                </a:solidFill>
              </a:rPr>
              <a:t>父类的属性与方法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2. </a:t>
            </a:r>
            <a:r>
              <a:rPr dirty="0" err="1"/>
              <a:t>单继承</a:t>
            </a:r>
            <a:r>
              <a:rPr lang="zh-CN" altLang="en-US" dirty="0"/>
              <a:t>是什么？</a:t>
            </a:r>
            <a:endParaRPr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sz="1600" dirty="0" err="1"/>
              <a:t>一个类只继承</a:t>
            </a:r>
            <a:r>
              <a:rPr lang="en-US" sz="1600" dirty="0" err="1">
                <a:solidFill>
                  <a:srgbClr val="C00000"/>
                </a:solidFill>
              </a:rPr>
              <a:t>一个</a:t>
            </a:r>
            <a:r>
              <a:rPr lang="en-US" sz="1600" dirty="0" err="1"/>
              <a:t>父类</a:t>
            </a:r>
            <a:endParaRPr sz="1600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3. </a:t>
            </a:r>
            <a:r>
              <a:rPr dirty="0" err="1"/>
              <a:t>多继承</a:t>
            </a:r>
            <a:r>
              <a:rPr lang="zh-CN" altLang="en-US" dirty="0"/>
              <a:t>是什么？</a:t>
            </a:r>
            <a:endParaRPr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ym typeface="+mn-ea"/>
              </a:rPr>
              <a:t>	</a:t>
            </a:r>
            <a:r>
              <a:rPr lang="en-US" altLang="zh-CN" sz="1600" dirty="0" err="1">
                <a:sym typeface="+mn-ea"/>
              </a:rPr>
              <a:t>一个类继承了</a:t>
            </a:r>
            <a:r>
              <a:rPr lang="en-US" altLang="zh-CN" sz="1600" dirty="0" err="1">
                <a:solidFill>
                  <a:srgbClr val="C00000"/>
                </a:solidFill>
                <a:sym typeface="+mn-ea"/>
              </a:rPr>
              <a:t>多个</a:t>
            </a:r>
            <a:r>
              <a:rPr lang="en-US" altLang="zh-CN" sz="1600" dirty="0" err="1">
                <a:sym typeface="+mn-ea"/>
              </a:rPr>
              <a:t>父类</a:t>
            </a:r>
            <a:endParaRPr lang="en-US" altLang="zh-CN" sz="1600" dirty="0">
              <a:sym typeface="+mn-ea"/>
            </a:endParaRP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>
              <a:sym typeface="+mn-ea"/>
            </a:endParaRP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D2657EF-52DF-973D-7F2A-B76E80932212}"/>
              </a:ext>
            </a:extLst>
          </p:cNvPr>
          <p:cNvSpPr txBox="1"/>
          <p:nvPr/>
        </p:nvSpPr>
        <p:spPr>
          <a:xfrm>
            <a:off x="5735389" y="2699385"/>
            <a:ext cx="3193929" cy="58356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子类名</a:t>
            </a:r>
            <a:r>
              <a:rPr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(父类名)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...(省略)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641032" y="78515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子类重写父类同名方法和属性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10880" y="2284321"/>
            <a:ext cx="1761490" cy="48260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故事</a:t>
            </a:r>
            <a:r>
              <a:rPr lang="en-US" altLang="zh-CN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42218" y="2284321"/>
            <a:ext cx="8218805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小明</a:t>
            </a:r>
            <a:r>
              <a:rPr sz="1600" dirty="0" err="1">
                <a:solidFill>
                  <a:srgbClr val="262626"/>
                </a:solidFill>
                <a:ea typeface="Alibaba PuHuiTi R" pitchFamily="18" charset="-122"/>
                <a:sym typeface="+mn-ea"/>
              </a:rPr>
              <a:t>掌握了</a:t>
            </a:r>
            <a:r>
              <a:rPr lang="zh-CN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老师傅</a:t>
            </a: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和黑马</a:t>
            </a:r>
            <a:r>
              <a:rPr sz="1600" dirty="0" err="1">
                <a:solidFill>
                  <a:srgbClr val="262626"/>
                </a:solidFill>
                <a:ea typeface="Alibaba PuHuiTi R" pitchFamily="18" charset="-122"/>
                <a:sym typeface="+mn-ea"/>
              </a:rPr>
              <a:t>的技术后，自己潜心钻研出一套自己的</a:t>
            </a:r>
            <a:r>
              <a:rPr sz="1600" dirty="0" err="1">
                <a:solidFill>
                  <a:srgbClr val="C00000"/>
                </a:solidFill>
                <a:ea typeface="Alibaba PuHuiTi R" pitchFamily="18" charset="-122"/>
                <a:sym typeface="+mn-ea"/>
              </a:rPr>
              <a:t>独门配方</a:t>
            </a:r>
            <a:r>
              <a:rPr sz="1600" dirty="0" err="1">
                <a:solidFill>
                  <a:srgbClr val="262626"/>
                </a:solidFill>
                <a:ea typeface="Alibaba PuHuiTi R" pitchFamily="18" charset="-122"/>
                <a:sym typeface="+mn-ea"/>
              </a:rPr>
              <a:t>的全新</a:t>
            </a:r>
            <a:r>
              <a:rPr lang="zh-CN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摊</a:t>
            </a:r>
            <a:r>
              <a:rPr sz="1600" dirty="0" err="1">
                <a:solidFill>
                  <a:srgbClr val="262626"/>
                </a:solidFill>
                <a:ea typeface="Alibaba PuHuiTi R" pitchFamily="18" charset="-122"/>
                <a:sym typeface="+mn-ea"/>
              </a:rPr>
              <a:t>煎饼果子技术</a:t>
            </a: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。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24EE89-073A-DCE6-C34B-272C87A8122A}"/>
              </a:ext>
            </a:extLst>
          </p:cNvPr>
          <p:cNvSpPr txBox="1"/>
          <p:nvPr/>
        </p:nvSpPr>
        <p:spPr>
          <a:xfrm>
            <a:off x="641032" y="1352169"/>
            <a:ext cx="10457274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重写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也叫作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覆盖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，就是当子类属性或方法与父类的属性或方法名字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相同时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，从父类继承下来的成员可以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重新定义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！</a:t>
            </a: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子类重写父类的属性和方法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优先会调用子类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的属性和方法</a:t>
            </a: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C4264A3-386E-E078-81CA-AA7AC4E60F73}"/>
              </a:ext>
            </a:extLst>
          </p:cNvPr>
          <p:cNvSpPr txBox="1"/>
          <p:nvPr/>
        </p:nvSpPr>
        <p:spPr>
          <a:xfrm>
            <a:off x="641032" y="2924152"/>
            <a:ext cx="4612286" cy="375487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8C8C8C"/>
                </a:solidFill>
                <a:effectLst/>
              </a:rPr>
              <a:t># 1.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师父类，属性和方法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400" dirty="0">
                <a:solidFill>
                  <a:srgbClr val="000000"/>
                </a:solidFill>
                <a:effectLst/>
              </a:rPr>
              <a:t>Master</a:t>
            </a:r>
            <a:r>
              <a:rPr lang="en" altLang="zh-CN" sz="1400" dirty="0"/>
              <a:t>(object):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.kongfu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'[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古法煎饼果子配方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]'</a:t>
            </a:r>
            <a:br>
              <a:rPr lang="en-US" altLang="zh-CN" sz="1400" dirty="0">
                <a:solidFill>
                  <a:srgbClr val="067D17"/>
                </a:solidFill>
                <a:effectLst/>
              </a:rPr>
            </a:br>
            <a:br>
              <a:rPr lang="en-US" altLang="zh-CN" sz="1400" dirty="0">
                <a:solidFill>
                  <a:srgbClr val="067D17"/>
                </a:solidFill>
                <a:effectLst/>
              </a:rPr>
            </a:br>
            <a:r>
              <a:rPr lang="en-US" altLang="zh-CN" sz="1400" dirty="0">
                <a:solidFill>
                  <a:srgbClr val="067D17"/>
                </a:solidFill>
                <a:effectLst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00627A"/>
                </a:solidFill>
                <a:effectLst/>
              </a:rPr>
              <a:t>make_cake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print(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f'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运用</a:t>
            </a:r>
            <a:r>
              <a:rPr lang="en-US" altLang="zh-CN" sz="14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.kongfu</a:t>
            </a:r>
            <a:r>
              <a:rPr lang="en" altLang="zh-CN" sz="14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制作煎饼果子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'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为了验证多继承，添加</a:t>
            </a:r>
            <a:r>
              <a:rPr lang="en" altLang="zh-CN" sz="1400" i="1" dirty="0">
                <a:solidFill>
                  <a:srgbClr val="8C8C8C"/>
                </a:solidFill>
                <a:effectLst/>
              </a:rPr>
              <a:t>School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父类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400" dirty="0">
                <a:solidFill>
                  <a:srgbClr val="000000"/>
                </a:solidFill>
                <a:effectLst/>
              </a:rPr>
              <a:t>School</a:t>
            </a:r>
            <a:r>
              <a:rPr lang="en" altLang="zh-CN" sz="1400" dirty="0"/>
              <a:t>(object):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.kongfu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'[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黑马煎饼果子配方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]'</a:t>
            </a:r>
            <a:br>
              <a:rPr lang="en-US" altLang="zh-CN" sz="1400" dirty="0">
                <a:solidFill>
                  <a:srgbClr val="067D17"/>
                </a:solidFill>
                <a:effectLst/>
              </a:rPr>
            </a:br>
            <a:br>
              <a:rPr lang="en-US" altLang="zh-CN" sz="1400" dirty="0">
                <a:solidFill>
                  <a:srgbClr val="067D17"/>
                </a:solidFill>
                <a:effectLst/>
              </a:rPr>
            </a:br>
            <a:r>
              <a:rPr lang="en-US" altLang="zh-CN" sz="1400" dirty="0">
                <a:solidFill>
                  <a:srgbClr val="067D17"/>
                </a:solidFill>
                <a:effectLst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00627A"/>
                </a:solidFill>
                <a:effectLst/>
              </a:rPr>
              <a:t>make_cake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print(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f'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运用</a:t>
            </a:r>
            <a:r>
              <a:rPr lang="en-US" altLang="zh-CN" sz="14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.kongfu</a:t>
            </a:r>
            <a:r>
              <a:rPr lang="en" altLang="zh-CN" sz="14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制作煎饼果子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'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2071F9B-01F6-6EE9-2C17-5FE93A3C575D}"/>
              </a:ext>
            </a:extLst>
          </p:cNvPr>
          <p:cNvSpPr txBox="1"/>
          <p:nvPr/>
        </p:nvSpPr>
        <p:spPr>
          <a:xfrm>
            <a:off x="5726234" y="2924152"/>
            <a:ext cx="4612286" cy="310854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i="1" dirty="0">
                <a:solidFill>
                  <a:srgbClr val="8C8C8C"/>
                </a:solidFill>
                <a:effectLst/>
              </a:rPr>
              <a:t># 2.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定义徒弟类，继承师父类 和 学校类， 添加和父类同名的属性和方法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400" dirty="0">
                <a:solidFill>
                  <a:srgbClr val="000000"/>
                </a:solidFill>
                <a:effectLst/>
              </a:rPr>
              <a:t>Prentice</a:t>
            </a:r>
            <a:r>
              <a:rPr lang="en" altLang="zh-CN" sz="1400" dirty="0"/>
              <a:t>(School, Master):</a:t>
            </a:r>
            <a:br>
              <a:rPr lang="en" altLang="zh-CN" sz="1400" dirty="0"/>
            </a:br>
            <a:r>
              <a:rPr lang="en" altLang="zh-CN" sz="1400" dirty="0"/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4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.kongfu</a:t>
            </a:r>
            <a:r>
              <a:rPr lang="en" altLang="zh-CN" sz="1400" dirty="0"/>
              <a:t> = 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‘[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独创煎饼果子技术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]’</a:t>
            </a:r>
            <a:br>
              <a:rPr lang="en-US" altLang="zh-CN" sz="1400" dirty="0">
                <a:solidFill>
                  <a:srgbClr val="067D17"/>
                </a:solidFill>
                <a:effectLst/>
              </a:rPr>
            </a:br>
            <a:br>
              <a:rPr lang="en-US" altLang="zh-CN" sz="1400" dirty="0">
                <a:solidFill>
                  <a:srgbClr val="067D17"/>
                </a:solidFill>
                <a:effectLst/>
              </a:rPr>
            </a:br>
            <a:r>
              <a:rPr lang="en-US" altLang="zh-CN" sz="1400" dirty="0">
                <a:solidFill>
                  <a:srgbClr val="067D17"/>
                </a:solidFill>
                <a:effectLst/>
              </a:rPr>
              <a:t>    </a:t>
            </a:r>
            <a:r>
              <a:rPr lang="en" altLang="zh-CN" sz="14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400" dirty="0" err="1">
                <a:solidFill>
                  <a:srgbClr val="00627A"/>
                </a:solidFill>
                <a:effectLst/>
              </a:rPr>
              <a:t>make_cake</a:t>
            </a:r>
            <a:r>
              <a:rPr lang="en" altLang="zh-CN" sz="1400" dirty="0"/>
              <a:t>(</a:t>
            </a:r>
            <a:r>
              <a:rPr lang="en" altLang="zh-CN" sz="14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/>
              <a:t>):</a:t>
            </a:r>
            <a:br>
              <a:rPr lang="en" altLang="zh-CN" sz="1400" dirty="0"/>
            </a:br>
            <a:r>
              <a:rPr lang="en" altLang="zh-CN" sz="1400" dirty="0"/>
              <a:t>        print(</a:t>
            </a:r>
            <a:r>
              <a:rPr lang="en" altLang="zh-CN" sz="1400" dirty="0">
                <a:solidFill>
                  <a:srgbClr val="067D17"/>
                </a:solidFill>
                <a:effectLst/>
              </a:rPr>
              <a:t>f‘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运用</a:t>
            </a:r>
            <a:r>
              <a:rPr lang="en-US" altLang="zh-CN" sz="14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4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400" dirty="0" err="1"/>
              <a:t>.kongfu</a:t>
            </a:r>
            <a:r>
              <a:rPr lang="en" altLang="zh-CN" sz="14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400" dirty="0">
                <a:solidFill>
                  <a:srgbClr val="067D17"/>
                </a:solidFill>
                <a:effectLst/>
              </a:rPr>
              <a:t>制作煎饼果子</a:t>
            </a:r>
            <a:r>
              <a:rPr lang="en-US" altLang="zh-CN" sz="1400" dirty="0">
                <a:solidFill>
                  <a:srgbClr val="067D17"/>
                </a:solidFill>
                <a:effectLst/>
              </a:rPr>
              <a:t>’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i="1" dirty="0">
                <a:solidFill>
                  <a:srgbClr val="8C8C8C"/>
                </a:solidFill>
                <a:effectLst/>
              </a:rPr>
              <a:t># 3. </a:t>
            </a:r>
            <a:r>
              <a:rPr lang="zh-CN" altLang="en-US" sz="1400" i="1" dirty="0">
                <a:solidFill>
                  <a:srgbClr val="8C8C8C"/>
                </a:solidFill>
                <a:effectLst/>
              </a:rPr>
              <a:t>用徒弟类创建对象，调用实例属性和方法</a:t>
            </a:r>
            <a:br>
              <a:rPr lang="zh-CN" altLang="en-US" sz="1400" i="1" dirty="0">
                <a:solidFill>
                  <a:srgbClr val="8C8C8C"/>
                </a:solidFill>
                <a:effectLst/>
              </a:rPr>
            </a:br>
            <a:r>
              <a:rPr lang="en" altLang="zh-CN" sz="1400" dirty="0" err="1"/>
              <a:t>xiaoming</a:t>
            </a:r>
            <a:r>
              <a:rPr lang="en" altLang="zh-CN" sz="1400" dirty="0"/>
              <a:t> = Prentice()</a:t>
            </a:r>
            <a:br>
              <a:rPr lang="en" altLang="zh-CN" sz="1400" dirty="0"/>
            </a:br>
            <a:r>
              <a:rPr lang="en" altLang="zh-CN" sz="1400" dirty="0"/>
              <a:t>print(</a:t>
            </a:r>
            <a:r>
              <a:rPr lang="en" altLang="zh-CN" sz="1400" dirty="0" err="1"/>
              <a:t>xiaoming.kongfu</a:t>
            </a:r>
            <a:r>
              <a:rPr lang="en" altLang="zh-CN" sz="1400" dirty="0"/>
              <a:t>)</a:t>
            </a:r>
            <a:br>
              <a:rPr lang="en" altLang="zh-CN" sz="1400" dirty="0"/>
            </a:br>
            <a:r>
              <a:rPr lang="en" altLang="zh-CN" sz="1400" dirty="0" err="1"/>
              <a:t>xiaoming.make_cake</a:t>
            </a:r>
            <a:r>
              <a:rPr lang="en" altLang="zh-CN" sz="1400" dirty="0"/>
              <a:t>()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F2CCF6-65D3-6E04-3147-A952CFA7EF96}"/>
              </a:ext>
            </a:extLst>
          </p:cNvPr>
          <p:cNvSpPr txBox="1"/>
          <p:nvPr/>
        </p:nvSpPr>
        <p:spPr>
          <a:xfrm>
            <a:off x="5726234" y="6087751"/>
            <a:ext cx="58247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effectLst/>
              </a:rPr>
              <a:t>如果子类和父类拥有同名属性和方法，子类创建对象调用属性和方法的时候，调用到的是</a:t>
            </a:r>
            <a:r>
              <a:rPr lang="zh-CN" altLang="en-US" sz="1600" b="1" dirty="0">
                <a:solidFill>
                  <a:srgbClr val="C00000"/>
                </a:solidFill>
                <a:effectLst/>
              </a:rPr>
              <a:t>子类里面的同名属性和方法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417435" y="615834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子类</a:t>
            </a:r>
            <a:r>
              <a:rPr dirty="0"/>
              <a:t>调用父类方法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10880" y="2042811"/>
            <a:ext cx="1761490" cy="48260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故事</a:t>
            </a:r>
            <a:r>
              <a:rPr lang="en-US" altLang="zh-CN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04450" y="1868821"/>
            <a:ext cx="8218805" cy="8299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很多顾客都希望能吃到徒弟做出的</a:t>
            </a:r>
            <a:r>
              <a:rPr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有自己独立品牌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的煎饼果子，也有</a:t>
            </a:r>
            <a:r>
              <a:rPr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黑马配方技术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的煎饼果子味道。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9434B2-D1A2-1BFD-7735-A9C86EA03EC7}"/>
              </a:ext>
            </a:extLst>
          </p:cNvPr>
          <p:cNvSpPr txBox="1"/>
          <p:nvPr/>
        </p:nvSpPr>
        <p:spPr>
          <a:xfrm>
            <a:off x="417435" y="1149427"/>
            <a:ext cx="8511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子类中</a:t>
            </a:r>
            <a:r>
              <a:rPr lang="en-US" altLang="zh-CN" sz="1800" dirty="0" err="1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仍想要</a:t>
            </a:r>
            <a:r>
              <a:rPr lang="en-US" altLang="zh-CN" sz="1800" b="1" dirty="0" err="1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保留父类的行为</a:t>
            </a:r>
            <a:r>
              <a:rPr lang="zh-CN" altLang="en-US" sz="1800" dirty="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，则需要在子类中</a:t>
            </a:r>
            <a:r>
              <a:rPr lang="zh-CN" altLang="en-US" sz="18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调用父类方法</a:t>
            </a:r>
            <a:r>
              <a:rPr lang="en-US" altLang="zh-CN" sz="18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.</a:t>
            </a:r>
            <a:r>
              <a:rPr lang="zh-CN" altLang="en-US" sz="1800" b="1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可以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直接使用父类名来进行调用，使用的方法</a:t>
            </a:r>
            <a:r>
              <a:rPr lang="zh-CN" altLang="en-US" dirty="0">
                <a:solidFill>
                  <a:srgbClr val="444444"/>
                </a:solidFill>
                <a:latin typeface="Arial" panose="020B0604020202020204" pitchFamily="34" charset="0"/>
              </a:rPr>
              <a:t>：</a:t>
            </a:r>
            <a:endParaRPr lang="zh-CN" alt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CEDB585-E5C1-99C1-6088-AA541CAB1436}"/>
              </a:ext>
            </a:extLst>
          </p:cNvPr>
          <p:cNvSpPr txBox="1"/>
          <p:nvPr/>
        </p:nvSpPr>
        <p:spPr>
          <a:xfrm>
            <a:off x="3246491" y="1474026"/>
            <a:ext cx="3467361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父类名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父类方法名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" altLang="zh-CN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self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)”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35B86C91-81D2-2C5B-25C3-E96EA86250C1}"/>
              </a:ext>
            </a:extLst>
          </p:cNvPr>
          <p:cNvSpPr txBox="1"/>
          <p:nvPr/>
        </p:nvSpPr>
        <p:spPr>
          <a:xfrm>
            <a:off x="70478" y="2732409"/>
            <a:ext cx="3962584" cy="40318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effectLst/>
              </a:rPr>
              <a:t># 1.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师父类，属性和方法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600" dirty="0">
                <a:solidFill>
                  <a:srgbClr val="000000"/>
                </a:solidFill>
                <a:effectLst/>
              </a:rPr>
              <a:t>Master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object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/>
              <a:t> = 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'[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古法煎饼果子配方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]'</a:t>
            </a:r>
            <a:br>
              <a:rPr lang="en-US" altLang="zh-CN" sz="1600" dirty="0">
                <a:solidFill>
                  <a:srgbClr val="067D17"/>
                </a:solidFill>
                <a:effectLst/>
              </a:rPr>
            </a:br>
            <a:br>
              <a:rPr lang="en-US" altLang="zh-CN" sz="1600" dirty="0">
                <a:solidFill>
                  <a:srgbClr val="067D17"/>
                </a:solidFill>
                <a:effectLst/>
              </a:rPr>
            </a:br>
            <a:r>
              <a:rPr lang="en-US" altLang="zh-CN" sz="1600" dirty="0">
                <a:solidFill>
                  <a:srgbClr val="067D17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make_cake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f'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运用</a:t>
            </a:r>
            <a:r>
              <a:rPr lang="en-US" altLang="zh-CN" sz="16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制作煎饼果子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'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添加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School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父类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600" dirty="0">
                <a:solidFill>
                  <a:srgbClr val="000000"/>
                </a:solidFill>
                <a:effectLst/>
              </a:rPr>
              <a:t>School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object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/>
              <a:t> = 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'[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黑马煎饼果子配方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]'</a:t>
            </a:r>
            <a:br>
              <a:rPr lang="en-US" altLang="zh-CN" sz="1600" dirty="0">
                <a:solidFill>
                  <a:srgbClr val="067D17"/>
                </a:solidFill>
                <a:effectLst/>
              </a:rPr>
            </a:br>
            <a:br>
              <a:rPr lang="en-US" altLang="zh-CN" sz="1600" dirty="0">
                <a:solidFill>
                  <a:srgbClr val="067D17"/>
                </a:solidFill>
                <a:effectLst/>
              </a:rPr>
            </a:br>
            <a:r>
              <a:rPr lang="en-US" altLang="zh-CN" sz="1600" dirty="0">
                <a:solidFill>
                  <a:srgbClr val="067D17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make_cake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f'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运用</a:t>
            </a:r>
            <a:r>
              <a:rPr lang="en-US" altLang="zh-CN" sz="16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制作煎饼果子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'</a:t>
            </a:r>
            <a:r>
              <a:rPr lang="en-US" altLang="zh-CN" sz="1600" dirty="0"/>
              <a:t>)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2C5F3991-12C7-B6C7-129F-262BB2CAAC9C}"/>
              </a:ext>
            </a:extLst>
          </p:cNvPr>
          <p:cNvSpPr txBox="1"/>
          <p:nvPr/>
        </p:nvSpPr>
        <p:spPr>
          <a:xfrm>
            <a:off x="4098033" y="2776844"/>
            <a:ext cx="4282806" cy="378565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effectLst/>
              </a:rPr>
              <a:t> 2.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徒弟类，添加和父类同名的属性和方法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600" dirty="0">
                <a:solidFill>
                  <a:srgbClr val="000000"/>
                </a:solidFill>
                <a:effectLst/>
              </a:rPr>
              <a:t>Prentice</a:t>
            </a:r>
            <a:r>
              <a:rPr lang="en" altLang="zh-CN" sz="1600" dirty="0"/>
              <a:t>(School, Master):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/>
              <a:t> = 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‘[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独创煎饼果子技术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]’</a:t>
            </a:r>
            <a:br>
              <a:rPr lang="en-US" altLang="zh-CN" sz="1600" dirty="0">
                <a:solidFill>
                  <a:srgbClr val="067D17"/>
                </a:solidFill>
                <a:effectLst/>
              </a:rPr>
            </a:br>
            <a:r>
              <a:rPr lang="en-US" altLang="zh-CN" sz="1600" dirty="0">
                <a:solidFill>
                  <a:srgbClr val="067D17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make_cake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.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/>
              <a:t>()</a:t>
            </a:r>
            <a:r>
              <a:rPr lang="zh-CN" altLang="en-US" sz="1600" dirty="0"/>
              <a:t>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</a:rPr>
              <a:t>子类初始化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f‘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运用</a:t>
            </a:r>
            <a:r>
              <a:rPr lang="en-US" altLang="zh-CN" sz="16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制作煎饼果子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’</a:t>
            </a:r>
            <a:r>
              <a:rPr lang="en-US" altLang="zh-CN" sz="1600" dirty="0"/>
              <a:t>)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make_master_cake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父类类名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函数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()</a:t>
            </a:r>
            <a:br>
              <a:rPr lang="en" altLang="zh-CN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" altLang="zh-CN" sz="1600" dirty="0"/>
              <a:t>Master.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</a:t>
            </a:r>
            <a:r>
              <a:rPr lang="zh-CN" altLang="en-US" sz="1600" dirty="0"/>
              <a:t>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父类初始化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 err="1"/>
              <a:t>Master.make_cake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make_school_cake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School.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 # </a:t>
            </a:r>
            <a:r>
              <a:rPr lang="zh-CN" altLang="en-US" sz="1600" i="1" dirty="0">
                <a:solidFill>
                  <a:srgbClr val="8C8C8C"/>
                </a:solidFill>
              </a:rPr>
              <a:t>父类初始化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 err="1"/>
              <a:t>School.make_cake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85A68C2E-EB50-B8A3-1B6D-FC1B56605445}"/>
              </a:ext>
            </a:extLst>
          </p:cNvPr>
          <p:cNvSpPr txBox="1"/>
          <p:nvPr/>
        </p:nvSpPr>
        <p:spPr>
          <a:xfrm>
            <a:off x="8445810" y="2776844"/>
            <a:ext cx="3550024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effectLst/>
              </a:rPr>
              <a:t>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3.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用徒弟类创建对象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 err="1"/>
              <a:t>xiaoming</a:t>
            </a:r>
            <a:r>
              <a:rPr lang="en" altLang="zh-CN" sz="1600" dirty="0"/>
              <a:t> = Prentice()</a:t>
            </a:r>
            <a:br>
              <a:rPr lang="en" altLang="zh-CN" sz="1600" dirty="0"/>
            </a:br>
            <a:r>
              <a:rPr lang="en" altLang="zh-CN" sz="1600" dirty="0" err="1"/>
              <a:t>xiaoming.make_cake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r>
              <a:rPr lang="en" altLang="zh-CN" sz="1600" dirty="0" err="1"/>
              <a:t>xiaoming.make_master_cake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r>
              <a:rPr lang="en" altLang="zh-CN" sz="1600" dirty="0" err="1"/>
              <a:t>xiaoming.make_school_cake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r>
              <a:rPr lang="en" altLang="zh-CN" sz="1600" dirty="0" err="1"/>
              <a:t>xiaoming.make_cake</a:t>
            </a:r>
            <a:r>
              <a:rPr lang="en" altLang="zh-CN" sz="1600" dirty="0"/>
              <a:t>()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子类</a:t>
            </a:r>
            <a:r>
              <a:rPr dirty="0"/>
              <a:t>调用父类方法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10880" y="2042811"/>
            <a:ext cx="1761490" cy="48260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故事</a:t>
            </a:r>
            <a:r>
              <a:rPr lang="en-US" altLang="zh-CN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4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04450" y="1868821"/>
            <a:ext cx="8218805" cy="82994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很多顾客都希望能吃到徒弟做出的</a:t>
            </a:r>
            <a:r>
              <a:rPr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有自己独立品牌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的煎饼果子，也有</a:t>
            </a:r>
            <a:r>
              <a:rPr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黑马配方技术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的煎饼果子味道。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9434B2-D1A2-1BFD-7735-A9C86EA03EC7}"/>
              </a:ext>
            </a:extLst>
          </p:cNvPr>
          <p:cNvSpPr txBox="1"/>
          <p:nvPr/>
        </p:nvSpPr>
        <p:spPr>
          <a:xfrm>
            <a:off x="782320" y="1457271"/>
            <a:ext cx="5457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使用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super()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调用父类方法，使用的方法</a:t>
            </a:r>
            <a:r>
              <a:rPr lang="zh-CN" altLang="en-US" dirty="0">
                <a:solidFill>
                  <a:srgbClr val="444444"/>
                </a:solidFill>
                <a:latin typeface="Arial" panose="020B0604020202020204" pitchFamily="34" charset="0"/>
              </a:rPr>
              <a:t>：</a:t>
            </a:r>
            <a:endParaRPr lang="zh-CN" altLang="en-US" dirty="0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9CEDB585-E5C1-99C1-6088-AA541CAB1436}"/>
              </a:ext>
            </a:extLst>
          </p:cNvPr>
          <p:cNvSpPr txBox="1"/>
          <p:nvPr/>
        </p:nvSpPr>
        <p:spPr>
          <a:xfrm>
            <a:off x="5174615" y="1452189"/>
            <a:ext cx="3467361" cy="33855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444444"/>
                </a:solidFill>
                <a:latin typeface="Arial" panose="020B0604020202020204" pitchFamily="34" charset="0"/>
              </a:rPr>
              <a:t>super()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zh-CN" altLang="en-US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父类方法名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" altLang="zh-CN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self</a:t>
            </a:r>
            <a:r>
              <a:rPr lang="en-US" altLang="zh-CN" sz="1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)”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35B86C91-81D2-2C5B-25C3-E96EA86250C1}"/>
              </a:ext>
            </a:extLst>
          </p:cNvPr>
          <p:cNvSpPr txBox="1"/>
          <p:nvPr/>
        </p:nvSpPr>
        <p:spPr>
          <a:xfrm>
            <a:off x="0" y="2820062"/>
            <a:ext cx="3962584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effectLst/>
              </a:rPr>
              <a:t># 1.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定义学校父类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600" dirty="0">
                <a:solidFill>
                  <a:srgbClr val="000000"/>
                </a:solidFill>
                <a:effectLst/>
              </a:rPr>
              <a:t>School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object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/>
              <a:t> = 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'[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黑马煎饼果子配方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]'</a:t>
            </a:r>
            <a:br>
              <a:rPr lang="en-US" altLang="zh-CN" sz="1600" dirty="0">
                <a:solidFill>
                  <a:srgbClr val="067D17"/>
                </a:solidFill>
                <a:effectLst/>
              </a:rPr>
            </a:br>
            <a:br>
              <a:rPr lang="en-US" altLang="zh-CN" sz="1600" dirty="0">
                <a:solidFill>
                  <a:srgbClr val="067D17"/>
                </a:solidFill>
                <a:effectLst/>
              </a:rPr>
            </a:br>
            <a:r>
              <a:rPr lang="en-US" altLang="zh-CN" sz="1600" dirty="0">
                <a:solidFill>
                  <a:srgbClr val="067D17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make_cake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f'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运用</a:t>
            </a:r>
            <a:r>
              <a:rPr lang="en-US" altLang="zh-CN" sz="16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制作煎饼果子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'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2C5F3991-12C7-B6C7-129F-262BB2CAAC9C}"/>
              </a:ext>
            </a:extLst>
          </p:cNvPr>
          <p:cNvSpPr txBox="1"/>
          <p:nvPr/>
        </p:nvSpPr>
        <p:spPr>
          <a:xfrm>
            <a:off x="4098033" y="2776844"/>
            <a:ext cx="4282806" cy="40318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effectLst/>
              </a:rPr>
              <a:t># 2.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定义徒弟子类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600" dirty="0">
                <a:solidFill>
                  <a:srgbClr val="000000"/>
                </a:solidFill>
                <a:effectLst/>
              </a:rPr>
              <a:t>Prentice</a:t>
            </a:r>
            <a:r>
              <a:rPr lang="en" altLang="zh-CN" sz="1600" dirty="0"/>
              <a:t>(School):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/>
              <a:t> = 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‘[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独创煎饼果子技术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]’</a:t>
            </a:r>
            <a:br>
              <a:rPr lang="en-US" altLang="zh-CN" sz="1600" dirty="0">
                <a:solidFill>
                  <a:srgbClr val="067D17"/>
                </a:solidFill>
                <a:effectLst/>
              </a:rPr>
            </a:br>
            <a:r>
              <a:rPr lang="en-US" altLang="zh-CN" sz="1600" dirty="0">
                <a:solidFill>
                  <a:srgbClr val="067D17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make_cake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.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f‘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运用</a:t>
            </a:r>
            <a:r>
              <a:rPr lang="en-US" altLang="zh-CN" sz="16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制作煎饼果子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’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需求：调用父类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School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的方法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make_old_cake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方法一：类名修改，比较麻烦，有冗余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School.__</a:t>
            </a:r>
            <a:r>
              <a:rPr lang="en" altLang="zh-CN" sz="1600" i="1" dirty="0" err="1">
                <a:solidFill>
                  <a:srgbClr val="8C8C8C"/>
                </a:solidFill>
                <a:effectLst/>
              </a:rPr>
              <a:t>init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__(self)</a:t>
            </a:r>
            <a:br>
              <a:rPr lang="en" altLang="zh-CN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        # </a:t>
            </a:r>
            <a:r>
              <a:rPr lang="en" altLang="zh-CN" sz="1600" i="1" dirty="0" err="1">
                <a:solidFill>
                  <a:srgbClr val="8C8C8C"/>
                </a:solidFill>
                <a:effectLst/>
              </a:rPr>
              <a:t>School.make_cake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(self)</a:t>
            </a:r>
            <a:br>
              <a:rPr lang="en" altLang="zh-CN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        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方法二：使用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super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实现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super</a:t>
            </a:r>
            <a:r>
              <a:rPr lang="en" altLang="zh-CN" sz="1600" dirty="0"/>
              <a:t>().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super</a:t>
            </a:r>
            <a:r>
              <a:rPr lang="en" altLang="zh-CN" sz="1600" dirty="0"/>
              <a:t>().</a:t>
            </a:r>
            <a:r>
              <a:rPr lang="en" altLang="zh-CN" sz="1600" dirty="0" err="1"/>
              <a:t>make_cake</a:t>
            </a:r>
            <a:r>
              <a:rPr lang="en" altLang="zh-CN" sz="1600" dirty="0"/>
              <a:t>()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85A68C2E-EB50-B8A3-1B6D-FC1B56605445}"/>
              </a:ext>
            </a:extLst>
          </p:cNvPr>
          <p:cNvSpPr txBox="1"/>
          <p:nvPr/>
        </p:nvSpPr>
        <p:spPr>
          <a:xfrm>
            <a:off x="8445810" y="2776844"/>
            <a:ext cx="3550024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effectLst/>
              </a:rPr>
              <a:t>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3.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用徒弟类创建对象</a:t>
            </a:r>
            <a:r>
              <a:rPr lang="zh-CN" altLang="en-US" sz="1600" i="1" dirty="0">
                <a:solidFill>
                  <a:srgbClr val="8C8C8C"/>
                </a:solidFill>
              </a:rPr>
              <a:t>，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调用父类方法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 err="1"/>
              <a:t>xiaoming</a:t>
            </a:r>
            <a:r>
              <a:rPr lang="en" altLang="zh-CN" sz="1600" dirty="0"/>
              <a:t> = Prentice()</a:t>
            </a:r>
            <a:br>
              <a:rPr lang="en" altLang="zh-CN" sz="1600" dirty="0"/>
            </a:br>
            <a:r>
              <a:rPr lang="en" altLang="zh-CN" sz="1600" dirty="0" err="1"/>
              <a:t>xiaoming.make_old_cake</a:t>
            </a:r>
            <a:r>
              <a:rPr lang="en" altLang="zh-CN" sz="1600" dirty="0"/>
              <a:t>()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FEF87C-1050-C84B-AD81-C37479C27003}"/>
              </a:ext>
            </a:extLst>
          </p:cNvPr>
          <p:cNvSpPr txBox="1"/>
          <p:nvPr/>
        </p:nvSpPr>
        <p:spPr>
          <a:xfrm>
            <a:off x="8445810" y="4541634"/>
            <a:ext cx="3550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注意：使⽤</a:t>
            </a:r>
            <a:r>
              <a:rPr lang="en" altLang="zh-CN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super() 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可以⾃动查找⽗类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适合单继承使</a:t>
            </a:r>
            <a:r>
              <a:rPr lang="zh-CN" alt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⽤，多继承不建议使用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002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多层继承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82320" y="1457271"/>
            <a:ext cx="1761490" cy="48260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故事</a:t>
            </a:r>
            <a:r>
              <a:rPr lang="en-US" altLang="zh-CN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5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75890" y="1283281"/>
            <a:ext cx="8218805" cy="78746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 err="1">
                <a:solidFill>
                  <a:srgbClr val="262626"/>
                </a:solidFill>
                <a:ea typeface="Alibaba PuHuiTi R" pitchFamily="18" charset="-122"/>
                <a:sym typeface="+mn-ea"/>
              </a:rPr>
              <a:t>N年后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，</a:t>
            </a: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小明</a:t>
            </a:r>
            <a:r>
              <a:rPr sz="1600" dirty="0" err="1">
                <a:solidFill>
                  <a:srgbClr val="262626"/>
                </a:solidFill>
                <a:ea typeface="Alibaba PuHuiTi R" pitchFamily="18" charset="-122"/>
                <a:sym typeface="+mn-ea"/>
              </a:rPr>
              <a:t>老了，想要把“</a:t>
            </a:r>
            <a:r>
              <a:rPr sz="1600" dirty="0" err="1">
                <a:solidFill>
                  <a:srgbClr val="C00000"/>
                </a:solidFill>
                <a:ea typeface="Alibaba PuHuiTi R" pitchFamily="18" charset="-122"/>
                <a:sym typeface="+mn-ea"/>
              </a:rPr>
              <a:t>有自己的独立品牌，也有黑马配方技术的煎饼果子味道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”</a:t>
            </a:r>
            <a:r>
              <a:rPr lang="zh-CN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的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所有技术</a:t>
            </a:r>
            <a:r>
              <a:rPr lang="zh-CN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传授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给自己的</a:t>
            </a:r>
            <a:r>
              <a:rPr sz="1600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徒弟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。</a:t>
            </a:r>
            <a:endParaRPr lang="en-US" altLang="zh-CN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DC59C47-A1BF-F77D-9A26-92BB6F6E68B7}"/>
              </a:ext>
            </a:extLst>
          </p:cNvPr>
          <p:cNvSpPr txBox="1"/>
          <p:nvPr/>
        </p:nvSpPr>
        <p:spPr>
          <a:xfrm>
            <a:off x="251012" y="2246320"/>
            <a:ext cx="3962584" cy="427809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effectLst/>
              </a:rPr>
              <a:t># 1.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师父类，属性和方法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600" dirty="0">
                <a:solidFill>
                  <a:srgbClr val="000000"/>
                </a:solidFill>
                <a:effectLst/>
              </a:rPr>
              <a:t>Master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object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/>
              <a:t> = 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'[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古法煎饼果子配方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]'</a:t>
            </a:r>
            <a:br>
              <a:rPr lang="en-US" altLang="zh-CN" sz="1600" dirty="0">
                <a:solidFill>
                  <a:srgbClr val="067D17"/>
                </a:solidFill>
                <a:effectLst/>
              </a:rPr>
            </a:br>
            <a:br>
              <a:rPr lang="en-US" altLang="zh-CN" sz="1600" dirty="0">
                <a:solidFill>
                  <a:srgbClr val="067D17"/>
                </a:solidFill>
                <a:effectLst/>
              </a:rPr>
            </a:br>
            <a:r>
              <a:rPr lang="en-US" altLang="zh-CN" sz="1600" dirty="0">
                <a:solidFill>
                  <a:srgbClr val="067D17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make_cake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f'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运用</a:t>
            </a:r>
            <a:r>
              <a:rPr lang="en-US" altLang="zh-CN" sz="16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制作煎饼果子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'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为了验证多继承，添加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School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父类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600" dirty="0">
                <a:solidFill>
                  <a:srgbClr val="000000"/>
                </a:solidFill>
                <a:effectLst/>
              </a:rPr>
              <a:t>School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object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/>
              <a:t> = 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'[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黑马煎饼果子配方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]'</a:t>
            </a:r>
            <a:br>
              <a:rPr lang="en-US" altLang="zh-CN" sz="1600" dirty="0">
                <a:solidFill>
                  <a:srgbClr val="067D17"/>
                </a:solidFill>
                <a:effectLst/>
              </a:rPr>
            </a:br>
            <a:br>
              <a:rPr lang="en-US" altLang="zh-CN" sz="1600" dirty="0">
                <a:solidFill>
                  <a:srgbClr val="067D17"/>
                </a:solidFill>
                <a:effectLst/>
              </a:rPr>
            </a:br>
            <a:r>
              <a:rPr lang="en-US" altLang="zh-CN" sz="1600" dirty="0">
                <a:solidFill>
                  <a:srgbClr val="067D17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make_cake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f'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运用</a:t>
            </a:r>
            <a:r>
              <a:rPr lang="en-US" altLang="zh-CN" sz="16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制作煎饼果子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'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31FFF77-4832-E16B-BAA1-D25A09664953}"/>
              </a:ext>
            </a:extLst>
          </p:cNvPr>
          <p:cNvSpPr txBox="1"/>
          <p:nvPr/>
        </p:nvSpPr>
        <p:spPr>
          <a:xfrm>
            <a:off x="4213596" y="2246320"/>
            <a:ext cx="3962584" cy="427809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8C8C8C"/>
                </a:solidFill>
                <a:effectLst/>
              </a:rPr>
              <a:t># 2.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定义徒弟类，继承师父类 和 学校类，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600" dirty="0">
                <a:solidFill>
                  <a:srgbClr val="000000"/>
                </a:solidFill>
                <a:effectLst/>
              </a:rPr>
              <a:t>Prentice</a:t>
            </a:r>
            <a:r>
              <a:rPr lang="en" altLang="zh-CN" sz="1600" dirty="0"/>
              <a:t>(School, Master):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/>
              <a:t> = 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'[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独创煎饼果子技术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]'</a:t>
            </a:r>
            <a:br>
              <a:rPr lang="en-US" altLang="zh-CN" sz="1600" dirty="0">
                <a:solidFill>
                  <a:srgbClr val="067D17"/>
                </a:solidFill>
                <a:effectLst/>
              </a:rPr>
            </a:br>
            <a:br>
              <a:rPr lang="en-US" altLang="zh-CN" sz="1600" dirty="0">
                <a:solidFill>
                  <a:srgbClr val="067D17"/>
                </a:solidFill>
                <a:effectLst/>
              </a:rPr>
            </a:br>
            <a:r>
              <a:rPr lang="en-US" altLang="zh-CN" sz="1600" dirty="0">
                <a:solidFill>
                  <a:srgbClr val="067D17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make_cake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.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f'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运用</a:t>
            </a:r>
            <a:r>
              <a:rPr lang="en-US" altLang="zh-CN" sz="16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制作煎饼果子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'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子类调用父类的同名方法和属性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make_master_cake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Master.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 err="1"/>
              <a:t>Master.make_cake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make_school_cake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School.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 err="1"/>
              <a:t>School.make_cake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C6AC7883-770A-9319-7352-3C676EF32852}"/>
              </a:ext>
            </a:extLst>
          </p:cNvPr>
          <p:cNvSpPr txBox="1"/>
          <p:nvPr/>
        </p:nvSpPr>
        <p:spPr>
          <a:xfrm>
            <a:off x="8229416" y="2246320"/>
            <a:ext cx="3962584" cy="329320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en-US" altLang="zh-CN" sz="1600" i="1" dirty="0">
                <a:solidFill>
                  <a:srgbClr val="8C8C8C"/>
                </a:solidFill>
              </a:rPr>
              <a:t>3.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定义类</a:t>
            </a:r>
            <a:r>
              <a:rPr lang="en" altLang="zh-CN" sz="1600" i="1" dirty="0" err="1">
                <a:solidFill>
                  <a:srgbClr val="8C8C8C"/>
                </a:solidFill>
                <a:effectLst/>
              </a:rPr>
              <a:t>Tusun</a:t>
            </a:r>
            <a:r>
              <a:rPr lang="zh-CN" altLang="en-US" sz="1600" i="1" dirty="0">
                <a:solidFill>
                  <a:srgbClr val="8C8C8C"/>
                </a:solidFill>
              </a:rPr>
              <a:t>，继承自徒弟类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600" dirty="0" err="1">
                <a:solidFill>
                  <a:srgbClr val="000000"/>
                </a:solidFill>
                <a:effectLst/>
              </a:rPr>
              <a:t>Tusun</a:t>
            </a:r>
            <a:r>
              <a:rPr lang="en" altLang="zh-CN" sz="1600" dirty="0"/>
              <a:t>(Prentice):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pass</a:t>
            </a:r>
          </a:p>
          <a:p>
            <a:br>
              <a:rPr lang="en" altLang="zh-CN" sz="1600" dirty="0">
                <a:solidFill>
                  <a:srgbClr val="0033B3"/>
                </a:solidFill>
                <a:effectLst/>
              </a:rPr>
            </a:br>
            <a:br>
              <a:rPr lang="en" altLang="zh-CN" sz="1600" dirty="0">
                <a:solidFill>
                  <a:srgbClr val="0033B3"/>
                </a:solidFill>
                <a:effectLst/>
              </a:rPr>
            </a:br>
            <a:r>
              <a:rPr lang="en-US" altLang="zh-CN" sz="1600" i="1" dirty="0">
                <a:solidFill>
                  <a:srgbClr val="8C8C8C"/>
                </a:solidFill>
              </a:rPr>
              <a:t>#</a:t>
            </a:r>
            <a:r>
              <a:rPr lang="en-US" altLang="zh-CN" sz="1600" i="1" dirty="0">
                <a:solidFill>
                  <a:srgbClr val="8C8C8C"/>
                </a:solidFill>
                <a:effectLst/>
              </a:rPr>
              <a:t>.4.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创建徒孙对象，调用父类方法看能否成功</a:t>
            </a:r>
            <a:br>
              <a:rPr lang="en" altLang="zh-CN" sz="1600" dirty="0">
                <a:solidFill>
                  <a:srgbClr val="0033B3"/>
                </a:solidFill>
                <a:effectLst/>
              </a:rPr>
            </a:br>
            <a:r>
              <a:rPr lang="en" altLang="zh-CN" sz="1600" dirty="0"/>
              <a:t>xiao</a:t>
            </a:r>
            <a:r>
              <a:rPr lang="en-US" altLang="zh-CN" sz="1600" dirty="0" err="1"/>
              <a:t>hei</a:t>
            </a:r>
            <a:r>
              <a:rPr lang="en" altLang="zh-CN" sz="1600" dirty="0"/>
              <a:t> = </a:t>
            </a:r>
            <a:r>
              <a:rPr lang="en" altLang="zh-CN" sz="1600" dirty="0" err="1"/>
              <a:t>Tusun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r>
              <a:rPr lang="en" altLang="zh-CN" sz="1600" dirty="0"/>
              <a:t>xiao</a:t>
            </a:r>
            <a:r>
              <a:rPr lang="en-US" altLang="zh-CN" sz="1600" dirty="0" err="1"/>
              <a:t>hei</a:t>
            </a:r>
            <a:r>
              <a:rPr lang="en" altLang="zh-CN" sz="1600" dirty="0"/>
              <a:t>.</a:t>
            </a:r>
            <a:r>
              <a:rPr lang="en" altLang="zh-CN" sz="1600" dirty="0" err="1"/>
              <a:t>make_cake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r>
              <a:rPr lang="en" altLang="zh-CN" sz="1600" dirty="0"/>
              <a:t>xiao</a:t>
            </a:r>
            <a:r>
              <a:rPr lang="en-US" altLang="zh-CN" sz="1600" dirty="0" err="1"/>
              <a:t>hei</a:t>
            </a:r>
            <a:r>
              <a:rPr lang="en" altLang="zh-CN" sz="1600" dirty="0"/>
              <a:t>.</a:t>
            </a:r>
            <a:r>
              <a:rPr lang="en" altLang="zh-CN" sz="1600" dirty="0" err="1"/>
              <a:t>make_master_cake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r>
              <a:rPr lang="en" altLang="zh-CN" sz="1600" dirty="0"/>
              <a:t>xiao</a:t>
            </a:r>
            <a:r>
              <a:rPr lang="en-US" altLang="zh-CN" sz="1600" dirty="0" err="1"/>
              <a:t>hei</a:t>
            </a:r>
            <a:r>
              <a:rPr lang="en" altLang="zh-CN" sz="1600" dirty="0"/>
              <a:t>.</a:t>
            </a:r>
            <a:r>
              <a:rPr lang="en" altLang="zh-CN" sz="1600" dirty="0" err="1"/>
              <a:t>make_school_cake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br>
              <a:rPr lang="en-US" altLang="zh-CN" sz="1600" dirty="0"/>
            </a:b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682562" y="1171028"/>
            <a:ext cx="7077075" cy="4150995"/>
          </a:xfrm>
        </p:spPr>
        <p:txBody>
          <a:bodyPr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dirty="0" err="1"/>
              <a:t>子类重写父类的同名方法或属性后</a:t>
            </a:r>
            <a:r>
              <a:rPr lang="zh-CN" altLang="en-US" dirty="0"/>
              <a:t>会优先调用子类方法吗？</a:t>
            </a:r>
            <a:endParaRPr lang="en-US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	</a:t>
            </a:r>
            <a:r>
              <a:rPr lang="zh-CN" altLang="en-US" sz="1600" dirty="0">
                <a:solidFill>
                  <a:srgbClr val="C00000"/>
                </a:solidFill>
              </a:rPr>
              <a:t>会</a:t>
            </a:r>
            <a:r>
              <a:rPr lang="zh-CN" altLang="en-US" sz="1600" dirty="0"/>
              <a:t>。</a:t>
            </a:r>
            <a:r>
              <a:rPr sz="1600" dirty="0" err="1"/>
              <a:t>子类的同名方法或属性会</a:t>
            </a:r>
            <a:r>
              <a:rPr sz="1600" dirty="0" err="1">
                <a:solidFill>
                  <a:srgbClr val="C00000"/>
                </a:solidFill>
              </a:rPr>
              <a:t>覆盖</a:t>
            </a:r>
            <a:r>
              <a:rPr sz="1600" dirty="0" err="1"/>
              <a:t>父类的同名方法或属性</a:t>
            </a:r>
            <a:endParaRPr lang="en-US" altLang="zh-CN" sz="1600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2. </a:t>
            </a:r>
            <a:r>
              <a:rPr lang="zh-CN" altLang="en-US" dirty="0"/>
              <a:t>子类</a:t>
            </a:r>
            <a:r>
              <a:rPr dirty="0" err="1"/>
              <a:t>调用父类方法</a:t>
            </a:r>
            <a:r>
              <a:rPr lang="zh-CN" altLang="en-US" dirty="0"/>
              <a:t>有几种？</a:t>
            </a:r>
            <a:endParaRPr lang="en-US" altLang="zh-CN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	</a:t>
            </a:r>
            <a:r>
              <a:rPr lang="en-US" altLang="zh-CN" sz="1600" dirty="0"/>
              <a:t>a.</a:t>
            </a:r>
            <a:r>
              <a:rPr lang="zh-CN" altLang="en-US" sz="1600" dirty="0"/>
              <a:t>直接通过</a:t>
            </a:r>
            <a:r>
              <a:rPr lang="zh-CN" altLang="en-US" sz="1600" dirty="0">
                <a:solidFill>
                  <a:srgbClr val="C00000"/>
                </a:solidFill>
              </a:rPr>
              <a:t>父类名称</a:t>
            </a:r>
            <a:r>
              <a:rPr lang="zh-CN" altLang="en-US" sz="1600" dirty="0"/>
              <a:t>调用</a:t>
            </a:r>
            <a:endParaRPr lang="en-US" altLang="zh-CN" sz="1600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dirty="0"/>
              <a:t>	b.</a:t>
            </a:r>
            <a:r>
              <a:rPr lang="zh-CN" altLang="en-US" sz="1600" dirty="0"/>
              <a:t>通过</a:t>
            </a:r>
            <a:r>
              <a:rPr lang="en-US" altLang="zh-CN" sz="1600" dirty="0">
                <a:solidFill>
                  <a:srgbClr val="C00000"/>
                </a:solidFill>
              </a:rPr>
              <a:t>super()</a:t>
            </a:r>
            <a:r>
              <a:rPr lang="zh-CN" altLang="en-US" sz="1600" dirty="0"/>
              <a:t>进行调用</a:t>
            </a:r>
            <a:endParaRPr sz="1600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3. </a:t>
            </a:r>
            <a:r>
              <a:rPr dirty="0" err="1"/>
              <a:t>多层继承</a:t>
            </a:r>
            <a:r>
              <a:rPr lang="zh-CN" altLang="en-US" dirty="0"/>
              <a:t>是什么？</a:t>
            </a:r>
            <a:endParaRPr lang="en-US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sz="1600" dirty="0" err="1">
                <a:solidFill>
                  <a:srgbClr val="C00000"/>
                </a:solidFill>
              </a:rPr>
              <a:t>C继承了B</a:t>
            </a:r>
            <a:r>
              <a:rPr sz="1600" dirty="0">
                <a:solidFill>
                  <a:srgbClr val="C00000"/>
                </a:solidFill>
              </a:rPr>
              <a:t>, </a:t>
            </a:r>
            <a:r>
              <a:rPr sz="1600" dirty="0" err="1">
                <a:solidFill>
                  <a:srgbClr val="C00000"/>
                </a:solidFill>
              </a:rPr>
              <a:t>B继承了A</a:t>
            </a:r>
            <a:r>
              <a:rPr sz="1600" dirty="0" err="1"/>
              <a:t>这样结构的多层级继承关系</a:t>
            </a:r>
            <a:endParaRPr sz="1600" dirty="0"/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48A88D2-B307-5426-8EB0-76031E52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138" y="2128016"/>
            <a:ext cx="3679124" cy="2055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0507125E-8952-2E8E-509D-4D64C6F71323}"/>
              </a:ext>
            </a:extLst>
          </p:cNvPr>
          <p:cNvSpPr txBox="1">
            <a:spLocks/>
          </p:cNvSpPr>
          <p:nvPr/>
        </p:nvSpPr>
        <p:spPr>
          <a:xfrm>
            <a:off x="5611484" y="987309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  <a:sym typeface="+mn-ea"/>
              </a:rPr>
              <a:t>定义类的几种语法</a:t>
            </a:r>
            <a:endParaRPr lang="en-US" altLang="zh-CN" b="1" dirty="0">
              <a:solidFill>
                <a:srgbClr val="AD2B26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中的继承</a:t>
            </a:r>
            <a:endParaRPr lang="en-US" altLang="zh-CN" b="1" dirty="0">
              <a:solidFill>
                <a:srgbClr val="AD2B26"/>
              </a:solidFill>
            </a:endParaRPr>
          </a:p>
          <a:p>
            <a:r>
              <a:rPr lang="en-US" altLang="zh-CN" b="1" dirty="0">
                <a:solidFill>
                  <a:srgbClr val="AD2B26"/>
                </a:solidFill>
              </a:rPr>
              <a:t>Python</a:t>
            </a:r>
            <a:r>
              <a:rPr lang="zh-CN" altLang="en-US" b="1" dirty="0">
                <a:solidFill>
                  <a:srgbClr val="AD2B26"/>
                </a:solidFill>
              </a:rPr>
              <a:t>中的封装</a:t>
            </a:r>
            <a:endParaRPr lang="en-US" altLang="zh-CN" b="1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AD2B26"/>
                </a:solidFill>
              </a:rPr>
              <a:t> </a:t>
            </a:r>
            <a:r>
              <a:rPr lang="zh-CN" altLang="en-US" dirty="0">
                <a:solidFill>
                  <a:srgbClr val="AD2B26"/>
                </a:solidFill>
              </a:rPr>
              <a:t>       概念、私有属性、私有方法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中的多态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面向对象的其他特性</a:t>
            </a:r>
          </a:p>
        </p:txBody>
      </p:sp>
      <p:pic>
        <p:nvPicPr>
          <p:cNvPr id="6" name="图片 3" descr="303b32313537333932333bbcfdcdb7">
            <a:extLst>
              <a:ext uri="{FF2B5EF4-FFF2-40B4-BE49-F238E27FC236}">
                <a16:creationId xmlns:a16="http://schemas.microsoft.com/office/drawing/2014/main" id="{4392BC57-5E93-FC0A-1DC5-11C115E28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8977" y="2705301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125" y="1577340"/>
            <a:ext cx="6298565" cy="2499995"/>
          </a:xfrm>
        </p:spPr>
        <p:txBody>
          <a:bodyPr/>
          <a:lstStyle/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/>
                </a:solidFill>
              </a:rPr>
              <a:t>了解什么是封装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/>
                </a:solidFill>
              </a:rPr>
              <a:t>知道什么是私有属性和私有方法</a:t>
            </a:r>
          </a:p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知道如何设置和获取私有属性</a:t>
            </a:r>
          </a:p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/>
                </a:solidFill>
              </a:rPr>
              <a:t>知道如何定义和获取私有方法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什么是封装？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D10D35-D059-3D29-EBC6-ACB1D6806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821" y="1819993"/>
            <a:ext cx="4096086" cy="25206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CBDBD52-11BE-CBEE-E8D8-CD8DC5AB2F30}"/>
              </a:ext>
            </a:extLst>
          </p:cNvPr>
          <p:cNvSpPr txBox="1"/>
          <p:nvPr/>
        </p:nvSpPr>
        <p:spPr>
          <a:xfrm>
            <a:off x="710880" y="2204446"/>
            <a:ext cx="6120226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在软件编程中，将</a:t>
            </a:r>
            <a:r>
              <a:rPr lang="zh-CN" altLang="en-US" dirty="0">
                <a:solidFill>
                  <a:srgbClr val="FF0000"/>
                </a:solidFill>
              </a:rPr>
              <a:t>属性和方法</a:t>
            </a:r>
            <a:r>
              <a:rPr lang="zh-CN" altLang="en-US" dirty="0"/>
              <a:t>书写到类的里面的操作即为封装，封装可以为属性和方法添加</a:t>
            </a:r>
            <a:r>
              <a:rPr lang="zh-CN" altLang="en-US" dirty="0">
                <a:solidFill>
                  <a:srgbClr val="FF0000"/>
                </a:solidFill>
              </a:rPr>
              <a:t>私有权限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5748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71070" y="1712712"/>
            <a:ext cx="9272345" cy="795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在</a:t>
            </a:r>
            <a:r>
              <a:rPr lang="en" altLang="zh-CN" sz="16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Python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中，可以为属性和⽅法设置私有权限，即设置某个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属性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或</a:t>
            </a:r>
            <a:r>
              <a:rPr lang="zh-CN" altLang="en-US" sz="1600" b="0" i="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⽅法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不继承给⼦类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</a:rPr>
              <a:t>。</a:t>
            </a:r>
          </a:p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 err="1">
                <a:solidFill>
                  <a:srgbClr val="262626"/>
                </a:solidFill>
                <a:ea typeface="Alibaba PuHuiTi R" pitchFamily="18" charset="-122"/>
              </a:rPr>
              <a:t>设置私有</a:t>
            </a: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</a:rPr>
              <a:t>属性和方法</a:t>
            </a:r>
            <a:r>
              <a:rPr sz="1600" dirty="0" err="1">
                <a:solidFill>
                  <a:srgbClr val="262626"/>
                </a:solidFill>
                <a:ea typeface="Alibaba PuHuiTi R" pitchFamily="18" charset="-122"/>
              </a:rPr>
              <a:t>的方式：在属性</a:t>
            </a: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</a:rPr>
              <a:t>或方法</a:t>
            </a:r>
            <a:r>
              <a:rPr sz="1600" dirty="0" err="1">
                <a:solidFill>
                  <a:srgbClr val="262626"/>
                </a:solidFill>
                <a:ea typeface="Alibaba PuHuiTi R" pitchFamily="18" charset="-122"/>
              </a:rPr>
              <a:t>名前面加上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</a:rPr>
              <a:t> </a:t>
            </a:r>
            <a:r>
              <a:rPr sz="1600" b="1" dirty="0">
                <a:solidFill>
                  <a:srgbClr val="C00000"/>
                </a:solidFill>
                <a:ea typeface="Alibaba PuHuiTi R" pitchFamily="18" charset="-122"/>
              </a:rPr>
              <a:t>__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</a:rPr>
              <a:t>，格式：</a:t>
            </a:r>
          </a:p>
        </p:txBody>
      </p:sp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私有属性</a:t>
            </a:r>
            <a:r>
              <a:rPr lang="zh-CN" altLang="en-US" dirty="0"/>
              <a:t>和私有方法</a:t>
            </a:r>
            <a:endParaRPr dirty="0"/>
          </a:p>
        </p:txBody>
      </p:sp>
      <p:sp>
        <p:nvSpPr>
          <p:cNvPr id="21" name="TextBox 3"/>
          <p:cNvSpPr txBox="1"/>
          <p:nvPr/>
        </p:nvSpPr>
        <p:spPr>
          <a:xfrm>
            <a:off x="2017011" y="3078128"/>
            <a:ext cx="6244590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#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私有属性</a:t>
            </a:r>
            <a:endParaRPr lang="en-US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__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属性名</a:t>
            </a:r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#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私有方法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def 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__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方法名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()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:</a:t>
            </a: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 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 ...</a:t>
            </a:r>
          </a:p>
          <a:p>
            <a:pPr algn="ctr"/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BAE0D2-B2B1-D90D-025C-E38E9DFBC102}"/>
              </a:ext>
            </a:extLst>
          </p:cNvPr>
          <p:cNvSpPr txBox="1"/>
          <p:nvPr/>
        </p:nvSpPr>
        <p:spPr>
          <a:xfrm>
            <a:off x="2017011" y="5145288"/>
            <a:ext cx="7262901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私有属性和方法使用规则：</a:t>
            </a: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只能在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类的内部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使用，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不能在类的外部使用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；</a:t>
            </a: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160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sz="160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如果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想在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类的外部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使用通过公共接口</a:t>
            </a:r>
          </a:p>
        </p:txBody>
      </p:sp>
    </p:spTree>
    <p:extLst>
      <p:ext uri="{BB962C8B-B14F-4D97-AF65-F5344CB8AC3E}">
        <p14:creationId xmlns:p14="http://schemas.microsoft.com/office/powerpoint/2010/main" val="191129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147445"/>
            <a:ext cx="5973761" cy="4256405"/>
          </a:xfrm>
        </p:spPr>
        <p:txBody>
          <a:bodyPr/>
          <a:lstStyle/>
          <a:p>
            <a:r>
              <a:rPr lang="zh-CN" altLang="en-US" b="1" dirty="0">
                <a:solidFill>
                  <a:srgbClr val="AD2B26"/>
                </a:solidFill>
              </a:rPr>
              <a:t>定义类的几种语法</a:t>
            </a:r>
            <a:endParaRPr lang="en-US" altLang="zh-CN" b="1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chemeClr val="tx1"/>
                </a:solidFill>
              </a:rPr>
              <a:t>          旧方法、新方法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中的继承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中的封装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中的多态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面向对象的其他特性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9401" y="1697681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定义和获取私有属性</a:t>
            </a:r>
            <a:endParaRPr dirty="0"/>
          </a:p>
        </p:txBody>
      </p:sp>
      <p:sp>
        <p:nvSpPr>
          <p:cNvPr id="6" name="圆角矩形 5"/>
          <p:cNvSpPr/>
          <p:nvPr/>
        </p:nvSpPr>
        <p:spPr>
          <a:xfrm>
            <a:off x="782320" y="1631261"/>
            <a:ext cx="1761490" cy="48260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故事</a:t>
            </a:r>
            <a:r>
              <a:rPr lang="en-US" altLang="zh-CN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6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75890" y="1457271"/>
            <a:ext cx="8218805" cy="7916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小明</a:t>
            </a:r>
            <a:r>
              <a:rPr sz="1600" dirty="0" err="1">
                <a:solidFill>
                  <a:srgbClr val="262626"/>
                </a:solidFill>
                <a:ea typeface="Alibaba PuHuiTi R" pitchFamily="18" charset="-122"/>
                <a:sym typeface="+mn-ea"/>
              </a:rPr>
              <a:t>把技术传承给徒弟的同时，不想把自己的私房钱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(</a:t>
            </a:r>
            <a:r>
              <a:rPr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$5000000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)继承给徒弟，这时就要为</a:t>
            </a:r>
            <a:r>
              <a:rPr sz="1600" b="1" dirty="0">
                <a:solidFill>
                  <a:srgbClr val="C00000"/>
                </a:solidFill>
                <a:ea typeface="Alibaba PuHuiTi R" pitchFamily="18" charset="-122"/>
                <a:sym typeface="+mn-ea"/>
              </a:rPr>
              <a:t>钱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这个属性设置私有权限。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67163BFD-DD36-CFDE-5884-6442D6465763}"/>
              </a:ext>
            </a:extLst>
          </p:cNvPr>
          <p:cNvSpPr txBox="1"/>
          <p:nvPr/>
        </p:nvSpPr>
        <p:spPr>
          <a:xfrm>
            <a:off x="0" y="2443231"/>
            <a:ext cx="3949869" cy="40318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33B3"/>
                </a:solidFill>
                <a:effectLst/>
              </a:rPr>
              <a:t>#</a:t>
            </a:r>
            <a:r>
              <a:rPr lang="zh-CN" altLang="en-US" sz="1600" dirty="0">
                <a:solidFill>
                  <a:srgbClr val="0033B3"/>
                </a:solidFill>
                <a:effectLst/>
              </a:rPr>
              <a:t> </a:t>
            </a:r>
            <a:r>
              <a:rPr lang="en-US" altLang="zh-CN" sz="1600" dirty="0">
                <a:solidFill>
                  <a:srgbClr val="0033B3"/>
                </a:solidFill>
                <a:effectLst/>
              </a:rPr>
              <a:t>1.</a:t>
            </a:r>
            <a:r>
              <a:rPr lang="zh-CN" altLang="en-US" sz="1600" dirty="0">
                <a:solidFill>
                  <a:srgbClr val="0033B3"/>
                </a:solidFill>
                <a:effectLst/>
              </a:rPr>
              <a:t>师傅</a:t>
            </a:r>
            <a:r>
              <a:rPr lang="zh-CN" altLang="en-US" sz="1600" dirty="0">
                <a:solidFill>
                  <a:srgbClr val="0033B3"/>
                </a:solidFill>
              </a:rPr>
              <a:t>类和学校类的定义</a:t>
            </a:r>
            <a:endParaRPr lang="en" altLang="zh-CN" sz="1600" dirty="0">
              <a:solidFill>
                <a:srgbClr val="0033B3"/>
              </a:solidFill>
              <a:effectLst/>
            </a:endParaRPr>
          </a:p>
          <a:p>
            <a:r>
              <a:rPr lang="en" altLang="zh-CN" sz="16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600" dirty="0">
                <a:solidFill>
                  <a:srgbClr val="000000"/>
                </a:solidFill>
                <a:effectLst/>
              </a:rPr>
              <a:t>Master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object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/>
              <a:t> = 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'[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古法煎饼果子配方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]'</a:t>
            </a:r>
            <a:br>
              <a:rPr lang="en-US" altLang="zh-CN" sz="1600" dirty="0">
                <a:solidFill>
                  <a:srgbClr val="067D17"/>
                </a:solidFill>
                <a:effectLst/>
              </a:rPr>
            </a:br>
            <a:br>
              <a:rPr lang="en-US" altLang="zh-CN" sz="1600" dirty="0">
                <a:solidFill>
                  <a:srgbClr val="067D17"/>
                </a:solidFill>
                <a:effectLst/>
              </a:rPr>
            </a:br>
            <a:r>
              <a:rPr lang="en-US" altLang="zh-CN" sz="1600" dirty="0">
                <a:solidFill>
                  <a:srgbClr val="067D17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make_cake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f'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运用</a:t>
            </a:r>
            <a:r>
              <a:rPr lang="en-US" altLang="zh-CN" sz="16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制作煎饼果子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'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br>
              <a:rPr lang="en-US" altLang="zh-CN" sz="1600" dirty="0"/>
            </a:br>
            <a:br>
              <a:rPr lang="en-US" altLang="zh-CN" sz="1600" dirty="0"/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600" dirty="0">
                <a:solidFill>
                  <a:srgbClr val="000000"/>
                </a:solidFill>
                <a:effectLst/>
              </a:rPr>
              <a:t>School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object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/>
              <a:t> = 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'[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黑马煎饼果子配方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]'</a:t>
            </a:r>
            <a:br>
              <a:rPr lang="en-US" altLang="zh-CN" sz="1600" dirty="0">
                <a:solidFill>
                  <a:srgbClr val="067D17"/>
                </a:solidFill>
                <a:effectLst/>
              </a:rPr>
            </a:br>
            <a:br>
              <a:rPr lang="en-US" altLang="zh-CN" sz="1600" dirty="0">
                <a:solidFill>
                  <a:srgbClr val="067D17"/>
                </a:solidFill>
                <a:effectLst/>
              </a:rPr>
            </a:br>
            <a:r>
              <a:rPr lang="en-US" altLang="zh-CN" sz="1600" dirty="0">
                <a:solidFill>
                  <a:srgbClr val="067D17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make_cake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f'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运用</a:t>
            </a:r>
            <a:r>
              <a:rPr lang="en-US" altLang="zh-CN" sz="16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制作煎饼果子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'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09BCAD0E-DD9A-23D1-8A89-969C3BADD187}"/>
              </a:ext>
            </a:extLst>
          </p:cNvPr>
          <p:cNvSpPr txBox="1"/>
          <p:nvPr/>
        </p:nvSpPr>
        <p:spPr>
          <a:xfrm>
            <a:off x="8042619" y="4166780"/>
            <a:ext cx="3640309" cy="230832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33B3"/>
                </a:solidFill>
                <a:effectLst/>
              </a:rPr>
              <a:t>#</a:t>
            </a:r>
            <a:r>
              <a:rPr lang="zh-CN" altLang="en-US" sz="1600" dirty="0">
                <a:solidFill>
                  <a:srgbClr val="0033B3"/>
                </a:solidFill>
                <a:effectLst/>
              </a:rPr>
              <a:t> </a:t>
            </a:r>
            <a:r>
              <a:rPr lang="en-US" altLang="zh-CN" sz="1600" dirty="0">
                <a:solidFill>
                  <a:srgbClr val="0033B3"/>
                </a:solidFill>
                <a:effectLst/>
              </a:rPr>
              <a:t>3.</a:t>
            </a:r>
            <a:r>
              <a:rPr lang="zh-CN" altLang="en-US" sz="1600" dirty="0">
                <a:solidFill>
                  <a:srgbClr val="0033B3"/>
                </a:solidFill>
                <a:effectLst/>
              </a:rPr>
              <a:t>定义类徒孙</a:t>
            </a:r>
            <a:endParaRPr lang="en" altLang="zh-CN" sz="1600" dirty="0">
              <a:solidFill>
                <a:srgbClr val="0033B3"/>
              </a:solidFill>
              <a:effectLst/>
            </a:endParaRPr>
          </a:p>
          <a:p>
            <a:r>
              <a:rPr lang="en" altLang="zh-CN" sz="16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600" dirty="0" err="1">
                <a:solidFill>
                  <a:srgbClr val="000000"/>
                </a:solidFill>
                <a:effectLst/>
              </a:rPr>
              <a:t>Tusun</a:t>
            </a:r>
            <a:r>
              <a:rPr lang="en" altLang="zh-CN" sz="1600" dirty="0"/>
              <a:t>(Prentice):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pass</a:t>
            </a:r>
            <a:br>
              <a:rPr lang="en" altLang="zh-CN" sz="1600" dirty="0">
                <a:solidFill>
                  <a:srgbClr val="0033B3"/>
                </a:solidFill>
                <a:effectLst/>
              </a:rPr>
            </a:br>
            <a:br>
              <a:rPr lang="en" altLang="zh-CN" sz="1600" dirty="0">
                <a:solidFill>
                  <a:srgbClr val="0033B3"/>
                </a:solidFill>
                <a:effectLst/>
              </a:rPr>
            </a:br>
            <a:r>
              <a:rPr lang="en" altLang="zh-CN" sz="1600" dirty="0" err="1"/>
              <a:t>xiaoqiu</a:t>
            </a:r>
            <a:r>
              <a:rPr lang="en" altLang="zh-CN" sz="1600" dirty="0"/>
              <a:t> = </a:t>
            </a:r>
            <a:r>
              <a:rPr lang="en" altLang="zh-CN" sz="1600" dirty="0" err="1"/>
              <a:t>Tusun</a:t>
            </a:r>
            <a:r>
              <a:rPr lang="en" altLang="zh-CN" sz="1600" dirty="0"/>
              <a:t>()</a:t>
            </a:r>
          </a:p>
          <a:p>
            <a:r>
              <a:rPr lang="en" altLang="zh-CN" sz="1600" dirty="0"/>
              <a:t>Print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xiaoqiu</a:t>
            </a:r>
            <a:r>
              <a:rPr lang="en-US" altLang="zh-CN" sz="1600" dirty="0"/>
              <a:t>._money)</a:t>
            </a:r>
            <a:br>
              <a:rPr lang="en" altLang="zh-CN" sz="1600" dirty="0"/>
            </a:b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 err="1"/>
              <a:t>xiaoqiu.get_money</a:t>
            </a:r>
            <a:r>
              <a:rPr lang="en" altLang="zh-CN" sz="1600" dirty="0"/>
              <a:t>())</a:t>
            </a:r>
            <a:br>
              <a:rPr lang="en" altLang="zh-CN" sz="1600" dirty="0"/>
            </a:br>
            <a:r>
              <a:rPr lang="en" altLang="zh-CN" sz="1600" dirty="0" err="1"/>
              <a:t>xiaoqiu.set_money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 err="1"/>
              <a:t>xiaoqiu.get_money</a:t>
            </a:r>
            <a:r>
              <a:rPr lang="en" altLang="zh-CN" sz="1600" dirty="0"/>
              <a:t>())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C36CE734-8606-FAFB-6F05-B53346A5614C}"/>
              </a:ext>
            </a:extLst>
          </p:cNvPr>
          <p:cNvSpPr txBox="1"/>
          <p:nvPr/>
        </p:nvSpPr>
        <p:spPr>
          <a:xfrm>
            <a:off x="4021310" y="2689452"/>
            <a:ext cx="3949868" cy="378565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#</a:t>
            </a:r>
            <a:r>
              <a:rPr lang="zh-CN" altLang="en-US" sz="1600" dirty="0"/>
              <a:t> </a:t>
            </a:r>
            <a:r>
              <a:rPr lang="en-US" altLang="zh-CN" sz="1600" dirty="0"/>
              <a:t>2.</a:t>
            </a:r>
            <a:r>
              <a:rPr lang="zh-CN" altLang="en-US" sz="1600" dirty="0"/>
              <a:t>徒弟类的定义</a:t>
            </a:r>
            <a:br>
              <a:rPr lang="en-US" altLang="zh-CN" sz="1600" dirty="0"/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600" dirty="0">
                <a:solidFill>
                  <a:srgbClr val="000000"/>
                </a:solidFill>
                <a:effectLst/>
              </a:rPr>
              <a:t>Prentice</a:t>
            </a:r>
            <a:r>
              <a:rPr lang="en" altLang="zh-CN" sz="1600" dirty="0"/>
              <a:t>(School, Master):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/>
              <a:t> = 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'[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独创煎饼果子技术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]'</a:t>
            </a:r>
            <a:br>
              <a:rPr lang="zh-CN" altLang="en-US" sz="1600" i="1" dirty="0">
                <a:solidFill>
                  <a:srgbClr val="8C8C8C"/>
                </a:solidFill>
                <a:effectLst/>
              </a:rPr>
            </a:br>
            <a:r>
              <a:rPr lang="zh-CN" altLang="en-US" sz="1600" i="1" dirty="0">
                <a:solidFill>
                  <a:srgbClr val="8C8C8C"/>
                </a:solidFill>
                <a:effectLst/>
              </a:rPr>
              <a:t>        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.__money</a:t>
            </a:r>
            <a:r>
              <a:rPr lang="en" altLang="zh-CN" sz="1600" dirty="0"/>
              <a:t> = 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2000000</a:t>
            </a:r>
            <a:br>
              <a:rPr lang="en" altLang="zh-CN" sz="1600" dirty="0">
                <a:solidFill>
                  <a:srgbClr val="1750EB"/>
                </a:solidFill>
                <a:effectLst/>
              </a:rPr>
            </a:br>
            <a:r>
              <a:rPr lang="en" altLang="zh-CN" sz="1600" dirty="0">
                <a:solidFill>
                  <a:srgbClr val="1750EB"/>
                </a:solidFill>
                <a:effectLst/>
              </a:rPr>
              <a:t>  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定义函数：获取私有属性值 </a:t>
            </a:r>
            <a:r>
              <a:rPr lang="en" altLang="zh-CN" sz="1600" i="1" dirty="0" err="1">
                <a:solidFill>
                  <a:srgbClr val="8C8C8C"/>
                </a:solidFill>
                <a:effectLst/>
              </a:rPr>
              <a:t>get_xx</a:t>
            </a:r>
            <a:br>
              <a:rPr lang="en" altLang="zh-CN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get_money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return 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.__money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i="1" dirty="0">
                <a:solidFill>
                  <a:srgbClr val="8C8C8C"/>
                </a:solidFill>
                <a:effectLst/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  <a:effectLst/>
              </a:rPr>
              <a:t>定义函数：修改私有属性值 </a:t>
            </a:r>
            <a:r>
              <a:rPr lang="en" altLang="zh-CN" sz="1600" i="1" dirty="0" err="1">
                <a:solidFill>
                  <a:srgbClr val="8C8C8C"/>
                </a:solidFill>
                <a:effectLst/>
              </a:rPr>
              <a:t>set_xx</a:t>
            </a:r>
            <a:br>
              <a:rPr lang="en" altLang="zh-CN" sz="1600" i="1" dirty="0">
                <a:solidFill>
                  <a:srgbClr val="8C8C8C"/>
                </a:solidFill>
                <a:effectLst/>
              </a:rPr>
            </a:br>
            <a:r>
              <a:rPr lang="en" altLang="zh-CN" sz="1600" i="1" dirty="0">
                <a:solidFill>
                  <a:srgbClr val="8C8C8C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set_money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.__money</a:t>
            </a:r>
            <a:r>
              <a:rPr lang="en" altLang="zh-CN" sz="1600" dirty="0"/>
              <a:t> = </a:t>
            </a:r>
            <a:r>
              <a:rPr lang="en" altLang="zh-CN" sz="1600" dirty="0">
                <a:solidFill>
                  <a:srgbClr val="1750EB"/>
                </a:solidFill>
                <a:effectLst/>
              </a:rPr>
              <a:t>500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make_cake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f'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运用</a:t>
            </a:r>
            <a:r>
              <a:rPr lang="en-US" altLang="zh-CN" sz="16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制作煎饼果子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'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029CE6-A550-A0D5-97AE-9B94E1FF0053}"/>
              </a:ext>
            </a:extLst>
          </p:cNvPr>
          <p:cNvSpPr txBox="1"/>
          <p:nvPr/>
        </p:nvSpPr>
        <p:spPr>
          <a:xfrm>
            <a:off x="8042619" y="2766088"/>
            <a:ext cx="39498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私有属性不能直接访问，</a:t>
            </a:r>
            <a:r>
              <a:rPr lang="zh-CN" altLang="en-US" dirty="0"/>
              <a:t>在</a:t>
            </a:r>
            <a:r>
              <a:rPr lang="en-US" altLang="zh-CN" dirty="0"/>
              <a:t>Python</a:t>
            </a:r>
            <a:r>
              <a:rPr lang="zh-CN" altLang="en-US" dirty="0"/>
              <a:t>中，一般定义方法名</a:t>
            </a:r>
            <a:r>
              <a:rPr lang="en-US" altLang="zh-CN" dirty="0">
                <a:solidFill>
                  <a:srgbClr val="AD2B26"/>
                </a:solidFill>
              </a:rPr>
              <a:t>' </a:t>
            </a:r>
            <a:r>
              <a:rPr lang="en-US" altLang="zh-CN" dirty="0" err="1">
                <a:solidFill>
                  <a:srgbClr val="AD2B26"/>
                </a:solidFill>
              </a:rPr>
              <a:t>get_xx</a:t>
            </a:r>
            <a:r>
              <a:rPr lang="en-US" altLang="zh-CN" dirty="0">
                <a:solidFill>
                  <a:srgbClr val="AD2B26"/>
                </a:solidFill>
              </a:rPr>
              <a:t> '</a:t>
            </a:r>
            <a:r>
              <a:rPr lang="zh-CN" altLang="en-US" dirty="0"/>
              <a:t>用来获取私有属性，定义</a:t>
            </a:r>
            <a:r>
              <a:rPr lang="en-US" altLang="zh-CN" dirty="0">
                <a:solidFill>
                  <a:srgbClr val="AD2B26"/>
                </a:solidFill>
              </a:rPr>
              <a:t>' </a:t>
            </a:r>
            <a:r>
              <a:rPr lang="en-US" altLang="zh-CN" dirty="0" err="1">
                <a:solidFill>
                  <a:srgbClr val="AD2B26"/>
                </a:solidFill>
              </a:rPr>
              <a:t>set_xx</a:t>
            </a:r>
            <a:r>
              <a:rPr lang="en-US" altLang="zh-CN" dirty="0">
                <a:solidFill>
                  <a:srgbClr val="AD2B26"/>
                </a:solidFill>
              </a:rPr>
              <a:t> '</a:t>
            </a:r>
            <a:r>
              <a:rPr lang="zh-CN" altLang="en-US" dirty="0"/>
              <a:t>用来修改私有属性值。</a:t>
            </a:r>
            <a:endParaRPr lang="en-US" altLang="zh-CN" dirty="0">
              <a:solidFill>
                <a:srgbClr val="B6020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定义和获取私有方法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82320" y="1457271"/>
            <a:ext cx="1761490" cy="48260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故事</a:t>
            </a:r>
            <a:r>
              <a:rPr lang="en-US" altLang="zh-CN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7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615250" y="1332528"/>
            <a:ext cx="8218805" cy="7916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小明</a:t>
            </a:r>
            <a:r>
              <a:rPr sz="1600" dirty="0" err="1">
                <a:solidFill>
                  <a:srgbClr val="262626"/>
                </a:solidFill>
                <a:ea typeface="Alibaba PuHuiTi R" pitchFamily="18" charset="-122"/>
                <a:sym typeface="+mn-ea"/>
              </a:rPr>
              <a:t>把煎饼果子技术传承给徒弟的同时，</a:t>
            </a:r>
            <a:r>
              <a:rPr sz="1600" dirty="0" err="1">
                <a:solidFill>
                  <a:srgbClr val="C00000"/>
                </a:solidFill>
                <a:ea typeface="Alibaba PuHuiTi R" pitchFamily="18" charset="-122"/>
                <a:sym typeface="+mn-ea"/>
              </a:rPr>
              <a:t>不想</a:t>
            </a:r>
            <a:r>
              <a:rPr sz="1600" dirty="0" err="1">
                <a:solidFill>
                  <a:srgbClr val="262626"/>
                </a:solidFill>
                <a:ea typeface="Alibaba PuHuiTi R" pitchFamily="18" charset="-122"/>
                <a:sym typeface="+mn-ea"/>
              </a:rPr>
              <a:t>把自己的独创配方制作过程继承给徒弟，这时就要为</a:t>
            </a:r>
            <a:r>
              <a:rPr sz="1600" b="1" dirty="0" err="1">
                <a:solidFill>
                  <a:srgbClr val="C00000"/>
                </a:solidFill>
                <a:ea typeface="Alibaba PuHuiTi R" pitchFamily="18" charset="-122"/>
                <a:sym typeface="+mn-ea"/>
              </a:rPr>
              <a:t>制作独创配方</a:t>
            </a:r>
            <a:r>
              <a:rPr sz="1600" dirty="0" err="1">
                <a:solidFill>
                  <a:srgbClr val="262626"/>
                </a:solidFill>
                <a:ea typeface="Alibaba PuHuiTi R" pitchFamily="18" charset="-122"/>
                <a:sym typeface="+mn-ea"/>
              </a:rPr>
              <a:t>这个方法设置私有权限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  <a:sym typeface="+mn-ea"/>
              </a:rPr>
              <a:t>。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6AC363A-9EEE-CD65-613D-B1D47A38EFE7}"/>
              </a:ext>
            </a:extLst>
          </p:cNvPr>
          <p:cNvSpPr txBox="1"/>
          <p:nvPr/>
        </p:nvSpPr>
        <p:spPr>
          <a:xfrm>
            <a:off x="0" y="2443231"/>
            <a:ext cx="3949869" cy="403187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33B3"/>
                </a:solidFill>
                <a:effectLst/>
              </a:rPr>
              <a:t>#</a:t>
            </a:r>
            <a:r>
              <a:rPr lang="zh-CN" altLang="en-US" sz="1600" dirty="0">
                <a:solidFill>
                  <a:srgbClr val="0033B3"/>
                </a:solidFill>
                <a:effectLst/>
              </a:rPr>
              <a:t> </a:t>
            </a:r>
            <a:r>
              <a:rPr lang="en-US" altLang="zh-CN" sz="1600" dirty="0">
                <a:solidFill>
                  <a:srgbClr val="0033B3"/>
                </a:solidFill>
                <a:effectLst/>
              </a:rPr>
              <a:t>1.</a:t>
            </a:r>
            <a:r>
              <a:rPr lang="zh-CN" altLang="en-US" sz="1600" dirty="0">
                <a:solidFill>
                  <a:srgbClr val="0033B3"/>
                </a:solidFill>
                <a:effectLst/>
              </a:rPr>
              <a:t>师傅</a:t>
            </a:r>
            <a:r>
              <a:rPr lang="zh-CN" altLang="en-US" sz="1600" dirty="0">
                <a:solidFill>
                  <a:srgbClr val="0033B3"/>
                </a:solidFill>
              </a:rPr>
              <a:t>类和学校类的定义</a:t>
            </a:r>
            <a:endParaRPr lang="en" altLang="zh-CN" sz="1600" dirty="0">
              <a:solidFill>
                <a:srgbClr val="0033B3"/>
              </a:solidFill>
              <a:effectLst/>
            </a:endParaRPr>
          </a:p>
          <a:p>
            <a:r>
              <a:rPr lang="en" altLang="zh-CN" sz="16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600" dirty="0">
                <a:solidFill>
                  <a:srgbClr val="000000"/>
                </a:solidFill>
                <a:effectLst/>
              </a:rPr>
              <a:t>Master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object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/>
              <a:t> = 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'[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古法煎饼果子配方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]'</a:t>
            </a:r>
            <a:br>
              <a:rPr lang="en-US" altLang="zh-CN" sz="1600" dirty="0">
                <a:solidFill>
                  <a:srgbClr val="067D17"/>
                </a:solidFill>
                <a:effectLst/>
              </a:rPr>
            </a:br>
            <a:br>
              <a:rPr lang="en-US" altLang="zh-CN" sz="1600" dirty="0">
                <a:solidFill>
                  <a:srgbClr val="067D17"/>
                </a:solidFill>
                <a:effectLst/>
              </a:rPr>
            </a:br>
            <a:r>
              <a:rPr lang="en-US" altLang="zh-CN" sz="1600" dirty="0">
                <a:solidFill>
                  <a:srgbClr val="067D17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make_cake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f'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运用</a:t>
            </a:r>
            <a:r>
              <a:rPr lang="en-US" altLang="zh-CN" sz="16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制作煎饼果子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'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br>
              <a:rPr lang="en-US" altLang="zh-CN" sz="1600" dirty="0"/>
            </a:br>
            <a:br>
              <a:rPr lang="en-US" altLang="zh-CN" sz="1600" dirty="0"/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600" dirty="0">
                <a:solidFill>
                  <a:srgbClr val="000000"/>
                </a:solidFill>
                <a:effectLst/>
              </a:rPr>
              <a:t>School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object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/>
              <a:t> = 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'[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黑马煎饼果子配方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]'</a:t>
            </a:r>
            <a:br>
              <a:rPr lang="en-US" altLang="zh-CN" sz="1600" dirty="0">
                <a:solidFill>
                  <a:srgbClr val="067D17"/>
                </a:solidFill>
                <a:effectLst/>
              </a:rPr>
            </a:br>
            <a:br>
              <a:rPr lang="en-US" altLang="zh-CN" sz="1600" dirty="0">
                <a:solidFill>
                  <a:srgbClr val="067D17"/>
                </a:solidFill>
                <a:effectLst/>
              </a:rPr>
            </a:br>
            <a:r>
              <a:rPr lang="en-US" altLang="zh-CN" sz="1600" dirty="0">
                <a:solidFill>
                  <a:srgbClr val="067D17"/>
                </a:solidFill>
                <a:effectLst/>
              </a:rPr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make_cake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f'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运用</a:t>
            </a:r>
            <a:r>
              <a:rPr lang="en-US" altLang="zh-CN" sz="16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制作煎饼果子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'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D01BC94E-A0CC-150C-B40E-B7FE3BE2F9C4}"/>
              </a:ext>
            </a:extLst>
          </p:cNvPr>
          <p:cNvSpPr txBox="1"/>
          <p:nvPr/>
        </p:nvSpPr>
        <p:spPr>
          <a:xfrm>
            <a:off x="8061669" y="4905444"/>
            <a:ext cx="3640309" cy="156966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33B3"/>
                </a:solidFill>
                <a:effectLst/>
              </a:rPr>
              <a:t>#</a:t>
            </a:r>
            <a:r>
              <a:rPr lang="zh-CN" altLang="en-US" sz="1600" dirty="0">
                <a:solidFill>
                  <a:srgbClr val="0033B3"/>
                </a:solidFill>
                <a:effectLst/>
              </a:rPr>
              <a:t> </a:t>
            </a:r>
            <a:r>
              <a:rPr lang="en-US" altLang="zh-CN" sz="1600" dirty="0">
                <a:solidFill>
                  <a:srgbClr val="0033B3"/>
                </a:solidFill>
                <a:effectLst/>
              </a:rPr>
              <a:t>3.</a:t>
            </a:r>
            <a:r>
              <a:rPr lang="zh-CN" altLang="en-US" sz="1600" dirty="0">
                <a:solidFill>
                  <a:srgbClr val="0033B3"/>
                </a:solidFill>
                <a:effectLst/>
              </a:rPr>
              <a:t>定义类徒孙</a:t>
            </a:r>
            <a:endParaRPr lang="en" altLang="zh-CN" sz="1600" dirty="0">
              <a:solidFill>
                <a:srgbClr val="0033B3"/>
              </a:solidFill>
              <a:effectLst/>
            </a:endParaRPr>
          </a:p>
          <a:p>
            <a:r>
              <a:rPr lang="en" altLang="zh-CN" sz="16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600" dirty="0" err="1">
                <a:solidFill>
                  <a:srgbClr val="000000"/>
                </a:solidFill>
                <a:effectLst/>
              </a:rPr>
              <a:t>Tusun</a:t>
            </a:r>
            <a:r>
              <a:rPr lang="en" altLang="zh-CN" sz="1600" dirty="0"/>
              <a:t>(Prentice):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pass</a:t>
            </a:r>
            <a:br>
              <a:rPr lang="en" altLang="zh-CN" sz="1600" dirty="0">
                <a:solidFill>
                  <a:srgbClr val="0033B3"/>
                </a:solidFill>
                <a:effectLst/>
              </a:rPr>
            </a:br>
            <a:br>
              <a:rPr lang="en" altLang="zh-CN" sz="1600" dirty="0">
                <a:solidFill>
                  <a:srgbClr val="0033B3"/>
                </a:solidFill>
                <a:effectLst/>
              </a:rPr>
            </a:br>
            <a:r>
              <a:rPr lang="en" altLang="zh-CN" sz="1600" dirty="0"/>
              <a:t>xiao</a:t>
            </a:r>
            <a:r>
              <a:rPr lang="en-US" altLang="zh-CN" sz="1600" dirty="0" err="1"/>
              <a:t>hei</a:t>
            </a:r>
            <a:r>
              <a:rPr lang="en" altLang="zh-CN" sz="1600" dirty="0"/>
              <a:t> = </a:t>
            </a:r>
            <a:r>
              <a:rPr lang="en" altLang="zh-CN" sz="1600" dirty="0" err="1"/>
              <a:t>Tusun</a:t>
            </a:r>
            <a:r>
              <a:rPr lang="en" altLang="zh-CN" sz="1600" dirty="0"/>
              <a:t>()</a:t>
            </a:r>
          </a:p>
          <a:p>
            <a:r>
              <a:rPr lang="en" altLang="zh-CN" sz="1600" dirty="0"/>
              <a:t>Print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xiaohei.make</a:t>
            </a:r>
            <a:r>
              <a:rPr lang="en-US" altLang="zh-CN" sz="1600" dirty="0"/>
              <a:t>())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886F4F0B-6BAC-40E3-EAA6-9D6CEE9AF26A}"/>
              </a:ext>
            </a:extLst>
          </p:cNvPr>
          <p:cNvSpPr txBox="1"/>
          <p:nvPr/>
        </p:nvSpPr>
        <p:spPr>
          <a:xfrm>
            <a:off x="3949869" y="3185297"/>
            <a:ext cx="3949868" cy="329320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#</a:t>
            </a:r>
            <a:r>
              <a:rPr lang="zh-CN" altLang="en-US" sz="1600" dirty="0"/>
              <a:t> </a:t>
            </a:r>
            <a:r>
              <a:rPr lang="en-US" altLang="zh-CN" sz="1600" dirty="0"/>
              <a:t>2.</a:t>
            </a:r>
            <a:r>
              <a:rPr lang="zh-CN" altLang="en-US" sz="1600" dirty="0"/>
              <a:t>徒弟类的定义</a:t>
            </a:r>
            <a:br>
              <a:rPr lang="en-US" altLang="zh-CN" sz="1600" dirty="0"/>
            </a:br>
            <a:r>
              <a:rPr lang="en" altLang="zh-CN" sz="1600" dirty="0">
                <a:solidFill>
                  <a:srgbClr val="0033B3"/>
                </a:solidFill>
                <a:effectLst/>
              </a:rPr>
              <a:t>class </a:t>
            </a:r>
            <a:r>
              <a:rPr lang="en" altLang="zh-CN" sz="1600" dirty="0">
                <a:solidFill>
                  <a:srgbClr val="000000"/>
                </a:solidFill>
                <a:effectLst/>
              </a:rPr>
              <a:t>Prentice</a:t>
            </a:r>
            <a:r>
              <a:rPr lang="en" altLang="zh-CN" sz="1600" dirty="0"/>
              <a:t>(School, Master):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 err="1">
                <a:solidFill>
                  <a:srgbClr val="B200B2"/>
                </a:solidFill>
                <a:effectLst/>
              </a:rPr>
              <a:t>init</a:t>
            </a:r>
            <a:r>
              <a:rPr lang="en" altLang="zh-CN" sz="1600" dirty="0">
                <a:solidFill>
                  <a:srgbClr val="B200B2"/>
                </a:solidFill>
                <a:effectLst/>
              </a:rPr>
              <a:t>__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/>
              <a:t> = 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‘[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独创煎饼果子技术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]</a:t>
            </a:r>
            <a:br>
              <a:rPr lang="en-US" altLang="zh-CN" sz="1600" dirty="0"/>
            </a:br>
            <a:r>
              <a:rPr lang="zh-CN" altLang="en-US" sz="1600" dirty="0"/>
              <a:t>  </a:t>
            </a:r>
            <a:endParaRPr lang="en-US" altLang="zh-CN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#</a:t>
            </a:r>
            <a:r>
              <a:rPr lang="zh-CN" altLang="en-US" sz="1600" dirty="0"/>
              <a:t> 私有方法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  <a:effectLst/>
              </a:rPr>
              <a:t>def </a:t>
            </a:r>
            <a:r>
              <a:rPr lang="en-US" altLang="zh-CN" sz="1600" dirty="0">
                <a:solidFill>
                  <a:srgbClr val="0033B3"/>
                </a:solidFill>
              </a:rPr>
              <a:t>__</a:t>
            </a:r>
            <a:r>
              <a:rPr lang="en" altLang="zh-CN" sz="1600" dirty="0" err="1">
                <a:solidFill>
                  <a:srgbClr val="00627A"/>
                </a:solidFill>
                <a:effectLst/>
              </a:rPr>
              <a:t>make_cake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  <a:effectLst/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  <a:effectLst/>
              </a:rPr>
              <a:t>f'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运用</a:t>
            </a:r>
            <a:r>
              <a:rPr lang="en-US" altLang="zh-CN" sz="1600" dirty="0">
                <a:solidFill>
                  <a:srgbClr val="0037A6"/>
                </a:solidFill>
                <a:effectLst/>
              </a:rPr>
              <a:t>{</a:t>
            </a:r>
            <a:r>
              <a:rPr lang="en" altLang="zh-CN" sz="1600" dirty="0" err="1">
                <a:solidFill>
                  <a:srgbClr val="94558D"/>
                </a:solidFill>
                <a:effectLst/>
              </a:rPr>
              <a:t>self</a:t>
            </a:r>
            <a:r>
              <a:rPr lang="en" altLang="zh-CN" sz="1600" dirty="0" err="1"/>
              <a:t>.kongfu</a:t>
            </a:r>
            <a:r>
              <a:rPr lang="en" altLang="zh-CN" sz="1600" dirty="0">
                <a:solidFill>
                  <a:srgbClr val="0037A6"/>
                </a:solidFill>
                <a:effectLst/>
              </a:rPr>
              <a:t>}</a:t>
            </a:r>
            <a:r>
              <a:rPr lang="zh-CN" altLang="en-US" sz="1600" dirty="0">
                <a:solidFill>
                  <a:srgbClr val="067D17"/>
                </a:solidFill>
                <a:effectLst/>
              </a:rPr>
              <a:t>制作煎饼果子</a:t>
            </a:r>
            <a:r>
              <a:rPr lang="en-US" altLang="zh-CN" sz="1600" dirty="0">
                <a:solidFill>
                  <a:srgbClr val="067D17"/>
                </a:solidFill>
                <a:effectLst/>
              </a:rPr>
              <a:t>’</a:t>
            </a:r>
            <a:r>
              <a:rPr lang="en-US" altLang="zh-CN" sz="1600" dirty="0"/>
              <a:t>)</a:t>
            </a:r>
          </a:p>
          <a:p>
            <a:endParaRPr lang="en-US" altLang="zh-CN" sz="1600" dirty="0"/>
          </a:p>
          <a:p>
            <a:r>
              <a:rPr lang="zh-CN" altLang="en-US" sz="1600" dirty="0"/>
              <a:t>     </a:t>
            </a:r>
            <a:r>
              <a:rPr lang="en-US" altLang="zh-CN" sz="1600" dirty="0"/>
              <a:t>def</a:t>
            </a:r>
            <a:r>
              <a:rPr lang="zh-CN" altLang="en-US" sz="1600" dirty="0"/>
              <a:t> </a:t>
            </a:r>
            <a:r>
              <a:rPr lang="en-US" altLang="zh-CN" sz="1600" dirty="0"/>
              <a:t>make(self):</a:t>
            </a:r>
          </a:p>
          <a:p>
            <a:r>
              <a:rPr lang="zh-CN" altLang="en-US" sz="1600" dirty="0"/>
              <a:t>         </a:t>
            </a:r>
            <a:r>
              <a:rPr lang="en-US" altLang="zh-CN" sz="1600" dirty="0"/>
              <a:t>self.__</a:t>
            </a:r>
            <a:r>
              <a:rPr lang="en-US" altLang="zh-CN" sz="1600" dirty="0" err="1"/>
              <a:t>make_cake</a:t>
            </a:r>
            <a:r>
              <a:rPr lang="en-US" altLang="zh-CN" sz="1600" dirty="0"/>
              <a:t>()</a:t>
            </a:r>
          </a:p>
          <a:p>
            <a:r>
              <a:rPr lang="zh-CN" altLang="en-US" sz="1600" dirty="0"/>
              <a:t>    </a:t>
            </a:r>
            <a:br>
              <a:rPr lang="en-US" altLang="zh-CN" sz="1600" dirty="0"/>
            </a:b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C68F6B-DDB4-6EEE-214B-C33641733D01}"/>
              </a:ext>
            </a:extLst>
          </p:cNvPr>
          <p:cNvSpPr txBox="1"/>
          <p:nvPr/>
        </p:nvSpPr>
        <p:spPr>
          <a:xfrm>
            <a:off x="8191985" y="3280285"/>
            <a:ext cx="3217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访问私有方法,可以使用重新设置一个公有方法来访问。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043219" y="839054"/>
            <a:ext cx="5615787" cy="443208"/>
          </a:xfrm>
        </p:spPr>
        <p:txBody>
          <a:bodyPr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什么是封装</a:t>
            </a:r>
            <a:r>
              <a:rPr lang="zh-CN" altLang="en-US" dirty="0"/>
              <a:t>？</a:t>
            </a:r>
            <a:endParaRPr lang="en-US" sz="1600" dirty="0"/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" name="文本占位符 4">
            <a:extLst>
              <a:ext uri="{FF2B5EF4-FFF2-40B4-BE49-F238E27FC236}">
                <a16:creationId xmlns:a16="http://schemas.microsoft.com/office/drawing/2014/main" id="{1B06DCC5-D89A-15A3-5F47-BFC406038C72}"/>
              </a:ext>
            </a:extLst>
          </p:cNvPr>
          <p:cNvSpPr txBox="1">
            <a:spLocks/>
          </p:cNvSpPr>
          <p:nvPr/>
        </p:nvSpPr>
        <p:spPr>
          <a:xfrm>
            <a:off x="4043219" y="3069021"/>
            <a:ext cx="4711898" cy="464186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dirty="0"/>
              <a:t>3.</a:t>
            </a:r>
            <a:r>
              <a:rPr lang="zh-CN" altLang="en-US" dirty="0"/>
              <a:t>获取私有属性的方式？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文本占位符 4">
            <a:extLst>
              <a:ext uri="{FF2B5EF4-FFF2-40B4-BE49-F238E27FC236}">
                <a16:creationId xmlns:a16="http://schemas.microsoft.com/office/drawing/2014/main" id="{D33D74BF-FE93-8818-518F-FE75065EC17C}"/>
              </a:ext>
            </a:extLst>
          </p:cNvPr>
          <p:cNvSpPr txBox="1">
            <a:spLocks/>
          </p:cNvSpPr>
          <p:nvPr/>
        </p:nvSpPr>
        <p:spPr>
          <a:xfrm>
            <a:off x="4773688" y="1282262"/>
            <a:ext cx="5032463" cy="32233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1600" dirty="0"/>
              <a:t>将</a:t>
            </a:r>
            <a:r>
              <a:rPr lang="zh-CN" altLang="en-US" sz="1600" dirty="0">
                <a:solidFill>
                  <a:srgbClr val="C00000"/>
                </a:solidFill>
              </a:rPr>
              <a:t>属性和方法</a:t>
            </a:r>
            <a:r>
              <a:rPr lang="zh-CN" altLang="en-US" sz="1600" dirty="0"/>
              <a:t>书写到类的里面的操作</a:t>
            </a:r>
            <a:endParaRPr lang="en-US" sz="1600" dirty="0"/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文本占位符 4">
            <a:extLst>
              <a:ext uri="{FF2B5EF4-FFF2-40B4-BE49-F238E27FC236}">
                <a16:creationId xmlns:a16="http://schemas.microsoft.com/office/drawing/2014/main" id="{8128C6CE-EEE6-F0C5-226A-ACE2BBAC3AA1}"/>
              </a:ext>
            </a:extLst>
          </p:cNvPr>
          <p:cNvSpPr txBox="1">
            <a:spLocks/>
          </p:cNvSpPr>
          <p:nvPr/>
        </p:nvSpPr>
        <p:spPr>
          <a:xfrm>
            <a:off x="4773688" y="2428766"/>
            <a:ext cx="5764925" cy="640255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1600" dirty="0">
                <a:solidFill>
                  <a:srgbClr val="C00000"/>
                </a:solidFill>
                <a:latin typeface="Helvetica Neue" panose="02000503000000020004" pitchFamily="2" charset="0"/>
              </a:rPr>
              <a:t>私有属性</a:t>
            </a:r>
            <a:r>
              <a:rPr lang="zh-CN" altLang="en-US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或私有</a:t>
            </a:r>
            <a:r>
              <a:rPr lang="zh-CN" altLang="en-US" sz="1600" dirty="0">
                <a:solidFill>
                  <a:srgbClr val="C00000"/>
                </a:solidFill>
                <a:latin typeface="Helvetica Neue" panose="02000503000000020004" pitchFamily="2" charset="0"/>
              </a:rPr>
              <a:t>⽅法</a:t>
            </a:r>
            <a:r>
              <a:rPr lang="zh-CN" altLang="en-US" sz="1600" dirty="0">
                <a:solidFill>
                  <a:srgbClr val="333333"/>
                </a:solidFill>
                <a:latin typeface="Helvetica Neue" panose="02000503000000020004" pitchFamily="2" charset="0"/>
              </a:rPr>
              <a:t>不继承给⼦类</a:t>
            </a:r>
            <a:endParaRPr lang="zh-CN" altLang="en-US" sz="1600" dirty="0">
              <a:solidFill>
                <a:srgbClr val="262626"/>
              </a:solidFill>
              <a:ea typeface="Alibaba PuHuiTi R" pitchFamily="18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</a:rPr>
              <a:t> 在属性或方法名前面加上 </a:t>
            </a:r>
            <a:r>
              <a:rPr lang="en-US" altLang="zh-CN" sz="1600" b="1" dirty="0">
                <a:solidFill>
                  <a:srgbClr val="C00000"/>
                </a:solidFill>
                <a:ea typeface="Alibaba PuHuiTi R" pitchFamily="18" charset="-122"/>
              </a:rPr>
              <a:t>__</a:t>
            </a: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</a:rPr>
              <a:t>，就可设置私有属性或方法</a:t>
            </a:r>
            <a:endParaRPr lang="zh-CN" altLang="en-US" sz="1600" dirty="0"/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93F433C5-54FA-0282-255C-3982A92CF041}"/>
              </a:ext>
            </a:extLst>
          </p:cNvPr>
          <p:cNvSpPr txBox="1">
            <a:spLocks/>
          </p:cNvSpPr>
          <p:nvPr/>
        </p:nvSpPr>
        <p:spPr>
          <a:xfrm>
            <a:off x="4043219" y="1855514"/>
            <a:ext cx="5764925" cy="32233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dirty="0"/>
              <a:t>2.</a:t>
            </a:r>
            <a:r>
              <a:rPr lang="zh-CN" altLang="en-US" dirty="0"/>
              <a:t>什么是私有属性和私有方法？</a:t>
            </a: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D9DF00A3-2C89-2C1B-B200-9EC813687EC8}"/>
              </a:ext>
            </a:extLst>
          </p:cNvPr>
          <p:cNvSpPr txBox="1">
            <a:spLocks/>
          </p:cNvSpPr>
          <p:nvPr/>
        </p:nvSpPr>
        <p:spPr>
          <a:xfrm>
            <a:off x="4043219" y="4554056"/>
            <a:ext cx="4428118" cy="34509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altLang="zh-CN" dirty="0"/>
              <a:t>4. </a:t>
            </a:r>
            <a:r>
              <a:rPr lang="zh-CN" altLang="en-US" dirty="0">
                <a:sym typeface="+mn-ea"/>
              </a:rPr>
              <a:t>获取私有方法的方式？</a:t>
            </a:r>
            <a:r>
              <a:rPr lang="zh-CN" altLang="en-US" dirty="0"/>
              <a:t>	</a:t>
            </a: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714055CC-8CE8-4CA8-7D6C-76782FFBBD59}"/>
              </a:ext>
            </a:extLst>
          </p:cNvPr>
          <p:cNvSpPr txBox="1">
            <a:spLocks/>
          </p:cNvSpPr>
          <p:nvPr/>
        </p:nvSpPr>
        <p:spPr>
          <a:xfrm>
            <a:off x="4773688" y="3548107"/>
            <a:ext cx="5141826" cy="82416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1600" dirty="0"/>
              <a:t>定义方法名</a:t>
            </a:r>
            <a:r>
              <a:rPr lang="en-US" altLang="zh-CN" sz="1600" dirty="0">
                <a:solidFill>
                  <a:srgbClr val="AD2B26"/>
                </a:solidFill>
              </a:rPr>
              <a:t>' </a:t>
            </a:r>
            <a:r>
              <a:rPr lang="en-US" altLang="zh-CN" sz="1600" dirty="0" err="1">
                <a:solidFill>
                  <a:srgbClr val="C00000"/>
                </a:solidFill>
              </a:rPr>
              <a:t>get_xx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AD2B26"/>
                </a:solidFill>
              </a:rPr>
              <a:t>'</a:t>
            </a:r>
            <a:r>
              <a:rPr lang="zh-CN" altLang="en-US" sz="1600" dirty="0"/>
              <a:t>用来获取私有属性，</a:t>
            </a: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1600" dirty="0"/>
              <a:t>定义</a:t>
            </a:r>
            <a:r>
              <a:rPr lang="en-US" altLang="zh-CN" sz="1600" dirty="0">
                <a:solidFill>
                  <a:srgbClr val="AD2B26"/>
                </a:solidFill>
              </a:rPr>
              <a:t>' </a:t>
            </a:r>
            <a:r>
              <a:rPr lang="en-US" altLang="zh-CN" sz="1600" dirty="0" err="1">
                <a:solidFill>
                  <a:srgbClr val="C00000"/>
                </a:solidFill>
              </a:rPr>
              <a:t>set_xx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AD2B26"/>
                </a:solidFill>
              </a:rPr>
              <a:t>'</a:t>
            </a:r>
            <a:r>
              <a:rPr lang="zh-CN" altLang="en-US" sz="1600" dirty="0"/>
              <a:t>用来修改私有属性值。</a:t>
            </a:r>
            <a:endParaRPr lang="zh-CN" altLang="en-US" dirty="0"/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46ED28C2-7870-9A22-3B52-C81AE2372B4A}"/>
              </a:ext>
            </a:extLst>
          </p:cNvPr>
          <p:cNvSpPr txBox="1">
            <a:spLocks/>
          </p:cNvSpPr>
          <p:nvPr/>
        </p:nvSpPr>
        <p:spPr>
          <a:xfrm>
            <a:off x="4773688" y="4946460"/>
            <a:ext cx="7040575" cy="1258556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1600" dirty="0"/>
              <a:t>设置一个</a:t>
            </a:r>
            <a:r>
              <a:rPr lang="zh-CN" altLang="en-US" sz="1600" dirty="0">
                <a:solidFill>
                  <a:srgbClr val="C00000"/>
                </a:solidFill>
              </a:rPr>
              <a:t>公有方法</a:t>
            </a:r>
            <a:r>
              <a:rPr lang="zh-CN" altLang="en-US" sz="1600" dirty="0"/>
              <a:t>来访问私有方法</a:t>
            </a: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1600" dirty="0"/>
              <a:t>总之一句话， 私有属性和方法，只能在</a:t>
            </a:r>
            <a:r>
              <a:rPr lang="zh-CN" altLang="en-US" sz="1600" dirty="0">
                <a:solidFill>
                  <a:srgbClr val="C00000"/>
                </a:solidFill>
              </a:rPr>
              <a:t>类的内部</a:t>
            </a:r>
            <a:r>
              <a:rPr lang="zh-CN" altLang="en-US" sz="1600" dirty="0"/>
              <a:t>使用，</a:t>
            </a:r>
            <a:r>
              <a:rPr lang="zh-CN" altLang="en-US" sz="1600" dirty="0">
                <a:solidFill>
                  <a:srgbClr val="C00000"/>
                </a:solidFill>
              </a:rPr>
              <a:t>不能在类的外部使用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zh-CN" altLang="en-US" sz="1600" dirty="0"/>
              <a:t>如果想在</a:t>
            </a:r>
            <a:r>
              <a:rPr lang="zh-CN" altLang="en-US" sz="1600" dirty="0">
                <a:solidFill>
                  <a:srgbClr val="C00000"/>
                </a:solidFill>
              </a:rPr>
              <a:t>类的外部</a:t>
            </a:r>
            <a:r>
              <a:rPr lang="zh-CN" altLang="en-US" sz="1600" dirty="0"/>
              <a:t>使用通过公共接口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571" y="3646431"/>
            <a:ext cx="410210" cy="410210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FF434CE-BC65-ED77-653D-30CC225B0C4A}"/>
              </a:ext>
            </a:extLst>
          </p:cNvPr>
          <p:cNvSpPr txBox="1">
            <a:spLocks/>
          </p:cNvSpPr>
          <p:nvPr/>
        </p:nvSpPr>
        <p:spPr>
          <a:xfrm>
            <a:off x="5401934" y="1300797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  <a:sym typeface="+mn-ea"/>
              </a:rPr>
              <a:t>定义类的几种语法</a:t>
            </a:r>
            <a:endParaRPr lang="en-US" altLang="zh-CN" b="1" dirty="0">
              <a:solidFill>
                <a:srgbClr val="AD2B26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中的继承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中的封装</a:t>
            </a:r>
            <a:endParaRPr lang="en-US" altLang="zh-CN" b="1" dirty="0">
              <a:solidFill>
                <a:srgbClr val="AD2B26"/>
              </a:solidFill>
            </a:endParaRPr>
          </a:p>
          <a:p>
            <a:r>
              <a:rPr lang="en-US" altLang="zh-CN" b="1" dirty="0">
                <a:solidFill>
                  <a:srgbClr val="AD2B26"/>
                </a:solidFill>
              </a:rPr>
              <a:t>Python</a:t>
            </a:r>
            <a:r>
              <a:rPr lang="zh-CN" altLang="en-US" b="1" dirty="0">
                <a:solidFill>
                  <a:srgbClr val="AD2B26"/>
                </a:solidFill>
              </a:rPr>
              <a:t>中的多态</a:t>
            </a:r>
            <a:endParaRPr lang="en-US" altLang="zh-CN" b="1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AD2B26"/>
                </a:solidFill>
              </a:rPr>
              <a:t>        </a:t>
            </a:r>
            <a:r>
              <a:rPr lang="zh-CN" altLang="en-US" dirty="0">
                <a:solidFill>
                  <a:srgbClr val="AD2B26"/>
                </a:solidFill>
              </a:rPr>
              <a:t>概念、成立条件、好处、抽象类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面向对象的其他特性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125" y="1577340"/>
            <a:ext cx="6298565" cy="2499995"/>
          </a:xfrm>
        </p:spPr>
        <p:txBody>
          <a:bodyPr/>
          <a:lstStyle/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能说出什么是多态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能说出多态实现的步骤</a:t>
            </a:r>
          </a:p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能说出多态的好处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能说出抽象类的好处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什么是多态？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72981F-D3AA-3102-308C-99BF3B7DED3B}"/>
              </a:ext>
            </a:extLst>
          </p:cNvPr>
          <p:cNvSpPr txBox="1"/>
          <p:nvPr/>
        </p:nvSpPr>
        <p:spPr>
          <a:xfrm>
            <a:off x="710880" y="1693038"/>
            <a:ext cx="1005237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多态，指的是：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多种状态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。比如：同样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一个函数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在不同的场景下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有不同的状态</a:t>
            </a:r>
            <a:endParaRPr lang="en-US" altLang="zh-CN" sz="160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79B738-94AF-3595-53B2-79263D4F9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5" y="2632710"/>
            <a:ext cx="3239135" cy="25444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663BB3-7A2B-4FDD-4C00-AF1AF882E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305" y="2968625"/>
            <a:ext cx="3622675" cy="1594485"/>
          </a:xfrm>
          <a:prstGeom prst="rect">
            <a:avLst/>
          </a:prstGeom>
        </p:spPr>
      </p:pic>
      <p:sp>
        <p:nvSpPr>
          <p:cNvPr id="5" name="右箭头 4">
            <a:extLst>
              <a:ext uri="{FF2B5EF4-FFF2-40B4-BE49-F238E27FC236}">
                <a16:creationId xmlns:a16="http://schemas.microsoft.com/office/drawing/2014/main" id="{FEFF6E09-035D-54B4-C9FC-9665622C9E51}"/>
              </a:ext>
            </a:extLst>
          </p:cNvPr>
          <p:cNvSpPr/>
          <p:nvPr/>
        </p:nvSpPr>
        <p:spPr>
          <a:xfrm>
            <a:off x="4782820" y="3558540"/>
            <a:ext cx="848995" cy="414020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B01AC1-58B6-5537-0258-15B87D4D5122}"/>
              </a:ext>
            </a:extLst>
          </p:cNvPr>
          <p:cNvSpPr txBox="1"/>
          <p:nvPr/>
        </p:nvSpPr>
        <p:spPr>
          <a:xfrm>
            <a:off x="2896235" y="5575935"/>
            <a:ext cx="523412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同样的行为（函数），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传入不同的对象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，得到不同的状态</a:t>
            </a:r>
          </a:p>
        </p:txBody>
      </p:sp>
    </p:spTree>
    <p:extLst>
      <p:ext uri="{BB962C8B-B14F-4D97-AF65-F5344CB8AC3E}">
        <p14:creationId xmlns:p14="http://schemas.microsoft.com/office/powerpoint/2010/main" val="51665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/>
      <p:bldP spid="6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多态成立的条件</a:t>
            </a: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72981F-D3AA-3102-308C-99BF3B7DED3B}"/>
              </a:ext>
            </a:extLst>
          </p:cNvPr>
          <p:cNvSpPr txBox="1"/>
          <p:nvPr/>
        </p:nvSpPr>
        <p:spPr>
          <a:xfrm>
            <a:off x="1180780" y="1512531"/>
            <a:ext cx="7772720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实现多态的三个条件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F0810A-397C-D7F0-73D9-FB6EDE95019C}"/>
              </a:ext>
            </a:extLst>
          </p:cNvPr>
          <p:cNvSpPr txBox="1"/>
          <p:nvPr/>
        </p:nvSpPr>
        <p:spPr>
          <a:xfrm>
            <a:off x="1841180" y="1951973"/>
            <a:ext cx="7467600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有继承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（定义父类、定义子类，子类继承父类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函数重写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（子类重写父类的函数）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父类引用指向子类对象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（子类对象传给父类对象调用者）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224C46-2E1A-CBFC-14B1-FBF78D6CF078}"/>
              </a:ext>
            </a:extLst>
          </p:cNvPr>
          <p:cNvSpPr txBox="1"/>
          <p:nvPr/>
        </p:nvSpPr>
        <p:spPr>
          <a:xfrm>
            <a:off x="1180780" y="3166527"/>
            <a:ext cx="6388420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根据多态实现的三个条件，构建一下场景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83EB49-5336-C75D-347A-3FB9AA94AC02}"/>
              </a:ext>
            </a:extLst>
          </p:cNvPr>
          <p:cNvSpPr txBox="1"/>
          <p:nvPr/>
        </p:nvSpPr>
        <p:spPr>
          <a:xfrm>
            <a:off x="1841180" y="3639609"/>
            <a:ext cx="10052370" cy="1535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构建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对象对战平台</a:t>
            </a:r>
            <a:r>
              <a:rPr lang="en" altLang="zh-CN" sz="1600" dirty="0" err="1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object_play</a:t>
            </a:r>
            <a:b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 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英雄一代战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机（战斗力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60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）与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敌军战机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（战斗力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70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）对抗。英雄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代战机失败！</a:t>
            </a:r>
            <a:b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 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卧薪尝胆，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英雄二代战机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（战斗力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80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）出场！，战胜敌军战机！</a:t>
            </a:r>
            <a:b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</a:b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 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对象对战平台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object_play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代码不发生变化的情况下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完成多次战斗</a:t>
            </a: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187BCAB-3AB1-1BE7-401E-C8F9361E8DE7}"/>
              </a:ext>
            </a:extLst>
          </p:cNvPr>
          <p:cNvSpPr txBox="1"/>
          <p:nvPr/>
        </p:nvSpPr>
        <p:spPr>
          <a:xfrm>
            <a:off x="1841180" y="5359187"/>
            <a:ext cx="8897431" cy="1165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思路分析：</a:t>
            </a: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抽象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战机类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HeroFighter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AdvHeroFighter</a:t>
            </a:r>
            <a:r>
              <a:rPr lang="zh-CN" altLang="e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；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敌机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EnemyFighter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       构建对象战斗平台</a:t>
            </a: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使用多态实现</a:t>
            </a:r>
            <a:endParaRPr lang="en" altLang="zh-CN" sz="160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66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多态成立的条件</a:t>
            </a:r>
            <a:endParaRPr dirty="0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6944BBDA-C91D-AEB8-7432-4B37A1CFFC30}"/>
              </a:ext>
            </a:extLst>
          </p:cNvPr>
          <p:cNvSpPr txBox="1"/>
          <p:nvPr/>
        </p:nvSpPr>
        <p:spPr>
          <a:xfrm>
            <a:off x="710880" y="1457271"/>
            <a:ext cx="6159820" cy="526297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33B3"/>
                </a:solidFill>
              </a:rPr>
              <a:t>class </a:t>
            </a:r>
            <a:r>
              <a:rPr lang="en" altLang="zh-CN" sz="1600" dirty="0" err="1">
                <a:solidFill>
                  <a:srgbClr val="000000"/>
                </a:solidFill>
              </a:rPr>
              <a:t>HeroFighter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00080"/>
                </a:solidFill>
              </a:rPr>
              <a:t>object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</a:rPr>
              <a:t>def </a:t>
            </a:r>
            <a:r>
              <a:rPr lang="en" altLang="zh-CN" sz="1600" dirty="0">
                <a:solidFill>
                  <a:srgbClr val="00627A"/>
                </a:solidFill>
              </a:rPr>
              <a:t>power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33B3"/>
                </a:solidFill>
              </a:rPr>
              <a:t>return </a:t>
            </a:r>
            <a:r>
              <a:rPr lang="en" altLang="zh-CN" sz="1600" dirty="0">
                <a:solidFill>
                  <a:srgbClr val="1750EB"/>
                </a:solidFill>
              </a:rPr>
              <a:t>60</a:t>
            </a:r>
            <a:br>
              <a:rPr lang="en" altLang="zh-CN" sz="1600" dirty="0">
                <a:solidFill>
                  <a:srgbClr val="1750EB"/>
                </a:solidFill>
              </a:rPr>
            </a:br>
            <a:br>
              <a:rPr lang="en" altLang="zh-CN" sz="1600" dirty="0">
                <a:solidFill>
                  <a:srgbClr val="1750EB"/>
                </a:solidFill>
              </a:rPr>
            </a:br>
            <a:r>
              <a:rPr lang="en" altLang="zh-CN" sz="1600" dirty="0">
                <a:solidFill>
                  <a:srgbClr val="0033B3"/>
                </a:solidFill>
              </a:rPr>
              <a:t>class </a:t>
            </a:r>
            <a:r>
              <a:rPr lang="en" altLang="zh-CN" sz="1600" dirty="0" err="1">
                <a:solidFill>
                  <a:srgbClr val="000000"/>
                </a:solidFill>
              </a:rPr>
              <a:t>AdvHeroFighter</a:t>
            </a:r>
            <a:r>
              <a:rPr lang="en" altLang="zh-CN" sz="1600" dirty="0"/>
              <a:t>(</a:t>
            </a:r>
            <a:r>
              <a:rPr lang="en" altLang="zh-CN" sz="1600" dirty="0" err="1"/>
              <a:t>HeroFighter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</a:rPr>
              <a:t>def </a:t>
            </a:r>
            <a:r>
              <a:rPr lang="en" altLang="zh-CN" sz="1600" dirty="0">
                <a:solidFill>
                  <a:srgbClr val="00627A"/>
                </a:solidFill>
              </a:rPr>
              <a:t>power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33B3"/>
                </a:solidFill>
              </a:rPr>
              <a:t>return </a:t>
            </a:r>
            <a:r>
              <a:rPr lang="en" altLang="zh-CN" sz="1600" dirty="0">
                <a:solidFill>
                  <a:srgbClr val="1750EB"/>
                </a:solidFill>
              </a:rPr>
              <a:t>80</a:t>
            </a:r>
            <a:br>
              <a:rPr lang="en" altLang="zh-CN" sz="1600" dirty="0">
                <a:solidFill>
                  <a:srgbClr val="1750EB"/>
                </a:solidFill>
              </a:rPr>
            </a:br>
            <a:br>
              <a:rPr lang="en" altLang="zh-CN" sz="1600" dirty="0">
                <a:solidFill>
                  <a:srgbClr val="1750EB"/>
                </a:solidFill>
              </a:rPr>
            </a:br>
            <a:r>
              <a:rPr lang="en" altLang="zh-CN" sz="1600" dirty="0">
                <a:solidFill>
                  <a:srgbClr val="0033B3"/>
                </a:solidFill>
              </a:rPr>
              <a:t>class </a:t>
            </a:r>
            <a:r>
              <a:rPr lang="en" altLang="zh-CN" sz="1600" dirty="0" err="1">
                <a:solidFill>
                  <a:srgbClr val="000000"/>
                </a:solidFill>
              </a:rPr>
              <a:t>EnemyFighter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00080"/>
                </a:solidFill>
              </a:rPr>
              <a:t>object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</a:rPr>
              <a:t>def </a:t>
            </a:r>
            <a:r>
              <a:rPr lang="en" altLang="zh-CN" sz="1600" dirty="0">
                <a:solidFill>
                  <a:srgbClr val="00627A"/>
                </a:solidFill>
              </a:rPr>
              <a:t>attack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33B3"/>
                </a:solidFill>
              </a:rPr>
              <a:t>return </a:t>
            </a:r>
            <a:r>
              <a:rPr lang="en" altLang="zh-CN" sz="1600" dirty="0">
                <a:solidFill>
                  <a:srgbClr val="1750EB"/>
                </a:solidFill>
              </a:rPr>
              <a:t>70</a:t>
            </a:r>
            <a:br>
              <a:rPr lang="en" altLang="zh-CN" sz="1600" dirty="0">
                <a:solidFill>
                  <a:srgbClr val="1750EB"/>
                </a:solidFill>
              </a:rPr>
            </a:br>
            <a:br>
              <a:rPr lang="zh-CN" altLang="en-US" sz="1600" dirty="0"/>
            </a:br>
            <a:r>
              <a:rPr lang="en-US" altLang="zh-CN" sz="1600" i="1" dirty="0">
                <a:solidFill>
                  <a:srgbClr val="8C8C8C"/>
                </a:solidFill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</a:rPr>
              <a:t>搭建一个平台</a:t>
            </a:r>
            <a:r>
              <a:rPr lang="en-US" altLang="zh-CN" sz="1600" i="1" dirty="0">
                <a:solidFill>
                  <a:srgbClr val="8C8C8C"/>
                </a:solidFill>
              </a:rPr>
              <a:t>(</a:t>
            </a:r>
            <a:r>
              <a:rPr lang="zh-CN" altLang="en-US" sz="1600" i="1" dirty="0">
                <a:solidFill>
                  <a:srgbClr val="8C8C8C"/>
                </a:solidFill>
              </a:rPr>
              <a:t>框架</a:t>
            </a:r>
            <a:r>
              <a:rPr lang="en-US" altLang="zh-CN" sz="1600" i="1" dirty="0">
                <a:solidFill>
                  <a:srgbClr val="8C8C8C"/>
                </a:solidFill>
              </a:rPr>
              <a:t>), </a:t>
            </a:r>
            <a:r>
              <a:rPr lang="zh-CN" altLang="en-US" sz="1600" i="1" dirty="0">
                <a:solidFill>
                  <a:srgbClr val="8C8C8C"/>
                </a:solidFill>
              </a:rPr>
              <a:t>让对象唱戏</a:t>
            </a:r>
            <a:br>
              <a:rPr lang="zh-CN" altLang="en-US" sz="1600" i="1" dirty="0">
                <a:solidFill>
                  <a:srgbClr val="8C8C8C"/>
                </a:solidFill>
              </a:rPr>
            </a:br>
            <a:r>
              <a:rPr lang="en" altLang="zh-CN" sz="1600" dirty="0">
                <a:solidFill>
                  <a:srgbClr val="0033B3"/>
                </a:solidFill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</a:rPr>
              <a:t>object_play</a:t>
            </a:r>
            <a:r>
              <a:rPr lang="en" altLang="zh-CN" sz="1600" dirty="0"/>
              <a:t>(</a:t>
            </a:r>
            <a:r>
              <a:rPr lang="en" altLang="zh-CN" sz="1600" dirty="0" err="1"/>
              <a:t>herofighter:</a:t>
            </a:r>
            <a:r>
              <a:rPr lang="en" altLang="zh-CN" sz="1600" dirty="0" err="1">
                <a:solidFill>
                  <a:srgbClr val="000000"/>
                </a:solidFill>
              </a:rPr>
              <a:t>HeroFighter</a:t>
            </a:r>
            <a:r>
              <a:rPr lang="en" altLang="zh-CN" sz="1600" dirty="0"/>
              <a:t>, </a:t>
            </a:r>
            <a:r>
              <a:rPr lang="en" altLang="zh-CN" sz="1600" dirty="0" err="1"/>
              <a:t>enemyfighter:</a:t>
            </a:r>
            <a:r>
              <a:rPr lang="en" altLang="zh-CN" sz="1600" dirty="0" err="1">
                <a:solidFill>
                  <a:srgbClr val="000000"/>
                </a:solidFill>
              </a:rPr>
              <a:t>EnemyFighter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i="1" dirty="0">
                <a:solidFill>
                  <a:srgbClr val="8C8C8C"/>
                </a:solidFill>
              </a:rPr>
              <a:t># def </a:t>
            </a:r>
            <a:r>
              <a:rPr lang="en" altLang="zh-CN" sz="1600" i="1" dirty="0" err="1">
                <a:solidFill>
                  <a:srgbClr val="8C8C8C"/>
                </a:solidFill>
              </a:rPr>
              <a:t>object_play</a:t>
            </a:r>
            <a:r>
              <a:rPr lang="en" altLang="zh-CN" sz="1600" i="1" dirty="0">
                <a:solidFill>
                  <a:srgbClr val="8C8C8C"/>
                </a:solidFill>
              </a:rPr>
              <a:t>(</a:t>
            </a:r>
            <a:r>
              <a:rPr lang="en" altLang="zh-CN" sz="1600" i="1" dirty="0" err="1">
                <a:solidFill>
                  <a:srgbClr val="8C8C8C"/>
                </a:solidFill>
              </a:rPr>
              <a:t>herofighter</a:t>
            </a:r>
            <a:r>
              <a:rPr lang="en" altLang="zh-CN" sz="1600" i="1" dirty="0">
                <a:solidFill>
                  <a:srgbClr val="8C8C8C"/>
                </a:solidFill>
              </a:rPr>
              <a:t>, </a:t>
            </a:r>
            <a:r>
              <a:rPr lang="en" altLang="zh-CN" sz="1600" i="1" dirty="0" err="1">
                <a:solidFill>
                  <a:srgbClr val="8C8C8C"/>
                </a:solidFill>
              </a:rPr>
              <a:t>enemyfighter</a:t>
            </a:r>
            <a:r>
              <a:rPr lang="en" altLang="zh-CN" sz="1600" i="1" dirty="0">
                <a:solidFill>
                  <a:srgbClr val="8C8C8C"/>
                </a:solidFill>
              </a:rPr>
              <a:t>):</a:t>
            </a:r>
            <a:br>
              <a:rPr lang="en" altLang="zh-CN" sz="1600" i="1" dirty="0">
                <a:solidFill>
                  <a:srgbClr val="8C8C8C"/>
                </a:solidFill>
              </a:rPr>
            </a:br>
            <a:r>
              <a:rPr lang="en" altLang="zh-CN" sz="1600" i="1" dirty="0">
                <a:solidFill>
                  <a:srgbClr val="8C8C8C"/>
                </a:solidFill>
              </a:rPr>
              <a:t>    # </a:t>
            </a:r>
            <a:r>
              <a:rPr lang="en" altLang="zh-CN" sz="1600" i="1" dirty="0" err="1">
                <a:solidFill>
                  <a:srgbClr val="8C8C8C"/>
                </a:solidFill>
              </a:rPr>
              <a:t>herofighter.power</a:t>
            </a:r>
            <a:r>
              <a:rPr lang="en" altLang="zh-CN" sz="1600" i="1" dirty="0">
                <a:solidFill>
                  <a:srgbClr val="8C8C8C"/>
                </a:solidFill>
              </a:rPr>
              <a:t>() </a:t>
            </a:r>
            <a:r>
              <a:rPr lang="zh-CN" altLang="en-US" sz="1600" i="1" dirty="0">
                <a:solidFill>
                  <a:srgbClr val="8C8C8C"/>
                </a:solidFill>
              </a:rPr>
              <a:t>此处发生多态</a:t>
            </a:r>
            <a:r>
              <a:rPr lang="en-US" altLang="zh-CN" sz="1600" i="1" dirty="0">
                <a:solidFill>
                  <a:srgbClr val="8C8C8C"/>
                </a:solidFill>
              </a:rPr>
              <a:t>!!!</a:t>
            </a:r>
            <a:br>
              <a:rPr lang="en-US" altLang="zh-CN" sz="1600" i="1" dirty="0">
                <a:solidFill>
                  <a:srgbClr val="8C8C8C"/>
                </a:solidFill>
              </a:rPr>
            </a:br>
            <a:r>
              <a:rPr lang="en-US" altLang="zh-CN" sz="1600" i="1" dirty="0">
                <a:solidFill>
                  <a:srgbClr val="8C8C8C"/>
                </a:solidFill>
              </a:rPr>
              <a:t>    # </a:t>
            </a:r>
            <a:r>
              <a:rPr lang="zh-CN" altLang="en-US" sz="1600" i="1" dirty="0">
                <a:solidFill>
                  <a:srgbClr val="8C8C8C"/>
                </a:solidFill>
              </a:rPr>
              <a:t>看面向对象代码，要时时刻刻注意什么时候会发生多态</a:t>
            </a:r>
            <a:br>
              <a:rPr lang="zh-CN" altLang="en-US" sz="1600" i="1" dirty="0">
                <a:solidFill>
                  <a:srgbClr val="8C8C8C"/>
                </a:solidFill>
              </a:rPr>
            </a:br>
            <a:r>
              <a:rPr lang="zh-CN" altLang="en-US" sz="1600" i="1" dirty="0">
                <a:solidFill>
                  <a:srgbClr val="8C8C8C"/>
                </a:solidFill>
              </a:rPr>
              <a:t>    </a:t>
            </a:r>
            <a:r>
              <a:rPr lang="en" altLang="zh-CN" sz="1600" dirty="0">
                <a:solidFill>
                  <a:srgbClr val="0033B3"/>
                </a:solidFill>
              </a:rPr>
              <a:t>if </a:t>
            </a:r>
            <a:r>
              <a:rPr lang="en" altLang="zh-CN" sz="1600" dirty="0" err="1"/>
              <a:t>herofighter.power</a:t>
            </a:r>
            <a:r>
              <a:rPr lang="en" altLang="zh-CN" sz="1600" dirty="0"/>
              <a:t>() &gt; </a:t>
            </a:r>
            <a:r>
              <a:rPr lang="en" altLang="zh-CN" sz="1600" dirty="0" err="1"/>
              <a:t>enemyfighter.attack</a:t>
            </a:r>
            <a:r>
              <a:rPr lang="en" altLang="zh-CN" sz="1600" dirty="0"/>
              <a:t>() 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</a:rPr>
              <a:t>'</a:t>
            </a:r>
            <a:r>
              <a:rPr lang="zh-CN" altLang="en-US" sz="1600" dirty="0">
                <a:solidFill>
                  <a:srgbClr val="067D17"/>
                </a:solidFill>
              </a:rPr>
              <a:t>英雄战机胜利</a:t>
            </a:r>
            <a:r>
              <a:rPr lang="en-US" altLang="zh-CN" sz="1600" dirty="0">
                <a:solidFill>
                  <a:srgbClr val="067D17"/>
                </a:solidFill>
              </a:rPr>
              <a:t>, </a:t>
            </a:r>
            <a:r>
              <a:rPr lang="zh-CN" altLang="en-US" sz="1600" dirty="0">
                <a:solidFill>
                  <a:srgbClr val="067D17"/>
                </a:solidFill>
              </a:rPr>
              <a:t>敌机失败</a:t>
            </a:r>
            <a:r>
              <a:rPr lang="en-US" altLang="zh-CN" sz="1600" dirty="0">
                <a:solidFill>
                  <a:srgbClr val="067D17"/>
                </a:solidFill>
              </a:rPr>
              <a:t>'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</a:rPr>
              <a:t>else</a:t>
            </a:r>
            <a:r>
              <a:rPr lang="en" altLang="zh-CN" sz="1600" dirty="0"/>
              <a:t>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</a:rPr>
              <a:t>'</a:t>
            </a:r>
            <a:r>
              <a:rPr lang="zh-CN" altLang="en-US" sz="1600" dirty="0">
                <a:solidFill>
                  <a:srgbClr val="067D17"/>
                </a:solidFill>
              </a:rPr>
              <a:t>英雄战机失败</a:t>
            </a:r>
            <a:r>
              <a:rPr lang="en-US" altLang="zh-CN" sz="1600" dirty="0">
                <a:solidFill>
                  <a:srgbClr val="067D17"/>
                </a:solidFill>
              </a:rPr>
              <a:t>, </a:t>
            </a:r>
            <a:r>
              <a:rPr lang="zh-CN" altLang="en-US" sz="1600" dirty="0">
                <a:solidFill>
                  <a:srgbClr val="067D17"/>
                </a:solidFill>
              </a:rPr>
              <a:t>敌机胜利</a:t>
            </a:r>
            <a:r>
              <a:rPr lang="en-US" altLang="zh-CN" sz="1600" dirty="0">
                <a:solidFill>
                  <a:srgbClr val="067D17"/>
                </a:solidFill>
              </a:rPr>
              <a:t>'</a:t>
            </a:r>
            <a:r>
              <a:rPr lang="en-US" altLang="zh-CN" sz="1600" dirty="0"/>
              <a:t>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D7E63-C4E0-E47C-C2CE-5B7E32DA88EE}"/>
              </a:ext>
            </a:extLst>
          </p:cNvPr>
          <p:cNvSpPr txBox="1"/>
          <p:nvPr/>
        </p:nvSpPr>
        <p:spPr>
          <a:xfrm>
            <a:off x="7073580" y="1571571"/>
            <a:ext cx="4788220" cy="329320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#</a:t>
            </a:r>
            <a:r>
              <a:rPr lang="zh-CN" altLang="en-US" sz="1600" dirty="0">
                <a:solidFill>
                  <a:srgbClr val="FF0000"/>
                </a:solidFill>
              </a:rPr>
              <a:t> 采用多态的方式调用</a:t>
            </a:r>
            <a:endParaRPr lang="en" altLang="zh-CN" sz="1600" dirty="0">
              <a:solidFill>
                <a:srgbClr val="FF0000"/>
              </a:solidFill>
            </a:endParaRPr>
          </a:p>
          <a:p>
            <a:r>
              <a:rPr lang="en" altLang="zh-CN" sz="1600" dirty="0">
                <a:solidFill>
                  <a:srgbClr val="0033B3"/>
                </a:solidFill>
              </a:rPr>
              <a:t>if </a:t>
            </a:r>
            <a:r>
              <a:rPr lang="en" altLang="zh-CN" sz="1600" dirty="0"/>
              <a:t>__name__ == </a:t>
            </a:r>
            <a:r>
              <a:rPr lang="en" altLang="zh-CN" sz="1600" dirty="0">
                <a:solidFill>
                  <a:srgbClr val="067D17"/>
                </a:solidFill>
              </a:rPr>
              <a:t>'__main__'</a:t>
            </a:r>
            <a:r>
              <a:rPr lang="en" altLang="zh-CN" sz="1600" dirty="0"/>
              <a:t>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i="1" dirty="0">
                <a:solidFill>
                  <a:srgbClr val="8C8C8C"/>
                </a:solidFill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</a:rPr>
              <a:t>实例化</a:t>
            </a:r>
            <a:r>
              <a:rPr lang="en-US" altLang="zh-CN" sz="1600" i="1" dirty="0">
                <a:solidFill>
                  <a:srgbClr val="8C8C8C"/>
                </a:solidFill>
              </a:rPr>
              <a:t>1</a:t>
            </a:r>
            <a:r>
              <a:rPr lang="zh-CN" altLang="en-US" sz="1600" i="1" dirty="0">
                <a:solidFill>
                  <a:srgbClr val="8C8C8C"/>
                </a:solidFill>
              </a:rPr>
              <a:t>代战机 </a:t>
            </a:r>
            <a:r>
              <a:rPr lang="en-US" altLang="zh-CN" sz="1600" i="1" dirty="0">
                <a:solidFill>
                  <a:srgbClr val="8C8C8C"/>
                </a:solidFill>
              </a:rPr>
              <a:t>2</a:t>
            </a:r>
            <a:r>
              <a:rPr lang="zh-CN" altLang="en-US" sz="1600" i="1" dirty="0">
                <a:solidFill>
                  <a:srgbClr val="8C8C8C"/>
                </a:solidFill>
              </a:rPr>
              <a:t>代战机</a:t>
            </a:r>
            <a:br>
              <a:rPr lang="zh-CN" altLang="en-US" sz="1600" i="1" dirty="0">
                <a:solidFill>
                  <a:srgbClr val="8C8C8C"/>
                </a:solidFill>
              </a:rPr>
            </a:br>
            <a:r>
              <a:rPr lang="zh-CN" altLang="en-US" sz="1600" i="1" dirty="0">
                <a:solidFill>
                  <a:srgbClr val="8C8C8C"/>
                </a:solidFill>
              </a:rPr>
              <a:t>    </a:t>
            </a:r>
            <a:r>
              <a:rPr lang="en" altLang="zh-CN" sz="1600" dirty="0" err="1"/>
              <a:t>myherofighter</a:t>
            </a:r>
            <a:r>
              <a:rPr lang="en" altLang="zh-CN" sz="1600" dirty="0"/>
              <a:t> = </a:t>
            </a:r>
            <a:r>
              <a:rPr lang="en" altLang="zh-CN" sz="1600" dirty="0" err="1"/>
              <a:t>HeroFighter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 err="1"/>
              <a:t>myadvherofighter</a:t>
            </a:r>
            <a:r>
              <a:rPr lang="en" altLang="zh-CN" sz="1600" dirty="0"/>
              <a:t> = </a:t>
            </a:r>
            <a:r>
              <a:rPr lang="en" altLang="zh-CN" sz="1600" dirty="0" err="1"/>
              <a:t>AdvHeroFighter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 err="1"/>
              <a:t>myenemyfighter</a:t>
            </a:r>
            <a:r>
              <a:rPr lang="en" altLang="zh-CN" sz="1600" dirty="0"/>
              <a:t> = </a:t>
            </a:r>
            <a:r>
              <a:rPr lang="en" altLang="zh-CN" sz="1600" dirty="0" err="1"/>
              <a:t>EnemyFighter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i="1" dirty="0">
                <a:solidFill>
                  <a:srgbClr val="8C8C8C"/>
                </a:solidFill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</a:rPr>
              <a:t>一代战机出场</a:t>
            </a:r>
            <a:br>
              <a:rPr lang="zh-CN" altLang="en-US" sz="1600" i="1" dirty="0">
                <a:solidFill>
                  <a:srgbClr val="8C8C8C"/>
                </a:solidFill>
              </a:rPr>
            </a:br>
            <a:r>
              <a:rPr lang="zh-CN" altLang="en-US" sz="1600" i="1" dirty="0">
                <a:solidFill>
                  <a:srgbClr val="8C8C8C"/>
                </a:solidFill>
              </a:rPr>
              <a:t>    </a:t>
            </a:r>
            <a:r>
              <a:rPr lang="en" altLang="zh-CN" sz="1600" dirty="0" err="1"/>
              <a:t>object_play</a:t>
            </a:r>
            <a:r>
              <a:rPr lang="en" altLang="zh-CN" sz="1600" dirty="0"/>
              <a:t>(</a:t>
            </a:r>
            <a:r>
              <a:rPr lang="en" altLang="zh-CN" sz="1600" dirty="0" err="1"/>
              <a:t>myherofighter</a:t>
            </a:r>
            <a:r>
              <a:rPr lang="en" altLang="zh-CN" sz="1600" dirty="0"/>
              <a:t>, </a:t>
            </a:r>
            <a:r>
              <a:rPr lang="en" altLang="zh-CN" sz="1600" dirty="0" err="1"/>
              <a:t>myenemyfighter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i="1" dirty="0">
                <a:solidFill>
                  <a:srgbClr val="8C8C8C"/>
                </a:solidFill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</a:rPr>
              <a:t>二代战机出场</a:t>
            </a:r>
            <a:br>
              <a:rPr lang="zh-CN" altLang="en-US" sz="1600" i="1" dirty="0">
                <a:solidFill>
                  <a:srgbClr val="8C8C8C"/>
                </a:solidFill>
              </a:rPr>
            </a:br>
            <a:r>
              <a:rPr lang="zh-CN" altLang="en-US" sz="1600" i="1" dirty="0">
                <a:solidFill>
                  <a:srgbClr val="8C8C8C"/>
                </a:solidFill>
              </a:rPr>
              <a:t>    </a:t>
            </a:r>
            <a:r>
              <a:rPr lang="en" altLang="zh-CN" sz="1600" dirty="0" err="1"/>
              <a:t>object_play</a:t>
            </a:r>
            <a:r>
              <a:rPr lang="en" altLang="zh-CN" sz="1600" dirty="0"/>
              <a:t>(</a:t>
            </a:r>
            <a:r>
              <a:rPr lang="en" altLang="zh-CN" sz="1600" dirty="0" err="1"/>
              <a:t>myadvherofighter</a:t>
            </a:r>
            <a:r>
              <a:rPr lang="en" altLang="zh-CN" sz="1600" dirty="0"/>
              <a:t>, </a:t>
            </a:r>
            <a:r>
              <a:rPr lang="en" altLang="zh-CN" sz="1600" dirty="0" err="1"/>
              <a:t>myenemyfighter</a:t>
            </a:r>
            <a:r>
              <a:rPr lang="en" altLang="zh-CN" sz="1600" dirty="0"/>
              <a:t>)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</a:rPr>
              <a:t>pass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273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多态的好处</a:t>
            </a:r>
            <a:endParaRPr dirty="0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6944BBDA-C91D-AEB8-7432-4B37A1CFFC30}"/>
              </a:ext>
            </a:extLst>
          </p:cNvPr>
          <p:cNvSpPr txBox="1"/>
          <p:nvPr/>
        </p:nvSpPr>
        <p:spPr>
          <a:xfrm>
            <a:off x="634680" y="1457271"/>
            <a:ext cx="6159820" cy="526297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33B3"/>
                </a:solidFill>
              </a:rPr>
              <a:t>class </a:t>
            </a:r>
            <a:r>
              <a:rPr lang="en" altLang="zh-CN" sz="1600" dirty="0" err="1">
                <a:solidFill>
                  <a:srgbClr val="000000"/>
                </a:solidFill>
              </a:rPr>
              <a:t>HeroFighter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00080"/>
                </a:solidFill>
              </a:rPr>
              <a:t>object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</a:rPr>
              <a:t>def </a:t>
            </a:r>
            <a:r>
              <a:rPr lang="en" altLang="zh-CN" sz="1600" dirty="0">
                <a:solidFill>
                  <a:srgbClr val="00627A"/>
                </a:solidFill>
              </a:rPr>
              <a:t>power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33B3"/>
                </a:solidFill>
              </a:rPr>
              <a:t>return </a:t>
            </a:r>
            <a:r>
              <a:rPr lang="en" altLang="zh-CN" sz="1600" dirty="0">
                <a:solidFill>
                  <a:srgbClr val="1750EB"/>
                </a:solidFill>
              </a:rPr>
              <a:t>60</a:t>
            </a:r>
            <a:br>
              <a:rPr lang="en" altLang="zh-CN" sz="1600" dirty="0">
                <a:solidFill>
                  <a:srgbClr val="1750EB"/>
                </a:solidFill>
              </a:rPr>
            </a:br>
            <a:br>
              <a:rPr lang="en" altLang="zh-CN" sz="1600" dirty="0">
                <a:solidFill>
                  <a:srgbClr val="1750EB"/>
                </a:solidFill>
              </a:rPr>
            </a:br>
            <a:r>
              <a:rPr lang="en" altLang="zh-CN" sz="1600" dirty="0">
                <a:solidFill>
                  <a:srgbClr val="0033B3"/>
                </a:solidFill>
              </a:rPr>
              <a:t>class </a:t>
            </a:r>
            <a:r>
              <a:rPr lang="en" altLang="zh-CN" sz="1600" dirty="0" err="1">
                <a:solidFill>
                  <a:srgbClr val="000000"/>
                </a:solidFill>
              </a:rPr>
              <a:t>AdvHeroFighter</a:t>
            </a:r>
            <a:r>
              <a:rPr lang="en" altLang="zh-CN" sz="1600" dirty="0"/>
              <a:t>(</a:t>
            </a:r>
            <a:r>
              <a:rPr lang="en" altLang="zh-CN" sz="1600" dirty="0" err="1"/>
              <a:t>HeroFighter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</a:rPr>
              <a:t>def </a:t>
            </a:r>
            <a:r>
              <a:rPr lang="en" altLang="zh-CN" sz="1600" dirty="0">
                <a:solidFill>
                  <a:srgbClr val="00627A"/>
                </a:solidFill>
              </a:rPr>
              <a:t>power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33B3"/>
                </a:solidFill>
              </a:rPr>
              <a:t>return </a:t>
            </a:r>
            <a:r>
              <a:rPr lang="en" altLang="zh-CN" sz="1600" dirty="0">
                <a:solidFill>
                  <a:srgbClr val="1750EB"/>
                </a:solidFill>
              </a:rPr>
              <a:t>80</a:t>
            </a:r>
            <a:br>
              <a:rPr lang="en" altLang="zh-CN" sz="1600" dirty="0">
                <a:solidFill>
                  <a:srgbClr val="1750EB"/>
                </a:solidFill>
              </a:rPr>
            </a:br>
            <a:br>
              <a:rPr lang="en" altLang="zh-CN" sz="1600" dirty="0">
                <a:solidFill>
                  <a:srgbClr val="1750EB"/>
                </a:solidFill>
              </a:rPr>
            </a:br>
            <a:r>
              <a:rPr lang="en" altLang="zh-CN" sz="1600" dirty="0">
                <a:solidFill>
                  <a:srgbClr val="0033B3"/>
                </a:solidFill>
              </a:rPr>
              <a:t>class </a:t>
            </a:r>
            <a:r>
              <a:rPr lang="en" altLang="zh-CN" sz="1600" dirty="0" err="1">
                <a:solidFill>
                  <a:srgbClr val="000000"/>
                </a:solidFill>
              </a:rPr>
              <a:t>EnemyFighter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00080"/>
                </a:solidFill>
              </a:rPr>
              <a:t>object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</a:rPr>
              <a:t>def </a:t>
            </a:r>
            <a:r>
              <a:rPr lang="en" altLang="zh-CN" sz="1600" dirty="0">
                <a:solidFill>
                  <a:srgbClr val="00627A"/>
                </a:solidFill>
              </a:rPr>
              <a:t>attack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94558D"/>
                </a:solidFill>
              </a:rPr>
              <a:t>self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33B3"/>
                </a:solidFill>
              </a:rPr>
              <a:t>return </a:t>
            </a:r>
            <a:r>
              <a:rPr lang="en" altLang="zh-CN" sz="1600" dirty="0">
                <a:solidFill>
                  <a:srgbClr val="1750EB"/>
                </a:solidFill>
              </a:rPr>
              <a:t>70</a:t>
            </a:r>
            <a:br>
              <a:rPr lang="en" altLang="zh-CN" sz="1600" dirty="0">
                <a:solidFill>
                  <a:srgbClr val="1750EB"/>
                </a:solidFill>
              </a:rPr>
            </a:br>
            <a:br>
              <a:rPr lang="zh-CN" altLang="en-US" sz="1600" dirty="0"/>
            </a:br>
            <a:r>
              <a:rPr lang="en-US" altLang="zh-CN" sz="1600" i="1" dirty="0">
                <a:solidFill>
                  <a:srgbClr val="8C8C8C"/>
                </a:solidFill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</a:rPr>
              <a:t>搭建一个平台</a:t>
            </a:r>
            <a:r>
              <a:rPr lang="en-US" altLang="zh-CN" sz="1600" i="1" dirty="0">
                <a:solidFill>
                  <a:srgbClr val="8C8C8C"/>
                </a:solidFill>
              </a:rPr>
              <a:t>(</a:t>
            </a:r>
            <a:r>
              <a:rPr lang="zh-CN" altLang="en-US" sz="1600" i="1" dirty="0">
                <a:solidFill>
                  <a:srgbClr val="8C8C8C"/>
                </a:solidFill>
              </a:rPr>
              <a:t>框架</a:t>
            </a:r>
            <a:r>
              <a:rPr lang="en-US" altLang="zh-CN" sz="1600" i="1" dirty="0">
                <a:solidFill>
                  <a:srgbClr val="8C8C8C"/>
                </a:solidFill>
              </a:rPr>
              <a:t>), </a:t>
            </a:r>
            <a:r>
              <a:rPr lang="zh-CN" altLang="en-US" sz="1600" i="1" dirty="0">
                <a:solidFill>
                  <a:srgbClr val="8C8C8C"/>
                </a:solidFill>
              </a:rPr>
              <a:t>让对象唱戏</a:t>
            </a:r>
            <a:br>
              <a:rPr lang="zh-CN" altLang="en-US" sz="1600" i="1" dirty="0">
                <a:solidFill>
                  <a:srgbClr val="8C8C8C"/>
                </a:solidFill>
              </a:rPr>
            </a:br>
            <a:r>
              <a:rPr lang="en" altLang="zh-CN" sz="1600" dirty="0">
                <a:solidFill>
                  <a:srgbClr val="0033B3"/>
                </a:solidFill>
              </a:rPr>
              <a:t>def </a:t>
            </a:r>
            <a:r>
              <a:rPr lang="en" altLang="zh-CN" sz="1600" dirty="0" err="1">
                <a:solidFill>
                  <a:srgbClr val="00627A"/>
                </a:solidFill>
              </a:rPr>
              <a:t>object_play</a:t>
            </a:r>
            <a:r>
              <a:rPr lang="en" altLang="zh-CN" sz="1600" dirty="0"/>
              <a:t>(</a:t>
            </a:r>
            <a:r>
              <a:rPr lang="en" altLang="zh-CN" sz="1600" dirty="0" err="1"/>
              <a:t>herofighter:</a:t>
            </a:r>
            <a:r>
              <a:rPr lang="en" altLang="zh-CN" sz="1600" dirty="0" err="1">
                <a:solidFill>
                  <a:srgbClr val="000000"/>
                </a:solidFill>
              </a:rPr>
              <a:t>HeroFighter</a:t>
            </a:r>
            <a:r>
              <a:rPr lang="en" altLang="zh-CN" sz="1600" dirty="0"/>
              <a:t>, </a:t>
            </a:r>
            <a:r>
              <a:rPr lang="en" altLang="zh-CN" sz="1600" dirty="0" err="1"/>
              <a:t>enemyfighter:</a:t>
            </a:r>
            <a:r>
              <a:rPr lang="en" altLang="zh-CN" sz="1600" dirty="0" err="1">
                <a:solidFill>
                  <a:srgbClr val="000000"/>
                </a:solidFill>
              </a:rPr>
              <a:t>EnemyFighter</a:t>
            </a:r>
            <a:r>
              <a:rPr lang="en" altLang="zh-CN" sz="1600" dirty="0"/>
              <a:t>):</a:t>
            </a:r>
            <a:br>
              <a:rPr lang="en" altLang="zh-CN" sz="1600" dirty="0"/>
            </a:br>
            <a:r>
              <a:rPr lang="en" altLang="zh-CN" sz="1600" i="1" dirty="0">
                <a:solidFill>
                  <a:srgbClr val="8C8C8C"/>
                </a:solidFill>
              </a:rPr>
              <a:t># def </a:t>
            </a:r>
            <a:r>
              <a:rPr lang="en" altLang="zh-CN" sz="1600" i="1" dirty="0" err="1">
                <a:solidFill>
                  <a:srgbClr val="8C8C8C"/>
                </a:solidFill>
              </a:rPr>
              <a:t>object_play</a:t>
            </a:r>
            <a:r>
              <a:rPr lang="en" altLang="zh-CN" sz="1600" i="1" dirty="0">
                <a:solidFill>
                  <a:srgbClr val="8C8C8C"/>
                </a:solidFill>
              </a:rPr>
              <a:t>(</a:t>
            </a:r>
            <a:r>
              <a:rPr lang="en" altLang="zh-CN" sz="1600" i="1" dirty="0" err="1">
                <a:solidFill>
                  <a:srgbClr val="8C8C8C"/>
                </a:solidFill>
              </a:rPr>
              <a:t>herofighter</a:t>
            </a:r>
            <a:r>
              <a:rPr lang="en" altLang="zh-CN" sz="1600" i="1" dirty="0">
                <a:solidFill>
                  <a:srgbClr val="8C8C8C"/>
                </a:solidFill>
              </a:rPr>
              <a:t>, </a:t>
            </a:r>
            <a:r>
              <a:rPr lang="en" altLang="zh-CN" sz="1600" i="1" dirty="0" err="1">
                <a:solidFill>
                  <a:srgbClr val="8C8C8C"/>
                </a:solidFill>
              </a:rPr>
              <a:t>enemyfighter</a:t>
            </a:r>
            <a:r>
              <a:rPr lang="en" altLang="zh-CN" sz="1600" i="1" dirty="0">
                <a:solidFill>
                  <a:srgbClr val="8C8C8C"/>
                </a:solidFill>
              </a:rPr>
              <a:t>):</a:t>
            </a:r>
            <a:br>
              <a:rPr lang="en" altLang="zh-CN" sz="1600" i="1" dirty="0">
                <a:solidFill>
                  <a:srgbClr val="8C8C8C"/>
                </a:solidFill>
              </a:rPr>
            </a:br>
            <a:r>
              <a:rPr lang="en" altLang="zh-CN" sz="1600" i="1" dirty="0">
                <a:solidFill>
                  <a:srgbClr val="8C8C8C"/>
                </a:solidFill>
              </a:rPr>
              <a:t>    # </a:t>
            </a:r>
            <a:r>
              <a:rPr lang="en" altLang="zh-CN" sz="1600" i="1" dirty="0" err="1">
                <a:solidFill>
                  <a:srgbClr val="8C8C8C"/>
                </a:solidFill>
              </a:rPr>
              <a:t>herofighter.power</a:t>
            </a:r>
            <a:r>
              <a:rPr lang="en" altLang="zh-CN" sz="1600" i="1" dirty="0">
                <a:solidFill>
                  <a:srgbClr val="8C8C8C"/>
                </a:solidFill>
              </a:rPr>
              <a:t>() </a:t>
            </a:r>
            <a:r>
              <a:rPr lang="zh-CN" altLang="en-US" sz="1600" i="1" dirty="0">
                <a:solidFill>
                  <a:srgbClr val="8C8C8C"/>
                </a:solidFill>
              </a:rPr>
              <a:t>此处发生多态</a:t>
            </a:r>
            <a:r>
              <a:rPr lang="en-US" altLang="zh-CN" sz="1600" i="1" dirty="0">
                <a:solidFill>
                  <a:srgbClr val="8C8C8C"/>
                </a:solidFill>
              </a:rPr>
              <a:t>!!!</a:t>
            </a:r>
            <a:br>
              <a:rPr lang="en-US" altLang="zh-CN" sz="1600" i="1" dirty="0">
                <a:solidFill>
                  <a:srgbClr val="8C8C8C"/>
                </a:solidFill>
              </a:rPr>
            </a:br>
            <a:r>
              <a:rPr lang="en-US" altLang="zh-CN" sz="1600" i="1" dirty="0">
                <a:solidFill>
                  <a:srgbClr val="8C8C8C"/>
                </a:solidFill>
              </a:rPr>
              <a:t>    # </a:t>
            </a:r>
            <a:r>
              <a:rPr lang="zh-CN" altLang="en-US" sz="1600" i="1" dirty="0">
                <a:solidFill>
                  <a:srgbClr val="8C8C8C"/>
                </a:solidFill>
              </a:rPr>
              <a:t>看面向对象代码要时时刻刻注意什么时候会发生多态</a:t>
            </a:r>
            <a:br>
              <a:rPr lang="zh-CN" altLang="en-US" sz="1600" i="1" dirty="0">
                <a:solidFill>
                  <a:srgbClr val="8C8C8C"/>
                </a:solidFill>
              </a:rPr>
            </a:br>
            <a:r>
              <a:rPr lang="zh-CN" altLang="en-US" sz="1600" i="1" dirty="0">
                <a:solidFill>
                  <a:srgbClr val="8C8C8C"/>
                </a:solidFill>
              </a:rPr>
              <a:t>    </a:t>
            </a:r>
            <a:r>
              <a:rPr lang="en" altLang="zh-CN" sz="1600" dirty="0">
                <a:solidFill>
                  <a:srgbClr val="0033B3"/>
                </a:solidFill>
              </a:rPr>
              <a:t>if </a:t>
            </a:r>
            <a:r>
              <a:rPr lang="en" altLang="zh-CN" sz="1600" dirty="0" err="1"/>
              <a:t>herofighter.power</a:t>
            </a:r>
            <a:r>
              <a:rPr lang="en" altLang="zh-CN" sz="1600" dirty="0"/>
              <a:t>() &gt; </a:t>
            </a:r>
            <a:r>
              <a:rPr lang="en" altLang="zh-CN" sz="1600" dirty="0" err="1"/>
              <a:t>enemyfighter.attack</a:t>
            </a:r>
            <a:r>
              <a:rPr lang="en" altLang="zh-CN" sz="1600" dirty="0"/>
              <a:t>() 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</a:rPr>
              <a:t>'</a:t>
            </a:r>
            <a:r>
              <a:rPr lang="zh-CN" altLang="en-US" sz="1600" dirty="0">
                <a:solidFill>
                  <a:srgbClr val="067D17"/>
                </a:solidFill>
              </a:rPr>
              <a:t>英雄战机胜利</a:t>
            </a:r>
            <a:r>
              <a:rPr lang="en-US" altLang="zh-CN" sz="1600" dirty="0">
                <a:solidFill>
                  <a:srgbClr val="067D17"/>
                </a:solidFill>
              </a:rPr>
              <a:t>, </a:t>
            </a:r>
            <a:r>
              <a:rPr lang="zh-CN" altLang="en-US" sz="1600" dirty="0">
                <a:solidFill>
                  <a:srgbClr val="067D17"/>
                </a:solidFill>
              </a:rPr>
              <a:t>敌机失败</a:t>
            </a:r>
            <a:r>
              <a:rPr lang="en-US" altLang="zh-CN" sz="1600" dirty="0">
                <a:solidFill>
                  <a:srgbClr val="067D17"/>
                </a:solidFill>
              </a:rPr>
              <a:t>'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</a:rPr>
              <a:t>else</a:t>
            </a:r>
            <a:r>
              <a:rPr lang="en" altLang="zh-CN" sz="1600" dirty="0"/>
              <a:t>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</a:rPr>
              <a:t>'</a:t>
            </a:r>
            <a:r>
              <a:rPr lang="zh-CN" altLang="en-US" sz="1600" dirty="0">
                <a:solidFill>
                  <a:srgbClr val="067D17"/>
                </a:solidFill>
              </a:rPr>
              <a:t>英雄战机失败</a:t>
            </a:r>
            <a:r>
              <a:rPr lang="en-US" altLang="zh-CN" sz="1600" dirty="0">
                <a:solidFill>
                  <a:srgbClr val="067D17"/>
                </a:solidFill>
              </a:rPr>
              <a:t>, </a:t>
            </a:r>
            <a:r>
              <a:rPr lang="zh-CN" altLang="en-US" sz="1600" dirty="0">
                <a:solidFill>
                  <a:srgbClr val="067D17"/>
                </a:solidFill>
              </a:rPr>
              <a:t>敌机胜利</a:t>
            </a:r>
            <a:r>
              <a:rPr lang="en-US" altLang="zh-CN" sz="1600" dirty="0">
                <a:solidFill>
                  <a:srgbClr val="067D17"/>
                </a:solidFill>
              </a:rPr>
              <a:t>'</a:t>
            </a:r>
            <a:r>
              <a:rPr lang="en-US" altLang="zh-CN" sz="1600" dirty="0"/>
              <a:t>)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D7E63-C4E0-E47C-C2CE-5B7E32DA88EE}"/>
              </a:ext>
            </a:extLst>
          </p:cNvPr>
          <p:cNvSpPr txBox="1"/>
          <p:nvPr/>
        </p:nvSpPr>
        <p:spPr>
          <a:xfrm>
            <a:off x="7035480" y="1469971"/>
            <a:ext cx="5245420" cy="501675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FF0000"/>
                </a:solidFill>
              </a:rPr>
              <a:t># </a:t>
            </a:r>
            <a:r>
              <a:rPr lang="zh-CN" altLang="en-US" sz="1600" i="1" dirty="0">
                <a:solidFill>
                  <a:srgbClr val="FF0000"/>
                </a:solidFill>
              </a:rPr>
              <a:t>若不使用多态方式</a:t>
            </a:r>
            <a:br>
              <a:rPr lang="zh-CN" altLang="en-US" sz="1600" i="1" dirty="0">
                <a:solidFill>
                  <a:srgbClr val="FF0000"/>
                </a:solidFill>
              </a:rPr>
            </a:br>
            <a:r>
              <a:rPr lang="en" altLang="zh-CN" sz="1600" dirty="0">
                <a:solidFill>
                  <a:srgbClr val="0033B3"/>
                </a:solidFill>
              </a:rPr>
              <a:t>if </a:t>
            </a:r>
            <a:r>
              <a:rPr lang="en" altLang="zh-CN" sz="1600" dirty="0"/>
              <a:t>__name__ == </a:t>
            </a:r>
            <a:r>
              <a:rPr lang="en" altLang="zh-CN" sz="1600" dirty="0">
                <a:solidFill>
                  <a:srgbClr val="067D17"/>
                </a:solidFill>
              </a:rPr>
              <a:t>'__main__'</a:t>
            </a:r>
            <a:r>
              <a:rPr lang="en" altLang="zh-CN" sz="1600" dirty="0"/>
              <a:t>: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i="1" dirty="0">
                <a:solidFill>
                  <a:srgbClr val="8C8C8C"/>
                </a:solidFill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</a:rPr>
              <a:t>实例化</a:t>
            </a:r>
            <a:r>
              <a:rPr lang="en-US" altLang="zh-CN" sz="1600" i="1" dirty="0">
                <a:solidFill>
                  <a:srgbClr val="8C8C8C"/>
                </a:solidFill>
              </a:rPr>
              <a:t>1</a:t>
            </a:r>
            <a:r>
              <a:rPr lang="zh-CN" altLang="en-US" sz="1600" i="1" dirty="0">
                <a:solidFill>
                  <a:srgbClr val="8C8C8C"/>
                </a:solidFill>
              </a:rPr>
              <a:t>代战机 </a:t>
            </a:r>
            <a:r>
              <a:rPr lang="en-US" altLang="zh-CN" sz="1600" i="1" dirty="0">
                <a:solidFill>
                  <a:srgbClr val="8C8C8C"/>
                </a:solidFill>
              </a:rPr>
              <a:t>2</a:t>
            </a:r>
            <a:r>
              <a:rPr lang="zh-CN" altLang="en-US" sz="1600" i="1" dirty="0">
                <a:solidFill>
                  <a:srgbClr val="8C8C8C"/>
                </a:solidFill>
              </a:rPr>
              <a:t>代战机</a:t>
            </a:r>
            <a:br>
              <a:rPr lang="zh-CN" altLang="en-US" sz="1600" i="1" dirty="0">
                <a:solidFill>
                  <a:srgbClr val="8C8C8C"/>
                </a:solidFill>
              </a:rPr>
            </a:br>
            <a:r>
              <a:rPr lang="zh-CN" altLang="en-US" sz="1600" i="1" dirty="0">
                <a:solidFill>
                  <a:srgbClr val="8C8C8C"/>
                </a:solidFill>
              </a:rPr>
              <a:t>    </a:t>
            </a:r>
            <a:r>
              <a:rPr lang="en" altLang="zh-CN" sz="1600" dirty="0" err="1"/>
              <a:t>myherofighter</a:t>
            </a:r>
            <a:r>
              <a:rPr lang="en" altLang="zh-CN" sz="1600" dirty="0"/>
              <a:t> = </a:t>
            </a:r>
            <a:r>
              <a:rPr lang="en" altLang="zh-CN" sz="1600" dirty="0" err="1"/>
              <a:t>HeroFighter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 err="1"/>
              <a:t>myadvherofighter</a:t>
            </a:r>
            <a:r>
              <a:rPr lang="en" altLang="zh-CN" sz="1600" dirty="0"/>
              <a:t> = </a:t>
            </a:r>
            <a:r>
              <a:rPr lang="en" altLang="zh-CN" sz="1600" dirty="0" err="1"/>
              <a:t>AdvHeroFighter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dirty="0" err="1"/>
              <a:t>myenemyfighter</a:t>
            </a:r>
            <a:r>
              <a:rPr lang="en" altLang="zh-CN" sz="1600" dirty="0"/>
              <a:t> = </a:t>
            </a:r>
            <a:r>
              <a:rPr lang="en" altLang="zh-CN" sz="1600" dirty="0" err="1"/>
              <a:t>EnemyFighter</a:t>
            </a:r>
            <a:r>
              <a:rPr lang="en" altLang="zh-CN" sz="1600" dirty="0"/>
              <a:t>()</a:t>
            </a:r>
            <a:br>
              <a:rPr lang="en" altLang="zh-CN" sz="1600" dirty="0"/>
            </a:br>
            <a:br>
              <a:rPr lang="en" altLang="zh-CN" sz="1600" dirty="0"/>
            </a:br>
            <a:r>
              <a:rPr lang="en" altLang="zh-CN" sz="1600" dirty="0"/>
              <a:t>    </a:t>
            </a:r>
            <a:r>
              <a:rPr lang="en" altLang="zh-CN" sz="1600" i="1" dirty="0">
                <a:solidFill>
                  <a:srgbClr val="FF0000"/>
                </a:solidFill>
              </a:rPr>
              <a:t># </a:t>
            </a:r>
            <a:r>
              <a:rPr lang="zh-CN" altLang="en-US" sz="1600" i="1" dirty="0">
                <a:solidFill>
                  <a:srgbClr val="FF0000"/>
                </a:solidFill>
              </a:rPr>
              <a:t>不采用多态</a:t>
            </a:r>
            <a:r>
              <a:rPr lang="en-US" altLang="zh-CN" sz="1600" i="1" dirty="0">
                <a:solidFill>
                  <a:srgbClr val="FF0000"/>
                </a:solidFill>
              </a:rPr>
              <a:t>,</a:t>
            </a:r>
            <a:r>
              <a:rPr lang="zh-CN" altLang="en-US" sz="1600" i="1" dirty="0">
                <a:solidFill>
                  <a:srgbClr val="FF0000"/>
                </a:solidFill>
              </a:rPr>
              <a:t>代码繁琐</a:t>
            </a:r>
            <a:r>
              <a:rPr lang="en-US" altLang="zh-CN" sz="1600" i="1" dirty="0">
                <a:solidFill>
                  <a:srgbClr val="FF0000"/>
                </a:solidFill>
              </a:rPr>
              <a:t>, </a:t>
            </a:r>
            <a:r>
              <a:rPr lang="zh-CN" altLang="en-US" sz="1600" i="1" dirty="0">
                <a:solidFill>
                  <a:srgbClr val="FF0000"/>
                </a:solidFill>
              </a:rPr>
              <a:t>可拓展性不好</a:t>
            </a:r>
            <a:br>
              <a:rPr lang="zh-CN" altLang="en-US" sz="1600" i="1" dirty="0">
                <a:solidFill>
                  <a:srgbClr val="8C8C8C"/>
                </a:solidFill>
              </a:rPr>
            </a:br>
            <a:r>
              <a:rPr lang="zh-CN" altLang="en-US" sz="1600" i="1" dirty="0">
                <a:solidFill>
                  <a:srgbClr val="8C8C8C"/>
                </a:solidFill>
              </a:rPr>
              <a:t>    </a:t>
            </a:r>
            <a:r>
              <a:rPr lang="en-US" altLang="zh-CN" sz="1600" i="1" dirty="0">
                <a:solidFill>
                  <a:srgbClr val="8C8C8C"/>
                </a:solidFill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</a:rPr>
              <a:t>一代战机出场</a:t>
            </a:r>
            <a:br>
              <a:rPr lang="zh-CN" altLang="en-US" sz="1600" i="1" dirty="0">
                <a:solidFill>
                  <a:srgbClr val="8C8C8C"/>
                </a:solidFill>
              </a:rPr>
            </a:br>
            <a:r>
              <a:rPr lang="zh-CN" altLang="en-US" sz="1600" i="1" dirty="0">
                <a:solidFill>
                  <a:srgbClr val="8C8C8C"/>
                </a:solidFill>
              </a:rPr>
              <a:t>    </a:t>
            </a:r>
            <a:r>
              <a:rPr lang="en" altLang="zh-CN" sz="1600" dirty="0">
                <a:solidFill>
                  <a:srgbClr val="0033B3"/>
                </a:solidFill>
              </a:rPr>
              <a:t>if </a:t>
            </a:r>
            <a:r>
              <a:rPr lang="en" altLang="zh-CN" sz="1600" dirty="0" err="1"/>
              <a:t>myherofighter.power</a:t>
            </a:r>
            <a:r>
              <a:rPr lang="en" altLang="zh-CN" sz="1600" dirty="0"/>
              <a:t>() &gt; </a:t>
            </a:r>
            <a:r>
              <a:rPr lang="en" altLang="zh-CN" sz="1600" dirty="0" err="1"/>
              <a:t>myenemyfighter.attack</a:t>
            </a:r>
            <a:r>
              <a:rPr lang="en" altLang="zh-CN" sz="1600" dirty="0"/>
              <a:t>():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</a:rPr>
              <a:t>'</a:t>
            </a:r>
            <a:r>
              <a:rPr lang="zh-CN" altLang="en-US" sz="1600" dirty="0">
                <a:solidFill>
                  <a:srgbClr val="067D17"/>
                </a:solidFill>
              </a:rPr>
              <a:t>英雄战机胜利</a:t>
            </a:r>
            <a:r>
              <a:rPr lang="en-US" altLang="zh-CN" sz="1600" dirty="0">
                <a:solidFill>
                  <a:srgbClr val="067D17"/>
                </a:solidFill>
              </a:rPr>
              <a:t>, </a:t>
            </a:r>
            <a:r>
              <a:rPr lang="zh-CN" altLang="en-US" sz="1600" dirty="0">
                <a:solidFill>
                  <a:srgbClr val="067D17"/>
                </a:solidFill>
              </a:rPr>
              <a:t>敌机失败</a:t>
            </a:r>
            <a:r>
              <a:rPr lang="en-US" altLang="zh-CN" sz="1600" dirty="0">
                <a:solidFill>
                  <a:srgbClr val="067D17"/>
                </a:solidFill>
              </a:rPr>
              <a:t>'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</a:rPr>
              <a:t>else</a:t>
            </a:r>
            <a:r>
              <a:rPr lang="en" altLang="zh-CN" sz="1600" dirty="0"/>
              <a:t>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</a:rPr>
              <a:t>'</a:t>
            </a:r>
            <a:r>
              <a:rPr lang="zh-CN" altLang="en-US" sz="1600" dirty="0">
                <a:solidFill>
                  <a:srgbClr val="067D17"/>
                </a:solidFill>
              </a:rPr>
              <a:t>英雄战机失败</a:t>
            </a:r>
            <a:r>
              <a:rPr lang="en-US" altLang="zh-CN" sz="1600" dirty="0">
                <a:solidFill>
                  <a:srgbClr val="067D17"/>
                </a:solidFill>
              </a:rPr>
              <a:t>, </a:t>
            </a:r>
            <a:r>
              <a:rPr lang="zh-CN" altLang="en-US" sz="1600" dirty="0">
                <a:solidFill>
                  <a:srgbClr val="067D17"/>
                </a:solidFill>
              </a:rPr>
              <a:t>敌机胜利</a:t>
            </a:r>
            <a:r>
              <a:rPr lang="en-US" altLang="zh-CN" sz="1600" dirty="0">
                <a:solidFill>
                  <a:srgbClr val="067D17"/>
                </a:solidFill>
              </a:rPr>
              <a:t>'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-US" altLang="zh-CN" sz="1600" i="1" dirty="0">
                <a:solidFill>
                  <a:srgbClr val="8C8C8C"/>
                </a:solidFill>
              </a:rPr>
              <a:t># </a:t>
            </a:r>
            <a:r>
              <a:rPr lang="zh-CN" altLang="en-US" sz="1600" i="1" dirty="0">
                <a:solidFill>
                  <a:srgbClr val="8C8C8C"/>
                </a:solidFill>
              </a:rPr>
              <a:t>二代战机出场</a:t>
            </a:r>
            <a:br>
              <a:rPr lang="zh-CN" altLang="en-US" sz="1600" i="1" dirty="0">
                <a:solidFill>
                  <a:srgbClr val="8C8C8C"/>
                </a:solidFill>
              </a:rPr>
            </a:br>
            <a:r>
              <a:rPr lang="zh-CN" altLang="en-US" sz="1600" i="1" dirty="0">
                <a:solidFill>
                  <a:srgbClr val="8C8C8C"/>
                </a:solidFill>
              </a:rPr>
              <a:t>    </a:t>
            </a:r>
            <a:r>
              <a:rPr lang="en" altLang="zh-CN" sz="1600" dirty="0">
                <a:solidFill>
                  <a:srgbClr val="0033B3"/>
                </a:solidFill>
              </a:rPr>
              <a:t>if </a:t>
            </a:r>
            <a:r>
              <a:rPr lang="en" altLang="zh-CN" sz="1600" dirty="0" err="1"/>
              <a:t>myadvherofighter.power</a:t>
            </a:r>
            <a:r>
              <a:rPr lang="en" altLang="zh-CN" sz="1600" dirty="0"/>
              <a:t>() &gt; </a:t>
            </a:r>
            <a:r>
              <a:rPr lang="en" altLang="zh-CN" sz="1600" dirty="0" err="1"/>
              <a:t>myenemyfighter.attack</a:t>
            </a:r>
            <a:r>
              <a:rPr lang="en" altLang="zh-CN" sz="1600" dirty="0"/>
              <a:t>():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</a:rPr>
              <a:t>'</a:t>
            </a:r>
            <a:r>
              <a:rPr lang="zh-CN" altLang="en-US" sz="1600" dirty="0">
                <a:solidFill>
                  <a:srgbClr val="067D17"/>
                </a:solidFill>
              </a:rPr>
              <a:t>英雄战机胜利</a:t>
            </a:r>
            <a:r>
              <a:rPr lang="en-US" altLang="zh-CN" sz="1600" dirty="0">
                <a:solidFill>
                  <a:srgbClr val="067D17"/>
                </a:solidFill>
              </a:rPr>
              <a:t>, </a:t>
            </a:r>
            <a:r>
              <a:rPr lang="zh-CN" altLang="en-US" sz="1600" dirty="0">
                <a:solidFill>
                  <a:srgbClr val="067D17"/>
                </a:solidFill>
              </a:rPr>
              <a:t>敌机失败</a:t>
            </a:r>
            <a:r>
              <a:rPr lang="en-US" altLang="zh-CN" sz="1600" dirty="0">
                <a:solidFill>
                  <a:srgbClr val="067D17"/>
                </a:solidFill>
              </a:rPr>
              <a:t>'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</a:rPr>
              <a:t>else</a:t>
            </a:r>
            <a:r>
              <a:rPr lang="en" altLang="zh-CN" sz="1600" dirty="0"/>
              <a:t>:</a:t>
            </a:r>
            <a:br>
              <a:rPr lang="en" altLang="zh-CN" sz="1600" dirty="0"/>
            </a:br>
            <a:r>
              <a:rPr lang="en" altLang="zh-CN" sz="1600" dirty="0"/>
              <a:t>        </a:t>
            </a:r>
            <a:r>
              <a:rPr lang="en" altLang="zh-CN" sz="1600" dirty="0">
                <a:solidFill>
                  <a:srgbClr val="000080"/>
                </a:solidFill>
              </a:rPr>
              <a:t>print</a:t>
            </a:r>
            <a:r>
              <a:rPr lang="en" altLang="zh-CN" sz="1600" dirty="0"/>
              <a:t>(</a:t>
            </a:r>
            <a:r>
              <a:rPr lang="en" altLang="zh-CN" sz="1600" dirty="0">
                <a:solidFill>
                  <a:srgbClr val="067D17"/>
                </a:solidFill>
              </a:rPr>
              <a:t>'</a:t>
            </a:r>
            <a:r>
              <a:rPr lang="zh-CN" altLang="en-US" sz="1600" dirty="0">
                <a:solidFill>
                  <a:srgbClr val="067D17"/>
                </a:solidFill>
              </a:rPr>
              <a:t>英雄战机失败</a:t>
            </a:r>
            <a:r>
              <a:rPr lang="en-US" altLang="zh-CN" sz="1600" dirty="0">
                <a:solidFill>
                  <a:srgbClr val="067D17"/>
                </a:solidFill>
              </a:rPr>
              <a:t>, </a:t>
            </a:r>
            <a:r>
              <a:rPr lang="zh-CN" altLang="en-US" sz="1600" dirty="0">
                <a:solidFill>
                  <a:srgbClr val="067D17"/>
                </a:solidFill>
              </a:rPr>
              <a:t>敌机胜利</a:t>
            </a:r>
            <a:r>
              <a:rPr lang="en-US" altLang="zh-CN" sz="1600" dirty="0">
                <a:solidFill>
                  <a:srgbClr val="067D17"/>
                </a:solidFill>
              </a:rPr>
              <a:t>'</a:t>
            </a:r>
            <a:r>
              <a:rPr lang="en-US" altLang="zh-CN" sz="1600" dirty="0"/>
              <a:t>)</a:t>
            </a:r>
            <a:br>
              <a:rPr lang="en-US" altLang="zh-CN" sz="1600" dirty="0"/>
            </a:br>
            <a:r>
              <a:rPr lang="en-US" altLang="zh-CN" sz="1600" dirty="0"/>
              <a:t>    </a:t>
            </a:r>
            <a:r>
              <a:rPr lang="en" altLang="zh-CN" sz="1600" dirty="0">
                <a:solidFill>
                  <a:srgbClr val="0033B3"/>
                </a:solidFill>
              </a:rPr>
              <a:t>pass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878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多态的好处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56E362-E2A9-0D28-11A1-CBEF26D9BB0D}"/>
              </a:ext>
            </a:extLst>
          </p:cNvPr>
          <p:cNvSpPr txBox="1"/>
          <p:nvPr/>
        </p:nvSpPr>
        <p:spPr>
          <a:xfrm>
            <a:off x="2438080" y="940081"/>
            <a:ext cx="4458020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/>
              <a:t>为什么说多态是三大特性之一？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77EE77-D33B-268D-3239-41936CECA845}"/>
              </a:ext>
            </a:extLst>
          </p:cNvPr>
          <p:cNvSpPr txBox="1"/>
          <p:nvPr/>
        </p:nvSpPr>
        <p:spPr>
          <a:xfrm>
            <a:off x="1138870" y="1457271"/>
            <a:ext cx="10481630" cy="4489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、在不改变框架代码的情况下，通过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多态语法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轻松的实现模块和模块之间的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解耦合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；实现了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软件系统的可拓展</a:t>
            </a:r>
            <a:endParaRPr lang="en-US" altLang="zh-CN" sz="1600" dirty="0">
              <a:solidFill>
                <a:srgbClr val="C00000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、对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解耦合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的大白话解释：</a:t>
            </a:r>
            <a:r>
              <a:rPr lang="zh-CN" altLang="e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搭建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平台函数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object_play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herofighter:HeroFighter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enemyfighter:EnemyFighter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 </a:t>
            </a:r>
            <a:r>
              <a:rPr lang="zh-CN" altLang="e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相当于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任务的调用者；子类、孙子类重写父类的函数，相当于子任务；相当于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任务的调用者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和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任务的编写者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进行了解耦合</a:t>
            </a: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、对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可拓展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的大白话解释：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zh-CN" altLang="e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搭建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平台函数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def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object_play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(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herofighter:HeroFighter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, </a:t>
            </a:r>
            <a:r>
              <a:rPr lang="en" altLang="zh-CN" sz="1600" dirty="0" err="1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enemyfighter:EnemyFighter</a:t>
            </a:r>
            <a:r>
              <a:rPr lang="en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，在不做任何修改的情况下，可以调用后来人写的代码</a:t>
            </a: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4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、对“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继承和多态对比理解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”大白话解释：</a:t>
            </a: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继承相当于：孩子可以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复用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老爹的东西。</a:t>
            </a: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多态相当于：老爹框架，不做任何修改的情况下，可以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可拓展的使用后来人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（孩子）写的东西。</a:t>
            </a: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697A7E-22E8-87D2-F0A1-2DF717D0B4D4}"/>
              </a:ext>
            </a:extLst>
          </p:cNvPr>
          <p:cNvSpPr txBox="1"/>
          <p:nvPr/>
        </p:nvSpPr>
        <p:spPr>
          <a:xfrm>
            <a:off x="1138870" y="6194371"/>
            <a:ext cx="10481630" cy="427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为了更好的使用多态这个特性，行业专家们又提出来</a:t>
            </a:r>
            <a:r>
              <a:rPr lang="zh-CN" altLang="en-US" sz="16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抽象类，抽象接口</a:t>
            </a:r>
            <a:r>
              <a:rPr lang="zh-CN" altLang="en-US" sz="16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的概念</a:t>
            </a:r>
            <a:endParaRPr lang="en-US" altLang="zh-CN" sz="1600" dirty="0"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568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125" y="1577340"/>
            <a:ext cx="6298565" cy="2499995"/>
          </a:xfrm>
        </p:spPr>
        <p:txBody>
          <a:bodyPr/>
          <a:lstStyle/>
          <a:p>
            <a:pPr marL="342900" indent="-342900">
              <a:buFont typeface="+mj-lt"/>
            </a:pPr>
            <a:r>
              <a:rPr lang="zh-CN" altLang="en-US" dirty="0"/>
              <a:t>了解定义类的几种语法</a:t>
            </a:r>
          </a:p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重点掌握定义类名(object)的语法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抽象类（接口）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45BF216-82BF-1ED1-22DD-CC7C59821A3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81050" y="2220595"/>
            <a:ext cx="4130040" cy="3497580"/>
          </a:xfrm>
          <a:prstGeom prst="rect">
            <a:avLst/>
          </a:prstGeom>
        </p:spPr>
      </p:pic>
      <p:sp>
        <p:nvSpPr>
          <p:cNvPr id="4" name="文本占位符 2">
            <a:extLst>
              <a:ext uri="{FF2B5EF4-FFF2-40B4-BE49-F238E27FC236}">
                <a16:creationId xmlns:a16="http://schemas.microsoft.com/office/drawing/2014/main" id="{45BD99D7-8052-4261-C8AF-8BE3A0AE3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89815"/>
            <a:ext cx="6109020" cy="349117"/>
          </a:xfrm>
        </p:spPr>
        <p:txBody>
          <a:bodyPr/>
          <a:lstStyle/>
          <a:p>
            <a:r>
              <a:rPr lang="zh-CN" altLang="en-US" dirty="0"/>
              <a:t>细心的同学可能发现了，父类</a:t>
            </a:r>
            <a:r>
              <a:rPr lang="en-US" altLang="zh-CN" dirty="0"/>
              <a:t>Animal</a:t>
            </a:r>
            <a:r>
              <a:rPr lang="zh-CN" altLang="en-US" dirty="0"/>
              <a:t>的</a:t>
            </a:r>
            <a:r>
              <a:rPr lang="en-US" altLang="zh-CN" dirty="0"/>
              <a:t>speak</a:t>
            </a:r>
            <a:r>
              <a:rPr lang="zh-CN" altLang="en-US" dirty="0"/>
              <a:t>方法，是空实现</a:t>
            </a: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B060B170-E69C-36B6-3E94-0B2E0140AE97}"/>
              </a:ext>
            </a:extLst>
          </p:cNvPr>
          <p:cNvSpPr>
            <a:spLocks noGrp="1"/>
          </p:cNvSpPr>
          <p:nvPr/>
        </p:nvSpPr>
        <p:spPr>
          <a:xfrm>
            <a:off x="5504180" y="2106295"/>
            <a:ext cx="5905500" cy="421957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这种设计的含义是：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父类用来确定有哪些方法（</a:t>
            </a:r>
            <a:r>
              <a:rPr lang="zh-CN" altLang="en-US" dirty="0">
                <a:solidFill>
                  <a:srgbClr val="C00000"/>
                </a:solidFill>
              </a:rPr>
              <a:t>父类制定接口标准</a:t>
            </a:r>
            <a:r>
              <a:rPr lang="zh-CN" altLang="en-US" dirty="0"/>
              <a:t>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具体的方法实现有子类来实现（</a:t>
            </a:r>
            <a:r>
              <a:rPr lang="zh-CN" altLang="en-US" dirty="0">
                <a:solidFill>
                  <a:srgbClr val="C00000"/>
                </a:solidFill>
              </a:rPr>
              <a:t>子类实现接口标准</a:t>
            </a:r>
            <a:r>
              <a:rPr lang="zh-CN" altLang="en-US" dirty="0"/>
              <a:t>）</a:t>
            </a:r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pPr>
              <a:buFont typeface="Arial" panose="020B0604020202020204" pitchFamily="34" charset="0"/>
            </a:pPr>
            <a:r>
              <a:rPr lang="zh-CN" altLang="en-US" dirty="0"/>
              <a:t>这种写法，就叫做抽象类（也可以称之为接口）</a:t>
            </a:r>
          </a:p>
          <a:p>
            <a:pPr>
              <a:buFont typeface="Arial" panose="020B0604020202020204" pitchFamily="34" charset="0"/>
            </a:pPr>
            <a:endParaRPr lang="zh-CN" altLang="en-US" dirty="0"/>
          </a:p>
          <a:p>
            <a:pPr>
              <a:buFont typeface="Arial" panose="020B0604020202020204" pitchFamily="34" charset="0"/>
            </a:pPr>
            <a:r>
              <a:rPr lang="zh-CN" altLang="en-US" dirty="0"/>
              <a:t>抽象类：含有</a:t>
            </a:r>
            <a:r>
              <a:rPr lang="zh-CN" altLang="en-US" dirty="0">
                <a:solidFill>
                  <a:srgbClr val="C00000"/>
                </a:solidFill>
              </a:rPr>
              <a:t>抽象方法的类</a:t>
            </a:r>
            <a:r>
              <a:rPr lang="zh-CN" altLang="en-US" dirty="0"/>
              <a:t>称之为抽象类</a:t>
            </a:r>
          </a:p>
          <a:p>
            <a:pPr>
              <a:buFont typeface="Arial" panose="020B0604020202020204" pitchFamily="34" charset="0"/>
            </a:pPr>
            <a:r>
              <a:rPr lang="zh-CN" altLang="en-US" dirty="0"/>
              <a:t>抽象方法：方法体是</a:t>
            </a:r>
            <a:r>
              <a:rPr lang="zh-CN" altLang="en-US" dirty="0">
                <a:solidFill>
                  <a:srgbClr val="C00000"/>
                </a:solidFill>
              </a:rPr>
              <a:t>空实现的（</a:t>
            </a:r>
            <a:r>
              <a:rPr lang="en-US" altLang="zh-CN" dirty="0">
                <a:solidFill>
                  <a:srgbClr val="C00000"/>
                </a:solidFill>
              </a:rPr>
              <a:t>pass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zh-CN" altLang="en-US" dirty="0"/>
              <a:t>称之为抽象方法</a:t>
            </a:r>
          </a:p>
        </p:txBody>
      </p:sp>
    </p:spTree>
    <p:extLst>
      <p:ext uri="{BB962C8B-B14F-4D97-AF65-F5344CB8AC3E}">
        <p14:creationId xmlns:p14="http://schemas.microsoft.com/office/powerpoint/2010/main" val="384969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抽象类（接口）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45BD99D7-8052-4261-C8AF-8BE3A0AE3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89815"/>
            <a:ext cx="6109020" cy="349117"/>
          </a:xfrm>
        </p:spPr>
        <p:txBody>
          <a:bodyPr/>
          <a:lstStyle/>
          <a:p>
            <a:r>
              <a:rPr lang="zh-CN" altLang="en-US" dirty="0"/>
              <a:t>为什么要使用抽象类呢？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B9B9B7A-23B8-7EC7-DAB0-9042E8F8265F}"/>
              </a:ext>
            </a:extLst>
          </p:cNvPr>
          <p:cNvGrpSpPr/>
          <p:nvPr/>
        </p:nvGrpSpPr>
        <p:grpSpPr>
          <a:xfrm>
            <a:off x="1808184" y="2219960"/>
            <a:ext cx="5863590" cy="1550035"/>
            <a:chOff x="1331" y="3231"/>
            <a:chExt cx="10671" cy="2821"/>
          </a:xfrm>
        </p:grpSpPr>
        <p:pic>
          <p:nvPicPr>
            <p:cNvPr id="11" name="图片 4" descr="32313539373234333b32313539373033353bbfd5b5f7">
              <a:extLst>
                <a:ext uri="{FF2B5EF4-FFF2-40B4-BE49-F238E27FC236}">
                  <a16:creationId xmlns:a16="http://schemas.microsoft.com/office/drawing/2014/main" id="{6D76B543-50EA-808E-45F5-9338A9CF1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31" y="3762"/>
              <a:ext cx="2291" cy="2291"/>
            </a:xfrm>
            <a:prstGeom prst="rect">
              <a:avLst/>
            </a:prstGeom>
          </p:spPr>
        </p:pic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8505100B-986D-E18D-21C4-925A7C469DD2}"/>
                </a:ext>
              </a:extLst>
            </p:cNvPr>
            <p:cNvSpPr/>
            <p:nvPr/>
          </p:nvSpPr>
          <p:spPr>
            <a:xfrm>
              <a:off x="5260" y="4356"/>
              <a:ext cx="3404" cy="696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空调制造标准</a:t>
              </a: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D350374-8C65-1D2A-03EE-25CC11CDF4B9}"/>
                </a:ext>
              </a:extLst>
            </p:cNvPr>
            <p:cNvGrpSpPr/>
            <p:nvPr/>
          </p:nvGrpSpPr>
          <p:grpSpPr>
            <a:xfrm>
              <a:off x="10090" y="3231"/>
              <a:ext cx="1912" cy="2641"/>
              <a:chOff x="9626" y="3660"/>
              <a:chExt cx="1912" cy="2641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ACC05AF-8886-1F10-0AFC-D5E6BF1B1DC5}"/>
                  </a:ext>
                </a:extLst>
              </p:cNvPr>
              <p:cNvSpPr/>
              <p:nvPr/>
            </p:nvSpPr>
            <p:spPr>
              <a:xfrm>
                <a:off x="9626" y="3660"/>
                <a:ext cx="1912" cy="53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/>
                  <a:t>可以制冷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97FDD8F-183F-8117-1561-C245DAA1E23B}"/>
                  </a:ext>
                </a:extLst>
              </p:cNvPr>
              <p:cNvSpPr/>
              <p:nvPr/>
            </p:nvSpPr>
            <p:spPr>
              <a:xfrm>
                <a:off x="9626" y="4356"/>
                <a:ext cx="1912" cy="53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/>
                  <a:t>可以制热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04E2403-DB39-94D1-484C-DDA7B48379F8}"/>
                  </a:ext>
                </a:extLst>
              </p:cNvPr>
              <p:cNvSpPr/>
              <p:nvPr/>
            </p:nvSpPr>
            <p:spPr>
              <a:xfrm>
                <a:off x="9626" y="5052"/>
                <a:ext cx="1912" cy="53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/>
                  <a:t>左右摆风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54A1DEB-132C-6602-1EAD-322D77C803B5}"/>
                  </a:ext>
                </a:extLst>
              </p:cNvPr>
              <p:cNvSpPr/>
              <p:nvPr/>
            </p:nvSpPr>
            <p:spPr>
              <a:xfrm>
                <a:off x="9626" y="5771"/>
                <a:ext cx="1912" cy="5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......</a:t>
                </a:r>
              </a:p>
            </p:txBody>
          </p:sp>
        </p:grpSp>
        <p:sp>
          <p:nvSpPr>
            <p:cNvPr id="14" name="右箭头 13">
              <a:extLst>
                <a:ext uri="{FF2B5EF4-FFF2-40B4-BE49-F238E27FC236}">
                  <a16:creationId xmlns:a16="http://schemas.microsoft.com/office/drawing/2014/main" id="{5617A2E9-B1E9-3ACC-1A35-4B662C495406}"/>
                </a:ext>
              </a:extLst>
            </p:cNvPr>
            <p:cNvSpPr/>
            <p:nvPr/>
          </p:nvSpPr>
          <p:spPr>
            <a:xfrm>
              <a:off x="4137" y="4565"/>
              <a:ext cx="608" cy="277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右箭头 14">
              <a:extLst>
                <a:ext uri="{FF2B5EF4-FFF2-40B4-BE49-F238E27FC236}">
                  <a16:creationId xmlns:a16="http://schemas.microsoft.com/office/drawing/2014/main" id="{479E9FD4-34A4-C109-B0D1-025393A0B400}"/>
                </a:ext>
              </a:extLst>
            </p:cNvPr>
            <p:cNvSpPr/>
            <p:nvPr/>
          </p:nvSpPr>
          <p:spPr>
            <a:xfrm>
              <a:off x="9073" y="4566"/>
              <a:ext cx="608" cy="277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占位符 2">
            <a:extLst>
              <a:ext uri="{FF2B5EF4-FFF2-40B4-BE49-F238E27FC236}">
                <a16:creationId xmlns:a16="http://schemas.microsoft.com/office/drawing/2014/main" id="{AB2A8B39-9894-20E3-6AC9-3DA8A1F48675}"/>
              </a:ext>
            </a:extLst>
          </p:cNvPr>
          <p:cNvSpPr txBox="1">
            <a:spLocks/>
          </p:cNvSpPr>
          <p:nvPr/>
        </p:nvSpPr>
        <p:spPr>
          <a:xfrm>
            <a:off x="1664449" y="4339383"/>
            <a:ext cx="8152651" cy="679686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大白话解释：国家或者行业</a:t>
            </a:r>
            <a:r>
              <a:rPr lang="zh-CN" altLang="en-US" dirty="0">
                <a:solidFill>
                  <a:srgbClr val="C00000"/>
                </a:solidFill>
              </a:rPr>
              <a:t>提出标准</a:t>
            </a:r>
            <a:r>
              <a:rPr lang="zh-CN" altLang="en-US" dirty="0"/>
              <a:t>后，</a:t>
            </a:r>
            <a:r>
              <a:rPr lang="zh-CN" altLang="en-US" dirty="0">
                <a:solidFill>
                  <a:srgbClr val="C00000"/>
                </a:solidFill>
              </a:rPr>
              <a:t>不同的厂家</a:t>
            </a:r>
            <a:r>
              <a:rPr lang="zh-CN" altLang="en-US" dirty="0"/>
              <a:t>各自实现标准的要求。</a:t>
            </a:r>
          </a:p>
        </p:txBody>
      </p:sp>
    </p:spTree>
    <p:extLst>
      <p:ext uri="{BB962C8B-B14F-4D97-AF65-F5344CB8AC3E}">
        <p14:creationId xmlns:p14="http://schemas.microsoft.com/office/powerpoint/2010/main" val="371211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抽象类（接口）</a:t>
            </a:r>
          </a:p>
        </p:txBody>
      </p:sp>
      <p:sp>
        <p:nvSpPr>
          <p:cNvPr id="4" name="文本占位符 2">
            <a:extLst>
              <a:ext uri="{FF2B5EF4-FFF2-40B4-BE49-F238E27FC236}">
                <a16:creationId xmlns:a16="http://schemas.microsoft.com/office/drawing/2014/main" id="{45BD99D7-8052-4261-C8AF-8BE3A0AE3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0" y="1489815"/>
            <a:ext cx="7569520" cy="349117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抽象类就好比定义一个标准，包含了一些抽象的方法，要求子类必须实现。</a:t>
            </a:r>
            <a:endParaRPr lang="zh-CN" altLang="en-US" dirty="0"/>
          </a:p>
          <a:p>
            <a:endParaRPr lang="zh-CN" altLang="en-US" dirty="0"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98A9EA-559D-93A9-068C-CBED7F9B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5" y="2201862"/>
            <a:ext cx="3293745" cy="41649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FD97A8-597B-863C-3DFA-3B5D976EC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985" y="3460750"/>
            <a:ext cx="4201160" cy="212661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86B0FBE-E090-9D29-1223-92CD5932DD9C}"/>
              </a:ext>
            </a:extLst>
          </p:cNvPr>
          <p:cNvSpPr txBox="1"/>
          <p:nvPr/>
        </p:nvSpPr>
        <p:spPr>
          <a:xfrm>
            <a:off x="7347585" y="2292124"/>
            <a:ext cx="311023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配合多态，完成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抽象的父类设计（设计标准）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rPr>
              <a:t>具体的子类实现（实现标准）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92752EF-9A18-111E-B1BF-CC1781EE5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830" y="2196465"/>
            <a:ext cx="2751455" cy="18427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8E73022-0D7E-AC61-EB12-F616CE092F2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733"/>
          <a:stretch>
            <a:fillRect/>
          </a:stretch>
        </p:blipFill>
        <p:spPr>
          <a:xfrm>
            <a:off x="3973830" y="4405207"/>
            <a:ext cx="2770505" cy="19450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629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9" grpId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3977801" y="1190371"/>
            <a:ext cx="5422900" cy="6705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 什么是多态？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8061D44E-1D3D-9802-9BB8-334BAA4D9366}"/>
              </a:ext>
            </a:extLst>
          </p:cNvPr>
          <p:cNvSpPr txBox="1">
            <a:spLocks/>
          </p:cNvSpPr>
          <p:nvPr/>
        </p:nvSpPr>
        <p:spPr>
          <a:xfrm>
            <a:off x="3977801" y="3045998"/>
            <a:ext cx="6002777" cy="383002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实现多态的条件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05A36EB6-DD16-CFB5-4FCD-40132C80F69F}"/>
              </a:ext>
            </a:extLst>
          </p:cNvPr>
          <p:cNvSpPr txBox="1">
            <a:spLocks/>
          </p:cNvSpPr>
          <p:nvPr/>
        </p:nvSpPr>
        <p:spPr>
          <a:xfrm>
            <a:off x="4474723" y="1836830"/>
            <a:ext cx="6206247" cy="1004895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 dirty="0"/>
              <a:t> 多态指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多种状态</a:t>
            </a:r>
            <a:r>
              <a:rPr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。比如：同样</a:t>
            </a:r>
            <a:r>
              <a:rPr lang="zh-CN" altLang="en-US" sz="12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一个函数</a:t>
            </a:r>
            <a:r>
              <a:rPr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在不同的场景下</a:t>
            </a:r>
            <a:r>
              <a:rPr lang="zh-CN" altLang="en-US" sz="12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有不同的状态</a:t>
            </a:r>
            <a:endParaRPr lang="zh-CN" altLang="en-US" sz="1200" dirty="0"/>
          </a:p>
          <a:p>
            <a:pPr marL="0" indent="0">
              <a:buFont typeface="+mj-lt"/>
              <a:buNone/>
            </a:pPr>
            <a:r>
              <a:rPr lang="zh-CN" altLang="en-US" sz="1200" dirty="0"/>
              <a:t>  如，定义函数（方法），通过类型注解声明需要父类对象，实际传入子类对象进行工作，</a:t>
            </a:r>
            <a:endParaRPr lang="en-US" altLang="zh-CN" sz="1200" dirty="0"/>
          </a:p>
          <a:p>
            <a:pPr marL="0" indent="0">
              <a:buFont typeface="+mj-lt"/>
              <a:buNone/>
            </a:pPr>
            <a:r>
              <a:rPr lang="zh-CN" altLang="en-US" sz="1200" dirty="0"/>
              <a:t>  从而获得不同的工作状态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3DE98BF-D710-741B-5CED-7224E2F3CB5A}"/>
              </a:ext>
            </a:extLst>
          </p:cNvPr>
          <p:cNvSpPr txBox="1">
            <a:spLocks/>
          </p:cNvSpPr>
          <p:nvPr/>
        </p:nvSpPr>
        <p:spPr>
          <a:xfrm>
            <a:off x="3977801" y="4800684"/>
            <a:ext cx="6849084" cy="336197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多态的好处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8B1B35A1-1B24-54BF-9A2E-8CA8EB0DA282}"/>
              </a:ext>
            </a:extLst>
          </p:cNvPr>
          <p:cNvSpPr txBox="1">
            <a:spLocks/>
          </p:cNvSpPr>
          <p:nvPr/>
        </p:nvSpPr>
        <p:spPr>
          <a:xfrm>
            <a:off x="4474723" y="3487518"/>
            <a:ext cx="4466078" cy="1229806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altLang="en-US" sz="12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1</a:t>
            </a:r>
            <a:r>
              <a:rPr lang="zh-CN" altLang="en-US" sz="12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、有继承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（定义父类、定义子类，子类继承父类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2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</a:t>
            </a:r>
            <a:r>
              <a:rPr lang="zh-CN" altLang="en-US" sz="12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函数重写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（子类重写父类的函数）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、</a:t>
            </a:r>
            <a:r>
              <a:rPr lang="zh-CN" altLang="en-US" sz="12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父类引用指向子类对象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（把子类对象赋值给父类对象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)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6ADFFBC1-BFF1-71E7-4986-ED6B75BC2741}"/>
              </a:ext>
            </a:extLst>
          </p:cNvPr>
          <p:cNvSpPr txBox="1">
            <a:spLocks/>
          </p:cNvSpPr>
          <p:nvPr/>
        </p:nvSpPr>
        <p:spPr>
          <a:xfrm>
            <a:off x="4474723" y="5220241"/>
            <a:ext cx="7368163" cy="418327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在不改变框架代码的情况下，通过</a:t>
            </a:r>
            <a:r>
              <a:rPr lang="zh-CN" altLang="en-US" sz="12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多态语法</a:t>
            </a:r>
            <a:r>
              <a:rPr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轻松的实现模块和模块之间的</a:t>
            </a:r>
            <a:r>
              <a:rPr lang="zh-CN" altLang="en-US" sz="12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解耦合</a:t>
            </a:r>
            <a:r>
              <a:rPr lang="zh-CN" altLang="en-US" sz="1200" dirty="0"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；实现了</a:t>
            </a:r>
            <a:r>
              <a:rPr lang="zh-CN" altLang="en-US" sz="1200" dirty="0">
                <a:solidFill>
                  <a:srgbClr val="C00000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软件系统的可拓展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397009" y="1696503"/>
            <a:ext cx="5301467" cy="41439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 什么是抽象类（接口）</a:t>
            </a:r>
          </a:p>
        </p:txBody>
      </p:sp>
      <p:sp>
        <p:nvSpPr>
          <p:cNvPr id="3" name="文本占位符 1">
            <a:extLst>
              <a:ext uri="{FF2B5EF4-FFF2-40B4-BE49-F238E27FC236}">
                <a16:creationId xmlns:a16="http://schemas.microsoft.com/office/drawing/2014/main" id="{EA69DCA3-86C6-F329-0BB4-D5588BCE2D9C}"/>
              </a:ext>
            </a:extLst>
          </p:cNvPr>
          <p:cNvSpPr txBox="1">
            <a:spLocks/>
          </p:cNvSpPr>
          <p:nvPr/>
        </p:nvSpPr>
        <p:spPr>
          <a:xfrm>
            <a:off x="4397009" y="2822805"/>
            <a:ext cx="7295638" cy="38359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zh-CN" dirty="0"/>
              <a:t>5</a:t>
            </a:r>
            <a:r>
              <a:rPr lang="zh-CN" altLang="en-US" dirty="0"/>
              <a:t> 抽象类的作用</a:t>
            </a: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325CF56E-7001-75C3-E37C-7E4884D1D349}"/>
              </a:ext>
            </a:extLst>
          </p:cNvPr>
          <p:cNvSpPr txBox="1">
            <a:spLocks/>
          </p:cNvSpPr>
          <p:nvPr/>
        </p:nvSpPr>
        <p:spPr>
          <a:xfrm>
            <a:off x="4722940" y="2208178"/>
            <a:ext cx="7065416" cy="500651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 dirty="0"/>
              <a:t>包含</a:t>
            </a:r>
            <a:r>
              <a:rPr lang="zh-CN" altLang="en-US" sz="1200" dirty="0">
                <a:solidFill>
                  <a:srgbClr val="C00000"/>
                </a:solidFill>
              </a:rPr>
              <a:t>抽象方法的类</a:t>
            </a:r>
            <a:r>
              <a:rPr lang="zh-CN" altLang="en-US" sz="1200" dirty="0"/>
              <a:t>，称之为抽象类。抽象方法是指：没有具体实现的方法（</a:t>
            </a:r>
            <a:r>
              <a:rPr lang="en-US" altLang="zh-CN" sz="1200" dirty="0"/>
              <a:t>pass</a:t>
            </a:r>
            <a:r>
              <a:rPr lang="zh-CN" altLang="en-US" sz="1200" dirty="0"/>
              <a:t>）称之为抽象方法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A82ADA50-8365-462E-3D2E-708B4FDFBA9C}"/>
              </a:ext>
            </a:extLst>
          </p:cNvPr>
          <p:cNvSpPr txBox="1">
            <a:spLocks/>
          </p:cNvSpPr>
          <p:nvPr/>
        </p:nvSpPr>
        <p:spPr>
          <a:xfrm>
            <a:off x="4722940" y="3320375"/>
            <a:ext cx="7529102" cy="1302858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 kern="12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2192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zh-CN" altLang="en-US" sz="1200" dirty="0"/>
              <a:t>多用于做</a:t>
            </a:r>
            <a:r>
              <a:rPr lang="zh-CN" altLang="en-US" sz="1200" dirty="0">
                <a:solidFill>
                  <a:srgbClr val="C00000"/>
                </a:solidFill>
              </a:rPr>
              <a:t>顶层设计（设计标准）</a:t>
            </a:r>
            <a:r>
              <a:rPr lang="zh-CN" altLang="en-US" sz="1200" dirty="0"/>
              <a:t>，以便子类做具体实现。</a:t>
            </a:r>
          </a:p>
          <a:p>
            <a:pPr marL="0" indent="0">
              <a:buFont typeface="+mj-lt"/>
              <a:buNone/>
            </a:pPr>
            <a:r>
              <a:rPr lang="zh-CN" altLang="en-US" sz="1200" dirty="0"/>
              <a:t>也是对子类的一种</a:t>
            </a:r>
            <a:r>
              <a:rPr lang="zh-CN" altLang="en-US" sz="1200" dirty="0">
                <a:solidFill>
                  <a:srgbClr val="C00000"/>
                </a:solidFill>
              </a:rPr>
              <a:t>软性约束</a:t>
            </a:r>
            <a:r>
              <a:rPr lang="zh-CN" altLang="en-US" sz="1200" dirty="0"/>
              <a:t>，要求子类必须复写（实现）父类的一些方法</a:t>
            </a:r>
          </a:p>
          <a:p>
            <a:pPr marL="0" indent="0">
              <a:buFont typeface="+mj-lt"/>
              <a:buNone/>
            </a:pPr>
            <a:r>
              <a:rPr lang="zh-CN" altLang="en-US" sz="1200" dirty="0"/>
              <a:t>并配合多态使用，获得不同的工作状态。</a:t>
            </a:r>
            <a:r>
              <a:rPr lang="zh-CN" altLang="en-US" sz="1200" dirty="0">
                <a:solidFill>
                  <a:srgbClr val="C00000"/>
                </a:solidFill>
              </a:rPr>
              <a:t>通过多态语法，实现模块和模块之间的解耦合</a:t>
            </a:r>
          </a:p>
        </p:txBody>
      </p:sp>
    </p:spTree>
    <p:extLst>
      <p:ext uri="{BB962C8B-B14F-4D97-AF65-F5344CB8AC3E}">
        <p14:creationId xmlns:p14="http://schemas.microsoft.com/office/powerpoint/2010/main" val="362705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505" y="4235375"/>
            <a:ext cx="410210" cy="410210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7042563-A74C-9F7F-E045-0CB23331990A}"/>
              </a:ext>
            </a:extLst>
          </p:cNvPr>
          <p:cNvSpPr txBox="1">
            <a:spLocks/>
          </p:cNvSpPr>
          <p:nvPr/>
        </p:nvSpPr>
        <p:spPr>
          <a:xfrm>
            <a:off x="5401934" y="1300797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096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tx1"/>
                </a:solidFill>
                <a:sym typeface="+mn-ea"/>
              </a:rPr>
              <a:t>定义类的几种语法</a:t>
            </a:r>
            <a:endParaRPr lang="en-US" altLang="zh-CN" b="1" dirty="0">
              <a:solidFill>
                <a:srgbClr val="AD2B26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中的继承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中的封装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Python</a:t>
            </a:r>
            <a:r>
              <a:rPr lang="zh-CN" altLang="en-US" b="1" dirty="0">
                <a:solidFill>
                  <a:schemeClr val="tx1"/>
                </a:solidFill>
              </a:rPr>
              <a:t>中的多态</a:t>
            </a:r>
            <a:endParaRPr lang="en-US" altLang="zh-CN" b="1" dirty="0">
              <a:solidFill>
                <a:srgbClr val="AD2B26"/>
              </a:solidFill>
            </a:endParaRPr>
          </a:p>
          <a:p>
            <a:r>
              <a:rPr lang="zh-CN" altLang="en-US" b="1" dirty="0">
                <a:solidFill>
                  <a:srgbClr val="AD2B26"/>
                </a:solidFill>
              </a:rPr>
              <a:t>面向对象的其他特性</a:t>
            </a:r>
            <a:endParaRPr lang="en-US" altLang="zh-CN" b="1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            </a:t>
            </a:r>
            <a:r>
              <a:rPr lang="zh-CN" altLang="en-US" dirty="0">
                <a:solidFill>
                  <a:srgbClr val="C00000"/>
                </a:solidFill>
              </a:rPr>
              <a:t>对象属性、类属性、类方法、静态方法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10125" y="1577340"/>
            <a:ext cx="6298565" cy="2499995"/>
          </a:xfrm>
        </p:spPr>
        <p:txBody>
          <a:bodyPr/>
          <a:lstStyle/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/>
                </a:solidFill>
              </a:rPr>
              <a:t>知道什么是属性</a:t>
            </a:r>
          </a:p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/>
                </a:solidFill>
              </a:rPr>
              <a:t>知道什么是类属性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/>
                </a:solidFill>
              </a:rPr>
              <a:t>了解类方法和静态方法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属性</a:t>
            </a:r>
          </a:p>
        </p:txBody>
      </p:sp>
      <p:sp>
        <p:nvSpPr>
          <p:cNvPr id="10" name="三角形 9"/>
          <p:cNvSpPr/>
          <p:nvPr/>
        </p:nvSpPr>
        <p:spPr>
          <a:xfrm rot="2651319">
            <a:off x="851566" y="186153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44880" y="1504950"/>
            <a:ext cx="10302240" cy="127063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44952" y="157742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属性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1576705" y="1878330"/>
            <a:ext cx="355917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类或对象中的属性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都属于</a:t>
            </a:r>
            <a:r>
              <a:rPr lang="en-US" altLang="zh-CN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属性</a:t>
            </a:r>
          </a:p>
        </p:txBody>
      </p:sp>
      <p:sp>
        <p:nvSpPr>
          <p:cNvPr id="19" name="TextBox 3"/>
          <p:cNvSpPr txBox="1"/>
          <p:nvPr/>
        </p:nvSpPr>
        <p:spPr>
          <a:xfrm>
            <a:off x="5135880" y="1821815"/>
            <a:ext cx="5930265" cy="33718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5135880" y="2320925"/>
            <a:ext cx="5930265" cy="33718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</a:t>
            </a:r>
            <a:r>
              <a:rPr 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名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953770" y="2946400"/>
            <a:ext cx="1761490" cy="48260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案例分析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847340" y="2946400"/>
            <a:ext cx="8218805" cy="460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例如，编写一个手机类，有品牌、颜色属性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。</a:t>
            </a: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07166F9-C8CB-5E0D-9E30-FF329C3C5452}"/>
              </a:ext>
            </a:extLst>
          </p:cNvPr>
          <p:cNvSpPr txBox="1"/>
          <p:nvPr/>
        </p:nvSpPr>
        <p:spPr>
          <a:xfrm>
            <a:off x="2422842" y="3599815"/>
            <a:ext cx="5930265" cy="304698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Phone(object):</a:t>
            </a:r>
          </a:p>
          <a:p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def __</a:t>
            </a:r>
            <a:r>
              <a:rPr lang="e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__(self):</a:t>
            </a:r>
          </a:p>
          <a:p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#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品牌</a:t>
            </a:r>
          </a:p>
          <a:p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self.brand</a:t>
            </a:r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"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华为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</a:p>
          <a:p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phone = Phone()</a:t>
            </a:r>
          </a:p>
          <a:p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print(f"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访问属性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:{</a:t>
            </a:r>
            <a:r>
              <a:rPr lang="e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phone.brand</a:t>
            </a:r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}")</a:t>
            </a:r>
          </a:p>
          <a:p>
            <a:endParaRPr lang="e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print("-------------------")</a:t>
            </a:r>
          </a:p>
          <a:p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属性名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= 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属性值</a:t>
            </a:r>
          </a:p>
          <a:p>
            <a:r>
              <a:rPr lang="e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phone.color</a:t>
            </a:r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= "Yellow"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print(f"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访问颜色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:{</a:t>
            </a:r>
            <a:r>
              <a:rPr lang="e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phone.color</a:t>
            </a:r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}")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类属性</a:t>
            </a:r>
          </a:p>
        </p:txBody>
      </p:sp>
      <p:sp>
        <p:nvSpPr>
          <p:cNvPr id="10" name="三角形 9"/>
          <p:cNvSpPr/>
          <p:nvPr/>
        </p:nvSpPr>
        <p:spPr>
          <a:xfrm rot="2651319">
            <a:off x="851566" y="200186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44880" y="1645285"/>
            <a:ext cx="10302240" cy="1270635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44952" y="171775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类属性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1576705" y="2018665"/>
            <a:ext cx="4072890" cy="79643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类属性，指的就是</a:t>
            </a:r>
            <a:r>
              <a:rPr lang="en-US" altLang="zh-CN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类所拥有的属性</a:t>
            </a: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</a:t>
            </a:r>
            <a:r>
              <a:rPr lang="en-US" altLang="zh-CN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它被共享于整个</a:t>
            </a:r>
            <a:r>
              <a:rPr lang="zh-CN" altLang="en-US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类中</a:t>
            </a: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(即都可以直接调用)。</a:t>
            </a:r>
          </a:p>
        </p:txBody>
      </p:sp>
      <p:sp>
        <p:nvSpPr>
          <p:cNvPr id="19" name="TextBox 3"/>
          <p:cNvSpPr txBox="1"/>
          <p:nvPr/>
        </p:nvSpPr>
        <p:spPr>
          <a:xfrm>
            <a:off x="6096000" y="2499042"/>
            <a:ext cx="3106420" cy="33718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对象名.类属性名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055360" y="2012315"/>
            <a:ext cx="5011420" cy="33718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类名.类属性名</a:t>
            </a:r>
            <a:r>
              <a:rPr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推荐使用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003935" y="3086735"/>
            <a:ext cx="1761490" cy="48260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案例分析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897505" y="3086735"/>
            <a:ext cx="8218805" cy="460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例如，在People类中定义一个名为count的</a:t>
            </a:r>
            <a:r>
              <a:rPr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类属性</a:t>
            </a:r>
            <a:r>
              <a:rPr 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。</a:t>
            </a: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FA00CF8A-077D-B34D-4B8F-90F510DF5D52}"/>
              </a:ext>
            </a:extLst>
          </p:cNvPr>
          <p:cNvSpPr txBox="1"/>
          <p:nvPr/>
        </p:nvSpPr>
        <p:spPr>
          <a:xfrm>
            <a:off x="2897505" y="3717925"/>
            <a:ext cx="4519295" cy="255454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Person(object):</a:t>
            </a:r>
          </a:p>
          <a:p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类属性</a:t>
            </a: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count = 1</a:t>
            </a:r>
          </a:p>
          <a:p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访问</a:t>
            </a:r>
          </a:p>
          <a:p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" sz="1600" dirty="0" err="1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Person.count</a:t>
            </a:r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  #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推荐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创建对象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 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开辟一块新的空间</a:t>
            </a:r>
          </a:p>
          <a:p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person = Person()</a:t>
            </a:r>
          </a:p>
          <a:p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</a:t>
            </a:r>
            <a:r>
              <a:rPr lang="en" sz="1600" dirty="0" err="1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person.count</a:t>
            </a:r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sz="1600" dirty="0">
              <a:solidFill>
                <a:schemeClr val="bg1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类方法</a:t>
            </a:r>
          </a:p>
        </p:txBody>
      </p:sp>
      <p:sp>
        <p:nvSpPr>
          <p:cNvPr id="10" name="三角形 9"/>
          <p:cNvSpPr/>
          <p:nvPr/>
        </p:nvSpPr>
        <p:spPr>
          <a:xfrm rot="2651319">
            <a:off x="851566" y="1843753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944880" y="1487170"/>
            <a:ext cx="10302240" cy="194183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44952" y="1559640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类方法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1576705" y="1860550"/>
            <a:ext cx="5340985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所谓类方法，指的是</a:t>
            </a:r>
            <a:r>
              <a:rPr lang="en-US" altLang="zh-CN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类所拥有的方法</a:t>
            </a: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，并需要使用装饰器</a:t>
            </a:r>
            <a:r>
              <a:rPr lang="en-US" altLang="zh-CN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@classmethod</a:t>
            </a: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来标识其为类方法，同时一定要注意的是对于类方法的</a:t>
            </a:r>
            <a:r>
              <a:rPr lang="en-US" altLang="zh-CN" sz="1600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第一个参数必须是类对象</a:t>
            </a: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，通常以</a:t>
            </a:r>
            <a:r>
              <a:rPr lang="en-US" altLang="zh-CN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cls</a:t>
            </a:r>
            <a:r>
              <a:rPr lang="en-US" alt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作为第一个参数名</a:t>
            </a:r>
            <a:r>
              <a:rPr lang="zh-CN" altLang="en-US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</a:p>
        </p:txBody>
      </p:sp>
      <p:sp>
        <p:nvSpPr>
          <p:cNvPr id="19" name="TextBox 3"/>
          <p:cNvSpPr txBox="1"/>
          <p:nvPr/>
        </p:nvSpPr>
        <p:spPr>
          <a:xfrm>
            <a:off x="7017618" y="3056890"/>
            <a:ext cx="2364740" cy="33718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对象名.类方法名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7007860" y="2599690"/>
            <a:ext cx="4024630" cy="33718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类名.类方法名</a:t>
            </a:r>
            <a:r>
              <a:rPr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推荐使用</a:t>
            </a:r>
          </a:p>
        </p:txBody>
      </p:sp>
      <p:sp>
        <p:nvSpPr>
          <p:cNvPr id="2" name="TextBox 3"/>
          <p:cNvSpPr txBox="1"/>
          <p:nvPr/>
        </p:nvSpPr>
        <p:spPr>
          <a:xfrm>
            <a:off x="7007860" y="1649730"/>
            <a:ext cx="4023360" cy="82994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@classmethod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类方法名(</a:t>
            </a:r>
            <a:r>
              <a:rPr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003935" y="3725545"/>
            <a:ext cx="1761490" cy="48260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案例分析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08215" y="3753292"/>
            <a:ext cx="8218805" cy="4271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例如，狗狗都喜欢吃骨头</a:t>
            </a:r>
            <a:r>
              <a:rPr 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。</a:t>
            </a: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9EDB63A1-987D-7688-E57D-486E12C0F4B2}"/>
              </a:ext>
            </a:extLst>
          </p:cNvPr>
          <p:cNvSpPr txBox="1"/>
          <p:nvPr/>
        </p:nvSpPr>
        <p:spPr>
          <a:xfrm>
            <a:off x="2076449" y="4482365"/>
            <a:ext cx="5141595" cy="2062103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Dog(object):</a:t>
            </a:r>
          </a:p>
          <a:p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</a:t>
            </a:r>
            <a:r>
              <a:rPr lang="en" sz="1600" dirty="0" err="1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classmethod</a:t>
            </a:r>
            <a:endParaRPr lang="en" sz="1600" dirty="0">
              <a:solidFill>
                <a:schemeClr val="bg1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def eat(</a:t>
            </a:r>
            <a:r>
              <a:rPr lang="en" sz="1600" dirty="0" err="1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cls</a:t>
            </a:r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print("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小狗都喜欢啃硬骨头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...")</a:t>
            </a:r>
          </a:p>
          <a:p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" sz="1600" dirty="0" err="1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Dog.eat</a:t>
            </a:r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类名直接访问</a:t>
            </a:r>
            <a:endParaRPr lang="en" sz="1600" dirty="0">
              <a:solidFill>
                <a:schemeClr val="bg1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dog = Dog()</a:t>
            </a:r>
          </a:p>
          <a:p>
            <a:r>
              <a:rPr lang="en" sz="1600" dirty="0" err="1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dog.eat</a:t>
            </a:r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	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对象名访问</a:t>
            </a:r>
            <a:endParaRPr sz="1600" dirty="0">
              <a:solidFill>
                <a:schemeClr val="bg1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860782" y="1605223"/>
            <a:ext cx="7615555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 err="1">
                <a:solidFill>
                  <a:srgbClr val="262626"/>
                </a:solidFill>
                <a:ea typeface="Alibaba PuHuiTi R" pitchFamily="18" charset="-122"/>
              </a:rPr>
              <a:t>在</a:t>
            </a: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</a:rPr>
              <a:t>昨天</a:t>
            </a:r>
            <a:r>
              <a:rPr sz="1600" dirty="0" err="1">
                <a:solidFill>
                  <a:srgbClr val="262626"/>
                </a:solidFill>
                <a:ea typeface="Alibaba PuHuiTi R" pitchFamily="18" charset="-122"/>
              </a:rPr>
              <a:t>的学习过程中，我们都使用了这种定义类的语法</a:t>
            </a:r>
            <a:r>
              <a:rPr lang="en-US" altLang="zh-CN" sz="1600" dirty="0">
                <a:solidFill>
                  <a:srgbClr val="262626"/>
                </a:solidFill>
                <a:ea typeface="Alibaba PuHuiTi R" pitchFamily="18" charset="-122"/>
              </a:rPr>
              <a:t>(</a:t>
            </a: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</a:rPr>
              <a:t>旧式类</a:t>
            </a:r>
            <a:r>
              <a:rPr lang="en-US" altLang="zh-CN" sz="1600" dirty="0">
                <a:solidFill>
                  <a:srgbClr val="262626"/>
                </a:solidFill>
                <a:ea typeface="Alibaba PuHuiTi R" pitchFamily="18" charset="-122"/>
              </a:rPr>
              <a:t>)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</a:rPr>
              <a:t>：</a:t>
            </a:r>
          </a:p>
        </p:txBody>
      </p:sp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方式1：类名</a:t>
            </a:r>
          </a:p>
        </p:txBody>
      </p:sp>
      <p:sp>
        <p:nvSpPr>
          <p:cNvPr id="19" name="TextBox 3"/>
          <p:cNvSpPr txBox="1"/>
          <p:nvPr/>
        </p:nvSpPr>
        <p:spPr>
          <a:xfrm>
            <a:off x="4668559" y="2175470"/>
            <a:ext cx="2154555" cy="82994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30517C2-5201-B147-988C-F9D08EF3EC65}"/>
              </a:ext>
            </a:extLst>
          </p:cNvPr>
          <p:cNvSpPr/>
          <p:nvPr/>
        </p:nvSpPr>
        <p:spPr>
          <a:xfrm>
            <a:off x="820141" y="3327357"/>
            <a:ext cx="1761490" cy="48260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案例分析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8074E4-0857-6C0B-8869-FE2F2E99D54D}"/>
              </a:ext>
            </a:extLst>
          </p:cNvPr>
          <p:cNvSpPr txBox="1"/>
          <p:nvPr/>
        </p:nvSpPr>
        <p:spPr>
          <a:xfrm>
            <a:off x="2713711" y="3327357"/>
            <a:ext cx="8218805" cy="4271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使用该方式来定义一个老师类。</a:t>
            </a: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3DB55D0A-534C-8778-0AC7-22D226136E43}"/>
              </a:ext>
            </a:extLst>
          </p:cNvPr>
          <p:cNvSpPr txBox="1"/>
          <p:nvPr/>
        </p:nvSpPr>
        <p:spPr>
          <a:xfrm>
            <a:off x="2702454" y="4223304"/>
            <a:ext cx="4105784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定义教师类</a:t>
            </a:r>
            <a:endParaRPr lang="e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Teacher:</a:t>
            </a:r>
          </a:p>
          <a:p>
            <a:r>
              <a:rPr lang="e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静态方法</a:t>
            </a:r>
          </a:p>
        </p:txBody>
      </p:sp>
      <p:sp>
        <p:nvSpPr>
          <p:cNvPr id="10" name="三角形 9"/>
          <p:cNvSpPr/>
          <p:nvPr/>
        </p:nvSpPr>
        <p:spPr>
          <a:xfrm rot="2651319">
            <a:off x="788935" y="1813854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2249" y="1457271"/>
            <a:ext cx="10302240" cy="157226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82321" y="1529741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静态方法</a:t>
            </a:r>
          </a:p>
        </p:txBody>
      </p:sp>
      <p:sp>
        <p:nvSpPr>
          <p:cNvPr id="18" name="TextBox 6"/>
          <p:cNvSpPr txBox="1"/>
          <p:nvPr/>
        </p:nvSpPr>
        <p:spPr>
          <a:xfrm>
            <a:off x="1514074" y="1830651"/>
            <a:ext cx="534098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静态方法需要通过装饰器</a:t>
            </a:r>
            <a:r>
              <a:rPr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@staticmethod</a:t>
            </a:r>
            <a:r>
              <a:rPr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来标识其为静态方法，且静态方法不需要多定义参数</a:t>
            </a:r>
            <a:r>
              <a:rPr 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。</a:t>
            </a:r>
          </a:p>
        </p:txBody>
      </p:sp>
      <p:sp>
        <p:nvSpPr>
          <p:cNvPr id="19" name="TextBox 3"/>
          <p:cNvSpPr txBox="1"/>
          <p:nvPr/>
        </p:nvSpPr>
        <p:spPr>
          <a:xfrm>
            <a:off x="6954987" y="2623448"/>
            <a:ext cx="2202815" cy="33718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对象名.静态方法名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903954" y="2185616"/>
            <a:ext cx="4024630" cy="33718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类名.静态方法名</a:t>
            </a:r>
            <a:r>
              <a:rPr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# 推荐使用</a:t>
            </a:r>
          </a:p>
        </p:txBody>
      </p:sp>
      <p:sp>
        <p:nvSpPr>
          <p:cNvPr id="2" name="TextBox 3"/>
          <p:cNvSpPr txBox="1"/>
          <p:nvPr/>
        </p:nvSpPr>
        <p:spPr>
          <a:xfrm>
            <a:off x="6905224" y="1267406"/>
            <a:ext cx="4023360" cy="82994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@staticmethod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静态方法名</a:t>
            </a:r>
            <a:r>
              <a:rPr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...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941304" y="3199711"/>
            <a:ext cx="1761490" cy="48260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案例分析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834874" y="3199711"/>
            <a:ext cx="8218805" cy="4603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例如，开发一款游戏要显示初始化操作界面，分别有</a:t>
            </a:r>
            <a:r>
              <a:rPr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开始、暂停、退出</a:t>
            </a:r>
            <a:r>
              <a:rPr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等按键</a:t>
            </a:r>
            <a:r>
              <a:rPr lang="zh-CN" sz="16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  <a:sym typeface="+mn-ea"/>
              </a:rPr>
              <a:t>。</a:t>
            </a: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1B814C8-5613-7ABD-9823-810EE3308B43}"/>
              </a:ext>
            </a:extLst>
          </p:cNvPr>
          <p:cNvSpPr txBox="1"/>
          <p:nvPr/>
        </p:nvSpPr>
        <p:spPr>
          <a:xfrm>
            <a:off x="1514074" y="3877235"/>
            <a:ext cx="7643728" cy="280076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Game(object):</a:t>
            </a:r>
          </a:p>
          <a:p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@</a:t>
            </a:r>
            <a:r>
              <a:rPr lang="en" sz="1600" dirty="0" err="1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staticmethod</a:t>
            </a:r>
            <a:endParaRPr lang="en" sz="1600" dirty="0">
              <a:solidFill>
                <a:schemeClr val="bg1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def </a:t>
            </a:r>
            <a:r>
              <a:rPr lang="en" sz="1600" dirty="0" err="1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show_menu</a:t>
            </a:r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():</a:t>
            </a:r>
          </a:p>
          <a:p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print("="*20)</a:t>
            </a:r>
          </a:p>
          <a:p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print("【1】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开始游戏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;")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print("【2】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暂停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;")</a:t>
            </a:r>
          </a:p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   </a:t>
            </a:r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print("【0】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.")</a:t>
            </a:r>
          </a:p>
          <a:p>
            <a:endParaRPr lang="en" sz="1600" dirty="0">
              <a:solidFill>
                <a:schemeClr val="bg1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" sz="1600" dirty="0" err="1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Game.show_menu</a:t>
            </a:r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类名直接访问</a:t>
            </a:r>
            <a:endParaRPr lang="en" sz="1600" dirty="0">
              <a:solidFill>
                <a:schemeClr val="bg1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game = Game()</a:t>
            </a:r>
          </a:p>
          <a:p>
            <a:r>
              <a:rPr lang="en" sz="1600" dirty="0" err="1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game.show_menu</a:t>
            </a:r>
            <a:r>
              <a:rPr lang="e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对象名访问</a:t>
            </a:r>
            <a:endParaRPr sz="1600" dirty="0">
              <a:solidFill>
                <a:schemeClr val="bg1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947311" y="923454"/>
            <a:ext cx="7722606" cy="5631256"/>
          </a:xfrm>
        </p:spPr>
        <p:txBody>
          <a:bodyPr/>
          <a:lstStyle/>
          <a:p>
            <a:pPr marL="342900" indent="-342900">
              <a:buFont typeface="+mj-lt"/>
            </a:pPr>
            <a:r>
              <a:rPr lang="zh-CN" altLang="en-US" dirty="0">
                <a:solidFill>
                  <a:schemeClr val="tx1"/>
                </a:solidFill>
              </a:rPr>
              <a:t>什么是属性？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1600" dirty="0"/>
              <a:t>对象或类中定义的属性</a:t>
            </a:r>
            <a:endParaRPr lang="zh-CN" alt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2.</a:t>
            </a:r>
            <a:r>
              <a:rPr lang="zh-CN" altLang="en-US" dirty="0">
                <a:solidFill>
                  <a:schemeClr val="tx1"/>
                </a:solidFill>
              </a:rPr>
              <a:t>什么是类属性？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类所拥有的属性，它被</a:t>
            </a:r>
            <a:r>
              <a:rPr lang="zh-CN" altLang="en-US" sz="1600" b="0" i="0" u="none" strike="noStrike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共享于整个类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中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类方法和静态方法？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类方法，指的是</a:t>
            </a:r>
            <a:r>
              <a:rPr lang="zh-CN" altLang="en-US" sz="1600" b="0" i="0" u="none" strike="noStrike" dirty="0">
                <a:solidFill>
                  <a:srgbClr val="FF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类所拥有的方法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，并需要使用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  <a:r>
              <a:rPr lang="en-US" altLang="zh-CN" sz="1600" b="0" i="0" u="none" strike="noStrike" dirty="0">
                <a:solidFill>
                  <a:srgbClr val="FF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[</a:t>
            </a:r>
            <a:r>
              <a:rPr lang="zh-CN" altLang="en-US" sz="1600" b="0" i="0" u="none" strike="noStrike" dirty="0">
                <a:solidFill>
                  <a:srgbClr val="FF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装饰器</a:t>
            </a:r>
            <a:r>
              <a:rPr lang="en-US" altLang="zh-CN" sz="1600" b="0" i="0" u="none" strike="noStrike" dirty="0">
                <a:solidFill>
                  <a:srgbClr val="FF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]@</a:t>
            </a:r>
            <a:r>
              <a:rPr lang="en" altLang="zh-CN" sz="1600" b="0" i="0" u="none" strike="noStrike" dirty="0" err="1">
                <a:solidFill>
                  <a:srgbClr val="FF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classmethod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标识其为类方法</a:t>
            </a:r>
            <a:endParaRPr lang="en-US" altLang="zh-CN" sz="1600" b="0" i="0" u="none" strike="noStrike" dirty="0"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en-US" altLang="zh-CN" sz="1600" b="0" i="0" u="none" strike="noStrike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静态方法需要通过</a:t>
            </a:r>
            <a:r>
              <a:rPr lang="zh-CN" altLang="en-US" sz="1600" b="0" i="0" u="none" strike="noStrike" dirty="0">
                <a:solidFill>
                  <a:srgbClr val="FF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装饰器</a:t>
            </a:r>
            <a:r>
              <a:rPr lang="en-US" altLang="zh-CN" sz="1600" b="0" i="0" u="none" strike="noStrike" dirty="0">
                <a:solidFill>
                  <a:srgbClr val="FF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@</a:t>
            </a:r>
            <a:r>
              <a:rPr lang="en" altLang="zh-CN" sz="1600" b="0" i="0" u="none" strike="noStrike" dirty="0" err="1">
                <a:solidFill>
                  <a:srgbClr val="FF0000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staticmethod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标识其为静态方法，</a:t>
            </a:r>
            <a:endParaRPr lang="en-US" altLang="zh-CN" sz="1600" b="0" i="0" u="none" strike="noStrike" dirty="0">
              <a:solidFill>
                <a:srgbClr val="333333"/>
              </a:solidFill>
              <a:effectLst/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333333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	</a:t>
            </a: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且静态方法不需要定义参数</a:t>
            </a:r>
            <a:endParaRPr lang="zh-CN" altLang="en-US" sz="1600" dirty="0">
              <a:solidFill>
                <a:schemeClr val="tx1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0880" y="1548103"/>
            <a:ext cx="7615555" cy="42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 err="1">
                <a:solidFill>
                  <a:srgbClr val="262626"/>
                </a:solidFill>
                <a:ea typeface="Alibaba PuHuiTi R" pitchFamily="18" charset="-122"/>
              </a:rPr>
              <a:t>在编写类时，也可以写成如下格式</a:t>
            </a:r>
            <a:r>
              <a:rPr lang="en-US" altLang="zh-CN" sz="1600" dirty="0">
                <a:solidFill>
                  <a:srgbClr val="262626"/>
                </a:solidFill>
                <a:ea typeface="Alibaba PuHuiTi R" pitchFamily="18" charset="-122"/>
              </a:rPr>
              <a:t>(</a:t>
            </a: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</a:rPr>
              <a:t>旧式类</a:t>
            </a:r>
            <a:r>
              <a:rPr lang="en-US" altLang="zh-CN" sz="1600" dirty="0">
                <a:solidFill>
                  <a:srgbClr val="262626"/>
                </a:solidFill>
                <a:ea typeface="Alibaba PuHuiTi R" pitchFamily="18" charset="-122"/>
              </a:rPr>
              <a:t>) 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</a:rPr>
              <a:t>：</a:t>
            </a:r>
          </a:p>
        </p:txBody>
      </p:sp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方式</a:t>
            </a:r>
            <a:r>
              <a:rPr lang="en-US" altLang="zh-CN"/>
              <a:t>2</a:t>
            </a:r>
            <a:r>
              <a:t>：类名</a:t>
            </a:r>
            <a:r>
              <a:rPr lang="en-US" altLang="zh-CN"/>
              <a:t>()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73322ACC-F194-2DFB-5989-F2E89647987F}"/>
              </a:ext>
            </a:extLst>
          </p:cNvPr>
          <p:cNvSpPr/>
          <p:nvPr/>
        </p:nvSpPr>
        <p:spPr>
          <a:xfrm>
            <a:off x="820141" y="3327357"/>
            <a:ext cx="1761490" cy="48260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案例分析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15998A-F5EE-D27A-E259-0CF51C495538}"/>
              </a:ext>
            </a:extLst>
          </p:cNvPr>
          <p:cNvSpPr txBox="1"/>
          <p:nvPr/>
        </p:nvSpPr>
        <p:spPr>
          <a:xfrm>
            <a:off x="2713711" y="3327357"/>
            <a:ext cx="8218805" cy="4271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使用该方式来定义一个老师类。</a:t>
            </a: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193AC6B9-AF72-C1C1-3825-81AD94EFDD0D}"/>
              </a:ext>
            </a:extLst>
          </p:cNvPr>
          <p:cNvSpPr txBox="1"/>
          <p:nvPr/>
        </p:nvSpPr>
        <p:spPr>
          <a:xfrm>
            <a:off x="2713711" y="4342166"/>
            <a:ext cx="3346569" cy="82994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定义教师类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Teacher():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6D82A28F-782B-F4C1-6EC0-1CBD0DABD2A6}"/>
              </a:ext>
            </a:extLst>
          </p:cNvPr>
          <p:cNvSpPr txBox="1"/>
          <p:nvPr/>
        </p:nvSpPr>
        <p:spPr>
          <a:xfrm>
            <a:off x="4668559" y="2175470"/>
            <a:ext cx="2154555" cy="82994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10880" y="1645285"/>
            <a:ext cx="7615555" cy="426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 err="1">
                <a:solidFill>
                  <a:srgbClr val="262626"/>
                </a:solidFill>
                <a:ea typeface="Alibaba PuHuiTi R" pitchFamily="18" charset="-122"/>
              </a:rPr>
              <a:t>此外，还有一种更为常见的定义类的语法</a:t>
            </a:r>
            <a:r>
              <a:rPr lang="en-US" altLang="zh-CN" sz="1600" dirty="0">
                <a:solidFill>
                  <a:srgbClr val="262626"/>
                </a:solidFill>
                <a:ea typeface="Alibaba PuHuiTi R" pitchFamily="18" charset="-122"/>
              </a:rPr>
              <a:t>(</a:t>
            </a:r>
            <a:r>
              <a:rPr lang="zh-CN" altLang="en-US" sz="1600" dirty="0">
                <a:solidFill>
                  <a:srgbClr val="262626"/>
                </a:solidFill>
                <a:ea typeface="Alibaba PuHuiTi R" pitchFamily="18" charset="-122"/>
              </a:rPr>
              <a:t>新式类</a:t>
            </a:r>
            <a:r>
              <a:rPr lang="en-US" altLang="zh-CN" sz="1600" dirty="0">
                <a:solidFill>
                  <a:srgbClr val="262626"/>
                </a:solidFill>
                <a:ea typeface="Alibaba PuHuiTi R" pitchFamily="18" charset="-122"/>
              </a:rPr>
              <a:t>) </a:t>
            </a:r>
            <a:r>
              <a:rPr sz="1600" dirty="0">
                <a:solidFill>
                  <a:srgbClr val="262626"/>
                </a:solidFill>
                <a:ea typeface="Alibaba PuHuiTi R" pitchFamily="18" charset="-122"/>
              </a:rPr>
              <a:t>，如下：</a:t>
            </a:r>
          </a:p>
        </p:txBody>
      </p:sp>
      <p:sp>
        <p:nvSpPr>
          <p:cNvPr id="3" name="文本占位符 1"/>
          <p:cNvSpPr>
            <a:spLocks noGrp="1"/>
          </p:cNvSpPr>
          <p:nvPr/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9906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2pPr>
            <a:lvl3pPr marL="1524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65" b="1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3pPr>
            <a:lvl4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方式</a:t>
            </a:r>
            <a:r>
              <a:rPr lang="en-US" altLang="zh-CN"/>
              <a:t>3</a:t>
            </a:r>
            <a:r>
              <a:t>：类名</a:t>
            </a:r>
            <a:r>
              <a:rPr lang="en-US" altLang="zh-CN"/>
              <a:t>(object)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172FFE09-EA70-7540-697F-B9242B8D3D4A}"/>
              </a:ext>
            </a:extLst>
          </p:cNvPr>
          <p:cNvSpPr txBox="1"/>
          <p:nvPr/>
        </p:nvSpPr>
        <p:spPr>
          <a:xfrm>
            <a:off x="2849409" y="4273124"/>
            <a:ext cx="3558297" cy="82994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定义教师类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Teacher(object):</a:t>
            </a: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pass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2C178B4-B7E3-5020-9671-605630B60FE4}"/>
              </a:ext>
            </a:extLst>
          </p:cNvPr>
          <p:cNvSpPr/>
          <p:nvPr/>
        </p:nvSpPr>
        <p:spPr>
          <a:xfrm>
            <a:off x="820141" y="3327357"/>
            <a:ext cx="1761490" cy="482600"/>
          </a:xfrm>
          <a:prstGeom prst="roundRect">
            <a:avLst/>
          </a:prstGeom>
          <a:solidFill>
            <a:srgbClr val="B60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案例分析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A88F08-BAD1-5A95-462E-5A5BEFCB60BF}"/>
              </a:ext>
            </a:extLst>
          </p:cNvPr>
          <p:cNvSpPr txBox="1"/>
          <p:nvPr/>
        </p:nvSpPr>
        <p:spPr>
          <a:xfrm>
            <a:off x="2713711" y="3327357"/>
            <a:ext cx="8218805" cy="42710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使用该方式来定义一个老师类。</a:t>
            </a:r>
            <a:endParaRPr lang="zh-CN" altLang="en-US" sz="16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D56DCB55-4ED6-9B8A-00BC-4E1C0F6D8109}"/>
              </a:ext>
            </a:extLst>
          </p:cNvPr>
          <p:cNvSpPr txBox="1"/>
          <p:nvPr/>
        </p:nvSpPr>
        <p:spPr>
          <a:xfrm>
            <a:off x="4668559" y="2175470"/>
            <a:ext cx="2154555" cy="82994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4782820" y="2080895"/>
            <a:ext cx="6506210" cy="2696210"/>
          </a:xfrm>
        </p:spPr>
        <p:txBody>
          <a:bodyPr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dirty="0"/>
              <a:t>定义类的</a:t>
            </a:r>
            <a:r>
              <a:rPr lang="zh-CN" altLang="en-US" dirty="0"/>
              <a:t>三</a:t>
            </a:r>
            <a:r>
              <a:rPr lang="zh-CN" dirty="0"/>
              <a:t>种语法</a:t>
            </a:r>
            <a:r>
              <a:rPr lang="zh-CN" altLang="en-US" dirty="0"/>
              <a:t>？</a:t>
            </a:r>
            <a:endParaRPr lang="en-US" altLang="zh-CN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2. 【</a:t>
            </a:r>
            <a:r>
              <a:rPr lang="zh-CN" altLang="en-US" dirty="0"/>
              <a:t>重点</a:t>
            </a:r>
            <a:r>
              <a:rPr lang="en-US" altLang="zh-CN" dirty="0"/>
              <a:t>】</a:t>
            </a:r>
            <a:r>
              <a:rPr lang="zh-CN" dirty="0"/>
              <a:t>类名</a:t>
            </a:r>
            <a:r>
              <a:rPr lang="en-US" altLang="zh-CN" dirty="0"/>
              <a:t>(object)</a:t>
            </a:r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以后采用这种方式定义类</a:t>
            </a:r>
            <a:endParaRPr dirty="0"/>
          </a:p>
          <a:p>
            <a:pPr marL="0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76EA7EB-322F-AA23-5A55-497E7789F0D3}"/>
              </a:ext>
            </a:extLst>
          </p:cNvPr>
          <p:cNvSpPr txBox="1"/>
          <p:nvPr/>
        </p:nvSpPr>
        <p:spPr>
          <a:xfrm>
            <a:off x="4883028" y="2263152"/>
            <a:ext cx="2154555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1.class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类名：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2.c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lass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类名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itchFamily="2" charset="2"/>
              </a:rPr>
              <a:t>():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3.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class </a:t>
            </a:r>
            <a:r>
              <a:rPr sz="1600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类名</a:t>
            </a:r>
            <a:r>
              <a:rPr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(object)</a:t>
            </a:r>
            <a:r>
              <a:rPr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pass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19358" y="1230630"/>
            <a:ext cx="5973761" cy="4256405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sym typeface="+mn-ea"/>
              </a:rPr>
              <a:t>定义类的几种语法</a:t>
            </a:r>
            <a:endParaRPr lang="en-US" altLang="zh-CN" b="1" dirty="0">
              <a:solidFill>
                <a:srgbClr val="AD2B26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Python</a:t>
            </a:r>
            <a:r>
              <a:rPr lang="zh-CN" altLang="en-US" b="1" dirty="0">
                <a:solidFill>
                  <a:srgbClr val="C00000"/>
                </a:solidFill>
              </a:rPr>
              <a:t>中的继承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    概念、单继承、多继承、</a:t>
            </a:r>
            <a:r>
              <a:rPr lang="en-US" altLang="zh-CN" dirty="0">
                <a:solidFill>
                  <a:srgbClr val="C00000"/>
                </a:solidFill>
              </a:rPr>
              <a:t>super</a:t>
            </a:r>
            <a:r>
              <a:rPr lang="zh-CN" altLang="en-US" dirty="0">
                <a:solidFill>
                  <a:srgbClr val="C00000"/>
                </a:solidFill>
              </a:rPr>
              <a:t>、多层继承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Python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中的封装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中的多态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面向对象的其他特性</a:t>
            </a:r>
          </a:p>
        </p:txBody>
      </p:sp>
      <p:pic>
        <p:nvPicPr>
          <p:cNvPr id="4" name="图片 3" descr="303b32313537333932333bbcfdcdb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9448" y="2376762"/>
            <a:ext cx="410210" cy="4102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Q2YzdiNTQ4YzdkMDBkYmYyNWE2ODkxOWQ2NWMwN2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75,&quot;width&quot;:412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508,&quot;width&quot;:6504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6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7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8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9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0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_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3229</TotalTime>
  <Words>5785</Words>
  <Application>Microsoft Macintosh PowerPoint</Application>
  <PresentationFormat>宽屏</PresentationFormat>
  <Paragraphs>459</Paragraphs>
  <Slides>52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16</vt:i4>
      </vt:variant>
      <vt:variant>
        <vt:lpstr>幻灯片标题</vt:lpstr>
      </vt:variant>
      <vt:variant>
        <vt:i4>52</vt:i4>
      </vt:variant>
    </vt:vector>
  </HeadingPairs>
  <TitlesOfParts>
    <vt:vector size="85" baseType="lpstr">
      <vt:lpstr>阿里巴巴普惠体</vt:lpstr>
      <vt:lpstr>等线</vt:lpstr>
      <vt:lpstr>黑体</vt:lpstr>
      <vt:lpstr>华文楷体</vt:lpstr>
      <vt:lpstr>微软雅黑</vt:lpstr>
      <vt:lpstr>纤黑体</vt:lpstr>
      <vt:lpstr>Alibaba PuHuiTi</vt:lpstr>
      <vt:lpstr>Alibaba PuHuiTi B</vt:lpstr>
      <vt:lpstr>Alibaba PuHuiTi M</vt:lpstr>
      <vt:lpstr>Alibaba PuHuiTi R</vt:lpstr>
      <vt:lpstr>Arial</vt:lpstr>
      <vt:lpstr>Calibri</vt:lpstr>
      <vt:lpstr>Helvetica Neue</vt:lpstr>
      <vt:lpstr>Open Sans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2_正文设计方案</vt:lpstr>
      <vt:lpstr>3_正文设计方案</vt:lpstr>
      <vt:lpstr>3_学习目标</vt:lpstr>
      <vt:lpstr>6_学习目标</vt:lpstr>
      <vt:lpstr>7_学习目标</vt:lpstr>
      <vt:lpstr>8_学习目标</vt:lpstr>
      <vt:lpstr>9_学习目标</vt:lpstr>
      <vt:lpstr>10_学习目标</vt:lpstr>
      <vt:lpstr>1_正文设计方案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Microsoft Office User</cp:lastModifiedBy>
  <cp:revision>1250</cp:revision>
  <dcterms:created xsi:type="dcterms:W3CDTF">2020-03-31T02:23:00Z</dcterms:created>
  <dcterms:modified xsi:type="dcterms:W3CDTF">2023-08-12T15:32:02Z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B8F5CFD6E6A044F687CAA08E77445706</vt:lpwstr>
  </property>
  <property fmtid="{D5CDD505-2E9C-101B-9397-08002B2CF9AE}" pid="3" name="KSOProductBuildVer">
    <vt:lpwstr>2052-11.1.0.12358</vt:lpwstr>
  </property>
</Properties>
</file>