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  <p:sldMasterId id="2147483711" r:id="rId8"/>
  </p:sldMasterIdLst>
  <p:notesMasterIdLst>
    <p:notesMasterId r:id="rId28"/>
  </p:notesMasterIdLst>
  <p:handoutMasterIdLst>
    <p:handoutMasterId r:id="rId29"/>
  </p:handoutMasterIdLst>
  <p:sldIdLst>
    <p:sldId id="462" r:id="rId9"/>
    <p:sldId id="688" r:id="rId10"/>
    <p:sldId id="689" r:id="rId11"/>
    <p:sldId id="690" r:id="rId12"/>
    <p:sldId id="701" r:id="rId13"/>
    <p:sldId id="698" r:id="rId14"/>
    <p:sldId id="699" r:id="rId15"/>
    <p:sldId id="691" r:id="rId16"/>
    <p:sldId id="692" r:id="rId17"/>
    <p:sldId id="700" r:id="rId18"/>
    <p:sldId id="693" r:id="rId19"/>
    <p:sldId id="695" r:id="rId20"/>
    <p:sldId id="696" r:id="rId21"/>
    <p:sldId id="702" r:id="rId22"/>
    <p:sldId id="697" r:id="rId23"/>
    <p:sldId id="703" r:id="rId24"/>
    <p:sldId id="1695" r:id="rId25"/>
    <p:sldId id="1696" r:id="rId26"/>
    <p:sldId id="26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FFFFFF"/>
    <a:srgbClr val="FFFFE4"/>
    <a:srgbClr val="AD2B26"/>
    <a:srgbClr val="49504F"/>
    <a:srgbClr val="B70006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0" autoAdjust="0"/>
    <p:restoredTop sz="95853" autoAdjust="0"/>
  </p:normalViewPr>
  <p:slideViewPr>
    <p:cSldViewPr snapToGrid="0">
      <p:cViewPr>
        <p:scale>
          <a:sx n="130" d="100"/>
          <a:sy n="130" d="100"/>
        </p:scale>
        <p:origin x="130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2023/8/14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46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003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608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014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559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05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9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87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7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658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注：不可变类型进行浅拷贝不会给拷贝的对象开辟新的内存空间，而只是拷贝了这个对象的引用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45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650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0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121464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0282794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6266101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74036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690569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53085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3987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25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37379124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6604554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5327090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13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0307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2698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2209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5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FD13F81-6FA1-4973-06F2-D74A11F1D51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F175BD41-695C-444E-9B46-6EF5D00460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0D8DFFA3-6494-1D51-A2EE-4727900AA497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CF97BDC-5C82-7249-15FC-1011371B6794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3DF436A-3C8A-146A-2181-0C52ED81F68C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35F0F9-09CB-5261-1852-341703962002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837044FF-EFCA-452A-D30B-6D225A031530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81" y="2224847"/>
            <a:ext cx="11565835" cy="1158875"/>
          </a:xfrm>
        </p:spPr>
        <p:txBody>
          <a:bodyPr/>
          <a:lstStyle/>
          <a:p>
            <a:r>
              <a:rPr kumimoji="1" lang="zh-CN" altLang="en-US" sz="6600" dirty="0">
                <a:latin typeface="Alibaba PuHuiTi M"/>
              </a:rPr>
              <a:t>浅拷贝和深拷贝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9176" y="3474279"/>
            <a:ext cx="9900023" cy="610359"/>
          </a:xfrm>
        </p:spPr>
        <p:txBody>
          <a:bodyPr/>
          <a:lstStyle/>
          <a:p>
            <a:r>
              <a:rPr kumimoji="1" lang="zh-CN" altLang="en-US" dirty="0"/>
              <a:t>人生苦短，我学</a:t>
            </a:r>
            <a:r>
              <a:rPr kumimoji="1" lang="en-US" altLang="zh-CN" dirty="0"/>
              <a:t>Python!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浅拷贝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–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 拷贝不可变类型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5B0B0C1-FE63-27C0-2776-95AF84DB65BE}"/>
              </a:ext>
            </a:extLst>
          </p:cNvPr>
          <p:cNvSpPr txBox="1"/>
          <p:nvPr/>
        </p:nvSpPr>
        <p:spPr>
          <a:xfrm>
            <a:off x="2092588" y="1553779"/>
            <a:ext cx="6065501" cy="353943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浅拷贝不可变类型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不会给拷贝的对象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开辟新的内存空间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b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而只是拷贝了这个对象的引用</a:t>
            </a:r>
            <a:b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dm03_</a:t>
            </a:r>
            <a:r>
              <a:rPr lang="zh-CN" altLang="en-US" sz="1400" dirty="0">
                <a:solidFill>
                  <a:srgbClr val="00627A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浅拷贝不可变类型</a:t>
            </a: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():</a:t>
            </a:r>
            <a:b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不可变类型 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 b c</a:t>
            </a:r>
            <a:b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 = (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b = (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11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22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33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c = (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6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7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a, b)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d =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copy.copy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(c)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'id(c)--&gt;'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(c))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'id(d)--&gt;'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(d))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"id(c)</a:t>
            </a:r>
            <a:r>
              <a:rPr lang="zh-CN" altLang="en-US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id(d)</a:t>
            </a:r>
            <a:r>
              <a:rPr lang="zh-CN" altLang="en-US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值一样</a:t>
            </a:r>
            <a:r>
              <a:rPr lang="en-US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说明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</a:t>
            </a:r>
            <a:r>
              <a:rPr lang="zh-CN" altLang="en-US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</a:t>
            </a:r>
            <a:r>
              <a:rPr lang="zh-CN" altLang="en-US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指向相同的内存空间</a:t>
            </a:r>
            <a:r>
              <a:rPr lang="en-US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不可变类型本身值都是不能被修改的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没有再浪费内存空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b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#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所以程序员要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copy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不可变类型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b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# 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python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解释器直接返回值地址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别名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/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引用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651510-2B06-07E1-87BA-55375AABF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71" y="5421630"/>
            <a:ext cx="5790038" cy="99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浅拷贝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–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 拷贝不可变类型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F3F2A0-C589-48D7-9DD7-512AF1079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635973"/>
            <a:ext cx="10749598" cy="37628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4CDD45-DC07-DE07-5C95-11F204DCDB37}"/>
              </a:ext>
            </a:extLst>
          </p:cNvPr>
          <p:cNvSpPr txBox="1"/>
          <p:nvPr/>
        </p:nvSpPr>
        <p:spPr>
          <a:xfrm>
            <a:off x="2191372" y="5398871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8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浅拷贝不可变类型</a:t>
            </a:r>
            <a:r>
              <a:rPr lang="en-US" altLang="zh-CN" sz="18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sz="18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不会给拷贝的对象开辟新的内存空间</a:t>
            </a:r>
            <a:r>
              <a:rPr lang="en-US" altLang="zh-CN" sz="18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br>
              <a:rPr lang="en-US" altLang="zh-CN" sz="18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8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8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而</a:t>
            </a:r>
            <a:r>
              <a:rPr lang="zh-CN" altLang="en-US" sz="1800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只是拷贝</a:t>
            </a:r>
            <a:r>
              <a:rPr lang="zh-CN" altLang="en-US" sz="18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了这个对象（</a:t>
            </a:r>
            <a:r>
              <a:rPr lang="en-US" altLang="zh-CN" sz="1800" dirty="0" err="1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eg</a:t>
            </a:r>
            <a:r>
              <a:rPr lang="zh-CN" altLang="en-US" sz="18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</a:t>
            </a:r>
            <a:r>
              <a:rPr lang="en-US" altLang="zh-CN" sz="18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data</a:t>
            </a:r>
            <a:r>
              <a:rPr lang="zh-CN" altLang="en-US" sz="18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对象）的引用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79861F-78A8-9662-69D7-E87E16E9A6E1}"/>
              </a:ext>
            </a:extLst>
          </p:cNvPr>
          <p:cNvSpPr txBox="1"/>
          <p:nvPr/>
        </p:nvSpPr>
        <p:spPr>
          <a:xfrm>
            <a:off x="2191372" y="6244479"/>
            <a:ext cx="8051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b="0" dirty="0"/>
              <a:t>对于浅拷贝的理解，拷贝不可变类型和可变类型</a:t>
            </a:r>
            <a:r>
              <a:rPr lang="en-US" altLang="zh-CN" b="0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种情况</a:t>
            </a:r>
            <a:r>
              <a:rPr lang="zh-CN" altLang="en-US" dirty="0"/>
              <a:t>来理解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58360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4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、深拷贝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–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 概念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文本占位符 2">
            <a:extLst>
              <a:ext uri="{FF2B5EF4-FFF2-40B4-BE49-F238E27FC236}">
                <a16:creationId xmlns:a16="http://schemas.microsoft.com/office/drawing/2014/main" id="{5C91CF63-A821-CFB9-FDC5-88E1E78342C8}"/>
              </a:ext>
            </a:extLst>
          </p:cNvPr>
          <p:cNvSpPr txBox="1">
            <a:spLocks/>
          </p:cNvSpPr>
          <p:nvPr/>
        </p:nvSpPr>
        <p:spPr>
          <a:xfrm>
            <a:off x="981086" y="1777609"/>
            <a:ext cx="10063634" cy="1083949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深拷贝：拷贝一个对象时，只要发现对象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有可变类型</a:t>
            </a:r>
            <a:r>
              <a:rPr lang="zh-CN" altLang="en-US" dirty="0">
                <a:sym typeface="+mn-ea"/>
              </a:rPr>
              <a:t>就会对该对象到最后一个可变类型的每一层对象就行拷贝，对每一层拷贝的对象都会开辟新的内存空间进行存储。</a:t>
            </a:r>
          </a:p>
          <a:p>
            <a:endParaRPr lang="zh-CN" altLang="en-US" dirty="0">
              <a:sym typeface="+mn-ea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F22F1688-1987-2302-1411-BB85733B0549}"/>
              </a:ext>
            </a:extLst>
          </p:cNvPr>
          <p:cNvSpPr txBox="1">
            <a:spLocks/>
          </p:cNvSpPr>
          <p:nvPr/>
        </p:nvSpPr>
        <p:spPr>
          <a:xfrm>
            <a:off x="981086" y="2746963"/>
            <a:ext cx="9067040" cy="51178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深拷贝</a:t>
            </a:r>
            <a:r>
              <a:rPr lang="zh-CN" altLang="en-US" dirty="0">
                <a:sym typeface="+mn-ea"/>
              </a:rPr>
              <a:t>需要使用</a:t>
            </a:r>
            <a:r>
              <a:rPr lang="en" dirty="0">
                <a:sym typeface="+mn-ea"/>
              </a:rPr>
              <a:t>copy</a:t>
            </a:r>
            <a:r>
              <a:rPr lang="zh-CN" altLang="en-US" dirty="0">
                <a:sym typeface="+mn-ea"/>
              </a:rPr>
              <a:t>模块下的</a:t>
            </a:r>
            <a:r>
              <a:rPr lang="en" dirty="0">
                <a:sym typeface="+mn-ea"/>
              </a:rPr>
              <a:t>copy()</a:t>
            </a:r>
            <a:r>
              <a:rPr lang="zh-CN" altLang="en-US" dirty="0">
                <a:sym typeface="+mn-ea"/>
              </a:rPr>
              <a:t>函数  </a:t>
            </a:r>
            <a:r>
              <a:rPr lang="en-US" altLang="zh-CN" dirty="0" err="1">
                <a:sym typeface="+mn-ea"/>
              </a:rPr>
              <a:t>eg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copy.deepcopy</a:t>
            </a:r>
            <a:r>
              <a:rPr lang="en-US" altLang="zh-CN" dirty="0">
                <a:sym typeface="+mn-ea"/>
              </a:rPr>
              <a:t>(a)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6B95EF34-F3CC-48E6-C67C-B561A2EDE933}"/>
              </a:ext>
            </a:extLst>
          </p:cNvPr>
          <p:cNvSpPr txBox="1">
            <a:spLocks/>
          </p:cNvSpPr>
          <p:nvPr/>
        </p:nvSpPr>
        <p:spPr>
          <a:xfrm>
            <a:off x="981086" y="3484990"/>
            <a:ext cx="9067040" cy="51178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大白话理解：浅拷贝拷贝的少，深拷贝拷贝的多</a:t>
            </a: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57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4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、深拷贝 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–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拷贝可变类型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E17BB4-7FF9-409D-B96B-47975DF14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80" y="1457271"/>
            <a:ext cx="11360181" cy="469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6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4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深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拷贝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–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 拷贝可变类型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5B0B0C1-FE63-27C0-2776-95AF84DB65BE}"/>
              </a:ext>
            </a:extLst>
          </p:cNvPr>
          <p:cNvSpPr txBox="1"/>
          <p:nvPr/>
        </p:nvSpPr>
        <p:spPr>
          <a:xfrm>
            <a:off x="1701762" y="1449379"/>
            <a:ext cx="6065501" cy="375487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深拷贝可变类型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: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若为可变类型开辟新的内存空间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,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所有层都会深拷贝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-US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作用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: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能保证数据的安全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dm01_</a:t>
            </a:r>
            <a:r>
              <a:rPr lang="zh-CN" altLang="en-US" sz="1400" dirty="0">
                <a:solidFill>
                  <a:srgbClr val="00627A"/>
                </a:solidFill>
                <a:effectLst/>
              </a:rPr>
              <a:t>深拷贝可变类型</a:t>
            </a:r>
            <a:r>
              <a:rPr lang="en-US" altLang="zh-CN" sz="1400" dirty="0"/>
              <a:t>():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" altLang="zh-CN" sz="1400" dirty="0"/>
              <a:t>a = [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2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3</a:t>
            </a:r>
            <a:r>
              <a:rPr lang="en" altLang="zh-CN" sz="1400" dirty="0"/>
              <a:t>]</a:t>
            </a:r>
            <a:br>
              <a:rPr lang="en" altLang="zh-CN" sz="1400" dirty="0"/>
            </a:br>
            <a:r>
              <a:rPr lang="en" altLang="zh-CN" sz="1400" dirty="0"/>
              <a:t>    b = [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11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22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33</a:t>
            </a:r>
            <a:r>
              <a:rPr lang="en" altLang="zh-CN" sz="1400" dirty="0"/>
              <a:t>]</a:t>
            </a:r>
            <a:br>
              <a:rPr lang="en" altLang="zh-CN" sz="1400" dirty="0"/>
            </a:br>
            <a:r>
              <a:rPr lang="en" altLang="zh-CN" sz="1400" dirty="0"/>
              <a:t>    c = [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6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7</a:t>
            </a:r>
            <a:r>
              <a:rPr lang="en" altLang="zh-CN" sz="1400" dirty="0"/>
              <a:t>, a, b]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dirty="0"/>
              <a:t>    d = </a:t>
            </a:r>
            <a:r>
              <a:rPr lang="en" altLang="zh-CN" sz="1400" dirty="0" err="1"/>
              <a:t>copy.deepcopy</a:t>
            </a:r>
            <a:r>
              <a:rPr lang="en" altLang="zh-CN" sz="1400" dirty="0"/>
              <a:t>(c)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'id(c)--&gt;'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id</a:t>
            </a:r>
            <a:r>
              <a:rPr lang="en" altLang="zh-CN" sz="1400" dirty="0"/>
              <a:t>(c))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'id(d)--&gt;'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id</a:t>
            </a:r>
            <a:r>
              <a:rPr lang="en" altLang="zh-CN" sz="1400" dirty="0"/>
              <a:t>(d))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'id(c), id(d)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不一样说明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, 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说明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d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是新开辟的内存空间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,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也就是第一层数据是新拷贝的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" altLang="zh-CN" sz="1400" dirty="0"/>
              <a:t>a[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</a:t>
            </a:r>
            <a:r>
              <a:rPr lang="en" altLang="zh-CN" sz="1400" dirty="0"/>
              <a:t>] =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100</a:t>
            </a:r>
            <a:br>
              <a:rPr lang="en" altLang="zh-CN" sz="1400" dirty="0">
                <a:solidFill>
                  <a:srgbClr val="1750EB"/>
                </a:solidFill>
                <a:effectLst/>
              </a:rPr>
            </a:br>
            <a:r>
              <a:rPr lang="en" altLang="zh-CN" sz="1400" dirty="0">
                <a:solidFill>
                  <a:srgbClr val="1750EB"/>
                </a:solidFill>
                <a:effectLst/>
              </a:rPr>
              <a:t>    </a:t>
            </a:r>
            <a:r>
              <a:rPr lang="en" altLang="zh-CN" sz="1400" dirty="0"/>
              <a:t>b[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</a:t>
            </a:r>
            <a:r>
              <a:rPr lang="en" altLang="zh-CN" sz="1400" dirty="0"/>
              <a:t>] =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800</a:t>
            </a:r>
            <a:br>
              <a:rPr lang="en" altLang="zh-CN" sz="1400" dirty="0">
                <a:solidFill>
                  <a:srgbClr val="1750EB"/>
                </a:solidFill>
                <a:effectLst/>
              </a:rPr>
            </a:br>
            <a:r>
              <a:rPr lang="en" altLang="zh-CN" sz="1400" dirty="0">
                <a:solidFill>
                  <a:srgbClr val="1750EB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(c, d)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可以看出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c/d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的第二层数据是不一样的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,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说明是深拷贝了第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2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层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400" dirty="0"/>
              <a:t>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03C8AC-F334-5F74-C290-FC4F9CCE5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62" y="5299882"/>
            <a:ext cx="7772400" cy="13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8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4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深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拷贝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–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 拷贝不可变类型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文本占位符 7">
            <a:extLst>
              <a:ext uri="{FF2B5EF4-FFF2-40B4-BE49-F238E27FC236}">
                <a16:creationId xmlns:a16="http://schemas.microsoft.com/office/drawing/2014/main" id="{BF41D1B7-6FC5-48CB-9F91-D518038E4F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635973"/>
            <a:ext cx="10749598" cy="4097133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effectLst/>
                <a:latin typeface="Helvetica Neue"/>
              </a:rPr>
              <a:t>不可变类型深拷贝：不可变类型进行深拷贝不会给拷贝的对象开辟新的内存空间，而只是拷贝了这个对象的引用。</a:t>
            </a:r>
            <a:endParaRPr lang="zh-CN" altLang="en-US" b="0" i="0" dirty="0">
              <a:solidFill>
                <a:srgbClr val="C00000"/>
              </a:solidFill>
              <a:effectLst/>
              <a:latin typeface="Helvetica Neue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AE3758-2B81-4EAF-B94D-FAB288363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79" y="2444203"/>
            <a:ext cx="11252103" cy="32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97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4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深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拷贝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–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 拷贝可变类型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5B0B0C1-FE63-27C0-2776-95AF84DB65BE}"/>
              </a:ext>
            </a:extLst>
          </p:cNvPr>
          <p:cNvSpPr txBox="1"/>
          <p:nvPr/>
        </p:nvSpPr>
        <p:spPr>
          <a:xfrm>
            <a:off x="1701762" y="1449379"/>
            <a:ext cx="6065501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深拷贝不可变类型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: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若为不可变类型直接就引用了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,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不开辟新的内存空间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</a:rPr>
              <a:t>dm02_</a:t>
            </a:r>
            <a:r>
              <a:rPr lang="zh-CN" altLang="en-US" sz="1400" dirty="0">
                <a:solidFill>
                  <a:srgbClr val="00627A"/>
                </a:solidFill>
                <a:effectLst/>
              </a:rPr>
              <a:t>深拷贝不可变类型</a:t>
            </a:r>
            <a:r>
              <a:rPr lang="en-US" altLang="zh-CN" sz="1400" dirty="0"/>
              <a:t>():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" altLang="zh-CN" sz="1400" dirty="0"/>
              <a:t>a = 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2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3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b = (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11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22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</a:rPr>
              <a:t>33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c = (a, b)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dirty="0"/>
              <a:t>    d = </a:t>
            </a:r>
            <a:r>
              <a:rPr lang="en" altLang="zh-CN" sz="1400" dirty="0" err="1"/>
              <a:t>copy.deepcopy</a:t>
            </a:r>
            <a:r>
              <a:rPr lang="en" altLang="zh-CN" sz="1400" dirty="0"/>
              <a:t>(c)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id</a:t>
            </a:r>
            <a:r>
              <a:rPr lang="en" altLang="zh-CN" sz="1400" dirty="0"/>
              <a:t>(c))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id</a:t>
            </a:r>
            <a:r>
              <a:rPr lang="en" altLang="zh-CN" sz="1400" dirty="0"/>
              <a:t>(d))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"c/d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内存空间相同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, 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说明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c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和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d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指向相同的内存空间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不可变类型本身值都是不能被修改的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,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没有再浪费内存空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,</a:t>
            </a:r>
            <a:br>
              <a:rPr lang="en-US" altLang="zh-CN" sz="1400" i="1" dirty="0">
                <a:solidFill>
                  <a:srgbClr val="8C8C8C"/>
                </a:solidFill>
                <a:effectLst/>
              </a:rPr>
            </a:br>
            <a:r>
              <a:rPr lang="en-US" altLang="zh-CN" sz="1400" i="1" dirty="0">
                <a:solidFill>
                  <a:srgbClr val="8C8C8C"/>
                </a:solidFill>
                <a:effectLst/>
              </a:rPr>
              <a:t>    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所以程序员要深拷贝不可变类型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,</a:t>
            </a:r>
            <a:br>
              <a:rPr lang="en-US" altLang="zh-CN" sz="1400" i="1" dirty="0">
                <a:solidFill>
                  <a:srgbClr val="8C8C8C"/>
                </a:solidFill>
                <a:effectLst/>
              </a:rPr>
            </a:br>
            <a:r>
              <a:rPr lang="en-US" altLang="zh-CN" sz="1400" i="1" dirty="0">
                <a:solidFill>
                  <a:srgbClr val="8C8C8C"/>
                </a:solidFill>
                <a:effectLst/>
              </a:rPr>
              <a:t>    #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python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解释器直接返回值地址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(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别名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/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引用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)</a:t>
            </a:r>
            <a:br>
              <a:rPr lang="en-US" altLang="zh-CN" sz="1400" i="1" dirty="0">
                <a:solidFill>
                  <a:srgbClr val="8C8C8C"/>
                </a:solidFill>
                <a:effectLst/>
              </a:rPr>
            </a:b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1F9BFF-C79F-7025-34F4-2E67A92DD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22" y="5003519"/>
            <a:ext cx="6108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3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011071" y="1021978"/>
            <a:ext cx="5527376" cy="609600"/>
          </a:xfrm>
        </p:spPr>
        <p:txBody>
          <a:bodyPr/>
          <a:lstStyle/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1</a:t>
            </a:r>
            <a:r>
              <a:rPr lang="zh-CN" altLang="en-US" dirty="0"/>
              <a:t> 浅拷贝和深拷贝的</a:t>
            </a:r>
            <a:r>
              <a:rPr lang="en-US" altLang="zh-CN" dirty="0" err="1"/>
              <a:t>api</a:t>
            </a:r>
            <a:r>
              <a:rPr lang="zh-CN" altLang="en-US" dirty="0"/>
              <a:t>函数？</a:t>
            </a:r>
            <a:endParaRPr lang="en-US" dirty="0"/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DDE5FFD4-4CF9-99CE-141B-E14AEEFB2A36}"/>
              </a:ext>
            </a:extLst>
          </p:cNvPr>
          <p:cNvSpPr txBox="1">
            <a:spLocks/>
          </p:cNvSpPr>
          <p:nvPr/>
        </p:nvSpPr>
        <p:spPr>
          <a:xfrm>
            <a:off x="4930587" y="1631578"/>
            <a:ext cx="3191435" cy="4572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copy</a:t>
            </a:r>
            <a:r>
              <a:rPr lang="en-US" altLang="zh-CN" sz="1600" dirty="0" err="1"/>
              <a:t>.copy</a:t>
            </a:r>
            <a:r>
              <a:rPr lang="en-US" altLang="zh-CN" sz="1600" dirty="0"/>
              <a:t>()</a:t>
            </a:r>
            <a:r>
              <a:rPr lang="zh-CN" altLang="en-US" sz="1600" dirty="0"/>
              <a:t> 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 err="1"/>
              <a:t>copy.deepcopy</a:t>
            </a:r>
            <a:r>
              <a:rPr lang="en-US" altLang="zh-CN" sz="1600" dirty="0"/>
              <a:t>()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F5AF16A4-81E6-FC7D-ED18-E36F9CF14603}"/>
              </a:ext>
            </a:extLst>
          </p:cNvPr>
          <p:cNvSpPr txBox="1">
            <a:spLocks/>
          </p:cNvSpPr>
          <p:nvPr/>
        </p:nvSpPr>
        <p:spPr>
          <a:xfrm>
            <a:off x="4011071" y="2178425"/>
            <a:ext cx="5527376" cy="609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</a:t>
            </a:r>
            <a:r>
              <a:rPr lang="zh-CN" altLang="en-US" dirty="0"/>
              <a:t> 浅拷贝拷贝可变类型和不可变类型特点？</a:t>
            </a:r>
            <a:endParaRPr lang="en-US" dirty="0"/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D12218F4-AC6B-ADCA-D7DE-E3966A0471A7}"/>
              </a:ext>
            </a:extLst>
          </p:cNvPr>
          <p:cNvSpPr txBox="1">
            <a:spLocks/>
          </p:cNvSpPr>
          <p:nvPr/>
        </p:nvSpPr>
        <p:spPr>
          <a:xfrm>
            <a:off x="4437528" y="2796991"/>
            <a:ext cx="5280213" cy="4572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>
                <a:effectLst/>
              </a:rPr>
              <a:t>浅拷贝可变类型</a:t>
            </a:r>
            <a:r>
              <a:rPr lang="en-US" altLang="zh-CN" sz="1600" dirty="0">
                <a:effectLst/>
              </a:rPr>
              <a:t>: </a:t>
            </a:r>
            <a:r>
              <a:rPr lang="zh-CN" altLang="en-US" sz="1600" dirty="0">
                <a:solidFill>
                  <a:srgbClr val="C00000"/>
                </a:solidFill>
                <a:effectLst/>
              </a:rPr>
              <a:t>只拷贝第</a:t>
            </a:r>
            <a:r>
              <a:rPr lang="en-US" altLang="zh-CN" sz="1600" dirty="0">
                <a:solidFill>
                  <a:srgbClr val="C00000"/>
                </a:solidFill>
                <a:effectLst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effectLst/>
              </a:rPr>
              <a:t>层数据</a:t>
            </a:r>
            <a:r>
              <a:rPr lang="en-US" altLang="zh-CN" sz="1600" dirty="0">
                <a:effectLst/>
              </a:rPr>
              <a:t>, </a:t>
            </a:r>
            <a:r>
              <a:rPr lang="zh-CN" altLang="en-US" sz="1600" dirty="0">
                <a:effectLst/>
              </a:rPr>
              <a:t>深层次数据不拷贝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DC98BD-222C-3E7E-E52B-4B4A8C972D25}"/>
              </a:ext>
            </a:extLst>
          </p:cNvPr>
          <p:cNvSpPr txBox="1"/>
          <p:nvPr/>
        </p:nvSpPr>
        <p:spPr>
          <a:xfrm>
            <a:off x="4437528" y="336866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浅拷贝不可变类型</a:t>
            </a:r>
            <a:r>
              <a:rPr lang="en-US" altLang="zh-CN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不会给拷贝的对象</a:t>
            </a:r>
            <a:r>
              <a:rPr lang="en" altLang="zh-CN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</a:t>
            </a:r>
            <a:r>
              <a:rPr lang="zh-CN" altLang="en-US" sz="1600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开辟新的内存空间</a:t>
            </a:r>
            <a:r>
              <a:rPr lang="en-US" altLang="zh-CN" sz="1600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br>
              <a:rPr lang="en-US" altLang="zh-CN" sz="1600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而只是拷贝了这个对象的引用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6474DBDD-EEEF-E3BE-EC6C-25519B6CD4FB}"/>
              </a:ext>
            </a:extLst>
          </p:cNvPr>
          <p:cNvSpPr txBox="1">
            <a:spLocks/>
          </p:cNvSpPr>
          <p:nvPr/>
        </p:nvSpPr>
        <p:spPr>
          <a:xfrm>
            <a:off x="4011071" y="4114804"/>
            <a:ext cx="5527376" cy="609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3</a:t>
            </a:r>
            <a:r>
              <a:rPr lang="zh-CN" altLang="en-US" dirty="0"/>
              <a:t> 深拷贝拷贝可变类型和不可变类型特点？</a:t>
            </a:r>
            <a:endParaRPr lang="en-US" dirty="0"/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0C8CA901-80F1-302E-BD19-B1AC3D4C150F}"/>
              </a:ext>
            </a:extLst>
          </p:cNvPr>
          <p:cNvSpPr txBox="1">
            <a:spLocks/>
          </p:cNvSpPr>
          <p:nvPr/>
        </p:nvSpPr>
        <p:spPr>
          <a:xfrm>
            <a:off x="4437528" y="4733370"/>
            <a:ext cx="6696637" cy="4572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/>
              <a:t>深拷贝可变类型</a:t>
            </a:r>
            <a:r>
              <a:rPr lang="en-US" altLang="zh-CN" sz="1600" dirty="0"/>
              <a:t>: </a:t>
            </a:r>
            <a:r>
              <a:rPr lang="zh-CN" altLang="en-US" sz="1600" dirty="0"/>
              <a:t>若为可变类型开辟新的内存空间</a:t>
            </a:r>
            <a:r>
              <a:rPr lang="en-US" altLang="zh-CN" sz="1600" dirty="0"/>
              <a:t>,</a:t>
            </a:r>
            <a:r>
              <a:rPr lang="zh-CN" altLang="en-US" sz="1600" dirty="0">
                <a:solidFill>
                  <a:srgbClr val="C00000"/>
                </a:solidFill>
              </a:rPr>
              <a:t>所有层都会深拷贝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810C059-EB9A-7378-7C45-F496BC5CECFA}"/>
              </a:ext>
            </a:extLst>
          </p:cNvPr>
          <p:cNvSpPr txBox="1"/>
          <p:nvPr/>
        </p:nvSpPr>
        <p:spPr>
          <a:xfrm>
            <a:off x="4437528" y="5305042"/>
            <a:ext cx="66069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深拷贝不可变类型</a:t>
            </a:r>
            <a:r>
              <a:rPr lang="en-US" altLang="zh-CN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若为不可变类型</a:t>
            </a:r>
            <a:r>
              <a:rPr lang="zh-CN" altLang="en-US" sz="1600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直接就引用</a:t>
            </a:r>
            <a:r>
              <a:rPr lang="zh-CN" altLang="en-US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了</a:t>
            </a:r>
            <a:r>
              <a:rPr lang="en-US" altLang="zh-CN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不开辟新的内存空间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011071" y="1021978"/>
            <a:ext cx="5527376" cy="609600"/>
          </a:xfrm>
        </p:spPr>
        <p:txBody>
          <a:bodyPr/>
          <a:lstStyle/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1</a:t>
            </a:r>
            <a:r>
              <a:rPr lang="zh-CN" altLang="en-US" dirty="0"/>
              <a:t> 小贴士</a:t>
            </a:r>
            <a:endParaRPr lang="en-US" dirty="0"/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DDE5FFD4-4CF9-99CE-141B-E14AEEFB2A36}"/>
              </a:ext>
            </a:extLst>
          </p:cNvPr>
          <p:cNvSpPr txBox="1">
            <a:spLocks/>
          </p:cNvSpPr>
          <p:nvPr/>
        </p:nvSpPr>
        <p:spPr>
          <a:xfrm>
            <a:off x="4437528" y="1631578"/>
            <a:ext cx="7117976" cy="1380563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copy.copy</a:t>
            </a:r>
            <a:r>
              <a:rPr lang="en-US" sz="1600" dirty="0"/>
              <a:t>(</a:t>
            </a:r>
            <a:r>
              <a:rPr lang="zh-CN" altLang="en-US" sz="1600" dirty="0"/>
              <a:t>对象</a:t>
            </a:r>
            <a:r>
              <a:rPr lang="en-US" altLang="zh-CN" sz="1600" dirty="0"/>
              <a:t>) </a:t>
            </a:r>
            <a:r>
              <a:rPr lang="zh-CN" altLang="en-US" sz="1600" dirty="0"/>
              <a:t>进行的是浅拷贝</a:t>
            </a: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/>
              <a:t>比如：</a:t>
            </a:r>
            <a:r>
              <a:rPr lang="zh-CN" altLang="en-US" sz="1600" dirty="0">
                <a:solidFill>
                  <a:srgbClr val="C00000"/>
                </a:solidFill>
              </a:rPr>
              <a:t>列表</a:t>
            </a:r>
            <a:r>
              <a:rPr lang="zh-CN" altLang="en-US" sz="1600" dirty="0"/>
              <a:t>为： </a:t>
            </a:r>
            <a:r>
              <a:rPr lang="en-US" altLang="zh-CN" sz="1600" dirty="0"/>
              <a:t>[10, 20, 30, 40], </a:t>
            </a:r>
            <a:r>
              <a:rPr lang="zh-CN" altLang="en-US" sz="1600" dirty="0"/>
              <a:t>就是简单拷贝，不存在深拷贝和浅拷贝问题</a:t>
            </a: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 dirty="0"/>
              <a:t>比如：</a:t>
            </a:r>
            <a:r>
              <a:rPr lang="zh-CN" altLang="en-US" sz="1600" dirty="0">
                <a:solidFill>
                  <a:srgbClr val="C00000"/>
                </a:solidFill>
              </a:rPr>
              <a:t>嵌套列表</a:t>
            </a:r>
            <a:r>
              <a:rPr lang="zh-CN" altLang="en-US" sz="1600" dirty="0"/>
              <a:t>：</a:t>
            </a:r>
            <a:r>
              <a:rPr lang="en-US" altLang="zh-CN" sz="1600" dirty="0"/>
              <a:t>[[10, 20, 30], [40, 50, 60]], </a:t>
            </a:r>
            <a:r>
              <a:rPr lang="zh-CN" altLang="en-US" sz="1600" dirty="0"/>
              <a:t>会存在深拷贝和浅拷贝问题</a:t>
            </a: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0C8CA901-80F1-302E-BD19-B1AC3D4C150F}"/>
              </a:ext>
            </a:extLst>
          </p:cNvPr>
          <p:cNvSpPr txBox="1">
            <a:spLocks/>
          </p:cNvSpPr>
          <p:nvPr/>
        </p:nvSpPr>
        <p:spPr>
          <a:xfrm>
            <a:off x="4437528" y="3200399"/>
            <a:ext cx="7117976" cy="1210235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对可变类型，可能需要对其拷贝。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针对不可变类型，很少对这种类型进行拷贝。</a:t>
            </a:r>
          </a:p>
        </p:txBody>
      </p:sp>
    </p:spTree>
    <p:extLst>
      <p:ext uri="{BB962C8B-B14F-4D97-AF65-F5344CB8AC3E}">
        <p14:creationId xmlns:p14="http://schemas.microsoft.com/office/powerpoint/2010/main" val="1843848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Python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深浅拷贝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80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、可变类型与不可变类型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E7E32668-BB00-4618-B812-C53C2DB480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1201" y="1635972"/>
            <a:ext cx="9892003" cy="1538743"/>
          </a:xfrm>
        </p:spPr>
        <p:txBody>
          <a:bodyPr/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不可变对象：一旦创建就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不可修改的对象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，包括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字符串、元组、数值类型（整型、浮点型）</a:t>
            </a:r>
            <a:endParaRPr lang="en-US" altLang="zh-CN" b="0" i="0" dirty="0">
              <a:solidFill>
                <a:srgbClr val="C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Helvetica Neue"/>
              </a:rPr>
              <a:t>	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该对象所指向的内存中的值不能被改变</a:t>
            </a:r>
            <a:endParaRPr lang="en-US" altLang="zh-CN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chemeClr val="tx1"/>
                </a:solidFill>
                <a:latin typeface="Helvetica Neue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Helvetica Neue"/>
              </a:rPr>
              <a:t>想要</a:t>
            </a:r>
            <a:r>
              <a:rPr lang="zh-CN" altLang="en-US" dirty="0">
                <a:solidFill>
                  <a:srgbClr val="C00000"/>
                </a:solidFill>
                <a:latin typeface="Helvetica Neue"/>
              </a:rPr>
              <a:t>修改对象的值的时</a:t>
            </a:r>
            <a:r>
              <a:rPr lang="zh-CN" altLang="en-US" dirty="0">
                <a:solidFill>
                  <a:schemeClr val="tx1"/>
                </a:solidFill>
                <a:latin typeface="Helvetica Neue"/>
              </a:rPr>
              <a:t>，需要复制一份后再改变，</a:t>
            </a:r>
            <a:r>
              <a:rPr lang="zh-CN" altLang="en-US" dirty="0">
                <a:solidFill>
                  <a:srgbClr val="C00000"/>
                </a:solidFill>
                <a:latin typeface="Helvetica Neue"/>
              </a:rPr>
              <a:t>会返回一个新地址</a:t>
            </a:r>
          </a:p>
          <a:p>
            <a:pPr marL="0" indent="0" algn="l">
              <a:buNone/>
            </a:pPr>
            <a:r>
              <a:rPr lang="en-US" altLang="zh-CN" dirty="0">
                <a:solidFill>
                  <a:schemeClr val="tx1"/>
                </a:solidFill>
                <a:latin typeface="Helvetica Neue"/>
              </a:rPr>
              <a:t>	</a:t>
            </a:r>
            <a:endParaRPr lang="en-US" altLang="zh-CN" b="0" i="0" dirty="0">
              <a:solidFill>
                <a:schemeClr val="tx1"/>
              </a:solidFill>
              <a:effectLst/>
              <a:latin typeface="Helvetica Neue"/>
            </a:endParaRPr>
          </a:p>
        </p:txBody>
      </p:sp>
      <p:sp>
        <p:nvSpPr>
          <p:cNvPr id="2" name="文本占位符 7">
            <a:extLst>
              <a:ext uri="{FF2B5EF4-FFF2-40B4-BE49-F238E27FC236}">
                <a16:creationId xmlns:a16="http://schemas.microsoft.com/office/drawing/2014/main" id="{883D5BA2-3923-504E-6A8F-F218A6DBEDC1}"/>
              </a:ext>
            </a:extLst>
          </p:cNvPr>
          <p:cNvSpPr txBox="1">
            <a:spLocks/>
          </p:cNvSpPr>
          <p:nvPr/>
        </p:nvSpPr>
        <p:spPr>
          <a:xfrm>
            <a:off x="822231" y="3353416"/>
            <a:ext cx="9790973" cy="186861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Helvetica Neue"/>
              </a:rPr>
              <a:t>可变对象：可以修改的对象，包括列表、字典、集合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Helvetica Neue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Helvetica Neue"/>
              </a:rPr>
              <a:t>该对象所指</a:t>
            </a:r>
            <a:r>
              <a:rPr lang="zh-CN" altLang="en-US" dirty="0">
                <a:solidFill>
                  <a:srgbClr val="C00000"/>
                </a:solidFill>
                <a:latin typeface="Helvetica Neue"/>
              </a:rPr>
              <a:t>内存的值</a:t>
            </a:r>
            <a:r>
              <a:rPr lang="zh-CN" altLang="en-US" dirty="0">
                <a:solidFill>
                  <a:schemeClr val="tx1"/>
                </a:solidFill>
                <a:latin typeface="Helvetica Neue"/>
              </a:rPr>
              <a:t>可以</a:t>
            </a:r>
            <a:r>
              <a:rPr lang="zh-CN" altLang="en-US" dirty="0">
                <a:solidFill>
                  <a:srgbClr val="C00000"/>
                </a:solidFill>
                <a:latin typeface="Helvetica Neue"/>
              </a:rPr>
              <a:t>被改变</a:t>
            </a:r>
            <a:endParaRPr lang="en-US" altLang="zh-CN" dirty="0">
              <a:solidFill>
                <a:srgbClr val="C00000"/>
              </a:solidFill>
              <a:latin typeface="Helvetica Neue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Helvetica Neue"/>
              </a:rPr>
              <a:t>	</a:t>
            </a:r>
            <a:r>
              <a:rPr lang="zh-CN" altLang="en-US" dirty="0">
                <a:solidFill>
                  <a:schemeClr val="tx1"/>
                </a:solidFill>
                <a:latin typeface="Helvetica Neue"/>
              </a:rPr>
              <a:t>该对象的</a:t>
            </a:r>
            <a:r>
              <a:rPr lang="zh-CN" altLang="en-US" dirty="0">
                <a:solidFill>
                  <a:srgbClr val="C00000"/>
                </a:solidFill>
                <a:latin typeface="Helvetica Neue"/>
              </a:rPr>
              <a:t>内存地址</a:t>
            </a:r>
            <a:r>
              <a:rPr lang="zh-CN" altLang="en-US" dirty="0">
                <a:solidFill>
                  <a:schemeClr val="tx1"/>
                </a:solidFill>
                <a:latin typeface="Helvetica Neue"/>
              </a:rPr>
              <a:t>不发生改变</a:t>
            </a:r>
          </a:p>
        </p:txBody>
      </p:sp>
    </p:spTree>
    <p:extLst>
      <p:ext uri="{BB962C8B-B14F-4D97-AF65-F5344CB8AC3E}">
        <p14:creationId xmlns:p14="http://schemas.microsoft.com/office/powerpoint/2010/main" val="16670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、变量赋值执行原理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文本占位符 7">
            <a:extLst>
              <a:ext uri="{FF2B5EF4-FFF2-40B4-BE49-F238E27FC236}">
                <a16:creationId xmlns:a16="http://schemas.microsoft.com/office/drawing/2014/main" id="{E7E32668-BB00-4618-B812-C53C2DB480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79" y="2313499"/>
            <a:ext cx="10749598" cy="170333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b="0" i="0" dirty="0">
                <a:solidFill>
                  <a:srgbClr val="C00000"/>
                </a:solidFill>
                <a:effectLst/>
                <a:latin typeface="Helvetica Neue"/>
              </a:rPr>
              <a:t>Python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解释器干的事情：</a:t>
            </a:r>
            <a:endParaRPr lang="en-US" altLang="zh-CN" b="0" i="0" dirty="0">
              <a:solidFill>
                <a:srgbClr val="C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① 创建变量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Helvetica Neue"/>
              </a:rPr>
              <a:t>a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Helvetica Neue"/>
              </a:rPr>
              <a:t>②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创建一个对象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Helvetica Neue"/>
              </a:rPr>
              <a:t>(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分配一块内存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Helvetica Neue"/>
              </a:rPr>
              <a:t>)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，来存储值 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Helvetica Neue"/>
              </a:rPr>
              <a:t>'python'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chemeClr val="tx1"/>
                </a:solidFill>
                <a:effectLst/>
                <a:latin typeface="Helvetica Neue"/>
              </a:rPr>
              <a:t>③ 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将变量与对象，通过指针连接起来，从变量到对象的连接称之为引用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Helvetica Neue"/>
              </a:rPr>
              <a:t>(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变量引用对象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Helvetica Neue"/>
              </a:rPr>
              <a:t>)</a:t>
            </a:r>
            <a:endParaRPr lang="zh-CN" altLang="en-US" b="0" i="0" dirty="0">
              <a:solidFill>
                <a:schemeClr val="tx1"/>
              </a:solidFill>
              <a:effectLst/>
              <a:latin typeface="Helvetica Neue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43762DD-919D-49CE-9F4E-5478402CDA9C}"/>
              </a:ext>
            </a:extLst>
          </p:cNvPr>
          <p:cNvSpPr txBox="1"/>
          <p:nvPr/>
        </p:nvSpPr>
        <p:spPr>
          <a:xfrm>
            <a:off x="710879" y="1695446"/>
            <a:ext cx="10749599" cy="37741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= "python"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7F17F-6939-355E-10CB-997D1426A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828" y="4484527"/>
            <a:ext cx="3716191" cy="179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2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、变量赋值执行原理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2F15196-FD77-039C-25A6-FBBE4AC45373}"/>
              </a:ext>
            </a:extLst>
          </p:cNvPr>
          <p:cNvSpPr txBox="1"/>
          <p:nvPr/>
        </p:nvSpPr>
        <p:spPr>
          <a:xfrm>
            <a:off x="1126409" y="1635973"/>
            <a:ext cx="6065501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python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的赋值操作属于引用赋值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i="1" dirty="0" err="1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eg:b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的别名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形参是实参的别名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dm01_</a:t>
            </a:r>
            <a:r>
              <a:rPr lang="zh-CN" altLang="en-US" sz="1400" dirty="0">
                <a:solidFill>
                  <a:srgbClr val="00627A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普通赋值</a:t>
            </a: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():</a:t>
            </a:r>
            <a:b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1 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python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中的赋值操作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属于引用赋值 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把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的地址赋值给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b)</a:t>
            </a:r>
            <a:b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# 2 b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是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的别名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都指向相同的内存空间</a:t>
            </a:r>
            <a:b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 =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</a:t>
            </a:r>
            <a:b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 = a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'id(a)--&gt;'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(a))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'id(b)--&gt;'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(b))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'id(10)--&gt;'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10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3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也是引用赋值 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指向相同的内存空间</a:t>
            </a:r>
            <a:b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 = [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]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b = [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11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22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33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]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c = [a, b]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d = c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'id(c)--&gt;'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(c))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'id(d)--&gt;'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(d))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4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值的方式赋值 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指向一块内存空间、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也指向一块内存空间</a:t>
            </a:r>
            <a:b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 = a python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中不支持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这样做传参效率高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B3ECE5E-8BC3-3AF8-8650-EC6BCE1CC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433" y="2425486"/>
            <a:ext cx="4089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9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浅拷贝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–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概念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2CA2FC9-27DF-AD5E-E5EF-2C7C80FF11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1634" y="1854460"/>
            <a:ext cx="10063634" cy="1083949"/>
          </a:xfrm>
        </p:spPr>
        <p:txBody>
          <a:bodyPr/>
          <a:lstStyle/>
          <a:p>
            <a:r>
              <a:rPr dirty="0" err="1">
                <a:sym typeface="+mn-ea"/>
              </a:rPr>
              <a:t>浅拷贝只对可变类型的</a:t>
            </a:r>
            <a:r>
              <a:rPr dirty="0" err="1">
                <a:solidFill>
                  <a:srgbClr val="C00000"/>
                </a:solidFill>
                <a:sym typeface="+mn-ea"/>
              </a:rPr>
              <a:t>第一层对象</a:t>
            </a:r>
            <a:r>
              <a:rPr dirty="0" err="1">
                <a:sym typeface="+mn-ea"/>
              </a:rPr>
              <a:t>进行拷贝，对拷贝的对象开辟新的内存空间进行存储，且不会拷贝对象内部的子对象</a:t>
            </a:r>
            <a:r>
              <a:rPr dirty="0">
                <a:sym typeface="+mn-ea"/>
              </a:rPr>
              <a:t>。</a:t>
            </a:r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39E8B64A-A2B8-B4F1-477B-4BA9D8A14496}"/>
              </a:ext>
            </a:extLst>
          </p:cNvPr>
          <p:cNvSpPr txBox="1">
            <a:spLocks/>
          </p:cNvSpPr>
          <p:nvPr/>
        </p:nvSpPr>
        <p:spPr>
          <a:xfrm>
            <a:off x="1001634" y="2823814"/>
            <a:ext cx="9067040" cy="51178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浅拷贝</a:t>
            </a:r>
            <a:r>
              <a:rPr lang="zh-CN" altLang="en-US" dirty="0">
                <a:sym typeface="+mn-ea"/>
              </a:rPr>
              <a:t>需要使用</a:t>
            </a:r>
            <a:r>
              <a:rPr lang="en" dirty="0">
                <a:sym typeface="+mn-ea"/>
              </a:rPr>
              <a:t>copy</a:t>
            </a:r>
            <a:r>
              <a:rPr lang="zh-CN" altLang="en-US" dirty="0">
                <a:sym typeface="+mn-ea"/>
              </a:rPr>
              <a:t>模块下的</a:t>
            </a:r>
            <a:r>
              <a:rPr lang="en" dirty="0">
                <a:sym typeface="+mn-ea"/>
              </a:rPr>
              <a:t>copy()</a:t>
            </a:r>
            <a:r>
              <a:rPr lang="zh-CN" altLang="en-US" dirty="0">
                <a:sym typeface="+mn-ea"/>
              </a:rPr>
              <a:t>函数  </a:t>
            </a:r>
            <a:r>
              <a:rPr lang="en-US" altLang="zh-CN" dirty="0" err="1">
                <a:sym typeface="+mn-ea"/>
              </a:rPr>
              <a:t>eg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=</a:t>
            </a:r>
            <a:r>
              <a:rPr lang="zh-CN" altLang="en-US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copy.copy</a:t>
            </a:r>
            <a:r>
              <a:rPr lang="en-US" altLang="zh-CN" dirty="0">
                <a:sym typeface="+mn-ea"/>
              </a:rPr>
              <a:t>(a)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544D19ED-70BE-996D-AAA5-504B616DC808}"/>
              </a:ext>
            </a:extLst>
          </p:cNvPr>
          <p:cNvSpPr txBox="1">
            <a:spLocks/>
          </p:cNvSpPr>
          <p:nvPr/>
        </p:nvSpPr>
        <p:spPr>
          <a:xfrm>
            <a:off x="1001634" y="3561841"/>
            <a:ext cx="9067040" cy="511784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  <a:sym typeface="+mn-ea"/>
              </a:rPr>
              <a:t>大白话理解：浅拷贝拷贝的少，深拷贝拷贝的多</a:t>
            </a: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284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浅拷贝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–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 拷贝可变类型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6FD2B2-17B7-435D-B3D4-975313B7C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68" y="1653006"/>
            <a:ext cx="10516880" cy="20803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60A7BC0-5014-14D0-9328-4465291917D1}"/>
              </a:ext>
            </a:extLst>
          </p:cNvPr>
          <p:cNvSpPr txBox="1"/>
          <p:nvPr/>
        </p:nvSpPr>
        <p:spPr>
          <a:xfrm>
            <a:off x="1570322" y="4295723"/>
            <a:ext cx="60977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浅拷贝可变类型</a:t>
            </a:r>
            <a:r>
              <a:rPr lang="en-US" altLang="zh-CN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sz="1600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只</a:t>
            </a:r>
            <a:r>
              <a:rPr lang="zh-CN" altLang="en-US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拷贝</a:t>
            </a:r>
            <a:r>
              <a:rPr lang="zh-CN" altLang="en-US" sz="1600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第</a:t>
            </a:r>
            <a:r>
              <a:rPr lang="en-US" altLang="zh-CN" sz="1600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层数据</a:t>
            </a:r>
            <a:r>
              <a:rPr lang="en-US" altLang="zh-CN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600" dirty="0"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深层次数据不拷贝</a:t>
            </a:r>
            <a:endParaRPr lang="en-US" altLang="zh-CN" sz="1600" dirty="0"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r>
              <a:rPr lang="en" altLang="zh-CN" sz="1600" dirty="0"/>
              <a:t>a = [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1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2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3</a:t>
            </a:r>
            <a:r>
              <a:rPr lang="en" altLang="zh-CN" sz="1600" dirty="0"/>
              <a:t>]</a:t>
            </a:r>
            <a:br>
              <a:rPr lang="en" altLang="zh-CN" sz="1600" dirty="0"/>
            </a:br>
            <a:r>
              <a:rPr lang="en" altLang="zh-CN" sz="1600" dirty="0"/>
              <a:t>b = [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11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22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33</a:t>
            </a:r>
            <a:r>
              <a:rPr lang="en" altLang="zh-CN" sz="1600" dirty="0"/>
              <a:t>]</a:t>
            </a:r>
            <a:br>
              <a:rPr lang="en" altLang="zh-CN" sz="1600" dirty="0"/>
            </a:br>
            <a:r>
              <a:rPr lang="en" altLang="zh-CN" sz="1600" dirty="0"/>
              <a:t>c = [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6</a:t>
            </a:r>
            <a:r>
              <a:rPr lang="en" altLang="zh-CN" sz="1600" dirty="0"/>
              <a:t>, 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7</a:t>
            </a:r>
            <a:r>
              <a:rPr lang="en" altLang="zh-CN" sz="1600" dirty="0"/>
              <a:t>, a, b]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</a:t>
            </a:r>
            <a:r>
              <a:rPr lang="en-US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eg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：比如浅拷贝只拷贝 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6,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7,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的地址，</a:t>
            </a:r>
            <a:r>
              <a:rPr lang="en-US" altLang="zh-CN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b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的地址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]</a:t>
            </a:r>
            <a:endParaRPr lang="zh-CN" altLang="en-US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4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浅拷贝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–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 拷贝可变类型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2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5B0B0C1-FE63-27C0-2776-95AF84DB65BE}"/>
              </a:ext>
            </a:extLst>
          </p:cNvPr>
          <p:cNvSpPr txBox="1"/>
          <p:nvPr/>
        </p:nvSpPr>
        <p:spPr>
          <a:xfrm>
            <a:off x="1126409" y="1635973"/>
            <a:ext cx="6065501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浅拷贝可变类型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只拷贝第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层数据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深层次数据不拷贝</a:t>
            </a:r>
            <a:b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dm02_</a:t>
            </a:r>
            <a:r>
              <a:rPr lang="zh-CN" altLang="en-US" sz="1400" dirty="0">
                <a:solidFill>
                  <a:srgbClr val="00627A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浅拷贝可变类型</a:t>
            </a: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():</a:t>
            </a:r>
            <a:b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 = [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]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b = [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11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22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33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]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c = [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6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7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a, b]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测试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 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id(c)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id(d)</a:t>
            </a:r>
            <a:b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 =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copy.copy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(c)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'id(c)--&gt;'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(c))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'id(d)--&gt;'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(d))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"id(c)</a:t>
            </a:r>
            <a:r>
              <a:rPr lang="zh-CN" altLang="en-US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id(d)</a:t>
            </a:r>
            <a:r>
              <a:rPr lang="zh-CN" altLang="en-US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值不一样</a:t>
            </a:r>
            <a:r>
              <a:rPr lang="en-US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说明浅拷贝第</a:t>
            </a:r>
            <a:r>
              <a:rPr lang="en-US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层</a:t>
            </a:r>
            <a:r>
              <a:rPr lang="en-US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最外面一层的数据</a:t>
            </a:r>
            <a:r>
              <a:rPr lang="en-US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)"</a:t>
            </a: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测试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b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(c[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]))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(a))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"id(c[2])</a:t>
            </a:r>
            <a:r>
              <a:rPr lang="zh-CN" altLang="en-US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id(a)</a:t>
            </a:r>
            <a:r>
              <a:rPr lang="zh-CN" altLang="en-US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值一样</a:t>
            </a:r>
            <a:r>
              <a:rPr lang="en-US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说明浅拷贝第</a:t>
            </a:r>
            <a:r>
              <a:rPr lang="en-US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zh-CN" altLang="en-US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层的数据</a:t>
            </a:r>
            <a:r>
              <a:rPr lang="en-US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-US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修改</a:t>
            </a: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a[2] = 22</a:t>
            </a:r>
            <a:b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a[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] = </a:t>
            </a: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22</a:t>
            </a:r>
            <a:b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solidFill>
                  <a:srgbClr val="1750EB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008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'c-&gt;'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c)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1E60948-3B0B-3BFB-50B4-14D3CED3E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357" y="3328827"/>
            <a:ext cx="5263088" cy="172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82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高级语法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940081"/>
            <a:ext cx="10749599" cy="517190"/>
          </a:xfrm>
        </p:spPr>
        <p:txBody>
          <a:bodyPr/>
          <a:lstStyle/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浅拷贝 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–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 拷贝可变类型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   （与普通赋值对比）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B17B78-49BC-4266-B97C-CE6C15CD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13" y="1673995"/>
            <a:ext cx="10985573" cy="42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5568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11584</TotalTime>
  <Words>1915</Words>
  <Application>Microsoft Macintosh PowerPoint</Application>
  <PresentationFormat>宽屏</PresentationFormat>
  <Paragraphs>90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19</vt:i4>
      </vt:variant>
    </vt:vector>
  </HeadingPairs>
  <TitlesOfParts>
    <vt:vector size="41" baseType="lpstr">
      <vt:lpstr>阿里巴巴普惠体</vt:lpstr>
      <vt:lpstr>等线</vt:lpstr>
      <vt:lpstr>黑体</vt:lpstr>
      <vt:lpstr>Alibaba PuHuiTi</vt:lpstr>
      <vt:lpstr>Alibaba PuHuiTi B</vt:lpstr>
      <vt:lpstr>Alibaba PuHuiTi M</vt:lpstr>
      <vt:lpstr>Alibaba PuHuiTi R</vt:lpstr>
      <vt:lpstr>Arial</vt:lpstr>
      <vt:lpstr>Calibri</vt:lpstr>
      <vt:lpstr>Helvetica Neue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1_正文设计方案</vt:lpstr>
      <vt:lpstr>浅拷贝和深拷贝</vt:lpstr>
      <vt:lpstr>Python深浅拷贝</vt:lpstr>
      <vt:lpstr>Python高级语法</vt:lpstr>
      <vt:lpstr>Python高级语法</vt:lpstr>
      <vt:lpstr>Python高级语法</vt:lpstr>
      <vt:lpstr>Python高级语法</vt:lpstr>
      <vt:lpstr>Python高级语法</vt:lpstr>
      <vt:lpstr>Python高级语法</vt:lpstr>
      <vt:lpstr>Python高级语法</vt:lpstr>
      <vt:lpstr>Python高级语法</vt:lpstr>
      <vt:lpstr>Python高级语法</vt:lpstr>
      <vt:lpstr>Python高级语法</vt:lpstr>
      <vt:lpstr>Python高级语法</vt:lpstr>
      <vt:lpstr>Python高级语法</vt:lpstr>
      <vt:lpstr>Python高级语法</vt:lpstr>
      <vt:lpstr>Python高级语法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Microsoft Office User</cp:lastModifiedBy>
  <cp:revision>924</cp:revision>
  <dcterms:created xsi:type="dcterms:W3CDTF">2020-03-31T02:23:27Z</dcterms:created>
  <dcterms:modified xsi:type="dcterms:W3CDTF">2023-08-13T19:24:25Z</dcterms:modified>
</cp:coreProperties>
</file>