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9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59" r:id="rId4"/>
    <p:sldMasterId id="2147483662" r:id="rId5"/>
    <p:sldMasterId id="2147483664" r:id="rId6"/>
    <p:sldMasterId id="2147483681" r:id="rId7"/>
    <p:sldMasterId id="2147483700" r:id="rId8"/>
    <p:sldMasterId id="2147483722" r:id="rId9"/>
    <p:sldMasterId id="2147483815" r:id="rId10"/>
    <p:sldMasterId id="2147483875" r:id="rId11"/>
    <p:sldMasterId id="2147483878" r:id="rId12"/>
    <p:sldMasterId id="2147483881" r:id="rId13"/>
  </p:sldMasterIdLst>
  <p:notesMasterIdLst>
    <p:notesMasterId r:id="rId55"/>
  </p:notesMasterIdLst>
  <p:handoutMasterIdLst>
    <p:handoutMasterId r:id="rId56"/>
  </p:handoutMasterIdLst>
  <p:sldIdLst>
    <p:sldId id="1095" r:id="rId14"/>
    <p:sldId id="1520" r:id="rId15"/>
    <p:sldId id="1800" r:id="rId16"/>
    <p:sldId id="1521" r:id="rId17"/>
    <p:sldId id="1695" r:id="rId18"/>
    <p:sldId id="1787" r:id="rId19"/>
    <p:sldId id="1753" r:id="rId20"/>
    <p:sldId id="1696" r:id="rId21"/>
    <p:sldId id="1755" r:id="rId22"/>
    <p:sldId id="1756" r:id="rId23"/>
    <p:sldId id="1757" r:id="rId24"/>
    <p:sldId id="1788" r:id="rId25"/>
    <p:sldId id="1758" r:id="rId26"/>
    <p:sldId id="1789" r:id="rId27"/>
    <p:sldId id="1760" r:id="rId28"/>
    <p:sldId id="1761" r:id="rId29"/>
    <p:sldId id="1768" r:id="rId30"/>
    <p:sldId id="1769" r:id="rId31"/>
    <p:sldId id="1779" r:id="rId32"/>
    <p:sldId id="1780" r:id="rId33"/>
    <p:sldId id="1781" r:id="rId34"/>
    <p:sldId id="1790" r:id="rId35"/>
    <p:sldId id="1770" r:id="rId36"/>
    <p:sldId id="1783" r:id="rId37"/>
    <p:sldId id="1784" r:id="rId38"/>
    <p:sldId id="1772" r:id="rId39"/>
    <p:sldId id="1773" r:id="rId40"/>
    <p:sldId id="1794" r:id="rId41"/>
    <p:sldId id="1795" r:id="rId42"/>
    <p:sldId id="1796" r:id="rId43"/>
    <p:sldId id="1798" r:id="rId44"/>
    <p:sldId id="1797" r:id="rId45"/>
    <p:sldId id="1799" r:id="rId46"/>
    <p:sldId id="1792" r:id="rId47"/>
    <p:sldId id="1774" r:id="rId48"/>
    <p:sldId id="1775" r:id="rId49"/>
    <p:sldId id="1776" r:id="rId50"/>
    <p:sldId id="1777" r:id="rId51"/>
    <p:sldId id="1786" r:id="rId52"/>
    <p:sldId id="1778" r:id="rId53"/>
    <p:sldId id="1697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FFFFFF"/>
    <a:srgbClr val="49504F"/>
    <a:srgbClr val="B60206"/>
    <a:srgbClr val="AD2B2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 autoAdjust="0"/>
    <p:restoredTop sz="95392" autoAdjust="0"/>
  </p:normalViewPr>
  <p:slideViewPr>
    <p:cSldViewPr snapToGrid="0">
      <p:cViewPr varScale="1">
        <p:scale>
          <a:sx n="141" d="100"/>
          <a:sy n="14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viewProps" Target="view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7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彩</a:t>
            </a:r>
            <a:r>
              <a:rPr lang="zh-CN" altLang="en-US" sz="3600" b="1" dirty="0">
                <a:solidFill>
                  <a:schemeClr val="accent3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蛋</a:t>
            </a: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扩展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651FF74-FE81-A454-014F-79FF4849905A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FB80F282-62B2-3CBF-0853-722BA3D321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13C117AB-E039-50F5-79D9-67541ED11DE5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30128C-B997-AFFC-6124-E64A72171520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8A8A1C-24BD-53AC-F696-9B744A46FDA4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4CFDED-5D3B-AAA9-5866-8E9A82BD65D7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1777A30-12A0-FBE6-2B93-1FF8E179B4F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F64C8B-D277-3397-F65C-014A9C7E031A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76FC5104-4D54-5298-9CE4-2B1B5A4D0A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2AF4E6CB-47F9-6A4E-7287-B1562F9BF34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3F0930-2EC2-3C43-5CDC-06DE2034D159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961465-DDC1-5CC6-863C-B4DFFF9C50A0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9E947C-DF19-D5CF-FE36-E6DDE379D7D7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C24DB8A1-A636-C310-92BF-AD3E1C2AAF3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7EA5606-09FB-87C4-F8B9-E1D395A55C70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3F219BE2-716B-18CC-85F0-4F4D80067B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FFAA6CE2-09BF-D1E2-F497-E9389789D6E2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4CC8CA3-FAD5-6DC9-6193-488318C23331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2520D0-245F-07AF-9B75-FB2A12BCD6B3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FABE9F-245E-6113-B080-EF545F3D2988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4D65B1C-EA1B-D4F7-92E5-C53A77DB5AF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80745" y="2849245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python</a:t>
            </a:r>
            <a:r>
              <a:rPr lang="zh-CN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线程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知道使用多线程完成多任务步骤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能够编程实现多线程完成多任务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知道线程任务的传参方式并实现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线程创建的步骤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313653-BD2B-524C-442A-020BE29516A3}"/>
              </a:ext>
            </a:extLst>
          </p:cNvPr>
          <p:cNvSpPr txBox="1"/>
          <p:nvPr/>
        </p:nvSpPr>
        <p:spPr>
          <a:xfrm>
            <a:off x="3011996" y="1593974"/>
            <a:ext cx="609814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导入线程模块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通过线程类创建线程对象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线程对象 </a:t>
            </a: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threading.Thread</a:t>
            </a: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启动线程执行任务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80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zh-CN" altLang="en-US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线程对象</a:t>
            </a:r>
            <a:r>
              <a:rPr lang="en-US" altLang="zh-CN" sz="18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.start()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线程类参数说明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730AC-ECEC-4DB8-EA7B-6E36B44EA074}"/>
              </a:ext>
            </a:extLst>
          </p:cNvPr>
          <p:cNvSpPr txBox="1"/>
          <p:nvPr/>
        </p:nvSpPr>
        <p:spPr>
          <a:xfrm>
            <a:off x="1002105" y="1669761"/>
            <a:ext cx="10187789" cy="29454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rgbClr val="333333"/>
                </a:solidFill>
                <a:latin typeface="Helvetica Neue" panose="02000503000000020004" pitchFamily="2" charset="0"/>
              </a:defRPr>
            </a:lvl1pPr>
          </a:lstStyle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线程对象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threading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Thread([group [, target [, name [,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args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[,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kwargs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]]]]])</a:t>
            </a:r>
          </a:p>
          <a:p>
            <a:endParaRPr lang="en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group: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线程组，目前只能使用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</a:p>
          <a:p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target: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执行的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目标任务名</a:t>
            </a:r>
          </a:p>
          <a:p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args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以元组的方式给执行任务传参，元组方式传参一定要和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目标任务函数参数的顺序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保持一致。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kwargs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以字典方式给执行任务传参，字典方式传参字典中的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key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一定要和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参数的顺序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保持一致</a:t>
            </a:r>
          </a:p>
          <a:p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name: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线程名，一般不用设置</a:t>
            </a:r>
          </a:p>
        </p:txBody>
      </p:sp>
    </p:spTree>
    <p:extLst>
      <p:ext uri="{BB962C8B-B14F-4D97-AF65-F5344CB8AC3E}">
        <p14:creationId xmlns:p14="http://schemas.microsoft.com/office/powerpoint/2010/main" val="7869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多线程完成多任务的代码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907683" y="1522041"/>
            <a:ext cx="8034020" cy="480060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例如，使用多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程来模拟一边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写代码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一边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听音乐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00143" y="1457271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案例分析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3629A3B-023C-8E84-1400-87B28B292D6F}"/>
              </a:ext>
            </a:extLst>
          </p:cNvPr>
          <p:cNvSpPr txBox="1"/>
          <p:nvPr/>
        </p:nvSpPr>
        <p:spPr>
          <a:xfrm>
            <a:off x="723604" y="2104053"/>
            <a:ext cx="4415065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#1.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编写代码任务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coding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"coding..."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听音乐任务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music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"music..."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6A10A8F-4773-5934-A208-04EBDA8A6240}"/>
              </a:ext>
            </a:extLst>
          </p:cNvPr>
          <p:cNvSpPr txBox="1"/>
          <p:nvPr/>
        </p:nvSpPr>
        <p:spPr>
          <a:xfrm>
            <a:off x="5460882" y="2104053"/>
            <a:ext cx="4415065" cy="23253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=coding)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music_thread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=music)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启动子线程执行任务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coding_thread.start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music_thread.start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>
            <a:extLst>
              <a:ext uri="{FF2B5EF4-FFF2-40B4-BE49-F238E27FC236}">
                <a16:creationId xmlns:a16="http://schemas.microsoft.com/office/drawing/2014/main" id="{424F0BB1-9801-374A-D777-CC10AA1E992D}"/>
              </a:ext>
            </a:extLst>
          </p:cNvPr>
          <p:cNvSpPr>
            <a:spLocks noGrp="1"/>
          </p:cNvSpPr>
          <p:nvPr/>
        </p:nvSpPr>
        <p:spPr>
          <a:xfrm>
            <a:off x="667402" y="562204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线程带参数的任务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8D9D0826-395D-E819-2FA8-5361644FFB36}"/>
              </a:ext>
            </a:extLst>
          </p:cNvPr>
          <p:cNvSpPr txBox="1">
            <a:spLocks/>
          </p:cNvSpPr>
          <p:nvPr/>
        </p:nvSpPr>
        <p:spPr>
          <a:xfrm>
            <a:off x="2816714" y="1371379"/>
            <a:ext cx="8034020" cy="480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使用多线程来模拟小明一边编写</a:t>
            </a:r>
            <a:r>
              <a:rPr lang="e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行代码，一边听</a:t>
            </a:r>
            <a:r>
              <a:rPr lang="e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首音乐功能实现。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5D834B1-099F-351D-E48E-ABC7298AA765}"/>
              </a:ext>
            </a:extLst>
          </p:cNvPr>
          <p:cNvSpPr/>
          <p:nvPr/>
        </p:nvSpPr>
        <p:spPr>
          <a:xfrm>
            <a:off x="780834" y="1371379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6E19BC6-A098-220C-C188-5663D66061DF}"/>
              </a:ext>
            </a:extLst>
          </p:cNvPr>
          <p:cNvSpPr txBox="1"/>
          <p:nvPr/>
        </p:nvSpPr>
        <p:spPr>
          <a:xfrm>
            <a:off x="723605" y="2104053"/>
            <a:ext cx="4608249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编写代码任务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coding</a:t>
            </a:r>
            <a:r>
              <a:rPr lang="en" altLang="zh-CN" sz="1400" dirty="0"/>
              <a:t>(</a:t>
            </a:r>
            <a:r>
              <a:rPr lang="en" altLang="zh-CN" sz="1400" dirty="0" err="1"/>
              <a:t>num,name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(num):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f"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/>
              <a:t>name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正在编写第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/>
              <a:t>i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行代码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听音乐任务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music</a:t>
            </a:r>
            <a:r>
              <a:rPr lang="en" altLang="zh-CN" sz="1400" dirty="0"/>
              <a:t>(</a:t>
            </a:r>
            <a:r>
              <a:rPr lang="en" altLang="zh-CN" sz="1400" dirty="0" err="1"/>
              <a:t>count,name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(count):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f"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/>
              <a:t>name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正在听第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/>
              <a:t>i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首歌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BE17E35-66D1-362B-F833-B4D232BCDB68}"/>
              </a:ext>
            </a:extLst>
          </p:cNvPr>
          <p:cNvSpPr txBox="1"/>
          <p:nvPr/>
        </p:nvSpPr>
        <p:spPr>
          <a:xfrm>
            <a:off x="5602551" y="2104053"/>
            <a:ext cx="5765045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=coding,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args</a:t>
            </a:r>
            <a:r>
              <a:rPr lang="en" altLang="zh-CN" sz="1400" dirty="0"/>
              <a:t>=(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,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小明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 err="1"/>
              <a:t>music_thread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=music,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kwargs</a:t>
            </a:r>
            <a:r>
              <a:rPr lang="en" altLang="zh-CN" sz="1400" dirty="0"/>
              <a:t>={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'name'</a:t>
            </a:r>
            <a:r>
              <a:rPr lang="en" altLang="zh-CN" sz="1400" dirty="0"/>
              <a:t>: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小明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count" </a:t>
            </a:r>
            <a:r>
              <a:rPr lang="en" altLang="zh-CN" sz="1400" dirty="0"/>
              <a:t>: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})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启动子线程执行任务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coding_thread.start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music_thread.start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71645" y="1052830"/>
            <a:ext cx="7753778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创建线程的流程是什么？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a.</a:t>
            </a:r>
            <a:r>
              <a:rPr lang="zh-CN" altLang="en-US" dirty="0"/>
              <a:t>导入线程模块</a:t>
            </a:r>
          </a:p>
          <a:p>
            <a:pPr lvl="1"/>
            <a:r>
              <a:rPr lang="zh-CN" altLang="en-US" b="0" dirty="0"/>
              <a:t>       </a:t>
            </a:r>
            <a:r>
              <a:rPr lang="en-GB" altLang="zh-CN" b="0" dirty="0"/>
              <a:t>import threading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b.</a:t>
            </a:r>
            <a:r>
              <a:rPr lang="zh-CN" altLang="en-US" dirty="0"/>
              <a:t>创建子线程并指定执行的任务</a:t>
            </a:r>
          </a:p>
          <a:p>
            <a:pPr lvl="1"/>
            <a:r>
              <a:rPr lang="zh-CN" altLang="en-US" b="0" dirty="0"/>
              <a:t>        </a:t>
            </a:r>
            <a:r>
              <a:rPr lang="en-GB" altLang="zh-CN" b="0" dirty="0" err="1"/>
              <a:t>sub_thread</a:t>
            </a:r>
            <a:r>
              <a:rPr lang="en-GB" altLang="zh-CN" b="0" dirty="0"/>
              <a:t> = </a:t>
            </a:r>
            <a:r>
              <a:rPr lang="en-GB" altLang="zh-CN" b="0" dirty="0" err="1"/>
              <a:t>threading.Thread</a:t>
            </a:r>
            <a:r>
              <a:rPr lang="en-GB" altLang="zh-CN" b="0" dirty="0"/>
              <a:t>(target=</a:t>
            </a:r>
            <a:r>
              <a:rPr lang="zh-CN" altLang="en-US" b="0" dirty="0"/>
              <a:t>任务名</a:t>
            </a:r>
            <a:r>
              <a:rPr lang="en-US" altLang="zh-CN" b="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c.</a:t>
            </a:r>
            <a:r>
              <a:rPr lang="zh-CN" altLang="en-US" dirty="0"/>
              <a:t>启动线程执行任务</a:t>
            </a:r>
          </a:p>
          <a:p>
            <a:pPr lvl="1"/>
            <a:r>
              <a:rPr lang="zh-CN" altLang="en-US" b="0" dirty="0"/>
              <a:t>        </a:t>
            </a:r>
            <a:r>
              <a:rPr lang="en-GB" altLang="zh-CN" b="0" dirty="0" err="1"/>
              <a:t>sub_thread.start</a:t>
            </a:r>
            <a:r>
              <a:rPr lang="en-GB" altLang="zh-CN" b="0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线程传参的两种方式是什么？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charset="-122"/>
                <a:ea typeface="微软雅黑" charset="-122"/>
              </a:rPr>
              <a:t>         </a:t>
            </a:r>
            <a:r>
              <a:rPr lang="en-US" altLang="zh-CN" sz="1600" dirty="0">
                <a:latin typeface="微软雅黑" charset="-122"/>
                <a:ea typeface="微软雅黑" charset="-122"/>
              </a:rPr>
              <a:t>a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60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元组方式传参 ：元组方式传参一定要和参数的</a:t>
            </a:r>
            <a:r>
              <a:rPr lang="zh-CN" altLang="en-US" sz="1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顺序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保持一致。</a:t>
            </a:r>
            <a:endParaRPr lang="en-US" altLang="zh-CN" sz="1600" dirty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微软雅黑" charset="-122"/>
                <a:ea typeface="微软雅黑" charset="-122"/>
              </a:rPr>
              <a:t>         </a:t>
            </a:r>
            <a:r>
              <a:rPr lang="en-US" altLang="zh-CN" sz="1600" dirty="0">
                <a:latin typeface="微软雅黑" charset="-122"/>
                <a:ea typeface="微软雅黑" charset="-122"/>
              </a:rPr>
              <a:t>b.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字典方式传参：字典方式传参字典中的</a:t>
            </a:r>
            <a:r>
              <a:rPr lang="en-US" altLang="zh-CN" sz="1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key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一定要和</a:t>
            </a:r>
            <a:r>
              <a:rPr lang="zh-CN" altLang="en-US" sz="1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参数名</a:t>
            </a:r>
            <a:r>
              <a:rPr lang="zh-CN" altLang="en-US" sz="1600" dirty="0">
                <a:latin typeface="微软雅黑" charset="-122"/>
                <a:ea typeface="微软雅黑" charset="-122"/>
              </a:rPr>
              <a:t>保持一致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GB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线程的介绍</a:t>
            </a:r>
            <a:endParaRPr lang="en-US" altLang="zh-CN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en-US" altLang="zh-CN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zh-CN" altLang="en-US" sz="18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线程的注意点</a:t>
            </a:r>
            <a:endParaRPr lang="en-US" altLang="zh-CN" sz="1800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200000"/>
              </a:lnSpc>
              <a:buClr>
                <a:srgbClr val="C00000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         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执行顺序、共享全局变量、数据安全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89" y="2729083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知道线程的执行顺序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/>
              <a:t>知道线程间能够共享全局变量</a:t>
            </a:r>
            <a:endParaRPr lang="en-US" altLang="zh-CN" dirty="0"/>
          </a:p>
          <a:p>
            <a:pPr marL="342900" indent="-342900">
              <a:buFont typeface="+mj-lt"/>
            </a:pPr>
            <a:r>
              <a:rPr lang="zh-CN" altLang="en-US" dirty="0"/>
              <a:t>知道多线程的数据安全问题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线程的注意点介绍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94811" y="1791935"/>
            <a:ext cx="7153275" cy="20440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线程之间执行是</a:t>
            </a:r>
            <a:r>
              <a:rPr lang="zh-CN" altLang="en-US" dirty="0">
                <a:solidFill>
                  <a:srgbClr val="C00000"/>
                </a:solidFill>
              </a:rPr>
              <a:t>无序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 主线程会</a:t>
            </a:r>
            <a:r>
              <a:rPr lang="zh-CN" altLang="en-US" dirty="0">
                <a:solidFill>
                  <a:srgbClr val="C00000"/>
                </a:solidFill>
              </a:rPr>
              <a:t>等待</a:t>
            </a:r>
            <a:r>
              <a:rPr lang="zh-CN" altLang="en-US" dirty="0">
                <a:solidFill>
                  <a:schemeClr val="tx1"/>
                </a:solidFill>
              </a:rPr>
              <a:t>所有的子线程执行结束再结束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 线程之间</a:t>
            </a:r>
            <a:r>
              <a:rPr lang="zh-CN" altLang="en-US" dirty="0">
                <a:solidFill>
                  <a:srgbClr val="C00000"/>
                </a:solidFill>
              </a:rPr>
              <a:t>共享全局变量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 线程之间共享</a:t>
            </a:r>
            <a:r>
              <a:rPr lang="zh-CN" altLang="en-US" dirty="0">
                <a:solidFill>
                  <a:srgbClr val="C00000"/>
                </a:solidFill>
              </a:rPr>
              <a:t>全局变量</a:t>
            </a:r>
            <a:r>
              <a:rPr lang="zh-CN" altLang="en-US" dirty="0">
                <a:solidFill>
                  <a:schemeClr val="tx1"/>
                </a:solidFill>
              </a:rPr>
              <a:t>数据出现</a:t>
            </a:r>
            <a:r>
              <a:rPr lang="zh-CN" altLang="en-US" dirty="0">
                <a:solidFill>
                  <a:srgbClr val="C00000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问题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线程之间执行是无序的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444960" y="5059498"/>
            <a:ext cx="5255649" cy="1328423"/>
          </a:xfrm>
        </p:spPr>
        <p:txBody>
          <a:bodyPr/>
          <a:lstStyle/>
          <a:p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进程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之间执行也是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序的，它是由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操作系统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调度决定的，操作系统调度哪个进程，哪个进程就先执行，没有调度的进程不能执行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04104-1CC4-130D-A5DD-562BC46B41C8}"/>
              </a:ext>
            </a:extLst>
          </p:cNvPr>
          <p:cNvSpPr txBox="1"/>
          <p:nvPr/>
        </p:nvSpPr>
        <p:spPr>
          <a:xfrm>
            <a:off x="755570" y="1566883"/>
            <a:ext cx="1065559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线程之间执行是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无序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的，它是由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调度决定的 ，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调度哪个线程，哪个线程就执行，没有调度的线程是不能执行的。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01C34E2-72D8-687B-8D78-A286E6352610}"/>
              </a:ext>
            </a:extLst>
          </p:cNvPr>
          <p:cNvSpPr txBox="1">
            <a:spLocks/>
          </p:cNvSpPr>
          <p:nvPr/>
        </p:nvSpPr>
        <p:spPr>
          <a:xfrm>
            <a:off x="2752448" y="2552376"/>
            <a:ext cx="8034020" cy="480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创建多个线程，多次运行，观察各次线程的执行顺序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DA47631-0C6E-0832-1427-89E546552E0B}"/>
              </a:ext>
            </a:extLst>
          </p:cNvPr>
          <p:cNvSpPr/>
          <p:nvPr/>
        </p:nvSpPr>
        <p:spPr>
          <a:xfrm>
            <a:off x="768202" y="2483681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2A10288-79D8-228B-C086-907EA99DFE4E}"/>
              </a:ext>
            </a:extLst>
          </p:cNvPr>
          <p:cNvSpPr txBox="1"/>
          <p:nvPr/>
        </p:nvSpPr>
        <p:spPr>
          <a:xfrm>
            <a:off x="710973" y="3193234"/>
            <a:ext cx="4183000" cy="29717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获取线程信息函数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get_info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0.5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获取线程信息并打印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current_thread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threading.current_thread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 err="1"/>
              <a:t>current_thread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3CC888C-F35A-9248-2FE1-0A0A3A03A775}"/>
              </a:ext>
            </a:extLst>
          </p:cNvPr>
          <p:cNvSpPr txBox="1"/>
          <p:nvPr/>
        </p:nvSpPr>
        <p:spPr>
          <a:xfrm>
            <a:off x="5206529" y="3179957"/>
            <a:ext cx="4183000" cy="167904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创建多个子线程，并启动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sub_thread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</a:t>
            </a:r>
            <a:r>
              <a:rPr lang="en" altLang="zh-CN" sz="1400" dirty="0" err="1"/>
              <a:t>get_info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sub_thread.start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67536" y="190124"/>
            <a:ext cx="6386745" cy="6210676"/>
          </a:xfrm>
        </p:spPr>
        <p:txBody>
          <a:bodyPr/>
          <a:lstStyle/>
          <a:p>
            <a:pPr>
              <a:buClr>
                <a:srgbClr val="262626"/>
              </a:buClr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线程的介绍</a:t>
            </a:r>
            <a:endParaRPr lang="en-US" altLang="zh-CN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FF00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线程概念、作用</a:t>
            </a:r>
            <a:endParaRPr lang="en-US" altLang="zh-CN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多线程完成多任务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zh-CN" altLang="en-US" sz="18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多线程步骤、无参线程、有参线程</a:t>
            </a:r>
            <a:endParaRPr lang="en-US" altLang="zh-CN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线程的注意点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执行顺序、共享全局变量、数据安全</a:t>
            </a:r>
            <a:endParaRPr lang="en-US" altLang="zh-CN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互斥锁的使用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概念、</a:t>
            </a:r>
            <a:r>
              <a:rPr lang="en" altLang="zh-CN" sz="1600" dirty="0" err="1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使用步骤、死锁</a:t>
            </a:r>
            <a:endParaRPr lang="en-US" altLang="zh-CN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进程和线程对比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262626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关系对比、区别对比、优缺点</a:t>
            </a:r>
            <a:endParaRPr lang="en-US" altLang="zh-CN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主线程会等待所有的子线程执行结束再结束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1D2FA72-C3D8-C03D-BC9B-FEF175427E47}"/>
              </a:ext>
            </a:extLst>
          </p:cNvPr>
          <p:cNvSpPr txBox="1">
            <a:spLocks/>
          </p:cNvSpPr>
          <p:nvPr/>
        </p:nvSpPr>
        <p:spPr>
          <a:xfrm>
            <a:off x="2694971" y="1462105"/>
            <a:ext cx="8034020" cy="609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假如创建一个子线程，这个子线程执行完大概需要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2.5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秒钟，现在让主线程执行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秒钟就退出程序，查看一下执行结果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09B841A-FC37-FCC0-F6F6-77529A4283A6}"/>
              </a:ext>
            </a:extLst>
          </p:cNvPr>
          <p:cNvSpPr/>
          <p:nvPr/>
        </p:nvSpPr>
        <p:spPr>
          <a:xfrm>
            <a:off x="723604" y="1481606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B119D3F-FEB6-6DB4-CEA0-F9B199E2221E}"/>
              </a:ext>
            </a:extLst>
          </p:cNvPr>
          <p:cNvSpPr txBox="1"/>
          <p:nvPr/>
        </p:nvSpPr>
        <p:spPr>
          <a:xfrm>
            <a:off x="1020064" y="2186507"/>
            <a:ext cx="4195879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工作函数，执行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s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钟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work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“working...”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0EA8A81-EA17-B42F-B752-3178A652414F}"/>
              </a:ext>
            </a:extLst>
          </p:cNvPr>
          <p:cNvSpPr txBox="1"/>
          <p:nvPr/>
        </p:nvSpPr>
        <p:spPr>
          <a:xfrm>
            <a:off x="5552175" y="2190226"/>
            <a:ext cx="4686529" cy="26448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‘__main__’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 err="1"/>
              <a:t>work_thread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=work)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</a:t>
            </a:r>
            <a:r>
              <a:rPr lang="zh-CN" altLang="en-US" sz="1400" i="1" dirty="0">
                <a:solidFill>
                  <a:srgbClr val="8C8C8C"/>
                </a:solidFill>
              </a:rPr>
              <a:t>程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work_thread.start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延时一秒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主线程执行完毕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D2ECDF-EB49-29DB-A4C1-F8072082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57" y="5047969"/>
            <a:ext cx="4635500" cy="173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主线程会等待所有的子线程执行结束再结束</a:t>
            </a:r>
          </a:p>
        </p:txBody>
      </p:sp>
      <p:sp>
        <p:nvSpPr>
          <p:cNvPr id="5" name="矩形 4"/>
          <p:cNvSpPr/>
          <p:nvPr/>
        </p:nvSpPr>
        <p:spPr>
          <a:xfrm>
            <a:off x="1705927" y="2008084"/>
            <a:ext cx="878014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</a:t>
            </a:r>
            <a:r>
              <a:rPr lang="en-US" altLang="zh-CN" sz="16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通过上面代码的执行结果，我们可以得知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 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主线程会等待所有的子线程执行结束再结束</a:t>
            </a:r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假如我们就让主线程执行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秒钟，子线程就销毁不再执行，那怎么办呢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?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我们可以设置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守护主线程</a:t>
            </a:r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守护主线程</a:t>
            </a:r>
            <a:r>
              <a:rPr lang="en-US" altLang="zh-CN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守护主线程就是主线程退出子线程销毁不再执行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设置守护主线程有两种方式：</a:t>
            </a:r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threading.Thread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(target=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show_info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daemon=True)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线程对象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setDaemon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(True)</a:t>
            </a:r>
          </a:p>
          <a:p>
            <a:b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设置守护进程的示例代码：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D69F-4AB9-B8E5-42B2-F12AA3D9E944}"/>
              </a:ext>
            </a:extLst>
          </p:cNvPr>
          <p:cNvSpPr txBox="1"/>
          <p:nvPr/>
        </p:nvSpPr>
        <p:spPr>
          <a:xfrm>
            <a:off x="710972" y="1536502"/>
            <a:ext cx="4569366" cy="29717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工作函数，执行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s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钟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work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"working..."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777A6F3-523C-24CC-7735-39D4F691B533}"/>
              </a:ext>
            </a:extLst>
          </p:cNvPr>
          <p:cNvSpPr txBox="1"/>
          <p:nvPr/>
        </p:nvSpPr>
        <p:spPr>
          <a:xfrm>
            <a:off x="5512644" y="1540418"/>
            <a:ext cx="4865826" cy="39374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‘__main__’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方式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1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参数方式设置守护主线程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i="1" dirty="0" err="1">
                <a:effectLst/>
              </a:rPr>
              <a:t>work_thread</a:t>
            </a:r>
            <a:r>
              <a:rPr lang="en" altLang="zh-CN" sz="1400" i="1" dirty="0">
                <a:effectLst/>
              </a:rPr>
              <a:t> = </a:t>
            </a:r>
            <a:r>
              <a:rPr lang="en" altLang="zh-CN" sz="1400" i="1" dirty="0" err="1">
                <a:effectLst/>
              </a:rPr>
              <a:t>threading.Thread</a:t>
            </a:r>
            <a:r>
              <a:rPr lang="en" altLang="zh-CN" sz="1400" i="1" dirty="0">
                <a:effectLst/>
              </a:rPr>
              <a:t>(target=work, daemon=True)</a:t>
            </a:r>
            <a:br>
              <a:rPr lang="en" altLang="zh-CN" sz="1400" i="1" dirty="0"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方式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</a:t>
            </a:r>
          </a:p>
          <a:p>
            <a:pPr marL="0" lvl="0" indent="0">
              <a:lnSpc>
                <a:spcPct val="150000"/>
              </a:lnSpc>
            </a:pPr>
            <a:r>
              <a:rPr lang="zh-CN" altLang="en-US" sz="1400" dirty="0"/>
              <a:t>     </a:t>
            </a:r>
            <a:r>
              <a:rPr lang="en-US" altLang="zh-CN" sz="1400" i="1" dirty="0">
                <a:solidFill>
                  <a:srgbClr val="8C8C8C"/>
                </a:solidFill>
              </a:rPr>
              <a:t>#</a:t>
            </a:r>
            <a:r>
              <a:rPr lang="zh-CN" altLang="en-US" sz="1400" i="1" dirty="0">
                <a:solidFill>
                  <a:srgbClr val="8C8C8C"/>
                </a:solidFill>
              </a:rPr>
              <a:t> </a:t>
            </a:r>
            <a:r>
              <a:rPr lang="en" altLang="zh-CN" sz="1400" i="1" dirty="0" err="1">
                <a:solidFill>
                  <a:srgbClr val="8C8C8C"/>
                </a:solidFill>
              </a:rPr>
              <a:t>work_thread</a:t>
            </a:r>
            <a:r>
              <a:rPr lang="en" altLang="zh-CN" sz="1400" i="1" dirty="0">
                <a:solidFill>
                  <a:srgbClr val="8C8C8C"/>
                </a:solidFill>
              </a:rPr>
              <a:t> = </a:t>
            </a:r>
            <a:r>
              <a:rPr lang="en" altLang="zh-CN" sz="1400" i="1" dirty="0" err="1">
                <a:solidFill>
                  <a:srgbClr val="8C8C8C"/>
                </a:solidFill>
              </a:rPr>
              <a:t>threading.Thread</a:t>
            </a:r>
            <a:r>
              <a:rPr lang="en" altLang="zh-CN" sz="1400" i="1" dirty="0">
                <a:solidFill>
                  <a:srgbClr val="8C8C8C"/>
                </a:solidFill>
              </a:rPr>
              <a:t>(target=work)</a:t>
            </a:r>
            <a:br>
              <a:rPr lang="en-US" altLang="zh-CN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    # </a:t>
            </a:r>
            <a:r>
              <a:rPr lang="en" altLang="zh-CN" sz="1400" i="1" dirty="0" err="1">
                <a:solidFill>
                  <a:srgbClr val="8C8C8C"/>
                </a:solidFill>
                <a:effectLst/>
              </a:rPr>
              <a:t>work_thread.setDaemon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(True)</a:t>
            </a:r>
            <a:br>
              <a:rPr lang="en" altLang="zh-CN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work_thread.start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延时一秒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主线程执行完毕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0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线程之间共享全局变量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24B77F0C-CC91-8B01-A363-72F0B1AA4502}"/>
              </a:ext>
            </a:extLst>
          </p:cNvPr>
          <p:cNvSpPr txBox="1">
            <a:spLocks/>
          </p:cNvSpPr>
          <p:nvPr/>
        </p:nvSpPr>
        <p:spPr>
          <a:xfrm>
            <a:off x="2707850" y="1462105"/>
            <a:ext cx="8034020" cy="609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定义一个列表类型的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，创建两个子线程分别执行向全局变量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添加数据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的任务和向全局变量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读取数据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的任务，查看线程之间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是否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共享全局变量数据</a:t>
            </a:r>
            <a:endParaRPr lang="zh-CN" altLang="en-US" sz="16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zh-CN" altLang="en-US" sz="8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EB81414-5776-A721-6FCD-EAD9793808B0}"/>
              </a:ext>
            </a:extLst>
          </p:cNvPr>
          <p:cNvSpPr/>
          <p:nvPr/>
        </p:nvSpPr>
        <p:spPr>
          <a:xfrm>
            <a:off x="723604" y="1481606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9E2CC89-3F69-45B6-CA87-3E8F9A113EAE}"/>
              </a:ext>
            </a:extLst>
          </p:cNvPr>
          <p:cNvSpPr txBox="1"/>
          <p:nvPr/>
        </p:nvSpPr>
        <p:spPr>
          <a:xfrm>
            <a:off x="723604" y="2104053"/>
            <a:ext cx="4685523" cy="45875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定义全局变量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my_list</a:t>
            </a:r>
            <a:r>
              <a:rPr lang="en" altLang="zh-CN" sz="1400" dirty="0"/>
              <a:t> = []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写入数据的任务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write_data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"add:"</a:t>
            </a:r>
            <a:r>
              <a:rPr lang="en" altLang="zh-CN" sz="1400" dirty="0"/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my_list.append</a:t>
            </a:r>
            <a:r>
              <a:rPr lang="en" altLang="zh-CN" sz="1400" dirty="0"/>
              <a:t>(</a:t>
            </a:r>
            <a:r>
              <a:rPr lang="en" altLang="zh-CN" sz="1400" dirty="0" err="1"/>
              <a:t>i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"write:"</a:t>
            </a:r>
            <a:r>
              <a:rPr lang="en" altLang="zh-CN" sz="1400" dirty="0"/>
              <a:t>, </a:t>
            </a:r>
            <a:r>
              <a:rPr lang="en" altLang="zh-CN" sz="1400" dirty="0" err="1"/>
              <a:t>my_list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读取数据的任务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read_data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"read:"</a:t>
            </a:r>
            <a:r>
              <a:rPr lang="en" altLang="zh-CN" sz="1400" dirty="0"/>
              <a:t>, </a:t>
            </a:r>
            <a:r>
              <a:rPr lang="en" altLang="zh-CN" sz="1400" dirty="0" err="1"/>
              <a:t>my_list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D7F95E8-91F2-A798-C7EA-24801CB05FBB}"/>
              </a:ext>
            </a:extLst>
          </p:cNvPr>
          <p:cNvSpPr txBox="1"/>
          <p:nvPr/>
        </p:nvSpPr>
        <p:spPr>
          <a:xfrm>
            <a:off x="5563914" y="2104053"/>
            <a:ext cx="4685523" cy="29717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write_thread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</a:t>
            </a:r>
            <a:r>
              <a:rPr lang="en" altLang="zh-CN" sz="1400" dirty="0" err="1"/>
              <a:t>write_data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read_thread</a:t>
            </a:r>
            <a:r>
              <a:rPr lang="en" altLang="zh-CN" sz="1400" dirty="0"/>
              <a:t>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</a:t>
            </a:r>
            <a:r>
              <a:rPr lang="en" altLang="zh-CN" sz="1400" dirty="0" err="1"/>
              <a:t>read_data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4</a:t>
            </a:r>
            <a:r>
              <a:rPr lang="zh-CN" altLang="en" sz="1400" i="1" dirty="0">
                <a:solidFill>
                  <a:srgbClr val="8C8C8C"/>
                </a:solidFill>
                <a:effectLst/>
              </a:rPr>
              <a:t>、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write_thread.start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延时一秒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read_thread.start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258C63-836F-A772-E368-CD5E1F0C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00" y="5735915"/>
            <a:ext cx="21463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线程之间共享全局变量数据出现错误问题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78FB379-C0E6-18F4-EA87-ECE5D1BFC5EB}"/>
              </a:ext>
            </a:extLst>
          </p:cNvPr>
          <p:cNvSpPr txBox="1">
            <a:spLocks/>
          </p:cNvSpPr>
          <p:nvPr/>
        </p:nvSpPr>
        <p:spPr>
          <a:xfrm>
            <a:off x="2707850" y="1462105"/>
            <a:ext cx="8034020" cy="609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定义两个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，实现循环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万次，每循环一次给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全局变量加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，创建两个子线程执行对应的两个函数，查看计算后的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结果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1154F23-9A5B-0F2A-6B1D-B1FBAAC5AED9}"/>
              </a:ext>
            </a:extLst>
          </p:cNvPr>
          <p:cNvSpPr/>
          <p:nvPr/>
        </p:nvSpPr>
        <p:spPr>
          <a:xfrm>
            <a:off x="723604" y="1481606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D830EC-C64D-258B-62CC-ECB5A4D56162}"/>
              </a:ext>
            </a:extLst>
          </p:cNvPr>
          <p:cNvSpPr txBox="1"/>
          <p:nvPr/>
        </p:nvSpPr>
        <p:spPr>
          <a:xfrm>
            <a:off x="97798" y="1947297"/>
            <a:ext cx="5220103" cy="49107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导入线程工具包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2.</a:t>
            </a:r>
            <a:r>
              <a:rPr lang="zh-CN" altLang="en" sz="1400" i="1" dirty="0">
                <a:solidFill>
                  <a:srgbClr val="8C8C8C"/>
                </a:solidFill>
                <a:effectLst/>
              </a:rPr>
              <a:t>定义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全局变量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g_num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</a:rPr>
              <a:t>3.</a:t>
            </a:r>
            <a:r>
              <a:rPr lang="zh-CN" altLang="en-US" sz="1400" i="1" dirty="0">
                <a:solidFill>
                  <a:srgbClr val="8C8C8C"/>
                </a:solidFill>
              </a:rPr>
              <a:t>定义两个函数分别对全局变量加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，并打印最后的结果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sum_num1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"sum1:"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sum_num2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"sum2:"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C33A801-AE8F-AB07-3AA9-530499CEA3A3}"/>
              </a:ext>
            </a:extLst>
          </p:cNvPr>
          <p:cNvSpPr txBox="1"/>
          <p:nvPr/>
        </p:nvSpPr>
        <p:spPr>
          <a:xfrm>
            <a:off x="5401283" y="1930461"/>
            <a:ext cx="5071889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4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=sum_num1)</a:t>
            </a:r>
            <a:br>
              <a:rPr lang="en" altLang="zh-CN" sz="1400" dirty="0"/>
            </a:br>
            <a:r>
              <a:rPr lang="en" altLang="zh-CN" sz="1400" dirty="0"/>
              <a:t>    sum2_thread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=sum_num2)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5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sum1_thread.start()</a:t>
            </a:r>
            <a:br>
              <a:rPr lang="en" altLang="zh-CN" sz="1400" dirty="0"/>
            </a:br>
            <a:r>
              <a:rPr lang="en" altLang="zh-CN" sz="1400" dirty="0"/>
              <a:t>    sum2_thread.start()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FC01C4-00D2-2A1E-1485-0F0DDD82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69" y="5420360"/>
            <a:ext cx="19685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错误分析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10972" y="1646133"/>
            <a:ext cx="112184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两个线程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second_thread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都要对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</a:t>
            </a:r>
            <a:r>
              <a:rPr lang="en-GB" altLang="zh-CN" sz="1600" dirty="0" err="1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默认是</a:t>
            </a:r>
            <a:r>
              <a:rPr lang="en-US" altLang="zh-CN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0)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进行加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运算，但是由于是多线程同时操作，有可能出现下面情况：</a:t>
            </a:r>
            <a:endParaRPr lang="en-US" altLang="zh-CN" sz="16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sz="16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=0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时，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取得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=0</a:t>
            </a:r>
            <a:r>
              <a:rPr lang="zh-CN" altLang="en-GB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此时系统把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调度为等待状态，把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second_thread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转换为”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running”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状态，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t2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也获得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=0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然后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second_thread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对得到的值进行加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并赋给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zh-CN" altLang="en-GB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使得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=1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然后系统又把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second_thread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调度为等待</a:t>
            </a:r>
            <a:r>
              <a:rPr lang="zh-CN" altLang="en-GB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转为执行</a:t>
            </a:r>
            <a:r>
              <a:rPr lang="zh-CN" altLang="en-GB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又把它之前得到的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后赋值给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zh-CN" altLang="en-GB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这样导致虽然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first_thread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都对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，但结果仍然是</a:t>
            </a:r>
            <a:r>
              <a:rPr lang="en-GB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g_num</a:t>
            </a:r>
            <a:r>
              <a:rPr lang="en-GB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=1</a:t>
            </a:r>
          </a:p>
          <a:p>
            <a:endParaRPr lang="en-US" altLang="zh-CN" sz="1600" b="1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全局变量数据错误的解决办法</a:t>
            </a:r>
            <a:r>
              <a:rPr lang="en-US" altLang="zh-CN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线程同步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保证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同一时刻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只能有一个线程去操作全局变量 </a:t>
            </a:r>
            <a:endParaRPr lang="en-US" altLang="zh-CN" sz="16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同步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就是协同步调，按预定的先后次序进行运行。如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你说完，我再说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好比现实生活中的对讲机</a:t>
            </a:r>
          </a:p>
          <a:p>
            <a:endParaRPr lang="en-US" altLang="zh-CN" sz="16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线程同步的方式</a:t>
            </a: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 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锁</a:t>
            </a:r>
            <a:endParaRPr lang="en-GB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7723" y="1124585"/>
            <a:ext cx="7916287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线程执行执行是（）？ </a:t>
            </a:r>
            <a:r>
              <a:rPr lang="en-US" altLang="zh-CN" dirty="0"/>
              <a:t>A</a:t>
            </a:r>
            <a:r>
              <a:rPr lang="zh-CN" altLang="en-US" dirty="0"/>
              <a:t> 有序 </a:t>
            </a:r>
            <a:r>
              <a:rPr lang="en-US" altLang="zh-CN" dirty="0"/>
              <a:t>B</a:t>
            </a:r>
            <a:r>
              <a:rPr lang="zh-CN" altLang="en-US" dirty="0"/>
              <a:t>无序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主线程默认会等待所有子线程执行结束再结束。设置（）的目的是主线程退出子线程销毁。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守护主进程，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threading.Thread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(target=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show_info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</a:p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daemon=True)</a:t>
            </a:r>
            <a:r>
              <a:rPr lang="zh-CN" altLang="en-GB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线程对象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en-GB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setDaemon</a:t>
            </a:r>
            <a:r>
              <a:rPr lang="en-GB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(True)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线程之间（）全局变量？。</a:t>
            </a:r>
            <a:r>
              <a:rPr lang="en-US" altLang="zh-CN" dirty="0"/>
              <a:t>A</a:t>
            </a:r>
            <a:r>
              <a:rPr lang="zh-CN" altLang="en-US" dirty="0"/>
              <a:t> 共享 </a:t>
            </a:r>
            <a:r>
              <a:rPr lang="en-US" altLang="zh-CN" dirty="0"/>
              <a:t>B</a:t>
            </a:r>
            <a:r>
              <a:rPr lang="zh-CN" altLang="en-US" dirty="0"/>
              <a:t> 不共享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线程之间共享全局变量可能会导致数据出现错误问题，可以使用（）来解决这个问题。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zh-CN" altLang="en-US" sz="1600" dirty="0"/>
              <a:t>线程同步</a:t>
            </a:r>
            <a:endParaRPr lang="en-GB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线程的介绍</a:t>
            </a:r>
            <a:endParaRPr lang="en-US" altLang="zh-CN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en-US" altLang="zh-CN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sz="1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线程的注意点</a:t>
            </a:r>
            <a:endParaRPr lang="en-US" altLang="zh-CN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zh-CN" altLang="en-US" sz="18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en-US" altLang="zh-CN" sz="1800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200000"/>
              </a:lnSpc>
              <a:buClr>
                <a:srgbClr val="C00000"/>
              </a:buClr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概念、</a:t>
            </a:r>
            <a:r>
              <a:rPr lang="en-US" altLang="zh-CN" sz="1600" dirty="0" err="1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api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使用步骤、死锁</a:t>
            </a:r>
            <a:endParaRPr lang="en-US" altLang="zh-CN" sz="16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48" y="3357498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互斥锁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10972" y="1646133"/>
            <a:ext cx="11218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互斥锁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对共享数据进行锁定，保证同一时刻只有一个线程去操作。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0D6F0EC-04AE-1858-6EC7-B48354EF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143" y="4948571"/>
            <a:ext cx="922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注意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13BA481-345E-2A83-FF50-3F00E5843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86" y="4893395"/>
            <a:ext cx="8727627" cy="7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互斥锁是</a:t>
            </a:r>
            <a:r>
              <a:rPr lang="zh-CN" altLang="en-US" sz="160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多个线程一起去抢</a:t>
            </a: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，抢到锁的线程先执行，没有抢到锁的线程进行等待，等锁使用完释放后，其它等待的线程再去抢这个锁。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EF72E-8DFF-E3B2-5D7B-995519DB7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349" b="19078"/>
          <a:stretch/>
        </p:blipFill>
        <p:spPr>
          <a:xfrm>
            <a:off x="3642110" y="2111158"/>
            <a:ext cx="3292067" cy="20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互斥锁的使用流程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77C67-C4C2-9A6A-991D-6A95CF9A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827143"/>
            <a:ext cx="1978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600" b="1" dirty="0">
                <a:latin typeface="微软雅黑" charset="-122"/>
                <a:ea typeface="微软雅黑" charset="-122"/>
              </a:rPr>
              <a:t>1.</a:t>
            </a:r>
            <a:r>
              <a:rPr lang="zh-CN" altLang="en-US" sz="1600" b="1" dirty="0">
                <a:latin typeface="微软雅黑" charset="-122"/>
                <a:ea typeface="微软雅黑" charset="-122"/>
              </a:rPr>
              <a:t> 互斥锁的创建</a:t>
            </a:r>
            <a:endParaRPr lang="en-US" altLang="zh-CN" sz="16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EBC495D-4B77-C707-F6CA-71ACD790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181929"/>
            <a:ext cx="8032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mutex.acquire</a:t>
            </a:r>
            <a:r>
              <a:rPr lang="en-US" altLang="zh-CN" sz="16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6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D720B0A-F2B7-3409-AA2C-D6219247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822726"/>
            <a:ext cx="1978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600" b="1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1600" b="1" dirty="0">
                <a:latin typeface="微软雅黑" charset="-122"/>
                <a:ea typeface="微软雅黑" charset="-122"/>
              </a:rPr>
              <a:t> 上锁</a:t>
            </a:r>
            <a:endParaRPr lang="en-US" altLang="zh-CN" sz="16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63766657-5888-8728-244F-5DB64C9C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211709"/>
            <a:ext cx="8032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mutex = </a:t>
            </a:r>
            <a:r>
              <a:rPr lang="en-US" altLang="zh-CN" sz="16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threading.Lock</a:t>
            </a:r>
            <a:r>
              <a:rPr lang="en-US" altLang="zh-CN" sz="16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6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62F3B4DE-55A3-4E65-046D-CBB80105B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837158"/>
            <a:ext cx="19789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600" b="1" dirty="0">
                <a:latin typeface="微软雅黑" charset="-122"/>
                <a:ea typeface="微软雅黑" charset="-122"/>
              </a:rPr>
              <a:t>3.</a:t>
            </a:r>
            <a:r>
              <a:rPr lang="zh-CN" altLang="en-US" sz="1600" b="1" dirty="0">
                <a:latin typeface="微软雅黑" charset="-122"/>
                <a:ea typeface="微软雅黑" charset="-122"/>
              </a:rPr>
              <a:t> 释放锁</a:t>
            </a:r>
            <a:endParaRPr lang="en-US" altLang="zh-CN" sz="16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D7FD4D5-30EC-7AAF-C819-646CA12A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65" y="4227933"/>
            <a:ext cx="8032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mutex.release</a:t>
            </a:r>
            <a:r>
              <a:rPr lang="en-US" altLang="zh-CN" sz="16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6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5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10744" y="1300797"/>
            <a:ext cx="5973761" cy="4256405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FF0000"/>
              </a:buClr>
            </a:pPr>
            <a:r>
              <a:rPr lang="zh-CN" altLang="en-US" sz="18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线程的介绍</a:t>
            </a:r>
            <a:endParaRPr lang="en-US" altLang="zh-CN" sz="18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200000"/>
              </a:lnSpc>
              <a:buClr>
                <a:srgbClr val="FF0000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 </a:t>
            </a:r>
            <a:r>
              <a:rPr lang="zh-CN" altLang="en-US" sz="1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线程概念、作用</a:t>
            </a:r>
            <a:endParaRPr lang="en-US" altLang="zh-CN" sz="16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latin typeface="微软雅黑" charset="-122"/>
                <a:ea typeface="微软雅黑" charset="-122"/>
              </a:rPr>
              <a:t>多线程完成多任务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线程的注意点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sz="18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en-US" altLang="zh-CN" sz="18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660" y="1886301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4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使用互斥锁保证线程间的数据安全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78FB379-C0E6-18F4-EA87-ECE5D1BFC5EB}"/>
              </a:ext>
            </a:extLst>
          </p:cNvPr>
          <p:cNvSpPr txBox="1">
            <a:spLocks/>
          </p:cNvSpPr>
          <p:nvPr/>
        </p:nvSpPr>
        <p:spPr>
          <a:xfrm>
            <a:off x="2707850" y="1462105"/>
            <a:ext cx="8034020" cy="609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定义两个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，实现循环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万次，每循环一次给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全局变量加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，创建两个子线程执行对应的两个函数，添加互斥锁后，查看计算后的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结果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1154F23-9A5B-0F2A-6B1D-B1FBAAC5AED9}"/>
              </a:ext>
            </a:extLst>
          </p:cNvPr>
          <p:cNvSpPr/>
          <p:nvPr/>
        </p:nvSpPr>
        <p:spPr>
          <a:xfrm>
            <a:off x="723604" y="1481606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FBC3285-4BAC-35F7-E4E1-1C102A615851}"/>
              </a:ext>
            </a:extLst>
          </p:cNvPr>
          <p:cNvSpPr txBox="1"/>
          <p:nvPr/>
        </p:nvSpPr>
        <p:spPr>
          <a:xfrm>
            <a:off x="1370417" y="2130620"/>
            <a:ext cx="4382683" cy="45875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定义全局变量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g_num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创建互斥锁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/>
              <a:t>mutex = </a:t>
            </a:r>
            <a:r>
              <a:rPr lang="en" altLang="zh-CN" sz="1400" dirty="0" err="1"/>
              <a:t>threading.Lock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4.</a:t>
            </a:r>
            <a:r>
              <a:rPr lang="zh-CN" altLang="en-US" sz="1400" i="1" dirty="0">
                <a:solidFill>
                  <a:srgbClr val="8C8C8C"/>
                </a:solidFill>
              </a:rPr>
              <a:t>定义两个函数实现加法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sum_num1</a:t>
            </a:r>
            <a:r>
              <a:rPr lang="en" altLang="zh-CN" sz="1400" dirty="0"/>
              <a:t>():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mutex.acquire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上锁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/>
              <a:t>I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mutex.release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解锁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"g_num1:"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CD86A91-340E-A651-8662-FD0FE196BE6C}"/>
              </a:ext>
            </a:extLst>
          </p:cNvPr>
          <p:cNvSpPr txBox="1"/>
          <p:nvPr/>
        </p:nvSpPr>
        <p:spPr>
          <a:xfrm>
            <a:off x="5926890" y="2126667"/>
            <a:ext cx="4382683" cy="45875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sum_num2</a:t>
            </a:r>
            <a:r>
              <a:rPr lang="en" altLang="zh-CN" sz="1400" dirty="0"/>
              <a:t>():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mutex.acquire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上锁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mutex.release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解锁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"g_num2:"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5.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=sum_num1)</a:t>
            </a:r>
            <a:br>
              <a:rPr lang="en" altLang="zh-CN" sz="1400" dirty="0"/>
            </a:br>
            <a:r>
              <a:rPr lang="en" altLang="zh-CN" sz="1400" dirty="0"/>
              <a:t>    sum2_thread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=sum_num2)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6.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sum1_thread.start()</a:t>
            </a:r>
            <a:br>
              <a:rPr lang="en" altLang="zh-CN" sz="1400" dirty="0"/>
            </a:br>
            <a:r>
              <a:rPr lang="en" altLang="zh-CN" sz="1400" dirty="0"/>
              <a:t>    sum2_thread.start()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E720AF-14C7-8FCB-AA05-182D10E0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52" y="6014798"/>
            <a:ext cx="2197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死锁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65A4F71-692E-D937-694E-FA6CC8173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81031"/>
            <a:ext cx="65045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一直等待对方释放锁的情景就是死锁。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39B067-2137-EC5A-728C-A60053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37" y="2053494"/>
            <a:ext cx="4753983" cy="369754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C2CCEDF0-F00C-095D-CE48-6004D66A5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804096"/>
            <a:ext cx="4367011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死锁的原因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使用互斥锁的时候需要注意死锁的问题，</a:t>
            </a:r>
            <a:endParaRPr lang="en-US" altLang="zh-CN" sz="16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未在合适的地方注意</a:t>
            </a:r>
            <a:r>
              <a:rPr lang="zh-CN" altLang="en-US" sz="16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释放</a:t>
            </a: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锁</a:t>
            </a:r>
            <a:endParaRPr lang="en-US" altLang="zh-CN" sz="16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9CB9D56-20C5-5C0E-C394-A5C5E7C9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242715"/>
            <a:ext cx="5363482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死锁的结果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会造成应用程序的</a:t>
            </a:r>
            <a:r>
              <a:rPr lang="zh-CN" altLang="en-US" sz="16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停止</a:t>
            </a: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响应，</a:t>
            </a:r>
            <a:endParaRPr lang="en-US" altLang="zh-CN" sz="16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应用程序无法再继续往下执行了</a:t>
            </a:r>
            <a:endParaRPr lang="en-US" altLang="zh-CN" sz="16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55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死锁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78FB379-C0E6-18F4-EA87-ECE5D1BFC5EB}"/>
              </a:ext>
            </a:extLst>
          </p:cNvPr>
          <p:cNvSpPr txBox="1">
            <a:spLocks/>
          </p:cNvSpPr>
          <p:nvPr/>
        </p:nvSpPr>
        <p:spPr>
          <a:xfrm>
            <a:off x="2707850" y="1462105"/>
            <a:ext cx="8034020" cy="609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定义两个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，实现循环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万次，每循环一次给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全局变量加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，创建两个子线程执行对应的两个函数，死锁后，查看计算后的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结果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1154F23-9A5B-0F2A-6B1D-B1FBAAC5AED9}"/>
              </a:ext>
            </a:extLst>
          </p:cNvPr>
          <p:cNvSpPr/>
          <p:nvPr/>
        </p:nvSpPr>
        <p:spPr>
          <a:xfrm>
            <a:off x="723604" y="1481606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FBC3285-4BAC-35F7-E4E1-1C102A615851}"/>
              </a:ext>
            </a:extLst>
          </p:cNvPr>
          <p:cNvSpPr txBox="1"/>
          <p:nvPr/>
        </p:nvSpPr>
        <p:spPr>
          <a:xfrm>
            <a:off x="1130094" y="2232669"/>
            <a:ext cx="4382683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导入工具包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threading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定义全局变量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g_num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创建互斥锁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/>
              <a:t>mutex = </a:t>
            </a:r>
            <a:r>
              <a:rPr lang="en" altLang="zh-CN" sz="1400" dirty="0" err="1"/>
              <a:t>threading.Lock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4.</a:t>
            </a:r>
            <a:r>
              <a:rPr lang="zh-CN" altLang="en-US" sz="1400" i="1" dirty="0">
                <a:solidFill>
                  <a:srgbClr val="8C8C8C"/>
                </a:solidFill>
              </a:rPr>
              <a:t>定义两个函数实现加法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sum_num1</a:t>
            </a:r>
            <a:r>
              <a:rPr lang="en" altLang="zh-CN" sz="1400" dirty="0"/>
              <a:t>():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mutex.acquire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上锁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/>
              <a:t>I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"g_num1:"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CD86A91-340E-A651-8662-FD0FE196BE6C}"/>
              </a:ext>
            </a:extLst>
          </p:cNvPr>
          <p:cNvSpPr txBox="1"/>
          <p:nvPr/>
        </p:nvSpPr>
        <p:spPr>
          <a:xfrm>
            <a:off x="5588595" y="2209325"/>
            <a:ext cx="4382683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sum_num2</a:t>
            </a:r>
            <a:r>
              <a:rPr lang="en" altLang="zh-CN" sz="1400" dirty="0"/>
              <a:t>():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mutex.acquire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上锁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1000000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global </a:t>
            </a:r>
            <a:r>
              <a:rPr lang="en" altLang="zh-CN" sz="1400" dirty="0" err="1"/>
              <a:t>g_num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"g_num2:"</a:t>
            </a:r>
            <a:r>
              <a:rPr lang="en" altLang="zh-CN" sz="1400" dirty="0"/>
              <a:t>, </a:t>
            </a:r>
            <a:r>
              <a:rPr lang="en" altLang="zh-CN" sz="1400" dirty="0" err="1"/>
              <a:t>g_num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5.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=sum_num1)</a:t>
            </a:r>
            <a:br>
              <a:rPr lang="en" altLang="zh-CN" sz="1400" dirty="0"/>
            </a:br>
            <a:r>
              <a:rPr lang="en" altLang="zh-CN" sz="1400" dirty="0"/>
              <a:t>    sum2_thread = </a:t>
            </a:r>
            <a:r>
              <a:rPr lang="en" altLang="zh-CN" sz="1400" dirty="0" err="1"/>
              <a:t>threading.Thread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=sum_num2)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6.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启动线程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/>
              <a:t>sum1_thread.start()</a:t>
            </a:r>
            <a:br>
              <a:rPr lang="en" altLang="zh-CN" sz="1400" dirty="0"/>
            </a:br>
            <a:r>
              <a:rPr lang="en" altLang="zh-CN" sz="1400" dirty="0"/>
              <a:t>    sum2_thread.start()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06542" y="1446133"/>
            <a:ext cx="7564972" cy="47523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互斥锁是什么？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        对共享数据进行锁定，保证</a:t>
            </a:r>
            <a:r>
              <a:rPr lang="zh-CN" altLang="en-US" sz="16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同一时刻只有一个线程去操作</a:t>
            </a: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互斥锁的使用步骤 ？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      互斥锁的创建</a:t>
            </a:r>
            <a:r>
              <a:rPr lang="en-US" altLang="zh-CN" sz="16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threading.Lock</a:t>
            </a:r>
            <a:r>
              <a:rPr lang="en-US" altLang="zh-CN" sz="16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() </a:t>
            </a:r>
            <a:r>
              <a:rPr lang="zh-CN" altLang="en-US" sz="1600" dirty="0"/>
              <a:t>，上锁</a:t>
            </a:r>
            <a:r>
              <a:rPr lang="en" altLang="zh-CN" sz="1600" dirty="0" err="1"/>
              <a:t>mutex.acquire</a:t>
            </a:r>
            <a:r>
              <a:rPr lang="en" altLang="zh-CN" sz="1600" dirty="0"/>
              <a:t>()</a:t>
            </a:r>
            <a:r>
              <a:rPr lang="zh-CN" altLang="en-US" sz="1600" dirty="0"/>
              <a:t>，释放锁</a:t>
            </a:r>
            <a:r>
              <a:rPr lang="en-US" altLang="zh-CN" sz="1600" dirty="0"/>
              <a:t>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死锁是什么？产生的原因？效果是什么？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       一直等待对方释放锁的情景就是死锁。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原因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使用互斥锁的时候需要注意死锁的问题，未在合适的地方注意</a:t>
            </a:r>
            <a:r>
              <a:rPr lang="zh-CN" altLang="en-US" sz="16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释放</a:t>
            </a: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锁</a:t>
            </a:r>
            <a:endParaRPr lang="en-US" altLang="zh-CN" sz="16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结果</a:t>
            </a:r>
            <a:r>
              <a:rPr lang="en-US" altLang="zh-CN" sz="16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会造成应用程序的</a:t>
            </a:r>
            <a:r>
              <a:rPr lang="zh-CN" altLang="en-US" sz="16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停止</a:t>
            </a:r>
            <a:r>
              <a:rPr lang="zh-CN" altLang="en-US" sz="16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响应，应用程序无法再继续往下执行了</a:t>
            </a:r>
            <a:endParaRPr lang="en-US" altLang="zh-CN" sz="16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buNone/>
            </a:pPr>
            <a:endParaRPr lang="en-GB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24370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线程的介绍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多线程完成多任务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线程的注意点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sz="18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互斥锁的使用</a:t>
            </a:r>
            <a:endParaRPr lang="en-US" altLang="zh-CN" sz="18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zh-CN" altLang="en-US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进程和线程对比</a:t>
            </a:r>
            <a:endParaRPr lang="en-US" altLang="zh-CN" sz="18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C00000"/>
              </a:buClr>
              <a:buNone/>
            </a:pPr>
            <a:r>
              <a:rPr lang="zh-CN" altLang="en-US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关系对比、区别对比、优缺点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36" y="3906418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8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能够知道进程和线程的关系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进程和线程的对比的三个方向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952240" y="2509520"/>
            <a:ext cx="4697730" cy="170561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1.</a:t>
            </a:r>
            <a:r>
              <a:rPr lang="zh-CN" altLang="en-US" b="1" dirty="0">
                <a:solidFill>
                  <a:srgbClr val="C00000"/>
                </a:solidFill>
              </a:rPr>
              <a:t> 关系对比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2.</a:t>
            </a:r>
            <a:r>
              <a:rPr lang="zh-CN" altLang="en-US" b="1" dirty="0">
                <a:solidFill>
                  <a:srgbClr val="C00000"/>
                </a:solidFill>
              </a:rPr>
              <a:t> 区别对比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3.</a:t>
            </a:r>
            <a:r>
              <a:rPr lang="zh-CN" altLang="en-US" b="1" dirty="0">
                <a:solidFill>
                  <a:srgbClr val="C00000"/>
                </a:solidFill>
              </a:rPr>
              <a:t> 优缺点对比</a:t>
            </a:r>
          </a:p>
          <a:p>
            <a:endParaRPr lang="en-US" altLang="zh-CN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关系对比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 线程是</a:t>
            </a:r>
            <a:r>
              <a:rPr lang="zh-CN" altLang="en-US" dirty="0">
                <a:solidFill>
                  <a:srgbClr val="FF0000"/>
                </a:solidFill>
              </a:rPr>
              <a:t>依附</a:t>
            </a:r>
            <a:r>
              <a:rPr lang="zh-CN" altLang="en-US" dirty="0">
                <a:solidFill>
                  <a:schemeClr val="tx1"/>
                </a:solidFill>
              </a:rPr>
              <a:t>在进程里面的，</a:t>
            </a:r>
            <a:r>
              <a:rPr lang="zh-CN" altLang="en-US" dirty="0">
                <a:solidFill>
                  <a:srgbClr val="FF0000"/>
                </a:solidFill>
              </a:rPr>
              <a:t>没有进程就没有线程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 一个进程默认提供</a:t>
            </a:r>
            <a:r>
              <a:rPr lang="zh-CN" altLang="en-US" dirty="0">
                <a:solidFill>
                  <a:srgbClr val="FF0000"/>
                </a:solidFill>
              </a:rPr>
              <a:t>一条线程</a:t>
            </a:r>
            <a:r>
              <a:rPr lang="zh-CN" altLang="en-US" dirty="0">
                <a:solidFill>
                  <a:schemeClr val="tx1"/>
                </a:solidFill>
              </a:rPr>
              <a:t>，进程可以创建多个线程</a:t>
            </a: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57" y="2505435"/>
            <a:ext cx="4896544" cy="32643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区别对比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87095" y="2179320"/>
            <a:ext cx="10700385" cy="27889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进程</a:t>
            </a:r>
            <a:r>
              <a:rPr lang="zh-CN" altLang="en-US" dirty="0"/>
              <a:t>之间</a:t>
            </a:r>
            <a:r>
              <a:rPr lang="zh-CN" altLang="en-US" dirty="0">
                <a:solidFill>
                  <a:srgbClr val="C00000"/>
                </a:solidFill>
              </a:rPr>
              <a:t>不共享</a:t>
            </a:r>
            <a:r>
              <a:rPr lang="zh-CN" altLang="en-US" dirty="0"/>
              <a:t>全局变量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zh-CN" altLang="en-US" dirty="0"/>
              <a:t>之间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全局变量，但是要注意资源竞争的问题，解决办法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互斥锁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 创建</a:t>
            </a:r>
            <a:r>
              <a:rPr lang="zh-CN" altLang="en-US" dirty="0">
                <a:solidFill>
                  <a:srgbClr val="C00000"/>
                </a:solidFill>
              </a:rPr>
              <a:t>进程</a:t>
            </a:r>
            <a:r>
              <a:rPr lang="zh-CN" altLang="en-US" dirty="0"/>
              <a:t>的资源开销要比创建线程的</a:t>
            </a:r>
            <a:r>
              <a:rPr lang="zh-CN" altLang="en-US" dirty="0">
                <a:solidFill>
                  <a:srgbClr val="C00000"/>
                </a:solidFill>
              </a:rPr>
              <a:t>资源开销要大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进程</a:t>
            </a:r>
            <a:r>
              <a:rPr lang="zh-CN" altLang="en-US" dirty="0"/>
              <a:t>是操作系统</a:t>
            </a:r>
            <a:r>
              <a:rPr lang="zh-CN" altLang="en-US" dirty="0">
                <a:solidFill>
                  <a:srgbClr val="C00000"/>
                </a:solidFill>
              </a:rPr>
              <a:t>资源分配</a:t>
            </a:r>
            <a:r>
              <a:rPr lang="zh-CN" altLang="en-US" dirty="0"/>
              <a:t>的基本单位，</a:t>
            </a: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zh-CN" altLang="en-US" dirty="0"/>
              <a:t>是</a:t>
            </a:r>
            <a:r>
              <a:rPr lang="en-GB" altLang="zh-CN" dirty="0">
                <a:solidFill>
                  <a:srgbClr val="C00000"/>
                </a:solidFill>
              </a:rPr>
              <a:t>CPU</a:t>
            </a:r>
            <a:r>
              <a:rPr lang="zh-CN" altLang="en-US" dirty="0">
                <a:solidFill>
                  <a:srgbClr val="C00000"/>
                </a:solidFill>
              </a:rPr>
              <a:t>调度</a:t>
            </a:r>
            <a:r>
              <a:rPr lang="zh-CN" altLang="en-US" dirty="0"/>
              <a:t>的基本单位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线程</a:t>
            </a:r>
            <a:r>
              <a:rPr lang="zh-CN" altLang="en-US" dirty="0"/>
              <a:t>不能够独立执行，</a:t>
            </a:r>
            <a:r>
              <a:rPr lang="zh-CN" altLang="en-US" dirty="0">
                <a:solidFill>
                  <a:srgbClr val="C00000"/>
                </a:solidFill>
              </a:rPr>
              <a:t>必须依存在进程中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多进程</a:t>
            </a:r>
            <a:r>
              <a:rPr lang="zh-CN" altLang="en-US" dirty="0"/>
              <a:t>开发比单进程多线程开发</a:t>
            </a:r>
            <a:r>
              <a:rPr lang="zh-CN" altLang="en-US" dirty="0">
                <a:solidFill>
                  <a:srgbClr val="C00000"/>
                </a:solidFill>
              </a:rPr>
              <a:t>稳定性要强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优缺点对比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28695" y="2441575"/>
            <a:ext cx="6991985" cy="2543810"/>
          </a:xfrm>
        </p:spPr>
        <p:txBody>
          <a:bodyPr/>
          <a:lstStyle/>
          <a:p>
            <a:r>
              <a:rPr lang="zh-CN" altLang="en-US" dirty="0"/>
              <a:t>进程优缺点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0" dirty="0"/>
              <a:t>优点：可以用多核</a:t>
            </a:r>
          </a:p>
          <a:p>
            <a:pPr lvl="1"/>
            <a:r>
              <a:rPr lang="zh-CN" altLang="en-US" b="0" dirty="0"/>
              <a:t>缺点：资源开销大</a:t>
            </a:r>
          </a:p>
          <a:p>
            <a:r>
              <a:rPr lang="zh-CN" altLang="en-US" dirty="0"/>
              <a:t>线程优缺点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0" dirty="0"/>
              <a:t>优点：资源开销小</a:t>
            </a:r>
          </a:p>
          <a:p>
            <a:pPr lvl="1"/>
            <a:r>
              <a:rPr lang="zh-CN" altLang="en-US" b="0" dirty="0"/>
              <a:t>缺点：不能使用多核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知道线程是什么？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知道线程的作用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12310" y="1196975"/>
            <a:ext cx="7091680" cy="4752340"/>
          </a:xfrm>
        </p:spPr>
        <p:txBody>
          <a:bodyPr/>
          <a:lstStyle/>
          <a:p>
            <a:r>
              <a:rPr lang="zh-CN" altLang="en-US" dirty="0"/>
              <a:t>进程和线程都是完成（）的一种方式</a:t>
            </a:r>
          </a:p>
          <a:p>
            <a:r>
              <a:rPr lang="zh-CN" altLang="en-US" dirty="0"/>
              <a:t>多进程要比多线程消耗的资源（多</a:t>
            </a:r>
            <a:r>
              <a:rPr lang="en-US" altLang="zh-CN" dirty="0"/>
              <a:t>/</a:t>
            </a:r>
            <a:r>
              <a:rPr lang="zh-CN" altLang="en-US" dirty="0"/>
              <a:t>少），但是多进程开发比单进程多线程开发稳定性要（强</a:t>
            </a:r>
            <a:r>
              <a:rPr lang="en-US" altLang="zh-CN" dirty="0"/>
              <a:t>/</a:t>
            </a:r>
            <a:r>
              <a:rPr lang="zh-CN" altLang="en-US" dirty="0"/>
              <a:t>弱），某个进程挂掉不会影响其它进程。</a:t>
            </a:r>
          </a:p>
          <a:p>
            <a:r>
              <a:rPr lang="zh-CN" altLang="en-US" dirty="0"/>
              <a:t>多进程可以使用</a:t>
            </a:r>
            <a:r>
              <a:rPr lang="en-GB" altLang="zh-CN" dirty="0" err="1"/>
              <a:t>cpu</a:t>
            </a:r>
            <a:r>
              <a:rPr lang="zh-CN" altLang="en-US" dirty="0"/>
              <a:t>的多核运行，多线程可以（）全局变量。</a:t>
            </a:r>
          </a:p>
          <a:p>
            <a:r>
              <a:rPr lang="zh-CN" altLang="en-US" dirty="0"/>
              <a:t>线程不能单独执行必须依附在（）里面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CBC95234-3854-B486-4A5D-E8919B00E819}"/>
              </a:ext>
            </a:extLst>
          </p:cNvPr>
          <p:cNvSpPr txBox="1">
            <a:spLocks/>
          </p:cNvSpPr>
          <p:nvPr/>
        </p:nvSpPr>
        <p:spPr>
          <a:xfrm>
            <a:off x="5184475" y="5949315"/>
            <a:ext cx="4597880" cy="508958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1</a:t>
            </a:r>
            <a:r>
              <a:rPr lang="zh-CN" altLang="en-US" dirty="0"/>
              <a:t> 多任务  </a:t>
            </a:r>
            <a:r>
              <a:rPr lang="en-US" altLang="zh-CN" dirty="0"/>
              <a:t>2</a:t>
            </a:r>
            <a:r>
              <a:rPr lang="zh-CN" altLang="en-US" dirty="0"/>
              <a:t> 多 强 </a:t>
            </a:r>
            <a:r>
              <a:rPr lang="en-US" altLang="zh-CN" dirty="0"/>
              <a:t>3</a:t>
            </a:r>
            <a:r>
              <a:rPr lang="zh-CN" altLang="en-US" dirty="0"/>
              <a:t> 共享 </a:t>
            </a:r>
            <a:r>
              <a:rPr lang="en-US" altLang="zh-CN" dirty="0"/>
              <a:t>4</a:t>
            </a:r>
            <a:r>
              <a:rPr lang="zh-CN" altLang="en-US" dirty="0"/>
              <a:t> 进程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线程的介绍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/>
              <a:t>     在</a:t>
            </a:r>
            <a:r>
              <a:rPr lang="en-GB" altLang="zh-CN" dirty="0"/>
              <a:t>Python</a:t>
            </a:r>
            <a:r>
              <a:rPr lang="zh-CN" altLang="en-US" dirty="0"/>
              <a:t>中，想要实现多任务除了使用进程，还可以使用线程来完成。</a:t>
            </a:r>
            <a:endParaRPr lang="en-US" altLang="zh-CN" dirty="0"/>
          </a:p>
          <a:p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线程的概念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   进程是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分配资源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的基本单位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一旦创建一个进程就会分配一定的资源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   线程是</a:t>
            </a:r>
            <a:r>
              <a:rPr lang="en" altLang="zh-CN" b="0" i="0" dirty="0" err="1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cpu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调度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的基本单位，每个进程至少都有一个线程，而这个线程就是我们通常说的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主线程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线程的介绍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F59BC1C-50BD-17B2-285F-968040A3F4EB}"/>
              </a:ext>
            </a:extLst>
          </p:cNvPr>
          <p:cNvSpPr txBox="1">
            <a:spLocks/>
          </p:cNvSpPr>
          <p:nvPr/>
        </p:nvSpPr>
        <p:spPr>
          <a:xfrm>
            <a:off x="768202" y="1646133"/>
            <a:ext cx="10700194" cy="4219575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7E5198-5107-A146-3C13-A8C90EA8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27" y="1731161"/>
            <a:ext cx="3528392" cy="226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D53AD40-BDBC-807B-B291-39C3D14F9F39}"/>
              </a:ext>
            </a:extLst>
          </p:cNvPr>
          <p:cNvSpPr/>
          <p:nvPr/>
        </p:nvSpPr>
        <p:spPr>
          <a:xfrm>
            <a:off x="1351687" y="4265894"/>
            <a:ext cx="94182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</a:t>
            </a:r>
            <a:r>
              <a:rPr kumimoji="1" lang="en-US" altLang="zh-CN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图中是一个非常简单的程序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一旦运行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按照代码的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执行顺序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函数执行完毕后才能执行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如果可以让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同时运行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显然执行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这个程序的效率会大大提升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3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线程的作用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46038" y="1430536"/>
            <a:ext cx="10700194" cy="4219575"/>
          </a:xfrm>
        </p:spPr>
        <p:txBody>
          <a:bodyPr/>
          <a:lstStyle/>
          <a:p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EAAF3-3031-04AB-7ACE-15A7E4B0AEF5}"/>
              </a:ext>
            </a:extLst>
          </p:cNvPr>
          <p:cNvSpPr/>
          <p:nvPr/>
        </p:nvSpPr>
        <p:spPr>
          <a:xfrm>
            <a:off x="2298142" y="3236928"/>
            <a:ext cx="1869842" cy="1502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宋体" charset="0"/>
              </a:rPr>
              <a:t>     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宋体" charset="0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4F4A276C-62F5-11E1-0C6B-3823E90C7CA3}"/>
              </a:ext>
            </a:extLst>
          </p:cNvPr>
          <p:cNvSpPr/>
          <p:nvPr/>
        </p:nvSpPr>
        <p:spPr>
          <a:xfrm flipH="1">
            <a:off x="3165841" y="3348862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BAAA4-7FD4-932A-070E-0184DA705E67}"/>
              </a:ext>
            </a:extLst>
          </p:cNvPr>
          <p:cNvSpPr/>
          <p:nvPr/>
        </p:nvSpPr>
        <p:spPr>
          <a:xfrm>
            <a:off x="2739069" y="1849038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24FBCF0-9062-1B78-7361-7FC533D89499}"/>
              </a:ext>
            </a:extLst>
          </p:cNvPr>
          <p:cNvCxnSpPr>
            <a:cxnSpLocks/>
          </p:cNvCxnSpPr>
          <p:nvPr/>
        </p:nvCxnSpPr>
        <p:spPr>
          <a:xfrm>
            <a:off x="3188701" y="2225004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0CD5CB-831B-984E-72F9-C7A9F5DFCC48}"/>
              </a:ext>
            </a:extLst>
          </p:cNvPr>
          <p:cNvSpPr txBox="1"/>
          <p:nvPr/>
        </p:nvSpPr>
        <p:spPr>
          <a:xfrm>
            <a:off x="2840358" y="3783597"/>
            <a:ext cx="682991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3FE5D3-C485-7B63-1FE0-B92D5BD4EC8B}"/>
              </a:ext>
            </a:extLst>
          </p:cNvPr>
          <p:cNvSpPr txBox="1"/>
          <p:nvPr/>
        </p:nvSpPr>
        <p:spPr>
          <a:xfrm>
            <a:off x="3410961" y="2247868"/>
            <a:ext cx="1811491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latin typeface="微软雅黑" charset="-122"/>
                <a:ea typeface="微软雅黑" charset="-122"/>
                <a:cs typeface="Microsoft YaHei" charset="-122"/>
              </a:rPr>
              <a:t>在进程中会默认有一个线程用来执行程序</a:t>
            </a:r>
            <a:r>
              <a:rPr kumimoji="1" lang="en-US" altLang="zh-CN" sz="1050" dirty="0">
                <a:latin typeface="微软雅黑" charset="-122"/>
                <a:ea typeface="微软雅黑" charset="-122"/>
                <a:cs typeface="Microsoft YaHei" charset="-122"/>
              </a:rPr>
              <a:t>,</a:t>
            </a:r>
            <a:r>
              <a:rPr kumimoji="1" lang="zh-CN" altLang="en-US" sz="1050" dirty="0">
                <a:latin typeface="微软雅黑" charset="-122"/>
                <a:ea typeface="微软雅黑" charset="-122"/>
                <a:cs typeface="Microsoft YaHei" charset="-122"/>
              </a:rPr>
              <a:t> 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主线程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3CAC90-9ED1-E230-7411-D8BE8D064ECF}"/>
              </a:ext>
            </a:extLst>
          </p:cNvPr>
          <p:cNvSpPr/>
          <p:nvPr/>
        </p:nvSpPr>
        <p:spPr>
          <a:xfrm>
            <a:off x="5896176" y="3236928"/>
            <a:ext cx="3960440" cy="1502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A019222F-EE50-E2A3-A51A-384C221DC3EA}"/>
              </a:ext>
            </a:extLst>
          </p:cNvPr>
          <p:cNvSpPr/>
          <p:nvPr/>
        </p:nvSpPr>
        <p:spPr>
          <a:xfrm flipH="1">
            <a:off x="6832280" y="335815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196D0F-17E1-57DF-9B4D-FF5D13927016}"/>
              </a:ext>
            </a:extLst>
          </p:cNvPr>
          <p:cNvSpPr/>
          <p:nvPr/>
        </p:nvSpPr>
        <p:spPr>
          <a:xfrm>
            <a:off x="7240779" y="1849038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68B6383-D5C6-8742-5FC3-278D7FBFB15C}"/>
              </a:ext>
            </a:extLst>
          </p:cNvPr>
          <p:cNvCxnSpPr>
            <a:cxnSpLocks/>
          </p:cNvCxnSpPr>
          <p:nvPr/>
        </p:nvCxnSpPr>
        <p:spPr>
          <a:xfrm>
            <a:off x="7709823" y="2278551"/>
            <a:ext cx="0" cy="90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8D56192-0C8D-D245-F527-B3B8A597ECE8}"/>
              </a:ext>
            </a:extLst>
          </p:cNvPr>
          <p:cNvSpPr txBox="1"/>
          <p:nvPr/>
        </p:nvSpPr>
        <p:spPr>
          <a:xfrm>
            <a:off x="6425176" y="4143063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71F744-7487-1C91-1127-09E2DE4C13D3}"/>
              </a:ext>
            </a:extLst>
          </p:cNvPr>
          <p:cNvSpPr txBox="1"/>
          <p:nvPr/>
        </p:nvSpPr>
        <p:spPr>
          <a:xfrm>
            <a:off x="7984408" y="2173074"/>
            <a:ext cx="208823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在进程创建一个新的线程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子线程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58A81F-123E-0384-566E-1BF24DED0C70}"/>
              </a:ext>
            </a:extLst>
          </p:cNvPr>
          <p:cNvSpPr txBox="1"/>
          <p:nvPr/>
        </p:nvSpPr>
        <p:spPr>
          <a:xfrm>
            <a:off x="2298142" y="3294390"/>
            <a:ext cx="364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C30715-C224-10F4-9BB0-7423F3B52229}"/>
              </a:ext>
            </a:extLst>
          </p:cNvPr>
          <p:cNvSpPr txBox="1"/>
          <p:nvPr/>
        </p:nvSpPr>
        <p:spPr>
          <a:xfrm>
            <a:off x="2840570" y="4457224"/>
            <a:ext cx="696259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F0319962-39DB-8D54-C8D0-821CAC0F1189}"/>
              </a:ext>
            </a:extLst>
          </p:cNvPr>
          <p:cNvSpPr/>
          <p:nvPr/>
        </p:nvSpPr>
        <p:spPr>
          <a:xfrm flipH="1">
            <a:off x="3158993" y="4143063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BDE132-1CC2-8ABD-27D8-0527101F3360}"/>
              </a:ext>
            </a:extLst>
          </p:cNvPr>
          <p:cNvSpPr txBox="1"/>
          <p:nvPr/>
        </p:nvSpPr>
        <p:spPr>
          <a:xfrm>
            <a:off x="5896135" y="3185966"/>
            <a:ext cx="364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：主线程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b="1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B2181560-DCB3-3DDC-C9EF-817E7A356A73}"/>
              </a:ext>
            </a:extLst>
          </p:cNvPr>
          <p:cNvSpPr/>
          <p:nvPr/>
        </p:nvSpPr>
        <p:spPr>
          <a:xfrm flipH="1">
            <a:off x="8588143" y="336968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557BCD-E29A-5903-E133-6EFD91699E52}"/>
              </a:ext>
            </a:extLst>
          </p:cNvPr>
          <p:cNvSpPr txBox="1"/>
          <p:nvPr/>
        </p:nvSpPr>
        <p:spPr>
          <a:xfrm>
            <a:off x="8185763" y="4143063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59B2BB-0DCA-DF02-DDF1-31804B320054}"/>
              </a:ext>
            </a:extLst>
          </p:cNvPr>
          <p:cNvSpPr txBox="1"/>
          <p:nvPr/>
        </p:nvSpPr>
        <p:spPr>
          <a:xfrm>
            <a:off x="6883294" y="3455568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C8F346-AD02-0DBA-29B3-66C0971658B5}"/>
              </a:ext>
            </a:extLst>
          </p:cNvPr>
          <p:cNvSpPr txBox="1"/>
          <p:nvPr/>
        </p:nvSpPr>
        <p:spPr>
          <a:xfrm>
            <a:off x="8632865" y="3455568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FB3744-BF0D-ABDD-D2A7-567E72F7B7EE}"/>
              </a:ext>
            </a:extLst>
          </p:cNvPr>
          <p:cNvSpPr txBox="1"/>
          <p:nvPr/>
        </p:nvSpPr>
        <p:spPr>
          <a:xfrm>
            <a:off x="4167984" y="5166812"/>
            <a:ext cx="335986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线程用来</a:t>
            </a: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实现多任务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6444" y="1824720"/>
            <a:ext cx="761555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、什么是线程？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181436-17FC-2B41-7AD9-7E34DE1C6E7A}"/>
              </a:ext>
            </a:extLst>
          </p:cNvPr>
          <p:cNvSpPr txBox="1"/>
          <p:nvPr/>
        </p:nvSpPr>
        <p:spPr>
          <a:xfrm>
            <a:off x="4576444" y="3505145"/>
            <a:ext cx="6343192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、线程的作用是什么？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22CF1D-4EDB-B0DA-5020-2A23DEA45A7E}"/>
              </a:ext>
            </a:extLst>
          </p:cNvPr>
          <p:cNvSpPr txBox="1"/>
          <p:nvPr/>
        </p:nvSpPr>
        <p:spPr>
          <a:xfrm>
            <a:off x="4970869" y="2456776"/>
            <a:ext cx="6537747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依附于进程执行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，是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CPU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调度的基本单元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FFFCB-0416-251F-13C5-63D683DF57D0}"/>
              </a:ext>
            </a:extLst>
          </p:cNvPr>
          <p:cNvSpPr txBox="1"/>
          <p:nvPr/>
        </p:nvSpPr>
        <p:spPr>
          <a:xfrm>
            <a:off x="5161645" y="4137201"/>
            <a:ext cx="5757991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charset="-122"/>
                <a:ea typeface="微软雅黑" charset="-122"/>
                <a:cs typeface="Alibaba PuHuiTi R" pitchFamily="18" charset="-122"/>
              </a:rPr>
              <a:t>线程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用来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实现多任务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线程的介绍</a:t>
            </a:r>
            <a:endParaRPr lang="en-US" altLang="zh-CN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多线程完成多任务</a:t>
            </a:r>
            <a:endParaRPr lang="en-US" altLang="zh-CN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200000"/>
              </a:lnSpc>
              <a:buClr>
                <a:srgbClr val="FF000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多线程步骤、无参线程、有参线程</a:t>
            </a:r>
            <a:endParaRPr lang="en-US" altLang="zh-CN" sz="16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线程的注意点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互斥锁的使用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进程和线程对比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077" y="214452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Q2YzdiNTQ4YzdkMDBkYmYyNWE2ODkxOWQ2NWMwN2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3877</Words>
  <Application>Microsoft Macintosh PowerPoint</Application>
  <PresentationFormat>宽屏</PresentationFormat>
  <Paragraphs>271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41</vt:i4>
      </vt:variant>
    </vt:vector>
  </HeadingPairs>
  <TitlesOfParts>
    <vt:vector size="71" baseType="lpstr">
      <vt:lpstr>阿里巴巴普惠体</vt:lpstr>
      <vt:lpstr>等线</vt:lpstr>
      <vt:lpstr>黑体</vt:lpstr>
      <vt:lpstr>Microsoft YaHei</vt:lpstr>
      <vt:lpstr>Microsoft YaHei</vt:lpstr>
      <vt:lpstr>纤黑体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Courier</vt:lpstr>
      <vt:lpstr>Helvetica Neue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2_正文设计方案</vt:lpstr>
      <vt:lpstr>3_正文设计方案</vt:lpstr>
      <vt:lpstr>3_学习目标</vt:lpstr>
      <vt:lpstr>6_学习目标</vt:lpstr>
      <vt:lpstr>7_学习目标</vt:lpstr>
      <vt:lpstr>8_学习目标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997</cp:revision>
  <dcterms:created xsi:type="dcterms:W3CDTF">2020-03-31T02:23:00Z</dcterms:created>
  <dcterms:modified xsi:type="dcterms:W3CDTF">2023-08-17T16:11:44Z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B8F5CFD6E6A044F687CAA08E77445706</vt:lpwstr>
  </property>
  <property fmtid="{D5CDD505-2E9C-101B-9397-08002B2CF9AE}" pid="3" name="KSOProductBuildVer">
    <vt:lpwstr>2052-11.1.0.12302</vt:lpwstr>
  </property>
</Properties>
</file>