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3" r:id="rId3"/>
    <p:sldMasterId id="2147483714" r:id="rId4"/>
    <p:sldMasterId id="2147483656" r:id="rId5"/>
  </p:sldMasterIdLst>
  <p:notesMasterIdLst>
    <p:notesMasterId r:id="rId40"/>
  </p:notesMasterIdLst>
  <p:handoutMasterIdLst>
    <p:handoutMasterId r:id="rId41"/>
  </p:handoutMasterIdLst>
  <p:sldIdLst>
    <p:sldId id="599" r:id="rId6"/>
    <p:sldId id="761" r:id="rId7"/>
    <p:sldId id="671" r:id="rId8"/>
    <p:sldId id="674" r:id="rId9"/>
    <p:sldId id="754" r:id="rId10"/>
    <p:sldId id="755" r:id="rId11"/>
    <p:sldId id="757" r:id="rId12"/>
    <p:sldId id="758" r:id="rId13"/>
    <p:sldId id="756" r:id="rId14"/>
    <p:sldId id="759" r:id="rId15"/>
    <p:sldId id="760" r:id="rId16"/>
    <p:sldId id="764" r:id="rId17"/>
    <p:sldId id="765" r:id="rId18"/>
    <p:sldId id="766" r:id="rId19"/>
    <p:sldId id="777" r:id="rId20"/>
    <p:sldId id="762" r:id="rId21"/>
    <p:sldId id="731" r:id="rId22"/>
    <p:sldId id="734" r:id="rId23"/>
    <p:sldId id="767" r:id="rId24"/>
    <p:sldId id="768" r:id="rId25"/>
    <p:sldId id="769" r:id="rId26"/>
    <p:sldId id="770" r:id="rId27"/>
    <p:sldId id="776" r:id="rId28"/>
    <p:sldId id="778" r:id="rId29"/>
    <p:sldId id="779" r:id="rId30"/>
    <p:sldId id="763" r:id="rId31"/>
    <p:sldId id="725" r:id="rId32"/>
    <p:sldId id="680" r:id="rId33"/>
    <p:sldId id="772" r:id="rId34"/>
    <p:sldId id="773" r:id="rId35"/>
    <p:sldId id="780" r:id="rId36"/>
    <p:sldId id="775" r:id="rId37"/>
    <p:sldId id="781" r:id="rId38"/>
    <p:sldId id="638" r:id="rId39"/>
  </p:sldIdLst>
  <p:sldSz cx="12193588" cy="6858000"/>
  <p:notesSz cx="6858000" cy="9144000"/>
  <p:custDataLst>
    <p:tags r:id="rId4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60963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12192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82889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243852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3048152" algn="l" defTabSz="60963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6pPr>
    <a:lvl7pPr marL="3657783" algn="l" defTabSz="60963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7pPr>
    <a:lvl8pPr marL="4267413" algn="l" defTabSz="60963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8pPr>
    <a:lvl9pPr marL="4877044" algn="l" defTabSz="60963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  <p:cmAuthor id="1" name="Microsoft Office User" initials="MO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5FF"/>
    <a:srgbClr val="B3D9FF"/>
    <a:srgbClr val="FF5F49"/>
    <a:srgbClr val="79AFFF"/>
    <a:srgbClr val="EBD9FF"/>
    <a:srgbClr val="FBD5D5"/>
    <a:srgbClr val="17375E"/>
    <a:srgbClr val="EFF7FF"/>
    <a:srgbClr val="E6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0"/>
    <p:restoredTop sz="94355"/>
  </p:normalViewPr>
  <p:slideViewPr>
    <p:cSldViewPr>
      <p:cViewPr varScale="1">
        <p:scale>
          <a:sx n="125" d="100"/>
          <a:sy n="125" d="100"/>
        </p:scale>
        <p:origin x="168" y="480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commentAuthors" Target="commentAuthor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  <a:t>2023/8/20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  <a:t>2023/8/20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609630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+mn-lt"/>
        <a:ea typeface="+mn-ea"/>
        <a:cs typeface="+mn-cs"/>
      </a:defRPr>
    </a:lvl2pPr>
    <a:lvl3pPr marL="1219261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+mn-lt"/>
        <a:ea typeface="+mn-ea"/>
        <a:cs typeface="+mn-cs"/>
      </a:defRPr>
    </a:lvl3pPr>
    <a:lvl4pPr marL="1828891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+mn-lt"/>
        <a:ea typeface="+mn-ea"/>
        <a:cs typeface="+mn-cs"/>
      </a:defRPr>
    </a:lvl4pPr>
    <a:lvl5pPr marL="2438522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CD6EE-062B-A4BB-844C-6999BFDD49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95CF8275-A959-C2B3-0812-34335ABA1B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9">
            <a:extLst>
              <a:ext uri="{FF2B5EF4-FFF2-40B4-BE49-F238E27FC236}">
                <a16:creationId xmlns:a16="http://schemas.microsoft.com/office/drawing/2014/main" id="{A2D0C51E-1A56-104A-3BBA-CD590C2143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17085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>
            <a:extLst>
              <a:ext uri="{FF2B5EF4-FFF2-40B4-BE49-F238E27FC236}">
                <a16:creationId xmlns:a16="http://schemas.microsoft.com/office/drawing/2014/main" id="{87AA1276-B2FB-63F4-AD8D-08C5937550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D83BE654-D0D4-8042-52E2-8EA1BB58BB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30E131F-BC82-87BF-06D5-160C7342BB32}"/>
              </a:ext>
            </a:extLst>
          </p:cNvPr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FD213BF-3EEC-0471-AC9B-C12DF5E654D2}"/>
                </a:ext>
              </a:extLst>
            </p:cNvPr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7FB1184-CBA9-4027-FF4D-410D070F54D4}"/>
                </a:ext>
              </a:extLst>
            </p:cNvPr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5A15993-044D-03C5-3A16-AE6710F063A9}"/>
                </a:ext>
              </a:extLst>
            </p:cNvPr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9B92F20-F127-7C81-551B-1054D7B41C44}"/>
                </a:ext>
              </a:extLst>
            </p:cNvPr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86D1413-A93F-A6F6-3AEE-3145E2CD217C}"/>
                </a:ext>
              </a:extLst>
            </p:cNvPr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7108187-AAE1-2F28-5D19-1D3C0FDD7B40}"/>
                </a:ext>
              </a:extLst>
            </p:cNvPr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标题占位符 1">
              <a:extLst>
                <a:ext uri="{FF2B5EF4-FFF2-40B4-BE49-F238E27FC236}">
                  <a16:creationId xmlns:a16="http://schemas.microsoft.com/office/drawing/2014/main" id="{80586470-4F83-4197-4EC4-D154F6F6A56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420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19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98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09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37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36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>
            <a:extLst>
              <a:ext uri="{FF2B5EF4-FFF2-40B4-BE49-F238E27FC236}">
                <a16:creationId xmlns:a16="http://schemas.microsoft.com/office/drawing/2014/main" id="{BA8D3D4F-C5E6-A08C-C476-D44974B00A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>
            <a:extLst>
              <a:ext uri="{FF2B5EF4-FFF2-40B4-BE49-F238E27FC236}">
                <a16:creationId xmlns:a16="http://schemas.microsoft.com/office/drawing/2014/main" id="{BEF4FDD5-4456-E79D-CC28-13FDC2E68E9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58" name="六边形 29">
            <a:extLst>
              <a:ext uri="{FF2B5EF4-FFF2-40B4-BE49-F238E27FC236}">
                <a16:creationId xmlns:a16="http://schemas.microsoft.com/office/drawing/2014/main" id="{0ED4C939-23B5-7F76-5191-50D9A5EA6916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六边形 58">
            <a:extLst>
              <a:ext uri="{FF2B5EF4-FFF2-40B4-BE49-F238E27FC236}">
                <a16:creationId xmlns:a16="http://schemas.microsoft.com/office/drawing/2014/main" id="{F1379FF5-10EB-3887-8021-F5FB1E517A7F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六边形 59">
            <a:extLst>
              <a:ext uri="{FF2B5EF4-FFF2-40B4-BE49-F238E27FC236}">
                <a16:creationId xmlns:a16="http://schemas.microsoft.com/office/drawing/2014/main" id="{334C4463-E0EA-92F6-E6FD-7A4F785A15FB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六边形 60">
            <a:extLst>
              <a:ext uri="{FF2B5EF4-FFF2-40B4-BE49-F238E27FC236}">
                <a16:creationId xmlns:a16="http://schemas.microsoft.com/office/drawing/2014/main" id="{D7B543F9-0E7A-A0B2-A499-9340F8BA7CBB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六边形 61">
            <a:extLst>
              <a:ext uri="{FF2B5EF4-FFF2-40B4-BE49-F238E27FC236}">
                <a16:creationId xmlns:a16="http://schemas.microsoft.com/office/drawing/2014/main" id="{831B9BC3-AB8F-2DF9-BC4E-5805E4FF5E79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六边形 62">
            <a:extLst>
              <a:ext uri="{FF2B5EF4-FFF2-40B4-BE49-F238E27FC236}">
                <a16:creationId xmlns:a16="http://schemas.microsoft.com/office/drawing/2014/main" id="{FF15E578-F99F-9798-6C86-8DAE87E09BDF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六边形 63">
            <a:extLst>
              <a:ext uri="{FF2B5EF4-FFF2-40B4-BE49-F238E27FC236}">
                <a16:creationId xmlns:a16="http://schemas.microsoft.com/office/drawing/2014/main" id="{F3B1C64A-C8D2-B427-4FC9-B8AC4F490C0D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六边形 64">
            <a:extLst>
              <a:ext uri="{FF2B5EF4-FFF2-40B4-BE49-F238E27FC236}">
                <a16:creationId xmlns:a16="http://schemas.microsoft.com/office/drawing/2014/main" id="{C3B3624C-609A-0925-B6D7-B403BFE62543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2C6A4EF3-A923-7756-6E6C-AF39FE6028F6}"/>
              </a:ext>
            </a:extLst>
          </p:cNvPr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50DB3447-F172-A8C2-8A77-AFECA64340A6}"/>
              </a:ext>
            </a:extLst>
          </p:cNvPr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684" r:id="rId3"/>
    <p:sldLayoutId id="2147483713" r:id="rId4"/>
    <p:sldLayoutId id="2147483698" r:id="rId5"/>
    <p:sldLayoutId id="2147483711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867" kern="1200">
          <a:solidFill>
            <a:schemeClr val="tx1"/>
          </a:solidFill>
          <a:latin typeface="+mj-lt"/>
          <a:ea typeface="+mj-ea"/>
          <a:cs typeface="黑体" panose="0201060003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F7773CC5-2144-EBE2-3F60-F0E4552B88CD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矩形 22">
            <a:extLst>
              <a:ext uri="{FF2B5EF4-FFF2-40B4-BE49-F238E27FC236}">
                <a16:creationId xmlns:a16="http://schemas.microsoft.com/office/drawing/2014/main" id="{7747221E-74AC-3061-46B4-A6E8B6AF61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455BF9B-B2A2-DECB-7EFF-D491F14E6F83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4031E11-0BCA-89DF-1025-E87324EE91E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0204B27-5E98-29E6-EB1D-3F8A5C8A6178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17" name="直接连接符 2">
              <a:extLst>
                <a:ext uri="{FF2B5EF4-FFF2-40B4-BE49-F238E27FC236}">
                  <a16:creationId xmlns:a16="http://schemas.microsoft.com/office/drawing/2014/main" id="{F1525CAD-1FF7-2489-FCA4-9F13ECB27849}"/>
                </a:ext>
              </a:extLst>
            </p:cNvPr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六边形 17">
              <a:extLst>
                <a:ext uri="{FF2B5EF4-FFF2-40B4-BE49-F238E27FC236}">
                  <a16:creationId xmlns:a16="http://schemas.microsoft.com/office/drawing/2014/main" id="{0454D9BB-6F9A-CD8C-3BBB-2A839BC1D884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id="{47D6ABB8-426B-8858-FB8D-524D5DB69F13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B4C766A9-9678-6B61-1F7C-B3830EDCE55A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6D99142-45D3-7801-3E68-FF87A720A7A1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矩形 22">
            <a:extLst>
              <a:ext uri="{FF2B5EF4-FFF2-40B4-BE49-F238E27FC236}">
                <a16:creationId xmlns:a16="http://schemas.microsoft.com/office/drawing/2014/main" id="{834C3A45-89DB-29B3-025C-DAE0DC1F46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902B95-079D-E381-C029-0B6D463DC279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564832-D31B-1A57-EE49-A8C2E78774E5}"/>
              </a:ext>
            </a:extLst>
          </p:cNvPr>
          <p:cNvSpPr txBox="1"/>
          <p:nvPr userDrawn="1"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9" name="直接连接符 2">
            <a:extLst>
              <a:ext uri="{FF2B5EF4-FFF2-40B4-BE49-F238E27FC236}">
                <a16:creationId xmlns:a16="http://schemas.microsoft.com/office/drawing/2014/main" id="{0D0FEAC7-7962-A168-E356-25937CC86598}"/>
              </a:ext>
            </a:extLst>
          </p:cNvPr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形 19">
            <a:extLst>
              <a:ext uri="{FF2B5EF4-FFF2-40B4-BE49-F238E27FC236}">
                <a16:creationId xmlns:a16="http://schemas.microsoft.com/office/drawing/2014/main" id="{76DEB2F0-12AC-785F-C221-1D916363B79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ADB267C-E730-0BD2-6FCB-DF6D37E94771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10" name="矩形 22">
            <a:extLst>
              <a:ext uri="{FF2B5EF4-FFF2-40B4-BE49-F238E27FC236}">
                <a16:creationId xmlns:a16="http://schemas.microsoft.com/office/drawing/2014/main" id="{DF8E5ED8-C607-286B-4099-AF7B345A32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A2EEFB64-F071-75D7-9973-D861734BFD4A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4456194-F27D-5B25-E5D7-4478450273DA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58B3E59-DD3A-D11A-33D8-8C9371106975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439DF77-85F1-AA85-FBC6-870DF62059C0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E3435752-E953-74BD-229B-EDF495B3633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5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0030101010101" charset="-122"/>
          <a:ea typeface="黑体" panose="02010600030101010101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0030101010101" charset="-122"/>
          <a:ea typeface="黑体" panose="02010600030101010101" charset="-122"/>
          <a:cs typeface="黑体" panose="02010600030101010101" charset="-122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2593255" y="2423584"/>
            <a:ext cx="6865243" cy="1049867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867" kern="1200">
          <a:solidFill>
            <a:schemeClr val="tx1"/>
          </a:solidFill>
          <a:latin typeface="+mj-lt"/>
          <a:ea typeface="+mj-ea"/>
          <a:cs typeface="黑体" panose="0201060003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panose="020F0502020204030204" charset="0"/>
          <a:ea typeface="黑体" panose="02010600030101010101" charset="-122"/>
          <a:cs typeface="黑体" panose="02010600030101010101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黑体" panose="02010600030101010101" charset="-122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D3613-41E6-5967-9CF2-C1C7ECFC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E38560-8B6F-4141-0CBB-11700DBDC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链表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4944666" y="1984574"/>
            <a:ext cx="5759451" cy="230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380990" indent="-380990" defTabSz="121917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endParaRPr lang="en-US" altLang="zh-CN" sz="18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0990" indent="-380990" defTabSz="121917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86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链表判空 </a:t>
            </a:r>
            <a:r>
              <a:rPr lang="en-US" altLang="zh-CN" sz="186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6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长度 </a:t>
            </a:r>
            <a:r>
              <a:rPr lang="en-US" altLang="zh-CN" sz="186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6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遍历</a:t>
            </a:r>
            <a:endParaRPr lang="en-US" altLang="zh-CN" sz="1867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0990" indent="-380990" defTabSz="121917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链表增加结点</a:t>
            </a:r>
            <a:endParaRPr lang="en-US" altLang="zh-CN" sz="18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0990" indent="-380990" defTabSz="121917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867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链表删除和查找节点</a:t>
            </a:r>
            <a:endParaRPr lang="en-US" altLang="zh-CN" sz="1867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43780" y="2180861"/>
            <a:ext cx="3550972" cy="1670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、能够代码实现链表的判空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、能够代码实现链表的长度测定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、能够代码实现链表的遍历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636498" y="2852937"/>
            <a:ext cx="384043" cy="389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020541" y="2852937"/>
            <a:ext cx="384043" cy="389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箭头连接符 28"/>
          <p:cNvCxnSpPr/>
          <p:nvPr/>
        </p:nvCxnSpPr>
        <p:spPr>
          <a:xfrm>
            <a:off x="2404584" y="3033839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172669" y="2852937"/>
            <a:ext cx="384043" cy="389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56711" y="2852937"/>
            <a:ext cx="384043" cy="389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直线箭头连接符 31"/>
          <p:cNvCxnSpPr/>
          <p:nvPr/>
        </p:nvCxnSpPr>
        <p:spPr>
          <a:xfrm>
            <a:off x="3940754" y="3033839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08839" y="2852937"/>
            <a:ext cx="384043" cy="389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092882" y="2852937"/>
            <a:ext cx="384043" cy="389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227934" y="2065303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线箭头连接符 35"/>
          <p:cNvCxnSpPr>
            <a:stCxn id="35" idx="2"/>
          </p:cNvCxnSpPr>
          <p:nvPr/>
        </p:nvCxnSpPr>
        <p:spPr>
          <a:xfrm>
            <a:off x="1564725" y="2403857"/>
            <a:ext cx="71773" cy="4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>
            <a:off x="5504672" y="3047781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300503" y="288987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317312" y="430871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线箭头连接符 45"/>
          <p:cNvCxnSpPr>
            <a:stCxn id="45" idx="2"/>
          </p:cNvCxnSpPr>
          <p:nvPr/>
        </p:nvCxnSpPr>
        <p:spPr>
          <a:xfrm>
            <a:off x="1654103" y="4647272"/>
            <a:ext cx="71772" cy="41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712535" y="5106504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48002" y="230485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非空链表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450592" y="485303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空链表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CD67C9-56F8-1F1B-3BCF-D0AC18975A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链表的判空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DD80ECC-8593-7E4D-5133-AA3EB13ECD89}"/>
              </a:ext>
            </a:extLst>
          </p:cNvPr>
          <p:cNvSpPr txBox="1"/>
          <p:nvPr/>
        </p:nvSpPr>
        <p:spPr>
          <a:xfrm>
            <a:off x="7942779" y="1975324"/>
            <a:ext cx="3294814" cy="304698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class </a:t>
            </a:r>
            <a:r>
              <a:rPr lang="en" altLang="zh-CN" sz="1600" dirty="0" err="1">
                <a:solidFill>
                  <a:srgbClr val="0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SingleLinkList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dirty="0">
                <a:solidFill>
                  <a:srgbClr val="00008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object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"""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单链表的实现</a:t>
            </a:r>
            <a:r>
              <a:rPr lang="en-US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"""</a:t>
            </a:r>
            <a:br>
              <a:rPr lang="en-US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 </a:t>
            </a:r>
            <a:r>
              <a:rPr lang="en" altLang="zh-CN" sz="1600" dirty="0">
                <a:solidFill>
                  <a:srgbClr val="B200B2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__</a:t>
            </a:r>
            <a:r>
              <a:rPr lang="en" altLang="zh-CN" sz="1600" dirty="0" err="1">
                <a:solidFill>
                  <a:srgbClr val="B200B2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init</a:t>
            </a:r>
            <a:r>
              <a:rPr lang="en" altLang="zh-CN" sz="1600" dirty="0">
                <a:solidFill>
                  <a:srgbClr val="B200B2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__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dirty="0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node=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None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首结点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 err="1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.head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node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is_empty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dirty="0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判断链表是否为空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if </a:t>
            </a:r>
            <a:r>
              <a:rPr lang="en" altLang="zh-CN" sz="1600" dirty="0" err="1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.head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==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None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return True</a:t>
            </a:r>
            <a:b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else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return False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3042305" y="1962270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28" name="矩形 27"/>
          <p:cNvSpPr/>
          <p:nvPr/>
        </p:nvSpPr>
        <p:spPr>
          <a:xfrm>
            <a:off x="3674022" y="1962269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cxnSp>
        <p:nvCxnSpPr>
          <p:cNvPr id="29" name="直线箭头连接符 28"/>
          <p:cNvCxnSpPr/>
          <p:nvPr/>
        </p:nvCxnSpPr>
        <p:spPr>
          <a:xfrm>
            <a:off x="4420009" y="2130139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6565798" y="2130139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641389" y="1054474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线箭头连接符 35"/>
          <p:cNvCxnSpPr>
            <a:stCxn id="35" idx="2"/>
          </p:cNvCxnSpPr>
          <p:nvPr/>
        </p:nvCxnSpPr>
        <p:spPr>
          <a:xfrm>
            <a:off x="2978180" y="1393028"/>
            <a:ext cx="71772" cy="41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>
            <a:off x="8640947" y="2130139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9436779" y="1972234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上箭头 4"/>
          <p:cNvSpPr/>
          <p:nvPr/>
        </p:nvSpPr>
        <p:spPr>
          <a:xfrm flipH="1">
            <a:off x="3643876" y="2525491"/>
            <a:ext cx="60959" cy="480053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97356" y="3117177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49053" y="1955644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25" name="矩形 24"/>
          <p:cNvSpPr/>
          <p:nvPr/>
        </p:nvSpPr>
        <p:spPr>
          <a:xfrm>
            <a:off x="5880770" y="1955643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sp>
        <p:nvSpPr>
          <p:cNvPr id="26" name="矩形 25"/>
          <p:cNvSpPr/>
          <p:nvPr/>
        </p:nvSpPr>
        <p:spPr>
          <a:xfrm>
            <a:off x="7424497" y="1955644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37" name="矩形 36"/>
          <p:cNvSpPr/>
          <p:nvPr/>
        </p:nvSpPr>
        <p:spPr>
          <a:xfrm>
            <a:off x="8056214" y="1955643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sp>
        <p:nvSpPr>
          <p:cNvPr id="38" name="上箭头 37"/>
          <p:cNvSpPr/>
          <p:nvPr/>
        </p:nvSpPr>
        <p:spPr>
          <a:xfrm flipH="1">
            <a:off x="5908174" y="2525491"/>
            <a:ext cx="60959" cy="480053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661654" y="3117177"/>
            <a:ext cx="1141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上箭头 39"/>
          <p:cNvSpPr/>
          <p:nvPr/>
        </p:nvSpPr>
        <p:spPr>
          <a:xfrm flipH="1">
            <a:off x="8111514" y="2527414"/>
            <a:ext cx="60959" cy="480053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864994" y="3119099"/>
            <a:ext cx="1141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上箭头 43"/>
          <p:cNvSpPr/>
          <p:nvPr/>
        </p:nvSpPr>
        <p:spPr>
          <a:xfrm flipH="1">
            <a:off x="9821816" y="2525491"/>
            <a:ext cx="60959" cy="480053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9575296" y="3117177"/>
            <a:ext cx="1141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BC7A4E5-3342-8715-8AF1-986865FC0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链表的长度测量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45BF69F-3E64-5AC1-66FE-8E6961CDFA02}"/>
              </a:ext>
            </a:extLst>
          </p:cNvPr>
          <p:cNvSpPr txBox="1"/>
          <p:nvPr/>
        </p:nvSpPr>
        <p:spPr>
          <a:xfrm>
            <a:off x="2984772" y="4084585"/>
            <a:ext cx="3294814" cy="255454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获取链表长度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length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dirty="0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游标记录当前所在的位置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 = </a:t>
            </a:r>
            <a:r>
              <a:rPr lang="en" altLang="zh-CN" sz="1600" dirty="0" err="1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.head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记录链表的长度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count = </a:t>
            </a:r>
            <a:r>
              <a:rPr lang="en" altLang="zh-CN" sz="1600" dirty="0">
                <a:solidFill>
                  <a:srgbClr val="1750EB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0</a:t>
            </a:r>
            <a:br>
              <a:rPr lang="en" altLang="zh-CN" sz="1600" dirty="0">
                <a:solidFill>
                  <a:srgbClr val="1750EB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600" dirty="0">
                <a:solidFill>
                  <a:srgbClr val="1750EB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solidFill>
                  <a:srgbClr val="1750EB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while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is not None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cur =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cur.next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count += </a:t>
            </a:r>
            <a:r>
              <a:rPr lang="en" altLang="zh-CN" sz="1600" dirty="0">
                <a:solidFill>
                  <a:srgbClr val="1750EB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1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1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5" grpId="0"/>
      <p:bldP spid="42" grpId="0"/>
      <p:bldP spid="5" grpId="0" animBg="1"/>
      <p:bldP spid="5" grpId="1" animBg="1"/>
      <p:bldP spid="6" grpId="0"/>
      <p:bldP spid="6" grpId="1"/>
      <p:bldP spid="24" grpId="0" animBg="1"/>
      <p:bldP spid="25" grpId="0" animBg="1"/>
      <p:bldP spid="26" grpId="0" animBg="1"/>
      <p:bldP spid="37" grpId="0" animBg="1"/>
      <p:bldP spid="38" grpId="0" animBg="1"/>
      <p:bldP spid="38" grpId="1" animBg="1"/>
      <p:bldP spid="39" grpId="0"/>
      <p:bldP spid="39" grpId="1"/>
      <p:bldP spid="40" grpId="0" animBg="1"/>
      <p:bldP spid="40" grpId="1" animBg="1"/>
      <p:bldP spid="43" grpId="0"/>
      <p:bldP spid="43" grpId="1"/>
      <p:bldP spid="44" grpId="0" animBg="1"/>
      <p:bldP spid="44" grpId="1" animBg="1"/>
      <p:bldP spid="47" grpId="0"/>
      <p:bldP spid="47" grpId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915815" y="1906050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28" name="矩形 27"/>
          <p:cNvSpPr/>
          <p:nvPr/>
        </p:nvSpPr>
        <p:spPr>
          <a:xfrm>
            <a:off x="3547532" y="1906049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cxnSp>
        <p:nvCxnSpPr>
          <p:cNvPr id="29" name="直线箭头连接符 28"/>
          <p:cNvCxnSpPr/>
          <p:nvPr/>
        </p:nvCxnSpPr>
        <p:spPr>
          <a:xfrm>
            <a:off x="4293519" y="2073919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6439308" y="2073919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514899" y="998254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线箭头连接符 35"/>
          <p:cNvCxnSpPr>
            <a:stCxn id="35" idx="2"/>
          </p:cNvCxnSpPr>
          <p:nvPr/>
        </p:nvCxnSpPr>
        <p:spPr>
          <a:xfrm>
            <a:off x="2851690" y="1336808"/>
            <a:ext cx="71772" cy="41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>
            <a:off x="8514457" y="2073919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9310289" y="1916014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上箭头 4"/>
          <p:cNvSpPr/>
          <p:nvPr/>
        </p:nvSpPr>
        <p:spPr>
          <a:xfrm flipH="1">
            <a:off x="3517386" y="2469271"/>
            <a:ext cx="60959" cy="480053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70866" y="3060956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</a:p>
        </p:txBody>
      </p:sp>
      <p:sp>
        <p:nvSpPr>
          <p:cNvPr id="24" name="矩形 23"/>
          <p:cNvSpPr/>
          <p:nvPr/>
        </p:nvSpPr>
        <p:spPr>
          <a:xfrm>
            <a:off x="5122563" y="1899424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25" name="矩形 24"/>
          <p:cNvSpPr/>
          <p:nvPr/>
        </p:nvSpPr>
        <p:spPr>
          <a:xfrm>
            <a:off x="5754280" y="1899423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sp>
        <p:nvSpPr>
          <p:cNvPr id="26" name="矩形 25"/>
          <p:cNvSpPr/>
          <p:nvPr/>
        </p:nvSpPr>
        <p:spPr>
          <a:xfrm>
            <a:off x="7298007" y="1899424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37" name="矩形 36"/>
          <p:cNvSpPr/>
          <p:nvPr/>
        </p:nvSpPr>
        <p:spPr>
          <a:xfrm>
            <a:off x="7929724" y="1899423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sp>
        <p:nvSpPr>
          <p:cNvPr id="38" name="上箭头 37"/>
          <p:cNvSpPr/>
          <p:nvPr/>
        </p:nvSpPr>
        <p:spPr>
          <a:xfrm flipH="1">
            <a:off x="5781684" y="2469271"/>
            <a:ext cx="60959" cy="480053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535164" y="3060957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上箭头 39"/>
          <p:cNvSpPr/>
          <p:nvPr/>
        </p:nvSpPr>
        <p:spPr>
          <a:xfrm flipH="1">
            <a:off x="7985024" y="2471194"/>
            <a:ext cx="60959" cy="480053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738504" y="3062879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上箭头 43"/>
          <p:cNvSpPr/>
          <p:nvPr/>
        </p:nvSpPr>
        <p:spPr>
          <a:xfrm flipH="1">
            <a:off x="9695326" y="2469271"/>
            <a:ext cx="60959" cy="480053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9448806" y="3060957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C32658-6F66-E815-6428-126C9C91D2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链表的遍历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2FFE55C-D45D-75BD-3863-A947D25648CA}"/>
              </a:ext>
            </a:extLst>
          </p:cNvPr>
          <p:cNvSpPr txBox="1"/>
          <p:nvPr/>
        </p:nvSpPr>
        <p:spPr>
          <a:xfrm>
            <a:off x="2984772" y="4084585"/>
            <a:ext cx="3294814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遍历链表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travel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dirty="0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cur = </a:t>
            </a:r>
            <a:r>
              <a:rPr lang="en" altLang="zh-CN" sz="1600" dirty="0" err="1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.head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while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is not None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>
                <a:solidFill>
                  <a:srgbClr val="00008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cur.item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cur =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cur.next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1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1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5" grpId="0"/>
      <p:bldP spid="42" grpId="0"/>
      <p:bldP spid="5" grpId="0" animBg="1"/>
      <p:bldP spid="5" grpId="1" animBg="1"/>
      <p:bldP spid="6" grpId="0"/>
      <p:bldP spid="6" grpId="1"/>
      <p:bldP spid="24" grpId="0" animBg="1"/>
      <p:bldP spid="25" grpId="0" animBg="1"/>
      <p:bldP spid="26" grpId="0" animBg="1"/>
      <p:bldP spid="37" grpId="0" animBg="1"/>
      <p:bldP spid="38" grpId="0" animBg="1"/>
      <p:bldP spid="38" grpId="1" animBg="1"/>
      <p:bldP spid="39" grpId="0"/>
      <p:bldP spid="39" grpId="1"/>
      <p:bldP spid="40" grpId="0" animBg="1"/>
      <p:bldP spid="40" grpId="1" animBg="1"/>
      <p:bldP spid="43" grpId="0"/>
      <p:bldP spid="43" grpId="1"/>
      <p:bldP spid="44" grpId="0" animBg="1"/>
      <p:bldP spid="44" grpId="1" animBg="1"/>
      <p:bldP spid="47" grpId="0"/>
      <p:bldP spid="47" grpId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2362EA-B4DB-1397-64B1-166EA4D8B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4666" y="764704"/>
            <a:ext cx="5760538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编写代码实现：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链表的判空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链表的长度测定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链表的遍历</a:t>
            </a:r>
          </a:p>
        </p:txBody>
      </p:sp>
    </p:spTree>
    <p:extLst>
      <p:ext uri="{BB962C8B-B14F-4D97-AF65-F5344CB8AC3E}">
        <p14:creationId xmlns:p14="http://schemas.microsoft.com/office/powerpoint/2010/main" val="1290912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4944666" y="1984574"/>
            <a:ext cx="5759451" cy="230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380990" indent="-380990" defTabSz="121917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endParaRPr lang="en-US" altLang="zh-CN" sz="18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0990" indent="-380990" defTabSz="121917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链表判空 </a:t>
            </a: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长度 </a:t>
            </a: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遍历</a:t>
            </a:r>
            <a:endParaRPr lang="en-US" altLang="zh-CN" sz="18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0990" indent="-380990" defTabSz="121917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86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链表增加节点</a:t>
            </a:r>
            <a:endParaRPr lang="en-US" altLang="zh-CN" sz="1867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0990" indent="-380990" defTabSz="121917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867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链表删除和查找节点</a:t>
            </a:r>
            <a:endParaRPr lang="en-US" altLang="zh-CN" sz="1867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2698" y="1916832"/>
            <a:ext cx="4543231" cy="1670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、能够代码实现链表在头部增加结点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、能够代码实现链表在尾部增加结点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、能够代码实现链表在指定位置增加结点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082503" y="2916264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36" name="矩形 35"/>
          <p:cNvSpPr/>
          <p:nvPr/>
        </p:nvSpPr>
        <p:spPr>
          <a:xfrm>
            <a:off x="1714220" y="2909638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cxnSp>
        <p:nvCxnSpPr>
          <p:cNvPr id="38" name="直线箭头连接符 37"/>
          <p:cNvCxnSpPr/>
          <p:nvPr/>
        </p:nvCxnSpPr>
        <p:spPr>
          <a:xfrm>
            <a:off x="2395059" y="3084130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>
            <a:off x="4605995" y="3084133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81586" y="200846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线箭头连接符 43"/>
          <p:cNvCxnSpPr>
            <a:stCxn id="43" idx="2"/>
          </p:cNvCxnSpPr>
          <p:nvPr/>
        </p:nvCxnSpPr>
        <p:spPr>
          <a:xfrm>
            <a:off x="1018377" y="2347022"/>
            <a:ext cx="71773" cy="41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>
            <a:off x="6681145" y="3084133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476976" y="2926228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289251" y="2909638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50" name="矩形 49"/>
          <p:cNvSpPr/>
          <p:nvPr/>
        </p:nvSpPr>
        <p:spPr>
          <a:xfrm>
            <a:off x="3920968" y="2909637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sp>
        <p:nvSpPr>
          <p:cNvPr id="51" name="矩形 50"/>
          <p:cNvSpPr/>
          <p:nvPr/>
        </p:nvSpPr>
        <p:spPr>
          <a:xfrm>
            <a:off x="5464695" y="2909638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52" name="矩形 51"/>
          <p:cNvSpPr/>
          <p:nvPr/>
        </p:nvSpPr>
        <p:spPr>
          <a:xfrm>
            <a:off x="6096412" y="2909637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cxnSp>
        <p:nvCxnSpPr>
          <p:cNvPr id="59" name="直线箭头连接符 58"/>
          <p:cNvCxnSpPr/>
          <p:nvPr/>
        </p:nvCxnSpPr>
        <p:spPr>
          <a:xfrm>
            <a:off x="2302031" y="4606387"/>
            <a:ext cx="987219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3228291" y="4431892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85581" y="4431893"/>
            <a:ext cx="659121" cy="34898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62" name="矩形 61"/>
          <p:cNvSpPr/>
          <p:nvPr/>
        </p:nvSpPr>
        <p:spPr>
          <a:xfrm>
            <a:off x="1717298" y="4431892"/>
            <a:ext cx="685028" cy="34898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sp>
        <p:nvSpPr>
          <p:cNvPr id="6" name="文本框 5"/>
          <p:cNvSpPr txBox="1"/>
          <p:nvPr/>
        </p:nvSpPr>
        <p:spPr>
          <a:xfrm>
            <a:off x="1154889" y="4042058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new_node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08537" y="4589585"/>
            <a:ext cx="2605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kumimoji="1"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一定按照顺序执行</a:t>
            </a:r>
            <a:endParaRPr kumimoji="1"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new_node.next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new_node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线箭头连接符 62"/>
          <p:cNvCxnSpPr/>
          <p:nvPr/>
        </p:nvCxnSpPr>
        <p:spPr>
          <a:xfrm flipH="1" flipV="1">
            <a:off x="2104320" y="3433118"/>
            <a:ext cx="306643" cy="9921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>
            <a:off x="841704" y="2413473"/>
            <a:ext cx="239499" cy="181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041B85-5108-B1EB-5B77-7F9457914B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add(item) 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链表头部添加结点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78CA5ED-9A4D-AB1B-FAB0-4DDC4923BECF}"/>
              </a:ext>
            </a:extLst>
          </p:cNvPr>
          <p:cNvSpPr txBox="1"/>
          <p:nvPr/>
        </p:nvSpPr>
        <p:spPr>
          <a:xfrm>
            <a:off x="8564354" y="2177745"/>
            <a:ext cx="3294814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</a:rPr>
              <a:t>头部增加结点</a:t>
            </a:r>
            <a:br>
              <a:rPr lang="zh-CN" altLang="en-US" sz="1600" i="1" dirty="0">
                <a:solidFill>
                  <a:srgbClr val="8C8C8C"/>
                </a:solidFill>
              </a:rPr>
            </a:br>
            <a:r>
              <a:rPr lang="en" altLang="zh-CN" sz="1600" dirty="0">
                <a:solidFill>
                  <a:srgbClr val="0033B3"/>
                </a:solidFill>
              </a:rPr>
              <a:t>def </a:t>
            </a:r>
            <a:r>
              <a:rPr lang="en" altLang="zh-CN" sz="1600" dirty="0">
                <a:solidFill>
                  <a:srgbClr val="00627A"/>
                </a:solidFill>
              </a:rPr>
              <a:t>add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</a:rPr>
              <a:t>self</a:t>
            </a:r>
            <a:r>
              <a:rPr lang="en" altLang="zh-CN" sz="1600" dirty="0"/>
              <a:t>, item):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i="1" dirty="0">
                <a:solidFill>
                  <a:srgbClr val="8C8C8C"/>
                </a:solidFill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</a:rPr>
              <a:t>新结点存储新数据</a:t>
            </a:r>
            <a:br>
              <a:rPr lang="zh-CN" altLang="en-US" sz="1600" i="1" dirty="0">
                <a:solidFill>
                  <a:srgbClr val="8C8C8C"/>
                </a:solidFill>
              </a:rPr>
            </a:br>
            <a:r>
              <a:rPr lang="zh-CN" altLang="en-US" sz="1600" i="1" dirty="0">
                <a:solidFill>
                  <a:srgbClr val="8C8C8C"/>
                </a:solidFill>
              </a:rPr>
              <a:t>    </a:t>
            </a:r>
            <a:r>
              <a:rPr lang="en" altLang="zh-CN" sz="1600" dirty="0"/>
              <a:t>node = </a:t>
            </a:r>
            <a:r>
              <a:rPr lang="en" altLang="zh-CN" sz="1600" dirty="0" err="1"/>
              <a:t>SingleNode</a:t>
            </a:r>
            <a:r>
              <a:rPr lang="en" altLang="zh-CN" sz="1600" dirty="0"/>
              <a:t>(item)</a:t>
            </a:r>
            <a:br>
              <a:rPr lang="en" altLang="zh-CN" sz="1600" dirty="0"/>
            </a:b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 err="1"/>
              <a:t>node.next</a:t>
            </a:r>
            <a:r>
              <a:rPr lang="en" altLang="zh-CN" sz="1600" dirty="0"/>
              <a:t> = </a:t>
            </a:r>
            <a:r>
              <a:rPr lang="en" altLang="zh-CN" sz="1600" dirty="0" err="1">
                <a:solidFill>
                  <a:srgbClr val="94558D"/>
                </a:solidFill>
              </a:rPr>
              <a:t>self</a:t>
            </a:r>
            <a:r>
              <a:rPr lang="en" altLang="zh-CN" sz="1600" dirty="0" err="1"/>
              <a:t>.head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 err="1">
                <a:solidFill>
                  <a:srgbClr val="94558D"/>
                </a:solidFill>
              </a:rPr>
              <a:t>self</a:t>
            </a:r>
            <a:r>
              <a:rPr lang="en" altLang="zh-CN" sz="1600" dirty="0" err="1"/>
              <a:t>.head</a:t>
            </a:r>
            <a:r>
              <a:rPr lang="en" altLang="zh-CN" sz="1600" dirty="0"/>
              <a:t> = node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6" grpId="0" animBg="1"/>
      <p:bldP spid="43" grpId="0"/>
      <p:bldP spid="46" grpId="0"/>
      <p:bldP spid="49" grpId="0" animBg="1"/>
      <p:bldP spid="50" grpId="0" animBg="1"/>
      <p:bldP spid="51" grpId="0" animBg="1"/>
      <p:bldP spid="52" grpId="0" animBg="1"/>
      <p:bldP spid="60" grpId="0"/>
      <p:bldP spid="60" grpId="1"/>
      <p:bldP spid="61" grpId="0" animBg="1"/>
      <p:bldP spid="62" grpId="0" animBg="1"/>
      <p:bldP spid="6" grpId="0"/>
      <p:bldP spid="11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882065" y="3086638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36" name="矩形 35"/>
          <p:cNvSpPr/>
          <p:nvPr/>
        </p:nvSpPr>
        <p:spPr>
          <a:xfrm>
            <a:off x="1513782" y="3086637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cxnSp>
        <p:nvCxnSpPr>
          <p:cNvPr id="38" name="直线箭头连接符 37"/>
          <p:cNvCxnSpPr/>
          <p:nvPr/>
        </p:nvCxnSpPr>
        <p:spPr>
          <a:xfrm>
            <a:off x="2194622" y="3254504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>
            <a:off x="4405558" y="3254507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81149" y="2178842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线箭头连接符 43"/>
          <p:cNvCxnSpPr>
            <a:stCxn id="43" idx="2"/>
          </p:cNvCxnSpPr>
          <p:nvPr/>
        </p:nvCxnSpPr>
        <p:spPr>
          <a:xfrm>
            <a:off x="817940" y="2517396"/>
            <a:ext cx="71772" cy="4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>
            <a:off x="6480707" y="3254507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276539" y="3096602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088813" y="3080013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50" name="矩形 49"/>
          <p:cNvSpPr/>
          <p:nvPr/>
        </p:nvSpPr>
        <p:spPr>
          <a:xfrm>
            <a:off x="3720530" y="3080012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sp>
        <p:nvSpPr>
          <p:cNvPr id="51" name="矩形 50"/>
          <p:cNvSpPr/>
          <p:nvPr/>
        </p:nvSpPr>
        <p:spPr>
          <a:xfrm>
            <a:off x="5264257" y="3080013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52" name="矩形 51"/>
          <p:cNvSpPr/>
          <p:nvPr/>
        </p:nvSpPr>
        <p:spPr>
          <a:xfrm>
            <a:off x="5895974" y="3080012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cxnSp>
        <p:nvCxnSpPr>
          <p:cNvPr id="59" name="直线箭头连接符 58"/>
          <p:cNvCxnSpPr/>
          <p:nvPr/>
        </p:nvCxnSpPr>
        <p:spPr>
          <a:xfrm>
            <a:off x="6493062" y="4904215"/>
            <a:ext cx="987219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419322" y="4712194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76612" y="4712195"/>
            <a:ext cx="659121" cy="34898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62" name="矩形 61"/>
          <p:cNvSpPr/>
          <p:nvPr/>
        </p:nvSpPr>
        <p:spPr>
          <a:xfrm>
            <a:off x="5908329" y="4712194"/>
            <a:ext cx="685028" cy="34898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sp>
        <p:nvSpPr>
          <p:cNvPr id="6" name="文本框 5"/>
          <p:cNvSpPr txBox="1"/>
          <p:nvPr/>
        </p:nvSpPr>
        <p:spPr>
          <a:xfrm>
            <a:off x="5345920" y="4322361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new_node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82461" y="4702021"/>
            <a:ext cx="216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尾结点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.next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新节点</a:t>
            </a:r>
          </a:p>
        </p:txBody>
      </p:sp>
      <p:cxnSp>
        <p:nvCxnSpPr>
          <p:cNvPr id="28" name="直线箭头连接符 27"/>
          <p:cNvCxnSpPr/>
          <p:nvPr/>
        </p:nvCxnSpPr>
        <p:spPr>
          <a:xfrm>
            <a:off x="6250842" y="3493520"/>
            <a:ext cx="0" cy="82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57D002-798C-E882-E145-6F9FC1C151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append(item) 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链表尾部添加结点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7812B9A0-E84E-233A-1A6C-DDD7C44F652F}"/>
              </a:ext>
            </a:extLst>
          </p:cNvPr>
          <p:cNvSpPr txBox="1"/>
          <p:nvPr/>
        </p:nvSpPr>
        <p:spPr>
          <a:xfrm>
            <a:off x="8564354" y="2177745"/>
            <a:ext cx="3294814" cy="329320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尾部增加结点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append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dirty="0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item):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新结点存储新数据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node =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SingleNode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(item)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if </a:t>
            </a:r>
            <a:r>
              <a:rPr lang="en" altLang="zh-CN" sz="1600" dirty="0" err="1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.is_empty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 err="1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.head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node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else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cur = </a:t>
            </a:r>
            <a:r>
              <a:rPr lang="en" altLang="zh-CN" sz="1600" dirty="0" err="1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.head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while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cur.next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is not None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cur =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cur.next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当前结点后面连接新结点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cur.next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node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6" grpId="0" animBg="1"/>
      <p:bldP spid="43" grpId="0"/>
      <p:bldP spid="46" grpId="0"/>
      <p:bldP spid="46" grpId="1"/>
      <p:bldP spid="49" grpId="0" animBg="1"/>
      <p:bldP spid="50" grpId="0" animBg="1"/>
      <p:bldP spid="51" grpId="0" animBg="1"/>
      <p:bldP spid="52" grpId="0" animBg="1"/>
      <p:bldP spid="60" grpId="0"/>
      <p:bldP spid="61" grpId="0" animBg="1"/>
      <p:bldP spid="62" grpId="0" animBg="1"/>
      <p:bldP spid="6" grpId="0"/>
      <p:bldP spid="5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4944666" y="1984574"/>
            <a:ext cx="5759451" cy="230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380990" indent="-380990" defTabSz="121917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86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endParaRPr lang="en-US" altLang="zh-CN" sz="1867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0990" indent="-380990" defTabSz="121917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链表判空 </a:t>
            </a: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长度 </a:t>
            </a: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遍历</a:t>
            </a:r>
            <a:endParaRPr lang="en-US" altLang="zh-CN" sz="18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0990" indent="-380990" defTabSz="121917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链表增加结点</a:t>
            </a:r>
            <a:endParaRPr lang="en-US" altLang="zh-CN" sz="18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0990" indent="-380990" defTabSz="121917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867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链表删除和查找节点</a:t>
            </a:r>
            <a:endParaRPr lang="en-US" altLang="zh-CN" sz="1867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282554" y="2931569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36" name="矩形 35"/>
          <p:cNvSpPr/>
          <p:nvPr/>
        </p:nvSpPr>
        <p:spPr>
          <a:xfrm>
            <a:off x="1914271" y="2931568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cxnSp>
        <p:nvCxnSpPr>
          <p:cNvPr id="38" name="直线箭头连接符 37"/>
          <p:cNvCxnSpPr/>
          <p:nvPr/>
        </p:nvCxnSpPr>
        <p:spPr>
          <a:xfrm>
            <a:off x="2595111" y="3099435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>
            <a:off x="4806047" y="3099438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81638" y="2023773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线箭头连接符 43"/>
          <p:cNvCxnSpPr>
            <a:stCxn id="43" idx="2"/>
          </p:cNvCxnSpPr>
          <p:nvPr/>
        </p:nvCxnSpPr>
        <p:spPr>
          <a:xfrm>
            <a:off x="1218429" y="2362327"/>
            <a:ext cx="71772" cy="4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>
            <a:off x="6881196" y="3099438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677028" y="2941533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89302" y="2924944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50" name="矩形 49"/>
          <p:cNvSpPr/>
          <p:nvPr/>
        </p:nvSpPr>
        <p:spPr>
          <a:xfrm>
            <a:off x="4121019" y="2924943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sp>
        <p:nvSpPr>
          <p:cNvPr id="51" name="矩形 50"/>
          <p:cNvSpPr/>
          <p:nvPr/>
        </p:nvSpPr>
        <p:spPr>
          <a:xfrm>
            <a:off x="5664746" y="2924944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52" name="矩形 51"/>
          <p:cNvSpPr/>
          <p:nvPr/>
        </p:nvSpPr>
        <p:spPr>
          <a:xfrm>
            <a:off x="6296463" y="2924943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sp>
        <p:nvSpPr>
          <p:cNvPr id="4" name="文本框 3"/>
          <p:cNvSpPr txBox="1"/>
          <p:nvPr/>
        </p:nvSpPr>
        <p:spPr>
          <a:xfrm>
            <a:off x="464571" y="1641613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如何找到尾结点</a:t>
            </a:r>
            <a:r>
              <a:rPr kumimoji="1"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kumimoji="1"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上箭头 24"/>
          <p:cNvSpPr/>
          <p:nvPr/>
        </p:nvSpPr>
        <p:spPr>
          <a:xfrm flipH="1">
            <a:off x="1829297" y="3544229"/>
            <a:ext cx="60959" cy="480053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582777" y="413591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29815" y="4753410"/>
            <a:ext cx="23230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cur.next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上箭头 30"/>
          <p:cNvSpPr/>
          <p:nvPr/>
        </p:nvSpPr>
        <p:spPr>
          <a:xfrm flipH="1">
            <a:off x="4117945" y="3559656"/>
            <a:ext cx="60959" cy="480053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871425" y="4151341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</a:p>
        </p:txBody>
      </p:sp>
      <p:sp>
        <p:nvSpPr>
          <p:cNvPr id="33" name="上箭头 32"/>
          <p:cNvSpPr/>
          <p:nvPr/>
        </p:nvSpPr>
        <p:spPr>
          <a:xfrm flipH="1">
            <a:off x="6296463" y="3559656"/>
            <a:ext cx="60959" cy="480053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049943" y="4151341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</a:p>
        </p:txBody>
      </p:sp>
      <p:sp>
        <p:nvSpPr>
          <p:cNvPr id="35" name="上箭头 34"/>
          <p:cNvSpPr/>
          <p:nvPr/>
        </p:nvSpPr>
        <p:spPr>
          <a:xfrm flipH="1">
            <a:off x="8154382" y="3559656"/>
            <a:ext cx="60959" cy="480053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907862" y="4151341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820113" y="5264787"/>
            <a:ext cx="3713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指向的不是最后一个结点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而是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D04DB8-CB28-0F47-C9B7-A9919EF59F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append(item) 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链表尾部添加结点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B38261F1-D6D1-1253-1A2F-436D9B2F0B5E}"/>
              </a:ext>
            </a:extLst>
          </p:cNvPr>
          <p:cNvSpPr txBox="1"/>
          <p:nvPr/>
        </p:nvSpPr>
        <p:spPr>
          <a:xfrm>
            <a:off x="8564354" y="2177745"/>
            <a:ext cx="3294814" cy="329320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尾部增加结点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append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dirty="0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item):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新结点存储新数据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node =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SingleNode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(item)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if </a:t>
            </a:r>
            <a:r>
              <a:rPr lang="en" altLang="zh-CN" sz="1600" dirty="0" err="1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.is_empty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 err="1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.head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node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else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cur = </a:t>
            </a:r>
            <a:r>
              <a:rPr lang="en" altLang="zh-CN" sz="1600" dirty="0" err="1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.head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while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cur.next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is not None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cur =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cur.next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当前结点后面连接新结点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cur.next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node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/>
      <p:bldP spid="26" grpId="1"/>
      <p:bldP spid="30" grpId="0"/>
      <p:bldP spid="31" grpId="0" animBg="1"/>
      <p:bldP spid="31" grpId="1" animBg="1"/>
      <p:bldP spid="32" grpId="0"/>
      <p:bldP spid="32" grpId="1"/>
      <p:bldP spid="33" grpId="0" animBg="1"/>
      <p:bldP spid="33" grpId="1" animBg="1"/>
      <p:bldP spid="34" grpId="0"/>
      <p:bldP spid="34" grpId="1"/>
      <p:bldP spid="35" grpId="0" animBg="1"/>
      <p:bldP spid="37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528863" y="3062772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36" name="矩形 35"/>
          <p:cNvSpPr/>
          <p:nvPr/>
        </p:nvSpPr>
        <p:spPr>
          <a:xfrm>
            <a:off x="2160580" y="3062771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cxnSp>
        <p:nvCxnSpPr>
          <p:cNvPr id="38" name="直线箭头连接符 37"/>
          <p:cNvCxnSpPr/>
          <p:nvPr/>
        </p:nvCxnSpPr>
        <p:spPr>
          <a:xfrm>
            <a:off x="2841420" y="3230638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>
            <a:off x="5052356" y="3230641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127947" y="2154976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线箭头连接符 43"/>
          <p:cNvCxnSpPr>
            <a:stCxn id="43" idx="2"/>
          </p:cNvCxnSpPr>
          <p:nvPr/>
        </p:nvCxnSpPr>
        <p:spPr>
          <a:xfrm>
            <a:off x="1464738" y="2493530"/>
            <a:ext cx="71772" cy="4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>
            <a:off x="7127505" y="3230641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923337" y="307273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35611" y="3056147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50" name="矩形 49"/>
          <p:cNvSpPr/>
          <p:nvPr/>
        </p:nvSpPr>
        <p:spPr>
          <a:xfrm>
            <a:off x="4367328" y="3056146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sp>
        <p:nvSpPr>
          <p:cNvPr id="51" name="矩形 50"/>
          <p:cNvSpPr/>
          <p:nvPr/>
        </p:nvSpPr>
        <p:spPr>
          <a:xfrm>
            <a:off x="5911055" y="3056147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52" name="矩形 51"/>
          <p:cNvSpPr/>
          <p:nvPr/>
        </p:nvSpPr>
        <p:spPr>
          <a:xfrm>
            <a:off x="6542772" y="3056146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sp>
        <p:nvSpPr>
          <p:cNvPr id="4" name="文本框 3"/>
          <p:cNvSpPr txBox="1"/>
          <p:nvPr/>
        </p:nvSpPr>
        <p:spPr>
          <a:xfrm>
            <a:off x="710880" y="1772816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如何找到尾结点</a:t>
            </a:r>
            <a:r>
              <a:rPr kumimoji="1"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kumimoji="1"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上箭头 24"/>
          <p:cNvSpPr/>
          <p:nvPr/>
        </p:nvSpPr>
        <p:spPr>
          <a:xfrm flipH="1">
            <a:off x="2075606" y="3675432"/>
            <a:ext cx="60959" cy="480053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829086" y="426711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76124" y="4884613"/>
            <a:ext cx="27790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cur.next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cur.next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上箭头 30"/>
          <p:cNvSpPr/>
          <p:nvPr/>
        </p:nvSpPr>
        <p:spPr>
          <a:xfrm flipH="1">
            <a:off x="4364254" y="3690859"/>
            <a:ext cx="60959" cy="480053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117734" y="428254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</a:p>
        </p:txBody>
      </p:sp>
      <p:sp>
        <p:nvSpPr>
          <p:cNvPr id="33" name="上箭头 32"/>
          <p:cNvSpPr/>
          <p:nvPr/>
        </p:nvSpPr>
        <p:spPr>
          <a:xfrm flipH="1">
            <a:off x="6542772" y="3690859"/>
            <a:ext cx="60959" cy="480053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296252" y="428254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C1F5BE-908B-A8AF-9B7F-8345007F9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append(item) 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链表尾部添加结点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912E9B32-4C59-2ED6-EF30-5A58B8396A14}"/>
              </a:ext>
            </a:extLst>
          </p:cNvPr>
          <p:cNvSpPr txBox="1"/>
          <p:nvPr/>
        </p:nvSpPr>
        <p:spPr>
          <a:xfrm>
            <a:off x="8822013" y="2154976"/>
            <a:ext cx="3294814" cy="329320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尾部增加结点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append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dirty="0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item):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新结点存储新数据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node =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SingleNode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(item)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if </a:t>
            </a:r>
            <a:r>
              <a:rPr lang="en" altLang="zh-CN" sz="1600" dirty="0" err="1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.is_empty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 err="1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.head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node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else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cur = </a:t>
            </a:r>
            <a:r>
              <a:rPr lang="en" altLang="zh-CN" sz="1600" dirty="0" err="1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.head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while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cur.next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is not None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cur =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cur.next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当前结点后面连接新结点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cur.next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node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/>
      <p:bldP spid="26" grpId="1"/>
      <p:bldP spid="30" grpId="0"/>
      <p:bldP spid="31" grpId="0" animBg="1"/>
      <p:bldP spid="31" grpId="1" animBg="1"/>
      <p:bldP spid="32" grpId="0"/>
      <p:bldP spid="32" grpId="1"/>
      <p:bldP spid="33" grpId="0" animBg="1"/>
      <p:bldP spid="34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170097" y="2859562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36" name="矩形 35"/>
          <p:cNvSpPr/>
          <p:nvPr/>
        </p:nvSpPr>
        <p:spPr>
          <a:xfrm>
            <a:off x="1801814" y="2859561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cxnSp>
        <p:nvCxnSpPr>
          <p:cNvPr id="38" name="直线箭头连接符 37"/>
          <p:cNvCxnSpPr/>
          <p:nvPr/>
        </p:nvCxnSpPr>
        <p:spPr>
          <a:xfrm>
            <a:off x="2482654" y="3027428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>
            <a:off x="4693590" y="3027431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69181" y="1951766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线箭头连接符 43"/>
          <p:cNvCxnSpPr>
            <a:stCxn id="43" idx="2"/>
          </p:cNvCxnSpPr>
          <p:nvPr/>
        </p:nvCxnSpPr>
        <p:spPr>
          <a:xfrm>
            <a:off x="1105972" y="2290320"/>
            <a:ext cx="71772" cy="4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>
            <a:off x="6768739" y="3027431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564571" y="286952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376845" y="2852937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50" name="矩形 49"/>
          <p:cNvSpPr/>
          <p:nvPr/>
        </p:nvSpPr>
        <p:spPr>
          <a:xfrm>
            <a:off x="4008562" y="2852936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sp>
        <p:nvSpPr>
          <p:cNvPr id="51" name="矩形 50"/>
          <p:cNvSpPr/>
          <p:nvPr/>
        </p:nvSpPr>
        <p:spPr>
          <a:xfrm>
            <a:off x="5552289" y="2852937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52" name="矩形 51"/>
          <p:cNvSpPr/>
          <p:nvPr/>
        </p:nvSpPr>
        <p:spPr>
          <a:xfrm>
            <a:off x="6184006" y="2852936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sp>
        <p:nvSpPr>
          <p:cNvPr id="30" name="文本框 29"/>
          <p:cNvSpPr txBox="1"/>
          <p:nvPr/>
        </p:nvSpPr>
        <p:spPr>
          <a:xfrm>
            <a:off x="577474" y="4235324"/>
            <a:ext cx="27790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cur.next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cur.next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cur.next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new_node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上箭头 32"/>
          <p:cNvSpPr/>
          <p:nvPr/>
        </p:nvSpPr>
        <p:spPr>
          <a:xfrm flipH="1">
            <a:off x="6184006" y="3487649"/>
            <a:ext cx="60959" cy="480053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937486" y="407933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</a:p>
        </p:txBody>
      </p:sp>
      <p:cxnSp>
        <p:nvCxnSpPr>
          <p:cNvPr id="24" name="直线箭头连接符 23"/>
          <p:cNvCxnSpPr/>
          <p:nvPr/>
        </p:nvCxnSpPr>
        <p:spPr>
          <a:xfrm>
            <a:off x="6997006" y="4734794"/>
            <a:ext cx="987219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923266" y="4560298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780556" y="4560299"/>
            <a:ext cx="659121" cy="34898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35" name="矩形 34"/>
          <p:cNvSpPr/>
          <p:nvPr/>
        </p:nvSpPr>
        <p:spPr>
          <a:xfrm>
            <a:off x="6412273" y="4560298"/>
            <a:ext cx="685028" cy="34898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cxnSp>
        <p:nvCxnSpPr>
          <p:cNvPr id="37" name="直线箭头连接符 36"/>
          <p:cNvCxnSpPr/>
          <p:nvPr/>
        </p:nvCxnSpPr>
        <p:spPr>
          <a:xfrm>
            <a:off x="6530203" y="3296569"/>
            <a:ext cx="0" cy="115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3FF0D2-41DC-15EA-0B62-6B91D69F16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append(item) 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链表尾部添加结点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5E00F46E-9D50-FE86-30C0-E554F638ECC0}"/>
              </a:ext>
            </a:extLst>
          </p:cNvPr>
          <p:cNvSpPr txBox="1"/>
          <p:nvPr/>
        </p:nvSpPr>
        <p:spPr>
          <a:xfrm>
            <a:off x="8617074" y="2154976"/>
            <a:ext cx="3294814" cy="329320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尾部增加结点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append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dirty="0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item):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新结点存储新数据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node =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SingleNode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(item)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if </a:t>
            </a:r>
            <a:r>
              <a:rPr lang="en" altLang="zh-CN" sz="1600" dirty="0" err="1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.is_empty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 err="1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.head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node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else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cur = </a:t>
            </a:r>
            <a:r>
              <a:rPr lang="en" altLang="zh-CN" sz="1600" dirty="0" err="1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.head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while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cur.next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is not None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cur =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cur.next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当前结点后面连接新结点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cur.next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node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0" grpId="0"/>
      <p:bldP spid="33" grpId="0" animBg="1"/>
      <p:bldP spid="34" grpId="0"/>
      <p:bldP spid="27" grpId="0"/>
      <p:bldP spid="28" grpId="0" animBg="1"/>
      <p:bldP spid="35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6638" y="165228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如果链表为空链表？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688492" y="2143787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线箭头连接符 43"/>
          <p:cNvCxnSpPr>
            <a:stCxn id="43" idx="2"/>
          </p:cNvCxnSpPr>
          <p:nvPr/>
        </p:nvCxnSpPr>
        <p:spPr>
          <a:xfrm>
            <a:off x="2025283" y="2482341"/>
            <a:ext cx="71772" cy="4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688491" y="301739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线箭头连接符 58"/>
          <p:cNvCxnSpPr/>
          <p:nvPr/>
        </p:nvCxnSpPr>
        <p:spPr>
          <a:xfrm>
            <a:off x="5947792" y="4358886"/>
            <a:ext cx="987219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874052" y="4184390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731342" y="4184391"/>
            <a:ext cx="659121" cy="34898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62" name="矩形 61"/>
          <p:cNvSpPr/>
          <p:nvPr/>
        </p:nvSpPr>
        <p:spPr>
          <a:xfrm>
            <a:off x="5363059" y="4184390"/>
            <a:ext cx="685028" cy="34898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sp>
        <p:nvSpPr>
          <p:cNvPr id="6" name="文本框 5"/>
          <p:cNvSpPr txBox="1"/>
          <p:nvPr/>
        </p:nvSpPr>
        <p:spPr>
          <a:xfrm>
            <a:off x="4800650" y="3794557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new_node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线箭头连接符 6"/>
          <p:cNvCxnSpPr>
            <a:cxnSpLocks/>
          </p:cNvCxnSpPr>
          <p:nvPr/>
        </p:nvCxnSpPr>
        <p:spPr>
          <a:xfrm>
            <a:off x="2342701" y="2513119"/>
            <a:ext cx="2529957" cy="141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481751" y="3087584"/>
            <a:ext cx="188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head=</a:t>
            </a: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new_node</a:t>
            </a:r>
            <a:endParaRPr kumimoji="1"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D1A4D8-A279-FDCB-463B-7A34C2FBF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append(item) 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链表尾部添加结点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CB7A7803-4F20-2C97-A5C4-93FEE409194D}"/>
              </a:ext>
            </a:extLst>
          </p:cNvPr>
          <p:cNvSpPr txBox="1"/>
          <p:nvPr/>
        </p:nvSpPr>
        <p:spPr>
          <a:xfrm>
            <a:off x="8617074" y="2154976"/>
            <a:ext cx="3294814" cy="329320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尾部增加结点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append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dirty="0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item):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新结点存储新数据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node =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SingleNode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(item)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if </a:t>
            </a:r>
            <a:r>
              <a:rPr lang="en" altLang="zh-CN" sz="1600" dirty="0" err="1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.is_empty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 err="1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.head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node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else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cur = </a:t>
            </a:r>
            <a:r>
              <a:rPr lang="en" altLang="zh-CN" sz="1600" dirty="0" err="1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.head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while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cur.next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is not None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cur =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cur.next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当前结点后面连接新结点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cur.next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node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9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25481" y="2957312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28" name="矩形 27"/>
          <p:cNvSpPr/>
          <p:nvPr/>
        </p:nvSpPr>
        <p:spPr>
          <a:xfrm>
            <a:off x="1157198" y="2957311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cxnSp>
        <p:nvCxnSpPr>
          <p:cNvPr id="29" name="直线箭头连接符 28"/>
          <p:cNvCxnSpPr/>
          <p:nvPr/>
        </p:nvCxnSpPr>
        <p:spPr>
          <a:xfrm>
            <a:off x="1903185" y="3125181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4048974" y="3125181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24565" y="2049516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线箭头连接符 35"/>
          <p:cNvCxnSpPr>
            <a:stCxn id="35" idx="2"/>
          </p:cNvCxnSpPr>
          <p:nvPr/>
        </p:nvCxnSpPr>
        <p:spPr>
          <a:xfrm>
            <a:off x="461356" y="2388070"/>
            <a:ext cx="71772" cy="41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>
            <a:off x="6124123" y="3125181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919955" y="296727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上箭头 4"/>
          <p:cNvSpPr/>
          <p:nvPr/>
        </p:nvSpPr>
        <p:spPr>
          <a:xfrm flipH="1">
            <a:off x="1127052" y="3520533"/>
            <a:ext cx="60959" cy="480053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80532" y="4112219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732229" y="2950686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25" name="矩形 24"/>
          <p:cNvSpPr/>
          <p:nvPr/>
        </p:nvSpPr>
        <p:spPr>
          <a:xfrm>
            <a:off x="3363946" y="2950685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sp>
        <p:nvSpPr>
          <p:cNvPr id="26" name="矩形 25"/>
          <p:cNvSpPr/>
          <p:nvPr/>
        </p:nvSpPr>
        <p:spPr>
          <a:xfrm>
            <a:off x="4907673" y="2950686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37" name="矩形 36"/>
          <p:cNvSpPr/>
          <p:nvPr/>
        </p:nvSpPr>
        <p:spPr>
          <a:xfrm>
            <a:off x="5539390" y="2950685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sp>
        <p:nvSpPr>
          <p:cNvPr id="38" name="上箭头 37"/>
          <p:cNvSpPr/>
          <p:nvPr/>
        </p:nvSpPr>
        <p:spPr>
          <a:xfrm flipH="1">
            <a:off x="3391350" y="3520533"/>
            <a:ext cx="60959" cy="480053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101652" y="4144969"/>
            <a:ext cx="1141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BC7A4E5-3342-8715-8AF1-986865FC0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Insert(</a:t>
            </a:r>
            <a:r>
              <a:rPr lang="en-US" altLang="zh-CN" dirty="0" err="1"/>
              <a:t>pos,item</a:t>
            </a:r>
            <a:r>
              <a:rPr lang="en-US" altLang="zh-CN" dirty="0"/>
              <a:t>)</a:t>
            </a:r>
            <a:r>
              <a:rPr lang="zh-CN" altLang="en-US" dirty="0"/>
              <a:t>在指定位置添加结点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EE39C41-4B30-BDC6-83AA-723866DEBED2}"/>
              </a:ext>
            </a:extLst>
          </p:cNvPr>
          <p:cNvSpPr txBox="1"/>
          <p:nvPr/>
        </p:nvSpPr>
        <p:spPr>
          <a:xfrm>
            <a:off x="4837481" y="1771447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D3D94BED-E7DC-F970-74FE-EF5DD6A61CF3}"/>
              </a:ext>
            </a:extLst>
          </p:cNvPr>
          <p:cNvCxnSpPr/>
          <p:nvPr/>
        </p:nvCxnSpPr>
        <p:spPr>
          <a:xfrm>
            <a:off x="6095944" y="5258897"/>
            <a:ext cx="987219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D262C21-8687-3F0D-39C3-A0C4F1300D88}"/>
              </a:ext>
            </a:extLst>
          </p:cNvPr>
          <p:cNvSpPr txBox="1"/>
          <p:nvPr/>
        </p:nvSpPr>
        <p:spPr>
          <a:xfrm>
            <a:off x="7022204" y="508440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9C76BDA-6538-6DF6-F6C5-A371C0F98232}"/>
              </a:ext>
            </a:extLst>
          </p:cNvPr>
          <p:cNvSpPr/>
          <p:nvPr/>
        </p:nvSpPr>
        <p:spPr>
          <a:xfrm>
            <a:off x="4879494" y="5084402"/>
            <a:ext cx="659121" cy="34898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FF3C8E4-0DE0-A0B5-6458-CE137AA934EE}"/>
              </a:ext>
            </a:extLst>
          </p:cNvPr>
          <p:cNvSpPr/>
          <p:nvPr/>
        </p:nvSpPr>
        <p:spPr>
          <a:xfrm>
            <a:off x="5511211" y="5084401"/>
            <a:ext cx="685028" cy="34898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312D2F2-0F40-ACC8-A6A4-5DD6E6D10EC0}"/>
              </a:ext>
            </a:extLst>
          </p:cNvPr>
          <p:cNvSpPr txBox="1"/>
          <p:nvPr/>
        </p:nvSpPr>
        <p:spPr>
          <a:xfrm>
            <a:off x="4948802" y="4694568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new_node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044D2812-9C52-49AC-426B-ED18A6BC5FF6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4048974" y="3306299"/>
            <a:ext cx="907430" cy="184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13CBB94-3F4E-C838-4A60-4D8C5C66AD07}"/>
              </a:ext>
            </a:extLst>
          </p:cNvPr>
          <p:cNvSpPr txBox="1"/>
          <p:nvPr/>
        </p:nvSpPr>
        <p:spPr>
          <a:xfrm rot="3836523">
            <a:off x="3681254" y="4231141"/>
            <a:ext cx="17719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找到插入之前的结点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DFA9775-2C2A-53C4-44A9-50E9DA172525}"/>
              </a:ext>
            </a:extLst>
          </p:cNvPr>
          <p:cNvCxnSpPr>
            <a:cxnSpLocks/>
            <a:stCxn id="11" idx="2"/>
            <a:endCxn id="26" idx="2"/>
          </p:cNvCxnSpPr>
          <p:nvPr/>
        </p:nvCxnSpPr>
        <p:spPr>
          <a:xfrm flipH="1" flipV="1">
            <a:off x="5237234" y="3299675"/>
            <a:ext cx="730286" cy="189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944F3E8-3A5A-48D6-A397-87B687F959DB}"/>
              </a:ext>
            </a:extLst>
          </p:cNvPr>
          <p:cNvSpPr txBox="1"/>
          <p:nvPr/>
        </p:nvSpPr>
        <p:spPr>
          <a:xfrm rot="20239821">
            <a:off x="5491166" y="3684565"/>
            <a:ext cx="346249" cy="15735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插入结点指向下一个结点</a:t>
            </a:r>
          </a:p>
        </p:txBody>
      </p:sp>
      <p:sp>
        <p:nvSpPr>
          <p:cNvPr id="48" name="上箭头 47">
            <a:extLst>
              <a:ext uri="{FF2B5EF4-FFF2-40B4-BE49-F238E27FC236}">
                <a16:creationId xmlns:a16="http://schemas.microsoft.com/office/drawing/2014/main" id="{19A811E2-5EA0-4962-E2F3-6906D451D271}"/>
              </a:ext>
            </a:extLst>
          </p:cNvPr>
          <p:cNvSpPr/>
          <p:nvPr/>
        </p:nvSpPr>
        <p:spPr>
          <a:xfrm flipH="1">
            <a:off x="5516659" y="3418986"/>
            <a:ext cx="60959" cy="480053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C2D7BED-A87B-0CAC-40B2-DD4C31F7ABCF}"/>
              </a:ext>
            </a:extLst>
          </p:cNvPr>
          <p:cNvSpPr txBox="1"/>
          <p:nvPr/>
        </p:nvSpPr>
        <p:spPr>
          <a:xfrm>
            <a:off x="5226961" y="4043422"/>
            <a:ext cx="1141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58969E-38D4-29A8-4913-EBE48A5F3B72}"/>
              </a:ext>
            </a:extLst>
          </p:cNvPr>
          <p:cNvSpPr txBox="1"/>
          <p:nvPr/>
        </p:nvSpPr>
        <p:spPr>
          <a:xfrm>
            <a:off x="319652" y="6321143"/>
            <a:ext cx="509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olidFill>
                  <a:srgbClr val="C00000"/>
                </a:solidFill>
                <a:latin typeface="+mn-lt"/>
                <a:ea typeface="+mn-ea"/>
              </a:rPr>
              <a:t>思考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：如果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pos=0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或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pos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大于链表长度怎么处理？</a:t>
            </a:r>
          </a:p>
        </p:txBody>
      </p:sp>
      <p:sp>
        <p:nvSpPr>
          <p:cNvPr id="50" name="上箭头 49">
            <a:extLst>
              <a:ext uri="{FF2B5EF4-FFF2-40B4-BE49-F238E27FC236}">
                <a16:creationId xmlns:a16="http://schemas.microsoft.com/office/drawing/2014/main" id="{F124FC57-9F3C-1153-885C-D3A01592C51C}"/>
              </a:ext>
            </a:extLst>
          </p:cNvPr>
          <p:cNvSpPr/>
          <p:nvPr/>
        </p:nvSpPr>
        <p:spPr>
          <a:xfrm flipH="1">
            <a:off x="5388277" y="5558369"/>
            <a:ext cx="60959" cy="480053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224010E-78C8-3360-4B98-DF18231492FB}"/>
              </a:ext>
            </a:extLst>
          </p:cNvPr>
          <p:cNvSpPr txBox="1"/>
          <p:nvPr/>
        </p:nvSpPr>
        <p:spPr>
          <a:xfrm>
            <a:off x="5228287" y="6195602"/>
            <a:ext cx="1141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0A1E563B-2B8C-4052-AFB3-510480CCEF73}"/>
              </a:ext>
            </a:extLst>
          </p:cNvPr>
          <p:cNvSpPr txBox="1"/>
          <p:nvPr/>
        </p:nvSpPr>
        <p:spPr>
          <a:xfrm>
            <a:off x="8185026" y="620688"/>
            <a:ext cx="3524007" cy="600164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指定位置增加结点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insert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dirty="0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pos, item):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头部添加新结点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if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pos &lt;= </a:t>
            </a:r>
            <a:r>
              <a:rPr lang="en" altLang="zh-CN" sz="1600" dirty="0">
                <a:solidFill>
                  <a:srgbClr val="1750EB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0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 err="1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.add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(item)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尾部添加新结点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 err="1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elif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pos &gt;= </a:t>
            </a:r>
            <a:r>
              <a:rPr lang="en" altLang="zh-CN" sz="1600" dirty="0" err="1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.length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 err="1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.append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(item)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添加新结点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else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游标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 = </a:t>
            </a:r>
            <a:r>
              <a:rPr lang="en" altLang="zh-CN" sz="1600" dirty="0" err="1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.head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计数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count = </a:t>
            </a:r>
            <a:r>
              <a:rPr lang="en" altLang="zh-CN" sz="1600" dirty="0">
                <a:solidFill>
                  <a:srgbClr val="1750EB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0</a:t>
            </a:r>
            <a:br>
              <a:rPr lang="en" altLang="zh-CN" sz="1600" dirty="0">
                <a:solidFill>
                  <a:srgbClr val="1750EB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solidFill>
                  <a:srgbClr val="1750EB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新结点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node =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SingleNode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(item)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1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找到插入位置的前一个结点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while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count &lt; pos-</a:t>
            </a:r>
            <a:r>
              <a:rPr lang="en" altLang="zh-CN" sz="1600" dirty="0">
                <a:solidFill>
                  <a:srgbClr val="1750EB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cur =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cur.next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count += </a:t>
            </a:r>
            <a:r>
              <a:rPr lang="en" altLang="zh-CN" sz="1600" dirty="0">
                <a:solidFill>
                  <a:srgbClr val="1750EB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br>
              <a:rPr lang="en" altLang="zh-CN" sz="1600" dirty="0">
                <a:solidFill>
                  <a:srgbClr val="1750EB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solidFill>
                  <a:srgbClr val="1750EB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2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完成插入新结点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node.next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cur.next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cur.next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node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476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48" grpId="0" animBg="1"/>
      <p:bldP spid="49" grpId="0"/>
      <p:bldP spid="12" grpId="0"/>
      <p:bldP spid="50" grpId="0" animBg="1"/>
      <p:bldP spid="51" grpId="0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2698" y="1916832"/>
            <a:ext cx="3600400" cy="222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、代码实现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链表在头部增加结点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链表在尾部增加结点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链表在指定位置增加结点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576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4944666" y="1984574"/>
            <a:ext cx="5759451" cy="230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380990" indent="-380990" defTabSz="121917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endParaRPr lang="en-US" altLang="zh-CN" sz="18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0990" indent="-380990" defTabSz="121917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链表判空 </a:t>
            </a: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长度 </a:t>
            </a:r>
            <a:r>
              <a:rPr lang="en-US" altLang="zh-CN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遍历</a:t>
            </a:r>
            <a:endParaRPr lang="en-US" altLang="zh-CN" sz="18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0990" indent="-380990" defTabSz="121917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8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链表增加节点</a:t>
            </a:r>
            <a:endParaRPr lang="en-US" altLang="zh-CN" sz="186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0990" indent="-380990" defTabSz="121917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86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链表删除和查找节点</a:t>
            </a:r>
            <a:endParaRPr lang="en-US" altLang="zh-CN" sz="1867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04D2563-9322-E4F8-8E2F-6770179E2C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8642" y="332656"/>
            <a:ext cx="6298881" cy="48558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、能够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代码实现链表删除节点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/>
              <a:t>能够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代码实现链表查找节点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11797" y="3254285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24" name="矩形 23"/>
          <p:cNvSpPr/>
          <p:nvPr/>
        </p:nvSpPr>
        <p:spPr>
          <a:xfrm>
            <a:off x="1743514" y="3254284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cxnSp>
        <p:nvCxnSpPr>
          <p:cNvPr id="26" name="直线箭头连接符 25"/>
          <p:cNvCxnSpPr/>
          <p:nvPr/>
        </p:nvCxnSpPr>
        <p:spPr>
          <a:xfrm>
            <a:off x="2424353" y="3422152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4635289" y="3422154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10880" y="2346489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线箭头连接符 28"/>
          <p:cNvCxnSpPr>
            <a:stCxn id="28" idx="2"/>
          </p:cNvCxnSpPr>
          <p:nvPr/>
        </p:nvCxnSpPr>
        <p:spPr>
          <a:xfrm>
            <a:off x="1047671" y="2685043"/>
            <a:ext cx="71773" cy="4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6710439" y="3422154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506270" y="3264249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18545" y="3247660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33" name="矩形 32"/>
          <p:cNvSpPr/>
          <p:nvPr/>
        </p:nvSpPr>
        <p:spPr>
          <a:xfrm>
            <a:off x="3950262" y="3247659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sp>
        <p:nvSpPr>
          <p:cNvPr id="34" name="矩形 33"/>
          <p:cNvSpPr/>
          <p:nvPr/>
        </p:nvSpPr>
        <p:spPr>
          <a:xfrm>
            <a:off x="5493989" y="3247660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35" name="矩形 34"/>
          <p:cNvSpPr/>
          <p:nvPr/>
        </p:nvSpPr>
        <p:spPr>
          <a:xfrm>
            <a:off x="6125706" y="3247659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sp>
        <p:nvSpPr>
          <p:cNvPr id="36" name="上箭头 35"/>
          <p:cNvSpPr/>
          <p:nvPr/>
        </p:nvSpPr>
        <p:spPr>
          <a:xfrm flipH="1">
            <a:off x="1658539" y="3866945"/>
            <a:ext cx="60959" cy="480053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412019" y="4458631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</a:p>
        </p:txBody>
      </p:sp>
      <p:cxnSp>
        <p:nvCxnSpPr>
          <p:cNvPr id="43" name="直线箭头连接符 42"/>
          <p:cNvCxnSpPr>
            <a:endCxn id="32" idx="0"/>
          </p:cNvCxnSpPr>
          <p:nvPr/>
        </p:nvCxnSpPr>
        <p:spPr>
          <a:xfrm>
            <a:off x="1077065" y="2715822"/>
            <a:ext cx="2571041" cy="53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721E3F-C345-8696-07A8-8C9FB993D3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remove(item)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删除节点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A8A44A93-A3DA-A171-E775-8FF9358ECB5F}"/>
              </a:ext>
            </a:extLst>
          </p:cNvPr>
          <p:cNvSpPr txBox="1"/>
          <p:nvPr/>
        </p:nvSpPr>
        <p:spPr>
          <a:xfrm>
            <a:off x="8493801" y="1209764"/>
            <a:ext cx="3524007" cy="501675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删除结点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remove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dirty="0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item):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游标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 = </a:t>
            </a:r>
            <a:r>
              <a:rPr lang="en" altLang="zh-CN" sz="1600" dirty="0" err="1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.head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辅助游标</a:t>
            </a:r>
            <a:r>
              <a:rPr lang="en-US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指向前一个结点的游标</a:t>
            </a:r>
            <a:r>
              <a:rPr lang="en-US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br>
              <a:rPr lang="en-US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pre =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None</a:t>
            </a:r>
            <a:b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while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is not None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找到要删除的结点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if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cur.item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== item: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若删除是头结点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if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 == </a:t>
            </a:r>
            <a:r>
              <a:rPr lang="en" altLang="zh-CN" sz="1600" dirty="0" err="1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.head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    </a:t>
            </a:r>
            <a:r>
              <a:rPr lang="en" altLang="zh-CN" sz="1600" dirty="0" err="1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.head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cur.next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else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   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pre.next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cur.next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return</a:t>
            </a:r>
            <a:b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没有找到要删除的元素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else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pre = cur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cur =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cur.next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36" grpId="0" animBg="1"/>
      <p:bldP spid="36" grpId="1" animBg="1"/>
      <p:bldP spid="37" grpId="0"/>
      <p:bldP spid="37" grpId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082886" y="2859563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24" name="矩形 23"/>
          <p:cNvSpPr/>
          <p:nvPr/>
        </p:nvSpPr>
        <p:spPr>
          <a:xfrm>
            <a:off x="1714603" y="2859562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cxnSp>
        <p:nvCxnSpPr>
          <p:cNvPr id="26" name="直线箭头连接符 25"/>
          <p:cNvCxnSpPr/>
          <p:nvPr/>
        </p:nvCxnSpPr>
        <p:spPr>
          <a:xfrm>
            <a:off x="2395442" y="3027429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4606378" y="3027432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81969" y="1951767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线箭头连接符 28"/>
          <p:cNvCxnSpPr>
            <a:stCxn id="28" idx="2"/>
          </p:cNvCxnSpPr>
          <p:nvPr/>
        </p:nvCxnSpPr>
        <p:spPr>
          <a:xfrm>
            <a:off x="1018760" y="2290321"/>
            <a:ext cx="71773" cy="4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6681528" y="3027432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477359" y="2869527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89634" y="2852938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33" name="矩形 32"/>
          <p:cNvSpPr/>
          <p:nvPr/>
        </p:nvSpPr>
        <p:spPr>
          <a:xfrm>
            <a:off x="3921351" y="2852937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sp>
        <p:nvSpPr>
          <p:cNvPr id="34" name="矩形 33"/>
          <p:cNvSpPr/>
          <p:nvPr/>
        </p:nvSpPr>
        <p:spPr>
          <a:xfrm>
            <a:off x="5465078" y="2852938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35" name="矩形 34"/>
          <p:cNvSpPr/>
          <p:nvPr/>
        </p:nvSpPr>
        <p:spPr>
          <a:xfrm>
            <a:off x="6096795" y="2852937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sp>
        <p:nvSpPr>
          <p:cNvPr id="36" name="上箭头 35"/>
          <p:cNvSpPr/>
          <p:nvPr/>
        </p:nvSpPr>
        <p:spPr>
          <a:xfrm flipH="1">
            <a:off x="1629628" y="3472223"/>
            <a:ext cx="60959" cy="480053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383108" y="4063908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</a:p>
        </p:txBody>
      </p:sp>
      <p:sp>
        <p:nvSpPr>
          <p:cNvPr id="22" name="上箭头 21"/>
          <p:cNvSpPr/>
          <p:nvPr/>
        </p:nvSpPr>
        <p:spPr>
          <a:xfrm flipH="1">
            <a:off x="1599148" y="5048570"/>
            <a:ext cx="60959" cy="480053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352627" y="5640255"/>
            <a:ext cx="508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</a:t>
            </a:r>
          </a:p>
        </p:txBody>
      </p:sp>
      <p:sp>
        <p:nvSpPr>
          <p:cNvPr id="25" name="上箭头 24"/>
          <p:cNvSpPr/>
          <p:nvPr/>
        </p:nvSpPr>
        <p:spPr>
          <a:xfrm flipH="1">
            <a:off x="3943556" y="3472223"/>
            <a:ext cx="60959" cy="480053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697036" y="4063908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</a:p>
        </p:txBody>
      </p:sp>
      <p:sp>
        <p:nvSpPr>
          <p:cNvPr id="40" name="上箭头 39"/>
          <p:cNvSpPr/>
          <p:nvPr/>
        </p:nvSpPr>
        <p:spPr>
          <a:xfrm flipH="1">
            <a:off x="2191669" y="3472223"/>
            <a:ext cx="60959" cy="480053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945149" y="4063908"/>
            <a:ext cx="508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</a:t>
            </a:r>
          </a:p>
        </p:txBody>
      </p:sp>
      <p:sp>
        <p:nvSpPr>
          <p:cNvPr id="5" name="环形箭头 4"/>
          <p:cNvSpPr/>
          <p:nvPr/>
        </p:nvSpPr>
        <p:spPr>
          <a:xfrm>
            <a:off x="1870382" y="1068464"/>
            <a:ext cx="4032000" cy="3456000"/>
          </a:xfrm>
          <a:prstGeom prst="circular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A2276-0121-CFDE-9AE0-5B22306F27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remove(item)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删除节点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E579D534-8B99-F3A4-15BB-3A9DCF6C88C7}"/>
              </a:ext>
            </a:extLst>
          </p:cNvPr>
          <p:cNvSpPr txBox="1"/>
          <p:nvPr/>
        </p:nvSpPr>
        <p:spPr>
          <a:xfrm>
            <a:off x="8493801" y="1209764"/>
            <a:ext cx="3524007" cy="501675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删除结点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remove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dirty="0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item):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游标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 = </a:t>
            </a:r>
            <a:r>
              <a:rPr lang="en" altLang="zh-CN" sz="1600" dirty="0" err="1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.head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辅助游标</a:t>
            </a:r>
            <a:r>
              <a:rPr lang="en-US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指向前一个结点的游标</a:t>
            </a:r>
            <a:r>
              <a:rPr lang="en-US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br>
              <a:rPr lang="en-US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pre =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None</a:t>
            </a:r>
            <a:b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while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is not None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找到要删除的结点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if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cur.item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== item: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若删除是头结点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if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 == </a:t>
            </a:r>
            <a:r>
              <a:rPr lang="en" altLang="zh-CN" sz="1600" dirty="0" err="1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.head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    </a:t>
            </a:r>
            <a:r>
              <a:rPr lang="en" altLang="zh-CN" sz="1600" dirty="0" err="1">
                <a:solidFill>
                  <a:srgbClr val="94558D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.head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cur.next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else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   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pre.next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cur.next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return</a:t>
            </a:r>
            <a:b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没有找到要删除的元素</a:t>
            </a:r>
            <a:b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else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pre = cur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cur =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cur.next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/>
      <p:bldP spid="37" grpId="1"/>
      <p:bldP spid="22" grpId="0" animBg="1"/>
      <p:bldP spid="22" grpId="1" animBg="1"/>
      <p:bldP spid="23" grpId="0"/>
      <p:bldP spid="23" grpId="1"/>
      <p:bldP spid="25" grpId="0" animBg="1"/>
      <p:bldP spid="38" grpId="0"/>
      <p:bldP spid="40" grpId="0" animBg="1"/>
      <p:bldP spid="41" grpId="0"/>
      <p:bldP spid="5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13D140E-CB85-358D-01CD-C2F1053D2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6634" y="692696"/>
            <a:ext cx="6298881" cy="48558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了解顺序表存储方式的不足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知道链表的存储方式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 理解链表结构并能够构建链表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82065" y="3261133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24" name="矩形 23"/>
          <p:cNvSpPr/>
          <p:nvPr/>
        </p:nvSpPr>
        <p:spPr>
          <a:xfrm>
            <a:off x="1513782" y="3261132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cxnSp>
        <p:nvCxnSpPr>
          <p:cNvPr id="26" name="直线箭头连接符 25"/>
          <p:cNvCxnSpPr/>
          <p:nvPr/>
        </p:nvCxnSpPr>
        <p:spPr>
          <a:xfrm>
            <a:off x="2194622" y="3428999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4405558" y="3429002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81148" y="2353337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线箭头连接符 28"/>
          <p:cNvCxnSpPr>
            <a:stCxn id="28" idx="2"/>
          </p:cNvCxnSpPr>
          <p:nvPr/>
        </p:nvCxnSpPr>
        <p:spPr>
          <a:xfrm>
            <a:off x="817939" y="2691891"/>
            <a:ext cx="71773" cy="41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6480707" y="3429002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276539" y="3271097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088813" y="3254507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33" name="矩形 32"/>
          <p:cNvSpPr/>
          <p:nvPr/>
        </p:nvSpPr>
        <p:spPr>
          <a:xfrm>
            <a:off x="3720530" y="3254506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sp>
        <p:nvSpPr>
          <p:cNvPr id="34" name="矩形 33"/>
          <p:cNvSpPr/>
          <p:nvPr/>
        </p:nvSpPr>
        <p:spPr>
          <a:xfrm>
            <a:off x="5264257" y="3254507"/>
            <a:ext cx="659121" cy="348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item</a:t>
            </a:r>
            <a:endParaRPr kumimoji="1" lang="zh-CN" altLang="en-US" sz="1467" dirty="0"/>
          </a:p>
        </p:txBody>
      </p:sp>
      <p:sp>
        <p:nvSpPr>
          <p:cNvPr id="35" name="矩形 34"/>
          <p:cNvSpPr/>
          <p:nvPr/>
        </p:nvSpPr>
        <p:spPr>
          <a:xfrm>
            <a:off x="5895974" y="3254506"/>
            <a:ext cx="685028" cy="348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67" dirty="0"/>
              <a:t>next</a:t>
            </a:r>
            <a:endParaRPr kumimoji="1" lang="zh-CN" altLang="en-US" sz="1467" dirty="0"/>
          </a:p>
        </p:txBody>
      </p:sp>
      <p:sp>
        <p:nvSpPr>
          <p:cNvPr id="36" name="上箭头 35"/>
          <p:cNvSpPr/>
          <p:nvPr/>
        </p:nvSpPr>
        <p:spPr>
          <a:xfrm flipH="1">
            <a:off x="1428807" y="3873793"/>
            <a:ext cx="60959" cy="480053"/>
          </a:xfrm>
          <a:prstGeom prst="up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182287" y="4465478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08914-2BA9-473F-E922-F5CE5E080A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search(item)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查找节点是否存在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71DBB2E2-1A52-0B04-C533-687B1D2BCE15}"/>
              </a:ext>
            </a:extLst>
          </p:cNvPr>
          <p:cNvSpPr txBox="1"/>
          <p:nvPr/>
        </p:nvSpPr>
        <p:spPr>
          <a:xfrm>
            <a:off x="8445656" y="1980817"/>
            <a:ext cx="3524007" cy="280076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</a:rPr>
              <a:t>查找结点是否存在</a:t>
            </a:r>
            <a:br>
              <a:rPr lang="zh-CN" altLang="en-US" sz="1600" i="1" dirty="0">
                <a:solidFill>
                  <a:srgbClr val="8C8C8C"/>
                </a:solidFill>
              </a:rPr>
            </a:br>
            <a:r>
              <a:rPr lang="en" altLang="zh-CN" sz="1600" dirty="0">
                <a:solidFill>
                  <a:srgbClr val="0033B3"/>
                </a:solidFill>
              </a:rPr>
              <a:t>def </a:t>
            </a:r>
            <a:r>
              <a:rPr lang="en" altLang="zh-CN" sz="1600" dirty="0">
                <a:solidFill>
                  <a:srgbClr val="00627A"/>
                </a:solidFill>
              </a:rPr>
              <a:t>search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</a:rPr>
              <a:t>self</a:t>
            </a:r>
            <a:r>
              <a:rPr lang="en" altLang="zh-CN" sz="1600" dirty="0"/>
              <a:t>, item):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i="1" dirty="0">
                <a:solidFill>
                  <a:srgbClr val="8C8C8C"/>
                </a:solidFill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</a:rPr>
              <a:t>游标</a:t>
            </a:r>
            <a:br>
              <a:rPr lang="zh-CN" altLang="en-US" sz="1600" i="1" dirty="0">
                <a:solidFill>
                  <a:srgbClr val="8C8C8C"/>
                </a:solidFill>
              </a:rPr>
            </a:br>
            <a:r>
              <a:rPr lang="zh-CN" altLang="en-US" sz="1600" i="1" dirty="0">
                <a:solidFill>
                  <a:srgbClr val="8C8C8C"/>
                </a:solidFill>
              </a:rPr>
              <a:t>    </a:t>
            </a:r>
            <a:r>
              <a:rPr lang="en" altLang="zh-CN" sz="1600" dirty="0"/>
              <a:t>cur = </a:t>
            </a:r>
            <a:r>
              <a:rPr lang="en" altLang="zh-CN" sz="1600" dirty="0" err="1">
                <a:solidFill>
                  <a:srgbClr val="94558D"/>
                </a:solidFill>
              </a:rPr>
              <a:t>self</a:t>
            </a:r>
            <a:r>
              <a:rPr lang="en" altLang="zh-CN" sz="1600" dirty="0" err="1"/>
              <a:t>.head</a:t>
            </a:r>
            <a:br>
              <a:rPr lang="en" altLang="zh-CN" sz="1600" dirty="0"/>
            </a:b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</a:rPr>
              <a:t>while </a:t>
            </a:r>
            <a:r>
              <a:rPr lang="en" altLang="zh-CN" sz="1600" dirty="0"/>
              <a:t>cur </a:t>
            </a:r>
            <a:r>
              <a:rPr lang="en" altLang="zh-CN" sz="1600" dirty="0">
                <a:solidFill>
                  <a:srgbClr val="0033B3"/>
                </a:solidFill>
              </a:rPr>
              <a:t>is not None</a:t>
            </a:r>
            <a:r>
              <a:rPr lang="en" altLang="zh-CN" sz="1600" dirty="0"/>
              <a:t>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33B3"/>
                </a:solidFill>
              </a:rPr>
              <a:t>if </a:t>
            </a:r>
            <a:r>
              <a:rPr lang="en" altLang="zh-CN" sz="1600" dirty="0" err="1"/>
              <a:t>cur.item</a:t>
            </a:r>
            <a:r>
              <a:rPr lang="en" altLang="zh-CN" sz="1600" dirty="0"/>
              <a:t> == item:</a:t>
            </a:r>
            <a:br>
              <a:rPr lang="en" altLang="zh-CN" sz="1600" dirty="0"/>
            </a:br>
            <a:r>
              <a:rPr lang="en" altLang="zh-CN" sz="1600" dirty="0"/>
              <a:t>            </a:t>
            </a:r>
            <a:r>
              <a:rPr lang="en" altLang="zh-CN" sz="1600" dirty="0">
                <a:solidFill>
                  <a:srgbClr val="0033B3"/>
                </a:solidFill>
              </a:rPr>
              <a:t>return True</a:t>
            </a:r>
            <a:br>
              <a:rPr lang="en" altLang="zh-CN" sz="1600" dirty="0">
                <a:solidFill>
                  <a:srgbClr val="0033B3"/>
                </a:solidFill>
              </a:rPr>
            </a:br>
            <a:r>
              <a:rPr lang="en" altLang="zh-CN" sz="1600" dirty="0">
                <a:solidFill>
                  <a:srgbClr val="0033B3"/>
                </a:solidFill>
              </a:rPr>
              <a:t>        </a:t>
            </a:r>
            <a:r>
              <a:rPr lang="en" altLang="zh-CN" sz="1600" dirty="0"/>
              <a:t>cur = </a:t>
            </a:r>
            <a:r>
              <a:rPr lang="en" altLang="zh-CN" sz="1600" dirty="0" err="1"/>
              <a:t>cur.next</a:t>
            </a:r>
            <a:br>
              <a:rPr lang="en" altLang="zh-CN" sz="1600" dirty="0"/>
            </a:b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</a:rPr>
              <a:t>return False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04D2563-9322-E4F8-8E2F-6770179E2C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8682" y="836712"/>
            <a:ext cx="5760538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、能够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链表删除节点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链表查找节点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21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92643" y="2648775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92643" y="2758320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92642" y="2864565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92640" y="2968876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92640" y="3506307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892640" y="3615852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892639" y="3722097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892638" y="3826408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894542" y="2221008"/>
            <a:ext cx="1333041" cy="11250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94542" y="2330553"/>
            <a:ext cx="1333041" cy="11250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94540" y="2436799"/>
            <a:ext cx="1333041" cy="11250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94539" y="2541109"/>
            <a:ext cx="1333041" cy="11250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92644" y="3073701"/>
            <a:ext cx="1333041" cy="11250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892644" y="3183247"/>
            <a:ext cx="1333041" cy="11250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892643" y="3289492"/>
            <a:ext cx="1333041" cy="11250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892642" y="3393803"/>
            <a:ext cx="1333041" cy="11250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65351" y="170716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</a:t>
            </a:r>
          </a:p>
        </p:txBody>
      </p:sp>
      <p:sp>
        <p:nvSpPr>
          <p:cNvPr id="24" name="矩形 23"/>
          <p:cNvSpPr/>
          <p:nvPr/>
        </p:nvSpPr>
        <p:spPr>
          <a:xfrm>
            <a:off x="7762967" y="2610700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762967" y="2720245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762966" y="2826491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762964" y="2930801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762964" y="3468232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762964" y="3577777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762963" y="3684023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762962" y="3788333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764866" y="2182933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764866" y="2292479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764864" y="2398724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764863" y="2503035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762968" y="3035627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762968" y="3145172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762967" y="3251417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762966" y="3355728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61066" y="4330539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761066" y="4440084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761064" y="4546329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7761063" y="4650640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761063" y="5188071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761063" y="5297616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761062" y="5403861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761060" y="5508172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762964" y="3902772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762964" y="4012317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7762963" y="4118563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762962" y="4222873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7761067" y="4755465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7761067" y="4865011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7761066" y="4971256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7761064" y="5075567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921925" y="2675651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923069" y="3507702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923069" y="4361007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923069" y="5280758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065255" y="2242539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0x11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072063" y="2675651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0x12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065255" y="3108910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0x13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051036" y="3544679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0x14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051036" y="3994711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0x15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051036" y="4405480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0x16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051036" y="4820798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0x17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065255" y="5260232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0x18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113019" y="222100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8093751" y="30787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8093749" y="39306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051836" y="478283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</a:p>
        </p:txBody>
      </p:sp>
      <p:sp>
        <p:nvSpPr>
          <p:cNvPr id="72" name="左弧形箭头 71"/>
          <p:cNvSpPr/>
          <p:nvPr/>
        </p:nvSpPr>
        <p:spPr>
          <a:xfrm>
            <a:off x="9081124" y="2747804"/>
            <a:ext cx="671029" cy="961843"/>
          </a:xfrm>
          <a:prstGeom prst="curvedLeftArrow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92D050"/>
              </a:solidFill>
            </a:endParaRPr>
          </a:p>
        </p:txBody>
      </p:sp>
      <p:sp>
        <p:nvSpPr>
          <p:cNvPr id="73" name="左弧形箭头 72"/>
          <p:cNvSpPr/>
          <p:nvPr/>
        </p:nvSpPr>
        <p:spPr>
          <a:xfrm>
            <a:off x="9097148" y="3670105"/>
            <a:ext cx="671029" cy="961843"/>
          </a:xfrm>
          <a:prstGeom prst="curvedLeftArrow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92D050"/>
              </a:solidFill>
            </a:endParaRPr>
          </a:p>
        </p:txBody>
      </p:sp>
      <p:sp>
        <p:nvSpPr>
          <p:cNvPr id="74" name="左弧形箭头 73"/>
          <p:cNvSpPr/>
          <p:nvPr/>
        </p:nvSpPr>
        <p:spPr>
          <a:xfrm>
            <a:off x="9097148" y="4589139"/>
            <a:ext cx="671029" cy="961843"/>
          </a:xfrm>
          <a:prstGeom prst="curvedLeftArrow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92D05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452767" y="2667928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0x14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8441314" y="3515428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0x16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8431383" y="4387163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0x18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77752" y="17455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2185670" y="2272150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0x11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78931" y="2719915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0x12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2188774" y="3121039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0x13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188771" y="3588464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0x14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903103" y="4371111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2903103" y="4480656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2903102" y="4586901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2903100" y="4691212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2903100" y="5228643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903100" y="5338188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2903099" y="5444433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2903098" y="5548744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2905002" y="3943344"/>
            <a:ext cx="1333041" cy="11250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905002" y="4052889"/>
            <a:ext cx="1333041" cy="11250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905000" y="4159135"/>
            <a:ext cx="1333041" cy="11250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904999" y="4263445"/>
            <a:ext cx="1333041" cy="11250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903104" y="4796037"/>
            <a:ext cx="1333041" cy="11250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2903104" y="4905583"/>
            <a:ext cx="1333041" cy="11250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2903103" y="5011828"/>
            <a:ext cx="1333041" cy="11250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2903102" y="5116139"/>
            <a:ext cx="1333041" cy="11250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2196130" y="3994486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0x15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189391" y="4442251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0x16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199234" y="4843375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0x17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2199231" y="5310800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0x18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0" name="文本框 25599"/>
          <p:cNvSpPr txBox="1"/>
          <p:nvPr/>
        </p:nvSpPr>
        <p:spPr>
          <a:xfrm>
            <a:off x="3311952" y="229467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3311952" y="2704523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3308918" y="3129108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3306549" y="355296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3306549" y="4008038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3306549" y="4417279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3306549" y="4853868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3316356" y="5309823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3837" y="2284579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4573837" y="274967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573837" y="3155152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4573837" y="356760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9771217" y="259663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9769019" y="3394595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9762203" y="425541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9771217" y="5221023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C57259-6C0C-1755-89B6-6E6F7E9ABC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顺序表和链表的比较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B189DC65-1D53-8230-CD56-AC0B38D55970}"/>
              </a:ext>
            </a:extLst>
          </p:cNvPr>
          <p:cNvSpPr txBox="1"/>
          <p:nvPr/>
        </p:nvSpPr>
        <p:spPr>
          <a:xfrm>
            <a:off x="1416274" y="5988667"/>
            <a:ext cx="83527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链表失去了顺序表随机读取的优点，链表由于增加了结点的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连接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域，空间开销比较大，但对存储空间的使用要相对灵活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C57259-6C0C-1755-89B6-6E6F7E9ABC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顺序表和链表的比较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E91AB3-6124-3134-3C3E-D66242FEE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0" y="1628800"/>
            <a:ext cx="97917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9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5270" y="1623757"/>
            <a:ext cx="7160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顺序表存储时需要</a:t>
            </a: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连续的内存空间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，当要扩充顺序表时会出现以下两种情况：</a:t>
            </a:r>
          </a:p>
        </p:txBody>
      </p:sp>
      <p:sp>
        <p:nvSpPr>
          <p:cNvPr id="9" name="矩形 8"/>
          <p:cNvSpPr/>
          <p:nvPr/>
        </p:nvSpPr>
        <p:spPr>
          <a:xfrm>
            <a:off x="6059478" y="3190292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59478" y="3080747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04966" y="2639096"/>
            <a:ext cx="1333041" cy="11250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04966" y="2748641"/>
            <a:ext cx="1333041" cy="11250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04964" y="2854887"/>
            <a:ext cx="1333041" cy="11250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404963" y="2959197"/>
            <a:ext cx="1333041" cy="11250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737994" y="3065896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737994" y="3175441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737992" y="3281687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737991" y="3385997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737991" y="3923428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37991" y="4032973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737990" y="4139219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737988" y="4243529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662469" y="268313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</a:t>
            </a:r>
          </a:p>
        </p:txBody>
      </p:sp>
      <p:sp>
        <p:nvSpPr>
          <p:cNvPr id="24" name="矩形 23"/>
          <p:cNvSpPr/>
          <p:nvPr/>
        </p:nvSpPr>
        <p:spPr>
          <a:xfrm>
            <a:off x="2739892" y="2638129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739892" y="2747675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739891" y="2853920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739890" y="2958231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37995" y="3490823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37995" y="3600368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737994" y="3706613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737992" y="3810924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404951" y="3921673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404951" y="4031219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404950" y="4137464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404948" y="4241775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403054" y="3080747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403054" y="3190292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403052" y="3296537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403051" y="3400848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403050" y="3477764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403050" y="3587309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403048" y="3693555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403047" y="3797865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061390" y="2639096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061390" y="2748641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061388" y="2854887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061387" y="2959197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394418" y="3065896"/>
            <a:ext cx="1333041" cy="112504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394418" y="3175441"/>
            <a:ext cx="1333041" cy="112504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7394416" y="3281687"/>
            <a:ext cx="1333041" cy="112504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394415" y="3385997"/>
            <a:ext cx="1333041" cy="112504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7394415" y="3923428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7394415" y="4032973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7394414" y="4139219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7394412" y="4243529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396316" y="2638129"/>
            <a:ext cx="1333041" cy="112504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396316" y="2747675"/>
            <a:ext cx="1333041" cy="112504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396315" y="2853920"/>
            <a:ext cx="1333041" cy="112504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396314" y="2958231"/>
            <a:ext cx="1333041" cy="112504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7394419" y="3490823"/>
            <a:ext cx="1333041" cy="112504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394419" y="3600368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7394418" y="3706613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394416" y="3810924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6061375" y="3921673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6061375" y="4031219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6061374" y="4137464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6061372" y="4241775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6059476" y="3296537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6059475" y="3400848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6059474" y="3477764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059474" y="3587309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059472" y="3693555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059471" y="3797865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4" name="直线箭头连接符 73"/>
          <p:cNvCxnSpPr/>
          <p:nvPr/>
        </p:nvCxnSpPr>
        <p:spPr>
          <a:xfrm>
            <a:off x="4318817" y="3400848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1731301" y="3406515"/>
            <a:ext cx="712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6323280" y="3376965"/>
            <a:ext cx="712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7619448" y="292919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</a:t>
            </a:r>
          </a:p>
        </p:txBody>
      </p:sp>
      <p:sp>
        <p:nvSpPr>
          <p:cNvPr id="78" name="矩形 77"/>
          <p:cNvSpPr/>
          <p:nvPr/>
        </p:nvSpPr>
        <p:spPr>
          <a:xfrm>
            <a:off x="1264664" y="2261652"/>
            <a:ext cx="79332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内存充足时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264664" y="4362120"/>
            <a:ext cx="79332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内存不足时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404966" y="4710053"/>
            <a:ext cx="1333041" cy="11250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404966" y="4819599"/>
            <a:ext cx="1333041" cy="11250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1404964" y="4925844"/>
            <a:ext cx="1333041" cy="11250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1404963" y="5030155"/>
            <a:ext cx="1333041" cy="11250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2737994" y="5136853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2737994" y="5246399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737992" y="5352644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2737991" y="5456955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2737991" y="5994385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2737991" y="6103931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2737990" y="6210176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737988" y="6314487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1662469" y="475409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</a:t>
            </a:r>
          </a:p>
        </p:txBody>
      </p:sp>
      <p:sp>
        <p:nvSpPr>
          <p:cNvPr id="95" name="矩形 94"/>
          <p:cNvSpPr/>
          <p:nvPr/>
        </p:nvSpPr>
        <p:spPr>
          <a:xfrm>
            <a:off x="2739892" y="4709087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2739892" y="4818632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2739891" y="4924877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2739890" y="5029188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2737995" y="5561780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2737995" y="5671325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2737994" y="5777571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2737992" y="5881881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1404951" y="5992631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1404951" y="6102176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1404950" y="6208421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1404948" y="6312732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1403054" y="5151704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1403054" y="5261249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1403052" y="5367495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1403051" y="5471805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1403050" y="5548721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1403050" y="5658267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1403048" y="5764512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1403047" y="5868823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5" name="直线箭头连接符 144"/>
          <p:cNvCxnSpPr/>
          <p:nvPr/>
        </p:nvCxnSpPr>
        <p:spPr>
          <a:xfrm>
            <a:off x="4318817" y="5471805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1731301" y="5477473"/>
            <a:ext cx="712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</a:p>
        </p:txBody>
      </p:sp>
      <p:sp>
        <p:nvSpPr>
          <p:cNvPr id="149" name="矩形 148"/>
          <p:cNvSpPr/>
          <p:nvPr/>
        </p:nvSpPr>
        <p:spPr>
          <a:xfrm>
            <a:off x="6059486" y="4681857"/>
            <a:ext cx="1333041" cy="11250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6059486" y="4791403"/>
            <a:ext cx="1333041" cy="11250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6059484" y="4897648"/>
            <a:ext cx="1333041" cy="11250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6059483" y="5001959"/>
            <a:ext cx="1333041" cy="11250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7392514" y="5108657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矩形 153"/>
          <p:cNvSpPr/>
          <p:nvPr/>
        </p:nvSpPr>
        <p:spPr>
          <a:xfrm>
            <a:off x="7392514" y="5218203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7392512" y="5324448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7392511" y="5428759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7392511" y="5966189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7392511" y="6075735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7392510" y="6181980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7392508" y="6286291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6316989" y="472589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</a:t>
            </a:r>
          </a:p>
        </p:txBody>
      </p:sp>
      <p:sp>
        <p:nvSpPr>
          <p:cNvPr id="162" name="矩形 161"/>
          <p:cNvSpPr/>
          <p:nvPr/>
        </p:nvSpPr>
        <p:spPr>
          <a:xfrm>
            <a:off x="7394412" y="4680891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7394412" y="4790436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7394411" y="4896681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7394410" y="5000992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7392515" y="5533584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7392515" y="5643129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7392514" y="5749375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7392512" y="5853685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6059471" y="5964435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6059471" y="6073980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6059470" y="6180225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6059468" y="6284536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6057574" y="5123508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6057574" y="5233053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6057572" y="5339299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6057571" y="5443609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6057570" y="5520525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6057570" y="5630071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6057568" y="5736316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6057567" y="5840627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文本框 181"/>
          <p:cNvSpPr txBox="1"/>
          <p:nvPr/>
        </p:nvSpPr>
        <p:spPr>
          <a:xfrm>
            <a:off x="6385821" y="5449277"/>
            <a:ext cx="712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</a:p>
        </p:txBody>
      </p:sp>
      <p:sp>
        <p:nvSpPr>
          <p:cNvPr id="183" name="文本框 182"/>
          <p:cNvSpPr txBox="1"/>
          <p:nvPr/>
        </p:nvSpPr>
        <p:spPr>
          <a:xfrm>
            <a:off x="7693923" y="4857787"/>
            <a:ext cx="712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</a:p>
        </p:txBody>
      </p:sp>
      <p:sp>
        <p:nvSpPr>
          <p:cNvPr id="184" name="文本框 183"/>
          <p:cNvSpPr txBox="1"/>
          <p:nvPr/>
        </p:nvSpPr>
        <p:spPr>
          <a:xfrm>
            <a:off x="7693923" y="5724202"/>
            <a:ext cx="712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8628100-BBDE-F02D-5A6D-808ECB6B09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顺序表的不足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CA288F-4D8B-D4FF-738B-39A4F1B786DF}"/>
              </a:ext>
            </a:extLst>
          </p:cNvPr>
          <p:cNvSpPr txBox="1"/>
          <p:nvPr/>
        </p:nvSpPr>
        <p:spPr>
          <a:xfrm>
            <a:off x="8916557" y="2636912"/>
            <a:ext cx="2048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内存充足时易找到连续的内存空间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020284-138C-3EB0-4F59-D0009DAF16E8}"/>
              </a:ext>
            </a:extLst>
          </p:cNvPr>
          <p:cNvSpPr txBox="1"/>
          <p:nvPr/>
        </p:nvSpPr>
        <p:spPr>
          <a:xfrm>
            <a:off x="9034402" y="4673661"/>
            <a:ext cx="2048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内存不充足时，不易找到连续的内存空间；完成不了扩展扩充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>
            <a:off x="6288815" y="2716041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6288815" y="2825587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6288814" y="2931832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6288812" y="3036143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288812" y="3573573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288812" y="3683119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6288811" y="3789364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6288810" y="3893675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6290714" y="2288275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6290714" y="2397820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6290712" y="2504065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290711" y="2608376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6288816" y="3140968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6288816" y="3250513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6288815" y="3356759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6288814" y="3461069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92271" y="3650019"/>
            <a:ext cx="2319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[10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40]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6286914" y="4435880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6286914" y="4545425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6286912" y="4651671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6286911" y="4755981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6286911" y="5293412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6286911" y="5402957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6286910" y="5509203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6286908" y="5613513"/>
            <a:ext cx="1333041" cy="11250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6288812" y="4008113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6288812" y="4117659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6288811" y="4223904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矩形 194"/>
          <p:cNvSpPr/>
          <p:nvPr/>
        </p:nvSpPr>
        <p:spPr>
          <a:xfrm>
            <a:off x="6288810" y="4328215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矩形 195"/>
          <p:cNvSpPr/>
          <p:nvPr/>
        </p:nvSpPr>
        <p:spPr>
          <a:xfrm>
            <a:off x="6286915" y="4860807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7" name="矩形 196"/>
          <p:cNvSpPr/>
          <p:nvPr/>
        </p:nvSpPr>
        <p:spPr>
          <a:xfrm>
            <a:off x="6286915" y="4970352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6286914" y="5076597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6286912" y="5180908"/>
            <a:ext cx="1333041" cy="11250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47773" y="2780992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48917" y="3613043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48917" y="4466348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48917" y="5386099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5591103" y="2347880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0x11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5597911" y="2780992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0x12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5591103" y="3214251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0x13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5576884" y="3650020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0x14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5576884" y="4100052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0x15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5576884" y="4510822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0x16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5576884" y="4926139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0x17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5591103" y="5365574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0x18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638867" y="23263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</a:p>
        </p:txBody>
      </p:sp>
      <p:sp>
        <p:nvSpPr>
          <p:cNvPr id="207" name="文本框 206"/>
          <p:cNvSpPr txBox="1"/>
          <p:nvPr/>
        </p:nvSpPr>
        <p:spPr>
          <a:xfrm>
            <a:off x="6619599" y="31841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</a:p>
        </p:txBody>
      </p:sp>
      <p:sp>
        <p:nvSpPr>
          <p:cNvPr id="208" name="文本框 207"/>
          <p:cNvSpPr txBox="1"/>
          <p:nvPr/>
        </p:nvSpPr>
        <p:spPr>
          <a:xfrm>
            <a:off x="6619597" y="40359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</a:p>
        </p:txBody>
      </p:sp>
      <p:sp>
        <p:nvSpPr>
          <p:cNvPr id="209" name="文本框 208"/>
          <p:cNvSpPr txBox="1"/>
          <p:nvPr/>
        </p:nvSpPr>
        <p:spPr>
          <a:xfrm>
            <a:off x="6577684" y="488818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</a:p>
        </p:txBody>
      </p:sp>
      <p:sp>
        <p:nvSpPr>
          <p:cNvPr id="115" name="左弧形箭头 114"/>
          <p:cNvSpPr/>
          <p:nvPr/>
        </p:nvSpPr>
        <p:spPr>
          <a:xfrm>
            <a:off x="7606972" y="2853145"/>
            <a:ext cx="671029" cy="961843"/>
          </a:xfrm>
          <a:prstGeom prst="curvedLeftArrow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92D050"/>
              </a:solidFill>
            </a:endParaRPr>
          </a:p>
        </p:txBody>
      </p:sp>
      <p:sp>
        <p:nvSpPr>
          <p:cNvPr id="210" name="左弧形箭头 209"/>
          <p:cNvSpPr/>
          <p:nvPr/>
        </p:nvSpPr>
        <p:spPr>
          <a:xfrm>
            <a:off x="7622996" y="3775447"/>
            <a:ext cx="671029" cy="961843"/>
          </a:xfrm>
          <a:prstGeom prst="curvedLeftArrow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92D050"/>
              </a:solidFill>
            </a:endParaRPr>
          </a:p>
        </p:txBody>
      </p:sp>
      <p:sp>
        <p:nvSpPr>
          <p:cNvPr id="211" name="左弧形箭头 210"/>
          <p:cNvSpPr/>
          <p:nvPr/>
        </p:nvSpPr>
        <p:spPr>
          <a:xfrm>
            <a:off x="7622996" y="4694480"/>
            <a:ext cx="671029" cy="961843"/>
          </a:xfrm>
          <a:prstGeom prst="curvedLeftArrow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92D050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710880" y="1564021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不需要</a:t>
            </a: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连续的存储空间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6978615" y="2773270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0x14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文本框 211"/>
          <p:cNvSpPr txBox="1"/>
          <p:nvPr/>
        </p:nvSpPr>
        <p:spPr>
          <a:xfrm>
            <a:off x="6967162" y="3620770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0x16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6957231" y="4492504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0x18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BB90B5-A4E3-1BC9-4623-5328185F5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链表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C4EFF6-5BD0-DE6B-3968-62338965B573}"/>
              </a:ext>
            </a:extLst>
          </p:cNvPr>
          <p:cNvSpPr txBox="1"/>
          <p:nvPr/>
        </p:nvSpPr>
        <p:spPr>
          <a:xfrm>
            <a:off x="1272258" y="4277759"/>
            <a:ext cx="2976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每个结点有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部分：</a:t>
            </a:r>
            <a:r>
              <a:rPr kumimoji="1"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元素域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，下一个结点的内存地址（</a:t>
            </a:r>
            <a:r>
              <a:rPr kumimoji="1"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链接域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）；最后一个结点链接域为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kumimoji="1"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/>
        </p:nvSpPr>
        <p:spPr>
          <a:xfrm>
            <a:off x="5520730" y="4020725"/>
            <a:ext cx="384043" cy="389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4" name="矩形 213"/>
          <p:cNvSpPr/>
          <p:nvPr/>
        </p:nvSpPr>
        <p:spPr>
          <a:xfrm>
            <a:off x="5904773" y="4020725"/>
            <a:ext cx="384043" cy="389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0" name="直线箭头连接符 119"/>
          <p:cNvCxnSpPr/>
          <p:nvPr/>
        </p:nvCxnSpPr>
        <p:spPr>
          <a:xfrm>
            <a:off x="6288816" y="4201627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 214"/>
          <p:cNvSpPr/>
          <p:nvPr/>
        </p:nvSpPr>
        <p:spPr>
          <a:xfrm>
            <a:off x="7056901" y="4020725"/>
            <a:ext cx="384043" cy="389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7440943" y="4020725"/>
            <a:ext cx="384043" cy="389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7" name="直线箭头连接符 216"/>
          <p:cNvCxnSpPr/>
          <p:nvPr/>
        </p:nvCxnSpPr>
        <p:spPr>
          <a:xfrm>
            <a:off x="7824986" y="4201627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8593071" y="4020725"/>
            <a:ext cx="384043" cy="389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0" name="矩形 219"/>
          <p:cNvSpPr/>
          <p:nvPr/>
        </p:nvSpPr>
        <p:spPr>
          <a:xfrm>
            <a:off x="8977114" y="4020725"/>
            <a:ext cx="384043" cy="389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1" name="矩形 220"/>
          <p:cNvSpPr/>
          <p:nvPr/>
        </p:nvSpPr>
        <p:spPr>
          <a:xfrm>
            <a:off x="1309226" y="3560949"/>
            <a:ext cx="960501" cy="852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item</a:t>
            </a:r>
            <a:endParaRPr kumimoji="1" lang="zh-CN" altLang="en-US" dirty="0"/>
          </a:p>
        </p:txBody>
      </p:sp>
      <p:sp>
        <p:nvSpPr>
          <p:cNvPr id="222" name="矩形 221"/>
          <p:cNvSpPr/>
          <p:nvPr/>
        </p:nvSpPr>
        <p:spPr>
          <a:xfrm>
            <a:off x="2268937" y="3560949"/>
            <a:ext cx="960501" cy="852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121" name="文本框 120"/>
          <p:cNvSpPr txBox="1"/>
          <p:nvPr/>
        </p:nvSpPr>
        <p:spPr>
          <a:xfrm>
            <a:off x="1282780" y="2988763"/>
            <a:ext cx="95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元素域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2394111" y="2986870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下结点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链接域</a:t>
            </a:r>
          </a:p>
        </p:txBody>
      </p:sp>
      <p:sp>
        <p:nvSpPr>
          <p:cNvPr id="123" name="文本框 122"/>
          <p:cNvSpPr txBox="1"/>
          <p:nvPr/>
        </p:nvSpPr>
        <p:spPr>
          <a:xfrm>
            <a:off x="1713666" y="455865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单链表结点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7014" y="1488562"/>
            <a:ext cx="9472228" cy="78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单向链表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是链表的一种形式，每个结点包含两个域：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指向链表中的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下一个结点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而最后一个结点的链接域则指向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一个空值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kumimoji="1"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12166" y="323309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线箭头连接符 10"/>
          <p:cNvCxnSpPr>
            <a:stCxn id="9" idx="2"/>
          </p:cNvCxnSpPr>
          <p:nvPr/>
        </p:nvCxnSpPr>
        <p:spPr>
          <a:xfrm>
            <a:off x="5448957" y="3571645"/>
            <a:ext cx="71773" cy="4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221030" y="5264724"/>
            <a:ext cx="7933582" cy="1526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表元素域</a:t>
            </a:r>
            <a:r>
              <a:rPr lang="en-GB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用来存放具体的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链接域</a:t>
            </a:r>
            <a:r>
              <a:rPr lang="en-GB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用来存放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下一个结点的位置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GB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指向链表的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头结点（首结点）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的位置，从</a:t>
            </a:r>
            <a:r>
              <a:rPr lang="en-GB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出发能找到表中的任意结点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60043" y="341775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单链表</a:t>
            </a:r>
          </a:p>
        </p:txBody>
      </p:sp>
      <p:cxnSp>
        <p:nvCxnSpPr>
          <p:cNvPr id="82" name="直线箭头连接符 81"/>
          <p:cNvCxnSpPr/>
          <p:nvPr/>
        </p:nvCxnSpPr>
        <p:spPr>
          <a:xfrm>
            <a:off x="9361157" y="4201627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129242" y="4020724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C0D5033-1701-E5BC-D685-AF28B7E1A8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973" y="969728"/>
            <a:ext cx="10749599" cy="517190"/>
          </a:xfrm>
        </p:spPr>
        <p:txBody>
          <a:bodyPr/>
          <a:lstStyle/>
          <a:p>
            <a:r>
              <a:rPr lang="zh-CN" altLang="en-US" dirty="0"/>
              <a:t>链表结构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矩形 220"/>
          <p:cNvSpPr/>
          <p:nvPr/>
        </p:nvSpPr>
        <p:spPr>
          <a:xfrm>
            <a:off x="1786916" y="2901989"/>
            <a:ext cx="960501" cy="852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item</a:t>
            </a:r>
            <a:endParaRPr kumimoji="1" lang="zh-CN" altLang="en-US" dirty="0"/>
          </a:p>
        </p:txBody>
      </p:sp>
      <p:sp>
        <p:nvSpPr>
          <p:cNvPr id="222" name="矩形 221"/>
          <p:cNvSpPr/>
          <p:nvPr/>
        </p:nvSpPr>
        <p:spPr>
          <a:xfrm>
            <a:off x="2746627" y="2901989"/>
            <a:ext cx="960501" cy="852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next</a:t>
            </a:r>
            <a:endParaRPr kumimoji="1" lang="zh-CN" altLang="en-US" dirty="0"/>
          </a:p>
        </p:txBody>
      </p:sp>
      <p:sp>
        <p:nvSpPr>
          <p:cNvPr id="121" name="文本框 120"/>
          <p:cNvSpPr txBox="1"/>
          <p:nvPr/>
        </p:nvSpPr>
        <p:spPr>
          <a:xfrm>
            <a:off x="1760470" y="2329803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表元素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2871801" y="232791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下一结点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链接域</a:t>
            </a:r>
          </a:p>
        </p:txBody>
      </p:sp>
      <p:sp>
        <p:nvSpPr>
          <p:cNvPr id="123" name="文本框 122"/>
          <p:cNvSpPr txBox="1"/>
          <p:nvPr/>
        </p:nvSpPr>
        <p:spPr>
          <a:xfrm>
            <a:off x="2191356" y="389969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单链表结点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864546" y="5306891"/>
            <a:ext cx="2893741" cy="1156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 </a:t>
            </a:r>
            <a:r>
              <a:rPr kumimoji="1"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是一个结点</a:t>
            </a:r>
            <a:r>
              <a:rPr kumimoji="1"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获取结点元素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node.item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获取下一个结点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node.next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098F61-EF46-48EC-91E3-AE4373D45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983" y="972713"/>
            <a:ext cx="10749599" cy="517190"/>
          </a:xfrm>
        </p:spPr>
        <p:txBody>
          <a:bodyPr/>
          <a:lstStyle/>
          <a:p>
            <a:r>
              <a:rPr lang="zh-CN" altLang="en-US" dirty="0"/>
              <a:t>结点代码实现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A6D74C-D40C-7768-4216-FB71A378D63C}"/>
              </a:ext>
            </a:extLst>
          </p:cNvPr>
          <p:cNvSpPr txBox="1"/>
          <p:nvPr/>
        </p:nvSpPr>
        <p:spPr>
          <a:xfrm>
            <a:off x="939438" y="1425917"/>
            <a:ext cx="8565165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从面向对象的角度思考链表：应该有</a:t>
            </a:r>
            <a:r>
              <a:rPr kumimoji="1"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个对象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结点对象</a:t>
            </a:r>
            <a:r>
              <a:rPr kumimoji="1"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SingleNode</a:t>
            </a:r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、链表对象</a:t>
            </a:r>
            <a:r>
              <a:rPr kumimoji="1"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SingLinkList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40DF147C-2FD3-115A-D8E8-4F662A3F0442}"/>
              </a:ext>
            </a:extLst>
          </p:cNvPr>
          <p:cNvSpPr txBox="1"/>
          <p:nvPr/>
        </p:nvSpPr>
        <p:spPr>
          <a:xfrm>
            <a:off x="6960890" y="2521059"/>
            <a:ext cx="3824665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33B3"/>
                </a:solidFill>
              </a:rPr>
              <a:t>class </a:t>
            </a:r>
            <a:r>
              <a:rPr lang="en" altLang="zh-CN" sz="1600" dirty="0" err="1">
                <a:solidFill>
                  <a:srgbClr val="000000"/>
                </a:solidFill>
              </a:rPr>
              <a:t>SingleNode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00080"/>
                </a:solidFill>
              </a:rPr>
              <a:t>object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i="1" dirty="0">
                <a:solidFill>
                  <a:srgbClr val="8C8C8C"/>
                </a:solidFill>
              </a:rPr>
              <a:t>"""</a:t>
            </a:r>
            <a:r>
              <a:rPr lang="zh-CN" altLang="en-US" sz="1600" i="1" dirty="0">
                <a:solidFill>
                  <a:srgbClr val="8C8C8C"/>
                </a:solidFill>
              </a:rPr>
              <a:t>链表结点实现</a:t>
            </a:r>
            <a:r>
              <a:rPr lang="en-US" altLang="zh-CN" sz="1600" i="1" dirty="0">
                <a:solidFill>
                  <a:srgbClr val="8C8C8C"/>
                </a:solidFill>
              </a:rPr>
              <a:t>"""</a:t>
            </a:r>
            <a:br>
              <a:rPr lang="en-US" altLang="zh-CN" sz="1600" i="1" dirty="0">
                <a:solidFill>
                  <a:srgbClr val="8C8C8C"/>
                </a:solidFill>
              </a:rPr>
            </a:br>
            <a:r>
              <a:rPr lang="en-US" altLang="zh-CN" sz="1600" i="1" dirty="0">
                <a:solidFill>
                  <a:srgbClr val="8C8C8C"/>
                </a:solidFill>
              </a:rPr>
              <a:t>    </a:t>
            </a:r>
            <a:r>
              <a:rPr lang="en" altLang="zh-CN" sz="1600" dirty="0">
                <a:solidFill>
                  <a:srgbClr val="0033B3"/>
                </a:solidFill>
              </a:rPr>
              <a:t>def </a:t>
            </a:r>
            <a:r>
              <a:rPr lang="en" altLang="zh-CN" sz="1600" dirty="0">
                <a:solidFill>
                  <a:srgbClr val="B200B2"/>
                </a:solidFill>
              </a:rPr>
              <a:t>__</a:t>
            </a:r>
            <a:r>
              <a:rPr lang="en" altLang="zh-CN" sz="1600" dirty="0" err="1">
                <a:solidFill>
                  <a:srgbClr val="B200B2"/>
                </a:solidFill>
              </a:rPr>
              <a:t>init</a:t>
            </a:r>
            <a:r>
              <a:rPr lang="en" altLang="zh-CN" sz="1600" dirty="0">
                <a:solidFill>
                  <a:srgbClr val="B200B2"/>
                </a:solidFill>
              </a:rPr>
              <a:t>__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</a:rPr>
              <a:t>self</a:t>
            </a:r>
            <a:r>
              <a:rPr lang="en" altLang="zh-CN" sz="1600" dirty="0"/>
              <a:t>, item):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i="1" dirty="0">
                <a:solidFill>
                  <a:srgbClr val="8C8C8C"/>
                </a:solidFill>
              </a:rPr>
              <a:t># item: </a:t>
            </a:r>
            <a:r>
              <a:rPr lang="zh-CN" altLang="en-US" sz="1600" i="1" dirty="0">
                <a:solidFill>
                  <a:srgbClr val="8C8C8C"/>
                </a:solidFill>
              </a:rPr>
              <a:t>存放元素</a:t>
            </a:r>
            <a:br>
              <a:rPr lang="zh-CN" altLang="en-US" sz="1600" i="1" dirty="0">
                <a:solidFill>
                  <a:srgbClr val="8C8C8C"/>
                </a:solidFill>
              </a:rPr>
            </a:br>
            <a:r>
              <a:rPr lang="zh-CN" altLang="en-US" sz="1600" i="1" dirty="0">
                <a:solidFill>
                  <a:srgbClr val="8C8C8C"/>
                </a:solidFill>
              </a:rPr>
              <a:t>        </a:t>
            </a:r>
            <a:r>
              <a:rPr lang="en" altLang="zh-CN" sz="1600" dirty="0" err="1">
                <a:solidFill>
                  <a:srgbClr val="94558D"/>
                </a:solidFill>
              </a:rPr>
              <a:t>self</a:t>
            </a:r>
            <a:r>
              <a:rPr lang="en" altLang="zh-CN" sz="1600" dirty="0" err="1"/>
              <a:t>.item</a:t>
            </a:r>
            <a:r>
              <a:rPr lang="en" altLang="zh-CN" sz="1600" dirty="0"/>
              <a:t> = item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i="1" dirty="0">
                <a:solidFill>
                  <a:srgbClr val="8C8C8C"/>
                </a:solidFill>
              </a:rPr>
              <a:t># next: </a:t>
            </a:r>
            <a:r>
              <a:rPr lang="zh-CN" altLang="en-US" sz="1600" i="1" dirty="0">
                <a:solidFill>
                  <a:srgbClr val="8C8C8C"/>
                </a:solidFill>
              </a:rPr>
              <a:t>标识下一个结点</a:t>
            </a:r>
            <a:br>
              <a:rPr lang="zh-CN" altLang="en-US" sz="1600" i="1" dirty="0">
                <a:solidFill>
                  <a:srgbClr val="8C8C8C"/>
                </a:solidFill>
              </a:rPr>
            </a:br>
            <a:r>
              <a:rPr lang="zh-CN" altLang="en-US" sz="1600" i="1" dirty="0">
                <a:solidFill>
                  <a:srgbClr val="8C8C8C"/>
                </a:solidFill>
              </a:rPr>
              <a:t>        </a:t>
            </a:r>
            <a:r>
              <a:rPr lang="en" altLang="zh-CN" sz="1600" dirty="0" err="1">
                <a:solidFill>
                  <a:srgbClr val="94558D"/>
                </a:solidFill>
              </a:rPr>
              <a:t>self</a:t>
            </a:r>
            <a:r>
              <a:rPr lang="en" altLang="zh-CN" sz="1600" dirty="0" err="1"/>
              <a:t>.next</a:t>
            </a:r>
            <a:r>
              <a:rPr lang="en" altLang="zh-CN" sz="1600" dirty="0"/>
              <a:t> = </a:t>
            </a:r>
            <a:r>
              <a:rPr lang="en" altLang="zh-CN" sz="1600" dirty="0">
                <a:solidFill>
                  <a:srgbClr val="0033B3"/>
                </a:solidFill>
              </a:rPr>
              <a:t>None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86469" y="2623425"/>
            <a:ext cx="384043" cy="389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0512" y="2623425"/>
            <a:ext cx="384043" cy="389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/>
          <p:cNvCxnSpPr/>
          <p:nvPr/>
        </p:nvCxnSpPr>
        <p:spPr>
          <a:xfrm>
            <a:off x="2054555" y="2804327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822640" y="2623425"/>
            <a:ext cx="384043" cy="389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206682" y="2623425"/>
            <a:ext cx="384043" cy="389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/>
          <p:cNvCxnSpPr/>
          <p:nvPr/>
        </p:nvCxnSpPr>
        <p:spPr>
          <a:xfrm>
            <a:off x="3590725" y="2804327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358810" y="2623425"/>
            <a:ext cx="384043" cy="389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742853" y="2623425"/>
            <a:ext cx="384043" cy="3896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77905" y="183579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线箭头连接符 18"/>
          <p:cNvCxnSpPr>
            <a:stCxn id="18" idx="2"/>
          </p:cNvCxnSpPr>
          <p:nvPr/>
        </p:nvCxnSpPr>
        <p:spPr>
          <a:xfrm>
            <a:off x="1214696" y="2174345"/>
            <a:ext cx="71773" cy="4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693108" y="199909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单链表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22716" y="3002910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node1</a:t>
            </a:r>
            <a:endParaRPr kumimoji="1"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22640" y="2998878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node2</a:t>
            </a:r>
            <a:endParaRPr kumimoji="1"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86456" y="3009352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node3</a:t>
            </a:r>
            <a:endParaRPr kumimoji="1"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线箭头连接符 25"/>
          <p:cNvCxnSpPr/>
          <p:nvPr/>
        </p:nvCxnSpPr>
        <p:spPr>
          <a:xfrm>
            <a:off x="5154643" y="2818269"/>
            <a:ext cx="76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950474" y="2660364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12540" y="2804327"/>
            <a:ext cx="4432926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is_empty</a:t>
            </a: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" altLang="zh-CN" sz="1600" dirty="0"/>
              <a:t>self</a:t>
            </a: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链表是否为空</a:t>
            </a:r>
          </a:p>
          <a:p>
            <a:pPr>
              <a:lnSpc>
                <a:spcPct val="150000"/>
              </a:lnSpc>
            </a:pP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length(</a:t>
            </a:r>
            <a:r>
              <a:rPr lang="en" altLang="zh-CN" sz="1600" dirty="0"/>
              <a:t>self</a:t>
            </a: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链表长度</a:t>
            </a:r>
          </a:p>
          <a:p>
            <a:pPr>
              <a:lnSpc>
                <a:spcPct val="150000"/>
              </a:lnSpc>
            </a:pP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travel(</a:t>
            </a:r>
            <a:r>
              <a:rPr lang="en-US" altLang="zh-CN" sz="1600" dirty="0"/>
              <a:t>self.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遍历整个链表</a:t>
            </a:r>
          </a:p>
          <a:p>
            <a:pPr>
              <a:lnSpc>
                <a:spcPct val="150000"/>
              </a:lnSpc>
            </a:pP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add(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self,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链表头部添加元素</a:t>
            </a:r>
          </a:p>
          <a:p>
            <a:pPr>
              <a:lnSpc>
                <a:spcPct val="150000"/>
              </a:lnSpc>
            </a:pP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append(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self,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链表尾部添加元素</a:t>
            </a:r>
          </a:p>
          <a:p>
            <a:pPr>
              <a:lnSpc>
                <a:spcPct val="150000"/>
              </a:lnSpc>
            </a:pP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insert(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self,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指定位置添加元素</a:t>
            </a:r>
          </a:p>
          <a:p>
            <a:pPr>
              <a:lnSpc>
                <a:spcPct val="150000"/>
              </a:lnSpc>
            </a:pP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remove(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self,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删除节点</a:t>
            </a:r>
          </a:p>
          <a:p>
            <a:pPr>
              <a:lnSpc>
                <a:spcPct val="150000"/>
              </a:lnSpc>
            </a:pP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search(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self,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查找节点是否存在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14696" y="5972632"/>
            <a:ext cx="5337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GB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GB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append(node) </a:t>
            </a:r>
            <a:r>
              <a:rPr lang="zh-CN" altLang="en-GB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不断添加元素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最终实现单链表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339E69B-C3A6-53EA-AC9A-4F9FE95A5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914" y="853006"/>
            <a:ext cx="10749599" cy="517190"/>
          </a:xfrm>
        </p:spPr>
        <p:txBody>
          <a:bodyPr/>
          <a:lstStyle/>
          <a:p>
            <a:r>
              <a:rPr lang="zh-CN" altLang="en-US" dirty="0"/>
              <a:t>单链表代码的实现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F04E84E-0D24-B351-1E23-939F0FF9E123}"/>
              </a:ext>
            </a:extLst>
          </p:cNvPr>
          <p:cNvSpPr txBox="1"/>
          <p:nvPr/>
        </p:nvSpPr>
        <p:spPr>
          <a:xfrm>
            <a:off x="1401794" y="3771776"/>
            <a:ext cx="3294814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33B3"/>
                </a:solidFill>
              </a:rPr>
              <a:t>class </a:t>
            </a:r>
            <a:r>
              <a:rPr lang="en" altLang="zh-CN" sz="1600" dirty="0" err="1">
                <a:solidFill>
                  <a:srgbClr val="000000"/>
                </a:solidFill>
              </a:rPr>
              <a:t>SingleLinkList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00080"/>
                </a:solidFill>
              </a:rPr>
              <a:t>object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i="1" dirty="0">
                <a:solidFill>
                  <a:srgbClr val="8C8C8C"/>
                </a:solidFill>
              </a:rPr>
              <a:t>"""</a:t>
            </a:r>
            <a:r>
              <a:rPr lang="zh-CN" altLang="en-US" sz="1600" i="1" dirty="0">
                <a:solidFill>
                  <a:srgbClr val="8C8C8C"/>
                </a:solidFill>
              </a:rPr>
              <a:t>单链表的实现</a:t>
            </a:r>
            <a:r>
              <a:rPr lang="en-US" altLang="zh-CN" sz="1600" i="1" dirty="0">
                <a:solidFill>
                  <a:srgbClr val="8C8C8C"/>
                </a:solidFill>
              </a:rPr>
              <a:t>"""</a:t>
            </a:r>
            <a:br>
              <a:rPr lang="en-US" altLang="zh-CN" sz="1600" i="1" dirty="0">
                <a:solidFill>
                  <a:srgbClr val="8C8C8C"/>
                </a:solidFill>
              </a:rPr>
            </a:br>
            <a:r>
              <a:rPr lang="en-US" altLang="zh-CN" sz="1600" i="1" dirty="0">
                <a:solidFill>
                  <a:srgbClr val="8C8C8C"/>
                </a:solidFill>
              </a:rPr>
              <a:t>    </a:t>
            </a:r>
            <a:r>
              <a:rPr lang="en" altLang="zh-CN" sz="1600" dirty="0">
                <a:solidFill>
                  <a:srgbClr val="0033B3"/>
                </a:solidFill>
              </a:rPr>
              <a:t>def </a:t>
            </a:r>
            <a:r>
              <a:rPr lang="en" altLang="zh-CN" sz="1600" dirty="0">
                <a:solidFill>
                  <a:srgbClr val="B200B2"/>
                </a:solidFill>
              </a:rPr>
              <a:t>__</a:t>
            </a:r>
            <a:r>
              <a:rPr lang="en" altLang="zh-CN" sz="1600" dirty="0" err="1">
                <a:solidFill>
                  <a:srgbClr val="B200B2"/>
                </a:solidFill>
              </a:rPr>
              <a:t>init</a:t>
            </a:r>
            <a:r>
              <a:rPr lang="en" altLang="zh-CN" sz="1600" dirty="0">
                <a:solidFill>
                  <a:srgbClr val="B200B2"/>
                </a:solidFill>
              </a:rPr>
              <a:t>__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</a:rPr>
              <a:t>self</a:t>
            </a:r>
            <a:r>
              <a:rPr lang="en" altLang="zh-CN" sz="1600" dirty="0"/>
              <a:t>, node=</a:t>
            </a:r>
            <a:r>
              <a:rPr lang="en" altLang="zh-CN" sz="1600" dirty="0">
                <a:solidFill>
                  <a:srgbClr val="0033B3"/>
                </a:solidFill>
              </a:rPr>
              <a:t>None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i="1" dirty="0">
                <a:solidFill>
                  <a:srgbClr val="8C8C8C"/>
                </a:solidFill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</a:rPr>
              <a:t>首结点</a:t>
            </a:r>
            <a:br>
              <a:rPr lang="zh-CN" altLang="en-US" sz="1600" i="1" dirty="0">
                <a:solidFill>
                  <a:srgbClr val="8C8C8C"/>
                </a:solidFill>
              </a:rPr>
            </a:br>
            <a:r>
              <a:rPr lang="zh-CN" altLang="en-US" sz="1600" i="1" dirty="0">
                <a:solidFill>
                  <a:srgbClr val="8C8C8C"/>
                </a:solidFill>
              </a:rPr>
              <a:t>        </a:t>
            </a:r>
            <a:r>
              <a:rPr lang="en" altLang="zh-CN" sz="1600" dirty="0" err="1">
                <a:solidFill>
                  <a:srgbClr val="94558D"/>
                </a:solidFill>
              </a:rPr>
              <a:t>self</a:t>
            </a:r>
            <a:r>
              <a:rPr lang="en" altLang="zh-CN" sz="1600" dirty="0" err="1"/>
              <a:t>.head</a:t>
            </a:r>
            <a:r>
              <a:rPr lang="en" altLang="zh-CN" sz="1600" dirty="0"/>
              <a:t> = node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81D0762-7A0A-019B-E8CC-397C4D59CC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8602" y="1412776"/>
            <a:ext cx="7560840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顺序表存储方式的不足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zh-CN" altLang="en-US" sz="1600" dirty="0"/>
              <a:t>顺序表需要连续的内存空间，当空间不足时，</a:t>
            </a:r>
            <a:r>
              <a:rPr lang="zh-CN" altLang="en-US" sz="1600" dirty="0">
                <a:solidFill>
                  <a:srgbClr val="FF0000"/>
                </a:solidFill>
              </a:rPr>
              <a:t>顺序表无法扩充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链表的存储方式是否需要连续的内存空间？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600" dirty="0"/>
              <a:t>     </a:t>
            </a:r>
            <a:r>
              <a:rPr lang="zh-CN" altLang="en-US" sz="1600" dirty="0">
                <a:solidFill>
                  <a:srgbClr val="FF0000"/>
                </a:solidFill>
              </a:rPr>
              <a:t>不需要</a:t>
            </a:r>
            <a:r>
              <a:rPr lang="zh-CN" altLang="en-US" sz="1600" dirty="0"/>
              <a:t>连续的内存空间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链表结构是什么样的？</a:t>
            </a:r>
            <a:endParaRPr lang="en-US" altLang="zh-CN" dirty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每个结点包含两个域：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元素域存储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当前结点的数据元素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链接域存储链表中的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下一个结点的位置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GI2Njg3ZjNlNjViNDMzMjZiNjk5ZDQyMjg2NjhlY2UifQ==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 fontAlgn="auto">
          <a:spcBef>
            <a:spcPts val="0"/>
          </a:spcBef>
          <a:spcAft>
            <a:spcPts val="0"/>
          </a:spcAft>
          <a:defRPr kumimoji="1" sz="1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2584</Words>
  <Application>Microsoft Macintosh PowerPoint</Application>
  <PresentationFormat>自定义</PresentationFormat>
  <Paragraphs>390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34</vt:i4>
      </vt:variant>
    </vt:vector>
  </HeadingPairs>
  <TitlesOfParts>
    <vt:vector size="52" baseType="lpstr">
      <vt:lpstr>阿里巴巴普惠体</vt:lpstr>
      <vt:lpstr>黑体</vt:lpstr>
      <vt:lpstr>微软雅黑</vt:lpstr>
      <vt:lpstr>微软雅黑</vt:lpstr>
      <vt:lpstr>Alibaba PuHuiTi</vt:lpstr>
      <vt:lpstr>Alibaba PuHuiTi B</vt:lpstr>
      <vt:lpstr>Alibaba PuHuiTi R</vt:lpstr>
      <vt:lpstr>Arial</vt:lpstr>
      <vt:lpstr>Calibri</vt:lpstr>
      <vt:lpstr>Helvetica Neue</vt:lpstr>
      <vt:lpstr>Segoe UI</vt:lpstr>
      <vt:lpstr>Verdana</vt:lpstr>
      <vt:lpstr>Wingdings</vt:lpstr>
      <vt:lpstr>1_自定义设计方案</vt:lpstr>
      <vt:lpstr>自定义设计方案</vt:lpstr>
      <vt:lpstr>3_自定义设计方案</vt:lpstr>
      <vt:lpstr>4_自定义设计方案</vt:lpstr>
      <vt:lpstr>2_自定义设计方案</vt:lpstr>
      <vt:lpstr>数据结构与算法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Microsoft Office User</cp:lastModifiedBy>
  <cp:revision>1042</cp:revision>
  <dcterms:created xsi:type="dcterms:W3CDTF">2015-06-29T07:19:00Z</dcterms:created>
  <dcterms:modified xsi:type="dcterms:W3CDTF">2023-08-21T00:54:01Z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BE774900D06142DC9A093EB15A36F7BF</vt:lpwstr>
  </property>
</Properties>
</file>