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3.svg" ContentType="image/svg+xml"/>
  <Override PartName="/ppt/media/image2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702" r:id="rId13"/>
  </p:sldMasterIdLst>
  <p:notesMasterIdLst>
    <p:notesMasterId r:id="rId15"/>
  </p:notesMasterIdLst>
  <p:sldIdLst>
    <p:sldId id="260" r:id="rId14"/>
    <p:sldId id="424" r:id="rId16"/>
    <p:sldId id="268" r:id="rId17"/>
    <p:sldId id="265" r:id="rId18"/>
    <p:sldId id="427" r:id="rId19"/>
    <p:sldId id="428" r:id="rId20"/>
    <p:sldId id="429" r:id="rId21"/>
    <p:sldId id="430" r:id="rId22"/>
    <p:sldId id="431" r:id="rId23"/>
    <p:sldId id="457" r:id="rId24"/>
    <p:sldId id="432" r:id="rId25"/>
    <p:sldId id="433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7" r:id="rId34"/>
    <p:sldId id="448" r:id="rId35"/>
    <p:sldId id="450" r:id="rId36"/>
    <p:sldId id="449" r:id="rId37"/>
    <p:sldId id="451" r:id="rId38"/>
    <p:sldId id="453" r:id="rId39"/>
    <p:sldId id="452" r:id="rId40"/>
    <p:sldId id="454" r:id="rId41"/>
    <p:sldId id="455" r:id="rId42"/>
    <p:sldId id="266" r:id="rId43"/>
    <p:sldId id="456" r:id="rId44"/>
    <p:sldId id="264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C00000"/>
    <a:srgbClr val="0000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6379" autoAdjust="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gs" Target="tags/tag4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31.xml"/><Relationship Id="rId44" Type="http://schemas.openxmlformats.org/officeDocument/2006/relationships/slide" Target="slides/slide30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2"/>
          <p:cNvSpPr>
            <a:spLocks noGrp="1"/>
          </p:cNvSpPr>
          <p:nvPr>
            <p:ph type="title" hasCustomPrompt="1"/>
          </p:nvPr>
        </p:nvSpPr>
        <p:spPr>
          <a:xfrm>
            <a:off x="2889584" y="3023414"/>
            <a:ext cx="6412832" cy="811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请输入课程标题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171575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2521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C00000"/>
          </a:solidFill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矩形 5"/>
          <p:cNvSpPr/>
          <p:nvPr userDrawn="1"/>
        </p:nvSpPr>
        <p:spPr>
          <a:xfrm rot="2700000">
            <a:off x="1856318" y="2330451"/>
            <a:ext cx="2059516" cy="2059516"/>
          </a:xfrm>
          <a:prstGeom prst="rect">
            <a:avLst/>
          </a:prstGeom>
          <a:noFill/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7" name="矩形 6"/>
          <p:cNvSpPr/>
          <p:nvPr userDrawn="1"/>
        </p:nvSpPr>
        <p:spPr>
          <a:xfrm rot="2700000">
            <a:off x="1568451" y="2319867"/>
            <a:ext cx="2059517" cy="2059516"/>
          </a:xfrm>
          <a:prstGeom prst="rect">
            <a:avLst/>
          </a:prstGeom>
          <a:solidFill>
            <a:srgbClr val="404040"/>
          </a:solidFill>
          <a:ln w="63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5559" y="1903912"/>
            <a:ext cx="5760538" cy="31960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互动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阿里巴巴普惠体 M" panose="00020600040101010101" pitchFamily="18" charset="-122"/>
                  <a:ea typeface="阿里巴巴普惠体 M" panose="00020600040101010101" pitchFamily="18" charset="-122"/>
                  <a:cs typeface="阿里巴巴普惠体 M" panose="00020600040101010101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阿里巴巴普惠体 B" panose="00020600040101010101" pitchFamily="18" charset="-122"/>
                  <a:ea typeface="阿里巴巴普惠体 B" panose="00020600040101010101" pitchFamily="18" charset="-122"/>
                  <a:cs typeface="阿里巴巴普惠体 B" panose="00020600040101010101" pitchFamily="18" charset="-122"/>
                </a:rPr>
                <a:t>拓展</a:t>
              </a:r>
              <a:endParaRPr lang="zh-CN" altLang="en-US" dirty="0">
                <a:solidFill>
                  <a:srgbClr val="AD2B26"/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218190" y="1830980"/>
            <a:ext cx="6291263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B" panose="00020600040101010101" pitchFamily="18" charset="-122"/>
                <a:ea typeface="阿里巴巴普惠体 B" panose="00020600040101010101" pitchFamily="18" charset="-122"/>
                <a:cs typeface="阿里巴巴普惠体 B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701" y="1940037"/>
            <a:ext cx="5630484" cy="3196039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r>
              <a:rPr lang="zh-CN" altLang="en-US" dirty="0"/>
              <a:t>请输入正文内容，字体不可改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895350" indent="-285750">
              <a:lnSpc>
                <a:spcPct val="150000"/>
              </a:lnSpc>
              <a:buSzPct val="85000"/>
              <a:buFont typeface="Wingdings" panose="05000000000000000000" pitchFamily="2" charset="2"/>
              <a:buChar char="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SzPct val="85000"/>
              <a:buFont typeface="Wingdings" panose="05000000000000000000" pitchFamily="2" charset="2"/>
              <a:buChar char="u"/>
              <a:defRPr sz="1200" b="0">
                <a:solidFill>
                  <a:srgbClr val="404040"/>
                </a:solidFill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36790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r>
              <a:rPr lang="zh-CN" altLang="en-US" dirty="0"/>
              <a:t>正文标题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171575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89138"/>
            <a:ext cx="9845675" cy="42195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sz="160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>
              <a:lnSpc>
                <a:spcPct val="150000"/>
              </a:lnSpc>
              <a:buFont typeface="+mj-ea"/>
              <a:buAutoNum type="circleNumDbPlain"/>
              <a:defRPr sz="14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2pPr>
            <a:lvl3pPr marL="1524000" indent="-304800">
              <a:buFont typeface="+mj-lt"/>
              <a:buAutoNum type="alphaLcPeriod"/>
              <a:defRPr sz="1200" b="0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1"/>
            <a:r>
              <a:rPr lang="zh-CN" altLang="en-US" dirty="0"/>
              <a:t>子项一级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2"/>
            <a:r>
              <a:rPr lang="zh-CN" altLang="en-US" dirty="0"/>
              <a:t>子项二级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0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18.emf"/><Relationship Id="rId20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6.emf"/><Relationship Id="rId18" Type="http://schemas.openxmlformats.org/officeDocument/2006/relationships/image" Target="../media/image15.emf"/><Relationship Id="rId17" Type="http://schemas.openxmlformats.org/officeDocument/2006/relationships/image" Target="../media/image14.emf"/><Relationship Id="rId16" Type="http://schemas.openxmlformats.org/officeDocument/2006/relationships/image" Target="../media/image13.emf"/><Relationship Id="rId15" Type="http://schemas.openxmlformats.org/officeDocument/2006/relationships/image" Target="../media/image12.emf"/><Relationship Id="rId14" Type="http://schemas.openxmlformats.org/officeDocument/2006/relationships/image" Target="../media/image11.emf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image" Target="../media/image8.emf"/><Relationship Id="rId10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3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2" Type="http://schemas.openxmlformats.org/officeDocument/2006/relationships/theme" Target="../theme/theme11.xml"/><Relationship Id="rId21" Type="http://schemas.openxmlformats.org/officeDocument/2006/relationships/image" Target="../media/image26.png"/><Relationship Id="rId20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4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3" Type="http://schemas.openxmlformats.org/officeDocument/2006/relationships/theme" Target="../theme/theme4.xml"/><Relationship Id="rId12" Type="http://schemas.openxmlformats.org/officeDocument/2006/relationships/image" Target="../media/image19.png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2" y="855134"/>
            <a:ext cx="4169833" cy="458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518" y="1420285"/>
            <a:ext cx="2933700" cy="3272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 userDrawn="1"/>
        </p:nvSpPr>
        <p:spPr bwMode="auto">
          <a:xfrm>
            <a:off x="8509000" y="1845733"/>
            <a:ext cx="618067" cy="6180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5" name="椭圆 4"/>
          <p:cNvSpPr/>
          <p:nvPr userDrawn="1"/>
        </p:nvSpPr>
        <p:spPr bwMode="auto">
          <a:xfrm>
            <a:off x="3268134" y="2332567"/>
            <a:ext cx="245533" cy="245533"/>
          </a:xfrm>
          <a:prstGeom prst="ellipse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6" name="椭圆 10"/>
          <p:cNvSpPr>
            <a:spLocks noChangeArrowheads="1"/>
          </p:cNvSpPr>
          <p:nvPr userDrawn="1"/>
        </p:nvSpPr>
        <p:spPr bwMode="auto">
          <a:xfrm>
            <a:off x="6987118" y="5249334"/>
            <a:ext cx="292100" cy="2921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sp>
        <p:nvSpPr>
          <p:cNvPr id="7" name="椭圆 6"/>
          <p:cNvSpPr/>
          <p:nvPr userDrawn="1"/>
        </p:nvSpPr>
        <p:spPr bwMode="auto">
          <a:xfrm>
            <a:off x="4353985" y="2586567"/>
            <a:ext cx="171449" cy="17356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32" name="图片 1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6452" y="2108201"/>
            <a:ext cx="2899833" cy="793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18" y="1947334"/>
            <a:ext cx="283633" cy="387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4" name="组合 43"/>
          <p:cNvGrpSpPr/>
          <p:nvPr userDrawn="1"/>
        </p:nvGrpSpPr>
        <p:grpSpPr bwMode="auto">
          <a:xfrm>
            <a:off x="8134351" y="2334685"/>
            <a:ext cx="173567" cy="171449"/>
            <a:chOff x="6101548" y="1750326"/>
            <a:chExt cx="129654" cy="129654"/>
          </a:xfrm>
        </p:grpSpPr>
        <p:sp>
          <p:nvSpPr>
            <p:cNvPr id="13" name="椭圆 12"/>
            <p:cNvSpPr/>
            <p:nvPr/>
          </p:nvSpPr>
          <p:spPr bwMode="auto">
            <a:xfrm>
              <a:off x="6101548" y="1750326"/>
              <a:ext cx="129654" cy="129654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6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394" y="1772988"/>
              <a:ext cx="84329" cy="84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35" name="Picture 7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1" y="5325534"/>
            <a:ext cx="1566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6" name="组合 41"/>
          <p:cNvGrpSpPr/>
          <p:nvPr userDrawn="1"/>
        </p:nvGrpSpPr>
        <p:grpSpPr bwMode="auto">
          <a:xfrm>
            <a:off x="4053418" y="728134"/>
            <a:ext cx="300567" cy="300567"/>
            <a:chOff x="3039900" y="545911"/>
            <a:chExt cx="225188" cy="225188"/>
          </a:xfrm>
        </p:grpSpPr>
        <p:sp>
          <p:nvSpPr>
            <p:cNvPr id="17" name="椭圆 16"/>
            <p:cNvSpPr/>
            <p:nvPr/>
          </p:nvSpPr>
          <p:spPr bwMode="auto">
            <a:xfrm>
              <a:off x="3039900" y="545911"/>
              <a:ext cx="225188" cy="22518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2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0775" y="600432"/>
              <a:ext cx="143438" cy="110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7" name="组合 37"/>
          <p:cNvGrpSpPr/>
          <p:nvPr userDrawn="1"/>
        </p:nvGrpSpPr>
        <p:grpSpPr bwMode="auto">
          <a:xfrm>
            <a:off x="3448052" y="4030133"/>
            <a:ext cx="247649" cy="247651"/>
            <a:chOff x="2586251" y="3022980"/>
            <a:chExt cx="88710" cy="88710"/>
          </a:xfrm>
          <a:solidFill>
            <a:srgbClr val="C00000"/>
          </a:solidFill>
        </p:grpSpPr>
        <p:sp>
          <p:nvSpPr>
            <p:cNvPr id="20" name="椭圆 9"/>
            <p:cNvSpPr>
              <a:spLocks noChangeArrowheads="1"/>
            </p:cNvSpPr>
            <p:nvPr/>
          </p:nvSpPr>
          <p:spPr bwMode="auto">
            <a:xfrm>
              <a:off x="2586251" y="3022980"/>
              <a:ext cx="88710" cy="88710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4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611596" y="3041493"/>
              <a:ext cx="45720" cy="51684"/>
            </a:xfrm>
            <a:prstGeom prst="rect">
              <a:avLst/>
            </a:prstGeom>
            <a:grpFill/>
            <a:ln>
              <a:noFill/>
            </a:ln>
            <a:effectLst/>
          </p:spPr>
        </p:pic>
      </p:grpSp>
      <p:pic>
        <p:nvPicPr>
          <p:cNvPr id="1038" name="Picture 11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85" y="2633134"/>
            <a:ext cx="95249" cy="103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椭圆 22"/>
          <p:cNvSpPr/>
          <p:nvPr userDrawn="1"/>
        </p:nvSpPr>
        <p:spPr bwMode="auto">
          <a:xfrm>
            <a:off x="9484785" y="3507318"/>
            <a:ext cx="334433" cy="332316"/>
          </a:xfrm>
          <a:prstGeom prst="ellipse">
            <a:avLst/>
          </a:prstGeom>
          <a:solidFill>
            <a:schemeClr val="tx1">
              <a:lumMod val="75000"/>
              <a:lumOff val="25000"/>
              <a:alpha val="8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+mn-ea"/>
              <a:ea typeface="+mn-ea"/>
            </a:endParaRPr>
          </a:p>
        </p:txBody>
      </p:sp>
      <p:pic>
        <p:nvPicPr>
          <p:cNvPr id="1040" name="Picture 1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333" y="3587752"/>
            <a:ext cx="177800" cy="171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1" name="组合 46"/>
          <p:cNvGrpSpPr/>
          <p:nvPr userDrawn="1"/>
        </p:nvGrpSpPr>
        <p:grpSpPr bwMode="auto">
          <a:xfrm>
            <a:off x="3103034" y="4514851"/>
            <a:ext cx="345017" cy="345016"/>
            <a:chOff x="1798978" y="3519004"/>
            <a:chExt cx="259307" cy="259307"/>
          </a:xfrm>
        </p:grpSpPr>
        <p:sp>
          <p:nvSpPr>
            <p:cNvPr id="26" name="椭圆 25"/>
            <p:cNvSpPr/>
            <p:nvPr/>
          </p:nvSpPr>
          <p:spPr bwMode="auto">
            <a:xfrm>
              <a:off x="1798978" y="3519004"/>
              <a:ext cx="259307" cy="25930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2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039" y="3616294"/>
              <a:ext cx="173184" cy="85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2" name="组合 38"/>
          <p:cNvGrpSpPr/>
          <p:nvPr userDrawn="1"/>
        </p:nvGrpSpPr>
        <p:grpSpPr bwMode="auto">
          <a:xfrm>
            <a:off x="1301752" y="1394885"/>
            <a:ext cx="400049" cy="400049"/>
            <a:chOff x="748396" y="764271"/>
            <a:chExt cx="300782" cy="300782"/>
          </a:xfrm>
        </p:grpSpPr>
        <p:sp>
          <p:nvSpPr>
            <p:cNvPr id="29" name="椭圆 28"/>
            <p:cNvSpPr/>
            <p:nvPr/>
          </p:nvSpPr>
          <p:spPr bwMode="auto">
            <a:xfrm>
              <a:off x="748396" y="764271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4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60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06" y="856341"/>
              <a:ext cx="203362" cy="116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3" name="组合 42"/>
          <p:cNvGrpSpPr/>
          <p:nvPr userDrawn="1"/>
        </p:nvGrpSpPr>
        <p:grpSpPr bwMode="auto">
          <a:xfrm>
            <a:off x="2351618" y="5854700"/>
            <a:ext cx="400049" cy="400051"/>
            <a:chOff x="1365228" y="4292790"/>
            <a:chExt cx="300782" cy="300782"/>
          </a:xfrm>
        </p:grpSpPr>
        <p:sp>
          <p:nvSpPr>
            <p:cNvPr id="32" name="椭圆 31"/>
            <p:cNvSpPr/>
            <p:nvPr/>
          </p:nvSpPr>
          <p:spPr bwMode="auto">
            <a:xfrm>
              <a:off x="1365228" y="4292790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8" name="Picture 5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91" y="4364115"/>
              <a:ext cx="196455" cy="158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4" name="组合 1"/>
          <p:cNvGrpSpPr/>
          <p:nvPr userDrawn="1"/>
        </p:nvGrpSpPr>
        <p:grpSpPr bwMode="auto">
          <a:xfrm>
            <a:off x="1559985" y="3492500"/>
            <a:ext cx="400049" cy="400051"/>
            <a:chOff x="1169908" y="2618983"/>
            <a:chExt cx="300782" cy="300782"/>
          </a:xfrm>
        </p:grpSpPr>
        <p:sp>
          <p:nvSpPr>
            <p:cNvPr id="35" name="椭圆 34"/>
            <p:cNvSpPr/>
            <p:nvPr/>
          </p:nvSpPr>
          <p:spPr bwMode="auto">
            <a:xfrm>
              <a:off x="1169908" y="2618983"/>
              <a:ext cx="300782" cy="30078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6" name="Picture 6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4531" y="2690308"/>
              <a:ext cx="211536" cy="18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5" name="组合 49"/>
          <p:cNvGrpSpPr/>
          <p:nvPr userDrawn="1"/>
        </p:nvGrpSpPr>
        <p:grpSpPr bwMode="auto">
          <a:xfrm>
            <a:off x="10375901" y="5395385"/>
            <a:ext cx="427567" cy="427567"/>
            <a:chOff x="7874758" y="4418464"/>
            <a:chExt cx="320722" cy="320722"/>
          </a:xfrm>
        </p:grpSpPr>
        <p:sp>
          <p:nvSpPr>
            <p:cNvPr id="38" name="椭圆 37"/>
            <p:cNvSpPr/>
            <p:nvPr/>
          </p:nvSpPr>
          <p:spPr bwMode="auto">
            <a:xfrm>
              <a:off x="7874758" y="4418464"/>
              <a:ext cx="320722" cy="320722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7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4" name="Picture 7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6542" y="4486356"/>
              <a:ext cx="237154" cy="184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46" name="Picture 9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234" y="2364318"/>
            <a:ext cx="169333" cy="182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47" name="组合 45"/>
          <p:cNvGrpSpPr/>
          <p:nvPr userDrawn="1"/>
        </p:nvGrpSpPr>
        <p:grpSpPr bwMode="auto">
          <a:xfrm>
            <a:off x="8818034" y="4578351"/>
            <a:ext cx="345017" cy="345016"/>
            <a:chOff x="8470946" y="4206098"/>
            <a:chExt cx="259071" cy="259071"/>
          </a:xfrm>
        </p:grpSpPr>
        <p:sp>
          <p:nvSpPr>
            <p:cNvPr id="42" name="椭圆 41"/>
            <p:cNvSpPr/>
            <p:nvPr/>
          </p:nvSpPr>
          <p:spPr bwMode="auto">
            <a:xfrm>
              <a:off x="8470946" y="4206098"/>
              <a:ext cx="259071" cy="259071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23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2" name="Picture 1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0841" y="4263524"/>
              <a:ext cx="145353" cy="144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48" name="组合 44"/>
          <p:cNvGrpSpPr/>
          <p:nvPr userDrawn="1"/>
        </p:nvGrpSpPr>
        <p:grpSpPr bwMode="auto">
          <a:xfrm>
            <a:off x="9745134" y="1217084"/>
            <a:ext cx="429684" cy="429683"/>
            <a:chOff x="7308304" y="912172"/>
            <a:chExt cx="323068" cy="323068"/>
          </a:xfrm>
        </p:grpSpPr>
        <p:sp>
          <p:nvSpPr>
            <p:cNvPr id="45" name="椭圆 44"/>
            <p:cNvSpPr/>
            <p:nvPr/>
          </p:nvSpPr>
          <p:spPr bwMode="auto">
            <a:xfrm>
              <a:off x="7308304" y="912172"/>
              <a:ext cx="323068" cy="323068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3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ea"/>
                <a:ea typeface="+mn-ea"/>
              </a:endParaRPr>
            </a:p>
          </p:txBody>
        </p:sp>
        <p:pic>
          <p:nvPicPr>
            <p:cNvPr id="1050" name="Picture 11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8238" y="989568"/>
              <a:ext cx="203200" cy="168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多一句没有，少一句不行，用最短时间，教会更实用的技术！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4982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697720" y="6582410"/>
            <a:ext cx="2494280" cy="307975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755505" y="6555105"/>
            <a:ext cx="24364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高级数字化人才培训专家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MH_Others_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611967" y="2556933"/>
            <a:ext cx="859367" cy="352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1440" tIns="45720" rIns="91440" bIns="4572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48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Contents</a:t>
            </a:r>
            <a:endParaRPr lang="en-US" altLang="zh-CN" sz="48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MH_Others_2"/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264834" y="1221318"/>
            <a:ext cx="1248833" cy="1246716"/>
          </a:xfrm>
          <a:prstGeom prst="ellipse">
            <a:avLst/>
          </a:prstGeom>
          <a:solidFill>
            <a:srgbClr val="404040"/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91440" tIns="45720" rIns="91440" bIns="180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9335"/>
              </a:lnSpc>
              <a:spcBef>
                <a:spcPct val="0"/>
              </a:spcBef>
              <a:buNone/>
              <a:defRPr/>
            </a:pPr>
            <a:r>
              <a:rPr lang="zh-CN" altLang="en-US" sz="5400" b="1" dirty="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</a:t>
            </a:r>
            <a:endParaRPr lang="zh-CN" altLang="en-US" sz="5400" b="1" dirty="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MH_Others_3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1775520" y="2346261"/>
            <a:ext cx="979155" cy="979155"/>
          </a:xfrm>
          <a:prstGeom prst="ellipse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5400" b="1" dirty="0">
                <a:ln w="3175">
                  <a:solidFill>
                    <a:srgbClr val="FFFFFF"/>
                  </a:solidFill>
                </a:ln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录</a:t>
            </a:r>
            <a:endParaRPr lang="zh-CN" altLang="en-US" sz="5400" b="1" dirty="0">
              <a:ln w="3175">
                <a:solidFill>
                  <a:srgbClr val="FFFFFF"/>
                </a:solidFill>
              </a:ln>
              <a:solidFill>
                <a:srgbClr val="40404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464051" y="1845734"/>
            <a:ext cx="0" cy="32639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4415367" y="1797052"/>
            <a:ext cx="97367" cy="9524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2" name="椭圆 11"/>
          <p:cNvSpPr/>
          <p:nvPr userDrawn="1"/>
        </p:nvSpPr>
        <p:spPr>
          <a:xfrm>
            <a:off x="4415367" y="5109633"/>
            <a:ext cx="97367" cy="9525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/>
          </a:p>
        </p:txBody>
      </p:sp>
      <p:sp>
        <p:nvSpPr>
          <p:cNvPr id="14" name="标题占位符 1"/>
          <p:cNvSpPr txBox="1">
            <a:spLocks noChangeArrowheads="1"/>
          </p:cNvSpPr>
          <p:nvPr userDrawn="1"/>
        </p:nvSpPr>
        <p:spPr bwMode="auto">
          <a:xfrm>
            <a:off x="1390651" y="2565401"/>
            <a:ext cx="229446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265" b="1" kern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4265" b="1" kern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占位符 1"/>
          <p:cNvSpPr txBox="1">
            <a:spLocks noChangeArrowheads="1"/>
          </p:cNvSpPr>
          <p:nvPr userDrawn="1"/>
        </p:nvSpPr>
        <p:spPr bwMode="auto">
          <a:xfrm>
            <a:off x="1678518" y="3431118"/>
            <a:ext cx="2821516" cy="68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18"/>
          <p:cNvGrpSpPr/>
          <p:nvPr userDrawn="1"/>
        </p:nvGrpSpPr>
        <p:grpSpPr bwMode="auto">
          <a:xfrm>
            <a:off x="658285" y="292101"/>
            <a:ext cx="122767" cy="419100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10890251" y="6733117"/>
            <a:ext cx="1301749" cy="1248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52" name="圆角矩形 3"/>
          <p:cNvSpPr/>
          <p:nvPr userDrawn="1"/>
        </p:nvSpPr>
        <p:spPr bwMode="auto">
          <a:xfrm>
            <a:off x="9834034" y="-25399"/>
            <a:ext cx="1708151" cy="836084"/>
          </a:xfrm>
          <a:custGeom>
            <a:avLst/>
            <a:gdLst>
              <a:gd name="T0" fmla="*/ 22386923 w 1180531"/>
              <a:gd name="T1" fmla="*/ 0 h 577560"/>
              <a:gd name="T2" fmla="*/ 22386923 w 1180531"/>
              <a:gd name="T3" fmla="*/ 8917360 h 577560"/>
              <a:gd name="T4" fmla="*/ 20196321 w 1180531"/>
              <a:gd name="T5" fmla="*/ 11146814 h 577560"/>
              <a:gd name="T6" fmla="*/ 2190580 w 1180531"/>
              <a:gd name="T7" fmla="*/ 11146814 h 577560"/>
              <a:gd name="T8" fmla="*/ 0 w 1180531"/>
              <a:gd name="T9" fmla="*/ 8917360 h 577560"/>
              <a:gd name="T10" fmla="*/ 0 w 1180531"/>
              <a:gd name="T11" fmla="*/ 0 h 577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80531" h="577560">
                <a:moveTo>
                  <a:pt x="1180531" y="0"/>
                </a:moveTo>
                <a:lnTo>
                  <a:pt x="1180531" y="462045"/>
                </a:lnTo>
                <a:cubicBezTo>
                  <a:pt x="1180531" y="525842"/>
                  <a:pt x="1128813" y="577560"/>
                  <a:pt x="1065016" y="577560"/>
                </a:cubicBezTo>
                <a:lnTo>
                  <a:pt x="115515" y="577560"/>
                </a:lnTo>
                <a:cubicBezTo>
                  <a:pt x="51718" y="577560"/>
                  <a:pt x="0" y="525842"/>
                  <a:pt x="0" y="462045"/>
                </a:cubicBezTo>
                <a:lnTo>
                  <a:pt x="0" y="0"/>
                </a:lnTo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pic>
        <p:nvPicPr>
          <p:cNvPr id="2053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67733"/>
            <a:ext cx="1686984" cy="69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33117"/>
            <a:ext cx="10818284" cy="124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9"/>
          <p:cNvGrpSpPr/>
          <p:nvPr userDrawn="1"/>
        </p:nvGrpSpPr>
        <p:grpSpPr bwMode="auto">
          <a:xfrm>
            <a:off x="2592918" y="2423584"/>
            <a:ext cx="6864349" cy="1049867"/>
            <a:chOff x="1944836" y="1767215"/>
            <a:chExt cx="5147444" cy="787423"/>
          </a:xfrm>
        </p:grpSpPr>
        <p:pic>
          <p:nvPicPr>
            <p:cNvPr id="4099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hemeOverride" Target="../theme/themeOverride10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3.xml"/><Relationship Id="rId4" Type="http://schemas.openxmlformats.org/officeDocument/2006/relationships/themeOverride" Target="../theme/themeOverride13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hemeOverride" Target="../theme/themeOverride14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hemeOverride" Target="../theme/themeOverride1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themeOverride" Target="../theme/themeOverr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8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3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GB" altLang="zh-CN" dirty="0"/>
              <a:t>agg</a:t>
            </a:r>
            <a:r>
              <a:rPr lang="zh-CN" altLang="en-US" dirty="0"/>
              <a:t>和 </a:t>
            </a:r>
            <a:r>
              <a:rPr lang="en-GB" altLang="zh-CN" dirty="0"/>
              <a:t>aggregate</a:t>
            </a:r>
            <a:r>
              <a:rPr lang="zh-CN" altLang="en-US" dirty="0"/>
              <a:t>效果一样</a:t>
            </a:r>
            <a:endParaRPr lang="en-US" altLang="zh-CN" dirty="0"/>
          </a:p>
          <a:p>
            <a:r>
              <a:rPr lang="en-GB" altLang="zh-CN" dirty="0" err="1"/>
              <a:t>df.groupby</a:t>
            </a:r>
            <a:r>
              <a:rPr lang="en-GB" altLang="zh-CN" dirty="0"/>
              <a:t>('continent').</a:t>
            </a:r>
            <a:r>
              <a:rPr lang="en-GB" altLang="zh-CN" dirty="0" err="1"/>
              <a:t>lifeExp.aggregate</a:t>
            </a:r>
            <a:r>
              <a:rPr lang="en-GB" altLang="zh-CN" dirty="0"/>
              <a:t>(</a:t>
            </a:r>
            <a:r>
              <a:rPr lang="en-GB" altLang="zh-CN" dirty="0" err="1"/>
              <a:t>np.mean</a:t>
            </a:r>
            <a:r>
              <a:rPr lang="en-GB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618432"/>
            <a:ext cx="7723809" cy="32571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 聚合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zh-CN" altLang="en-US" dirty="0"/>
              <a:t>如果想在聚合的时候</a:t>
            </a:r>
            <a:r>
              <a:rPr lang="en-US" altLang="zh-CN" dirty="0"/>
              <a:t>,</a:t>
            </a:r>
            <a:r>
              <a:rPr lang="zh-CN" altLang="en-US" dirty="0"/>
              <a:t>使用非</a:t>
            </a:r>
            <a:r>
              <a:rPr lang="en-US" altLang="zh-CN" dirty="0"/>
              <a:t>Pandas</a:t>
            </a:r>
            <a:r>
              <a:rPr lang="zh-CN" altLang="en-US" dirty="0"/>
              <a:t>或其他库提供的计算，可以自定义函数然后在</a:t>
            </a:r>
            <a:r>
              <a:rPr lang="en-US" altLang="zh-CN" dirty="0"/>
              <a:t>aggregate</a:t>
            </a:r>
            <a:r>
              <a:rPr lang="zh-CN" altLang="en-US" dirty="0"/>
              <a:t>中调用它</a:t>
            </a:r>
            <a:endParaRPr lang="en-US" altLang="zh-CN" dirty="0"/>
          </a:p>
          <a:p>
            <a:r>
              <a:rPr lang="en-GB" altLang="zh-CN" dirty="0"/>
              <a:t>def </a:t>
            </a:r>
            <a:r>
              <a:rPr lang="en-GB" altLang="zh-CN" dirty="0" err="1"/>
              <a:t>my_mean</a:t>
            </a:r>
            <a:r>
              <a:rPr lang="en-GB" altLang="zh-CN" dirty="0"/>
              <a:t>(values):</a:t>
            </a:r>
            <a:endParaRPr lang="en-GB" altLang="zh-CN" dirty="0"/>
          </a:p>
          <a:p>
            <a:r>
              <a:rPr lang="zh-CN" altLang="en-US" dirty="0"/>
              <a:t>    </a:t>
            </a:r>
            <a:r>
              <a:rPr lang="en-GB" altLang="zh-CN" dirty="0"/>
              <a:t>n = </a:t>
            </a:r>
            <a:r>
              <a:rPr lang="en-GB" altLang="zh-CN" dirty="0" err="1"/>
              <a:t>len</a:t>
            </a:r>
            <a:r>
              <a:rPr lang="en-GB" altLang="zh-CN" dirty="0"/>
              <a:t>(values) # </a:t>
            </a:r>
            <a:r>
              <a:rPr lang="zh-CN" altLang="en-US" dirty="0"/>
              <a:t>获取数据条目数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GB" altLang="zh-CN" dirty="0"/>
              <a:t>sum = 0</a:t>
            </a:r>
            <a:endParaRPr lang="en-GB" altLang="zh-CN" dirty="0"/>
          </a:p>
          <a:p>
            <a:r>
              <a:rPr lang="en-GB" altLang="zh-CN" dirty="0"/>
              <a:t>    for value in values:</a:t>
            </a:r>
            <a:endParaRPr lang="en-GB" altLang="zh-CN" dirty="0"/>
          </a:p>
          <a:p>
            <a:r>
              <a:rPr lang="en-GB" altLang="zh-CN" dirty="0"/>
              <a:t>        sum += value</a:t>
            </a:r>
            <a:endParaRPr lang="en-GB" altLang="zh-CN" dirty="0"/>
          </a:p>
          <a:p>
            <a:r>
              <a:rPr lang="en-GB" altLang="zh-CN" dirty="0"/>
              <a:t>    return(sum/n)</a:t>
            </a:r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调用自定义函数 </a:t>
            </a:r>
            <a:r>
              <a:rPr lang="en-GB" altLang="zh-CN" dirty="0" err="1"/>
              <a:t>df.groupby</a:t>
            </a:r>
            <a:r>
              <a:rPr lang="en-GB" altLang="zh-CN" dirty="0"/>
              <a:t>('year').</a:t>
            </a:r>
            <a:r>
              <a:rPr lang="en-GB" altLang="zh-CN" dirty="0" err="1"/>
              <a:t>lifeExp.agg</a:t>
            </a:r>
            <a:r>
              <a:rPr lang="en-GB" altLang="zh-CN" dirty="0"/>
              <a:t>(</a:t>
            </a:r>
            <a:r>
              <a:rPr lang="en-GB" altLang="zh-CN" dirty="0" err="1"/>
              <a:t>my_mean</a:t>
            </a:r>
            <a:r>
              <a:rPr lang="en-GB" altLang="zh-CN" dirty="0"/>
              <a:t>)</a:t>
            </a:r>
            <a:endParaRPr lang="en-GB" altLang="zh-CN" dirty="0"/>
          </a:p>
          <a:p>
            <a:r>
              <a:rPr lang="zh-CN" altLang="en-US" dirty="0"/>
              <a:t>自定义函数中只有一个参数</a:t>
            </a:r>
            <a:r>
              <a:rPr lang="en-US" altLang="zh-CN" dirty="0"/>
              <a:t>values</a:t>
            </a:r>
            <a:r>
              <a:rPr lang="zh-CN" altLang="en-US" dirty="0"/>
              <a:t>，但传入该函数中的数据是一组值，需要对</a:t>
            </a:r>
            <a:r>
              <a:rPr lang="en-US" altLang="zh-CN" dirty="0"/>
              <a:t>values</a:t>
            </a:r>
            <a:r>
              <a:rPr lang="zh-CN" altLang="en-US" dirty="0"/>
              <a:t>进行迭代才能取出每一个值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560532"/>
            <a:ext cx="7704762" cy="30571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自定义函数</a:t>
            </a:r>
            <a:endParaRPr lang="en-US" altLang="zh-CN" dirty="0"/>
          </a:p>
          <a:p>
            <a:r>
              <a:rPr lang="zh-CN" altLang="en-US" dirty="0"/>
              <a:t>自定义函数可以有多个参数，第一个参数接受来自</a:t>
            </a:r>
            <a:r>
              <a:rPr lang="en-US" altLang="zh-CN" dirty="0"/>
              <a:t>DataFrame</a:t>
            </a:r>
            <a:r>
              <a:rPr lang="zh-CN" altLang="en-US" dirty="0"/>
              <a:t>分组这之后的值</a:t>
            </a:r>
            <a:r>
              <a:rPr lang="en-US" altLang="zh-CN" dirty="0"/>
              <a:t>, </a:t>
            </a:r>
            <a:r>
              <a:rPr lang="zh-CN" altLang="en-US" dirty="0"/>
              <a:t>其余参数可自定义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054" y="2634590"/>
            <a:ext cx="7428722" cy="380751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同时传入多个函数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分组之后想计算多个聚合函数</a:t>
            </a:r>
            <a:r>
              <a:rPr lang="en-US" altLang="zh-CN" dirty="0"/>
              <a:t>,</a:t>
            </a:r>
            <a:r>
              <a:rPr lang="zh-CN" altLang="en-US" dirty="0"/>
              <a:t>可以把它们全部放入一个</a:t>
            </a:r>
            <a:r>
              <a:rPr lang="en-US" altLang="zh-CN" dirty="0"/>
              <a:t>Python</a:t>
            </a:r>
            <a:r>
              <a:rPr lang="zh-CN" altLang="en-US" dirty="0"/>
              <a:t>列表</a:t>
            </a:r>
            <a:r>
              <a:rPr lang="en-US" altLang="zh-CN" dirty="0"/>
              <a:t>,</a:t>
            </a:r>
            <a:r>
              <a:rPr lang="zh-CN" altLang="en-US" dirty="0"/>
              <a:t>然后把整个列表传入</a:t>
            </a:r>
            <a:r>
              <a:rPr lang="en-US" altLang="zh-CN" dirty="0" err="1"/>
              <a:t>agg</a:t>
            </a:r>
            <a:r>
              <a:rPr lang="zh-CN" altLang="en-US" dirty="0"/>
              <a:t>或</a:t>
            </a:r>
            <a:r>
              <a:rPr lang="en-US" altLang="zh-CN" dirty="0"/>
              <a:t>aggregate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按年计算</a:t>
            </a:r>
            <a:r>
              <a:rPr lang="en-GB" altLang="zh-CN" dirty="0" err="1"/>
              <a:t>lifeExp</a:t>
            </a:r>
            <a:r>
              <a:rPr lang="en-GB" altLang="zh-CN" dirty="0"/>
              <a:t> </a:t>
            </a:r>
            <a:r>
              <a:rPr lang="zh-CN" altLang="en-US" dirty="0"/>
              <a:t>的非零个数</a:t>
            </a:r>
            <a:r>
              <a:rPr lang="en-US" altLang="zh-CN" dirty="0"/>
              <a:t>,</a:t>
            </a:r>
            <a:r>
              <a:rPr lang="zh-CN" altLang="en-US" dirty="0"/>
              <a:t>平均值和标准差</a:t>
            </a:r>
            <a:endParaRPr lang="zh-CN" altLang="en-US" dirty="0"/>
          </a:p>
          <a:p>
            <a:r>
              <a:rPr lang="en-GB" altLang="zh-CN" dirty="0" err="1"/>
              <a:t>df.groupby</a:t>
            </a:r>
            <a:r>
              <a:rPr lang="en-GB" altLang="zh-CN" dirty="0"/>
              <a:t>('year').</a:t>
            </a:r>
            <a:r>
              <a:rPr lang="en-GB" altLang="zh-CN" dirty="0" err="1"/>
              <a:t>lifeExp.agg</a:t>
            </a:r>
            <a:r>
              <a:rPr lang="en-GB" altLang="zh-CN" dirty="0"/>
              <a:t>([</a:t>
            </a:r>
            <a:r>
              <a:rPr lang="en-GB" altLang="zh-CN" dirty="0" err="1"/>
              <a:t>np.count_nonzero,np.mean,np.std</a:t>
            </a:r>
            <a:r>
              <a:rPr lang="en-GB" altLang="zh-CN" dirty="0"/>
              <a:t>])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14041"/>
            <a:ext cx="7058085" cy="450739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向</a:t>
            </a:r>
            <a:r>
              <a:rPr lang="en-US" altLang="zh-CN" dirty="0" err="1"/>
              <a:t>agg</a:t>
            </a:r>
            <a:r>
              <a:rPr lang="en-US" altLang="zh-CN" dirty="0"/>
              <a:t>/aggregate</a:t>
            </a:r>
            <a:r>
              <a:rPr lang="zh-CN" altLang="en-US" dirty="0"/>
              <a:t>中传入字典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分组之后</a:t>
            </a:r>
            <a:r>
              <a:rPr lang="en-US" altLang="zh-CN" dirty="0"/>
              <a:t>,</a:t>
            </a:r>
            <a:r>
              <a:rPr lang="zh-CN" altLang="en-US" dirty="0"/>
              <a:t>可以对多个字段用不同的方式聚合</a:t>
            </a:r>
            <a:endParaRPr lang="en-US" altLang="zh-CN" dirty="0"/>
          </a:p>
          <a:p>
            <a:r>
              <a:rPr lang="en-GB" altLang="zh-CN" dirty="0"/>
              <a:t>df.groupby('year').agg({'lifeExp':'mean','pop':'median','gdpPercap':'median’})</a:t>
            </a:r>
            <a:endParaRPr lang="en-GB" altLang="zh-CN" dirty="0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聚合后的列名就是聚合函数的名字</a:t>
            </a:r>
            <a:r>
              <a:rPr lang="en-US" altLang="zh-CN" dirty="0"/>
              <a:t>, </a:t>
            </a:r>
            <a:r>
              <a:rPr lang="zh-CN" altLang="en-US" dirty="0"/>
              <a:t>可以通过</a:t>
            </a:r>
            <a:r>
              <a:rPr lang="en-US" altLang="zh-CN" dirty="0"/>
              <a:t>rename</a:t>
            </a:r>
            <a:r>
              <a:rPr lang="zh-CN" altLang="en-US" dirty="0"/>
              <a:t>进行重命名</a:t>
            </a:r>
            <a:endParaRPr lang="en-US" altLang="zh-CN" dirty="0"/>
          </a:p>
          <a:p>
            <a:r>
              <a:rPr lang="en-GB" altLang="zh-CN" dirty="0" err="1"/>
              <a:t>df.groupby</a:t>
            </a:r>
            <a:r>
              <a:rPr lang="en-GB" altLang="zh-CN" dirty="0"/>
              <a:t>('year').</a:t>
            </a:r>
            <a:r>
              <a:rPr lang="en-GB" altLang="zh-CN" dirty="0" err="1"/>
              <a:t>agg</a:t>
            </a:r>
            <a:r>
              <a:rPr lang="en-GB" altLang="zh-CN" dirty="0"/>
              <a:t>({'</a:t>
            </a:r>
            <a:r>
              <a:rPr lang="en-GB" altLang="zh-CN" dirty="0" err="1"/>
              <a:t>lifeExp</a:t>
            </a:r>
            <a:r>
              <a:rPr lang="en-GB" altLang="zh-CN" dirty="0"/>
              <a:t>':'mean','pop':'median','</a:t>
            </a:r>
            <a:r>
              <a:rPr lang="en-GB" altLang="zh-CN" dirty="0" err="1"/>
              <a:t>gdpPercap</a:t>
            </a:r>
            <a:r>
              <a:rPr lang="en-GB" altLang="zh-CN" dirty="0"/>
              <a:t>':'median'}).\</a:t>
            </a:r>
            <a:endParaRPr lang="en-GB" altLang="zh-CN" dirty="0"/>
          </a:p>
          <a:p>
            <a:r>
              <a:rPr lang="en-GB" altLang="zh-CN" dirty="0"/>
              <a:t>    rename(columns={'</a:t>
            </a:r>
            <a:r>
              <a:rPr lang="en-GB" altLang="zh-CN" dirty="0" err="1"/>
              <a:t>lifeExp</a:t>
            </a:r>
            <a:r>
              <a:rPr lang="en-GB" altLang="zh-CN" dirty="0"/>
              <a:t>':'</a:t>
            </a:r>
            <a:r>
              <a:rPr lang="zh-CN" altLang="en-US" dirty="0"/>
              <a:t>平均寿命</a:t>
            </a:r>
            <a:r>
              <a:rPr lang="en-US" altLang="zh-CN" dirty="0"/>
              <a:t>','</a:t>
            </a:r>
            <a:r>
              <a:rPr lang="en-GB" altLang="zh-CN" dirty="0"/>
              <a:t>pop':'</a:t>
            </a:r>
            <a:r>
              <a:rPr lang="zh-CN" altLang="en-US" dirty="0"/>
              <a:t>人口</a:t>
            </a:r>
            <a:r>
              <a:rPr lang="en-US" altLang="zh-CN" dirty="0"/>
              <a:t>','</a:t>
            </a:r>
            <a:r>
              <a:rPr lang="en-GB" altLang="zh-CN" dirty="0" err="1"/>
              <a:t>gdpPercap</a:t>
            </a:r>
            <a:r>
              <a:rPr lang="en-GB" altLang="zh-CN" dirty="0"/>
              <a:t>':'</a:t>
            </a:r>
            <a:r>
              <a:rPr lang="zh-CN" altLang="en-US" dirty="0"/>
              <a:t>人均</a:t>
            </a:r>
            <a:r>
              <a:rPr lang="en-GB" altLang="zh-CN" dirty="0" err="1"/>
              <a:t>Gdp</a:t>
            </a:r>
            <a:r>
              <a:rPr lang="en-GB" altLang="zh-CN" dirty="0"/>
              <a:t>'}).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078056"/>
            <a:ext cx="9266667" cy="5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3429000"/>
            <a:ext cx="9238095" cy="10857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转换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过滤</a:t>
            </a:r>
            <a:endParaRPr lang="zh-CN" altLang="en-US" b="1" dirty="0"/>
          </a:p>
          <a:p>
            <a:r>
              <a:rPr lang="en-GB" altLang="zh-CN" b="1" dirty="0" err="1"/>
              <a:t>DataFrameGroupBy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transform </a:t>
            </a:r>
            <a:r>
              <a:rPr lang="zh-CN" altLang="en-US" dirty="0"/>
              <a:t>需要把</a:t>
            </a:r>
            <a:r>
              <a:rPr lang="en-US" altLang="zh-CN" dirty="0"/>
              <a:t>DataFrame</a:t>
            </a:r>
            <a:r>
              <a:rPr lang="zh-CN" altLang="en-US" dirty="0"/>
              <a:t>中的值传递给一个函数， 而后由该函数</a:t>
            </a:r>
            <a:r>
              <a:rPr lang="en-US" altLang="zh-CN" dirty="0"/>
              <a:t>"</a:t>
            </a:r>
            <a:r>
              <a:rPr lang="zh-CN" altLang="en-US" dirty="0"/>
              <a:t>转换</a:t>
            </a:r>
            <a:r>
              <a:rPr lang="en-US" altLang="zh-CN" dirty="0"/>
              <a:t>"</a:t>
            </a:r>
            <a:r>
              <a:rPr lang="zh-CN" altLang="en-US" dirty="0"/>
              <a:t>数据。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aggregate(</a:t>
            </a:r>
            <a:r>
              <a:rPr lang="zh-CN" altLang="en-US" dirty="0"/>
              <a:t>聚合</a:t>
            </a:r>
            <a:r>
              <a:rPr lang="en-US" altLang="zh-CN" dirty="0"/>
              <a:t>) </a:t>
            </a:r>
            <a:r>
              <a:rPr lang="zh-CN" altLang="en-US" dirty="0"/>
              <a:t>返回单个聚合值，但</a:t>
            </a:r>
            <a:r>
              <a:rPr lang="en-US" altLang="zh-CN" dirty="0"/>
              <a:t>transform </a:t>
            </a:r>
            <a:r>
              <a:rPr lang="zh-CN" altLang="en-US" dirty="0"/>
              <a:t>不会减少数据量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使用</a:t>
            </a:r>
            <a:r>
              <a:rPr lang="en-US" altLang="zh-CN" dirty="0"/>
              <a:t>transform</a:t>
            </a:r>
            <a:r>
              <a:rPr lang="zh-CN" altLang="en-US" dirty="0"/>
              <a:t>分组计算</a:t>
            </a:r>
            <a:r>
              <a:rPr lang="en-US" altLang="zh-CN" dirty="0"/>
              <a:t>z</a:t>
            </a:r>
            <a:r>
              <a:rPr lang="zh-CN" altLang="en-US" dirty="0"/>
              <a:t>分数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# </a:t>
            </a:r>
            <a:r>
              <a:rPr lang="zh-CN" altLang="en-US" dirty="0"/>
              <a:t>计算</a:t>
            </a:r>
            <a:r>
              <a:rPr lang="en-GB" altLang="zh-CN" dirty="0"/>
              <a:t>z-score   x - </a:t>
            </a:r>
            <a:r>
              <a:rPr lang="zh-CN" altLang="en-US" dirty="0"/>
              <a:t>平均值</a:t>
            </a:r>
            <a:r>
              <a:rPr lang="en-US" altLang="zh-CN" dirty="0"/>
              <a:t>/</a:t>
            </a:r>
            <a:r>
              <a:rPr lang="zh-CN" altLang="en-US" dirty="0"/>
              <a:t>标准差</a:t>
            </a:r>
            <a:endParaRPr lang="zh-CN" altLang="en-US" dirty="0"/>
          </a:p>
          <a:p>
            <a:r>
              <a:rPr lang="en-GB" altLang="zh-CN" dirty="0"/>
              <a:t>def </a:t>
            </a:r>
            <a:r>
              <a:rPr lang="en-GB" altLang="zh-CN" dirty="0" err="1"/>
              <a:t>my_zscore</a:t>
            </a:r>
            <a:r>
              <a:rPr lang="en-GB" altLang="zh-CN" dirty="0"/>
              <a:t>(x):</a:t>
            </a:r>
            <a:endParaRPr lang="en-GB" altLang="zh-CN" dirty="0"/>
          </a:p>
          <a:p>
            <a:r>
              <a:rPr lang="en-GB" altLang="zh-CN" dirty="0"/>
              <a:t>    return (x-</a:t>
            </a:r>
            <a:r>
              <a:rPr lang="en-GB" altLang="zh-CN" dirty="0" err="1"/>
              <a:t>x.mean</a:t>
            </a:r>
            <a:r>
              <a:rPr lang="en-GB" altLang="zh-CN" dirty="0"/>
              <a:t>())/</a:t>
            </a:r>
            <a:r>
              <a:rPr lang="en-GB" altLang="zh-CN" dirty="0" err="1"/>
              <a:t>x.std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#</a:t>
            </a:r>
            <a:r>
              <a:rPr lang="zh-CN" altLang="en-US" dirty="0"/>
              <a:t>按年分组 计算</a:t>
            </a:r>
            <a:r>
              <a:rPr lang="en-GB" altLang="zh-CN" dirty="0"/>
              <a:t>z-score</a:t>
            </a:r>
            <a:endParaRPr lang="en-GB" altLang="zh-CN" dirty="0"/>
          </a:p>
          <a:p>
            <a:r>
              <a:rPr lang="en-GB" altLang="zh-CN" dirty="0" err="1"/>
              <a:t>df.groupby</a:t>
            </a:r>
            <a:r>
              <a:rPr lang="en-GB" altLang="zh-CN" dirty="0"/>
              <a:t>('year').</a:t>
            </a:r>
            <a:r>
              <a:rPr lang="en-GB" altLang="zh-CN" dirty="0" err="1"/>
              <a:t>lifeExp.transform</a:t>
            </a:r>
            <a:r>
              <a:rPr lang="en-GB" altLang="zh-CN" dirty="0"/>
              <a:t>(</a:t>
            </a:r>
            <a:r>
              <a:rPr lang="en-GB" altLang="zh-CN" dirty="0" err="1"/>
              <a:t>my_zscore</a:t>
            </a:r>
            <a:r>
              <a:rPr lang="en-GB" altLang="zh-CN" dirty="0"/>
              <a:t>)</a:t>
            </a:r>
            <a:endParaRPr lang="en-GB" altLang="zh-CN" dirty="0"/>
          </a:p>
          <a:p>
            <a:endParaRPr lang="en-GB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查看数据集条目数， 跟之前</a:t>
            </a:r>
            <a:r>
              <a:rPr lang="en-US" altLang="zh-CN" dirty="0"/>
              <a:t>transform</a:t>
            </a:r>
            <a:r>
              <a:rPr lang="zh-CN" altLang="en-US" dirty="0"/>
              <a:t>处理之后的条目数一样</a:t>
            </a:r>
            <a:endParaRPr lang="zh-CN" altLang="en-US" dirty="0"/>
          </a:p>
          <a:p>
            <a:r>
              <a:rPr lang="en-US" altLang="zh-CN" dirty="0" err="1"/>
              <a:t>df.shape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438" y="2190411"/>
            <a:ext cx="9285714" cy="16476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-GB" altLang="zh-CN" dirty="0"/>
              <a:t>transform</a:t>
            </a:r>
            <a:r>
              <a:rPr lang="zh-CN" altLang="en-US" dirty="0"/>
              <a:t>分组填充缺失值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之前介绍了填充缺失值的各种方法，对于某些数据集，可以使用列的平均值来填充缺失值。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某些情况下，可以考虑将列进行分组，分组之后取平均再填充缺失值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r>
              <a:rPr lang="en-GB" altLang="zh-CN" dirty="0"/>
              <a:t>tips_10 = pd.read_csv('data/tips.csv').sample(10,random_state = 42)</a:t>
            </a:r>
            <a:endParaRPr lang="en-GB" altLang="zh-CN" dirty="0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构建缺失值</a:t>
            </a:r>
            <a:endParaRPr lang="zh-CN" altLang="en-US" dirty="0"/>
          </a:p>
          <a:p>
            <a:r>
              <a:rPr lang="en-GB" altLang="zh-CN" dirty="0"/>
              <a:t>#</a:t>
            </a:r>
            <a:r>
              <a:rPr lang="en-GB" altLang="zh-CN" dirty="0" err="1"/>
              <a:t>np.random.permutation</a:t>
            </a:r>
            <a:r>
              <a:rPr lang="en-GB" altLang="zh-CN" dirty="0"/>
              <a:t> </a:t>
            </a:r>
            <a:r>
              <a:rPr lang="zh-CN" altLang="en-US" dirty="0"/>
              <a:t>将序列乱序</a:t>
            </a:r>
            <a:endParaRPr lang="zh-CN" altLang="en-US" dirty="0"/>
          </a:p>
          <a:p>
            <a:r>
              <a:rPr lang="en-GB" altLang="zh-CN" dirty="0"/>
              <a:t>tips_10.loc[np.random.permutation(tips_10.index)[:4],'total_bill'] = np.NaN</a:t>
            </a:r>
            <a:endParaRPr lang="en-GB" altLang="zh-CN" dirty="0"/>
          </a:p>
          <a:p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查看缺失情况</a:t>
            </a:r>
            <a:endParaRPr lang="zh-CN" altLang="en-US" dirty="0"/>
          </a:p>
          <a:p>
            <a:r>
              <a:rPr lang="en-GB" altLang="zh-CN" dirty="0" err="1"/>
              <a:t>count_sex</a:t>
            </a:r>
            <a:r>
              <a:rPr lang="en-GB" altLang="zh-CN" dirty="0"/>
              <a:t> = tips_10.groupby('sex').count()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956263"/>
            <a:ext cx="9247619" cy="8095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4125810"/>
            <a:ext cx="9285714" cy="10761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5836299"/>
            <a:ext cx="9285714" cy="800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en-GB" altLang="zh-CN" dirty="0"/>
              <a:t>transform</a:t>
            </a:r>
            <a:r>
              <a:rPr lang="zh-CN" altLang="en-US" dirty="0"/>
              <a:t>分组填充缺失值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定义函数填充缺失值</a:t>
            </a:r>
            <a:endParaRPr lang="en-US" altLang="zh-CN" dirty="0"/>
          </a:p>
          <a:p>
            <a:r>
              <a:rPr lang="en-GB" altLang="zh-CN" dirty="0"/>
              <a:t>def </a:t>
            </a:r>
            <a:r>
              <a:rPr lang="en-GB" altLang="zh-CN" dirty="0" err="1"/>
              <a:t>fill_na_mean</a:t>
            </a:r>
            <a:r>
              <a:rPr lang="en-GB" altLang="zh-CN" dirty="0"/>
              <a:t>(x):</a:t>
            </a:r>
            <a:endParaRPr lang="en-GB" altLang="zh-CN" dirty="0"/>
          </a:p>
          <a:p>
            <a:r>
              <a:rPr lang="en-GB" altLang="zh-CN" dirty="0"/>
              <a:t>    # </a:t>
            </a:r>
            <a:r>
              <a:rPr lang="zh-CN" altLang="en-US" dirty="0"/>
              <a:t>求平均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GB" altLang="zh-CN" dirty="0" err="1"/>
              <a:t>avg</a:t>
            </a:r>
            <a:r>
              <a:rPr lang="en-GB" altLang="zh-CN" dirty="0"/>
              <a:t> = </a:t>
            </a:r>
            <a:r>
              <a:rPr lang="en-GB" altLang="zh-CN" dirty="0" err="1"/>
              <a:t>x.mean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GB" altLang="zh-CN" dirty="0"/>
              <a:t>    # </a:t>
            </a:r>
            <a:r>
              <a:rPr lang="zh-CN" altLang="en-US" dirty="0"/>
              <a:t>填充缺失值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GB" altLang="zh-CN" dirty="0"/>
              <a:t>return(</a:t>
            </a:r>
            <a:r>
              <a:rPr lang="en-GB" altLang="zh-CN" dirty="0" err="1"/>
              <a:t>x.fillna</a:t>
            </a:r>
            <a:r>
              <a:rPr lang="en-GB" altLang="zh-CN" dirty="0"/>
              <a:t>(</a:t>
            </a:r>
            <a:r>
              <a:rPr lang="en-GB" altLang="zh-CN" dirty="0" err="1"/>
              <a:t>avg</a:t>
            </a:r>
            <a:r>
              <a:rPr lang="en-GB" altLang="zh-CN" dirty="0"/>
              <a:t>))</a:t>
            </a:r>
            <a:endParaRPr lang="en-GB" altLang="zh-CN" dirty="0"/>
          </a:p>
          <a:p>
            <a:r>
              <a:rPr lang="en-GB" altLang="zh-CN" dirty="0" err="1"/>
              <a:t>total_bill_group_mean</a:t>
            </a:r>
            <a:r>
              <a:rPr lang="en-GB" altLang="zh-CN" dirty="0"/>
              <a:t> = tips_10.groupby('sex').</a:t>
            </a:r>
            <a:r>
              <a:rPr lang="en-GB" altLang="zh-CN" dirty="0" err="1"/>
              <a:t>total_bill.transform</a:t>
            </a:r>
            <a:r>
              <a:rPr lang="en-GB" altLang="zh-CN" dirty="0"/>
              <a:t>(</a:t>
            </a:r>
            <a:r>
              <a:rPr lang="en-GB" altLang="zh-CN" dirty="0" err="1"/>
              <a:t>fill_na_mean</a:t>
            </a:r>
            <a:r>
              <a:rPr lang="en-GB" altLang="zh-CN" dirty="0"/>
              <a:t>)</a:t>
            </a:r>
            <a:endParaRPr lang="en-GB" altLang="zh-CN" dirty="0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将计算的结果赋值新列</a:t>
            </a:r>
            <a:endParaRPr lang="zh-CN" altLang="en-US" dirty="0"/>
          </a:p>
          <a:p>
            <a:r>
              <a:rPr lang="en-GB" altLang="zh-CN" dirty="0"/>
              <a:t>tips_10['fill_total_bill'] = total_bill_group_mean</a:t>
            </a:r>
            <a:endParaRPr lang="en-GB" altLang="zh-CN" dirty="0"/>
          </a:p>
          <a:p>
            <a:endParaRPr lang="en-GB" altLang="zh-CN" dirty="0"/>
          </a:p>
          <a:p>
            <a:r>
              <a:rPr lang="zh-CN" altLang="en-US" dirty="0"/>
              <a:t>对比</a:t>
            </a:r>
            <a:r>
              <a:rPr lang="en-GB" altLang="zh-CN" dirty="0" err="1"/>
              <a:t>total_bill</a:t>
            </a:r>
            <a:r>
              <a:rPr lang="en-GB" altLang="zh-CN" dirty="0"/>
              <a:t> </a:t>
            </a:r>
            <a:r>
              <a:rPr lang="zh-CN" altLang="en-US" dirty="0"/>
              <a:t>和 </a:t>
            </a:r>
            <a:r>
              <a:rPr lang="en-GB" altLang="zh-CN" dirty="0" err="1"/>
              <a:t>fill_total_bill</a:t>
            </a:r>
            <a:r>
              <a:rPr lang="en-GB" altLang="zh-CN" dirty="0"/>
              <a:t> </a:t>
            </a:r>
            <a:r>
              <a:rPr lang="zh-CN" altLang="en-US" dirty="0"/>
              <a:t>发现 </a:t>
            </a:r>
            <a:r>
              <a:rPr lang="en-GB" altLang="zh-CN" dirty="0"/>
              <a:t>Male </a:t>
            </a:r>
            <a:r>
              <a:rPr lang="zh-CN" altLang="en-US" dirty="0"/>
              <a:t>和 </a:t>
            </a:r>
            <a:r>
              <a:rPr lang="en-GB" altLang="zh-CN" dirty="0"/>
              <a:t>Female </a:t>
            </a:r>
            <a:r>
              <a:rPr lang="zh-CN" altLang="en-US" dirty="0"/>
              <a:t>的填充值不同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126469"/>
            <a:ext cx="10447138" cy="24455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5021260"/>
            <a:ext cx="9266667" cy="7714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进行分组</a:t>
            </a:r>
            <a:endParaRPr lang="en-US" altLang="zh-CN" dirty="0"/>
          </a:p>
          <a:p>
            <a:r>
              <a:rPr lang="zh-CN" altLang="en-US" dirty="0"/>
              <a:t>对分组数据进行聚合</a:t>
            </a:r>
            <a:r>
              <a:rPr lang="en-US" altLang="zh-CN" dirty="0"/>
              <a:t>,</a:t>
            </a:r>
            <a:r>
              <a:rPr lang="zh-CN" altLang="en-US" dirty="0"/>
              <a:t>转换和过滤</a:t>
            </a:r>
            <a:endParaRPr lang="zh-CN" altLang="en-US" dirty="0"/>
          </a:p>
          <a:p>
            <a:r>
              <a:rPr lang="zh-CN" altLang="en-US" dirty="0"/>
              <a:t>应用自定义函数处理分组之后的数据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  <a:endParaRPr lang="zh-CN" altLang="en-US" b="1" dirty="0"/>
          </a:p>
          <a:p>
            <a:r>
              <a:rPr lang="zh-CN" altLang="en-US" b="1" dirty="0"/>
              <a:t>转换</a:t>
            </a:r>
            <a:endParaRPr lang="zh-CN" altLang="en-US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过滤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GB" altLang="zh-CN" b="1" dirty="0" err="1"/>
              <a:t>DataFrameGroupBy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使用方法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groupby</a:t>
            </a:r>
            <a:r>
              <a:rPr lang="zh-CN" altLang="en-US" dirty="0"/>
              <a:t>方法还可以过滤数据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调用</a:t>
            </a:r>
            <a:r>
              <a:rPr lang="en-US" altLang="zh-CN" dirty="0"/>
              <a:t>filter </a:t>
            </a:r>
            <a:r>
              <a:rPr lang="zh-CN" altLang="en-US" dirty="0"/>
              <a:t>方法，传入一个返回布尔值的函数，返回</a:t>
            </a:r>
            <a:r>
              <a:rPr lang="en-US" altLang="zh-CN" dirty="0"/>
              <a:t>False</a:t>
            </a:r>
            <a:r>
              <a:rPr lang="zh-CN" altLang="en-US" dirty="0"/>
              <a:t>的数据会被过滤掉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使用小费数据</a:t>
            </a:r>
            <a:endParaRPr lang="en-US" altLang="zh-CN" dirty="0"/>
          </a:p>
          <a:p>
            <a:r>
              <a:rPr lang="en-GB" altLang="zh-CN" dirty="0"/>
              <a:t>tips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tips.csv</a:t>
            </a:r>
            <a:r>
              <a:rPr lang="en-GB" altLang="zh-CN" dirty="0"/>
              <a:t>')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en-GB" altLang="zh-CN" dirty="0"/>
              <a:t> </a:t>
            </a:r>
            <a:r>
              <a:rPr lang="zh-CN" altLang="en-US" dirty="0"/>
              <a:t>查看用餐人数</a:t>
            </a:r>
            <a:endParaRPr lang="zh-CN" altLang="en-US" dirty="0"/>
          </a:p>
          <a:p>
            <a:r>
              <a:rPr lang="en-GB" altLang="zh-CN" dirty="0"/>
              <a:t>tips['size'].</a:t>
            </a:r>
            <a:r>
              <a:rPr lang="en-GB" altLang="zh-CN" dirty="0" err="1"/>
              <a:t>value_counts</a:t>
            </a:r>
            <a:r>
              <a:rPr lang="en-GB" altLang="zh-CN" dirty="0"/>
              <a:t>()</a:t>
            </a:r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人数为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人的数据比较少，考虑将这部分数据过滤掉</a:t>
            </a:r>
            <a:endParaRPr lang="zh-CN" altLang="en-US" dirty="0"/>
          </a:p>
          <a:p>
            <a:r>
              <a:rPr lang="en-GB" altLang="zh-CN" dirty="0" err="1"/>
              <a:t>tips_filtered</a:t>
            </a:r>
            <a:r>
              <a:rPr lang="en-GB" altLang="zh-CN" dirty="0"/>
              <a:t> = </a:t>
            </a:r>
            <a:r>
              <a:rPr lang="en-GB" altLang="zh-CN" dirty="0" err="1"/>
              <a:t>tips.groupby</a:t>
            </a:r>
            <a:r>
              <a:rPr lang="en-GB" altLang="zh-CN" dirty="0"/>
              <a:t>('size').filter(lambda x: x['size'].count()&gt;30)</a:t>
            </a:r>
            <a:endParaRPr lang="en-GB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查看结果</a:t>
            </a:r>
            <a:endParaRPr lang="zh-CN" altLang="en-US" dirty="0"/>
          </a:p>
          <a:p>
            <a:r>
              <a:rPr lang="en-GB" altLang="zh-CN" dirty="0" err="1"/>
              <a:t>tips_filtered</a:t>
            </a:r>
            <a:r>
              <a:rPr lang="en-GB" altLang="zh-CN" dirty="0"/>
              <a:t>['size'].</a:t>
            </a:r>
            <a:r>
              <a:rPr lang="en-GB" altLang="zh-CN" dirty="0" err="1"/>
              <a:t>value_counts</a:t>
            </a:r>
            <a:r>
              <a:rPr lang="en-GB" altLang="zh-CN" dirty="0"/>
              <a:t>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/>
              <a:t>聚合</a:t>
            </a:r>
            <a:endParaRPr lang="zh-CN" altLang="en-US" b="1" dirty="0"/>
          </a:p>
          <a:p>
            <a:r>
              <a:rPr lang="zh-CN" altLang="en-US" b="1" dirty="0"/>
              <a:t>转换</a:t>
            </a:r>
            <a:endParaRPr lang="zh-CN" altLang="en-US" b="1" dirty="0"/>
          </a:p>
          <a:p>
            <a:r>
              <a:rPr lang="zh-CN" altLang="en-US" b="1" dirty="0"/>
              <a:t>过滤</a:t>
            </a:r>
            <a:endParaRPr lang="zh-CN" altLang="en-US" b="1" dirty="0"/>
          </a:p>
          <a:p>
            <a:r>
              <a:rPr lang="en-GB" altLang="zh-CN" b="1" dirty="0" err="1">
                <a:solidFill>
                  <a:srgbClr val="FF0000"/>
                </a:solidFill>
              </a:rPr>
              <a:t>DataFrameGroupBy</a:t>
            </a:r>
            <a:r>
              <a:rPr lang="zh-CN" altLang="en-US" b="1" dirty="0">
                <a:solidFill>
                  <a:srgbClr val="FF0000"/>
                </a:solidFill>
              </a:rPr>
              <a:t>对象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准备数据</a:t>
            </a:r>
            <a:endParaRPr lang="zh-CN" altLang="en-US" dirty="0"/>
          </a:p>
          <a:p>
            <a:r>
              <a:rPr lang="en-GB" altLang="zh-CN" dirty="0"/>
              <a:t>tips_10 = </a:t>
            </a:r>
            <a:r>
              <a:rPr lang="en-GB" altLang="zh-CN" dirty="0" err="1"/>
              <a:t>pd.read_csv</a:t>
            </a:r>
            <a:r>
              <a:rPr lang="en-GB" altLang="zh-CN" dirty="0"/>
              <a:t>('data/</a:t>
            </a:r>
            <a:r>
              <a:rPr lang="en-GB" altLang="zh-CN" dirty="0" err="1"/>
              <a:t>tips.csv</a:t>
            </a:r>
            <a:r>
              <a:rPr lang="en-GB" altLang="zh-CN" dirty="0"/>
              <a:t>').sample(10,random_state = 42)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调用</a:t>
            </a:r>
            <a:r>
              <a:rPr lang="en-GB" altLang="zh-CN" dirty="0" err="1"/>
              <a:t>groupby</a:t>
            </a:r>
            <a:r>
              <a:rPr lang="en-GB" altLang="zh-CN" dirty="0"/>
              <a:t> </a:t>
            </a:r>
            <a:r>
              <a:rPr lang="zh-CN" altLang="en-US" dirty="0"/>
              <a:t>创建分组对象</a:t>
            </a:r>
            <a:endParaRPr lang="zh-CN" altLang="en-US" dirty="0"/>
          </a:p>
          <a:p>
            <a:r>
              <a:rPr lang="en-GB" altLang="zh-CN" dirty="0"/>
              <a:t>grouped = tips_10.groupby('sex')</a:t>
            </a:r>
            <a:endParaRPr lang="en-GB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GB" dirty="0"/>
              <a:t>查看</a:t>
            </a:r>
            <a:r>
              <a:rPr lang="en-GB" altLang="zh-CN" dirty="0"/>
              <a:t>grouped</a:t>
            </a:r>
            <a:endParaRPr lang="en-GB" altLang="zh-CN" dirty="0"/>
          </a:p>
          <a:p>
            <a:r>
              <a:rPr lang="en-GB" altLang="zh-CN" dirty="0"/>
              <a:t>grouped</a:t>
            </a:r>
            <a:endParaRPr lang="en-GB" altLang="zh-CN" dirty="0"/>
          </a:p>
          <a:p>
            <a:r>
              <a:rPr lang="en-GB" altLang="zh-CN" dirty="0"/>
              <a:t>grouped</a:t>
            </a:r>
            <a:r>
              <a:rPr lang="zh-CN" altLang="en-US" dirty="0"/>
              <a:t>是一个</a:t>
            </a:r>
            <a:r>
              <a:rPr lang="en-GB" altLang="zh-CN" dirty="0" err="1"/>
              <a:t>DataFrameGroupBy</a:t>
            </a:r>
            <a:r>
              <a:rPr lang="zh-CN" altLang="en-US" dirty="0"/>
              <a:t>对象</a:t>
            </a:r>
            <a:endParaRPr lang="en-GB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4703920"/>
            <a:ext cx="8923809" cy="54285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GB" dirty="0"/>
              <a:t>通过</a:t>
            </a:r>
            <a:r>
              <a:rPr lang="en-GB" altLang="zh-CN" dirty="0"/>
              <a:t>groups</a:t>
            </a:r>
            <a:r>
              <a:rPr lang="zh-CN" altLang="en-US" dirty="0"/>
              <a:t>属性查看计算过的分组</a:t>
            </a:r>
            <a:endParaRPr lang="en-US" altLang="zh-CN" dirty="0"/>
          </a:p>
          <a:p>
            <a:r>
              <a:rPr lang="en-GB" altLang="zh-CN" dirty="0"/>
              <a:t>grouped.groups</a:t>
            </a:r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US" altLang="zh-CN" dirty="0"/>
          </a:p>
          <a:p>
            <a:r>
              <a:rPr lang="zh-CN" altLang="en-US" dirty="0"/>
              <a:t>上面返回的结果是</a:t>
            </a:r>
            <a:r>
              <a:rPr lang="en-US" altLang="zh-CN" dirty="0"/>
              <a:t>DataFrame</a:t>
            </a:r>
            <a:r>
              <a:rPr lang="zh-CN" altLang="en-US" dirty="0"/>
              <a:t>的索引，实际上就是原始数据的行数</a:t>
            </a:r>
            <a:endParaRPr lang="zh-CN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zh-CN" altLang="en-US" dirty="0"/>
              <a:t>在</a:t>
            </a:r>
            <a:r>
              <a:rPr lang="en-GB" altLang="zh-CN" dirty="0" err="1"/>
              <a:t>DataFrameGroupBy</a:t>
            </a:r>
            <a:r>
              <a:rPr lang="zh-CN" altLang="en-US" dirty="0"/>
              <a:t>对象基础上，直接就可以进行</a:t>
            </a:r>
            <a:r>
              <a:rPr lang="en-GB" altLang="zh-CN" dirty="0" err="1"/>
              <a:t>aggregate,transform</a:t>
            </a:r>
            <a:r>
              <a:rPr lang="zh-CN" altLang="en-US" dirty="0"/>
              <a:t>计算了</a:t>
            </a:r>
            <a:endParaRPr lang="en-US" altLang="zh-CN" dirty="0"/>
          </a:p>
          <a:p>
            <a:r>
              <a:rPr lang="en-GB" altLang="zh-CN" dirty="0" err="1"/>
              <a:t>grouped.mean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zh-CN" altLang="en-US" dirty="0"/>
              <a:t>上面结果直接计算了按</a:t>
            </a:r>
            <a:r>
              <a:rPr lang="en-US" altLang="zh-CN" dirty="0"/>
              <a:t>sex</a:t>
            </a:r>
            <a:r>
              <a:rPr lang="zh-CN" altLang="en-US" dirty="0"/>
              <a:t>分组后，所有列的平均值，但只返回了数值列的结果，非数值列不会计算平均值</a:t>
            </a:r>
            <a:endParaRPr lang="zh-CN" alt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zh-CN" altLang="en-US" dirty="0"/>
              <a:t>通过</a:t>
            </a:r>
            <a:r>
              <a:rPr lang="en-US" altLang="zh-CN" dirty="0" err="1"/>
              <a:t>get_group</a:t>
            </a:r>
            <a:r>
              <a:rPr lang="zh-CN" altLang="en-US" dirty="0"/>
              <a:t>选择分组</a:t>
            </a:r>
            <a:endParaRPr lang="zh-CN" altLang="en-US" dirty="0"/>
          </a:p>
          <a:p>
            <a:r>
              <a:rPr lang="en-GB" altLang="zh-CN" dirty="0"/>
              <a:t>female = </a:t>
            </a:r>
            <a:r>
              <a:rPr lang="en-GB" altLang="zh-CN" dirty="0" err="1"/>
              <a:t>grouped.get_group</a:t>
            </a:r>
            <a:r>
              <a:rPr lang="en-GB" altLang="zh-CN" dirty="0"/>
              <a:t>('Female')</a:t>
            </a:r>
            <a:endParaRPr lang="en-GB" altLang="zh-CN" dirty="0"/>
          </a:p>
          <a:p>
            <a:r>
              <a:rPr lang="en-GB" altLang="zh-CN" dirty="0"/>
              <a:t>female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03882"/>
            <a:ext cx="9238095" cy="15619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遍历分组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groupby</a:t>
            </a:r>
            <a:r>
              <a:rPr lang="zh-CN" altLang="en-US" dirty="0"/>
              <a:t>对象，可以遍历所有分组</a:t>
            </a:r>
            <a:endParaRPr lang="en-US" altLang="zh-CN" dirty="0"/>
          </a:p>
          <a:p>
            <a:r>
              <a:rPr lang="zh-CN" altLang="en-US" dirty="0"/>
              <a:t>相比于在</a:t>
            </a:r>
            <a:r>
              <a:rPr lang="en-US" altLang="zh-CN" dirty="0" err="1"/>
              <a:t>groupby</a:t>
            </a:r>
            <a:r>
              <a:rPr lang="zh-CN" altLang="en-US" dirty="0"/>
              <a:t>之后使用</a:t>
            </a:r>
            <a:r>
              <a:rPr lang="en-US" altLang="zh-CN" dirty="0"/>
              <a:t>aggregate</a:t>
            </a:r>
            <a:r>
              <a:rPr lang="zh-CN" altLang="en-US" dirty="0"/>
              <a:t>、</a:t>
            </a:r>
            <a:r>
              <a:rPr lang="en-US" altLang="zh-CN" dirty="0"/>
              <a:t>transform</a:t>
            </a:r>
            <a:r>
              <a:rPr lang="zh-CN" altLang="en-US" dirty="0"/>
              <a:t>和</a:t>
            </a:r>
            <a:r>
              <a:rPr lang="en-US" altLang="zh-CN" dirty="0"/>
              <a:t>filter</a:t>
            </a:r>
            <a:r>
              <a:rPr lang="zh-CN" altLang="en-US" dirty="0"/>
              <a:t>，有时候使用</a:t>
            </a:r>
            <a:r>
              <a:rPr lang="en-US" altLang="zh-CN" dirty="0"/>
              <a:t>for</a:t>
            </a:r>
            <a:r>
              <a:rPr lang="zh-CN" altLang="en-US" dirty="0"/>
              <a:t>循环解决问题更简单</a:t>
            </a:r>
            <a:endParaRPr lang="zh-CN" altLang="en-US" dirty="0"/>
          </a:p>
          <a:p>
            <a:r>
              <a:rPr lang="en-GB" altLang="zh-CN" dirty="0"/>
              <a:t>for </a:t>
            </a:r>
            <a:r>
              <a:rPr lang="en-GB" altLang="zh-CN" dirty="0" err="1"/>
              <a:t>sex_group</a:t>
            </a:r>
            <a:r>
              <a:rPr lang="en-GB" altLang="zh-CN" dirty="0"/>
              <a:t> in grouped:</a:t>
            </a:r>
            <a:endParaRPr lang="en-GB" altLang="zh-CN" dirty="0"/>
          </a:p>
          <a:p>
            <a:r>
              <a:rPr lang="en-GB" altLang="zh-CN" dirty="0"/>
              <a:t>    print(</a:t>
            </a:r>
            <a:r>
              <a:rPr lang="en-GB" altLang="zh-CN" dirty="0" err="1"/>
              <a:t>sex_group</a:t>
            </a:r>
            <a:r>
              <a:rPr lang="en-GB" altLang="zh-CN" dirty="0"/>
              <a:t>)</a:t>
            </a:r>
            <a:endParaRPr lang="en-GB" altLang="zh-CN" dirty="0"/>
          </a:p>
          <a:p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DataFrameGroupBy</a:t>
            </a:r>
            <a:r>
              <a:rPr lang="zh-CN" altLang="en-US" dirty="0"/>
              <a:t>对象直接传入索引，会报错   </a:t>
            </a:r>
            <a:r>
              <a:rPr lang="en-GB" altLang="zh-CN" dirty="0"/>
              <a:t>grouped[0]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2549622"/>
            <a:ext cx="9247619" cy="360952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遍历分组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altLang="zh-CN" dirty="0"/>
              <a:t>for </a:t>
            </a:r>
            <a:r>
              <a:rPr lang="en-GB" altLang="zh-CN" dirty="0" err="1"/>
              <a:t>sex_group</a:t>
            </a:r>
            <a:r>
              <a:rPr lang="en-GB" altLang="zh-CN" dirty="0"/>
              <a:t> in grouped:</a:t>
            </a:r>
            <a:endParaRPr lang="en-GB" altLang="zh-CN" dirty="0"/>
          </a:p>
          <a:p>
            <a:r>
              <a:rPr lang="en-GB" altLang="zh-CN" dirty="0"/>
              <a:t>    print(type(</a:t>
            </a:r>
            <a:r>
              <a:rPr lang="en-GB" altLang="zh-CN" dirty="0" err="1"/>
              <a:t>sex_group</a:t>
            </a:r>
            <a:r>
              <a:rPr lang="en-GB" altLang="zh-CN" dirty="0"/>
              <a:t>)) #</a:t>
            </a:r>
            <a:r>
              <a:rPr lang="zh-CN" altLang="en-US" dirty="0"/>
              <a:t>遍历</a:t>
            </a:r>
            <a:r>
              <a:rPr lang="en-GB" altLang="zh-CN" dirty="0"/>
              <a:t>grouped</a:t>
            </a:r>
            <a:r>
              <a:rPr lang="zh-CN" altLang="en-US" dirty="0"/>
              <a:t>对象，查看</a:t>
            </a:r>
            <a:r>
              <a:rPr lang="en-GB" altLang="zh-CN" dirty="0" err="1"/>
              <a:t>sex_group</a:t>
            </a:r>
            <a:r>
              <a:rPr lang="zh-CN" altLang="en-US" dirty="0"/>
              <a:t>数据类型</a:t>
            </a:r>
            <a:endParaRPr lang="en-GB" altLang="zh-CN" dirty="0"/>
          </a:p>
          <a:p>
            <a:r>
              <a:rPr lang="en-GB" altLang="zh-CN" dirty="0"/>
              <a:t>    print(</a:t>
            </a:r>
            <a:r>
              <a:rPr lang="en-GB" altLang="zh-CN" dirty="0" err="1"/>
              <a:t>len</a:t>
            </a:r>
            <a:r>
              <a:rPr lang="en-GB" altLang="zh-CN" dirty="0"/>
              <a:t>(</a:t>
            </a:r>
            <a:r>
              <a:rPr lang="en-GB" altLang="zh-CN" dirty="0" err="1"/>
              <a:t>sex_group</a:t>
            </a:r>
            <a:r>
              <a:rPr lang="en-GB" altLang="zh-CN" dirty="0"/>
              <a:t>)) # </a:t>
            </a:r>
            <a:r>
              <a:rPr lang="zh-CN" altLang="en-US" dirty="0"/>
              <a:t>查看元素个数</a:t>
            </a:r>
            <a:endParaRPr lang="en-GB" altLang="zh-CN" dirty="0"/>
          </a:p>
          <a:p>
            <a:r>
              <a:rPr lang="en-GB" altLang="zh-CN" dirty="0"/>
              <a:t>    print(</a:t>
            </a:r>
            <a:r>
              <a:rPr lang="en-GB" altLang="zh-CN" dirty="0" err="1"/>
              <a:t>sex_group</a:t>
            </a:r>
            <a:r>
              <a:rPr lang="en-GB" altLang="zh-CN" dirty="0"/>
              <a:t>[0]) # </a:t>
            </a:r>
            <a:r>
              <a:rPr lang="zh-CN" altLang="en-US" dirty="0"/>
              <a:t>查看第一个元素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GB" altLang="zh-CN" dirty="0"/>
              <a:t>print(type(</a:t>
            </a:r>
            <a:r>
              <a:rPr lang="en-GB" altLang="zh-CN" dirty="0" err="1"/>
              <a:t>sex_group</a:t>
            </a:r>
            <a:r>
              <a:rPr lang="en-GB" altLang="zh-CN" dirty="0"/>
              <a:t>[0])) # </a:t>
            </a:r>
            <a:r>
              <a:rPr lang="zh-CN" altLang="en-US" dirty="0"/>
              <a:t>查看第一个元素数据类型</a:t>
            </a:r>
            <a:endParaRPr lang="en-GB" altLang="zh-CN" dirty="0"/>
          </a:p>
          <a:p>
            <a:r>
              <a:rPr lang="en-GB" altLang="zh-CN" dirty="0"/>
              <a:t>    print(</a:t>
            </a:r>
            <a:r>
              <a:rPr lang="en-GB" altLang="zh-CN" dirty="0" err="1"/>
              <a:t>sex_group</a:t>
            </a:r>
            <a:r>
              <a:rPr lang="en-GB" altLang="zh-CN" dirty="0"/>
              <a:t>[1]) # </a:t>
            </a:r>
            <a:r>
              <a:rPr lang="zh-CN" altLang="en-US" dirty="0"/>
              <a:t>查看第二个元素</a:t>
            </a:r>
            <a:endParaRPr lang="en-GB" altLang="zh-CN" dirty="0"/>
          </a:p>
          <a:p>
            <a:r>
              <a:rPr lang="en-GB" altLang="zh-CN" dirty="0"/>
              <a:t>    print(type(</a:t>
            </a:r>
            <a:r>
              <a:rPr lang="en-GB" altLang="zh-CN" dirty="0" err="1"/>
              <a:t>sex_group</a:t>
            </a:r>
            <a:r>
              <a:rPr lang="en-GB" altLang="zh-CN" dirty="0"/>
              <a:t>[1])) # </a:t>
            </a:r>
            <a:r>
              <a:rPr lang="zh-CN" altLang="en-US" dirty="0"/>
              <a:t>查看第二个元素数据类型</a:t>
            </a:r>
            <a:endParaRPr lang="en-GB" altLang="zh-CN" dirty="0"/>
          </a:p>
          <a:p>
            <a:r>
              <a:rPr lang="en-GB" altLang="zh-CN" dirty="0"/>
              <a:t>    break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880" y="1656000"/>
            <a:ext cx="9276190" cy="41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2241977"/>
            <a:ext cx="8923809" cy="304761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多个分组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前面使用的</a:t>
            </a:r>
            <a:r>
              <a:rPr lang="en-US" altLang="zh-CN" dirty="0" err="1"/>
              <a:t>groupby</a:t>
            </a:r>
            <a:r>
              <a:rPr lang="zh-CN" altLang="en-US" dirty="0"/>
              <a:t>语句只包含一个变量，可以在</a:t>
            </a:r>
            <a:r>
              <a:rPr lang="en-US" altLang="zh-CN" dirty="0" err="1"/>
              <a:t>groupby</a:t>
            </a:r>
            <a:r>
              <a:rPr lang="zh-CN" altLang="en-US" dirty="0"/>
              <a:t>中添加多个变量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 err="1"/>
              <a:t>groupby</a:t>
            </a:r>
            <a:r>
              <a:rPr lang="zh-CN" altLang="en-US" dirty="0"/>
              <a:t>按性别和用餐时间分别计算小费数据的平均值</a:t>
            </a:r>
            <a:endParaRPr lang="zh-CN" altLang="en-US" dirty="0"/>
          </a:p>
          <a:p>
            <a:r>
              <a:rPr lang="en-GB" altLang="zh-CN" dirty="0" err="1"/>
              <a:t>group_avg</a:t>
            </a:r>
            <a:r>
              <a:rPr lang="en-GB" altLang="zh-CN" dirty="0"/>
              <a:t> = tips_10.groupby(['</a:t>
            </a:r>
            <a:r>
              <a:rPr lang="en-GB" altLang="zh-CN" dirty="0" err="1"/>
              <a:t>sex','time</a:t>
            </a:r>
            <a:r>
              <a:rPr lang="en-GB" altLang="zh-CN" dirty="0"/>
              <a:t>']).mean()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/>
              <a:t>分别查看分组之后结果的列名和行索引</a:t>
            </a:r>
            <a:endParaRPr lang="zh-CN" altLang="en-US" dirty="0"/>
          </a:p>
          <a:p>
            <a:r>
              <a:rPr lang="en-GB" altLang="zh-CN" dirty="0" err="1"/>
              <a:t>group_avg.columns</a:t>
            </a:r>
            <a:endParaRPr lang="en-GB" altLang="zh-CN" dirty="0"/>
          </a:p>
          <a:p>
            <a:r>
              <a:rPr lang="en-GB" altLang="zh-CN" dirty="0" err="1"/>
              <a:t>group_avg.index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4.3 </a:t>
            </a:r>
            <a:r>
              <a:rPr lang="zh-CN" altLang="en-US" dirty="0"/>
              <a:t>多个分组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多个分组之后返回的是</a:t>
            </a:r>
            <a:r>
              <a:rPr lang="en-GB" altLang="zh-CN" dirty="0" err="1"/>
              <a:t>MultiIndex</a:t>
            </a:r>
            <a:endParaRPr lang="en-US" altLang="zh-CN" dirty="0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在结果上调用</a:t>
            </a:r>
            <a:r>
              <a:rPr lang="en-GB" altLang="zh-CN" dirty="0" err="1"/>
              <a:t>reset_index</a:t>
            </a:r>
            <a:r>
              <a:rPr lang="zh-CN" altLang="en-US" dirty="0"/>
              <a:t>方法得到一个普通的</a:t>
            </a:r>
            <a:r>
              <a:rPr lang="en-GB" altLang="zh-CN" dirty="0"/>
              <a:t>DataFrame</a:t>
            </a:r>
            <a:endParaRPr lang="zh-CN" altLang="en-US" dirty="0"/>
          </a:p>
          <a:p>
            <a:r>
              <a:rPr lang="en-GB" altLang="zh-CN" dirty="0" err="1"/>
              <a:t>group_avg.reset_index</a:t>
            </a:r>
            <a:r>
              <a:rPr lang="en-GB" altLang="zh-CN" dirty="0"/>
              <a:t>()</a:t>
            </a:r>
            <a:endParaRPr lang="en-GB" altLang="zh-CN" dirty="0"/>
          </a:p>
          <a:p>
            <a:pPr marL="342900" indent="-342900">
              <a:buFont typeface="+mj-lt"/>
              <a:buAutoNum type="arabicPeriod" startAt="4"/>
            </a:pPr>
            <a:r>
              <a:rPr lang="zh-CN" altLang="en-US" dirty="0"/>
              <a:t>也可以在分组的时候通过</a:t>
            </a:r>
            <a:r>
              <a:rPr lang="en-GB" altLang="zh-CN" dirty="0" err="1"/>
              <a:t>as_index</a:t>
            </a:r>
            <a:r>
              <a:rPr lang="en-GB" altLang="zh-CN" dirty="0"/>
              <a:t> = False</a:t>
            </a:r>
            <a:r>
              <a:rPr lang="zh-CN" altLang="en-US" dirty="0"/>
              <a:t>参数（默认是</a:t>
            </a:r>
            <a:r>
              <a:rPr lang="en-GB" altLang="zh-CN" dirty="0"/>
              <a:t>True</a:t>
            </a:r>
            <a:r>
              <a:rPr lang="zh-CN" altLang="en-GB" dirty="0"/>
              <a:t>），</a:t>
            </a:r>
            <a:r>
              <a:rPr lang="zh-CN" altLang="en-US" dirty="0"/>
              <a:t>效果与调用</a:t>
            </a:r>
            <a:r>
              <a:rPr lang="en-GB" altLang="zh-CN" dirty="0" err="1"/>
              <a:t>reset_index</a:t>
            </a:r>
            <a:r>
              <a:rPr lang="en-GB" altLang="zh-CN" dirty="0"/>
              <a:t>()</a:t>
            </a:r>
            <a:r>
              <a:rPr lang="zh-CN" altLang="en-US" dirty="0"/>
              <a:t>一样</a:t>
            </a:r>
            <a:endParaRPr lang="zh-CN" altLang="en-US" dirty="0"/>
          </a:p>
          <a:p>
            <a:r>
              <a:rPr lang="en-GB" altLang="zh-CN" dirty="0"/>
              <a:t>tips_10.groupby(['</a:t>
            </a:r>
            <a:r>
              <a:rPr lang="en-GB" altLang="zh-CN" dirty="0" err="1"/>
              <a:t>sex','time</a:t>
            </a:r>
            <a:r>
              <a:rPr lang="en-GB" altLang="zh-CN" dirty="0"/>
              <a:t>'],</a:t>
            </a:r>
            <a:r>
              <a:rPr lang="en-GB" altLang="zh-CN" dirty="0" err="1"/>
              <a:t>as_index</a:t>
            </a:r>
            <a:r>
              <a:rPr lang="en-GB" altLang="zh-CN" dirty="0"/>
              <a:t> = False).mean()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分组是数据分析中常见的操作，有助于从不同角度观察数据</a:t>
            </a:r>
            <a:endParaRPr lang="zh-CN" altLang="en-US" dirty="0"/>
          </a:p>
          <a:p>
            <a:r>
              <a:rPr lang="zh-CN" altLang="en-US" dirty="0"/>
              <a:t>分组之后可以得到</a:t>
            </a:r>
            <a:r>
              <a:rPr lang="en-US" altLang="zh-CN" dirty="0" err="1"/>
              <a:t>DataFrameGroupby</a:t>
            </a:r>
            <a:r>
              <a:rPr lang="zh-CN" altLang="en-US" dirty="0"/>
              <a:t>对象，该对象可以进行聚合、转换、过滤操作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聚合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转换</a:t>
            </a:r>
            <a:endParaRPr lang="zh-CN" altLang="en-US" b="1" dirty="0"/>
          </a:p>
          <a:p>
            <a:r>
              <a:rPr lang="zh-CN" altLang="en-US" b="1" dirty="0"/>
              <a:t>过滤</a:t>
            </a:r>
            <a:endParaRPr lang="zh-CN" altLang="en-US" b="1" dirty="0"/>
          </a:p>
          <a:p>
            <a:r>
              <a:rPr lang="en-GB" altLang="zh-CN" b="1" dirty="0" err="1"/>
              <a:t>DataFrameGroupBy</a:t>
            </a:r>
            <a:r>
              <a:rPr lang="zh-CN" altLang="en-US" b="1" dirty="0"/>
              <a:t>对象</a:t>
            </a:r>
            <a:endParaRPr lang="zh-CN" altLang="en-US" b="1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分组之后的数据处理可以使用已有的内置函数，也可以使用自定义函数</a:t>
            </a:r>
            <a:endParaRPr lang="zh-CN" altLang="en-US" dirty="0"/>
          </a:p>
          <a:p>
            <a:r>
              <a:rPr lang="zh-CN" altLang="en-US" dirty="0"/>
              <a:t>分组不但可以对单个字段进行分组，也可以对多个字段进行分组，多个字段分组之后可以得到</a:t>
            </a:r>
            <a:r>
              <a:rPr lang="en-US" altLang="zh-CN" dirty="0" err="1"/>
              <a:t>MultiIndex</a:t>
            </a:r>
            <a:r>
              <a:rPr lang="zh-CN" altLang="en-US" dirty="0"/>
              <a:t>数据，可以通过</a:t>
            </a:r>
            <a:r>
              <a:rPr lang="en-US" altLang="zh-CN" dirty="0" err="1"/>
              <a:t>reset_index</a:t>
            </a:r>
            <a:r>
              <a:rPr lang="zh-CN" altLang="en-US" dirty="0"/>
              <a:t>方法将数据变成普通的</a:t>
            </a:r>
            <a:r>
              <a:rPr lang="en-US" altLang="zh-CN" dirty="0"/>
              <a:t>DataFrame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在</a:t>
            </a:r>
            <a:r>
              <a:rPr lang="en-US" altLang="zh-CN" dirty="0"/>
              <a:t>SQL</a:t>
            </a:r>
            <a:r>
              <a:rPr lang="zh-CN" altLang="en-US" dirty="0"/>
              <a:t>中我们经常使用 </a:t>
            </a:r>
            <a:r>
              <a:rPr lang="en-US" altLang="zh-CN" dirty="0"/>
              <a:t>GROUP BY </a:t>
            </a:r>
            <a:r>
              <a:rPr lang="zh-CN" altLang="en-US" dirty="0"/>
              <a:t>将某个字段</a:t>
            </a:r>
            <a:r>
              <a:rPr lang="en-US" altLang="zh-CN" dirty="0"/>
              <a:t>,</a:t>
            </a:r>
            <a:r>
              <a:rPr lang="zh-CN" altLang="en-US" dirty="0"/>
              <a:t>按不同的取值进行分组</a:t>
            </a:r>
            <a:r>
              <a:rPr lang="en-US" altLang="zh-CN" dirty="0"/>
              <a:t>, </a:t>
            </a:r>
            <a:r>
              <a:rPr lang="zh-CN" altLang="en-US" dirty="0"/>
              <a:t>在</a:t>
            </a:r>
            <a:r>
              <a:rPr lang="en-US" altLang="zh-CN" dirty="0"/>
              <a:t>pandas</a:t>
            </a:r>
            <a:r>
              <a:rPr lang="zh-CN" altLang="en-US" dirty="0"/>
              <a:t>中也有</a:t>
            </a:r>
            <a:r>
              <a:rPr lang="en-US" altLang="zh-CN" dirty="0" err="1"/>
              <a:t>groupby</a:t>
            </a:r>
            <a:r>
              <a:rPr lang="zh-CN" altLang="en-US" dirty="0"/>
              <a:t>函数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/>
              <a:t>分组之后</a:t>
            </a:r>
            <a:r>
              <a:rPr lang="en-US" altLang="zh-CN" dirty="0"/>
              <a:t>,</a:t>
            </a:r>
            <a:r>
              <a:rPr lang="zh-CN" altLang="en-US" dirty="0"/>
              <a:t>每组都会有至少</a:t>
            </a:r>
            <a:r>
              <a:rPr lang="en-US" altLang="zh-CN" dirty="0"/>
              <a:t>1</a:t>
            </a:r>
            <a:r>
              <a:rPr lang="zh-CN" altLang="en-US" dirty="0"/>
              <a:t>条数据</a:t>
            </a:r>
            <a:r>
              <a:rPr lang="en-US" altLang="zh-CN" dirty="0"/>
              <a:t>, </a:t>
            </a:r>
            <a:r>
              <a:rPr lang="zh-CN" altLang="en-US" dirty="0"/>
              <a:t>将这些数据进一步处理返回单个值的过程就是聚合</a:t>
            </a:r>
            <a:r>
              <a:rPr lang="en-US" altLang="zh-CN" dirty="0"/>
              <a:t>,</a:t>
            </a:r>
            <a:r>
              <a:rPr lang="zh-CN" altLang="en-US" dirty="0"/>
              <a:t>比如分组之后计算算术平均值</a:t>
            </a:r>
            <a:r>
              <a:rPr lang="en-US" altLang="zh-CN" dirty="0"/>
              <a:t>, </a:t>
            </a:r>
            <a:r>
              <a:rPr lang="zh-CN" altLang="en-US" dirty="0"/>
              <a:t>或者分组之后计算频数</a:t>
            </a:r>
            <a:r>
              <a:rPr lang="en-US" altLang="zh-CN" dirty="0"/>
              <a:t>,</a:t>
            </a:r>
            <a:r>
              <a:rPr lang="zh-CN" altLang="en-US" dirty="0"/>
              <a:t>都属于聚合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单变量分组聚合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加载数据</a:t>
            </a:r>
            <a:endParaRPr lang="en-US" altLang="zh-CN" dirty="0"/>
          </a:p>
          <a:p>
            <a:r>
              <a:rPr lang="en-GB" altLang="zh-CN" dirty="0" err="1"/>
              <a:t>df</a:t>
            </a:r>
            <a:r>
              <a:rPr lang="en-GB" altLang="zh-CN" dirty="0"/>
              <a:t> = </a:t>
            </a:r>
            <a:r>
              <a:rPr lang="en-GB" altLang="zh-CN" dirty="0" err="1"/>
              <a:t>pd.read_csv</a:t>
            </a:r>
            <a:r>
              <a:rPr lang="en-GB" altLang="zh-CN" dirty="0"/>
              <a:t>('data/gapminder.</a:t>
            </a:r>
            <a:r>
              <a:rPr lang="en-GB" altLang="zh-CN" dirty="0" err="1"/>
              <a:t>tsv</a:t>
            </a:r>
            <a:r>
              <a:rPr lang="en-GB" altLang="zh-CN" dirty="0"/>
              <a:t>',</a:t>
            </a:r>
            <a:r>
              <a:rPr lang="en-GB" altLang="zh-CN" dirty="0" err="1"/>
              <a:t>sep</a:t>
            </a:r>
            <a:r>
              <a:rPr lang="en-GB" altLang="zh-CN" dirty="0"/>
              <a:t>='\t’)</a:t>
            </a:r>
            <a:endParaRPr lang="en-GB" altLang="zh-CN" dirty="0"/>
          </a:p>
          <a:p>
            <a:pPr marL="342900" indent="-342900">
              <a:buFont typeface="+mj-lt"/>
              <a:buAutoNum type="arabicPeriod" startAt="2"/>
            </a:pPr>
            <a:r>
              <a:rPr lang="en-US" altLang="zh-CN" dirty="0" err="1"/>
              <a:t>groupby</a:t>
            </a:r>
            <a:r>
              <a:rPr lang="zh-CN" altLang="en-US" dirty="0"/>
              <a:t>语句创建若干组</a:t>
            </a:r>
            <a:endParaRPr lang="zh-CN" altLang="en-US" dirty="0"/>
          </a:p>
          <a:p>
            <a:r>
              <a:rPr lang="en-US" altLang="zh-CN" dirty="0"/>
              <a:t>#</a:t>
            </a:r>
            <a:r>
              <a:rPr lang="zh-CN" altLang="en-US" dirty="0"/>
              <a:t> 对</a:t>
            </a:r>
            <a:r>
              <a:rPr lang="en-US" altLang="zh-CN" dirty="0"/>
              <a:t>year</a:t>
            </a:r>
            <a:r>
              <a:rPr lang="zh-CN" altLang="en-US" dirty="0"/>
              <a:t>字段分组</a:t>
            </a:r>
            <a:r>
              <a:rPr lang="en-US" altLang="zh-CN" dirty="0"/>
              <a:t>, </a:t>
            </a:r>
            <a:r>
              <a:rPr lang="zh-CN" altLang="en-US" dirty="0"/>
              <a:t>会将数据中不同年份作为分组结果</a:t>
            </a:r>
            <a:endParaRPr lang="en-GB" altLang="zh-CN" dirty="0"/>
          </a:p>
          <a:p>
            <a:r>
              <a:rPr lang="en-GB" altLang="zh-CN" dirty="0" err="1"/>
              <a:t>df.groupby</a:t>
            </a:r>
            <a:r>
              <a:rPr lang="en-GB" altLang="zh-CN" dirty="0"/>
              <a:t>('year').</a:t>
            </a:r>
            <a:r>
              <a:rPr lang="en-GB" altLang="zh-CN" dirty="0" err="1"/>
              <a:t>lifeExp.mean</a:t>
            </a:r>
            <a:r>
              <a:rPr lang="en-GB" altLang="zh-CN" dirty="0"/>
              <a:t>()</a:t>
            </a:r>
            <a:endParaRPr lang="en-GB" altLang="zh-CN" dirty="0"/>
          </a:p>
          <a:p>
            <a:r>
              <a:rPr lang="en-US" altLang="zh-CN" dirty="0"/>
              <a:t>#</a:t>
            </a:r>
            <a:r>
              <a:rPr lang="zh-CN" altLang="en-US" dirty="0"/>
              <a:t> </a:t>
            </a:r>
            <a:r>
              <a:rPr lang="zh-CN" altLang="en-GB" dirty="0"/>
              <a:t>查询</a:t>
            </a:r>
            <a:r>
              <a:rPr lang="zh-CN" altLang="en-US" dirty="0"/>
              <a:t>年份</a:t>
            </a:r>
            <a:endParaRPr lang="en-GB" altLang="zh-CN" dirty="0"/>
          </a:p>
          <a:p>
            <a:r>
              <a:rPr lang="en-GB" altLang="zh-CN" dirty="0"/>
              <a:t>years = </a:t>
            </a:r>
            <a:r>
              <a:rPr lang="en-GB" altLang="zh-CN" dirty="0" err="1"/>
              <a:t>df.year.unique</a:t>
            </a:r>
            <a:r>
              <a:rPr lang="en-GB" altLang="zh-CN" dirty="0"/>
              <a:t>()</a:t>
            </a:r>
            <a:endParaRPr lang="en-GB" altLang="zh-CN" dirty="0"/>
          </a:p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 单变量分组聚合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/>
              <a:t>上面</a:t>
            </a:r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之后取平均的结果</a:t>
            </a:r>
            <a:r>
              <a:rPr lang="en-US" altLang="zh-CN" dirty="0"/>
              <a:t>,</a:t>
            </a:r>
            <a:r>
              <a:rPr lang="zh-CN" altLang="en-US" dirty="0"/>
              <a:t>也可以手动计算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groupby</a:t>
            </a:r>
            <a:r>
              <a:rPr lang="en-US" altLang="zh-CN" dirty="0"/>
              <a:t> </a:t>
            </a:r>
            <a:r>
              <a:rPr lang="zh-CN" altLang="en-US" dirty="0"/>
              <a:t>语句会针对每个不同年份重复上述过程</a:t>
            </a:r>
            <a:r>
              <a:rPr lang="en-US" altLang="zh-CN" dirty="0"/>
              <a:t>,</a:t>
            </a:r>
            <a:r>
              <a:rPr lang="zh-CN" altLang="en-US" dirty="0"/>
              <a:t>并把所有结果放入一个</a:t>
            </a:r>
            <a:r>
              <a:rPr lang="en-US" altLang="zh-CN" dirty="0"/>
              <a:t>DataFrame</a:t>
            </a:r>
            <a:r>
              <a:rPr lang="zh-CN" altLang="en-US" dirty="0"/>
              <a:t>中返回</a:t>
            </a:r>
            <a:endParaRPr lang="zh-CN" altLang="en-US" dirty="0"/>
          </a:p>
          <a:p>
            <a:r>
              <a:rPr lang="en-US" altLang="zh-CN" dirty="0"/>
              <a:t>mean</a:t>
            </a:r>
            <a:r>
              <a:rPr lang="zh-CN" altLang="en-US" dirty="0"/>
              <a:t>函数不是唯一的聚合函数</a:t>
            </a:r>
            <a:r>
              <a:rPr lang="en-US" altLang="zh-CN" dirty="0"/>
              <a:t>, Pandas</a:t>
            </a:r>
            <a:r>
              <a:rPr lang="zh-CN" altLang="en-US" dirty="0"/>
              <a:t>内置了许多方法</a:t>
            </a:r>
            <a:r>
              <a:rPr lang="en-US" altLang="zh-CN" dirty="0"/>
              <a:t>, </a:t>
            </a:r>
            <a:r>
              <a:rPr lang="zh-CN" altLang="en-US" dirty="0"/>
              <a:t>都可以与</a:t>
            </a:r>
            <a:r>
              <a:rPr lang="en-US" altLang="zh-CN" dirty="0" err="1"/>
              <a:t>groupby</a:t>
            </a:r>
            <a:r>
              <a:rPr lang="zh-CN" altLang="en-US" dirty="0"/>
              <a:t>语句搭配使用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677" y="2146187"/>
            <a:ext cx="5780952" cy="10761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77" y="3429000"/>
            <a:ext cx="5809524" cy="158095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GB" altLang="zh-CN" dirty="0"/>
              <a:t>Pandas</a:t>
            </a:r>
            <a:r>
              <a:rPr lang="zh-CN" altLang="en-US" dirty="0"/>
              <a:t>内置的聚合方法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可以与</a:t>
            </a:r>
            <a:r>
              <a:rPr lang="en-GB" altLang="zh-CN" dirty="0" err="1"/>
              <a:t>groupby</a:t>
            </a:r>
            <a:r>
              <a:rPr lang="zh-CN" altLang="en-US" dirty="0"/>
              <a:t>一起使用的方法和函数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534" y="2102883"/>
            <a:ext cx="7010551" cy="462471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 </a:t>
            </a:r>
            <a:r>
              <a:rPr lang="en-GB" altLang="zh-CN" dirty="0"/>
              <a:t>Pandas</a:t>
            </a:r>
            <a:r>
              <a:rPr lang="zh-CN" altLang="en-US" dirty="0"/>
              <a:t>内置的聚合方法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上图都是可以与</a:t>
            </a:r>
            <a:r>
              <a:rPr lang="en-GB" altLang="zh-CN" dirty="0" err="1"/>
              <a:t>groupby</a:t>
            </a:r>
            <a:r>
              <a:rPr lang="zh-CN" altLang="en-US" dirty="0"/>
              <a:t>一起使用的方法和函数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前面例子中分组之后取平均也可以使用</a:t>
            </a:r>
            <a:r>
              <a:rPr lang="en-US" altLang="zh-CN" dirty="0"/>
              <a:t>describe</a:t>
            </a:r>
            <a:r>
              <a:rPr lang="zh-CN" altLang="en-US" dirty="0"/>
              <a:t>函数同时计算多个统计量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209" y="2645736"/>
            <a:ext cx="7723809" cy="38666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聚合函数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可以使用</a:t>
            </a:r>
            <a:r>
              <a:rPr lang="en-US" altLang="zh-CN" dirty="0"/>
              <a:t>Numpy</a:t>
            </a:r>
            <a:r>
              <a:rPr lang="zh-CN" altLang="en-US" dirty="0"/>
              <a:t>库的</a:t>
            </a:r>
            <a:r>
              <a:rPr lang="en-US" altLang="zh-CN" dirty="0"/>
              <a:t>mean</a:t>
            </a:r>
            <a:r>
              <a:rPr lang="zh-CN" altLang="en-US" dirty="0"/>
              <a:t>函数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223276"/>
            <a:ext cx="7761905" cy="35238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4.xml><?xml version="1.0" encoding="utf-8"?>
<p:tagLst xmlns:p="http://schemas.openxmlformats.org/presentationml/2006/main">
  <p:tag name="commondata" val="eyJoZGlkIjoiZDQyYmI2YWIwMGE0NjZkZjEwMWNhNGQwYzZmYTJjZTAifQ=="/>
</p:tagLst>
</file>

<file path=ppt/theme/theme1.xml><?xml version="1.0" encoding="utf-8"?>
<a:theme xmlns:a="http://schemas.openxmlformats.org/drawingml/2006/main" name="1_课程标题页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6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目录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目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4254</Words>
  <Application>WPS 演示</Application>
  <PresentationFormat>宽屏</PresentationFormat>
  <Paragraphs>260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31</vt:i4>
      </vt:variant>
    </vt:vector>
  </HeadingPairs>
  <TitlesOfParts>
    <vt:vector size="62" baseType="lpstr">
      <vt:lpstr>Arial</vt:lpstr>
      <vt:lpstr>宋体</vt:lpstr>
      <vt:lpstr>Wingdings</vt:lpstr>
      <vt:lpstr>Calibri</vt:lpstr>
      <vt:lpstr>黑体</vt:lpstr>
      <vt:lpstr>阿里巴巴普惠体</vt:lpstr>
      <vt:lpstr>Alibaba PuHuiTi B</vt:lpstr>
      <vt:lpstr>Segoe UI Light</vt:lpstr>
      <vt:lpstr>微软雅黑 Light</vt:lpstr>
      <vt:lpstr>Segoe UI</vt:lpstr>
      <vt:lpstr>微软雅黑</vt:lpstr>
      <vt:lpstr>Alibaba PuHuiTi R</vt:lpstr>
      <vt:lpstr>Verdana</vt:lpstr>
      <vt:lpstr>华文楷体</vt:lpstr>
      <vt:lpstr>阿里巴巴普惠体 R</vt:lpstr>
      <vt:lpstr>阿里巴巴普惠体 B</vt:lpstr>
      <vt:lpstr>阿里巴巴普惠体 M</vt:lpstr>
      <vt:lpstr>Arial Unicode MS</vt:lpstr>
      <vt:lpstr>等线</vt:lpstr>
      <vt:lpstr>1_课程标题页</vt:lpstr>
      <vt:lpstr>2_目录设计方案</vt:lpstr>
      <vt:lpstr>3_目标设计方案</vt:lpstr>
      <vt:lpstr>4_正文设计方案</vt:lpstr>
      <vt:lpstr>5_结束页设计方案</vt:lpstr>
      <vt:lpstr>封面2</vt:lpstr>
      <vt:lpstr>目录</vt:lpstr>
      <vt:lpstr>学习目标</vt:lpstr>
      <vt:lpstr>章节页版式（一级+二级标题）</vt:lpstr>
      <vt:lpstr>章节页版式（一级标题）</vt:lpstr>
      <vt:lpstr>1_正文设计方案</vt:lpstr>
      <vt:lpstr>6_结束页设计方案</vt:lpstr>
      <vt:lpstr>数据分组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 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老酒</cp:lastModifiedBy>
  <cp:revision>179</cp:revision>
  <dcterms:created xsi:type="dcterms:W3CDTF">2020-03-31T02:23:00Z</dcterms:created>
  <dcterms:modified xsi:type="dcterms:W3CDTF">2024-07-22T14:20:25Z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969D51147B714C96893F4B549C94E28D_12</vt:lpwstr>
  </property>
  <property fmtid="{D5CDD505-2E9C-101B-9397-08002B2CF9AE}" pid="3" name="KSOProductBuildVer">
    <vt:lpwstr>2052-12.1.0.17147</vt:lpwstr>
  </property>
</Properties>
</file>