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1.svg" ContentType="image/svg+xml"/>
  <Override PartName="/ppt/media/image2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75" r:id="rId6"/>
    <p:sldMasterId id="2147483677" r:id="rId7"/>
    <p:sldMasterId id="2147483679" r:id="rId8"/>
    <p:sldMasterId id="2147483681" r:id="rId9"/>
    <p:sldMasterId id="2147483683" r:id="rId10"/>
    <p:sldMasterId id="2147483685" r:id="rId11"/>
    <p:sldMasterId id="2147483687" r:id="rId12"/>
    <p:sldMasterId id="2147483701" r:id="rId13"/>
  </p:sldMasterIdLst>
  <p:notesMasterIdLst>
    <p:notesMasterId r:id="rId15"/>
  </p:notesMasterIdLst>
  <p:sldIdLst>
    <p:sldId id="260" r:id="rId14"/>
    <p:sldId id="424" r:id="rId16"/>
    <p:sldId id="268" r:id="rId17"/>
    <p:sldId id="265" r:id="rId18"/>
    <p:sldId id="427" r:id="rId19"/>
    <p:sldId id="429" r:id="rId20"/>
    <p:sldId id="428" r:id="rId21"/>
    <p:sldId id="430" r:id="rId22"/>
    <p:sldId id="431" r:id="rId23"/>
    <p:sldId id="432" r:id="rId24"/>
    <p:sldId id="433" r:id="rId25"/>
    <p:sldId id="434" r:id="rId26"/>
    <p:sldId id="435" r:id="rId27"/>
    <p:sldId id="436" r:id="rId28"/>
    <p:sldId id="437" r:id="rId29"/>
    <p:sldId id="438" r:id="rId30"/>
    <p:sldId id="439" r:id="rId31"/>
    <p:sldId id="440" r:id="rId32"/>
    <p:sldId id="441" r:id="rId33"/>
    <p:sldId id="442" r:id="rId34"/>
    <p:sldId id="443" r:id="rId35"/>
    <p:sldId id="444" r:id="rId36"/>
    <p:sldId id="445" r:id="rId37"/>
    <p:sldId id="446" r:id="rId38"/>
    <p:sldId id="266" r:id="rId39"/>
    <p:sldId id="264" r:id="rId40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C0000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6379" autoAdjust="0"/>
  </p:normalViewPr>
  <p:slideViewPr>
    <p:cSldViewPr snapToGrid="0">
      <p:cViewPr varScale="1">
        <p:scale>
          <a:sx n="98" d="100"/>
          <a:sy n="98" d="100"/>
        </p:scale>
        <p:origin x="1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4" Type="http://schemas.openxmlformats.org/officeDocument/2006/relationships/tags" Target="tags/tag4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2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5.xml"/><Relationship Id="rId38" Type="http://schemas.openxmlformats.org/officeDocument/2006/relationships/slide" Target="slides/slide24.xml"/><Relationship Id="rId37" Type="http://schemas.openxmlformats.org/officeDocument/2006/relationships/slide" Target="slides/slide23.xml"/><Relationship Id="rId36" Type="http://schemas.openxmlformats.org/officeDocument/2006/relationships/slide" Target="slides/slide22.xml"/><Relationship Id="rId35" Type="http://schemas.openxmlformats.org/officeDocument/2006/relationships/slide" Target="slides/slide21.xml"/><Relationship Id="rId34" Type="http://schemas.openxmlformats.org/officeDocument/2006/relationships/slide" Target="slides/slide20.xml"/><Relationship Id="rId33" Type="http://schemas.openxmlformats.org/officeDocument/2006/relationships/slide" Target="slides/slide19.xml"/><Relationship Id="rId32" Type="http://schemas.openxmlformats.org/officeDocument/2006/relationships/slide" Target="slides/slide18.xml"/><Relationship Id="rId31" Type="http://schemas.openxmlformats.org/officeDocument/2006/relationships/slide" Target="slides/slide17.xml"/><Relationship Id="rId30" Type="http://schemas.openxmlformats.org/officeDocument/2006/relationships/slide" Target="slides/slide1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5.xml"/><Relationship Id="rId28" Type="http://schemas.openxmlformats.org/officeDocument/2006/relationships/slide" Target="slides/slide14.xml"/><Relationship Id="rId27" Type="http://schemas.openxmlformats.org/officeDocument/2006/relationships/slide" Target="slides/slide13.xml"/><Relationship Id="rId26" Type="http://schemas.openxmlformats.org/officeDocument/2006/relationships/slide" Target="slides/slide12.xml"/><Relationship Id="rId25" Type="http://schemas.openxmlformats.org/officeDocument/2006/relationships/slide" Target="slides/slide11.xml"/><Relationship Id="rId24" Type="http://schemas.openxmlformats.org/officeDocument/2006/relationships/slide" Target="slides/slide10.xml"/><Relationship Id="rId23" Type="http://schemas.openxmlformats.org/officeDocument/2006/relationships/slide" Target="slides/slide9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0" Type="http://schemas.openxmlformats.org/officeDocument/2006/relationships/slide" Target="slides/slide6.xml"/><Relationship Id="rId2" Type="http://schemas.openxmlformats.org/officeDocument/2006/relationships/theme" Target="theme/theme1.xml"/><Relationship Id="rId19" Type="http://schemas.openxmlformats.org/officeDocument/2006/relationships/slide" Target="slides/slide5.xml"/><Relationship Id="rId18" Type="http://schemas.openxmlformats.org/officeDocument/2006/relationships/slide" Target="slides/slide4.xml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/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互动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拓展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0" Type="http://schemas.openxmlformats.org/officeDocument/2006/relationships/theme" Target="../theme/theme1.xml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9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5" Type="http://schemas.openxmlformats.org/officeDocument/2006/relationships/theme" Target="../theme/theme11.xml"/><Relationship Id="rId14" Type="http://schemas.openxmlformats.org/officeDocument/2006/relationships/image" Target="../media/image22.png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3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2" Type="http://schemas.openxmlformats.org/officeDocument/2006/relationships/theme" Target="../theme/theme4.xml"/><Relationship Id="rId21" Type="http://schemas.openxmlformats.org/officeDocument/2006/relationships/image" Target="../media/image22.png"/><Relationship Id="rId20" Type="http://schemas.openxmlformats.org/officeDocument/2006/relationships/slideLayout" Target="../slideLayouts/slideLayout23.xml"/><Relationship Id="rId2" Type="http://schemas.openxmlformats.org/officeDocument/2006/relationships/slideLayout" Target="../slideLayouts/slideLayout5.xml"/><Relationship Id="rId19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6.xml"/></Relationships>
</file>

<file path=ppt/slideMasters/_rels/slideMaster8.xml.rels><?xml version="1.0" encoding="UTF-8" standalone="yes"?>
<Relationships xmlns="http://schemas.openxmlformats.org/package/2006/relationships"><Relationship Id="rId4" Type="http://schemas.openxmlformats.org/officeDocument/2006/relationships/theme" Target="../theme/theme8.xml"/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7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/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/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/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/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s_1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  <a:endParaRPr lang="en-US" altLang="zh-CN" sz="48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MH_Others_2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5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  <a:endParaRPr lang="zh-CN" altLang="en-US" sz="5400" b="1" dirty="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MH_Others_3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  <a:endParaRPr lang="zh-CN" altLang="en-US" sz="5400" b="1" dirty="0">
              <a:ln w="3175">
                <a:solidFill>
                  <a:srgbClr val="FFFFFF"/>
                </a:solidFill>
              </a:ln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/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/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5" b="1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4265" b="1" kern="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占位符 1"/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多一句没有，少一句不行，用最短时间，教会更实用的技术！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4982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697720" y="6582410"/>
            <a:ext cx="2494280" cy="307975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755505" y="6555105"/>
            <a:ext cx="243649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高级数字化人才培训专家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数据透视表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会员存量、增量分析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每月存量，增量是最基本的指标，通过会员数量考察会员运营情况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用到的数据：会员信息查询</a:t>
            </a:r>
            <a:r>
              <a:rPr lang="en-US" altLang="zh-CN" dirty="0"/>
              <a:t>.</a:t>
            </a:r>
            <a:r>
              <a:rPr lang="en-US" altLang="zh-CN" dirty="0" err="1"/>
              <a:t>xlsx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 加载数据</a:t>
            </a:r>
            <a:endParaRPr lang="en-US" altLang="zh-CN" dirty="0"/>
          </a:p>
          <a:p>
            <a:r>
              <a:rPr lang="en-US" altLang="zh-CN" dirty="0"/>
              <a:t>import pandas as </a:t>
            </a:r>
            <a:r>
              <a:rPr lang="en-US" altLang="zh-CN" dirty="0" err="1"/>
              <a:t>pd</a:t>
            </a:r>
            <a:endParaRPr lang="en-US" altLang="zh-CN" dirty="0"/>
          </a:p>
          <a:p>
            <a:r>
              <a:rPr lang="en-US" altLang="zh-CN" dirty="0" err="1"/>
              <a:t>custom_info</a:t>
            </a:r>
            <a:r>
              <a:rPr lang="en-US" altLang="zh-CN" dirty="0"/>
              <a:t>=</a:t>
            </a:r>
            <a:r>
              <a:rPr lang="en-US" altLang="zh-CN" dirty="0" err="1"/>
              <a:t>pd.read_excel</a:t>
            </a:r>
            <a:r>
              <a:rPr lang="en-US" altLang="zh-CN" dirty="0"/>
              <a:t>('data/</a:t>
            </a:r>
            <a:r>
              <a:rPr lang="zh-CN" altLang="en-US" dirty="0"/>
              <a:t>会员信息查询</a:t>
            </a:r>
            <a:r>
              <a:rPr lang="en-US" altLang="zh-CN" dirty="0"/>
              <a:t>.</a:t>
            </a:r>
            <a:r>
              <a:rPr lang="en-US" altLang="zh-CN" dirty="0" err="1"/>
              <a:t>xlsx</a:t>
            </a:r>
            <a:r>
              <a:rPr lang="en-US" altLang="zh-CN" dirty="0"/>
              <a:t>')</a:t>
            </a:r>
            <a:endParaRPr lang="en-US" altLang="zh-CN" dirty="0"/>
          </a:p>
          <a:p>
            <a:r>
              <a:rPr lang="en-US" altLang="zh-CN" dirty="0" err="1"/>
              <a:t>custom_info.info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 会员信息查询</a:t>
            </a:r>
            <a:endParaRPr lang="zh-CN" altLang="en-US" dirty="0"/>
          </a:p>
          <a:p>
            <a:r>
              <a:rPr lang="en-US" altLang="zh-CN" dirty="0" err="1"/>
              <a:t>custom_info.head</a:t>
            </a:r>
            <a:r>
              <a:rPr lang="en-US" altLang="zh-CN" dirty="0"/>
              <a:t>()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会员存量、增量分析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需要按月统计注册的会员数量</a:t>
            </a:r>
            <a:endParaRPr lang="en-US" altLang="zh-CN" dirty="0"/>
          </a:p>
          <a:p>
            <a:r>
              <a:rPr lang="zh-CN" altLang="en-US" dirty="0"/>
              <a:t>注册时间原始数据需要处理成年</a:t>
            </a:r>
            <a:r>
              <a:rPr lang="en-US" altLang="zh-CN" dirty="0"/>
              <a:t>-</a:t>
            </a:r>
            <a:r>
              <a:rPr lang="zh-CN" altLang="en-US" dirty="0"/>
              <a:t>月的形式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给 会员信息表 添加年月列</a:t>
            </a:r>
            <a:endParaRPr lang="zh-CN" altLang="en-US" dirty="0"/>
          </a:p>
          <a:p>
            <a:r>
              <a:rPr lang="en-GB" altLang="zh-CN" dirty="0"/>
              <a:t>from datetime import datetime</a:t>
            </a:r>
            <a:endParaRPr lang="en-GB" altLang="zh-CN" dirty="0"/>
          </a:p>
          <a:p>
            <a:r>
              <a:rPr lang="en-GB" altLang="zh-CN" dirty="0" err="1"/>
              <a:t>custom_info.loc</a:t>
            </a:r>
            <a:r>
              <a:rPr lang="en-GB" altLang="zh-CN" dirty="0"/>
              <a:t>[:,'</a:t>
            </a:r>
            <a:r>
              <a:rPr lang="zh-CN" altLang="en-US" dirty="0"/>
              <a:t>注册年月</a:t>
            </a:r>
            <a:r>
              <a:rPr lang="en-US" altLang="zh-CN" dirty="0"/>
              <a:t>'] = </a:t>
            </a:r>
            <a:r>
              <a:rPr lang="en-GB" altLang="zh-CN" dirty="0" err="1"/>
              <a:t>custom_info</a:t>
            </a:r>
            <a:r>
              <a:rPr lang="en-GB" altLang="zh-CN" dirty="0"/>
              <a:t>['</a:t>
            </a:r>
            <a:r>
              <a:rPr lang="zh-CN" altLang="en-US" dirty="0"/>
              <a:t>注册时间</a:t>
            </a:r>
            <a:r>
              <a:rPr lang="en-US" altLang="zh-CN" dirty="0"/>
              <a:t>'].</a:t>
            </a:r>
            <a:r>
              <a:rPr lang="en-GB" altLang="zh-CN" dirty="0"/>
              <a:t>apply(lambda x : </a:t>
            </a:r>
            <a:r>
              <a:rPr lang="en-GB" altLang="zh-CN" dirty="0" err="1"/>
              <a:t>x.strftime</a:t>
            </a:r>
            <a:r>
              <a:rPr lang="en-GB" altLang="zh-CN" dirty="0"/>
              <a:t>('%Y-%m'))</a:t>
            </a:r>
            <a:endParaRPr lang="en-GB" altLang="zh-CN" dirty="0"/>
          </a:p>
          <a:p>
            <a:r>
              <a:rPr lang="en-GB" altLang="zh-CN" dirty="0" err="1"/>
              <a:t>custom_info</a:t>
            </a:r>
            <a:r>
              <a:rPr lang="en-GB" altLang="zh-CN" dirty="0"/>
              <a:t>[['</a:t>
            </a:r>
            <a:r>
              <a:rPr lang="zh-CN" altLang="en-US" dirty="0"/>
              <a:t>会员卡号</a:t>
            </a:r>
            <a:r>
              <a:rPr lang="en-US" altLang="zh-CN" dirty="0"/>
              <a:t>','</a:t>
            </a:r>
            <a:r>
              <a:rPr lang="zh-CN" altLang="en-US" dirty="0"/>
              <a:t>会员等级</a:t>
            </a:r>
            <a:r>
              <a:rPr lang="en-US" altLang="zh-CN" dirty="0"/>
              <a:t>','</a:t>
            </a:r>
            <a:r>
              <a:rPr lang="zh-CN" altLang="en-US" dirty="0"/>
              <a:t>会员来源</a:t>
            </a:r>
            <a:r>
              <a:rPr lang="en-US" altLang="zh-CN" dirty="0"/>
              <a:t>','</a:t>
            </a:r>
            <a:r>
              <a:rPr lang="zh-CN" altLang="en-US" dirty="0"/>
              <a:t>注册时间</a:t>
            </a:r>
            <a:r>
              <a:rPr lang="en-US" altLang="zh-CN" dirty="0"/>
              <a:t>','</a:t>
            </a:r>
            <a:r>
              <a:rPr lang="zh-CN" altLang="en-US" dirty="0"/>
              <a:t>注册年月</a:t>
            </a:r>
            <a:r>
              <a:rPr lang="en-US" altLang="zh-CN" dirty="0"/>
              <a:t>']].</a:t>
            </a:r>
            <a:r>
              <a:rPr lang="en-GB" altLang="zh-CN" dirty="0"/>
              <a:t>head()</a:t>
            </a:r>
            <a:endParaRPr lang="en-GB" altLang="zh-CN" dirty="0"/>
          </a:p>
          <a:p>
            <a:endParaRPr lang="en-GB" altLang="zh-CN" dirty="0"/>
          </a:p>
          <a:p>
            <a:r>
              <a:rPr lang="en-GB" altLang="zh-CN" dirty="0" err="1"/>
              <a:t>month_count</a:t>
            </a:r>
            <a:r>
              <a:rPr lang="en-GB" altLang="zh-CN" dirty="0"/>
              <a:t> = </a:t>
            </a:r>
            <a:r>
              <a:rPr lang="en-GB" altLang="zh-CN" dirty="0" err="1"/>
              <a:t>custom_info.groupby</a:t>
            </a:r>
            <a:r>
              <a:rPr lang="en-GB" altLang="zh-CN" dirty="0"/>
              <a:t>('</a:t>
            </a:r>
            <a:r>
              <a:rPr lang="zh-CN" altLang="en-US" dirty="0"/>
              <a:t>注册年月</a:t>
            </a:r>
            <a:r>
              <a:rPr lang="en-US" altLang="zh-CN" dirty="0"/>
              <a:t>')[['</a:t>
            </a:r>
            <a:r>
              <a:rPr lang="zh-CN" altLang="en-US" dirty="0"/>
              <a:t>会员卡号</a:t>
            </a:r>
            <a:r>
              <a:rPr lang="en-US" altLang="zh-CN" dirty="0"/>
              <a:t>']].</a:t>
            </a:r>
            <a:r>
              <a:rPr lang="en-GB" altLang="zh-CN" dirty="0"/>
              <a:t>count()</a:t>
            </a:r>
            <a:endParaRPr lang="en-GB" altLang="zh-CN" dirty="0"/>
          </a:p>
          <a:p>
            <a:r>
              <a:rPr lang="en-GB" altLang="zh-CN" dirty="0" err="1"/>
              <a:t>month_count.columns</a:t>
            </a:r>
            <a:r>
              <a:rPr lang="en-GB" altLang="zh-CN" dirty="0"/>
              <a:t> = ['</a:t>
            </a:r>
            <a:r>
              <a:rPr lang="zh-CN" altLang="en-US" dirty="0"/>
              <a:t>月增量</a:t>
            </a:r>
            <a:r>
              <a:rPr lang="en-US" altLang="zh-CN" dirty="0"/>
              <a:t>']</a:t>
            </a:r>
            <a:endParaRPr lang="en-US" altLang="zh-CN" dirty="0"/>
          </a:p>
          <a:p>
            <a:r>
              <a:rPr lang="en-GB" altLang="zh-CN" dirty="0" err="1"/>
              <a:t>month_count.head</a:t>
            </a:r>
            <a:r>
              <a:rPr lang="en-GB" altLang="zh-CN" dirty="0"/>
              <a:t>()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会员存量、增量分析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用数据透视表实现相同功能：</a:t>
            </a:r>
            <a:r>
              <a:rPr lang="en-GB" altLang="zh-CN" dirty="0" err="1"/>
              <a:t>dataframe.pivot_table</a:t>
            </a:r>
            <a:r>
              <a:rPr lang="en-GB" altLang="zh-CN" dirty="0"/>
              <a:t>()</a:t>
            </a: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altLang="zh-CN" dirty="0"/>
              <a:t>index</a:t>
            </a:r>
            <a:r>
              <a:rPr lang="zh-CN" altLang="en-GB" dirty="0"/>
              <a:t>：</a:t>
            </a:r>
            <a:r>
              <a:rPr lang="zh-CN" altLang="en-US" dirty="0"/>
              <a:t>行索引，传入原始数据的列名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altLang="zh-CN" dirty="0"/>
              <a:t>columns</a:t>
            </a:r>
            <a:r>
              <a:rPr lang="zh-CN" altLang="en-GB" dirty="0"/>
              <a:t>：</a:t>
            </a:r>
            <a:r>
              <a:rPr lang="zh-CN" altLang="en-US" dirty="0"/>
              <a:t>列索引，传入原始数据的列名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altLang="zh-CN" dirty="0"/>
              <a:t>values: </a:t>
            </a:r>
            <a:r>
              <a:rPr lang="zh-CN" altLang="en-US" dirty="0"/>
              <a:t>要做聚合操作的列名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altLang="zh-CN" dirty="0" err="1"/>
              <a:t>aggfunc</a:t>
            </a:r>
            <a:r>
              <a:rPr lang="zh-CN" altLang="en-GB" dirty="0"/>
              <a:t>：</a:t>
            </a:r>
            <a:r>
              <a:rPr lang="zh-CN" altLang="en-US" dirty="0"/>
              <a:t>聚合函数</a:t>
            </a:r>
            <a:endParaRPr lang="en-US" altLang="zh-CN" dirty="0"/>
          </a:p>
          <a:p>
            <a:r>
              <a:rPr lang="en-GB" altLang="zh-CN" dirty="0" err="1"/>
              <a:t>custom_info.pivot_table</a:t>
            </a:r>
            <a:r>
              <a:rPr lang="en-GB" altLang="zh-CN" dirty="0"/>
              <a:t>(index = '</a:t>
            </a:r>
            <a:r>
              <a:rPr lang="zh-CN" altLang="en-US" dirty="0"/>
              <a:t>注册年月</a:t>
            </a:r>
            <a:r>
              <a:rPr lang="en-US" altLang="zh-CN" dirty="0"/>
              <a:t>',</a:t>
            </a:r>
            <a:r>
              <a:rPr lang="en-GB" altLang="zh-CN" dirty="0"/>
              <a:t>values = '</a:t>
            </a:r>
            <a:r>
              <a:rPr lang="zh-CN" altLang="en-US" dirty="0"/>
              <a:t>会员卡号</a:t>
            </a:r>
            <a:r>
              <a:rPr lang="en-US" altLang="zh-CN" dirty="0"/>
              <a:t>',</a:t>
            </a:r>
            <a:r>
              <a:rPr lang="en-GB" altLang="zh-CN" dirty="0" err="1"/>
              <a:t>aggfunc</a:t>
            </a:r>
            <a:r>
              <a:rPr lang="en-GB" altLang="zh-CN" dirty="0"/>
              <a:t> = 'count’)</a:t>
            </a:r>
            <a:endParaRPr lang="en-GB" altLang="zh-CN" dirty="0"/>
          </a:p>
          <a:p>
            <a:r>
              <a:rPr lang="zh-CN" altLang="en-US" dirty="0"/>
              <a:t>计算存量 </a:t>
            </a:r>
            <a:r>
              <a:rPr lang="en-US" altLang="zh-CN" dirty="0" err="1"/>
              <a:t>cumsum</a:t>
            </a:r>
            <a:r>
              <a:rPr lang="en-US" altLang="zh-CN" dirty="0"/>
              <a:t> </a:t>
            </a:r>
            <a:r>
              <a:rPr lang="zh-CN" altLang="en-US" dirty="0"/>
              <a:t>对某一列 做累积求和 </a:t>
            </a:r>
            <a:r>
              <a:rPr lang="en-US" altLang="zh-CN" dirty="0"/>
              <a:t>1 1+2 1+2+3 1+2+3+4 ...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通过</a:t>
            </a:r>
            <a:r>
              <a:rPr lang="en-GB" altLang="zh-CN" dirty="0" err="1"/>
              <a:t>cumsum</a:t>
            </a:r>
            <a:r>
              <a:rPr lang="en-GB" altLang="zh-CN" dirty="0"/>
              <a:t> </a:t>
            </a:r>
            <a:r>
              <a:rPr lang="zh-CN" altLang="en-US" dirty="0"/>
              <a:t>对月增量做累积求和</a:t>
            </a:r>
            <a:endParaRPr lang="zh-CN" altLang="en-US" dirty="0"/>
          </a:p>
          <a:p>
            <a:r>
              <a:rPr lang="en-GB" altLang="zh-CN" dirty="0" err="1"/>
              <a:t>month_count.loc</a:t>
            </a:r>
            <a:r>
              <a:rPr lang="en-GB" altLang="zh-CN" dirty="0"/>
              <a:t>[:,'</a:t>
            </a:r>
            <a:r>
              <a:rPr lang="zh-CN" altLang="en-US" dirty="0"/>
              <a:t>存量</a:t>
            </a:r>
            <a:r>
              <a:rPr lang="en-US" altLang="zh-CN" dirty="0"/>
              <a:t>'] = </a:t>
            </a:r>
            <a:r>
              <a:rPr lang="en-GB" altLang="zh-CN" dirty="0" err="1"/>
              <a:t>month_count</a:t>
            </a:r>
            <a:r>
              <a:rPr lang="en-GB" altLang="zh-CN" dirty="0"/>
              <a:t>['</a:t>
            </a:r>
            <a:r>
              <a:rPr lang="zh-CN" altLang="en-US" dirty="0"/>
              <a:t>月增量</a:t>
            </a:r>
            <a:r>
              <a:rPr lang="en-US" altLang="zh-CN" dirty="0"/>
              <a:t>'].</a:t>
            </a:r>
            <a:r>
              <a:rPr lang="en-GB" altLang="zh-CN" dirty="0" err="1"/>
              <a:t>cumsum</a:t>
            </a:r>
            <a:r>
              <a:rPr lang="en-GB" altLang="zh-CN" dirty="0"/>
              <a:t>()</a:t>
            </a:r>
            <a:endParaRPr lang="en-GB" altLang="zh-CN" dirty="0"/>
          </a:p>
          <a:p>
            <a:r>
              <a:rPr lang="en-GB" altLang="zh-CN" dirty="0" err="1"/>
              <a:t>month_count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GB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会员存量、增量分析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可视化，需要去除第一个月数据</a:t>
            </a:r>
            <a:endParaRPr lang="en-US" altLang="zh-CN" dirty="0"/>
          </a:p>
          <a:p>
            <a:r>
              <a:rPr lang="zh-CN" altLang="en-US" dirty="0"/>
              <a:t>第一个月数据是之前所有会员数量的累积（数据质量问题）</a:t>
            </a:r>
            <a:endParaRPr lang="en-US" altLang="zh-CN" dirty="0"/>
          </a:p>
          <a:p>
            <a:endParaRPr lang="en-US" altLang="zh-CN" dirty="0"/>
          </a:p>
          <a:p>
            <a:r>
              <a:rPr lang="en-GB" altLang="zh-CN" dirty="0"/>
              <a:t>#Pandas</a:t>
            </a:r>
            <a:r>
              <a:rPr lang="zh-CN" altLang="en-US" dirty="0"/>
              <a:t>版本</a:t>
            </a:r>
            <a:r>
              <a:rPr lang="en-US" altLang="zh-CN" dirty="0"/>
              <a:t>&gt;1.1</a:t>
            </a:r>
            <a:endParaRPr lang="en-US" altLang="zh-CN" dirty="0"/>
          </a:p>
          <a:p>
            <a:r>
              <a:rPr lang="en-GB" altLang="zh-CN" dirty="0"/>
              <a:t>import </a:t>
            </a:r>
            <a:r>
              <a:rPr lang="en-GB" altLang="zh-CN" dirty="0" err="1"/>
              <a:t>matplotlib.pyplot</a:t>
            </a:r>
            <a:r>
              <a:rPr lang="en-GB" altLang="zh-CN" dirty="0"/>
              <a:t> as </a:t>
            </a:r>
            <a:r>
              <a:rPr lang="en-GB" altLang="zh-CN" dirty="0" err="1"/>
              <a:t>plt</a:t>
            </a:r>
            <a:endParaRPr lang="en-GB" altLang="zh-CN" dirty="0"/>
          </a:p>
          <a:p>
            <a:r>
              <a:rPr lang="en-GB" altLang="zh-CN" dirty="0" err="1"/>
              <a:t>month_count</a:t>
            </a:r>
            <a:r>
              <a:rPr lang="en-GB" altLang="zh-CN" dirty="0"/>
              <a:t>['</a:t>
            </a:r>
            <a:r>
              <a:rPr lang="zh-CN" altLang="en-US" dirty="0"/>
              <a:t>月增量</a:t>
            </a:r>
            <a:r>
              <a:rPr lang="en-US" altLang="zh-CN" dirty="0"/>
              <a:t>'].</a:t>
            </a:r>
            <a:r>
              <a:rPr lang="en-GB" altLang="zh-CN" dirty="0"/>
              <a:t>plot(</a:t>
            </a:r>
            <a:r>
              <a:rPr lang="en-GB" altLang="zh-CN" dirty="0" err="1"/>
              <a:t>figsize</a:t>
            </a:r>
            <a:r>
              <a:rPr lang="en-GB" altLang="zh-CN" dirty="0"/>
              <a:t> = (20,8),color='red',</a:t>
            </a:r>
            <a:r>
              <a:rPr lang="en-GB" altLang="zh-CN" dirty="0" err="1"/>
              <a:t>secondary_y</a:t>
            </a:r>
            <a:r>
              <a:rPr lang="en-GB" altLang="zh-CN" dirty="0"/>
              <a:t> = True)</a:t>
            </a:r>
            <a:endParaRPr lang="en-GB" altLang="zh-CN" dirty="0"/>
          </a:p>
          <a:p>
            <a:r>
              <a:rPr lang="en-GB" altLang="zh-CN" dirty="0" err="1"/>
              <a:t>month_count</a:t>
            </a:r>
            <a:r>
              <a:rPr lang="en-GB" altLang="zh-CN" dirty="0"/>
              <a:t>['</a:t>
            </a:r>
            <a:r>
              <a:rPr lang="zh-CN" altLang="en-US" dirty="0"/>
              <a:t>存量</a:t>
            </a:r>
            <a:r>
              <a:rPr lang="en-US" altLang="zh-CN" dirty="0"/>
              <a:t>'].</a:t>
            </a:r>
            <a:r>
              <a:rPr lang="en-GB" altLang="zh-CN" dirty="0" err="1"/>
              <a:t>plot.bar</a:t>
            </a:r>
            <a:r>
              <a:rPr lang="en-GB" altLang="zh-CN" dirty="0"/>
              <a:t>(</a:t>
            </a:r>
            <a:r>
              <a:rPr lang="en-GB" altLang="zh-CN" dirty="0" err="1"/>
              <a:t>figsize</a:t>
            </a:r>
            <a:r>
              <a:rPr lang="en-GB" altLang="zh-CN" dirty="0"/>
              <a:t> = (20,8),color='gray',</a:t>
            </a:r>
            <a:r>
              <a:rPr lang="en-GB" altLang="zh-CN" dirty="0" err="1"/>
              <a:t>xlabel</a:t>
            </a:r>
            <a:r>
              <a:rPr lang="en-GB" altLang="zh-CN" dirty="0"/>
              <a:t> = '</a:t>
            </a:r>
            <a:r>
              <a:rPr lang="zh-CN" altLang="en-US" dirty="0"/>
              <a:t>年月</a:t>
            </a:r>
            <a:r>
              <a:rPr lang="en-US" altLang="zh-CN" dirty="0"/>
              <a:t>',</a:t>
            </a:r>
            <a:r>
              <a:rPr lang="en-GB" altLang="zh-CN" dirty="0"/>
              <a:t>legend = </a:t>
            </a:r>
            <a:r>
              <a:rPr lang="en-GB" altLang="zh-CN" dirty="0" err="1"/>
              <a:t>True,ylabel</a:t>
            </a:r>
            <a:r>
              <a:rPr lang="en-GB" altLang="zh-CN" dirty="0"/>
              <a:t> = '</a:t>
            </a:r>
            <a:r>
              <a:rPr lang="zh-CN" altLang="en-US" dirty="0"/>
              <a:t>存量</a:t>
            </a:r>
            <a:r>
              <a:rPr lang="en-US" altLang="zh-CN" dirty="0"/>
              <a:t>')</a:t>
            </a:r>
            <a:endParaRPr lang="en-US" altLang="zh-CN" dirty="0"/>
          </a:p>
          <a:p>
            <a:r>
              <a:rPr lang="en-GB" altLang="zh-CN" dirty="0" err="1"/>
              <a:t>plt.title</a:t>
            </a:r>
            <a:r>
              <a:rPr lang="en-GB" altLang="zh-CN" dirty="0"/>
              <a:t>("</a:t>
            </a:r>
            <a:r>
              <a:rPr lang="zh-CN" altLang="en-US" dirty="0"/>
              <a:t>会员存量增量分析</a:t>
            </a:r>
            <a:r>
              <a:rPr lang="en-US" altLang="zh-CN" dirty="0"/>
              <a:t>",</a:t>
            </a:r>
            <a:r>
              <a:rPr lang="en-GB" altLang="zh-CN" dirty="0" err="1"/>
              <a:t>fontsize</a:t>
            </a:r>
            <a:r>
              <a:rPr lang="en-GB" altLang="zh-CN" dirty="0"/>
              <a:t>=20)</a:t>
            </a:r>
            <a:endParaRPr lang="en-GB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增量等级分布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会员增量存量不能真实反映会员运营的质量，需要对会员的增量存量数据做进一步拆解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从哪些维度来拆解？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从指标构成来拆解：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0" dirty="0"/>
              <a:t>会员 </a:t>
            </a:r>
            <a:r>
              <a:rPr lang="en-US" altLang="zh-CN" b="0" dirty="0"/>
              <a:t>= </a:t>
            </a:r>
            <a:r>
              <a:rPr lang="zh-CN" altLang="en-US" b="0" dirty="0"/>
              <a:t>白银会员</a:t>
            </a:r>
            <a:r>
              <a:rPr lang="en-US" altLang="zh-CN" b="0" dirty="0"/>
              <a:t>+</a:t>
            </a:r>
            <a:r>
              <a:rPr lang="zh-CN" altLang="en-US" b="0" dirty="0"/>
              <a:t>黄金会员</a:t>
            </a:r>
            <a:r>
              <a:rPr lang="en-US" altLang="zh-CN" b="0" dirty="0"/>
              <a:t>+</a:t>
            </a:r>
            <a:r>
              <a:rPr lang="zh-CN" altLang="en-US" b="0" dirty="0"/>
              <a:t>铂金会员</a:t>
            </a:r>
            <a:r>
              <a:rPr lang="en-US" altLang="zh-CN" b="0" dirty="0"/>
              <a:t>+</a:t>
            </a:r>
            <a:r>
              <a:rPr lang="zh-CN" altLang="en-US" b="0" dirty="0"/>
              <a:t>钻石会员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从业务流程来拆解：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0" dirty="0"/>
              <a:t>当前案例，业务分线上、线下，又可以进一步拆解：按大区，按门店</a:t>
            </a: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增量等级分布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会员等级分布分析的目的和要分析的指标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会员按照等级拆解分为：</a:t>
            </a:r>
            <a:endParaRPr lang="zh-CN" altLang="en-US" b="0" dirty="0"/>
          </a:p>
          <a:p>
            <a:r>
              <a:rPr lang="zh-CN" altLang="en-US" b="0" dirty="0"/>
              <a:t>① 白银</a:t>
            </a:r>
            <a:r>
              <a:rPr lang="en-US" altLang="zh-CN" b="0" dirty="0"/>
              <a:t>: </a:t>
            </a:r>
            <a:r>
              <a:rPr lang="zh-CN" altLang="en-US" b="0" dirty="0"/>
              <a:t>注册</a:t>
            </a:r>
            <a:r>
              <a:rPr lang="en-US" altLang="zh-CN" b="0" dirty="0"/>
              <a:t>(0)</a:t>
            </a:r>
            <a:endParaRPr lang="en-US" altLang="zh-CN" b="0" dirty="0"/>
          </a:p>
          <a:p>
            <a:r>
              <a:rPr lang="en-US" altLang="zh-CN" b="0" dirty="0"/>
              <a:t>② </a:t>
            </a:r>
            <a:r>
              <a:rPr lang="zh-CN" altLang="en-US" b="0" dirty="0"/>
              <a:t>黄金</a:t>
            </a:r>
            <a:r>
              <a:rPr lang="en-US" altLang="zh-CN" b="0" dirty="0"/>
              <a:t>: </a:t>
            </a:r>
            <a:r>
              <a:rPr lang="zh-CN" altLang="en-US" b="0" dirty="0"/>
              <a:t>下单</a:t>
            </a:r>
            <a:r>
              <a:rPr lang="en-US" altLang="zh-CN" b="0" dirty="0"/>
              <a:t>(1~3888)</a:t>
            </a:r>
            <a:endParaRPr lang="en-US" altLang="zh-CN" b="0" dirty="0"/>
          </a:p>
          <a:p>
            <a:r>
              <a:rPr lang="en-US" altLang="zh-CN" b="0" dirty="0"/>
              <a:t>③ </a:t>
            </a:r>
            <a:r>
              <a:rPr lang="zh-CN" altLang="en-US" b="0" dirty="0"/>
              <a:t>铂金</a:t>
            </a:r>
            <a:r>
              <a:rPr lang="en-US" altLang="zh-CN" b="0" dirty="0"/>
              <a:t>: 3888~6888</a:t>
            </a:r>
            <a:endParaRPr lang="en-US" altLang="zh-CN" b="0" dirty="0"/>
          </a:p>
          <a:p>
            <a:r>
              <a:rPr lang="en-US" altLang="zh-CN" b="0" dirty="0"/>
              <a:t>④ </a:t>
            </a:r>
            <a:r>
              <a:rPr lang="zh-CN" altLang="en-US" b="0" dirty="0"/>
              <a:t>钻石</a:t>
            </a:r>
            <a:r>
              <a:rPr lang="en-US" altLang="zh-CN" b="0" dirty="0"/>
              <a:t>: 6888</a:t>
            </a:r>
            <a:r>
              <a:rPr lang="zh-CN" altLang="en-US" b="0" dirty="0"/>
              <a:t>以上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由于会员等级跟消费金额挂钩，所以会员等级分布分析可以说明会员的质量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增量等级分布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通过</a:t>
            </a:r>
            <a:r>
              <a:rPr lang="en-US" altLang="zh-CN" dirty="0" err="1"/>
              <a:t>groupby</a:t>
            </a:r>
            <a:r>
              <a:rPr lang="zh-CN" altLang="en-US" dirty="0"/>
              <a:t>实现，注册年月，会员等级，按这两个字段分组，对任意字段计数</a:t>
            </a:r>
            <a:endParaRPr lang="zh-CN" altLang="en-US" dirty="0"/>
          </a:p>
          <a:p>
            <a:r>
              <a:rPr lang="en-GB" altLang="zh-CN" dirty="0" err="1"/>
              <a:t>month_degree_count</a:t>
            </a:r>
            <a:r>
              <a:rPr lang="en-GB" altLang="zh-CN" dirty="0"/>
              <a:t> =</a:t>
            </a:r>
            <a:r>
              <a:rPr lang="en-GB" altLang="zh-CN" dirty="0" err="1"/>
              <a:t>custom_info.groupby</a:t>
            </a:r>
            <a:r>
              <a:rPr lang="en-GB" altLang="zh-CN" dirty="0"/>
              <a:t>(['</a:t>
            </a:r>
            <a:r>
              <a:rPr lang="zh-CN" altLang="en-US" dirty="0"/>
              <a:t>注册年月</a:t>
            </a:r>
            <a:r>
              <a:rPr lang="en-US" altLang="zh-CN" dirty="0"/>
              <a:t>','</a:t>
            </a:r>
            <a:r>
              <a:rPr lang="zh-CN" altLang="en-US" dirty="0"/>
              <a:t>会员等级</a:t>
            </a:r>
            <a:r>
              <a:rPr lang="en-US" altLang="zh-CN" dirty="0"/>
              <a:t>'])[['</a:t>
            </a:r>
            <a:r>
              <a:rPr lang="zh-CN" altLang="en-US" dirty="0"/>
              <a:t>会员卡号</a:t>
            </a:r>
            <a:r>
              <a:rPr lang="en-US" altLang="zh-CN" dirty="0"/>
              <a:t>']].</a:t>
            </a:r>
            <a:r>
              <a:rPr lang="en-GB" altLang="zh-CN" dirty="0"/>
              <a:t>count()</a:t>
            </a:r>
            <a:endParaRPr lang="en-GB" altLang="zh-CN" dirty="0"/>
          </a:p>
          <a:p>
            <a:r>
              <a:rPr lang="en-GB" altLang="zh-CN" dirty="0" err="1"/>
              <a:t>month_degree_count</a:t>
            </a: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分组之后得到的是</a:t>
            </a:r>
            <a:r>
              <a:rPr lang="en-GB" altLang="zh-CN" dirty="0" err="1"/>
              <a:t>multiIndex</a:t>
            </a:r>
            <a:r>
              <a:rPr lang="zh-CN" altLang="en-US" dirty="0"/>
              <a:t>类型的索引，将</a:t>
            </a:r>
            <a:r>
              <a:rPr lang="en-GB" altLang="zh-CN" dirty="0" err="1"/>
              <a:t>multiIndex</a:t>
            </a:r>
            <a:r>
              <a:rPr lang="zh-CN" altLang="en-US" dirty="0"/>
              <a:t>索引变成普通索引</a:t>
            </a:r>
            <a:endParaRPr lang="zh-CN" altLang="en-US" dirty="0"/>
          </a:p>
          <a:p>
            <a:r>
              <a:rPr lang="en-GB" altLang="zh-CN" dirty="0"/>
              <a:t>#</a:t>
            </a:r>
            <a:r>
              <a:rPr lang="zh-CN" altLang="en-GB" dirty="0"/>
              <a:t>使用</a:t>
            </a:r>
            <a:r>
              <a:rPr lang="en-GB" altLang="zh-CN" dirty="0" err="1"/>
              <a:t>reset_index</a:t>
            </a:r>
            <a:r>
              <a:rPr lang="en-GB" altLang="zh-CN" dirty="0"/>
              <a:t>()</a:t>
            </a:r>
            <a:endParaRPr lang="en-GB" altLang="zh-CN" dirty="0"/>
          </a:p>
          <a:p>
            <a:r>
              <a:rPr lang="en-GB" altLang="zh-CN" dirty="0" err="1"/>
              <a:t>month_degree_count.reset_index</a:t>
            </a:r>
            <a:r>
              <a:rPr lang="en-GB" altLang="zh-CN" dirty="0"/>
              <a:t>()</a:t>
            </a:r>
            <a:endParaRPr lang="en-GB" altLang="zh-CN" dirty="0"/>
          </a:p>
          <a:p>
            <a:r>
              <a:rPr lang="en-GB" altLang="zh-CN" dirty="0"/>
              <a:t>#</a:t>
            </a:r>
            <a:r>
              <a:rPr lang="zh-CN" altLang="en-GB" dirty="0"/>
              <a:t>使用</a:t>
            </a:r>
            <a:r>
              <a:rPr lang="en-GB" altLang="zh-CN" dirty="0"/>
              <a:t>unstack()</a:t>
            </a:r>
            <a:endParaRPr lang="en-GB" altLang="zh-CN" dirty="0"/>
          </a:p>
          <a:p>
            <a:r>
              <a:rPr lang="en-GB" altLang="zh-CN" dirty="0" err="1"/>
              <a:t>month_degree_count.unstack</a:t>
            </a:r>
            <a:r>
              <a:rPr lang="en-GB" altLang="zh-CN" dirty="0"/>
              <a:t>()</a:t>
            </a: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增量等级分布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使用透视表实现</a:t>
            </a:r>
            <a:endParaRPr lang="en-US" altLang="zh-CN" dirty="0"/>
          </a:p>
          <a:p>
            <a:r>
              <a:rPr lang="en-GB" altLang="zh-CN" dirty="0" err="1"/>
              <a:t>member_rating</a:t>
            </a:r>
            <a:r>
              <a:rPr lang="en-GB" altLang="zh-CN" dirty="0"/>
              <a:t> = </a:t>
            </a:r>
            <a:r>
              <a:rPr lang="en-GB" altLang="zh-CN" dirty="0" err="1"/>
              <a:t>custom_info.pivot_table</a:t>
            </a:r>
            <a:r>
              <a:rPr lang="en-GB" altLang="zh-CN" dirty="0"/>
              <a:t>(index = '</a:t>
            </a:r>
            <a:r>
              <a:rPr lang="zh-CN" altLang="en-US" dirty="0"/>
              <a:t>注册年月</a:t>
            </a:r>
            <a:r>
              <a:rPr lang="en-US" altLang="zh-CN" dirty="0"/>
              <a:t>',</a:t>
            </a:r>
            <a:r>
              <a:rPr lang="en-GB" altLang="zh-CN" dirty="0"/>
              <a:t>columns='</a:t>
            </a:r>
            <a:r>
              <a:rPr lang="zh-CN" altLang="en-US" dirty="0"/>
              <a:t>会员等级</a:t>
            </a:r>
            <a:r>
              <a:rPr lang="en-US" altLang="zh-CN" dirty="0"/>
              <a:t>',</a:t>
            </a:r>
            <a:r>
              <a:rPr lang="en-GB" altLang="zh-CN" dirty="0"/>
              <a:t>values='</a:t>
            </a:r>
            <a:r>
              <a:rPr lang="zh-CN" altLang="en-US" dirty="0"/>
              <a:t>会员卡号</a:t>
            </a:r>
            <a:r>
              <a:rPr lang="en-US" altLang="zh-CN" dirty="0"/>
              <a:t>',</a:t>
            </a:r>
            <a:r>
              <a:rPr lang="en-GB" altLang="zh-CN" dirty="0" err="1"/>
              <a:t>aggfunc</a:t>
            </a:r>
            <a:r>
              <a:rPr lang="en-GB" altLang="zh-CN" dirty="0"/>
              <a:t> = 'count')</a:t>
            </a:r>
            <a:endParaRPr lang="en-GB" altLang="zh-CN" dirty="0"/>
          </a:p>
          <a:p>
            <a:r>
              <a:rPr lang="en-GB" altLang="zh-CN" dirty="0" err="1"/>
              <a:t>member_rating</a:t>
            </a:r>
            <a:endParaRPr lang="en-GB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去掉首月数据</a:t>
            </a:r>
            <a:endParaRPr lang="zh-CN" altLang="en-US" dirty="0"/>
          </a:p>
          <a:p>
            <a:r>
              <a:rPr lang="en-GB" altLang="zh-CN" dirty="0" err="1"/>
              <a:t>member_rating</a:t>
            </a:r>
            <a:r>
              <a:rPr lang="en-GB" altLang="zh-CN" dirty="0"/>
              <a:t>=</a:t>
            </a:r>
            <a:r>
              <a:rPr lang="en-GB" altLang="zh-CN" dirty="0" err="1"/>
              <a:t>member_rating</a:t>
            </a:r>
            <a:r>
              <a:rPr lang="en-GB" altLang="zh-CN" dirty="0"/>
              <a:t>[1:]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增量等级分布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GB" altLang="zh-CN" dirty="0"/>
              <a:t>pandas</a:t>
            </a:r>
            <a:r>
              <a:rPr lang="zh-CN" altLang="en-US" dirty="0"/>
              <a:t>绘制图表</a:t>
            </a:r>
            <a:endParaRPr lang="en-US" altLang="zh-CN" dirty="0"/>
          </a:p>
          <a:p>
            <a:r>
              <a:rPr lang="en-GB" altLang="zh-CN" dirty="0"/>
              <a:t>fig, ax1 = </a:t>
            </a:r>
            <a:r>
              <a:rPr lang="en-GB" altLang="zh-CN" dirty="0" err="1"/>
              <a:t>plt.subplots</a:t>
            </a:r>
            <a:r>
              <a:rPr lang="en-GB" altLang="zh-CN" dirty="0"/>
              <a:t>(</a:t>
            </a:r>
            <a:r>
              <a:rPr lang="en-GB" altLang="zh-CN" dirty="0" err="1"/>
              <a:t>figsize</a:t>
            </a:r>
            <a:r>
              <a:rPr lang="en-GB" altLang="zh-CN" dirty="0"/>
              <a:t>=(20,8),dpi=100)#</a:t>
            </a:r>
            <a:r>
              <a:rPr lang="zh-CN" altLang="en-US" dirty="0"/>
              <a:t>构建坐标系</a:t>
            </a:r>
            <a:endParaRPr lang="zh-CN" altLang="en-US" dirty="0"/>
          </a:p>
          <a:p>
            <a:r>
              <a:rPr lang="en-GB" altLang="zh-CN" dirty="0"/>
              <a:t>ax2 = ax1.twinx()#</a:t>
            </a:r>
            <a:r>
              <a:rPr lang="zh-CN" altLang="en-US" dirty="0"/>
              <a:t>构建双胞胎坐标系</a:t>
            </a:r>
            <a:endParaRPr lang="zh-CN" altLang="en-US" dirty="0"/>
          </a:p>
          <a:p>
            <a:r>
              <a:rPr lang="en-GB" altLang="zh-CN" dirty="0" err="1"/>
              <a:t>member_rating</a:t>
            </a:r>
            <a:r>
              <a:rPr lang="en-GB" altLang="zh-CN" dirty="0"/>
              <a:t>[['</a:t>
            </a:r>
            <a:r>
              <a:rPr lang="zh-CN" altLang="en-US" dirty="0"/>
              <a:t>白银会员</a:t>
            </a:r>
            <a:r>
              <a:rPr lang="en-US" altLang="zh-CN" dirty="0"/>
              <a:t>','</a:t>
            </a:r>
            <a:r>
              <a:rPr lang="zh-CN" altLang="en-US" dirty="0"/>
              <a:t>黄金会员</a:t>
            </a:r>
            <a:r>
              <a:rPr lang="en-US" altLang="zh-CN" dirty="0"/>
              <a:t>']].</a:t>
            </a:r>
            <a:r>
              <a:rPr lang="en-GB" altLang="zh-CN" dirty="0" err="1"/>
              <a:t>plot.bar</a:t>
            </a:r>
            <a:r>
              <a:rPr lang="en-GB" altLang="zh-CN" dirty="0"/>
              <a:t>(ax = ax1,rot=0,grid = </a:t>
            </a:r>
            <a:r>
              <a:rPr lang="en-GB" altLang="zh-CN" dirty="0" err="1"/>
              <a:t>True,xlabel</a:t>
            </a:r>
            <a:r>
              <a:rPr lang="en-GB" altLang="zh-CN" dirty="0"/>
              <a:t>='</a:t>
            </a:r>
            <a:r>
              <a:rPr lang="zh-CN" altLang="en-US" dirty="0"/>
              <a:t>年月</a:t>
            </a:r>
            <a:r>
              <a:rPr lang="en-US" altLang="zh-CN" dirty="0"/>
              <a:t>',</a:t>
            </a:r>
            <a:r>
              <a:rPr lang="en-GB" altLang="zh-CN" dirty="0" err="1"/>
              <a:t>ylabel</a:t>
            </a:r>
            <a:r>
              <a:rPr lang="en-GB" altLang="zh-CN" dirty="0"/>
              <a:t> = '</a:t>
            </a:r>
            <a:r>
              <a:rPr lang="zh-CN" altLang="en-US" dirty="0"/>
              <a:t>白银黄金</a:t>
            </a:r>
            <a:r>
              <a:rPr lang="en-US" altLang="zh-CN" dirty="0"/>
              <a:t>',</a:t>
            </a:r>
            <a:r>
              <a:rPr lang="en-GB" altLang="zh-CN" dirty="0"/>
              <a:t>legend=True)</a:t>
            </a:r>
            <a:endParaRPr lang="en-GB" altLang="zh-CN" dirty="0"/>
          </a:p>
          <a:p>
            <a:r>
              <a:rPr lang="en-GB" altLang="zh-CN" dirty="0" err="1"/>
              <a:t>member_rating</a:t>
            </a:r>
            <a:r>
              <a:rPr lang="en-GB" altLang="zh-CN" dirty="0"/>
              <a:t>[['</a:t>
            </a:r>
            <a:r>
              <a:rPr lang="zh-CN" altLang="en-US" dirty="0"/>
              <a:t>铂金会员</a:t>
            </a:r>
            <a:r>
              <a:rPr lang="en-US" altLang="zh-CN" dirty="0"/>
              <a:t>','</a:t>
            </a:r>
            <a:r>
              <a:rPr lang="zh-CN" altLang="en-US" dirty="0"/>
              <a:t>钻石会员</a:t>
            </a:r>
            <a:r>
              <a:rPr lang="en-US" altLang="zh-CN" dirty="0"/>
              <a:t>']].</a:t>
            </a:r>
            <a:r>
              <a:rPr lang="en-GB" altLang="zh-CN" dirty="0"/>
              <a:t>plot(ax = ax2,color = ['</a:t>
            </a:r>
            <a:r>
              <a:rPr lang="en-GB" altLang="zh-CN" dirty="0" err="1"/>
              <a:t>red','gray</a:t>
            </a:r>
            <a:r>
              <a:rPr lang="en-GB" altLang="zh-CN" dirty="0"/>
              <a:t>'],</a:t>
            </a:r>
            <a:r>
              <a:rPr lang="en-GB" altLang="zh-CN" dirty="0" err="1"/>
              <a:t>ylabel</a:t>
            </a:r>
            <a:r>
              <a:rPr lang="en-GB" altLang="zh-CN" dirty="0"/>
              <a:t>='</a:t>
            </a:r>
            <a:r>
              <a:rPr lang="zh-CN" altLang="en-US" dirty="0"/>
              <a:t>铂金钻石</a:t>
            </a:r>
            <a:r>
              <a:rPr lang="en-US" altLang="zh-CN" dirty="0"/>
              <a:t>')</a:t>
            </a:r>
            <a:endParaRPr lang="en-US" altLang="zh-CN" dirty="0"/>
          </a:p>
          <a:p>
            <a:r>
              <a:rPr lang="en-GB" altLang="zh-CN" dirty="0"/>
              <a:t>ax2.legend(</a:t>
            </a:r>
            <a:r>
              <a:rPr lang="en-GB" altLang="zh-CN" dirty="0" err="1"/>
              <a:t>loc</a:t>
            </a:r>
            <a:r>
              <a:rPr lang="en-GB" altLang="zh-CN" dirty="0"/>
              <a:t>='upper left')</a:t>
            </a:r>
            <a:endParaRPr lang="en-GB" altLang="zh-CN" dirty="0"/>
          </a:p>
          <a:p>
            <a:r>
              <a:rPr lang="en-GB" altLang="zh-CN" dirty="0" err="1"/>
              <a:t>plt.title</a:t>
            </a:r>
            <a:r>
              <a:rPr lang="en-GB" altLang="zh-CN" dirty="0"/>
              <a:t>("</a:t>
            </a:r>
            <a:r>
              <a:rPr lang="zh-CN" altLang="en-US" dirty="0"/>
              <a:t>会员增量等级分布</a:t>
            </a:r>
            <a:r>
              <a:rPr lang="en-US" altLang="zh-CN" dirty="0"/>
              <a:t>",</a:t>
            </a:r>
            <a:r>
              <a:rPr lang="en-GB" altLang="zh-CN" dirty="0" err="1"/>
              <a:t>fontsize</a:t>
            </a:r>
            <a:r>
              <a:rPr lang="en-GB" altLang="zh-CN" dirty="0"/>
              <a:t>=20)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增量等级占比分析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增量等级占比分析，查看增量会员的消费情况</a:t>
            </a:r>
            <a:endParaRPr lang="zh-CN" altLang="en-US" dirty="0"/>
          </a:p>
          <a:p>
            <a:r>
              <a:rPr lang="en-US" altLang="zh-CN" dirty="0"/>
              <a:t>#</a:t>
            </a:r>
            <a:r>
              <a:rPr lang="zh-CN" altLang="en-US" dirty="0"/>
              <a:t>按行求和</a:t>
            </a:r>
            <a:endParaRPr lang="zh-CN" altLang="en-US" dirty="0"/>
          </a:p>
          <a:p>
            <a:r>
              <a:rPr lang="en-GB" altLang="zh-CN" dirty="0" err="1"/>
              <a:t>member_rating.loc</a:t>
            </a:r>
            <a:r>
              <a:rPr lang="en-GB" altLang="zh-CN" dirty="0"/>
              <a:t>[:,'</a:t>
            </a:r>
            <a:r>
              <a:rPr lang="zh-CN" altLang="en-US" dirty="0"/>
              <a:t>总计</a:t>
            </a:r>
            <a:r>
              <a:rPr lang="en-US" altLang="zh-CN" dirty="0"/>
              <a:t>'] = </a:t>
            </a:r>
            <a:r>
              <a:rPr lang="en-GB" altLang="zh-CN" dirty="0" err="1"/>
              <a:t>member_rating.sum</a:t>
            </a:r>
            <a:r>
              <a:rPr lang="en-GB" altLang="zh-CN" dirty="0"/>
              <a:t>(axis = 'columns')</a:t>
            </a:r>
            <a:endParaRPr lang="en-GB" altLang="zh-CN" dirty="0"/>
          </a:p>
          <a:p>
            <a:r>
              <a:rPr lang="en-GB" altLang="zh-CN" dirty="0"/>
              <a:t>#</a:t>
            </a:r>
            <a:r>
              <a:rPr lang="zh-CN" altLang="en-US" dirty="0"/>
              <a:t>计算白银和黄金会员等级占比 铂金钻石会员数量太少暂不计算</a:t>
            </a:r>
            <a:endParaRPr lang="zh-CN" altLang="en-US" dirty="0"/>
          </a:p>
          <a:p>
            <a:r>
              <a:rPr lang="en-GB" altLang="zh-CN" dirty="0" err="1"/>
              <a:t>member_rating.loc</a:t>
            </a:r>
            <a:r>
              <a:rPr lang="en-GB" altLang="zh-CN" dirty="0"/>
              <a:t>[:,'</a:t>
            </a:r>
            <a:r>
              <a:rPr lang="zh-CN" altLang="en-US" dirty="0"/>
              <a:t>白银会员占比</a:t>
            </a:r>
            <a:r>
              <a:rPr lang="en-US" altLang="zh-CN" dirty="0"/>
              <a:t>'] = </a:t>
            </a:r>
            <a:r>
              <a:rPr lang="en-GB" altLang="zh-CN" dirty="0" err="1"/>
              <a:t>member_rating</a:t>
            </a:r>
            <a:r>
              <a:rPr lang="en-GB" altLang="zh-CN" dirty="0"/>
              <a:t>['</a:t>
            </a:r>
            <a:r>
              <a:rPr lang="zh-CN" altLang="en-US" dirty="0"/>
              <a:t>白银会员</a:t>
            </a:r>
            <a:r>
              <a:rPr lang="en-US" altLang="zh-CN" dirty="0"/>
              <a:t>'].</a:t>
            </a:r>
            <a:r>
              <a:rPr lang="en-GB" altLang="zh-CN" dirty="0"/>
              <a:t>div(</a:t>
            </a:r>
            <a:r>
              <a:rPr lang="en-GB" altLang="zh-CN" dirty="0" err="1"/>
              <a:t>member_rating</a:t>
            </a:r>
            <a:r>
              <a:rPr lang="en-GB" altLang="zh-CN" dirty="0"/>
              <a:t>['</a:t>
            </a:r>
            <a:r>
              <a:rPr lang="zh-CN" altLang="en-US" dirty="0"/>
              <a:t>总计</a:t>
            </a:r>
            <a:r>
              <a:rPr lang="en-US" altLang="zh-CN" dirty="0"/>
              <a:t>'])</a:t>
            </a:r>
            <a:endParaRPr lang="en-US" altLang="zh-CN" dirty="0"/>
          </a:p>
          <a:p>
            <a:r>
              <a:rPr lang="en-GB" altLang="zh-CN" dirty="0" err="1"/>
              <a:t>member_rating.loc</a:t>
            </a:r>
            <a:r>
              <a:rPr lang="en-GB" altLang="zh-CN" dirty="0"/>
              <a:t>[:,'</a:t>
            </a:r>
            <a:r>
              <a:rPr lang="zh-CN" altLang="en-US" dirty="0"/>
              <a:t>黄金会员占比</a:t>
            </a:r>
            <a:r>
              <a:rPr lang="en-US" altLang="zh-CN" dirty="0"/>
              <a:t>'] = </a:t>
            </a:r>
            <a:r>
              <a:rPr lang="en-GB" altLang="zh-CN" dirty="0" err="1"/>
              <a:t>member_rating</a:t>
            </a:r>
            <a:r>
              <a:rPr lang="en-GB" altLang="zh-CN" dirty="0"/>
              <a:t>['</a:t>
            </a:r>
            <a:r>
              <a:rPr lang="zh-CN" altLang="en-US" dirty="0"/>
              <a:t>黄金会员</a:t>
            </a:r>
            <a:r>
              <a:rPr lang="en-US" altLang="zh-CN" dirty="0"/>
              <a:t>'].</a:t>
            </a:r>
            <a:r>
              <a:rPr lang="en-GB" altLang="zh-CN" dirty="0"/>
              <a:t>div(</a:t>
            </a:r>
            <a:r>
              <a:rPr lang="en-GB" altLang="zh-CN" dirty="0" err="1"/>
              <a:t>member_rating</a:t>
            </a:r>
            <a:r>
              <a:rPr lang="en-GB" altLang="zh-CN" dirty="0"/>
              <a:t>['</a:t>
            </a:r>
            <a:r>
              <a:rPr lang="zh-CN" altLang="en-US" dirty="0"/>
              <a:t>总计</a:t>
            </a:r>
            <a:r>
              <a:rPr lang="en-US" altLang="zh-CN" dirty="0"/>
              <a:t>'])</a:t>
            </a:r>
            <a:endParaRPr lang="en-US" altLang="zh-CN" dirty="0"/>
          </a:p>
          <a:p>
            <a:r>
              <a:rPr lang="en-GB" altLang="zh-CN" dirty="0" err="1"/>
              <a:t>member_rating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知道什么是透视表</a:t>
            </a:r>
            <a:endParaRPr lang="zh-CN" altLang="en-US" dirty="0"/>
          </a:p>
          <a:p>
            <a:r>
              <a:rPr lang="zh-CN" altLang="en-US" dirty="0"/>
              <a:t>掌握</a:t>
            </a:r>
            <a:r>
              <a:rPr lang="en-GB" altLang="zh-CN" dirty="0"/>
              <a:t>Pandas</a:t>
            </a:r>
            <a:r>
              <a:rPr lang="zh-CN" altLang="en-US" dirty="0"/>
              <a:t>透视表（</a:t>
            </a:r>
            <a:r>
              <a:rPr lang="en-GB" altLang="zh-CN" dirty="0" err="1"/>
              <a:t>pivot_table</a:t>
            </a:r>
            <a:r>
              <a:rPr lang="zh-CN" altLang="en-GB" dirty="0"/>
              <a:t>）</a:t>
            </a:r>
            <a:r>
              <a:rPr lang="zh-CN" altLang="en-US" dirty="0"/>
              <a:t>的使用方法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增量等级占比分析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绘图</a:t>
            </a:r>
            <a:endParaRPr lang="zh-CN" altLang="en-US" dirty="0"/>
          </a:p>
          <a:p>
            <a:r>
              <a:rPr lang="en-GB" altLang="zh-CN" dirty="0" err="1"/>
              <a:t>member_rating</a:t>
            </a:r>
            <a:r>
              <a:rPr lang="en-GB" altLang="zh-CN" dirty="0"/>
              <a:t>[['</a:t>
            </a:r>
            <a:r>
              <a:rPr lang="zh-CN" altLang="en-US" dirty="0"/>
              <a:t>白银会员占比</a:t>
            </a:r>
            <a:r>
              <a:rPr lang="en-US" altLang="zh-CN" dirty="0"/>
              <a:t>','</a:t>
            </a:r>
            <a:r>
              <a:rPr lang="zh-CN" altLang="en-US" dirty="0"/>
              <a:t>黄金会员占比</a:t>
            </a:r>
            <a:r>
              <a:rPr lang="en-US" altLang="zh-CN" dirty="0"/>
              <a:t>']].</a:t>
            </a:r>
            <a:r>
              <a:rPr lang="en-GB" altLang="zh-CN" dirty="0"/>
              <a:t>plot(color=['</a:t>
            </a:r>
            <a:r>
              <a:rPr lang="en-GB" altLang="zh-CN" dirty="0" err="1"/>
              <a:t>r','g</a:t>
            </a:r>
            <a:r>
              <a:rPr lang="en-GB" altLang="zh-CN" dirty="0"/>
              <a:t>'],</a:t>
            </a:r>
            <a:r>
              <a:rPr lang="en-GB" altLang="zh-CN" dirty="0" err="1"/>
              <a:t>ylabel</a:t>
            </a:r>
            <a:r>
              <a:rPr lang="en-GB" altLang="zh-CN" dirty="0"/>
              <a:t>='</a:t>
            </a:r>
            <a:r>
              <a:rPr lang="zh-CN" altLang="en-US" dirty="0"/>
              <a:t>占比</a:t>
            </a:r>
            <a:r>
              <a:rPr lang="en-US" altLang="zh-CN" dirty="0"/>
              <a:t>',</a:t>
            </a:r>
            <a:r>
              <a:rPr lang="en-GB" altLang="zh-CN" dirty="0" err="1"/>
              <a:t>figsize</a:t>
            </a:r>
            <a:r>
              <a:rPr lang="en-GB" altLang="zh-CN" dirty="0"/>
              <a:t>=(16,8),grid=True)</a:t>
            </a:r>
            <a:endParaRPr lang="en-GB" altLang="zh-CN" dirty="0"/>
          </a:p>
          <a:p>
            <a:r>
              <a:rPr lang="en-GB" altLang="zh-CN" dirty="0" err="1"/>
              <a:t>plt.title</a:t>
            </a:r>
            <a:r>
              <a:rPr lang="en-GB" altLang="zh-CN" dirty="0"/>
              <a:t>("</a:t>
            </a:r>
            <a:r>
              <a:rPr lang="zh-CN" altLang="en-US" dirty="0"/>
              <a:t>会员等级占比分析</a:t>
            </a:r>
            <a:r>
              <a:rPr lang="en-US" altLang="zh-CN" dirty="0"/>
              <a:t>",</a:t>
            </a:r>
            <a:r>
              <a:rPr lang="en-GB" altLang="zh-CN" dirty="0" err="1"/>
              <a:t>fontsize</a:t>
            </a:r>
            <a:r>
              <a:rPr lang="en-GB" altLang="zh-CN" dirty="0"/>
              <a:t>=20)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整体等级分布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计算各个等级会员占整体的百分比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 dirty="0"/>
              <a:t>思路：按照会员等级分组，计算每组的会员数量，用每组会员数量</a:t>
            </a:r>
            <a:r>
              <a:rPr lang="en-US" altLang="zh-CN" b="0" dirty="0"/>
              <a:t>/</a:t>
            </a:r>
            <a:r>
              <a:rPr lang="zh-CN" altLang="en-US" b="0" dirty="0"/>
              <a:t>全部会员数量</a:t>
            </a:r>
            <a:endParaRPr lang="en-US" altLang="zh-CN" b="0" dirty="0"/>
          </a:p>
          <a:p>
            <a:r>
              <a:rPr lang="en-US" altLang="zh-CN" dirty="0"/>
              <a:t>#</a:t>
            </a:r>
            <a:r>
              <a:rPr lang="zh-CN" altLang="en-US" dirty="0"/>
              <a:t>会员按等级分组</a:t>
            </a:r>
            <a:r>
              <a:rPr lang="en-GB" altLang="zh-CN" dirty="0" err="1"/>
              <a:t>groupby</a:t>
            </a:r>
            <a:r>
              <a:rPr lang="zh-CN" altLang="en-US" dirty="0"/>
              <a:t>实现</a:t>
            </a:r>
            <a:endParaRPr lang="zh-CN" altLang="en-US" dirty="0"/>
          </a:p>
          <a:p>
            <a:r>
              <a:rPr lang="en-GB" altLang="zh-CN" dirty="0"/>
              <a:t>ratio = </a:t>
            </a:r>
            <a:r>
              <a:rPr lang="en-GB" altLang="zh-CN" dirty="0" err="1"/>
              <a:t>custom_info.groupby</a:t>
            </a:r>
            <a:r>
              <a:rPr lang="en-GB" altLang="zh-CN" dirty="0"/>
              <a:t>('</a:t>
            </a:r>
            <a:r>
              <a:rPr lang="zh-CN" altLang="en-US" dirty="0"/>
              <a:t>会员等级</a:t>
            </a:r>
            <a:r>
              <a:rPr lang="en-US" altLang="zh-CN" dirty="0"/>
              <a:t>')[['</a:t>
            </a:r>
            <a:r>
              <a:rPr lang="zh-CN" altLang="en-US" dirty="0"/>
              <a:t>会员卡号</a:t>
            </a:r>
            <a:r>
              <a:rPr lang="en-US" altLang="zh-CN" dirty="0"/>
              <a:t>']].</a:t>
            </a:r>
            <a:r>
              <a:rPr lang="en-GB" altLang="zh-CN" dirty="0"/>
              <a:t>count()</a:t>
            </a:r>
            <a:endParaRPr lang="en-GB" altLang="zh-CN" dirty="0"/>
          </a:p>
          <a:p>
            <a:r>
              <a:rPr lang="en-GB" altLang="zh-CN" dirty="0"/>
              <a:t>#</a:t>
            </a:r>
            <a:r>
              <a:rPr lang="zh-CN" altLang="en-US" dirty="0"/>
              <a:t>另一种写法</a:t>
            </a:r>
            <a:endParaRPr lang="zh-CN" altLang="en-US" dirty="0"/>
          </a:p>
          <a:p>
            <a:r>
              <a:rPr lang="en-GB" altLang="zh-CN" dirty="0" err="1"/>
              <a:t>custom_info.groupby</a:t>
            </a:r>
            <a:r>
              <a:rPr lang="en-GB" altLang="zh-CN" dirty="0"/>
              <a:t>('</a:t>
            </a:r>
            <a:r>
              <a:rPr lang="zh-CN" altLang="en-US" dirty="0"/>
              <a:t>会员等级</a:t>
            </a:r>
            <a:r>
              <a:rPr lang="en-US" altLang="zh-CN" dirty="0"/>
              <a:t>').</a:t>
            </a:r>
            <a:r>
              <a:rPr lang="en-GB" altLang="zh-CN" dirty="0" err="1"/>
              <a:t>agg</a:t>
            </a:r>
            <a:r>
              <a:rPr lang="en-GB" altLang="zh-CN" dirty="0"/>
              <a:t>({'</a:t>
            </a:r>
            <a:r>
              <a:rPr lang="zh-CN" altLang="en-US" dirty="0"/>
              <a:t>会员卡号</a:t>
            </a:r>
            <a:r>
              <a:rPr lang="en-US" altLang="zh-CN" dirty="0"/>
              <a:t>':'</a:t>
            </a:r>
            <a:r>
              <a:rPr lang="en-GB" altLang="zh-CN" dirty="0"/>
              <a:t>count'})</a:t>
            </a:r>
            <a:endParaRPr lang="en-GB" altLang="zh-CN" dirty="0"/>
          </a:p>
          <a:p>
            <a:r>
              <a:rPr lang="en-GB" altLang="zh-CN" dirty="0"/>
              <a:t>#</a:t>
            </a:r>
            <a:r>
              <a:rPr lang="zh-CN" altLang="en-US" dirty="0"/>
              <a:t>会员按等级分组透视表实现</a:t>
            </a:r>
            <a:endParaRPr lang="zh-CN" altLang="en-US" dirty="0"/>
          </a:p>
          <a:p>
            <a:r>
              <a:rPr lang="en-GB" altLang="zh-CN" dirty="0"/>
              <a:t>ratio = </a:t>
            </a:r>
            <a:r>
              <a:rPr lang="en-GB" altLang="zh-CN" dirty="0" err="1"/>
              <a:t>custom_info.pivot_table</a:t>
            </a:r>
            <a:r>
              <a:rPr lang="en-GB" altLang="zh-CN" dirty="0"/>
              <a:t>(index = '</a:t>
            </a:r>
            <a:r>
              <a:rPr lang="zh-CN" altLang="en-US" dirty="0"/>
              <a:t>会员等级</a:t>
            </a:r>
            <a:r>
              <a:rPr lang="en-US" altLang="zh-CN" dirty="0"/>
              <a:t>',</a:t>
            </a:r>
            <a:r>
              <a:rPr lang="en-GB" altLang="zh-CN" dirty="0"/>
              <a:t>values = '</a:t>
            </a:r>
            <a:r>
              <a:rPr lang="zh-CN" altLang="en-US" dirty="0"/>
              <a:t>会员卡号</a:t>
            </a:r>
            <a:r>
              <a:rPr lang="en-US" altLang="zh-CN" dirty="0"/>
              <a:t>',</a:t>
            </a:r>
            <a:r>
              <a:rPr lang="en-GB" altLang="zh-CN" dirty="0" err="1"/>
              <a:t>aggfunc</a:t>
            </a:r>
            <a:r>
              <a:rPr lang="en-GB" altLang="zh-CN" dirty="0"/>
              <a:t> = 'count')</a:t>
            </a: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整体等级分布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计算占比</a:t>
            </a:r>
            <a:endParaRPr lang="zh-CN" altLang="en-US" dirty="0"/>
          </a:p>
          <a:p>
            <a:r>
              <a:rPr lang="en-GB" altLang="zh-CN" dirty="0" err="1"/>
              <a:t>ratio.columns</a:t>
            </a:r>
            <a:r>
              <a:rPr lang="en-GB" altLang="zh-CN" dirty="0"/>
              <a:t>=['</a:t>
            </a:r>
            <a:r>
              <a:rPr lang="zh-CN" altLang="en-US" dirty="0"/>
              <a:t>会员数</a:t>
            </a:r>
            <a:r>
              <a:rPr lang="en-US" altLang="zh-CN" dirty="0"/>
              <a:t>']</a:t>
            </a:r>
            <a:endParaRPr lang="en-US" altLang="zh-CN" dirty="0"/>
          </a:p>
          <a:p>
            <a:r>
              <a:rPr lang="en-GB" altLang="zh-CN" dirty="0" err="1"/>
              <a:t>ratio.loc</a:t>
            </a:r>
            <a:r>
              <a:rPr lang="en-GB" altLang="zh-CN" dirty="0"/>
              <a:t>[:,'</a:t>
            </a:r>
            <a:r>
              <a:rPr lang="zh-CN" altLang="en-US" dirty="0"/>
              <a:t>占比</a:t>
            </a:r>
            <a:r>
              <a:rPr lang="en-US" altLang="zh-CN" dirty="0"/>
              <a:t>'] = </a:t>
            </a:r>
            <a:r>
              <a:rPr lang="en-GB" altLang="zh-CN" dirty="0"/>
              <a:t>ratio['</a:t>
            </a:r>
            <a:r>
              <a:rPr lang="zh-CN" altLang="en-US" dirty="0"/>
              <a:t>会员数</a:t>
            </a:r>
            <a:r>
              <a:rPr lang="en-US" altLang="zh-CN" dirty="0"/>
              <a:t>'].</a:t>
            </a:r>
            <a:r>
              <a:rPr lang="en-GB" altLang="zh-CN" dirty="0"/>
              <a:t>div(ratio['</a:t>
            </a:r>
            <a:r>
              <a:rPr lang="zh-CN" altLang="en-US" dirty="0"/>
              <a:t>会员数</a:t>
            </a:r>
            <a:r>
              <a:rPr lang="en-US" altLang="zh-CN" dirty="0"/>
              <a:t>'].</a:t>
            </a:r>
            <a:r>
              <a:rPr lang="en-GB" altLang="zh-CN" dirty="0"/>
              <a:t>sum())</a:t>
            </a:r>
            <a:endParaRPr lang="en-GB" altLang="zh-CN" dirty="0"/>
          </a:p>
          <a:p>
            <a:r>
              <a:rPr lang="en-GB" altLang="zh-CN" dirty="0"/>
              <a:t>ratio</a:t>
            </a: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报表可视化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autopct</a:t>
            </a:r>
            <a:r>
              <a:rPr lang="en-US" altLang="zh-CN" dirty="0"/>
              <a:t> </a:t>
            </a:r>
            <a:r>
              <a:rPr lang="zh-CN" altLang="en-US" dirty="0"/>
              <a:t>显示数据标签，并指定保留小数位数</a:t>
            </a:r>
            <a:endParaRPr lang="zh-CN" altLang="en-US" dirty="0"/>
          </a:p>
          <a:p>
            <a:r>
              <a:rPr lang="en-US" altLang="zh-CN" dirty="0" err="1"/>
              <a:t>ratio.loc</a:t>
            </a:r>
            <a:r>
              <a:rPr lang="en-US" altLang="zh-CN" dirty="0"/>
              <a:t>[['</a:t>
            </a:r>
            <a:r>
              <a:rPr lang="zh-CN" altLang="en-US" dirty="0"/>
              <a:t>白银会员</a:t>
            </a:r>
            <a:r>
              <a:rPr lang="en-US" altLang="zh-CN" dirty="0"/>
              <a:t>','</a:t>
            </a:r>
            <a:r>
              <a:rPr lang="zh-CN" altLang="en-US" dirty="0"/>
              <a:t>钻石会员</a:t>
            </a:r>
            <a:r>
              <a:rPr lang="en-US" altLang="zh-CN" dirty="0"/>
              <a:t>','</a:t>
            </a:r>
            <a:r>
              <a:rPr lang="zh-CN" altLang="en-US" dirty="0"/>
              <a:t>黄金会员</a:t>
            </a:r>
            <a:r>
              <a:rPr lang="en-US" altLang="zh-CN" dirty="0"/>
              <a:t>','</a:t>
            </a:r>
            <a:r>
              <a:rPr lang="zh-CN" altLang="en-US" dirty="0"/>
              <a:t>铂金会员</a:t>
            </a:r>
            <a:r>
              <a:rPr lang="en-US" altLang="zh-CN" dirty="0"/>
              <a:t>'],'</a:t>
            </a:r>
            <a:r>
              <a:rPr lang="zh-CN" altLang="en-US" dirty="0"/>
              <a:t>占比</a:t>
            </a:r>
            <a:r>
              <a:rPr lang="en-US" altLang="zh-CN" dirty="0"/>
              <a:t>'].</a:t>
            </a:r>
            <a:r>
              <a:rPr lang="en-US" altLang="zh-CN" dirty="0" err="1"/>
              <a:t>plot.pie</a:t>
            </a:r>
            <a:r>
              <a:rPr lang="en-US" altLang="zh-CN" dirty="0"/>
              <a:t>(</a:t>
            </a:r>
            <a:r>
              <a:rPr lang="en-US" altLang="zh-CN" dirty="0" err="1"/>
              <a:t>figsize</a:t>
            </a:r>
            <a:r>
              <a:rPr lang="en-US" altLang="zh-CN" dirty="0"/>
              <a:t>=(16,8),</a:t>
            </a:r>
            <a:r>
              <a:rPr lang="en-US" altLang="zh-CN" dirty="0" err="1"/>
              <a:t>autopct</a:t>
            </a:r>
            <a:r>
              <a:rPr lang="en-US" altLang="zh-CN" dirty="0"/>
              <a:t>='%.1f%%',</a:t>
            </a:r>
            <a:r>
              <a:rPr lang="en-US" altLang="zh-CN" dirty="0" err="1"/>
              <a:t>fontsize</a:t>
            </a:r>
            <a:r>
              <a:rPr lang="en-US" altLang="zh-CN" dirty="0"/>
              <a:t>=16)</a:t>
            </a:r>
            <a:endParaRPr lang="zh-CN" altLang="en-US" dirty="0"/>
          </a:p>
          <a:p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 </a:t>
            </a:r>
            <a:r>
              <a:rPr lang="zh-CN" altLang="en-US" dirty="0"/>
              <a:t>线上线下增量分析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 latinLnBrk="0">
              <a:buFont typeface="Wingdings" panose="05000000000000000000" pitchFamily="2" charset="2"/>
              <a:buChar char="u"/>
            </a:pPr>
            <a:r>
              <a:rPr lang="zh-CN" altLang="en-US" dirty="0"/>
              <a:t>从业务角度，将会员数据拆分成线上和线下，比较每月线上线下会员的运营情况</a:t>
            </a:r>
            <a:endParaRPr lang="zh-CN" altLang="en-US" dirty="0"/>
          </a:p>
          <a:p>
            <a:pPr marL="285750" indent="-285750" latinLnBrk="0">
              <a:buFont typeface="Wingdings" panose="05000000000000000000" pitchFamily="2" charset="2"/>
              <a:buChar char="u"/>
            </a:pPr>
            <a:r>
              <a:rPr lang="zh-CN" altLang="en-US" dirty="0"/>
              <a:t>将“</a:t>
            </a:r>
            <a:r>
              <a:rPr lang="zh-CN" altLang="en-US" b="1" dirty="0"/>
              <a:t>会员来源</a:t>
            </a:r>
            <a:r>
              <a:rPr lang="zh-CN" altLang="en-US" dirty="0"/>
              <a:t>”字段进行拆解，统计线上线下会员增量</a:t>
            </a:r>
            <a:endParaRPr lang="en-US" altLang="zh-CN" dirty="0"/>
          </a:p>
          <a:p>
            <a:pPr latinLnBrk="0"/>
            <a:r>
              <a:rPr lang="en-US" altLang="zh-CN" dirty="0"/>
              <a:t>#</a:t>
            </a:r>
            <a:r>
              <a:rPr lang="zh-CN" altLang="en-US" dirty="0"/>
              <a:t>按会员来源进行分组 使用</a:t>
            </a:r>
            <a:r>
              <a:rPr lang="en-GB" altLang="zh-CN" dirty="0" err="1"/>
              <a:t>groupby</a:t>
            </a:r>
            <a:r>
              <a:rPr lang="zh-CN" altLang="en-US" dirty="0"/>
              <a:t>实现</a:t>
            </a:r>
            <a:endParaRPr lang="zh-CN" altLang="en-US" dirty="0"/>
          </a:p>
          <a:p>
            <a:pPr latinLnBrk="0"/>
            <a:r>
              <a:rPr lang="en-GB" altLang="zh-CN" dirty="0" err="1"/>
              <a:t>from_data</a:t>
            </a:r>
            <a:r>
              <a:rPr lang="en-GB" altLang="zh-CN" dirty="0"/>
              <a:t> = </a:t>
            </a:r>
            <a:r>
              <a:rPr lang="en-GB" altLang="zh-CN" dirty="0" err="1"/>
              <a:t>custom_info.groupby</a:t>
            </a:r>
            <a:r>
              <a:rPr lang="en-GB" altLang="zh-CN" dirty="0"/>
              <a:t>(['</a:t>
            </a:r>
            <a:r>
              <a:rPr lang="zh-CN" altLang="en-US" dirty="0"/>
              <a:t>注册年月</a:t>
            </a:r>
            <a:r>
              <a:rPr lang="en-US" altLang="zh-CN" dirty="0"/>
              <a:t>','</a:t>
            </a:r>
            <a:r>
              <a:rPr lang="zh-CN" altLang="en-US" dirty="0"/>
              <a:t>会员来源</a:t>
            </a:r>
            <a:r>
              <a:rPr lang="en-US" altLang="zh-CN" dirty="0"/>
              <a:t>'])[['</a:t>
            </a:r>
            <a:r>
              <a:rPr lang="zh-CN" altLang="en-US" dirty="0"/>
              <a:t>会员卡号</a:t>
            </a:r>
            <a:r>
              <a:rPr lang="en-US" altLang="zh-CN" dirty="0"/>
              <a:t>']].</a:t>
            </a:r>
            <a:r>
              <a:rPr lang="en-GB" altLang="zh-CN" dirty="0"/>
              <a:t>count()</a:t>
            </a:r>
            <a:endParaRPr lang="en-GB" altLang="zh-CN" dirty="0"/>
          </a:p>
          <a:p>
            <a:pPr latinLnBrk="0"/>
            <a:r>
              <a:rPr lang="en-GB" altLang="zh-CN" dirty="0" err="1"/>
              <a:t>from_data</a:t>
            </a:r>
            <a:r>
              <a:rPr lang="en-GB" altLang="zh-CN" dirty="0"/>
              <a:t> = </a:t>
            </a:r>
            <a:r>
              <a:rPr lang="en-GB" altLang="zh-CN" dirty="0" err="1"/>
              <a:t>from_data.unstack</a:t>
            </a:r>
            <a:r>
              <a:rPr lang="en-GB" altLang="zh-CN" dirty="0"/>
              <a:t>()</a:t>
            </a:r>
            <a:endParaRPr lang="en-GB" altLang="zh-CN" dirty="0"/>
          </a:p>
          <a:p>
            <a:pPr latinLnBrk="0"/>
            <a:r>
              <a:rPr lang="en-GB" altLang="zh-CN" dirty="0" err="1"/>
              <a:t>from_data.columns</a:t>
            </a:r>
            <a:r>
              <a:rPr lang="en-GB" altLang="zh-CN" dirty="0"/>
              <a:t> = ['</a:t>
            </a:r>
            <a:r>
              <a:rPr lang="zh-CN" altLang="en-US" dirty="0"/>
              <a:t>电商入口</a:t>
            </a:r>
            <a:r>
              <a:rPr lang="en-US" altLang="zh-CN" dirty="0"/>
              <a:t>', '</a:t>
            </a:r>
            <a:r>
              <a:rPr lang="zh-CN" altLang="en-US" dirty="0"/>
              <a:t>线下扫码</a:t>
            </a:r>
            <a:r>
              <a:rPr lang="en-US" altLang="zh-CN" dirty="0"/>
              <a:t>']</a:t>
            </a:r>
            <a:endParaRPr lang="en-US" altLang="zh-CN" dirty="0"/>
          </a:p>
          <a:p>
            <a:pPr latinLnBrk="0"/>
            <a:r>
              <a:rPr lang="en-GB" altLang="zh-CN" dirty="0" err="1"/>
              <a:t>from_data</a:t>
            </a:r>
            <a:r>
              <a:rPr lang="en-GB" altLang="zh-CN" dirty="0"/>
              <a:t> = </a:t>
            </a:r>
            <a:r>
              <a:rPr lang="en-GB" altLang="zh-CN" dirty="0" err="1"/>
              <a:t>from_data</a:t>
            </a:r>
            <a:r>
              <a:rPr lang="en-GB" altLang="zh-CN" dirty="0"/>
              <a:t>[1:]</a:t>
            </a:r>
            <a:endParaRPr lang="en-GB" altLang="zh-CN" dirty="0"/>
          </a:p>
          <a:p>
            <a:pPr latinLnBrk="0"/>
            <a:r>
              <a:rPr lang="en-GB" altLang="zh-CN" dirty="0" err="1"/>
              <a:t>from_data</a:t>
            </a:r>
            <a:endParaRPr lang="zh-CN" altLang="en-US" dirty="0"/>
          </a:p>
          <a:p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 </a:t>
            </a:r>
            <a:r>
              <a:rPr lang="zh-CN" altLang="en-US" dirty="0"/>
              <a:t>线上线下增量分析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透视表实现</a:t>
            </a:r>
            <a:endParaRPr lang="zh-CN" altLang="en-US" dirty="0"/>
          </a:p>
          <a:p>
            <a:r>
              <a:rPr lang="en-GB" altLang="zh-CN" dirty="0" err="1"/>
              <a:t>custom_info.pivot_table</a:t>
            </a:r>
            <a:r>
              <a:rPr lang="en-GB" altLang="zh-CN" dirty="0"/>
              <a:t>(index = ['</a:t>
            </a:r>
            <a:r>
              <a:rPr lang="zh-CN" altLang="en-US" dirty="0"/>
              <a:t>注册年月</a:t>
            </a:r>
            <a:r>
              <a:rPr lang="en-US" altLang="zh-CN" dirty="0"/>
              <a:t>'],</a:t>
            </a:r>
            <a:r>
              <a:rPr lang="en-GB" altLang="zh-CN" dirty="0"/>
              <a:t>columns='</a:t>
            </a:r>
            <a:r>
              <a:rPr lang="zh-CN" altLang="en-US" dirty="0"/>
              <a:t>会员来源</a:t>
            </a:r>
            <a:r>
              <a:rPr lang="en-US" altLang="zh-CN" dirty="0"/>
              <a:t>',</a:t>
            </a:r>
            <a:r>
              <a:rPr lang="en-GB" altLang="zh-CN" dirty="0"/>
              <a:t>values ='</a:t>
            </a:r>
            <a:r>
              <a:rPr lang="zh-CN" altLang="en-US" dirty="0"/>
              <a:t>会员卡号</a:t>
            </a:r>
            <a:r>
              <a:rPr lang="en-US" altLang="zh-CN" dirty="0"/>
              <a:t>',</a:t>
            </a:r>
            <a:r>
              <a:rPr lang="en-GB" altLang="zh-CN" dirty="0" err="1"/>
              <a:t>aggfunc</a:t>
            </a:r>
            <a:r>
              <a:rPr lang="en-GB" altLang="zh-CN" dirty="0"/>
              <a:t> = 'count’)</a:t>
            </a: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可视化</a:t>
            </a:r>
            <a:endParaRPr lang="zh-CN" altLang="en-US" dirty="0"/>
          </a:p>
          <a:p>
            <a:r>
              <a:rPr lang="en-GB" altLang="zh-CN" dirty="0" err="1"/>
              <a:t>from_data.plot</a:t>
            </a:r>
            <a:r>
              <a:rPr lang="en-GB" altLang="zh-CN" dirty="0"/>
              <a:t>(</a:t>
            </a:r>
            <a:r>
              <a:rPr lang="en-GB" altLang="zh-CN" dirty="0" err="1"/>
              <a:t>figsize</a:t>
            </a:r>
            <a:r>
              <a:rPr lang="en-GB" altLang="zh-CN" dirty="0"/>
              <a:t>=(20,8),</a:t>
            </a:r>
            <a:r>
              <a:rPr lang="en-GB" altLang="zh-CN" dirty="0" err="1"/>
              <a:t>fontsize</a:t>
            </a:r>
            <a:r>
              <a:rPr lang="en-GB" altLang="zh-CN" dirty="0"/>
              <a:t>=16,grid=True)</a:t>
            </a:r>
            <a:endParaRPr lang="en-GB" altLang="zh-CN" dirty="0"/>
          </a:p>
          <a:p>
            <a:r>
              <a:rPr lang="en-GB" altLang="zh-CN" dirty="0" err="1"/>
              <a:t>plt.title</a:t>
            </a:r>
            <a:r>
              <a:rPr lang="en-GB" altLang="zh-CN" dirty="0"/>
              <a:t>("</a:t>
            </a:r>
            <a:r>
              <a:rPr lang="zh-CN" altLang="en-US" dirty="0"/>
              <a:t>电商与线下会员增量分析</a:t>
            </a:r>
            <a:r>
              <a:rPr lang="en-US" altLang="zh-CN" dirty="0"/>
              <a:t>",</a:t>
            </a:r>
            <a:r>
              <a:rPr lang="en-GB" altLang="zh-CN" dirty="0" err="1"/>
              <a:t>fontsize</a:t>
            </a:r>
            <a:r>
              <a:rPr lang="en-GB" altLang="zh-CN" dirty="0"/>
              <a:t>=18)</a:t>
            </a: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透视表是数据分析中经常使用的</a:t>
            </a:r>
            <a:r>
              <a:rPr lang="en-GB" altLang="zh-CN" dirty="0"/>
              <a:t>API</a:t>
            </a:r>
            <a:r>
              <a:rPr lang="zh-CN" altLang="en-GB" dirty="0"/>
              <a:t>，</a:t>
            </a:r>
            <a:r>
              <a:rPr lang="zh-CN" altLang="en-US" dirty="0"/>
              <a:t>跟</a:t>
            </a:r>
            <a:r>
              <a:rPr lang="en-GB" altLang="zh-CN" dirty="0"/>
              <a:t>Excel</a:t>
            </a:r>
            <a:r>
              <a:rPr lang="zh-CN" altLang="en-US" dirty="0"/>
              <a:t>中的数据透视表功能类似</a:t>
            </a:r>
            <a:endParaRPr lang="zh-CN" altLang="en-US" dirty="0"/>
          </a:p>
          <a:p>
            <a:r>
              <a:rPr lang="en-GB" altLang="zh-CN" dirty="0"/>
              <a:t>Pandas</a:t>
            </a:r>
            <a:r>
              <a:rPr lang="zh-CN" altLang="en-US" dirty="0"/>
              <a:t>的数据透视表，</a:t>
            </a:r>
            <a:r>
              <a:rPr lang="en-GB" altLang="zh-CN" dirty="0" err="1"/>
              <a:t>pivot_table</a:t>
            </a:r>
            <a:r>
              <a:rPr lang="zh-CN" altLang="en-GB" dirty="0"/>
              <a:t>，</a:t>
            </a:r>
            <a:r>
              <a:rPr lang="zh-CN" altLang="en-US" dirty="0"/>
              <a:t>常用几个参数 </a:t>
            </a:r>
            <a:r>
              <a:rPr lang="en-GB" altLang="zh-CN" dirty="0"/>
              <a:t>index</a:t>
            </a:r>
            <a:r>
              <a:rPr lang="zh-CN" altLang="en-GB" dirty="0"/>
              <a:t>，</a:t>
            </a:r>
            <a:r>
              <a:rPr lang="en-GB" altLang="zh-CN" dirty="0"/>
              <a:t>values</a:t>
            </a:r>
            <a:r>
              <a:rPr lang="zh-CN" altLang="en-GB" dirty="0"/>
              <a:t>，</a:t>
            </a:r>
            <a:r>
              <a:rPr lang="en-GB" altLang="zh-CN" dirty="0"/>
              <a:t>columns</a:t>
            </a:r>
            <a:r>
              <a:rPr lang="zh-CN" altLang="en-GB" dirty="0"/>
              <a:t>，</a:t>
            </a:r>
            <a:r>
              <a:rPr lang="en-GB" altLang="zh-CN" dirty="0" err="1"/>
              <a:t>aggfuc</a:t>
            </a:r>
            <a:r>
              <a:rPr lang="zh-CN" altLang="en-GB" dirty="0"/>
              <a:t>，</a:t>
            </a:r>
            <a:r>
              <a:rPr lang="en-GB" altLang="zh-CN" dirty="0"/>
              <a:t>margin</a:t>
            </a:r>
            <a:endParaRPr lang="en-GB" altLang="zh-CN" dirty="0"/>
          </a:p>
          <a:p>
            <a:r>
              <a:rPr lang="en-GB" altLang="zh-CN" dirty="0"/>
              <a:t>Pandas</a:t>
            </a:r>
            <a:r>
              <a:rPr lang="zh-CN" altLang="en-US" dirty="0"/>
              <a:t>的功能与</a:t>
            </a:r>
            <a:r>
              <a:rPr lang="en-GB" altLang="zh-CN" dirty="0" err="1"/>
              <a:t>groupby</a:t>
            </a:r>
            <a:r>
              <a:rPr lang="zh-CN" altLang="en-US" dirty="0"/>
              <a:t>功能类似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b="1" dirty="0">
                <a:solidFill>
                  <a:srgbClr val="FF0000"/>
                </a:solidFill>
              </a:rPr>
              <a:t>Pandas </a:t>
            </a:r>
            <a:r>
              <a:rPr lang="zh-CN" altLang="en-US" b="1" dirty="0">
                <a:solidFill>
                  <a:srgbClr val="FF0000"/>
                </a:solidFill>
              </a:rPr>
              <a:t>透视表概述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零售会员数据分析案例</a:t>
            </a:r>
            <a:endParaRPr lang="zh-CN" altLang="en-US" b="1" dirty="0"/>
          </a:p>
          <a:p>
            <a:pPr marL="0" indent="0">
              <a:buNone/>
            </a:pPr>
            <a:endParaRPr lang="zh-CN" altLang="en-US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 透视表介绍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数据透视表（</a:t>
            </a:r>
            <a:r>
              <a:rPr lang="en-US" altLang="zh-CN" dirty="0"/>
              <a:t>Pivot Table</a:t>
            </a:r>
            <a:r>
              <a:rPr lang="zh-CN" altLang="en-US" dirty="0"/>
              <a:t>）是一种交互式的表，可以进行某些计算，如求和与计数等。所进行的计算与数据跟数据透视表中的排列有关。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之所以称为数据透视表，是因为可以动态地改变它们的版面布置，以便按照不同方式分析数据，也可以重新安排行号、列标和页字段。每一次改变版面布置时，数据透视表会立即按照新的布置重新计算数据。另外，如果原始数据发生更改，则可以更新数据透视表。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在使用</a:t>
            </a:r>
            <a:r>
              <a:rPr lang="en-GB" altLang="zh-CN" dirty="0"/>
              <a:t>Excel</a:t>
            </a:r>
            <a:r>
              <a:rPr lang="zh-CN" altLang="en-US" dirty="0"/>
              <a:t>做数据分析时，透视表是很常用的功能，</a:t>
            </a:r>
            <a:r>
              <a:rPr lang="en-GB" altLang="zh-CN" dirty="0"/>
              <a:t>Pandas</a:t>
            </a:r>
            <a:r>
              <a:rPr lang="zh-CN" altLang="en-US" dirty="0"/>
              <a:t>也提供了透视表功能，对应的</a:t>
            </a:r>
            <a:r>
              <a:rPr lang="en-GB" altLang="zh-CN" dirty="0"/>
              <a:t>API</a:t>
            </a:r>
            <a:r>
              <a:rPr lang="zh-CN" altLang="en-US" dirty="0"/>
              <a:t>为</a:t>
            </a:r>
            <a:r>
              <a:rPr lang="en-GB" altLang="zh-CN" dirty="0" err="1"/>
              <a:t>pivot_table</a:t>
            </a:r>
            <a:endParaRPr lang="en-GB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 </a:t>
            </a:r>
            <a:r>
              <a:rPr lang="en-GB" altLang="zh-CN" dirty="0" err="1"/>
              <a:t>pivot_table</a:t>
            </a:r>
            <a:r>
              <a:rPr lang="zh-CN" altLang="en-US" dirty="0"/>
              <a:t>函数介绍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GB" altLang="zh-CN" dirty="0"/>
              <a:t>Pandas </a:t>
            </a:r>
            <a:r>
              <a:rPr lang="en-GB" altLang="zh-CN" dirty="0" err="1"/>
              <a:t>pivot_table</a:t>
            </a:r>
            <a:r>
              <a:rPr lang="zh-CN" altLang="en-US" dirty="0"/>
              <a:t>函数介绍：</a:t>
            </a:r>
            <a:r>
              <a:rPr lang="en-GB" altLang="zh-CN" dirty="0"/>
              <a:t>pandas</a:t>
            </a:r>
            <a:r>
              <a:rPr lang="zh-CN" altLang="en-US" dirty="0"/>
              <a:t>有两个</a:t>
            </a:r>
            <a:r>
              <a:rPr lang="en-GB" altLang="zh-CN" dirty="0" err="1"/>
              <a:t>pivot_table</a:t>
            </a:r>
            <a:r>
              <a:rPr lang="zh-CN" altLang="en-US" dirty="0"/>
              <a:t>函数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altLang="zh-CN" b="0" dirty="0" err="1"/>
              <a:t>pandas.pivot_table</a:t>
            </a:r>
            <a:endParaRPr lang="en-GB" altLang="zh-CN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altLang="zh-CN" b="0" dirty="0" err="1"/>
              <a:t>pandas.DataFrame.pivot_table</a:t>
            </a:r>
            <a:endParaRPr lang="en-GB" altLang="zh-CN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altLang="zh-CN" b="0" dirty="0" err="1"/>
              <a:t>pandas.pivot_table</a:t>
            </a:r>
            <a:r>
              <a:rPr lang="en-GB" altLang="zh-CN" b="0" dirty="0"/>
              <a:t> </a:t>
            </a:r>
            <a:r>
              <a:rPr lang="zh-CN" altLang="en-US" b="0" dirty="0"/>
              <a:t>比 </a:t>
            </a:r>
            <a:r>
              <a:rPr lang="en-GB" altLang="zh-CN" b="0" dirty="0" err="1"/>
              <a:t>pandas.DataFrame.pivot_table</a:t>
            </a:r>
            <a:r>
              <a:rPr lang="en-GB" altLang="zh-CN" b="0" dirty="0"/>
              <a:t> </a:t>
            </a:r>
            <a:r>
              <a:rPr lang="zh-CN" altLang="en-US" b="0" dirty="0"/>
              <a:t>多了一个参数</a:t>
            </a:r>
            <a:r>
              <a:rPr lang="en-GB" altLang="zh-CN" b="0" dirty="0"/>
              <a:t>data</a:t>
            </a:r>
            <a:r>
              <a:rPr lang="zh-CN" altLang="en-GB" b="0" dirty="0"/>
              <a:t>，</a:t>
            </a:r>
            <a:r>
              <a:rPr lang="en-GB" altLang="zh-CN" b="0" dirty="0"/>
              <a:t>data</a:t>
            </a:r>
            <a:r>
              <a:rPr lang="zh-CN" altLang="en-US" b="0" dirty="0"/>
              <a:t>就是一个</a:t>
            </a:r>
            <a:r>
              <a:rPr lang="en-GB" altLang="zh-CN" b="0" dirty="0" err="1"/>
              <a:t>dataframe</a:t>
            </a:r>
            <a:r>
              <a:rPr lang="zh-CN" altLang="en-GB" b="0" dirty="0"/>
              <a:t>，</a:t>
            </a:r>
            <a:r>
              <a:rPr lang="zh-CN" altLang="en-US" b="0" dirty="0"/>
              <a:t>实际上这两个函数相同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GB" altLang="zh-CN" dirty="0" err="1"/>
              <a:t>pivot_table</a:t>
            </a:r>
            <a:r>
              <a:rPr lang="zh-CN" altLang="en-US" dirty="0"/>
              <a:t>参数中最重要的四个参数 </a:t>
            </a:r>
            <a:r>
              <a:rPr lang="en-GB" altLang="zh-CN" dirty="0" err="1"/>
              <a:t>values,index,columns,aggfunc</a:t>
            </a:r>
            <a:r>
              <a:rPr lang="zh-CN" altLang="en-GB" dirty="0"/>
              <a:t>，</a:t>
            </a:r>
            <a:r>
              <a:rPr lang="zh-CN" altLang="en-US" dirty="0"/>
              <a:t>下面通过案例介绍</a:t>
            </a:r>
            <a:r>
              <a:rPr lang="en-GB" altLang="zh-CN" dirty="0" err="1"/>
              <a:t>pivot_tabe</a:t>
            </a:r>
            <a:r>
              <a:rPr lang="zh-CN" altLang="en-US" dirty="0"/>
              <a:t>的使用</a:t>
            </a:r>
            <a:endParaRPr lang="zh-CN" altLang="en-US" dirty="0"/>
          </a:p>
          <a:p>
            <a:br>
              <a:rPr lang="zh-CN" altLang="en-US" dirty="0"/>
            </a:b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b="1" dirty="0"/>
              <a:t>Pandas </a:t>
            </a:r>
            <a:r>
              <a:rPr lang="zh-CN" altLang="en-US" b="1" dirty="0"/>
              <a:t>透视表概述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零售会员数据分析案例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案例业务介绍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业务背景介绍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某女鞋连锁零售企业，当前业务以线下门店为主，线上销售为辅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通过对会员的注册数据以及的分析，监控会员运营情况，为后续会员运营提供决策依据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会员等级说明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① 白银</a:t>
            </a:r>
            <a:r>
              <a:rPr lang="en-US" altLang="zh-CN" dirty="0"/>
              <a:t>: </a:t>
            </a:r>
            <a:r>
              <a:rPr lang="zh-CN" altLang="en-US" dirty="0"/>
              <a:t>注册</a:t>
            </a:r>
            <a:r>
              <a:rPr lang="en-US" altLang="zh-CN" dirty="0"/>
              <a:t>(0)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② </a:t>
            </a:r>
            <a:r>
              <a:rPr lang="zh-CN" altLang="en-US" dirty="0"/>
              <a:t>黄金</a:t>
            </a:r>
            <a:r>
              <a:rPr lang="en-US" altLang="zh-CN" dirty="0"/>
              <a:t>: </a:t>
            </a:r>
            <a:r>
              <a:rPr lang="zh-CN" altLang="en-US" dirty="0"/>
              <a:t>下单</a:t>
            </a:r>
            <a:r>
              <a:rPr lang="en-US" altLang="zh-CN" dirty="0"/>
              <a:t>(1~3888)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③ </a:t>
            </a:r>
            <a:r>
              <a:rPr lang="zh-CN" altLang="en-US" dirty="0"/>
              <a:t>铂金</a:t>
            </a:r>
            <a:r>
              <a:rPr lang="en-US" altLang="zh-CN" dirty="0"/>
              <a:t>: 3888~6888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④ </a:t>
            </a:r>
            <a:r>
              <a:rPr lang="zh-CN" altLang="en-US" dirty="0"/>
              <a:t>钻石</a:t>
            </a:r>
            <a:r>
              <a:rPr lang="en-US" altLang="zh-CN" dirty="0"/>
              <a:t>: 6888</a:t>
            </a:r>
            <a:r>
              <a:rPr lang="zh-CN" altLang="en-US" dirty="0"/>
              <a:t>以上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案例业务介绍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数据分析要达成的目标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描述性数据分析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使用业务数据，分析出会员运营的基本情况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案例中用到的数据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① 会员信息查询</a:t>
            </a:r>
            <a:r>
              <a:rPr lang="en-US" altLang="zh-CN" dirty="0"/>
              <a:t>.</a:t>
            </a:r>
            <a:r>
              <a:rPr lang="en-US" altLang="zh-CN" dirty="0" err="1"/>
              <a:t>xlsx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② </a:t>
            </a:r>
            <a:r>
              <a:rPr lang="zh-CN" altLang="en-US" dirty="0"/>
              <a:t>会员消费报表</a:t>
            </a:r>
            <a:r>
              <a:rPr lang="en-US" altLang="zh-CN" dirty="0"/>
              <a:t>.</a:t>
            </a:r>
            <a:r>
              <a:rPr lang="en-US" altLang="zh-CN" dirty="0" err="1"/>
              <a:t>xlsx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③ </a:t>
            </a:r>
            <a:r>
              <a:rPr lang="zh-CN" altLang="en-US" dirty="0"/>
              <a:t>门店信息表</a:t>
            </a:r>
            <a:r>
              <a:rPr lang="en-US" altLang="zh-CN" dirty="0"/>
              <a:t>.</a:t>
            </a:r>
            <a:r>
              <a:rPr lang="en-US" altLang="zh-CN" dirty="0" err="1"/>
              <a:t>xlsx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④ </a:t>
            </a:r>
            <a:r>
              <a:rPr lang="zh-CN" altLang="en-US" dirty="0"/>
              <a:t>全国销售订单数量表</a:t>
            </a:r>
            <a:r>
              <a:rPr lang="en-US" altLang="zh-CN" dirty="0"/>
              <a:t>.</a:t>
            </a:r>
            <a:r>
              <a:rPr lang="en-US" altLang="zh-CN" dirty="0" err="1"/>
              <a:t>xlsx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案例业务介绍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分析会员运营的基本情况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从量的角度分析会员运营情况：</a:t>
            </a:r>
            <a:endParaRPr lang="zh-CN" altLang="en-US" b="0" dirty="0"/>
          </a:p>
          <a:p>
            <a:r>
              <a:rPr lang="zh-CN" altLang="en-US" b="0" dirty="0"/>
              <a:t>① 整体会员运营情况（存量，增量）</a:t>
            </a:r>
            <a:endParaRPr lang="zh-CN" altLang="en-US" b="0" dirty="0"/>
          </a:p>
          <a:p>
            <a:r>
              <a:rPr lang="zh-CN" altLang="en-US" b="0" dirty="0"/>
              <a:t>② 不同渠道（线上，线下）的会员运营情况</a:t>
            </a:r>
            <a:endParaRPr lang="zh-CN" altLang="en-US" b="0" dirty="0"/>
          </a:p>
          <a:p>
            <a:r>
              <a:rPr lang="zh-CN" altLang="en-US" b="0" dirty="0"/>
              <a:t>③ 线下业务，拆解到不同的地区、门店会员运营情况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从质的角度分析会员运营情况：</a:t>
            </a:r>
            <a:endParaRPr lang="zh-CN" altLang="en-US" b="0" dirty="0"/>
          </a:p>
          <a:p>
            <a:r>
              <a:rPr lang="zh-CN" altLang="en-US" b="0" dirty="0"/>
              <a:t>① 会销比</a:t>
            </a:r>
            <a:endParaRPr lang="zh-CN" altLang="en-US" b="0" dirty="0"/>
          </a:p>
          <a:p>
            <a:r>
              <a:rPr lang="zh-CN" altLang="en-US" b="0" dirty="0"/>
              <a:t>② 连带率</a:t>
            </a:r>
            <a:endParaRPr lang="zh-CN" altLang="en-US" b="0" dirty="0"/>
          </a:p>
          <a:p>
            <a:r>
              <a:rPr lang="zh-CN" altLang="en-US" b="0" dirty="0"/>
              <a:t>③ 复购率</a:t>
            </a:r>
            <a:endParaRPr lang="zh-CN" altLang="en-US" b="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COMMONDATA" val="eyJoZGlkIjoiZWNlNmI0ZGEwNWNmMmY4MDJmOGRmZTc2NmU0ZmZjNjcifQ=="/>
  <p:tag name="commondata" val="eyJoZGlkIjoiZDQyYmI2YWIwMGE0NjZkZjEwMWNhNGQwYzZmYTJjZTAifQ==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6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4685</Words>
  <Application>WPS 演示</Application>
  <PresentationFormat>宽屏</PresentationFormat>
  <Paragraphs>235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26</vt:i4>
      </vt:variant>
    </vt:vector>
  </HeadingPairs>
  <TitlesOfParts>
    <vt:vector size="58" baseType="lpstr">
      <vt:lpstr>Arial</vt:lpstr>
      <vt:lpstr>宋体</vt:lpstr>
      <vt:lpstr>Wingdings</vt:lpstr>
      <vt:lpstr>Calibri</vt:lpstr>
      <vt:lpstr>黑体</vt:lpstr>
      <vt:lpstr>阿里巴巴普惠体</vt:lpstr>
      <vt:lpstr>Segoe UI</vt:lpstr>
      <vt:lpstr>微软雅黑</vt:lpstr>
      <vt:lpstr>Segoe UI Light</vt:lpstr>
      <vt:lpstr>微软雅黑 Light</vt:lpstr>
      <vt:lpstr>华文楷体</vt:lpstr>
      <vt:lpstr>阿里巴巴普惠体 R</vt:lpstr>
      <vt:lpstr>阿里巴巴普惠体 B</vt:lpstr>
      <vt:lpstr>阿里巴巴普惠体 M</vt:lpstr>
      <vt:lpstr>Alibaba PuHuiTi B</vt:lpstr>
      <vt:lpstr>Alibaba PuHuiTi R</vt:lpstr>
      <vt:lpstr>Verdana</vt:lpstr>
      <vt:lpstr>Alibaba PuHuiTi M</vt:lpstr>
      <vt:lpstr>Arial Unicode MS</vt:lpstr>
      <vt:lpstr>等线</vt:lpstr>
      <vt:lpstr>1_课程标题页</vt:lpstr>
      <vt:lpstr>2_目录设计方案</vt:lpstr>
      <vt:lpstr>3_目标设计方案</vt:lpstr>
      <vt:lpstr>1_正文设计方案</vt:lpstr>
      <vt:lpstr>5_结束页设计方案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6_结束页设计方案</vt:lpstr>
      <vt:lpstr>数据透视表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老酒</cp:lastModifiedBy>
  <cp:revision>170</cp:revision>
  <dcterms:created xsi:type="dcterms:W3CDTF">2020-03-31T02:23:00Z</dcterms:created>
  <dcterms:modified xsi:type="dcterms:W3CDTF">2024-04-24T16:24:44Z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B67A018B76CD423995EADD10288A71B4_12</vt:lpwstr>
  </property>
  <property fmtid="{D5CDD505-2E9C-101B-9397-08002B2CF9AE}" pid="3" name="KSOProductBuildVer">
    <vt:lpwstr>2052-12.1.0.16729</vt:lpwstr>
  </property>
</Properties>
</file>