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3.svg" ContentType="image/svg+xml"/>
  <Override PartName="/ppt/media/image5.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 id="2147483655" r:id="rId4"/>
    <p:sldMasterId id="2147483657" r:id="rId5"/>
    <p:sldMasterId id="2147483677" r:id="rId6"/>
  </p:sldMasterIdLst>
  <p:notesMasterIdLst>
    <p:notesMasterId r:id="rId32"/>
  </p:notesMasterIdLst>
  <p:handoutMasterIdLst>
    <p:handoutMasterId r:id="rId33"/>
  </p:handoutMasterIdLst>
  <p:sldIdLst>
    <p:sldId id="462" r:id="rId7"/>
    <p:sldId id="464" r:id="rId8"/>
    <p:sldId id="463" r:id="rId9"/>
    <p:sldId id="470" r:id="rId10"/>
    <p:sldId id="472" r:id="rId11"/>
    <p:sldId id="473" r:id="rId12"/>
    <p:sldId id="474" r:id="rId13"/>
    <p:sldId id="475" r:id="rId14"/>
    <p:sldId id="476" r:id="rId15"/>
    <p:sldId id="471" r:id="rId16"/>
    <p:sldId id="477" r:id="rId17"/>
    <p:sldId id="478" r:id="rId18"/>
    <p:sldId id="479" r:id="rId19"/>
    <p:sldId id="480" r:id="rId20"/>
    <p:sldId id="481" r:id="rId21"/>
    <p:sldId id="482" r:id="rId22"/>
    <p:sldId id="483" r:id="rId23"/>
    <p:sldId id="485" r:id="rId24"/>
    <p:sldId id="484" r:id="rId25"/>
    <p:sldId id="486" r:id="rId26"/>
    <p:sldId id="487" r:id="rId27"/>
    <p:sldId id="488" r:id="rId28"/>
    <p:sldId id="489" r:id="rId29"/>
    <p:sldId id="490" r:id="rId30"/>
    <p:sldId id="264" r:id="rId31"/>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2B26"/>
    <a:srgbClr val="49504F"/>
    <a:srgbClr val="B70006"/>
    <a:srgbClr val="FFFFE4"/>
    <a:srgbClr val="919191"/>
    <a:srgbClr val="333333"/>
    <a:srgbClr val="FFFFFF"/>
    <a:srgbClr val="B60206"/>
    <a:srgbClr val="D9D9D9"/>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36" autoAdjust="0"/>
    <p:restoredTop sz="95327" autoAdjust="0"/>
  </p:normalViewPr>
  <p:slideViewPr>
    <p:cSldViewPr snapToGrid="0">
      <p:cViewPr varScale="1">
        <p:scale>
          <a:sx n="81" d="100"/>
          <a:sy n="81" d="100"/>
        </p:scale>
        <p:origin x="413" y="48"/>
      </p:cViewPr>
      <p:guideLst/>
    </p:cSldViewPr>
  </p:slideViewPr>
  <p:notesTextViewPr>
    <p:cViewPr>
      <p:scale>
        <a:sx n="1" d="1"/>
        <a:sy n="1" d="1"/>
      </p:scale>
      <p:origin x="0" y="0"/>
    </p:cViewPr>
  </p:notesTextViewPr>
  <p:notesViewPr>
    <p:cSldViewPr snapToGrid="0">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7" Type="http://schemas.openxmlformats.org/officeDocument/2006/relationships/tags" Target="tags/tag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notesMaster" Target="notesMasters/notesMaster1.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endParaRPr kumimoji="1" lang="zh-CN" altLang="en-US" dirty="0"/>
          </a:p>
        </p:txBody>
      </p:sp>
      <p:sp>
        <p:nvSpPr>
          <p:cNvPr id="3" name="文本占位符 3"/>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5" name="文本占位符 9"/>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6" name="文本占位符 11"/>
          <p:cNvSpPr>
            <a:spLocks noGrp="1"/>
          </p:cNvSpPr>
          <p:nvPr>
            <p:ph type="body" sz="quarter" idx="11" hasCustomPrompt="1"/>
          </p:nvPr>
        </p:nvSpPr>
        <p:spPr>
          <a:xfrm>
            <a:off x="710880" y="164613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79" y="9349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80" y="94509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案例</a:t>
              </a:r>
              <a:endPar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步骤</a:t>
              </a:r>
              <a:endPar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练习</a:t>
              </a:r>
              <a:endPar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练习">
    <p:spTree>
      <p:nvGrpSpPr>
        <p:cNvPr id="1" name=""/>
        <p:cNvGrpSpPr/>
        <p:nvPr/>
      </p:nvGrpSpPr>
      <p:grpSpPr>
        <a:xfrm>
          <a:off x="0" y="0"/>
          <a:ext cx="0" cy="0"/>
          <a:chOff x="0" y="0"/>
          <a:chExt cx="0" cy="0"/>
        </a:xfrm>
      </p:grpSpPr>
      <p:grpSp>
        <p:nvGrpSpPr>
          <p:cNvPr id="6" name="组合 5"/>
          <p:cNvGrpSpPr/>
          <p:nvPr userDrawn="1"/>
        </p:nvGrpSpPr>
        <p:grpSpPr>
          <a:xfrm>
            <a:off x="806306" y="968974"/>
            <a:ext cx="1228476" cy="553085"/>
            <a:chOff x="852891" y="1026849"/>
            <a:chExt cx="1228476" cy="553085"/>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互动</a:t>
              </a:r>
              <a:endPar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练习">
    <p:spTree>
      <p:nvGrpSpPr>
        <p:cNvPr id="1" name=""/>
        <p:cNvGrpSpPr/>
        <p:nvPr/>
      </p:nvGrpSpPr>
      <p:grpSpPr>
        <a:xfrm>
          <a:off x="0" y="0"/>
          <a:ext cx="0" cy="0"/>
          <a:chOff x="0" y="0"/>
          <a:chExt cx="0" cy="0"/>
        </a:xfrm>
      </p:grpSpPr>
      <p:grpSp>
        <p:nvGrpSpPr>
          <p:cNvPr id="6" name="组合 5"/>
          <p:cNvGrpSpPr/>
          <p:nvPr userDrawn="1"/>
        </p:nvGrpSpPr>
        <p:grpSpPr>
          <a:xfrm>
            <a:off x="806306" y="968974"/>
            <a:ext cx="1228476" cy="553085"/>
            <a:chOff x="852891" y="1026849"/>
            <a:chExt cx="1228476" cy="553085"/>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rPr>
                <a:t>拓展</a:t>
              </a:r>
              <a:endParaRPr lang="zh-CN" altLang="en-US" dirty="0">
                <a:solidFill>
                  <a:srgbClr val="AD2B26"/>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标题 1"/>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24" name="六边形 23"/>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5" name="泪珠形 14"/>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阿里巴巴普惠体 B" panose="00020600040101010101" pitchFamily="18" charset="-122"/>
                <a:ea typeface="阿里巴巴普惠体 B" panose="00020600040101010101" pitchFamily="18" charset="-122"/>
                <a:cs typeface="阿里巴巴普惠体 B" panose="00020600040101010101"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3"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endPar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endParaRPr kumimoji="1" lang="zh-CN" altLang="en-US" dirty="0"/>
          </a:p>
          <a:p>
            <a:pPr lvl="0"/>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646133"/>
            <a:ext cx="10749598"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1pPr>
            <a:lvl2pPr marL="719455" indent="-358775">
              <a:lnSpc>
                <a:spcPct val="150000"/>
              </a:lnSpc>
              <a:buFont typeface="Wingdings" panose="05000000000000000000" pitchFamily="2" charset="2"/>
              <a:buChar char="l"/>
              <a:defRPr lang="en-US" altLang="zh-CN" sz="1400" b="0" i="0" dirty="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6" name="文本占位符 9"/>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79" y="16461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阿里巴巴普惠体 R" panose="00020600040101010101" pitchFamily="18" charset="-122"/>
                <a:ea typeface="阿里巴巴普惠体 R" panose="00020600040101010101" pitchFamily="18" charset="-122"/>
                <a:cs typeface="阿里巴巴普惠体 R" panose="00020600040101010101"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6" name="文本占位符 9"/>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1" Type="http://schemas.openxmlformats.org/officeDocument/2006/relationships/theme" Target="../theme/theme4.xml"/><Relationship Id="rId20" Type="http://schemas.openxmlformats.org/officeDocument/2006/relationships/image" Target="../media/image6.png"/><Relationship Id="rId2" Type="http://schemas.openxmlformats.org/officeDocument/2006/relationships/slideLayout" Target="../slideLayouts/slideLayout8.xml"/><Relationship Id="rId19" Type="http://schemas.openxmlformats.org/officeDocument/2006/relationships/slideLayout" Target="../slideLayouts/slideLayout25.xml"/><Relationship Id="rId18" Type="http://schemas.openxmlformats.org/officeDocument/2006/relationships/slideLayout" Target="../slideLayouts/slideLayout24.xml"/><Relationship Id="rId17" Type="http://schemas.openxmlformats.org/officeDocument/2006/relationships/slideLayout" Target="../slideLayouts/slideLayout23.xml"/><Relationship Id="rId16" Type="http://schemas.openxmlformats.org/officeDocument/2006/relationships/slideLayout" Target="../slideLayouts/slideLayout22.xml"/><Relationship Id="rId15" Type="http://schemas.openxmlformats.org/officeDocument/2006/relationships/slideLayout" Target="../slideLayouts/slideLayout21.xml"/><Relationship Id="rId14" Type="http://schemas.openxmlformats.org/officeDocument/2006/relationships/slideLayout" Target="../slideLayouts/slideLayout20.xml"/><Relationship Id="rId13" Type="http://schemas.openxmlformats.org/officeDocument/2006/relationships/slideLayout" Target="../slideLayouts/slideLayout19.xml"/><Relationship Id="rId12" Type="http://schemas.openxmlformats.org/officeDocument/2006/relationships/slideLayout" Target="../slideLayouts/slideLayout18.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image" Target="../media/image7.png"/><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1" fmla="*/ 0 w 1034350"/>
              <a:gd name="connsiteY0-2" fmla="*/ 1136649 h 1136649"/>
              <a:gd name="connsiteX1-3" fmla="*/ 0 w 1034350"/>
              <a:gd name="connsiteY1-4" fmla="*/ 0 h 1136649"/>
              <a:gd name="connsiteX2-5" fmla="*/ 750188 w 1034350"/>
              <a:gd name="connsiteY2-6" fmla="*/ 0 h 1136649"/>
              <a:gd name="connsiteX3-7" fmla="*/ 1034350 w 1034350"/>
              <a:gd name="connsiteY3-8" fmla="*/ 568325 h 1136649"/>
              <a:gd name="connsiteX4-9" fmla="*/ 750188 w 1034350"/>
              <a:gd name="connsiteY4-10" fmla="*/ 1136649 h 1136649"/>
              <a:gd name="connsiteX5-11" fmla="*/ 0 w 1034350"/>
              <a:gd name="connsiteY5-12" fmla="*/ 1136649 h 11366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grpSp>
        <p:nvGrpSpPr>
          <p:cNvPr id="5" name="组合 4"/>
          <p:cNvGrpSpPr/>
          <p:nvPr userDrawn="1"/>
        </p:nvGrpSpPr>
        <p:grpSpPr>
          <a:xfrm>
            <a:off x="2126595" y="2260317"/>
            <a:ext cx="2280944" cy="1168683"/>
            <a:chOff x="1984355" y="1223746"/>
            <a:chExt cx="2280944" cy="1168683"/>
          </a:xfrm>
        </p:grpSpPr>
        <p:sp>
          <p:nvSpPr>
            <p:cNvPr id="20" name="文本框 19"/>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 bg1="lt1" tx1="dk1" bg2="lt2" tx2="dk2" accent1="accent1" accent2="accent2" accent3="accent3" accent4="accent4" accent5="accent5" accent6="accent6" hlink="hlink" folHlink="folHlink"/>
  <p:sldLayoutIdLst>
    <p:sldLayoutId id="2147483653" r:id="rId1"/>
    <p:sldLayoutId id="2147483654" r:id="rId2"/>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sp>
        <p:nvSpPr>
          <p:cNvPr id="20" name="文本框 19"/>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9070" y="2491361"/>
            <a:ext cx="406390" cy="406390"/>
          </a:xfrm>
          <a:prstGeom prst="rect">
            <a:avLst/>
          </a:prstGeom>
        </p:spPr>
      </p:pic>
    </p:spTree>
  </p:cSld>
  <p:clrMap bg1="lt1" tx1="dk1" bg2="lt2" tx2="dk2" accent1="accent1" accent2="accent2" accent3="accent3" accent4="accent4" accent5="accent5" accent6="accent6" hlink="hlink" folHlink="folHlink"/>
  <p:sldLayoutIdLst>
    <p:sldLayoutId id="2147483656"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306083" y="162578"/>
            <a:ext cx="2031376" cy="593842"/>
          </a:xfrm>
          <a:prstGeom prst="rect">
            <a:avLst/>
          </a:prstGeom>
        </p:spPr>
      </p:pic>
      <p:sp>
        <p:nvSpPr>
          <p:cNvPr id="10" name="矩形 9"/>
          <p:cNvSpPr/>
          <p:nvPr userDrawn="1"/>
        </p:nvSpPr>
        <p:spPr>
          <a:xfrm>
            <a:off x="4504267" y="260138"/>
            <a:ext cx="7687727" cy="414020"/>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阿里巴巴普惠体" panose="00020600040101010101" pitchFamily="18" charset="-122"/>
              </a:rPr>
              <a:t>多一句没有，少一句不行，用最短时间，教会更实用的技术！</a:t>
            </a:r>
            <a:endParaRPr lang="zh-CN" altLang="en-US" sz="2100" dirty="0">
              <a:solidFill>
                <a:srgbClr val="49504F"/>
              </a:solidFill>
              <a:latin typeface="华文楷体" panose="02010600040101010101" pitchFamily="2" charset="-122"/>
              <a:ea typeface="华文楷体" panose="02010600040101010101" pitchFamily="2" charset="-122"/>
              <a:cs typeface="阿里巴巴普惠体" panose="00020600040101010101" pitchFamily="18" charset="-122"/>
            </a:endParaRPr>
          </a:p>
        </p:txBody>
      </p:sp>
      <p:sp>
        <p:nvSpPr>
          <p:cNvPr id="15" name="矩形 14"/>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任意形状 21"/>
          <p:cNvSpPr/>
          <p:nvPr userDrawn="1"/>
        </p:nvSpPr>
        <p:spPr>
          <a:xfrm>
            <a:off x="94982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4" name="矩形 14"/>
          <p:cNvSpPr/>
          <p:nvPr userDrawn="1"/>
        </p:nvSpPr>
        <p:spPr bwMode="auto">
          <a:xfrm>
            <a:off x="9697720" y="6582410"/>
            <a:ext cx="2494280" cy="307975"/>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1" fmla="*/ 0 w 2202525"/>
              <a:gd name="connsiteY0-2" fmla="*/ 0 h 275631"/>
              <a:gd name="connsiteX1-3" fmla="*/ 2202525 w 2202525"/>
              <a:gd name="connsiteY1-4" fmla="*/ 0 h 275631"/>
              <a:gd name="connsiteX2-5" fmla="*/ 2202525 w 2202525"/>
              <a:gd name="connsiteY2-6" fmla="*/ 275631 h 275631"/>
              <a:gd name="connsiteX3-7" fmla="*/ 104775 w 2202525"/>
              <a:gd name="connsiteY3-8" fmla="*/ 272456 h 275631"/>
              <a:gd name="connsiteX4-9" fmla="*/ 0 w 2202525"/>
              <a:gd name="connsiteY4-10" fmla="*/ 0 h 2756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5" name="矩形 24"/>
          <p:cNvSpPr/>
          <p:nvPr userDrawn="1"/>
        </p:nvSpPr>
        <p:spPr>
          <a:xfrm>
            <a:off x="9755505" y="6555105"/>
            <a:ext cx="2436495" cy="337185"/>
          </a:xfrm>
          <a:prstGeom prst="rect">
            <a:avLst/>
          </a:prstGeom>
        </p:spPr>
        <p:txBody>
          <a:bodyPr wrap="square">
            <a:spAutoFit/>
          </a:bodyPr>
          <a:lstStyle/>
          <a:p>
            <a:r>
              <a:rPr lang="zh-CN" altLang="en-US" sz="1600" dirty="0">
                <a:solidFill>
                  <a:schemeClr val="bg1"/>
                </a:solidFill>
                <a:latin typeface="华文楷体" panose="02010600040101010101" pitchFamily="2" charset="-122"/>
                <a:ea typeface="华文楷体" panose="02010600040101010101" pitchFamily="2" charset="-122"/>
                <a:cs typeface="阿里巴巴普惠体" panose="00020600040101010101" pitchFamily="18" charset="-122"/>
              </a:rPr>
              <a:t>高级数字化人才培训专家</a:t>
            </a:r>
            <a:endParaRPr lang="zh-CN" altLang="en-US" sz="1600" dirty="0">
              <a:solidFill>
                <a:schemeClr val="bg1"/>
              </a:solidFill>
              <a:latin typeface="华文楷体" panose="02010600040101010101" pitchFamily="2" charset="-122"/>
              <a:ea typeface="华文楷体" panose="02010600040101010101" pitchFamily="2" charset="-122"/>
              <a:cs typeface="阿里巴巴普惠体" panose="00020600040101010101" pitchFamily="18" charset="-122"/>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cSld>
  <p:clrMap bg1="lt1" tx1="dk1" bg2="lt2" tx2="dk2" accent1="accent1" accent2="accent2" accent3="accent3" accent4="accent4" accent5="accent5" accent6="accent6" hlink="hlink" folHlink="folHlink"/>
  <p:sldLayoutIdLst>
    <p:sldLayoutId id="2147483678"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6.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themeOverride" Target="../theme/themeOverride7.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hemeOverride" Target="../theme/themeOverride8.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10.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5.xml"/><Relationship Id="rId5" Type="http://schemas.openxmlformats.org/officeDocument/2006/relationships/themeOverride" Target="../theme/themeOverride11.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1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hemeOverride" Target="../theme/themeOverride13.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15.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themeOverride" Target="../theme/themeOverride16.xml"/><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themeOverride" Target="../theme/themeOverride17.xml"/><Relationship Id="rId2" Type="http://schemas.openxmlformats.org/officeDocument/2006/relationships/image" Target="../media/image19.png"/><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themeOverride" Target="../theme/themeOverride18.xml"/><Relationship Id="rId2" Type="http://schemas.openxmlformats.org/officeDocument/2006/relationships/image" Target="../media/image21.png"/><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hemeOverride" Target="../theme/themeOverride4.xml"/><Relationship Id="rId1" Type="http://schemas.openxmlformats.org/officeDocument/2006/relationships/hyperlink" Target="https://github.com/ecomfe/zrender"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altLang="zh-CN" b="1" dirty="0"/>
              <a:t>Python</a:t>
            </a:r>
            <a:r>
              <a:rPr lang="zh-CN" altLang="en-US" b="1" dirty="0"/>
              <a:t>数据可视化</a:t>
            </a:r>
            <a:endParaRPr lang="zh-CN" alt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t>数据可视化简介</a:t>
            </a:r>
            <a:endParaRPr lang="en-US" altLang="zh-CN" b="1" dirty="0"/>
          </a:p>
          <a:p>
            <a:r>
              <a:rPr lang="en-GB" altLang="zh-CN" b="1" dirty="0">
                <a:solidFill>
                  <a:srgbClr val="FF0000"/>
                </a:solidFill>
              </a:rPr>
              <a:t>Matplotlib</a:t>
            </a:r>
            <a:r>
              <a:rPr lang="zh-CN" altLang="en-US" b="1" dirty="0">
                <a:solidFill>
                  <a:srgbClr val="FF0000"/>
                </a:solidFill>
              </a:rPr>
              <a:t>绘图</a:t>
            </a:r>
            <a:endParaRPr lang="zh-CN" altLang="en-US" b="1" dirty="0">
              <a:solidFill>
                <a:srgbClr val="FF0000"/>
              </a:solidFill>
            </a:endParaRPr>
          </a:p>
          <a:p>
            <a:pPr marL="0" indent="0">
              <a:buNone/>
            </a:pPr>
            <a:endParaRPr lang="zh-CN" alt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2.1 Matplotlib</a:t>
            </a:r>
            <a:r>
              <a:rPr lang="zh-CN" altLang="en-US" dirty="0"/>
              <a:t>绘图入门</a:t>
            </a:r>
            <a:endParaRPr lang="zh-CN" altLang="en-US" dirty="0"/>
          </a:p>
        </p:txBody>
      </p:sp>
      <p:sp>
        <p:nvSpPr>
          <p:cNvPr id="4" name="文本占位符 3"/>
          <p:cNvSpPr>
            <a:spLocks noGrp="1"/>
          </p:cNvSpPr>
          <p:nvPr>
            <p:ph type="body" sz="quarter" idx="11"/>
          </p:nvPr>
        </p:nvSpPr>
        <p:spPr/>
        <p:txBody>
          <a:bodyPr/>
          <a:lstStyle/>
          <a:p>
            <a:pPr marL="342900" indent="-342900">
              <a:buFont typeface="+mj-lt"/>
              <a:buAutoNum type="arabicPeriod"/>
            </a:pPr>
            <a:r>
              <a:rPr lang="zh-CN" altLang="en-US" dirty="0"/>
              <a:t>使用</a:t>
            </a:r>
            <a:r>
              <a:rPr lang="en-GB" altLang="zh-CN" dirty="0"/>
              <a:t>Matplotlib</a:t>
            </a:r>
            <a:r>
              <a:rPr lang="zh-CN" altLang="en-US" dirty="0"/>
              <a:t>需要导入</a:t>
            </a:r>
            <a:r>
              <a:rPr lang="en-GB" altLang="zh-CN" dirty="0" err="1"/>
              <a:t>pyplot</a:t>
            </a:r>
            <a:r>
              <a:rPr lang="en-GB" altLang="zh-CN" dirty="0"/>
              <a:t> </a:t>
            </a:r>
            <a:endParaRPr lang="en-GB" altLang="zh-CN" dirty="0"/>
          </a:p>
          <a:p>
            <a:r>
              <a:rPr lang="zh-CN" altLang="en-US" dirty="0"/>
              <a:t>       </a:t>
            </a:r>
            <a:r>
              <a:rPr lang="en-GB" altLang="zh-CN" dirty="0" err="1"/>
              <a:t>Matplotlib.pyplot</a:t>
            </a:r>
            <a:r>
              <a:rPr lang="en-GB" altLang="zh-CN" dirty="0"/>
              <a:t> </a:t>
            </a:r>
            <a:r>
              <a:rPr lang="zh-CN" altLang="en-US" dirty="0"/>
              <a:t>包含一系列绘图函数的相关函数</a:t>
            </a:r>
            <a:endParaRPr lang="en-GB" altLang="zh-CN" dirty="0"/>
          </a:p>
          <a:p>
            <a:r>
              <a:rPr lang="en-GB" altLang="zh-CN" dirty="0"/>
              <a:t>       import </a:t>
            </a:r>
            <a:r>
              <a:rPr lang="en-GB" altLang="zh-CN" dirty="0" err="1"/>
              <a:t>matplotlib.pyplot</a:t>
            </a:r>
            <a:r>
              <a:rPr lang="en-GB" altLang="zh-CN" dirty="0"/>
              <a:t> as </a:t>
            </a:r>
            <a:r>
              <a:rPr lang="en-GB" altLang="zh-CN" dirty="0" err="1"/>
              <a:t>plt</a:t>
            </a:r>
            <a:endParaRPr lang="en-GB" altLang="zh-CN" dirty="0"/>
          </a:p>
          <a:p>
            <a:endParaRPr lang="zh-CN" altLang="en-US" b="0" dirty="0"/>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2.1 Matplotlib</a:t>
            </a:r>
            <a:r>
              <a:rPr lang="zh-CN" altLang="en-US" dirty="0"/>
              <a:t>绘图入门</a:t>
            </a:r>
            <a:endParaRPr lang="zh-CN" altLang="en-US" dirty="0"/>
          </a:p>
        </p:txBody>
      </p:sp>
      <p:sp>
        <p:nvSpPr>
          <p:cNvPr id="4" name="文本占位符 3"/>
          <p:cNvSpPr>
            <a:spLocks noGrp="1"/>
          </p:cNvSpPr>
          <p:nvPr>
            <p:ph type="body" sz="quarter" idx="11"/>
          </p:nvPr>
        </p:nvSpPr>
        <p:spPr/>
        <p:txBody>
          <a:bodyPr/>
          <a:lstStyle/>
          <a:p>
            <a:pPr marL="285750" indent="-285750">
              <a:buFont typeface="Wingdings" panose="05000000000000000000" pitchFamily="2" charset="2"/>
              <a:buChar char="l"/>
            </a:pPr>
            <a:r>
              <a:rPr lang="en-US" altLang="zh-CN" dirty="0"/>
              <a:t>Matplotlib</a:t>
            </a:r>
            <a:r>
              <a:rPr lang="zh-CN" altLang="en-US" dirty="0"/>
              <a:t>提供了两种方法来作图：状态接口和面向对象</a:t>
            </a:r>
            <a:endParaRPr lang="en-US" altLang="zh-CN" dirty="0"/>
          </a:p>
          <a:p>
            <a:pPr marL="342900" indent="-342900">
              <a:buFont typeface="+mj-lt"/>
              <a:buAutoNum type="arabicPeriod"/>
            </a:pPr>
            <a:r>
              <a:rPr lang="zh-CN" altLang="en-US" dirty="0"/>
              <a:t>状态接口：</a:t>
            </a:r>
            <a:endParaRPr lang="en-US" altLang="zh-CN" dirty="0"/>
          </a:p>
          <a:p>
            <a:endParaRPr lang="zh-CN" altLang="en-US" b="0" dirty="0"/>
          </a:p>
        </p:txBody>
      </p:sp>
      <p:pic>
        <p:nvPicPr>
          <p:cNvPr id="5" name="图片 4"/>
          <p:cNvPicPr>
            <a:picLocks noChangeAspect="1"/>
          </p:cNvPicPr>
          <p:nvPr/>
        </p:nvPicPr>
        <p:blipFill>
          <a:blip r:embed="rId1"/>
          <a:stretch>
            <a:fillRect/>
          </a:stretch>
        </p:blipFill>
        <p:spPr>
          <a:xfrm>
            <a:off x="736470" y="2545146"/>
            <a:ext cx="10647619" cy="3257143"/>
          </a:xfrm>
          <a:prstGeom prst="rect">
            <a:avLst/>
          </a:prstGeom>
        </p:spPr>
      </p:pic>
      <p:pic>
        <p:nvPicPr>
          <p:cNvPr id="7" name="图片 6"/>
          <p:cNvPicPr>
            <a:picLocks noChangeAspect="1"/>
          </p:cNvPicPr>
          <p:nvPr/>
        </p:nvPicPr>
        <p:blipFill>
          <a:blip r:embed="rId2"/>
          <a:stretch>
            <a:fillRect/>
          </a:stretch>
        </p:blipFill>
        <p:spPr>
          <a:xfrm>
            <a:off x="4760535" y="1457271"/>
            <a:ext cx="6945305" cy="1804379"/>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2.1 Matplotlib</a:t>
            </a:r>
            <a:r>
              <a:rPr lang="zh-CN" altLang="en-US" dirty="0"/>
              <a:t>绘图入门</a:t>
            </a:r>
            <a:endParaRPr lang="zh-CN" altLang="en-US" dirty="0"/>
          </a:p>
        </p:txBody>
      </p:sp>
      <p:sp>
        <p:nvSpPr>
          <p:cNvPr id="4" name="文本占位符 3"/>
          <p:cNvSpPr>
            <a:spLocks noGrp="1"/>
          </p:cNvSpPr>
          <p:nvPr>
            <p:ph type="body" sz="quarter" idx="11"/>
          </p:nvPr>
        </p:nvSpPr>
        <p:spPr/>
        <p:txBody>
          <a:bodyPr/>
          <a:lstStyle/>
          <a:p>
            <a:pPr marL="342900" indent="-342900">
              <a:buFont typeface="+mj-lt"/>
              <a:buAutoNum type="arabicPeriod" startAt="2"/>
            </a:pPr>
            <a:r>
              <a:rPr lang="zh-CN" altLang="en-US" dirty="0"/>
              <a:t>面向对象：</a:t>
            </a:r>
            <a:endParaRPr lang="en-US" altLang="zh-CN" dirty="0"/>
          </a:p>
          <a:p>
            <a:r>
              <a:rPr lang="en-GB" altLang="zh-CN" dirty="0"/>
              <a:t>fig, ax = </a:t>
            </a:r>
            <a:r>
              <a:rPr lang="en-GB" altLang="zh-CN" dirty="0" err="1"/>
              <a:t>plt.subplots</a:t>
            </a:r>
            <a:r>
              <a:rPr lang="en-GB" altLang="zh-CN" dirty="0"/>
              <a:t>(</a:t>
            </a:r>
            <a:r>
              <a:rPr lang="en-GB" altLang="zh-CN" dirty="0" err="1"/>
              <a:t>figsize</a:t>
            </a:r>
            <a:r>
              <a:rPr lang="en-GB" altLang="zh-CN" dirty="0"/>
              <a:t>=(15,3))  #</a:t>
            </a:r>
            <a:r>
              <a:rPr lang="zh-CN" altLang="en-US" dirty="0"/>
              <a:t>创建坐标轴对象</a:t>
            </a:r>
            <a:endParaRPr lang="zh-CN" altLang="en-US" dirty="0"/>
          </a:p>
          <a:p>
            <a:r>
              <a:rPr lang="en-GB" altLang="zh-CN" dirty="0" err="1"/>
              <a:t>ax.plot</a:t>
            </a:r>
            <a:r>
              <a:rPr lang="en-GB" altLang="zh-CN" dirty="0"/>
              <a:t>(x, y) #</a:t>
            </a:r>
            <a:r>
              <a:rPr lang="zh-CN" altLang="en-US" dirty="0"/>
              <a:t>调用坐标轴的绘图方法</a:t>
            </a:r>
            <a:endParaRPr lang="zh-CN" altLang="en-US" dirty="0"/>
          </a:p>
          <a:p>
            <a:r>
              <a:rPr lang="en-GB" altLang="zh-CN" dirty="0" err="1"/>
              <a:t>ax.set_xlim</a:t>
            </a:r>
            <a:r>
              <a:rPr lang="en-GB" altLang="zh-CN" dirty="0"/>
              <a:t>(0, 10) # </a:t>
            </a:r>
            <a:r>
              <a:rPr lang="zh-CN" altLang="en-US" dirty="0"/>
              <a:t>调用坐标轴的设置</a:t>
            </a:r>
            <a:r>
              <a:rPr lang="en-GB" altLang="zh-CN" dirty="0"/>
              <a:t>x</a:t>
            </a:r>
            <a:r>
              <a:rPr lang="zh-CN" altLang="en-US" dirty="0"/>
              <a:t>轴上下限的方法</a:t>
            </a:r>
            <a:endParaRPr lang="zh-CN" altLang="en-US" dirty="0"/>
          </a:p>
          <a:p>
            <a:r>
              <a:rPr lang="en-GB" altLang="zh-CN" dirty="0" err="1"/>
              <a:t>ax.set_ylim</a:t>
            </a:r>
            <a:r>
              <a:rPr lang="en-GB" altLang="zh-CN" dirty="0"/>
              <a:t>(-3, 8) </a:t>
            </a:r>
            <a:endParaRPr lang="en-GB" altLang="zh-CN" dirty="0"/>
          </a:p>
          <a:p>
            <a:r>
              <a:rPr lang="en-GB" altLang="zh-CN" dirty="0" err="1"/>
              <a:t>ax.set_xlabel</a:t>
            </a:r>
            <a:r>
              <a:rPr lang="en-GB" altLang="zh-CN" dirty="0"/>
              <a:t>('X axis') # </a:t>
            </a:r>
            <a:r>
              <a:rPr lang="zh-CN" altLang="en-US" dirty="0"/>
              <a:t>调用坐标轴的设置</a:t>
            </a:r>
            <a:r>
              <a:rPr lang="en-GB" altLang="zh-CN" dirty="0"/>
              <a:t>x</a:t>
            </a:r>
            <a:r>
              <a:rPr lang="zh-CN" altLang="en-US" dirty="0"/>
              <a:t>轴标签的方法</a:t>
            </a:r>
            <a:endParaRPr lang="zh-CN" altLang="en-US" dirty="0"/>
          </a:p>
          <a:p>
            <a:r>
              <a:rPr lang="en-GB" altLang="zh-CN" dirty="0" err="1"/>
              <a:t>ax.set_ylabel</a:t>
            </a:r>
            <a:r>
              <a:rPr lang="en-GB" altLang="zh-CN" dirty="0"/>
              <a:t>('Y </a:t>
            </a:r>
            <a:r>
              <a:rPr lang="en-GB" altLang="zh-CN" dirty="0" err="1"/>
              <a:t>axis',size</a:t>
            </a:r>
            <a:r>
              <a:rPr lang="en-GB" altLang="zh-CN" dirty="0"/>
              <a:t> = 20) # </a:t>
            </a:r>
            <a:r>
              <a:rPr lang="zh-CN" altLang="en-US" dirty="0"/>
              <a:t>调用坐标轴的设置</a:t>
            </a:r>
            <a:r>
              <a:rPr lang="en-GB" altLang="zh-CN" dirty="0"/>
              <a:t>y</a:t>
            </a:r>
            <a:r>
              <a:rPr lang="zh-CN" altLang="en-US" dirty="0"/>
              <a:t>轴标签的方法</a:t>
            </a:r>
            <a:endParaRPr lang="zh-CN" altLang="en-US" dirty="0"/>
          </a:p>
        </p:txBody>
      </p:sp>
      <p:pic>
        <p:nvPicPr>
          <p:cNvPr id="5" name="图片 4"/>
          <p:cNvPicPr>
            <a:picLocks noChangeAspect="1"/>
          </p:cNvPicPr>
          <p:nvPr/>
        </p:nvPicPr>
        <p:blipFill>
          <a:blip r:embed="rId1"/>
          <a:stretch>
            <a:fillRect/>
          </a:stretch>
        </p:blipFill>
        <p:spPr>
          <a:xfrm>
            <a:off x="710880" y="2129873"/>
            <a:ext cx="10638095" cy="2428571"/>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GB" altLang="zh-CN" dirty="0"/>
              <a:t>2.2 matplotlib </a:t>
            </a:r>
            <a:r>
              <a:rPr lang="zh-CN" altLang="en-US" dirty="0"/>
              <a:t>数据可视化案例</a:t>
            </a:r>
            <a:endParaRPr lang="zh-CN" altLang="en-US" dirty="0"/>
          </a:p>
        </p:txBody>
      </p:sp>
      <p:sp>
        <p:nvSpPr>
          <p:cNvPr id="4" name="文本占位符 3"/>
          <p:cNvSpPr>
            <a:spLocks noGrp="1"/>
          </p:cNvSpPr>
          <p:nvPr>
            <p:ph type="body" sz="quarter" idx="11"/>
          </p:nvPr>
        </p:nvSpPr>
        <p:spPr/>
        <p:txBody>
          <a:bodyPr/>
          <a:lstStyle/>
          <a:p>
            <a:pPr marL="342900" indent="-342900">
              <a:buFont typeface="+mj-lt"/>
              <a:buAutoNum type="arabicPeriod"/>
            </a:pPr>
            <a:r>
              <a:rPr lang="zh-CN" altLang="en-US" b="0" dirty="0"/>
              <a:t>数据集介绍</a:t>
            </a:r>
            <a:endParaRPr lang="en-US" altLang="zh-CN" b="0" dirty="0"/>
          </a:p>
          <a:p>
            <a:pPr marL="285750" indent="-285750">
              <a:buFont typeface="Wingdings" panose="05000000000000000000" pitchFamily="2" charset="2"/>
              <a:buChar char="Ø"/>
            </a:pPr>
            <a:r>
              <a:rPr lang="zh-CN" altLang="en-US" dirty="0"/>
              <a:t>通过</a:t>
            </a:r>
            <a:r>
              <a:rPr lang="en-US" altLang="zh-CN" dirty="0"/>
              <a:t>Anscombe</a:t>
            </a:r>
            <a:r>
              <a:rPr lang="zh-CN" altLang="en-US" dirty="0"/>
              <a:t>数据集说明数据可视化的重要性</a:t>
            </a:r>
            <a:endParaRPr lang="zh-CN" altLang="en-US" dirty="0"/>
          </a:p>
          <a:p>
            <a:pPr marL="285750" indent="-285750">
              <a:buFont typeface="Wingdings" panose="05000000000000000000" pitchFamily="2" charset="2"/>
              <a:buChar char="Ø"/>
            </a:pPr>
            <a:r>
              <a:rPr lang="en-US" altLang="zh-CN" dirty="0"/>
              <a:t>Anscombe</a:t>
            </a:r>
            <a:r>
              <a:rPr lang="zh-CN" altLang="en-US" dirty="0"/>
              <a:t>数据集由英国统计学家</a:t>
            </a:r>
            <a:r>
              <a:rPr lang="en-US" altLang="zh-CN" dirty="0"/>
              <a:t>Frank Anscombe</a:t>
            </a:r>
            <a:r>
              <a:rPr lang="zh-CN" altLang="en-US" dirty="0"/>
              <a:t>创建，数据集包含</a:t>
            </a:r>
            <a:r>
              <a:rPr lang="en-US" altLang="zh-CN" dirty="0"/>
              <a:t>4</a:t>
            </a:r>
            <a:r>
              <a:rPr lang="zh-CN" altLang="en-US" dirty="0"/>
              <a:t>组数据，每组数据包含两个连续变量。</a:t>
            </a:r>
            <a:endParaRPr lang="zh-CN" altLang="en-US" dirty="0"/>
          </a:p>
          <a:p>
            <a:pPr marL="285750" indent="-285750">
              <a:buFont typeface="Wingdings" panose="05000000000000000000" pitchFamily="2" charset="2"/>
              <a:buChar char="Ø"/>
            </a:pPr>
            <a:r>
              <a:rPr lang="zh-CN" altLang="en-US" dirty="0"/>
              <a:t>每组数据的平均值、方差、相关性基本相同，但是当它们可视化后，就会发现每组数据的模式明显不同。</a:t>
            </a:r>
            <a:endParaRPr lang="zh-CN" altLang="en-US" dirty="0"/>
          </a:p>
          <a:p>
            <a:r>
              <a:rPr lang="en-GB" altLang="zh-CN" dirty="0"/>
              <a:t>import seaborn as </a:t>
            </a:r>
            <a:r>
              <a:rPr lang="en-GB" altLang="zh-CN" dirty="0" err="1"/>
              <a:t>sns</a:t>
            </a:r>
            <a:endParaRPr lang="en-GB" altLang="zh-CN" dirty="0"/>
          </a:p>
          <a:p>
            <a:r>
              <a:rPr lang="en-GB" altLang="zh-CN" dirty="0" err="1"/>
              <a:t>anscombe</a:t>
            </a:r>
            <a:r>
              <a:rPr lang="en-GB" altLang="zh-CN" dirty="0"/>
              <a:t> = </a:t>
            </a:r>
            <a:r>
              <a:rPr lang="en-GB" altLang="zh-CN" dirty="0" err="1"/>
              <a:t>sns.load_dataset</a:t>
            </a:r>
            <a:r>
              <a:rPr lang="en-GB" altLang="zh-CN" dirty="0"/>
              <a:t>('</a:t>
            </a:r>
            <a:r>
              <a:rPr lang="en-GB" altLang="zh-CN" dirty="0" err="1"/>
              <a:t>anscombe</a:t>
            </a:r>
            <a:r>
              <a:rPr lang="en-GB" altLang="zh-CN" dirty="0"/>
              <a:t>')</a:t>
            </a:r>
            <a:endParaRPr lang="en-GB" altLang="zh-CN" dirty="0"/>
          </a:p>
          <a:p>
            <a:r>
              <a:rPr lang="en-GB" altLang="zh-CN" dirty="0"/>
              <a:t>print(</a:t>
            </a:r>
            <a:r>
              <a:rPr lang="en-GB" altLang="zh-CN" dirty="0" err="1"/>
              <a:t>anscombe</a:t>
            </a:r>
            <a:r>
              <a:rPr lang="en-GB" altLang="zh-CN" dirty="0"/>
              <a:t>)</a:t>
            </a:r>
            <a:endParaRPr lang="zh-CN" altLang="en-US" b="0" dirty="0"/>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GB" altLang="zh-CN" dirty="0"/>
              <a:t>2.2 matplotlib </a:t>
            </a:r>
            <a:r>
              <a:rPr lang="zh-CN" altLang="en-US" dirty="0"/>
              <a:t>数据可视化案例</a:t>
            </a:r>
            <a:endParaRPr lang="zh-CN" altLang="en-US" dirty="0"/>
          </a:p>
        </p:txBody>
      </p:sp>
      <p:sp>
        <p:nvSpPr>
          <p:cNvPr id="4" name="文本占位符 3"/>
          <p:cNvSpPr>
            <a:spLocks noGrp="1"/>
          </p:cNvSpPr>
          <p:nvPr>
            <p:ph type="body" sz="quarter" idx="11"/>
          </p:nvPr>
        </p:nvSpPr>
        <p:spPr/>
        <p:txBody>
          <a:bodyPr/>
          <a:lstStyle/>
          <a:p>
            <a:pPr marL="342900" indent="-342900">
              <a:buFont typeface="+mj-lt"/>
              <a:buAutoNum type="arabicPeriod" startAt="2"/>
            </a:pPr>
            <a:r>
              <a:rPr lang="zh-CN" altLang="en-US" dirty="0"/>
              <a:t>数据中的</a:t>
            </a:r>
            <a:r>
              <a:rPr lang="en-US" altLang="zh-CN" dirty="0"/>
              <a:t>dataset </a:t>
            </a:r>
            <a:r>
              <a:rPr lang="zh-CN" altLang="en-US" dirty="0"/>
              <a:t>列，用来区分整个数据集中的子数据集</a:t>
            </a:r>
            <a:endParaRPr lang="zh-CN" altLang="en-US" dirty="0"/>
          </a:p>
          <a:p>
            <a:r>
              <a:rPr lang="en-GB" altLang="zh-CN" dirty="0"/>
              <a:t>dataset_1 = </a:t>
            </a:r>
            <a:r>
              <a:rPr lang="en-GB" altLang="zh-CN" dirty="0" err="1"/>
              <a:t>anscombe</a:t>
            </a:r>
            <a:r>
              <a:rPr lang="en-GB" altLang="zh-CN" dirty="0"/>
              <a:t>[</a:t>
            </a:r>
            <a:r>
              <a:rPr lang="en-GB" altLang="zh-CN" dirty="0" err="1"/>
              <a:t>anscombe</a:t>
            </a:r>
            <a:r>
              <a:rPr lang="en-GB" altLang="zh-CN" dirty="0"/>
              <a:t>['dataset']=='I']</a:t>
            </a:r>
            <a:endParaRPr lang="en-GB" altLang="zh-CN" dirty="0"/>
          </a:p>
          <a:p>
            <a:r>
              <a:rPr lang="en-GB" altLang="zh-CN" dirty="0"/>
              <a:t>dataset_2 = </a:t>
            </a:r>
            <a:r>
              <a:rPr lang="en-GB" altLang="zh-CN" dirty="0" err="1"/>
              <a:t>anscombe</a:t>
            </a:r>
            <a:r>
              <a:rPr lang="en-GB" altLang="zh-CN" dirty="0"/>
              <a:t>[</a:t>
            </a:r>
            <a:r>
              <a:rPr lang="en-GB" altLang="zh-CN" dirty="0" err="1"/>
              <a:t>anscombe</a:t>
            </a:r>
            <a:r>
              <a:rPr lang="en-GB" altLang="zh-CN" dirty="0"/>
              <a:t>['dataset']=='II']</a:t>
            </a:r>
            <a:endParaRPr lang="en-GB" altLang="zh-CN" dirty="0"/>
          </a:p>
          <a:p>
            <a:r>
              <a:rPr lang="en-GB" altLang="zh-CN" dirty="0"/>
              <a:t>dataset_3 = </a:t>
            </a:r>
            <a:r>
              <a:rPr lang="en-GB" altLang="zh-CN" dirty="0" err="1"/>
              <a:t>anscombe</a:t>
            </a:r>
            <a:r>
              <a:rPr lang="en-GB" altLang="zh-CN" dirty="0"/>
              <a:t>[</a:t>
            </a:r>
            <a:r>
              <a:rPr lang="en-GB" altLang="zh-CN" dirty="0" err="1"/>
              <a:t>anscombe</a:t>
            </a:r>
            <a:r>
              <a:rPr lang="en-GB" altLang="zh-CN" dirty="0"/>
              <a:t>['dataset']=='III']</a:t>
            </a:r>
            <a:endParaRPr lang="en-GB" altLang="zh-CN" dirty="0"/>
          </a:p>
          <a:p>
            <a:r>
              <a:rPr lang="en-GB" altLang="zh-CN" dirty="0"/>
              <a:t>dataset_4 = </a:t>
            </a:r>
            <a:r>
              <a:rPr lang="en-GB" altLang="zh-CN" dirty="0" err="1"/>
              <a:t>anscombe</a:t>
            </a:r>
            <a:r>
              <a:rPr lang="en-GB" altLang="zh-CN" dirty="0"/>
              <a:t>[</a:t>
            </a:r>
            <a:r>
              <a:rPr lang="en-GB" altLang="zh-CN" dirty="0" err="1"/>
              <a:t>anscombe</a:t>
            </a:r>
            <a:r>
              <a:rPr lang="en-GB" altLang="zh-CN" dirty="0"/>
              <a:t>['dataset']=='IV’]</a:t>
            </a:r>
            <a:endParaRPr lang="en-GB" altLang="zh-CN" dirty="0"/>
          </a:p>
          <a:p>
            <a:pPr marL="342900" indent="-342900">
              <a:buFont typeface="+mj-lt"/>
              <a:buAutoNum type="arabicPeriod" startAt="3"/>
            </a:pPr>
            <a:r>
              <a:rPr lang="zh-CN" altLang="en-US" dirty="0"/>
              <a:t>查看数据的统计分布情况</a:t>
            </a:r>
            <a:endParaRPr lang="zh-CN" altLang="en-US" dirty="0"/>
          </a:p>
          <a:p>
            <a:r>
              <a:rPr lang="en-GB" altLang="zh-CN" dirty="0"/>
              <a:t>dataset_1.describe()</a:t>
            </a:r>
            <a:endParaRPr lang="en-GB" altLang="zh-CN" dirty="0"/>
          </a:p>
          <a:p>
            <a:r>
              <a:rPr lang="en-GB" altLang="zh-CN" dirty="0"/>
              <a:t>dataset_</a:t>
            </a:r>
            <a:r>
              <a:rPr lang="en-US" altLang="zh-CN" dirty="0"/>
              <a:t>2</a:t>
            </a:r>
            <a:r>
              <a:rPr lang="en-GB" altLang="zh-CN" dirty="0"/>
              <a:t>.describe()</a:t>
            </a:r>
            <a:endParaRPr lang="en-GB" altLang="zh-CN" dirty="0"/>
          </a:p>
          <a:p>
            <a:r>
              <a:rPr lang="en-GB" altLang="zh-CN" dirty="0"/>
              <a:t>dataset_</a:t>
            </a:r>
            <a:r>
              <a:rPr lang="en-US" altLang="zh-CN" dirty="0"/>
              <a:t>3</a:t>
            </a:r>
            <a:r>
              <a:rPr lang="en-GB" altLang="zh-CN" dirty="0"/>
              <a:t>.describe()</a:t>
            </a:r>
            <a:endParaRPr lang="en-GB" altLang="zh-CN" dirty="0"/>
          </a:p>
          <a:p>
            <a:r>
              <a:rPr lang="en-GB" altLang="zh-CN" dirty="0"/>
              <a:t>dataset_</a:t>
            </a:r>
            <a:r>
              <a:rPr lang="en-US" altLang="zh-CN" dirty="0"/>
              <a:t>4</a:t>
            </a:r>
            <a:r>
              <a:rPr lang="en-GB" altLang="zh-CN" dirty="0"/>
              <a:t>.describe()</a:t>
            </a:r>
            <a:endParaRPr lang="en-GB" altLang="zh-CN" b="0" dirty="0"/>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GB" altLang="zh-CN" dirty="0"/>
              <a:t>2.2 matplotlib </a:t>
            </a:r>
            <a:r>
              <a:rPr lang="zh-CN" altLang="en-US" dirty="0"/>
              <a:t>数据可视化案例</a:t>
            </a:r>
            <a:endParaRPr lang="zh-CN" altLang="en-US" dirty="0"/>
          </a:p>
        </p:txBody>
      </p:sp>
      <p:sp>
        <p:nvSpPr>
          <p:cNvPr id="4" name="文本占位符 3"/>
          <p:cNvSpPr>
            <a:spLocks noGrp="1"/>
          </p:cNvSpPr>
          <p:nvPr>
            <p:ph type="body" sz="quarter" idx="11"/>
          </p:nvPr>
        </p:nvSpPr>
        <p:spPr/>
        <p:txBody>
          <a:bodyPr/>
          <a:lstStyle/>
          <a:p>
            <a:pPr marL="342900" indent="-342900">
              <a:buFont typeface="+mj-lt"/>
              <a:buAutoNum type="arabicPeriod" startAt="4"/>
            </a:pPr>
            <a:r>
              <a:rPr lang="zh-CN" altLang="en-US" dirty="0"/>
              <a:t>从数据的统计量看，变量</a:t>
            </a:r>
            <a:r>
              <a:rPr lang="en-US" altLang="zh-CN" dirty="0"/>
              <a:t>X</a:t>
            </a:r>
            <a:r>
              <a:rPr lang="zh-CN" altLang="en-US" dirty="0"/>
              <a:t>，</a:t>
            </a:r>
            <a:r>
              <a:rPr lang="en-US" altLang="zh-CN" dirty="0"/>
              <a:t>Y</a:t>
            </a:r>
            <a:r>
              <a:rPr lang="zh-CN" altLang="en-US" dirty="0"/>
              <a:t>，</a:t>
            </a:r>
            <a:r>
              <a:rPr lang="en-US" altLang="zh-CN" dirty="0"/>
              <a:t>4</a:t>
            </a:r>
            <a:r>
              <a:rPr lang="zh-CN" altLang="en-US" dirty="0"/>
              <a:t>个子数据集的平均值和标准差基本相同。</a:t>
            </a:r>
            <a:endParaRPr lang="en-US" altLang="zh-CN" dirty="0"/>
          </a:p>
          <a:p>
            <a:r>
              <a:rPr lang="zh-CN" altLang="en-US" dirty="0"/>
              <a:t>      但是平均值和标准差相同，几个数据集就完全相同么？</a:t>
            </a:r>
            <a:endParaRPr lang="zh-CN" altLang="en-US" dirty="0"/>
          </a:p>
          <a:p>
            <a:endParaRPr lang="en-GB" altLang="zh-CN" b="0" dirty="0"/>
          </a:p>
        </p:txBody>
      </p:sp>
      <p:pic>
        <p:nvPicPr>
          <p:cNvPr id="5" name="图片 4"/>
          <p:cNvPicPr>
            <a:picLocks noChangeAspect="1"/>
          </p:cNvPicPr>
          <p:nvPr/>
        </p:nvPicPr>
        <p:blipFill>
          <a:blip r:embed="rId1"/>
          <a:stretch>
            <a:fillRect/>
          </a:stretch>
        </p:blipFill>
        <p:spPr>
          <a:xfrm>
            <a:off x="961534" y="2586141"/>
            <a:ext cx="9011128" cy="3331778"/>
          </a:xfrm>
          <a:prstGeom prst="rect">
            <a:avLst/>
          </a:prstGeom>
        </p:spPr>
      </p:pic>
      <p:pic>
        <p:nvPicPr>
          <p:cNvPr id="7" name="图片 6"/>
          <p:cNvPicPr>
            <a:picLocks noChangeAspect="1"/>
          </p:cNvPicPr>
          <p:nvPr/>
        </p:nvPicPr>
        <p:blipFill>
          <a:blip r:embed="rId2"/>
          <a:stretch>
            <a:fillRect/>
          </a:stretch>
        </p:blipFill>
        <p:spPr>
          <a:xfrm>
            <a:off x="961534" y="2586141"/>
            <a:ext cx="9577633" cy="3604485"/>
          </a:xfrm>
          <a:prstGeom prst="rect">
            <a:avLst/>
          </a:prstGeom>
        </p:spPr>
      </p:pic>
      <p:pic>
        <p:nvPicPr>
          <p:cNvPr id="9" name="图片 8"/>
          <p:cNvPicPr>
            <a:picLocks noChangeAspect="1"/>
          </p:cNvPicPr>
          <p:nvPr/>
        </p:nvPicPr>
        <p:blipFill>
          <a:blip r:embed="rId3"/>
          <a:stretch>
            <a:fillRect/>
          </a:stretch>
        </p:blipFill>
        <p:spPr>
          <a:xfrm>
            <a:off x="961534" y="2637633"/>
            <a:ext cx="9577633" cy="3501500"/>
          </a:xfrm>
          <a:prstGeom prst="rect">
            <a:avLst/>
          </a:prstGeom>
        </p:spPr>
      </p:pic>
      <p:pic>
        <p:nvPicPr>
          <p:cNvPr id="11" name="图片 10"/>
          <p:cNvPicPr>
            <a:picLocks noChangeAspect="1"/>
          </p:cNvPicPr>
          <p:nvPr/>
        </p:nvPicPr>
        <p:blipFill>
          <a:blip r:embed="rId4"/>
          <a:stretch>
            <a:fillRect/>
          </a:stretch>
        </p:blipFill>
        <p:spPr>
          <a:xfrm>
            <a:off x="961534" y="2586141"/>
            <a:ext cx="9906565" cy="3684922"/>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GB" altLang="zh-CN" dirty="0"/>
              <a:t>2.2 matplotlib </a:t>
            </a:r>
            <a:r>
              <a:rPr lang="zh-CN" altLang="en-US" dirty="0"/>
              <a:t>数据可视化案例</a:t>
            </a:r>
            <a:endParaRPr lang="zh-CN" altLang="en-US" dirty="0"/>
          </a:p>
        </p:txBody>
      </p:sp>
      <p:sp>
        <p:nvSpPr>
          <p:cNvPr id="4" name="文本占位符 3"/>
          <p:cNvSpPr>
            <a:spLocks noGrp="1"/>
          </p:cNvSpPr>
          <p:nvPr>
            <p:ph type="body" sz="quarter" idx="11"/>
          </p:nvPr>
        </p:nvSpPr>
        <p:spPr/>
        <p:txBody>
          <a:bodyPr/>
          <a:lstStyle/>
          <a:p>
            <a:pPr marL="342900" indent="-342900">
              <a:buFont typeface="+mj-lt"/>
              <a:buAutoNum type="arabicPeriod" startAt="5"/>
            </a:pPr>
            <a:r>
              <a:rPr lang="zh-CN" altLang="en-GB" b="0" dirty="0"/>
              <a:t>画出</a:t>
            </a:r>
            <a:r>
              <a:rPr lang="zh-CN" altLang="en-US" b="0" dirty="0"/>
              <a:t>四个数据集</a:t>
            </a:r>
            <a:endParaRPr lang="en-US" altLang="zh-CN" b="0" dirty="0"/>
          </a:p>
          <a:p>
            <a:r>
              <a:rPr lang="en-US" altLang="zh-CN" dirty="0"/>
              <a:t># </a:t>
            </a:r>
            <a:r>
              <a:rPr lang="zh-CN" altLang="en-US" dirty="0"/>
              <a:t>创建画布</a:t>
            </a:r>
            <a:endParaRPr lang="zh-CN" altLang="en-US" dirty="0"/>
          </a:p>
          <a:p>
            <a:r>
              <a:rPr lang="en-GB" altLang="zh-CN" dirty="0"/>
              <a:t>fig = </a:t>
            </a:r>
            <a:r>
              <a:rPr lang="en-GB" altLang="zh-CN" dirty="0" err="1"/>
              <a:t>plt.figure</a:t>
            </a:r>
            <a:r>
              <a:rPr lang="en-GB" altLang="zh-CN" dirty="0"/>
              <a:t>(</a:t>
            </a:r>
            <a:r>
              <a:rPr lang="en-GB" altLang="zh-CN" dirty="0" err="1"/>
              <a:t>figsize</a:t>
            </a:r>
            <a:r>
              <a:rPr lang="en-GB" altLang="zh-CN" dirty="0"/>
              <a:t>=(16,8))</a:t>
            </a:r>
            <a:endParaRPr lang="en-GB" altLang="zh-CN" dirty="0"/>
          </a:p>
          <a:p>
            <a:r>
              <a:rPr lang="en-GB" altLang="zh-CN" dirty="0"/>
              <a:t># </a:t>
            </a:r>
            <a:r>
              <a:rPr lang="zh-CN" altLang="en-US" dirty="0"/>
              <a:t>向画布添加子图</a:t>
            </a:r>
            <a:endParaRPr lang="zh-CN" altLang="en-US" dirty="0"/>
          </a:p>
          <a:p>
            <a:r>
              <a:rPr lang="en-US" altLang="zh-CN" dirty="0"/>
              <a:t>#</a:t>
            </a:r>
            <a:r>
              <a:rPr lang="zh-CN" altLang="en-US" dirty="0"/>
              <a:t>子图有两行两列，位置是</a:t>
            </a:r>
            <a:r>
              <a:rPr lang="en-US" altLang="zh-CN" dirty="0"/>
              <a:t>1</a:t>
            </a:r>
            <a:endParaRPr lang="en-US" altLang="zh-CN" dirty="0"/>
          </a:p>
          <a:p>
            <a:r>
              <a:rPr lang="en-GB" altLang="zh-CN" dirty="0"/>
              <a:t>axes1 = </a:t>
            </a:r>
            <a:r>
              <a:rPr lang="en-GB" altLang="zh-CN" dirty="0" err="1"/>
              <a:t>fig.add_subplot</a:t>
            </a:r>
            <a:r>
              <a:rPr lang="en-GB" altLang="zh-CN" dirty="0"/>
              <a:t>(2,2,1)</a:t>
            </a:r>
            <a:endParaRPr lang="en-GB" altLang="zh-CN" dirty="0"/>
          </a:p>
          <a:p>
            <a:r>
              <a:rPr lang="en-GB" altLang="zh-CN" dirty="0"/>
              <a:t>#</a:t>
            </a:r>
            <a:r>
              <a:rPr lang="zh-CN" altLang="en-US" dirty="0"/>
              <a:t>子图有两行两列，位置是</a:t>
            </a:r>
            <a:r>
              <a:rPr lang="en-US" altLang="zh-CN" dirty="0"/>
              <a:t>2</a:t>
            </a:r>
            <a:endParaRPr lang="en-US" altLang="zh-CN" dirty="0"/>
          </a:p>
          <a:p>
            <a:r>
              <a:rPr lang="en-GB" altLang="zh-CN" dirty="0"/>
              <a:t>axes2 = </a:t>
            </a:r>
            <a:r>
              <a:rPr lang="en-GB" altLang="zh-CN" dirty="0" err="1"/>
              <a:t>fig.add_subplot</a:t>
            </a:r>
            <a:r>
              <a:rPr lang="en-GB" altLang="zh-CN" dirty="0"/>
              <a:t>(2,2,2)</a:t>
            </a:r>
            <a:endParaRPr lang="en-GB" altLang="zh-CN" dirty="0"/>
          </a:p>
          <a:p>
            <a:r>
              <a:rPr lang="en-GB" altLang="zh-CN" dirty="0"/>
              <a:t>#</a:t>
            </a:r>
            <a:r>
              <a:rPr lang="zh-CN" altLang="en-US" dirty="0"/>
              <a:t>子图有两行两列，位置是</a:t>
            </a:r>
            <a:r>
              <a:rPr lang="en-US" altLang="zh-CN" dirty="0"/>
              <a:t>3</a:t>
            </a:r>
            <a:endParaRPr lang="en-US" altLang="zh-CN" dirty="0"/>
          </a:p>
          <a:p>
            <a:r>
              <a:rPr lang="en-GB" altLang="zh-CN" dirty="0"/>
              <a:t>axes3 = </a:t>
            </a:r>
            <a:r>
              <a:rPr lang="en-GB" altLang="zh-CN" dirty="0" err="1"/>
              <a:t>fig.add_subplot</a:t>
            </a:r>
            <a:r>
              <a:rPr lang="en-GB" altLang="zh-CN" dirty="0"/>
              <a:t>(2,2,3)</a:t>
            </a:r>
            <a:endParaRPr lang="en-GB" altLang="zh-CN" dirty="0"/>
          </a:p>
          <a:p>
            <a:r>
              <a:rPr lang="en-GB" altLang="zh-CN" dirty="0"/>
              <a:t>#</a:t>
            </a:r>
            <a:r>
              <a:rPr lang="zh-CN" altLang="en-US" dirty="0"/>
              <a:t>子图有两行两列，位置是</a:t>
            </a:r>
            <a:r>
              <a:rPr lang="en-US" altLang="zh-CN" dirty="0"/>
              <a:t>4</a:t>
            </a:r>
            <a:endParaRPr lang="en-US" altLang="zh-CN" dirty="0"/>
          </a:p>
          <a:p>
            <a:r>
              <a:rPr lang="en-GB" altLang="zh-CN" dirty="0"/>
              <a:t>axes4 = </a:t>
            </a:r>
            <a:r>
              <a:rPr lang="en-GB" altLang="zh-CN" dirty="0" err="1"/>
              <a:t>fig.add_subplot</a:t>
            </a:r>
            <a:r>
              <a:rPr lang="en-GB" altLang="zh-CN" dirty="0"/>
              <a:t>(2,2,4)</a:t>
            </a:r>
            <a:endParaRPr lang="en-GB" altLang="zh-CN" b="0" dirty="0"/>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GB" altLang="zh-CN" dirty="0"/>
              <a:t>2.2 matplotlib </a:t>
            </a:r>
            <a:r>
              <a:rPr lang="zh-CN" altLang="en-US" dirty="0"/>
              <a:t>数据可视化案例</a:t>
            </a:r>
            <a:endParaRPr lang="zh-CN" altLang="en-US" dirty="0"/>
          </a:p>
        </p:txBody>
      </p:sp>
      <p:sp>
        <p:nvSpPr>
          <p:cNvPr id="4" name="文本占位符 3"/>
          <p:cNvSpPr>
            <a:spLocks noGrp="1"/>
          </p:cNvSpPr>
          <p:nvPr>
            <p:ph type="body" sz="quarter" idx="11"/>
          </p:nvPr>
        </p:nvSpPr>
        <p:spPr/>
        <p:txBody>
          <a:bodyPr/>
          <a:lstStyle/>
          <a:p>
            <a:r>
              <a:rPr lang="en-US" altLang="zh-CN" dirty="0"/>
              <a:t>#</a:t>
            </a:r>
            <a:r>
              <a:rPr lang="zh-CN" altLang="en-US" dirty="0"/>
              <a:t> 在创建的各个坐标轴中绘制图表</a:t>
            </a:r>
            <a:endParaRPr lang="zh-CN" altLang="en-US" dirty="0"/>
          </a:p>
          <a:p>
            <a:r>
              <a:rPr lang="en-GB" altLang="zh-CN" dirty="0"/>
              <a:t>axes1.plot(dataset_1['x'],dataset_1['y'],'o')</a:t>
            </a:r>
            <a:endParaRPr lang="en-GB" altLang="zh-CN" dirty="0"/>
          </a:p>
          <a:p>
            <a:r>
              <a:rPr lang="en-GB" altLang="zh-CN" dirty="0"/>
              <a:t>axes2.plot(dataset_2['x'],dataset_2['y'],'o')</a:t>
            </a:r>
            <a:endParaRPr lang="en-GB" altLang="zh-CN" dirty="0"/>
          </a:p>
          <a:p>
            <a:r>
              <a:rPr lang="en-GB" altLang="zh-CN" dirty="0"/>
              <a:t>axes3.plot(dataset_3['x'],dataset_3['y'],'o')</a:t>
            </a:r>
            <a:endParaRPr lang="en-GB" altLang="zh-CN" dirty="0"/>
          </a:p>
          <a:p>
            <a:r>
              <a:rPr lang="en-GB" altLang="zh-CN" dirty="0"/>
              <a:t>axes4.plot(dataset_4['x'],dataset_4['y'],'o’)</a:t>
            </a:r>
            <a:endParaRPr lang="en-GB" altLang="zh-CN" dirty="0"/>
          </a:p>
        </p:txBody>
      </p:sp>
      <p:pic>
        <p:nvPicPr>
          <p:cNvPr id="5" name="图片 4"/>
          <p:cNvPicPr>
            <a:picLocks noChangeAspect="1"/>
          </p:cNvPicPr>
          <p:nvPr/>
        </p:nvPicPr>
        <p:blipFill>
          <a:blip r:embed="rId1"/>
          <a:stretch>
            <a:fillRect/>
          </a:stretch>
        </p:blipFill>
        <p:spPr>
          <a:xfrm>
            <a:off x="1617423" y="1721988"/>
            <a:ext cx="8885714" cy="4476190"/>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GB" altLang="zh-CN" dirty="0"/>
              <a:t>2.2 matplotlib </a:t>
            </a:r>
            <a:r>
              <a:rPr lang="zh-CN" altLang="en-US" dirty="0"/>
              <a:t>数据可视化案例</a:t>
            </a:r>
            <a:endParaRPr lang="zh-CN" altLang="en-US" dirty="0"/>
          </a:p>
        </p:txBody>
      </p:sp>
      <p:sp>
        <p:nvSpPr>
          <p:cNvPr id="4" name="文本占位符 3"/>
          <p:cNvSpPr>
            <a:spLocks noGrp="1"/>
          </p:cNvSpPr>
          <p:nvPr>
            <p:ph type="body" sz="quarter" idx="11"/>
          </p:nvPr>
        </p:nvSpPr>
        <p:spPr/>
        <p:txBody>
          <a:bodyPr/>
          <a:lstStyle/>
          <a:p>
            <a:r>
              <a:rPr lang="en-US" altLang="zh-CN" dirty="0"/>
              <a:t>#</a:t>
            </a:r>
            <a:r>
              <a:rPr lang="zh-CN" altLang="en-US" dirty="0"/>
              <a:t> 为每个子图添加标题</a:t>
            </a:r>
            <a:endParaRPr lang="en-US" altLang="zh-CN" dirty="0"/>
          </a:p>
          <a:p>
            <a:r>
              <a:rPr lang="en-GB" altLang="zh-CN" dirty="0"/>
              <a:t>axes1.set_title('dataset_1')</a:t>
            </a:r>
            <a:endParaRPr lang="en-GB" altLang="zh-CN" dirty="0"/>
          </a:p>
          <a:p>
            <a:r>
              <a:rPr lang="en-GB" altLang="zh-CN" dirty="0"/>
              <a:t>axes2.set_title('dataset_2')</a:t>
            </a:r>
            <a:endParaRPr lang="en-GB" altLang="zh-CN" dirty="0"/>
          </a:p>
          <a:p>
            <a:r>
              <a:rPr lang="en-GB" altLang="zh-CN" dirty="0"/>
              <a:t>axes3.set_title('dataset_3')</a:t>
            </a:r>
            <a:endParaRPr lang="en-GB" altLang="zh-CN" dirty="0"/>
          </a:p>
          <a:p>
            <a:r>
              <a:rPr lang="en-GB" altLang="zh-CN" dirty="0"/>
              <a:t>axes4.set_title('dataset_4’)</a:t>
            </a:r>
            <a:endParaRPr lang="en-GB" altLang="zh-CN" dirty="0"/>
          </a:p>
          <a:p>
            <a:r>
              <a:rPr lang="en-US" altLang="zh-CN" dirty="0"/>
              <a:t>#</a:t>
            </a:r>
            <a:r>
              <a:rPr lang="zh-CN" altLang="en-US" dirty="0"/>
              <a:t> 为大图添加标题</a:t>
            </a:r>
            <a:endParaRPr lang="zh-CN" altLang="en-US" dirty="0"/>
          </a:p>
          <a:p>
            <a:r>
              <a:rPr lang="en-GB" altLang="zh-CN" dirty="0" err="1"/>
              <a:t>fig.suptitle</a:t>
            </a:r>
            <a:r>
              <a:rPr lang="en-GB" altLang="zh-CN" dirty="0"/>
              <a:t>('Anscombe Data')</a:t>
            </a:r>
            <a:endParaRPr lang="en-GB" altLang="zh-CN" dirty="0"/>
          </a:p>
          <a:p>
            <a:endParaRPr lang="en-GB" altLang="zh-CN" b="0" dirty="0"/>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a:t>知道数据可视化的相关概念</a:t>
            </a:r>
            <a:endParaRPr lang="zh-CN" altLang="en-US" dirty="0"/>
          </a:p>
          <a:p>
            <a:r>
              <a:rPr lang="zh-CN" altLang="en-US" dirty="0"/>
              <a:t>知道</a:t>
            </a:r>
            <a:r>
              <a:rPr lang="en-US" altLang="zh-CN" dirty="0"/>
              <a:t>Python</a:t>
            </a:r>
            <a:r>
              <a:rPr lang="zh-CN" altLang="en-US" dirty="0"/>
              <a:t>数据可视化常用库和各自特点</a:t>
            </a:r>
            <a:endParaRPr lang="zh-CN" altLang="en-US" dirty="0"/>
          </a:p>
          <a:p>
            <a:r>
              <a:rPr lang="zh-CN" altLang="en-US" dirty="0"/>
              <a:t>应用</a:t>
            </a:r>
            <a:r>
              <a:rPr lang="en-US" altLang="zh-CN" dirty="0"/>
              <a:t>Matplotlib</a:t>
            </a:r>
            <a:r>
              <a:rPr lang="zh-CN" altLang="en-US" dirty="0"/>
              <a:t>，</a:t>
            </a:r>
            <a:r>
              <a:rPr lang="en-US" altLang="zh-CN" dirty="0"/>
              <a:t>pandas</a:t>
            </a:r>
            <a:r>
              <a:rPr lang="zh-CN" altLang="en-US" dirty="0"/>
              <a:t>，</a:t>
            </a:r>
            <a:r>
              <a:rPr lang="en-US" altLang="zh-CN" dirty="0"/>
              <a:t>Seaborn</a:t>
            </a:r>
            <a:r>
              <a:rPr lang="zh-CN" altLang="en-US" dirty="0"/>
              <a:t>进行数据可视化</a:t>
            </a:r>
            <a:endParaRPr lang="zh-CN" altLang="en-US" dirty="0"/>
          </a:p>
          <a:p>
            <a:r>
              <a:rPr lang="zh-CN" altLang="en-US" dirty="0"/>
              <a:t>了解</a:t>
            </a:r>
            <a:r>
              <a:rPr lang="en-US" altLang="zh-CN" dirty="0" err="1"/>
              <a:t>echarts</a:t>
            </a:r>
            <a:r>
              <a:rPr lang="zh-CN" altLang="en-US" dirty="0"/>
              <a:t>和</a:t>
            </a:r>
            <a:r>
              <a:rPr lang="en-US" altLang="zh-CN" dirty="0" err="1"/>
              <a:t>pyecharts</a:t>
            </a:r>
            <a:endParaRPr lang="en-US" altLang="zh-CN" dirty="0"/>
          </a:p>
          <a:p>
            <a:r>
              <a:rPr lang="zh-CN" altLang="en-US" dirty="0"/>
              <a:t>应用</a:t>
            </a:r>
            <a:r>
              <a:rPr lang="en-US" altLang="zh-CN" dirty="0" err="1"/>
              <a:t>pyecharts</a:t>
            </a:r>
            <a:r>
              <a:rPr lang="zh-CN" altLang="en-US" dirty="0"/>
              <a:t>绘图</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2.3 </a:t>
            </a:r>
            <a:r>
              <a:rPr lang="zh-CN" altLang="en-US" dirty="0"/>
              <a:t>使用</a:t>
            </a:r>
            <a:r>
              <a:rPr lang="en-US" altLang="zh-CN" dirty="0"/>
              <a:t>matplotlib</a:t>
            </a:r>
            <a:r>
              <a:rPr lang="zh-CN" altLang="en-US" dirty="0"/>
              <a:t>绘制统计图</a:t>
            </a:r>
            <a:endParaRPr lang="zh-CN" altLang="en-US" dirty="0"/>
          </a:p>
        </p:txBody>
      </p:sp>
      <p:sp>
        <p:nvSpPr>
          <p:cNvPr id="4" name="文本占位符 3"/>
          <p:cNvSpPr>
            <a:spLocks noGrp="1"/>
          </p:cNvSpPr>
          <p:nvPr>
            <p:ph type="body" sz="quarter" idx="11"/>
          </p:nvPr>
        </p:nvSpPr>
        <p:spPr/>
        <p:txBody>
          <a:bodyPr/>
          <a:lstStyle/>
          <a:p>
            <a:pPr marL="285750" indent="-285750">
              <a:buFont typeface="Wingdings" panose="05000000000000000000" pitchFamily="2" charset="2"/>
              <a:buChar char="u"/>
            </a:pPr>
            <a:r>
              <a:rPr lang="zh-CN" altLang="en-US" dirty="0"/>
              <a:t>本小节使用</a:t>
            </a:r>
            <a:r>
              <a:rPr lang="en-US" altLang="zh-CN" dirty="0"/>
              <a:t>seaborn </a:t>
            </a:r>
            <a:r>
              <a:rPr lang="zh-CN" altLang="en-US" dirty="0"/>
              <a:t>库的</a:t>
            </a:r>
            <a:r>
              <a:rPr lang="en-US" altLang="zh-CN" dirty="0"/>
              <a:t>tips</a:t>
            </a:r>
            <a:r>
              <a:rPr lang="zh-CN" altLang="en-US" dirty="0"/>
              <a:t>数据集，其中包含了某餐厅服务员收集的顾客付小费的相关数据</a:t>
            </a:r>
            <a:endParaRPr lang="zh-CN" altLang="en-US" dirty="0"/>
          </a:p>
          <a:p>
            <a:pPr marL="342900" indent="-342900">
              <a:buFont typeface="+mj-lt"/>
              <a:buAutoNum type="arabicPeriod"/>
            </a:pPr>
            <a:r>
              <a:rPr lang="zh-CN" altLang="en-US" dirty="0"/>
              <a:t>加载</a:t>
            </a:r>
            <a:r>
              <a:rPr lang="en-GB" altLang="zh-CN" dirty="0"/>
              <a:t>tips</a:t>
            </a:r>
            <a:r>
              <a:rPr lang="zh-CN" altLang="en-US" dirty="0"/>
              <a:t>数据集类</a:t>
            </a:r>
            <a:endParaRPr lang="zh-CN" altLang="en-US" dirty="0"/>
          </a:p>
          <a:p>
            <a:r>
              <a:rPr lang="en-GB" altLang="zh-CN" dirty="0"/>
              <a:t>tips = </a:t>
            </a:r>
            <a:r>
              <a:rPr lang="en-GB" altLang="zh-CN" dirty="0" err="1"/>
              <a:t>sns.load_dataset</a:t>
            </a:r>
            <a:r>
              <a:rPr lang="en-GB" altLang="zh-CN" dirty="0"/>
              <a:t>('tips')</a:t>
            </a:r>
            <a:endParaRPr lang="en-GB" altLang="zh-CN" dirty="0"/>
          </a:p>
          <a:p>
            <a:r>
              <a:rPr lang="en-GB" altLang="zh-CN" dirty="0"/>
              <a:t>print(</a:t>
            </a:r>
            <a:r>
              <a:rPr lang="en-GB" altLang="zh-CN" dirty="0" err="1"/>
              <a:t>tips.head</a:t>
            </a:r>
            <a:r>
              <a:rPr lang="en-GB" altLang="zh-CN" dirty="0"/>
              <a:t>())</a:t>
            </a:r>
            <a:endParaRPr lang="en-GB" altLang="zh-CN" dirty="0"/>
          </a:p>
          <a:p>
            <a:pPr marL="285750" indent="-285750">
              <a:buFont typeface="Wingdings" panose="05000000000000000000" pitchFamily="2" charset="2"/>
              <a:buChar char="u"/>
            </a:pPr>
            <a:r>
              <a:rPr lang="zh-CN" altLang="en-US" dirty="0"/>
              <a:t>单变量，在统计学属于中，‘单变量’（</a:t>
            </a:r>
            <a:r>
              <a:rPr lang="en-US" altLang="zh-CN" dirty="0"/>
              <a:t>univariate</a:t>
            </a:r>
            <a:r>
              <a:rPr lang="zh-CN" altLang="en-US" dirty="0"/>
              <a:t>）指单个变量</a:t>
            </a:r>
            <a:endParaRPr lang="en-US" altLang="zh-CN" dirty="0"/>
          </a:p>
          <a:p>
            <a:endParaRPr lang="zh-CN" altLang="en-US" dirty="0"/>
          </a:p>
          <a:p>
            <a:endParaRPr lang="en-GB" altLang="zh-CN" b="0" dirty="0"/>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2.3 </a:t>
            </a:r>
            <a:r>
              <a:rPr lang="zh-CN" altLang="en-US" dirty="0"/>
              <a:t>使用</a:t>
            </a:r>
            <a:r>
              <a:rPr lang="en-US" altLang="zh-CN" dirty="0"/>
              <a:t>matplotlib</a:t>
            </a:r>
            <a:r>
              <a:rPr lang="zh-CN" altLang="en-US" dirty="0"/>
              <a:t>绘制统计图</a:t>
            </a:r>
            <a:endParaRPr lang="zh-CN" altLang="en-US" dirty="0"/>
          </a:p>
        </p:txBody>
      </p:sp>
      <p:sp>
        <p:nvSpPr>
          <p:cNvPr id="4" name="文本占位符 3"/>
          <p:cNvSpPr>
            <a:spLocks noGrp="1"/>
          </p:cNvSpPr>
          <p:nvPr>
            <p:ph type="body" sz="quarter" idx="11"/>
          </p:nvPr>
        </p:nvSpPr>
        <p:spPr/>
        <p:txBody>
          <a:bodyPr/>
          <a:lstStyle/>
          <a:p>
            <a:pPr marL="285750" indent="-285750">
              <a:buFont typeface="Wingdings" panose="05000000000000000000" pitchFamily="2" charset="2"/>
              <a:buChar char="l"/>
            </a:pPr>
            <a:r>
              <a:rPr lang="zh-CN" altLang="en-US" dirty="0"/>
              <a:t>直方图是观察单个变量最常用的方法。这些值是经过</a:t>
            </a:r>
            <a:r>
              <a:rPr lang="en-US" altLang="zh-CN" dirty="0"/>
              <a:t>"</a:t>
            </a:r>
            <a:r>
              <a:rPr lang="zh-CN" altLang="en-US" dirty="0"/>
              <a:t>装箱</a:t>
            </a:r>
            <a:r>
              <a:rPr lang="en-US" altLang="zh-CN" dirty="0"/>
              <a:t>"</a:t>
            </a:r>
            <a:r>
              <a:rPr lang="zh-CN" altLang="en-US" dirty="0"/>
              <a:t>（</a:t>
            </a:r>
            <a:r>
              <a:rPr lang="en-US" altLang="zh-CN" dirty="0"/>
              <a:t>bin</a:t>
            </a:r>
            <a:r>
              <a:rPr lang="zh-CN" altLang="en-US" dirty="0"/>
              <a:t>）处理的</a:t>
            </a:r>
            <a:endParaRPr lang="zh-CN" altLang="en-US" dirty="0"/>
          </a:p>
          <a:p>
            <a:pPr marL="285750" indent="-285750">
              <a:buFont typeface="Wingdings" panose="05000000000000000000" pitchFamily="2" charset="2"/>
              <a:buChar char="l"/>
            </a:pPr>
            <a:r>
              <a:rPr lang="zh-CN" altLang="en-US" dirty="0"/>
              <a:t>直方图会将数据分组后绘制成图来显示变量的分布状况</a:t>
            </a:r>
            <a:endParaRPr lang="zh-CN" altLang="en-US" dirty="0"/>
          </a:p>
          <a:p>
            <a:r>
              <a:rPr lang="en-US" altLang="zh-CN" dirty="0"/>
              <a:t>axes1.hist(tips['</a:t>
            </a:r>
            <a:r>
              <a:rPr lang="en-US" altLang="zh-CN" dirty="0" err="1"/>
              <a:t>total_bill</a:t>
            </a:r>
            <a:r>
              <a:rPr lang="en-US" altLang="zh-CN" dirty="0"/>
              <a:t>'],bins = 10)</a:t>
            </a:r>
            <a:endParaRPr lang="en-US" altLang="zh-CN" dirty="0"/>
          </a:p>
          <a:p>
            <a:r>
              <a:rPr lang="en-US" altLang="zh-CN" dirty="0"/>
              <a:t>axes1.set_title('Histogram of Total Bill')</a:t>
            </a:r>
            <a:endParaRPr lang="en-US" altLang="zh-CN" dirty="0"/>
          </a:p>
        </p:txBody>
      </p:sp>
      <p:pic>
        <p:nvPicPr>
          <p:cNvPr id="5" name="图片 4"/>
          <p:cNvPicPr>
            <a:picLocks noChangeAspect="1"/>
          </p:cNvPicPr>
          <p:nvPr/>
        </p:nvPicPr>
        <p:blipFill>
          <a:blip r:embed="rId1"/>
          <a:stretch>
            <a:fillRect/>
          </a:stretch>
        </p:blipFill>
        <p:spPr>
          <a:xfrm>
            <a:off x="710880" y="2560973"/>
            <a:ext cx="10657143" cy="1933333"/>
          </a:xfrm>
          <a:prstGeom prst="rect">
            <a:avLst/>
          </a:prstGeom>
        </p:spPr>
      </p:pic>
      <p:pic>
        <p:nvPicPr>
          <p:cNvPr id="7" name="图片 6"/>
          <p:cNvPicPr>
            <a:picLocks noChangeAspect="1"/>
          </p:cNvPicPr>
          <p:nvPr/>
        </p:nvPicPr>
        <p:blipFill>
          <a:blip r:embed="rId2"/>
          <a:stretch>
            <a:fillRect/>
          </a:stretch>
        </p:blipFill>
        <p:spPr>
          <a:xfrm>
            <a:off x="7048045" y="4004304"/>
            <a:ext cx="3714286" cy="2561905"/>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2.3 </a:t>
            </a:r>
            <a:r>
              <a:rPr lang="zh-CN" altLang="en-US" dirty="0"/>
              <a:t>使用</a:t>
            </a:r>
            <a:r>
              <a:rPr lang="en-US" altLang="zh-CN" dirty="0"/>
              <a:t>matplotlib</a:t>
            </a:r>
            <a:r>
              <a:rPr lang="zh-CN" altLang="en-US" dirty="0"/>
              <a:t>绘制统计图</a:t>
            </a:r>
            <a:endParaRPr lang="zh-CN" altLang="en-US" dirty="0"/>
          </a:p>
        </p:txBody>
      </p:sp>
      <p:sp>
        <p:nvSpPr>
          <p:cNvPr id="4" name="文本占位符 3"/>
          <p:cNvSpPr>
            <a:spLocks noGrp="1"/>
          </p:cNvSpPr>
          <p:nvPr>
            <p:ph type="body" sz="quarter" idx="11"/>
          </p:nvPr>
        </p:nvSpPr>
        <p:spPr/>
        <p:txBody>
          <a:bodyPr/>
          <a:lstStyle/>
          <a:p>
            <a:r>
              <a:rPr lang="zh-CN" altLang="en-US" dirty="0"/>
              <a:t>双变量（</a:t>
            </a:r>
            <a:r>
              <a:rPr lang="en-US" altLang="zh-CN" dirty="0"/>
              <a:t>bivariate)</a:t>
            </a:r>
            <a:r>
              <a:rPr lang="zh-CN" altLang="en-US" dirty="0"/>
              <a:t>指两个变量</a:t>
            </a:r>
            <a:endParaRPr lang="en-US" altLang="zh-CN" dirty="0"/>
          </a:p>
          <a:p>
            <a:pPr marL="285750" indent="-285750">
              <a:buFont typeface="Wingdings" panose="05000000000000000000" pitchFamily="2" charset="2"/>
              <a:buChar char="l"/>
            </a:pPr>
            <a:r>
              <a:rPr lang="zh-CN" altLang="en-US" dirty="0"/>
              <a:t>散点图用于表示一个连续变量随另一个连续变量的变化所呈现的大致趋势</a:t>
            </a:r>
            <a:endParaRPr lang="en-US" altLang="zh-CN" dirty="0"/>
          </a:p>
          <a:p>
            <a:r>
              <a:rPr lang="en-GB" altLang="zh-CN" dirty="0" err="1"/>
              <a:t>scatter_plot</a:t>
            </a:r>
            <a:r>
              <a:rPr lang="en-GB" altLang="zh-CN" dirty="0"/>
              <a:t> = </a:t>
            </a:r>
            <a:r>
              <a:rPr lang="en-GB" altLang="zh-CN" dirty="0" err="1"/>
              <a:t>plt.figure</a:t>
            </a:r>
            <a:r>
              <a:rPr lang="en-GB" altLang="zh-CN" dirty="0"/>
              <a:t>()</a:t>
            </a:r>
            <a:endParaRPr lang="en-GB" altLang="zh-CN" dirty="0"/>
          </a:p>
          <a:p>
            <a:r>
              <a:rPr lang="en-GB" altLang="zh-CN" dirty="0"/>
              <a:t>axes1 = </a:t>
            </a:r>
            <a:r>
              <a:rPr lang="en-GB" altLang="zh-CN" dirty="0" err="1"/>
              <a:t>scatter_plot.add_subplot</a:t>
            </a:r>
            <a:r>
              <a:rPr lang="en-GB" altLang="zh-CN" dirty="0"/>
              <a:t>(1,1,1)</a:t>
            </a:r>
            <a:endParaRPr lang="en-GB" altLang="zh-CN" dirty="0"/>
          </a:p>
          <a:p>
            <a:r>
              <a:rPr lang="en-GB" altLang="zh-CN" dirty="0"/>
              <a:t>axes1.scatter(tips['</a:t>
            </a:r>
            <a:r>
              <a:rPr lang="en-GB" altLang="zh-CN" dirty="0" err="1"/>
              <a:t>total_bill</a:t>
            </a:r>
            <a:r>
              <a:rPr lang="en-GB" altLang="zh-CN" dirty="0"/>
              <a:t>'],tips['tip'])</a:t>
            </a:r>
            <a:endParaRPr lang="en-GB" altLang="zh-CN" dirty="0"/>
          </a:p>
          <a:p>
            <a:r>
              <a:rPr lang="en-GB" altLang="zh-CN" dirty="0"/>
              <a:t>axes1.set_title('Scatterplot of Total Bill vs Tip')</a:t>
            </a:r>
            <a:endParaRPr lang="en-GB" altLang="zh-CN" dirty="0"/>
          </a:p>
        </p:txBody>
      </p:sp>
      <p:pic>
        <p:nvPicPr>
          <p:cNvPr id="5" name="图片 4"/>
          <p:cNvPicPr>
            <a:picLocks noChangeAspect="1"/>
          </p:cNvPicPr>
          <p:nvPr/>
        </p:nvPicPr>
        <p:blipFill>
          <a:blip r:embed="rId1"/>
          <a:stretch>
            <a:fillRect/>
          </a:stretch>
        </p:blipFill>
        <p:spPr>
          <a:xfrm>
            <a:off x="625611" y="2481374"/>
            <a:ext cx="10666667" cy="1895238"/>
          </a:xfrm>
          <a:prstGeom prst="rect">
            <a:avLst/>
          </a:prstGeom>
        </p:spPr>
      </p:pic>
      <p:pic>
        <p:nvPicPr>
          <p:cNvPr id="7" name="图片 6"/>
          <p:cNvPicPr>
            <a:picLocks noChangeAspect="1"/>
          </p:cNvPicPr>
          <p:nvPr/>
        </p:nvPicPr>
        <p:blipFill>
          <a:blip r:embed="rId2"/>
          <a:stretch>
            <a:fillRect/>
          </a:stretch>
        </p:blipFill>
        <p:spPr>
          <a:xfrm>
            <a:off x="7066606" y="3873428"/>
            <a:ext cx="3771429" cy="2657143"/>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2.3 </a:t>
            </a:r>
            <a:r>
              <a:rPr lang="zh-CN" altLang="en-US" dirty="0"/>
              <a:t>使用</a:t>
            </a:r>
            <a:r>
              <a:rPr lang="en-US" altLang="zh-CN" dirty="0"/>
              <a:t>matplotlib</a:t>
            </a:r>
            <a:r>
              <a:rPr lang="zh-CN" altLang="en-US" dirty="0"/>
              <a:t>绘制统计图</a:t>
            </a:r>
            <a:endParaRPr lang="zh-CN" altLang="en-US" dirty="0"/>
          </a:p>
        </p:txBody>
      </p:sp>
      <p:sp>
        <p:nvSpPr>
          <p:cNvPr id="4" name="文本占位符 3"/>
          <p:cNvSpPr>
            <a:spLocks noGrp="1"/>
          </p:cNvSpPr>
          <p:nvPr>
            <p:ph type="body" sz="quarter" idx="11"/>
          </p:nvPr>
        </p:nvSpPr>
        <p:spPr/>
        <p:txBody>
          <a:bodyPr/>
          <a:lstStyle/>
          <a:p>
            <a:pPr marL="285750" indent="-285750">
              <a:buFont typeface="Wingdings" panose="05000000000000000000" pitchFamily="2" charset="2"/>
              <a:buChar char="l"/>
            </a:pPr>
            <a:r>
              <a:rPr lang="zh-CN" altLang="en-US" dirty="0"/>
              <a:t>多变量数据</a:t>
            </a:r>
            <a:endParaRPr lang="zh-CN" altLang="en-US" dirty="0"/>
          </a:p>
          <a:p>
            <a:pPr marL="285750" indent="-285750">
              <a:buFont typeface="Wingdings" panose="05000000000000000000" pitchFamily="2" charset="2"/>
              <a:buChar char="Ø"/>
            </a:pPr>
            <a:r>
              <a:rPr lang="zh-CN" altLang="en-US" dirty="0"/>
              <a:t>二维平面可以用来展示两个变量的数据，如果是多变量，比如添加一个性别变量，可以通过不同的颜色来表示</a:t>
            </a:r>
            <a:endParaRPr lang="zh-CN" altLang="en-US" dirty="0"/>
          </a:p>
          <a:p>
            <a:pPr marL="285750" indent="-285750">
              <a:buFont typeface="Wingdings" panose="05000000000000000000" pitchFamily="2" charset="2"/>
              <a:buChar char="Ø"/>
            </a:pPr>
            <a:r>
              <a:rPr lang="zh-CN" altLang="en-US" dirty="0"/>
              <a:t>还可以通过圆点的大小来区分变量的不同，但如果变量的大小区别不大，可能通过圆点大小来区分效果不是很好</a:t>
            </a:r>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795406" y="2914546"/>
            <a:ext cx="10685714" cy="3838095"/>
          </a:xfrm>
          <a:prstGeom prst="rect">
            <a:avLst/>
          </a:prstGeom>
        </p:spPr>
      </p:pic>
      <p:pic>
        <p:nvPicPr>
          <p:cNvPr id="7" name="图片 6"/>
          <p:cNvPicPr>
            <a:picLocks noChangeAspect="1"/>
          </p:cNvPicPr>
          <p:nvPr/>
        </p:nvPicPr>
        <p:blipFill>
          <a:blip r:embed="rId2"/>
          <a:stretch>
            <a:fillRect/>
          </a:stretch>
        </p:blipFill>
        <p:spPr>
          <a:xfrm>
            <a:off x="7644213" y="1439315"/>
            <a:ext cx="3752381" cy="2695238"/>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dirty="0"/>
              <a:t>Python</a:t>
            </a:r>
            <a:r>
              <a:rPr lang="zh-CN" altLang="en-US" dirty="0"/>
              <a:t>常用绘图库</a:t>
            </a:r>
            <a:endParaRPr lang="zh-CN" altLang="en-US" dirty="0"/>
          </a:p>
          <a:p>
            <a:pPr lvl="1"/>
            <a:r>
              <a:rPr lang="en-US" altLang="zh-CN" dirty="0"/>
              <a:t>Matplotlib</a:t>
            </a:r>
            <a:r>
              <a:rPr lang="zh-CN" altLang="en-US" dirty="0"/>
              <a:t>，</a:t>
            </a:r>
            <a:r>
              <a:rPr lang="en-US" altLang="zh-CN" dirty="0"/>
              <a:t>Pandas</a:t>
            </a:r>
            <a:r>
              <a:rPr lang="zh-CN" altLang="en-US" dirty="0"/>
              <a:t>，</a:t>
            </a:r>
            <a:r>
              <a:rPr lang="en-US" altLang="zh-CN" dirty="0"/>
              <a:t>Seaborn</a:t>
            </a:r>
            <a:r>
              <a:rPr lang="zh-CN" altLang="en-US" dirty="0"/>
              <a:t>，</a:t>
            </a:r>
            <a:r>
              <a:rPr lang="en-US" altLang="zh-CN" dirty="0" err="1"/>
              <a:t>pyecharts</a:t>
            </a:r>
            <a:r>
              <a:rPr lang="zh-CN" altLang="en-US" dirty="0"/>
              <a:t>等</a:t>
            </a:r>
            <a:endParaRPr lang="zh-CN" altLang="en-US" dirty="0"/>
          </a:p>
          <a:p>
            <a:r>
              <a:rPr lang="en-US" altLang="zh-CN" dirty="0"/>
              <a:t>Matplotlib</a:t>
            </a:r>
            <a:r>
              <a:rPr lang="zh-CN" altLang="en-US" dirty="0"/>
              <a:t>绘图步骤</a:t>
            </a:r>
            <a:endParaRPr lang="zh-CN" altLang="en-US" dirty="0"/>
          </a:p>
          <a:p>
            <a:pPr lvl="1"/>
            <a:r>
              <a:rPr lang="zh-CN" altLang="en-US" dirty="0"/>
              <a:t>导入</a:t>
            </a:r>
            <a:r>
              <a:rPr lang="en-US" altLang="zh-CN" dirty="0" err="1"/>
              <a:t>Matplotlib.pyplot</a:t>
            </a:r>
            <a:endParaRPr lang="en-US" altLang="zh-CN" dirty="0"/>
          </a:p>
          <a:p>
            <a:pPr lvl="1"/>
            <a:r>
              <a:rPr lang="zh-CN" altLang="en-US" dirty="0"/>
              <a:t>准备数据</a:t>
            </a:r>
            <a:endParaRPr lang="zh-CN" altLang="en-US" dirty="0"/>
          </a:p>
          <a:p>
            <a:pPr lvl="1"/>
            <a:r>
              <a:rPr lang="zh-CN" altLang="en-US" dirty="0"/>
              <a:t>创建图表，坐标轴</a:t>
            </a:r>
            <a:endParaRPr lang="zh-CN" altLang="en-US" dirty="0"/>
          </a:p>
          <a:p>
            <a:pPr lvl="1"/>
            <a:r>
              <a:rPr lang="zh-CN" altLang="en-US" dirty="0"/>
              <a:t>绘制图表</a:t>
            </a:r>
            <a:endParaRPr lang="zh-CN" altLang="en-US" dirty="0"/>
          </a:p>
          <a:p>
            <a:pPr lvl="1"/>
            <a:r>
              <a:rPr lang="zh-CN" altLang="en-US" dirty="0"/>
              <a:t>设置标题，</a:t>
            </a:r>
            <a:r>
              <a:rPr lang="en-US" altLang="zh-CN" dirty="0"/>
              <a:t>x</a:t>
            </a:r>
            <a:r>
              <a:rPr lang="zh-CN" altLang="en-US" dirty="0"/>
              <a:t>，</a:t>
            </a:r>
            <a:r>
              <a:rPr lang="en-US" altLang="zh-CN" dirty="0"/>
              <a:t>y</a:t>
            </a:r>
            <a:r>
              <a:rPr lang="zh-CN" altLang="en-US" dirty="0"/>
              <a:t>轴标题等</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b="1" dirty="0">
                <a:solidFill>
                  <a:srgbClr val="FF0000"/>
                </a:solidFill>
              </a:rPr>
              <a:t>数据可视化简介</a:t>
            </a:r>
            <a:endParaRPr lang="en-US" altLang="zh-CN" b="1" dirty="0">
              <a:solidFill>
                <a:srgbClr val="FF0000"/>
              </a:solidFill>
            </a:endParaRPr>
          </a:p>
          <a:p>
            <a:r>
              <a:rPr lang="en-GB" altLang="zh-CN" b="1" dirty="0"/>
              <a:t>Matplotlib</a:t>
            </a:r>
            <a:r>
              <a:rPr lang="zh-CN" altLang="en-US" b="1" dirty="0"/>
              <a:t>绘图</a:t>
            </a:r>
            <a:endParaRPr lang="zh-CN" altLang="en-US" b="1" dirty="0"/>
          </a:p>
          <a:p>
            <a:pPr marL="0" indent="0">
              <a:buNone/>
            </a:pPr>
            <a:endParaRPr lang="zh-CN" alt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1.1 </a:t>
            </a:r>
            <a:r>
              <a:rPr lang="zh-CN" altLang="en-US" dirty="0"/>
              <a:t>数据可视化概念</a:t>
            </a:r>
            <a:endParaRPr lang="zh-CN" altLang="en-US" dirty="0"/>
          </a:p>
        </p:txBody>
      </p:sp>
      <p:sp>
        <p:nvSpPr>
          <p:cNvPr id="4" name="文本占位符 3"/>
          <p:cNvSpPr>
            <a:spLocks noGrp="1"/>
          </p:cNvSpPr>
          <p:nvPr>
            <p:ph type="body" sz="quarter" idx="11"/>
          </p:nvPr>
        </p:nvSpPr>
        <p:spPr/>
        <p:txBody>
          <a:bodyPr/>
          <a:lstStyle/>
          <a:p>
            <a:pPr marL="285750" indent="-285750">
              <a:buFont typeface="Wingdings" panose="05000000000000000000" pitchFamily="2" charset="2"/>
              <a:buChar char="l"/>
            </a:pPr>
            <a:r>
              <a:rPr lang="zh-CN" altLang="en-US" dirty="0"/>
              <a:t>数据可视化是指直观展现数据，它是数据处理过程的一部分。</a:t>
            </a:r>
            <a:endParaRPr lang="zh-CN" altLang="en-US" dirty="0"/>
          </a:p>
          <a:p>
            <a:pPr marL="285750" indent="-285750">
              <a:buFont typeface="Wingdings" panose="05000000000000000000" pitchFamily="2" charset="2"/>
              <a:buChar char="l"/>
            </a:pPr>
            <a:r>
              <a:rPr lang="zh-CN" altLang="en-US" dirty="0"/>
              <a:t>把数值绘制出来更方便比较。借助数据可视化，能更直观地理解数据，这是直接查看数据表做不到的</a:t>
            </a:r>
            <a:endParaRPr lang="zh-CN" altLang="en-US" dirty="0"/>
          </a:p>
          <a:p>
            <a:pPr marL="285750" indent="-285750">
              <a:buFont typeface="Wingdings" panose="05000000000000000000" pitchFamily="2" charset="2"/>
              <a:buChar char="l"/>
            </a:pPr>
            <a:r>
              <a:rPr lang="zh-CN" altLang="en-US" dirty="0"/>
              <a:t>数据可视化有助于揭示数据中隐藏的模式，数据分析时可以利用这些模式选择模型</a:t>
            </a:r>
            <a:endParaRPr lang="zh-CN" altLang="en-US" dirty="0"/>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1.2 </a:t>
            </a:r>
            <a:r>
              <a:rPr lang="zh-CN" altLang="en-US" dirty="0"/>
              <a:t>数据可视化常用库和各自特点</a:t>
            </a:r>
            <a:endParaRPr lang="zh-CN" altLang="en-US" dirty="0"/>
          </a:p>
        </p:txBody>
      </p:sp>
      <p:sp>
        <p:nvSpPr>
          <p:cNvPr id="4" name="文本占位符 3"/>
          <p:cNvSpPr>
            <a:spLocks noGrp="1"/>
          </p:cNvSpPr>
          <p:nvPr>
            <p:ph type="body" sz="quarter" idx="11"/>
          </p:nvPr>
        </p:nvSpPr>
        <p:spPr/>
        <p:txBody>
          <a:bodyPr/>
          <a:lstStyle/>
          <a:p>
            <a:pPr marL="285750" indent="-285750">
              <a:buFont typeface="Wingdings" panose="05000000000000000000" pitchFamily="2" charset="2"/>
              <a:buChar char="l"/>
            </a:pPr>
            <a:r>
              <a:rPr lang="en-US" altLang="zh-CN" dirty="0"/>
              <a:t>Matplotlib</a:t>
            </a:r>
            <a:r>
              <a:rPr lang="zh-CN" altLang="en-US" dirty="0"/>
              <a:t>（功能强大，代码相对复杂）</a:t>
            </a:r>
            <a:endParaRPr lang="en-US" altLang="zh-CN" dirty="0"/>
          </a:p>
          <a:p>
            <a:pPr marL="342900" indent="-342900">
              <a:buFont typeface="+mj-lt"/>
              <a:buAutoNum type="arabicPeriod"/>
            </a:pPr>
            <a:r>
              <a:rPr lang="en-US" altLang="zh-CN" dirty="0"/>
              <a:t>Matplotlib</a:t>
            </a:r>
            <a:r>
              <a:rPr lang="zh-CN" altLang="en-US" dirty="0"/>
              <a:t>是</a:t>
            </a:r>
            <a:r>
              <a:rPr lang="en-US" altLang="zh-CN" dirty="0"/>
              <a:t>Python</a:t>
            </a:r>
            <a:r>
              <a:rPr lang="zh-CN" altLang="en-US" dirty="0"/>
              <a:t>编程语言的开源绘图库。它是</a:t>
            </a:r>
            <a:r>
              <a:rPr lang="en-US" altLang="zh-CN" dirty="0"/>
              <a:t>Python</a:t>
            </a:r>
            <a:r>
              <a:rPr lang="zh-CN" altLang="en-US" dirty="0"/>
              <a:t>可视化软件包中最突出的，使用最广泛的绘图工具。 </a:t>
            </a:r>
            <a:endParaRPr lang="zh-CN" altLang="en-US" dirty="0"/>
          </a:p>
          <a:p>
            <a:pPr marL="342900" indent="-342900">
              <a:buFont typeface="+mj-lt"/>
              <a:buAutoNum type="arabicPeriod"/>
            </a:pPr>
            <a:r>
              <a:rPr lang="en-US" altLang="zh-CN" dirty="0"/>
              <a:t>Matplotlib</a:t>
            </a:r>
            <a:r>
              <a:rPr lang="zh-CN" altLang="en-US" dirty="0"/>
              <a:t>在执行各种任务方面非常高效。可以将可视化文件导出为所有常见格式（</a:t>
            </a:r>
            <a:r>
              <a:rPr lang="en-US" altLang="zh-CN" dirty="0"/>
              <a:t>PDF</a:t>
            </a:r>
            <a:r>
              <a:rPr lang="zh-CN" altLang="en-US" dirty="0"/>
              <a:t>，</a:t>
            </a:r>
            <a:r>
              <a:rPr lang="en-US" altLang="zh-CN" dirty="0"/>
              <a:t>SVG</a:t>
            </a:r>
            <a:r>
              <a:rPr lang="zh-CN" altLang="en-US" dirty="0"/>
              <a:t>，</a:t>
            </a:r>
            <a:r>
              <a:rPr lang="en-US" altLang="zh-CN" dirty="0"/>
              <a:t>JPG</a:t>
            </a:r>
            <a:r>
              <a:rPr lang="zh-CN" altLang="en-US" dirty="0"/>
              <a:t>，</a:t>
            </a:r>
            <a:r>
              <a:rPr lang="en-US" altLang="zh-CN" dirty="0"/>
              <a:t>PNG</a:t>
            </a:r>
            <a:r>
              <a:rPr lang="zh-CN" altLang="en-US" dirty="0"/>
              <a:t>，</a:t>
            </a:r>
            <a:r>
              <a:rPr lang="en-US" altLang="zh-CN" dirty="0"/>
              <a:t>BMP</a:t>
            </a:r>
            <a:r>
              <a:rPr lang="zh-CN" altLang="en-US" dirty="0"/>
              <a:t>和</a:t>
            </a:r>
            <a:r>
              <a:rPr lang="en-US" altLang="zh-CN" dirty="0"/>
              <a:t>GIF</a:t>
            </a:r>
            <a:r>
              <a:rPr lang="zh-CN" altLang="en-US" dirty="0"/>
              <a:t>）。</a:t>
            </a:r>
            <a:endParaRPr lang="zh-CN" altLang="en-US" dirty="0"/>
          </a:p>
          <a:p>
            <a:pPr marL="342900" indent="-342900">
              <a:buFont typeface="+mj-lt"/>
              <a:buAutoNum type="arabicPeriod"/>
            </a:pPr>
            <a:r>
              <a:rPr lang="en-US" altLang="zh-CN" dirty="0"/>
              <a:t>Matplotlib</a:t>
            </a:r>
            <a:r>
              <a:rPr lang="zh-CN" altLang="en-US" dirty="0"/>
              <a:t>可以创建流行的可视化类型</a:t>
            </a:r>
            <a:r>
              <a:rPr lang="en-US" altLang="zh-CN" dirty="0"/>
              <a:t>-</a:t>
            </a:r>
            <a:r>
              <a:rPr lang="zh-CN" altLang="en-US" dirty="0"/>
              <a:t>折线图，散点图，直方图，条形图，误差图，饼图，箱形图以及更多其他类型的图，还支持</a:t>
            </a:r>
            <a:r>
              <a:rPr lang="en-US" altLang="zh-CN" dirty="0"/>
              <a:t>3D</a:t>
            </a:r>
            <a:r>
              <a:rPr lang="zh-CN" altLang="en-US" dirty="0"/>
              <a:t>绘图。</a:t>
            </a:r>
            <a:endParaRPr lang="zh-CN" altLang="en-US" dirty="0"/>
          </a:p>
          <a:p>
            <a:pPr marL="342900" indent="-342900">
              <a:buFont typeface="+mj-lt"/>
              <a:buAutoNum type="arabicPeriod"/>
            </a:pPr>
            <a:r>
              <a:rPr lang="zh-CN" altLang="en-US" dirty="0"/>
              <a:t>许多</a:t>
            </a:r>
            <a:r>
              <a:rPr lang="en-US" altLang="zh-CN" dirty="0"/>
              <a:t>Python</a:t>
            </a:r>
            <a:r>
              <a:rPr lang="zh-CN" altLang="en-US" dirty="0"/>
              <a:t>库都是基于</a:t>
            </a:r>
            <a:r>
              <a:rPr lang="en-US" altLang="zh-CN" dirty="0"/>
              <a:t>Matplotlib</a:t>
            </a:r>
            <a:r>
              <a:rPr lang="zh-CN" altLang="en-US" dirty="0"/>
              <a:t>构建的，</a:t>
            </a:r>
            <a:r>
              <a:rPr lang="en-US" altLang="zh-CN" dirty="0"/>
              <a:t>Pandas</a:t>
            </a:r>
            <a:r>
              <a:rPr lang="zh-CN" altLang="en-US" dirty="0"/>
              <a:t>和</a:t>
            </a:r>
            <a:r>
              <a:rPr lang="en-US" altLang="zh-CN" dirty="0"/>
              <a:t>Seaborn</a:t>
            </a:r>
            <a:r>
              <a:rPr lang="zh-CN" altLang="en-US" dirty="0"/>
              <a:t>是在</a:t>
            </a:r>
            <a:r>
              <a:rPr lang="en-US" altLang="zh-CN" dirty="0"/>
              <a:t>Matplotlib</a:t>
            </a:r>
            <a:r>
              <a:rPr lang="zh-CN" altLang="en-US" dirty="0"/>
              <a:t>上构建的</a:t>
            </a:r>
            <a:endParaRPr lang="zh-CN" altLang="en-US" dirty="0"/>
          </a:p>
          <a:p>
            <a:pPr marL="342900" indent="-342900">
              <a:buFont typeface="+mj-lt"/>
              <a:buAutoNum type="arabicPeriod"/>
            </a:pPr>
            <a:r>
              <a:rPr lang="en-US" altLang="zh-CN" dirty="0"/>
              <a:t>Matplotlib</a:t>
            </a:r>
            <a:r>
              <a:rPr lang="zh-CN" altLang="en-US" dirty="0"/>
              <a:t>项目由</a:t>
            </a:r>
            <a:r>
              <a:rPr lang="en-US" altLang="zh-CN" dirty="0"/>
              <a:t>John Hunter</a:t>
            </a:r>
            <a:r>
              <a:rPr lang="zh-CN" altLang="en-US" dirty="0"/>
              <a:t>于</a:t>
            </a:r>
            <a:r>
              <a:rPr lang="en-US" altLang="zh-CN" dirty="0"/>
              <a:t>2002</a:t>
            </a:r>
            <a:r>
              <a:rPr lang="zh-CN" altLang="en-US" dirty="0"/>
              <a:t>年启动。</a:t>
            </a:r>
            <a:r>
              <a:rPr lang="en-US" altLang="zh-CN" dirty="0"/>
              <a:t>Matplotlib</a:t>
            </a:r>
            <a:r>
              <a:rPr lang="zh-CN" altLang="en-US" dirty="0"/>
              <a:t>最初是在神经生物学的博士后研究期间开始可视化癫痫患者的脑电图（</a:t>
            </a:r>
            <a:r>
              <a:rPr lang="en-US" altLang="zh-CN" dirty="0" err="1"/>
              <a:t>ECoG</a:t>
            </a:r>
            <a:r>
              <a:rPr lang="zh-CN" altLang="en-US" dirty="0"/>
              <a:t>）数据。</a:t>
            </a:r>
            <a:endParaRPr lang="zh-CN" altLang="en-US" dirty="0"/>
          </a:p>
          <a:p>
            <a:endParaRPr lang="zh-CN" altLang="en-US" dirty="0"/>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1.2 </a:t>
            </a:r>
            <a:r>
              <a:rPr lang="zh-CN" altLang="en-US" dirty="0"/>
              <a:t>数据可视化常用库和各自特点</a:t>
            </a:r>
            <a:endParaRPr lang="zh-CN" altLang="en-US" dirty="0"/>
          </a:p>
        </p:txBody>
      </p:sp>
      <p:sp>
        <p:nvSpPr>
          <p:cNvPr id="4" name="文本占位符 3"/>
          <p:cNvSpPr>
            <a:spLocks noGrp="1"/>
          </p:cNvSpPr>
          <p:nvPr>
            <p:ph type="body" sz="quarter" idx="11"/>
          </p:nvPr>
        </p:nvSpPr>
        <p:spPr/>
        <p:txBody>
          <a:bodyPr/>
          <a:lstStyle/>
          <a:p>
            <a:pPr marL="285750" indent="-285750">
              <a:buFont typeface="Wingdings" panose="05000000000000000000" pitchFamily="2" charset="2"/>
              <a:buChar char="l"/>
            </a:pPr>
            <a:r>
              <a:rPr lang="en-GB" altLang="zh-CN" dirty="0"/>
              <a:t>Pandas </a:t>
            </a:r>
            <a:r>
              <a:rPr lang="zh-CN" altLang="en-GB" dirty="0"/>
              <a:t>（</a:t>
            </a:r>
            <a:r>
              <a:rPr lang="zh-CN" altLang="en-US" dirty="0"/>
              <a:t>使用简单，功能稍弱）</a:t>
            </a:r>
            <a:endParaRPr lang="en-US" altLang="zh-CN" dirty="0"/>
          </a:p>
          <a:p>
            <a:endParaRPr lang="zh-CN" altLang="en-US" dirty="0"/>
          </a:p>
          <a:p>
            <a:pPr marL="342900" indent="-342900">
              <a:buFont typeface="+mj-lt"/>
              <a:buAutoNum type="arabicPeriod"/>
            </a:pPr>
            <a:r>
              <a:rPr lang="en-US" altLang="zh-CN" b="0" dirty="0"/>
              <a:t>Pandas</a:t>
            </a:r>
            <a:r>
              <a:rPr lang="zh-CN" altLang="en-US" b="0" dirty="0"/>
              <a:t>的绘图功能基于</a:t>
            </a:r>
            <a:r>
              <a:rPr lang="en-US" altLang="zh-CN" b="0" dirty="0"/>
              <a:t>Matplotlib</a:t>
            </a:r>
            <a:r>
              <a:rPr lang="zh-CN" altLang="en-US" b="0" dirty="0"/>
              <a:t>，是对</a:t>
            </a:r>
            <a:r>
              <a:rPr lang="en-US" altLang="zh-CN" b="0" dirty="0"/>
              <a:t>Matplotlib</a:t>
            </a:r>
            <a:r>
              <a:rPr lang="zh-CN" altLang="en-US" b="0" dirty="0"/>
              <a:t>的二次封装</a:t>
            </a:r>
            <a:endParaRPr lang="zh-CN" altLang="en-US" b="0" dirty="0"/>
          </a:p>
          <a:p>
            <a:pPr marL="342900" indent="-342900">
              <a:buFont typeface="+mj-lt"/>
              <a:buAutoNum type="arabicPeriod"/>
            </a:pPr>
            <a:r>
              <a:rPr lang="en-US" altLang="zh-CN" b="0" dirty="0"/>
              <a:t>Matplotlib</a:t>
            </a:r>
            <a:r>
              <a:rPr lang="zh-CN" altLang="en-US" b="0" dirty="0"/>
              <a:t>绘图时，代码相对复杂，使用</a:t>
            </a:r>
            <a:r>
              <a:rPr lang="en-US" altLang="zh-CN" b="0" dirty="0"/>
              <a:t>Pandas</a:t>
            </a:r>
            <a:r>
              <a:rPr lang="zh-CN" altLang="en-US" b="0" dirty="0"/>
              <a:t>绘制基本图表相对比较简单，更加方便</a:t>
            </a:r>
            <a:endParaRPr lang="zh-CN" altLang="en-US" b="0" dirty="0"/>
          </a:p>
          <a:p>
            <a:pPr marL="342900" indent="-342900">
              <a:buFont typeface="+mj-lt"/>
              <a:buAutoNum type="arabicPeriod"/>
            </a:pPr>
            <a:r>
              <a:rPr lang="en-US" altLang="zh-CN" b="0" dirty="0"/>
              <a:t>Pandas</a:t>
            </a:r>
            <a:r>
              <a:rPr lang="zh-CN" altLang="en-US" b="0" dirty="0"/>
              <a:t>中常用的数据结构 </a:t>
            </a:r>
            <a:r>
              <a:rPr lang="en-US" altLang="zh-CN" b="0" dirty="0"/>
              <a:t>series </a:t>
            </a:r>
            <a:r>
              <a:rPr lang="zh-CN" altLang="en-US" b="0" dirty="0"/>
              <a:t>和 </a:t>
            </a:r>
            <a:r>
              <a:rPr lang="en-US" altLang="zh-CN" b="0" dirty="0" err="1"/>
              <a:t>dataframe</a:t>
            </a:r>
            <a:r>
              <a:rPr lang="en-US" altLang="zh-CN" b="0" dirty="0"/>
              <a:t> </a:t>
            </a:r>
            <a:r>
              <a:rPr lang="zh-CN" altLang="en-US" b="0" dirty="0"/>
              <a:t>都有</a:t>
            </a:r>
            <a:r>
              <a:rPr lang="en-US" altLang="zh-CN" b="0" dirty="0"/>
              <a:t>plot()</a:t>
            </a:r>
            <a:r>
              <a:rPr lang="zh-CN" altLang="en-US" b="0" dirty="0"/>
              <a:t>方法，用于绘图</a:t>
            </a:r>
            <a:endParaRPr lang="zh-CN" altLang="en-US" b="0" dirty="0"/>
          </a:p>
          <a:p>
            <a:br>
              <a:rPr lang="zh-CN" altLang="en-US" dirty="0"/>
            </a:br>
            <a:endParaRPr lang="zh-CN" altLang="en-US" dirty="0"/>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1.2 </a:t>
            </a:r>
            <a:r>
              <a:rPr lang="zh-CN" altLang="en-US" dirty="0"/>
              <a:t>数据可视化常用库和各自特点</a:t>
            </a:r>
            <a:endParaRPr lang="zh-CN" altLang="en-US" dirty="0"/>
          </a:p>
        </p:txBody>
      </p:sp>
      <p:sp>
        <p:nvSpPr>
          <p:cNvPr id="4" name="文本占位符 3"/>
          <p:cNvSpPr>
            <a:spLocks noGrp="1"/>
          </p:cNvSpPr>
          <p:nvPr>
            <p:ph type="body" sz="quarter" idx="11"/>
          </p:nvPr>
        </p:nvSpPr>
        <p:spPr/>
        <p:txBody>
          <a:bodyPr/>
          <a:lstStyle/>
          <a:p>
            <a:pPr marL="285750" indent="-285750">
              <a:buFont typeface="Wingdings" panose="05000000000000000000" pitchFamily="2" charset="2"/>
              <a:buChar char="l"/>
            </a:pPr>
            <a:r>
              <a:rPr lang="en-GB" altLang="zh-CN" dirty="0"/>
              <a:t>Seaborn </a:t>
            </a:r>
            <a:r>
              <a:rPr lang="zh-CN" altLang="en-GB" dirty="0"/>
              <a:t>（推荐使用）</a:t>
            </a:r>
            <a:endParaRPr lang="en-US" altLang="zh-CN" dirty="0"/>
          </a:p>
          <a:p>
            <a:pPr marL="342900" indent="-342900">
              <a:buFont typeface="+mj-lt"/>
              <a:buAutoNum type="arabicPeriod"/>
            </a:pPr>
            <a:r>
              <a:rPr lang="en-US" altLang="zh-CN" dirty="0"/>
              <a:t>Seaborn</a:t>
            </a:r>
            <a:r>
              <a:rPr lang="zh-CN" altLang="en-US" dirty="0"/>
              <a:t>是基于</a:t>
            </a:r>
            <a:r>
              <a:rPr lang="en-US" altLang="zh-CN" dirty="0"/>
              <a:t>Matplotlib</a:t>
            </a:r>
            <a:r>
              <a:rPr lang="zh-CN" altLang="en-US" dirty="0"/>
              <a:t>的图形可视化</a:t>
            </a:r>
            <a:r>
              <a:rPr lang="en-US" altLang="zh-CN" dirty="0"/>
              <a:t>python</a:t>
            </a:r>
            <a:r>
              <a:rPr lang="zh-CN" altLang="en-US" dirty="0"/>
              <a:t>开源库</a:t>
            </a:r>
            <a:endParaRPr lang="zh-CN" altLang="en-US" dirty="0"/>
          </a:p>
          <a:p>
            <a:pPr marL="342900" indent="-342900">
              <a:buFont typeface="+mj-lt"/>
              <a:buAutoNum type="arabicPeriod"/>
            </a:pPr>
            <a:r>
              <a:rPr lang="en-US" altLang="zh-CN" dirty="0"/>
              <a:t>Seaborn</a:t>
            </a:r>
            <a:r>
              <a:rPr lang="zh-CN" altLang="en-US" dirty="0"/>
              <a:t>是在</a:t>
            </a:r>
            <a:r>
              <a:rPr lang="en-US" altLang="zh-CN" dirty="0"/>
              <a:t>Matplotlib</a:t>
            </a:r>
            <a:r>
              <a:rPr lang="zh-CN" altLang="en-US" dirty="0"/>
              <a:t>的基础上进行了更高级的</a:t>
            </a:r>
            <a:r>
              <a:rPr lang="en-US" altLang="zh-CN" dirty="0"/>
              <a:t>API</a:t>
            </a:r>
            <a:r>
              <a:rPr lang="zh-CN" altLang="en-US" dirty="0"/>
              <a:t>封装，从而使得作图更加容易</a:t>
            </a:r>
            <a:endParaRPr lang="zh-CN" altLang="en-US" dirty="0"/>
          </a:p>
          <a:p>
            <a:pPr marL="342900" indent="-342900">
              <a:buFont typeface="+mj-lt"/>
              <a:buAutoNum type="arabicPeriod"/>
            </a:pPr>
            <a:r>
              <a:rPr lang="en-US" altLang="zh-CN" dirty="0"/>
              <a:t>Seaborn</a:t>
            </a:r>
            <a:r>
              <a:rPr lang="zh-CN" altLang="en-US" dirty="0"/>
              <a:t>的</a:t>
            </a:r>
            <a:r>
              <a:rPr lang="en-US" altLang="zh-CN" dirty="0"/>
              <a:t>API</a:t>
            </a:r>
            <a:r>
              <a:rPr lang="zh-CN" altLang="en-US" dirty="0"/>
              <a:t>设计偏向探索和理解数据</a:t>
            </a:r>
            <a:endParaRPr lang="zh-CN" altLang="en-US" dirty="0"/>
          </a:p>
          <a:p>
            <a:endParaRPr lang="zh-CN" altLang="en-US" dirty="0"/>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1.2 </a:t>
            </a:r>
            <a:r>
              <a:rPr lang="zh-CN" altLang="en-US" dirty="0"/>
              <a:t>数据可视化常用库和各自特点</a:t>
            </a:r>
            <a:endParaRPr lang="zh-CN" altLang="en-US" dirty="0"/>
          </a:p>
        </p:txBody>
      </p:sp>
      <p:sp>
        <p:nvSpPr>
          <p:cNvPr id="4" name="文本占位符 3"/>
          <p:cNvSpPr>
            <a:spLocks noGrp="1"/>
          </p:cNvSpPr>
          <p:nvPr>
            <p:ph type="body" sz="quarter" idx="11"/>
          </p:nvPr>
        </p:nvSpPr>
        <p:spPr/>
        <p:txBody>
          <a:bodyPr/>
          <a:lstStyle/>
          <a:p>
            <a:pPr marL="285750" indent="-285750">
              <a:buFont typeface="Wingdings" panose="05000000000000000000" pitchFamily="2" charset="2"/>
              <a:buChar char="l"/>
            </a:pPr>
            <a:r>
              <a:rPr lang="en-US" altLang="zh-CN" dirty="0" err="1"/>
              <a:t>echarts</a:t>
            </a:r>
            <a:r>
              <a:rPr lang="en-US" altLang="zh-CN" dirty="0"/>
              <a:t> </a:t>
            </a:r>
            <a:r>
              <a:rPr lang="zh-CN" altLang="en-US" dirty="0"/>
              <a:t>和 </a:t>
            </a:r>
            <a:r>
              <a:rPr lang="en-US" altLang="zh-CN" dirty="0" err="1"/>
              <a:t>pyecharts</a:t>
            </a:r>
            <a:r>
              <a:rPr lang="en-US" altLang="zh-CN" dirty="0"/>
              <a:t> </a:t>
            </a:r>
            <a:r>
              <a:rPr lang="zh-CN" altLang="en-US" dirty="0"/>
              <a:t>（追求可视化效果，推荐使用）</a:t>
            </a:r>
            <a:endParaRPr lang="zh-CN" altLang="en-US" dirty="0"/>
          </a:p>
          <a:p>
            <a:pPr marL="342900" indent="-342900">
              <a:buFont typeface="+mj-lt"/>
              <a:buAutoNum type="arabicPeriod"/>
            </a:pPr>
            <a:r>
              <a:rPr lang="en-US" altLang="zh-CN" b="0" dirty="0" err="1"/>
              <a:t>ECharts</a:t>
            </a:r>
            <a:r>
              <a:rPr lang="zh-CN" altLang="en-US" b="0" dirty="0"/>
              <a:t>，是百度开源，使用 </a:t>
            </a:r>
            <a:r>
              <a:rPr lang="en-US" altLang="zh-CN" b="0" dirty="0"/>
              <a:t>JavaScript </a:t>
            </a:r>
            <a:r>
              <a:rPr lang="zh-CN" altLang="en-US" b="0" dirty="0"/>
              <a:t>实现的开源可视化库，可以流畅的运行在 </a:t>
            </a:r>
            <a:r>
              <a:rPr lang="en-US" altLang="zh-CN" b="0" dirty="0"/>
              <a:t>PC </a:t>
            </a:r>
            <a:r>
              <a:rPr lang="zh-CN" altLang="en-US" b="0" dirty="0"/>
              <a:t>和移动设备上，兼容当前绝大部分浏览器（</a:t>
            </a:r>
            <a:r>
              <a:rPr lang="en-US" altLang="zh-CN" b="0" dirty="0"/>
              <a:t>IE8/9/10/11</a:t>
            </a:r>
            <a:r>
              <a:rPr lang="zh-CN" altLang="en-US" b="0" dirty="0"/>
              <a:t>，</a:t>
            </a:r>
            <a:r>
              <a:rPr lang="en-US" altLang="zh-CN" b="0" dirty="0"/>
              <a:t>Chrome</a:t>
            </a:r>
            <a:r>
              <a:rPr lang="zh-CN" altLang="en-US" b="0" dirty="0"/>
              <a:t>，</a:t>
            </a:r>
            <a:r>
              <a:rPr lang="en-US" altLang="zh-CN" b="0" dirty="0"/>
              <a:t>Firefox</a:t>
            </a:r>
            <a:r>
              <a:rPr lang="zh-CN" altLang="en-US" b="0" dirty="0"/>
              <a:t>，</a:t>
            </a:r>
            <a:r>
              <a:rPr lang="en-US" altLang="zh-CN" b="0" dirty="0"/>
              <a:t>Safari</a:t>
            </a:r>
            <a:r>
              <a:rPr lang="zh-CN" altLang="en-US" b="0" dirty="0"/>
              <a:t>等），底层依赖矢量图形库 </a:t>
            </a:r>
            <a:r>
              <a:rPr lang="en-US" altLang="zh-CN" b="0" dirty="0">
                <a:hlinkClick r:id="rId1"/>
              </a:rPr>
              <a:t>ZRender</a:t>
            </a:r>
            <a:r>
              <a:rPr lang="zh-CN" altLang="en-US" b="0" dirty="0"/>
              <a:t>，提供直观，交互丰富，可高度个性化定制的数据可视化图表</a:t>
            </a:r>
            <a:endParaRPr lang="zh-CN" altLang="en-US" b="0" dirty="0"/>
          </a:p>
          <a:p>
            <a:pPr marL="342900" indent="-342900">
              <a:buFont typeface="+mj-lt"/>
              <a:buAutoNum type="arabicPeriod"/>
            </a:pPr>
            <a:r>
              <a:rPr lang="en-US" altLang="zh-CN" b="0" dirty="0" err="1"/>
              <a:t>pyecharts</a:t>
            </a:r>
            <a:r>
              <a:rPr lang="en-US" altLang="zh-CN" b="0" dirty="0"/>
              <a:t> </a:t>
            </a:r>
            <a:r>
              <a:rPr lang="zh-CN" altLang="en-US" b="0" dirty="0"/>
              <a:t>是一个用</a:t>
            </a:r>
            <a:r>
              <a:rPr lang="en-US" altLang="zh-CN" b="0" dirty="0"/>
              <a:t>Python</a:t>
            </a:r>
            <a:r>
              <a:rPr lang="zh-CN" altLang="en-US" b="0" dirty="0"/>
              <a:t>生成 </a:t>
            </a:r>
            <a:r>
              <a:rPr lang="en-US" altLang="zh-CN" b="0" dirty="0" err="1"/>
              <a:t>Echarts</a:t>
            </a:r>
            <a:r>
              <a:rPr lang="en-US" altLang="zh-CN" b="0" dirty="0"/>
              <a:t> </a:t>
            </a:r>
            <a:r>
              <a:rPr lang="zh-CN" altLang="en-US" b="0" dirty="0"/>
              <a:t>图表的类库。</a:t>
            </a:r>
            <a:endParaRPr lang="zh-CN" altLang="en-US" b="0" dirty="0"/>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1.2 </a:t>
            </a:r>
            <a:r>
              <a:rPr lang="zh-CN" altLang="en-US" dirty="0"/>
              <a:t>数据可视化常用库和各自特点</a:t>
            </a:r>
            <a:endParaRPr lang="zh-CN" altLang="en-US" dirty="0"/>
          </a:p>
        </p:txBody>
      </p:sp>
      <p:sp>
        <p:nvSpPr>
          <p:cNvPr id="4" name="文本占位符 3"/>
          <p:cNvSpPr>
            <a:spLocks noGrp="1"/>
          </p:cNvSpPr>
          <p:nvPr>
            <p:ph type="body" sz="quarter" idx="11"/>
          </p:nvPr>
        </p:nvSpPr>
        <p:spPr/>
        <p:txBody>
          <a:bodyPr/>
          <a:lstStyle/>
          <a:p>
            <a:pPr marL="285750" indent="-285750">
              <a:buFont typeface="Wingdings" panose="05000000000000000000" pitchFamily="2" charset="2"/>
              <a:buChar char="u"/>
            </a:pPr>
            <a:r>
              <a:rPr lang="zh-CN" altLang="en-US" dirty="0"/>
              <a:t>总结</a:t>
            </a:r>
            <a:endParaRPr lang="zh-CN" altLang="en-US" dirty="0"/>
          </a:p>
          <a:p>
            <a:pPr marL="342900" indent="-342900">
              <a:buFont typeface="+mj-lt"/>
              <a:buAutoNum type="arabicPeriod"/>
            </a:pPr>
            <a:r>
              <a:rPr lang="zh-CN" altLang="en-US" b="0" dirty="0"/>
              <a:t>数据分析的过程中可视化，推荐使用 </a:t>
            </a:r>
            <a:r>
              <a:rPr lang="en-US" altLang="zh-CN" b="0" dirty="0"/>
              <a:t>Seaborn</a:t>
            </a:r>
            <a:r>
              <a:rPr lang="zh-CN" altLang="en-US" b="0" dirty="0"/>
              <a:t>，理由代码简单，效果不错</a:t>
            </a:r>
            <a:endParaRPr lang="zh-CN" altLang="en-US" b="0" dirty="0"/>
          </a:p>
          <a:p>
            <a:pPr marL="342900" indent="-342900">
              <a:buFont typeface="+mj-lt"/>
              <a:buAutoNum type="arabicPeriod"/>
            </a:pPr>
            <a:r>
              <a:rPr lang="zh-CN" altLang="en-US" b="0" dirty="0"/>
              <a:t>追求展示效果，可以使用</a:t>
            </a:r>
            <a:r>
              <a:rPr lang="en-US" altLang="zh-CN" b="0" dirty="0" err="1"/>
              <a:t>pyecharts</a:t>
            </a:r>
            <a:r>
              <a:rPr lang="zh-CN" altLang="en-US" b="0" dirty="0"/>
              <a:t>，效果炫酷</a:t>
            </a:r>
            <a:endParaRPr lang="zh-CN" altLang="en-US" b="0" dirty="0"/>
          </a:p>
        </p:txBody>
      </p:sp>
    </p:spTree>
  </p:cSld>
  <p:clrMapOvr>
    <a:overrideClrMapping bg1="lt1" tx1="dk1" bg2="lt2" tx2="dk2" accent1="accent1" accent2="accent2" accent3="accent3" accent4="accent4" accent5="accent5" accent6="accent6" hlink="hlink" folHlink="folHlink"/>
  </p:clrMapOvr>
</p:sld>
</file>

<file path=ppt/tags/tag1.xml><?xml version="1.0" encoding="utf-8"?>
<p:tagLst xmlns:p="http://schemas.openxmlformats.org/presentationml/2006/main">
  <p:tag name="COMMONDATA" val="eyJoZGlkIjoiZWNlNmI0ZGEwNWNmMmY4MDJmOGRmZTc2NmU0ZmZjNjcifQ=="/>
  <p:tag name="commondata" val="eyJoZGlkIjoiZDQyYmI2YWIwMGE0NjZkZjEwMWNhNGQwYzZmYTJjZTAifQ=="/>
</p:tagLst>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3761</Words>
  <Application>WPS 演示</Application>
  <PresentationFormat>宽屏</PresentationFormat>
  <Paragraphs>190</Paragraphs>
  <Slides>25</Slides>
  <Notes>0</Notes>
  <HiddenSlides>0</HiddenSlides>
  <MMClips>0</MMClips>
  <ScaleCrop>false</ScaleCrop>
  <HeadingPairs>
    <vt:vector size="6" baseType="variant">
      <vt:variant>
        <vt:lpstr>已用的字体</vt:lpstr>
      </vt:variant>
      <vt:variant>
        <vt:i4>19</vt:i4>
      </vt:variant>
      <vt:variant>
        <vt:lpstr>主题</vt:lpstr>
      </vt:variant>
      <vt:variant>
        <vt:i4>5</vt:i4>
      </vt:variant>
      <vt:variant>
        <vt:lpstr>幻灯片标题</vt:lpstr>
      </vt:variant>
      <vt:variant>
        <vt:i4>25</vt:i4>
      </vt:variant>
    </vt:vector>
  </HeadingPairs>
  <TitlesOfParts>
    <vt:vector size="49" baseType="lpstr">
      <vt:lpstr>Arial</vt:lpstr>
      <vt:lpstr>宋体</vt:lpstr>
      <vt:lpstr>Wingdings</vt:lpstr>
      <vt:lpstr>Calibri</vt:lpstr>
      <vt:lpstr>黑体</vt:lpstr>
      <vt:lpstr>Alibaba PuHuiTi B</vt:lpstr>
      <vt:lpstr>Alibaba PuHuiTi R</vt:lpstr>
      <vt:lpstr>阿里巴巴普惠体</vt:lpstr>
      <vt:lpstr>Segoe UI Light</vt:lpstr>
      <vt:lpstr>微软雅黑 Light</vt:lpstr>
      <vt:lpstr>Segoe UI</vt:lpstr>
      <vt:lpstr>微软雅黑</vt:lpstr>
      <vt:lpstr>Verdana</vt:lpstr>
      <vt:lpstr>华文楷体</vt:lpstr>
      <vt:lpstr>阿里巴巴普惠体 R</vt:lpstr>
      <vt:lpstr>阿里巴巴普惠体 B</vt:lpstr>
      <vt:lpstr>阿里巴巴普惠体 M</vt:lpstr>
      <vt:lpstr>Arial Unicode MS</vt:lpstr>
      <vt:lpstr>等线</vt:lpstr>
      <vt:lpstr>封面2</vt:lpstr>
      <vt:lpstr>目录</vt:lpstr>
      <vt:lpstr>学习目标</vt:lpstr>
      <vt:lpstr>1_正文设计方案</vt:lpstr>
      <vt:lpstr>5_结束页设计方案</vt:lpstr>
      <vt:lpstr>Python数据可视化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老酒</cp:lastModifiedBy>
  <cp:revision>305</cp:revision>
  <dcterms:created xsi:type="dcterms:W3CDTF">2020-03-31T02:23:00Z</dcterms:created>
  <dcterms:modified xsi:type="dcterms:W3CDTF">2024-04-26T16:22:17Z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6CC416CE82014F9A8D34DDA85CD4AF9B_12</vt:lpwstr>
  </property>
  <property fmtid="{D5CDD505-2E9C-101B-9397-08002B2CF9AE}" pid="3" name="KSOProductBuildVer">
    <vt:lpwstr>2052-12.1.0.16729</vt:lpwstr>
  </property>
</Properties>
</file>