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77" r:id="rId6"/>
  </p:sldMasterIdLst>
  <p:notesMasterIdLst>
    <p:notesMasterId r:id="rId21"/>
  </p:notesMasterIdLst>
  <p:handoutMasterIdLst>
    <p:handoutMasterId r:id="rId22"/>
  </p:handoutMasterIdLst>
  <p:sldIdLst>
    <p:sldId id="462" r:id="rId7"/>
    <p:sldId id="464" r:id="rId8"/>
    <p:sldId id="463" r:id="rId9"/>
    <p:sldId id="465" r:id="rId10"/>
    <p:sldId id="471" r:id="rId11"/>
    <p:sldId id="472" r:id="rId12"/>
    <p:sldId id="473" r:id="rId13"/>
    <p:sldId id="475" r:id="rId14"/>
    <p:sldId id="476" r:id="rId15"/>
    <p:sldId id="477" r:id="rId16"/>
    <p:sldId id="478" r:id="rId17"/>
    <p:sldId id="482" r:id="rId18"/>
    <p:sldId id="493" r:id="rId19"/>
    <p:sldId id="264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36" autoAdjust="0"/>
    <p:restoredTop sz="95330" autoAdjust="0"/>
  </p:normalViewPr>
  <p:slideViewPr>
    <p:cSldViewPr snapToGrid="0">
      <p:cViewPr varScale="1">
        <p:scale>
          <a:sx n="81" d="100"/>
          <a:sy n="81" d="100"/>
        </p:scale>
        <p:origin x="4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1" Type="http://schemas.openxmlformats.org/officeDocument/2006/relationships/theme" Target="../theme/theme4.xml"/><Relationship Id="rId20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/>
              <a:t>Pandas</a:t>
            </a:r>
            <a:r>
              <a:rPr lang="zh-CN" altLang="en-US" b="1" dirty="0"/>
              <a:t>绘图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</a:t>
            </a:r>
            <a:r>
              <a:rPr lang="zh-CN" altLang="en-US" dirty="0"/>
              <a:t> 折线图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如果要绘制的数据不是类别值，而是连续值比较适合使用折线图</a:t>
            </a:r>
            <a:endParaRPr lang="en-US" altLang="zh-CN" dirty="0"/>
          </a:p>
          <a:p>
            <a:r>
              <a:rPr lang="en-GB" altLang="zh-CN" dirty="0"/>
              <a:t>reviews['points'].value_counts().sort_index().plot.line()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柱状图和折线图区别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柱状图：简单直观，很容易根据柱子的长短看出值的大小，易于比较各组数据之间的差别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折线图：</a:t>
            </a:r>
            <a:endParaRPr lang="zh-CN" altLang="en-US" b="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/>
              <a:t>易于比较各组数据之间的差别</a:t>
            </a:r>
            <a:endParaRPr lang="zh-CN" altLang="en-US" b="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/>
              <a:t>能比较多组数据在同一个维度上的趋势</a:t>
            </a:r>
            <a:endParaRPr lang="zh-CN" altLang="en-US" b="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b="0" dirty="0"/>
              <a:t>每张图上不适合展示太多折线</a:t>
            </a:r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25481"/>
            <a:ext cx="10933333" cy="5142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r>
              <a:rPr lang="zh-CN" altLang="en-US" dirty="0"/>
              <a:t> 面积图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面积图就是在折线图的基础上，把折线下面的面积填充颜色</a:t>
            </a:r>
            <a:endParaRPr lang="en-US" altLang="zh-CN" dirty="0"/>
          </a:p>
          <a:p>
            <a:r>
              <a:rPr lang="en-GB" altLang="zh-CN" dirty="0"/>
              <a:t>reviews['points'].value_counts().sort_index().plot.area()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当只有一个变量需要制图时，面积图和折线图之间差异不大，在这种情况下，折线图和面积图可以互相替换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20720"/>
            <a:ext cx="10933333" cy="5238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46" y="3765787"/>
            <a:ext cx="3666667" cy="24190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r>
              <a:rPr lang="zh-CN" altLang="en-US" dirty="0"/>
              <a:t> 饼图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饼图也是一种常见的可视化形式</a:t>
            </a:r>
            <a:endParaRPr lang="en-US" altLang="zh-CN" dirty="0"/>
          </a:p>
          <a:p>
            <a:r>
              <a:rPr lang="en-GB" altLang="zh-CN" dirty="0"/>
              <a:t>reviews['province'].value_counts().head(10).plot.pie()</a:t>
            </a:r>
            <a:endParaRPr lang="en-GB" altLang="zh-CN" dirty="0"/>
          </a:p>
          <a:p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饼图的缺陷：饼图只适合展示少量分类在整体的占比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如果分类比较多，必然每个分类的面积会比较小，这个时候很难比较两个类别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如果两个类别在饼图中彼此不相邻，很难进行比较</a:t>
            </a:r>
            <a:endParaRPr lang="zh-CN" altLang="en-US" b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dirty="0"/>
              <a:t>可以使用柱状图图来替换饼图</a:t>
            </a:r>
            <a:endParaRPr lang="zh-CN" altLang="en-US" b="0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8362" y="2254088"/>
            <a:ext cx="4914286" cy="3952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绘图是对</a:t>
            </a:r>
            <a:r>
              <a:rPr lang="en-US" altLang="zh-CN" dirty="0"/>
              <a:t>Matplotlib</a:t>
            </a:r>
            <a:r>
              <a:rPr lang="zh-CN" altLang="en-US" dirty="0"/>
              <a:t>的封装</a:t>
            </a:r>
            <a:endParaRPr lang="zh-CN" altLang="en-US" dirty="0"/>
          </a:p>
          <a:p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/>
              <a:t>DataFrame </a:t>
            </a:r>
            <a:r>
              <a:rPr lang="zh-CN" altLang="en-US" dirty="0"/>
              <a:t>都有</a:t>
            </a:r>
            <a:r>
              <a:rPr lang="en-US" altLang="zh-CN" dirty="0"/>
              <a:t>plot</a:t>
            </a:r>
            <a:r>
              <a:rPr lang="zh-CN" altLang="en-US" dirty="0"/>
              <a:t>属性，根据不同的图形类型，调用对应的函数</a:t>
            </a:r>
            <a:endParaRPr lang="zh-CN" altLang="en-US" dirty="0"/>
          </a:p>
          <a:p>
            <a:r>
              <a:rPr lang="zh-CN" altLang="en-US" dirty="0"/>
              <a:t>可以通过</a:t>
            </a:r>
            <a:r>
              <a:rPr lang="en-US" altLang="zh-CN" dirty="0"/>
              <a:t>Matplotlib</a:t>
            </a:r>
            <a:r>
              <a:rPr lang="zh-CN" altLang="en-US" dirty="0"/>
              <a:t>控制图片的方法来控制</a:t>
            </a:r>
            <a:r>
              <a:rPr lang="en-US" altLang="zh-CN" dirty="0"/>
              <a:t>Pandas</a:t>
            </a:r>
            <a:r>
              <a:rPr lang="zh-CN" altLang="en-US" dirty="0"/>
              <a:t>绘图的效果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熟练掌握</a:t>
            </a:r>
            <a:r>
              <a:rPr lang="en-US" altLang="zh-CN" dirty="0"/>
              <a:t>Pandas</a:t>
            </a:r>
            <a:r>
              <a:rPr lang="zh-CN" altLang="en-US" dirty="0"/>
              <a:t>数据可视化常用功能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Pandas</a:t>
            </a:r>
            <a:r>
              <a:rPr lang="zh-CN" altLang="en-US" b="1" dirty="0">
                <a:solidFill>
                  <a:srgbClr val="FF0000"/>
                </a:solidFill>
              </a:rPr>
              <a:t>数据可视化简介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GB" altLang="zh-CN" b="1" dirty="0"/>
              <a:t>Pandas </a:t>
            </a:r>
            <a:r>
              <a:rPr lang="zh-CN" altLang="en-US" b="1" dirty="0"/>
              <a:t>单变量可视化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pandas</a:t>
            </a:r>
            <a:r>
              <a:rPr lang="zh-CN" altLang="en-US" dirty="0"/>
              <a:t>库是</a:t>
            </a:r>
            <a:r>
              <a:rPr lang="en-US" altLang="zh-CN" dirty="0"/>
              <a:t>Python</a:t>
            </a:r>
            <a:r>
              <a:rPr lang="zh-CN" altLang="en-US" dirty="0"/>
              <a:t>数据分析的核心库 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它不仅可以加载和转换数据，还可以做更多的事情：它还可以可视化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pandas</a:t>
            </a:r>
            <a:r>
              <a:rPr lang="zh-CN" altLang="en-US" dirty="0"/>
              <a:t>绘图</a:t>
            </a:r>
            <a:r>
              <a:rPr lang="en-US" altLang="zh-CN" dirty="0"/>
              <a:t>API</a:t>
            </a:r>
            <a:r>
              <a:rPr lang="zh-CN" altLang="en-US" dirty="0"/>
              <a:t>简单易用，是</a:t>
            </a:r>
            <a:r>
              <a:rPr lang="en-US" altLang="zh-CN" dirty="0"/>
              <a:t>pandas</a:t>
            </a:r>
            <a:r>
              <a:rPr lang="zh-CN" altLang="en-US" dirty="0"/>
              <a:t>流行的重要原因之一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/>
              <a:t>Pandas</a:t>
            </a:r>
            <a:r>
              <a:rPr lang="zh-CN" altLang="en-US" b="1" dirty="0"/>
              <a:t>数据可视化简介</a:t>
            </a:r>
            <a:endParaRPr lang="en-US" altLang="zh-CN" b="1" dirty="0"/>
          </a:p>
          <a:p>
            <a:r>
              <a:rPr lang="en-GB" altLang="zh-CN" b="1" dirty="0">
                <a:solidFill>
                  <a:srgbClr val="FF0000"/>
                </a:solidFill>
              </a:rPr>
              <a:t>Pandas </a:t>
            </a:r>
            <a:r>
              <a:rPr lang="zh-CN" altLang="en-US" b="1" dirty="0">
                <a:solidFill>
                  <a:srgbClr val="FF0000"/>
                </a:solidFill>
              </a:rPr>
              <a:t>单变量可视化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 介绍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单变量可视化， 包括条形图、折线图、直方图、饼图等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数据使用葡萄酒评论数据集，来自葡萄酒爱好者杂志，包含</a:t>
            </a:r>
            <a:r>
              <a:rPr lang="en-US" altLang="zh-CN" dirty="0"/>
              <a:t>10</a:t>
            </a:r>
            <a:r>
              <a:rPr lang="zh-CN" altLang="en-US" dirty="0"/>
              <a:t>个字段，</a:t>
            </a:r>
            <a:r>
              <a:rPr lang="en-US" altLang="zh-CN" dirty="0"/>
              <a:t>150929</a:t>
            </a:r>
            <a:r>
              <a:rPr lang="zh-CN" altLang="en-US" dirty="0"/>
              <a:t>行，每一行代表一款葡萄酒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6480" y="2558697"/>
            <a:ext cx="5720080" cy="40652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柱状图和分类数据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加载数据</a:t>
            </a:r>
            <a:endParaRPr lang="zh-CN" altLang="en-US" dirty="0"/>
          </a:p>
          <a:p>
            <a:r>
              <a:rPr lang="en-GB" altLang="zh-CN" dirty="0"/>
              <a:t>import pandas as </a:t>
            </a:r>
            <a:r>
              <a:rPr lang="en-GB" altLang="zh-CN" dirty="0" err="1"/>
              <a:t>pd</a:t>
            </a:r>
            <a:endParaRPr lang="en-GB" altLang="zh-CN" dirty="0"/>
          </a:p>
          <a:p>
            <a:r>
              <a:rPr lang="en-GB" altLang="zh-CN" dirty="0"/>
              <a:t>reviews = </a:t>
            </a:r>
            <a:r>
              <a:rPr lang="en-GB" altLang="zh-CN" dirty="0" err="1"/>
              <a:t>pd.read_csv</a:t>
            </a:r>
            <a:r>
              <a:rPr lang="en-GB" altLang="zh-CN" dirty="0"/>
              <a:t>("data/winemag-data_first150k.csv", </a:t>
            </a:r>
            <a:r>
              <a:rPr lang="en-GB" altLang="zh-CN" dirty="0" err="1"/>
              <a:t>index_col</a:t>
            </a:r>
            <a:r>
              <a:rPr lang="en-GB" altLang="zh-CN" dirty="0"/>
              <a:t>=0)</a:t>
            </a:r>
            <a:endParaRPr lang="en-GB" altLang="zh-CN" dirty="0"/>
          </a:p>
          <a:p>
            <a:r>
              <a:rPr lang="en-GB" altLang="zh-CN" dirty="0" err="1"/>
              <a:t>reviews.head</a:t>
            </a:r>
            <a:r>
              <a:rPr lang="en-GB" altLang="zh-CN" dirty="0"/>
              <a:t>(3)</a:t>
            </a:r>
            <a:endParaRPr lang="en-GB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条形图是最简单最常用的可视化图表</a:t>
            </a:r>
            <a:endParaRPr lang="en-US" altLang="zh-CN" dirty="0"/>
          </a:p>
          <a:p>
            <a:r>
              <a:rPr lang="zh-CN" altLang="en-US" dirty="0"/>
              <a:t>在下面的案例中，将所有的葡萄酒品牌按照产区分类，看看哪个产区的葡萄酒品种多：</a:t>
            </a:r>
            <a:endParaRPr lang="en-US" altLang="zh-CN" dirty="0"/>
          </a:p>
          <a:p>
            <a:r>
              <a:rPr lang="en-GB" altLang="zh-CN" dirty="0"/>
              <a:t># </a:t>
            </a:r>
            <a:r>
              <a:rPr lang="en-GB" altLang="zh-CN" dirty="0" err="1"/>
              <a:t>figsize</a:t>
            </a:r>
            <a:r>
              <a:rPr lang="en-GB" altLang="zh-CN" dirty="0"/>
              <a:t> </a:t>
            </a:r>
            <a:r>
              <a:rPr lang="zh-CN" altLang="en-US" dirty="0"/>
              <a:t>绘图区域大小， </a:t>
            </a:r>
            <a:r>
              <a:rPr lang="en-GB" altLang="zh-CN" dirty="0" err="1"/>
              <a:t>fontsize</a:t>
            </a:r>
            <a:r>
              <a:rPr lang="en-GB" altLang="zh-CN" dirty="0"/>
              <a:t> </a:t>
            </a:r>
            <a:r>
              <a:rPr lang="zh-CN" altLang="en-US" dirty="0"/>
              <a:t>字体大小 </a:t>
            </a:r>
            <a:r>
              <a:rPr lang="en-GB" altLang="zh-CN" dirty="0"/>
              <a:t>color </a:t>
            </a:r>
            <a:r>
              <a:rPr lang="zh-CN" altLang="en-US" dirty="0"/>
              <a:t>颜色</a:t>
            </a:r>
            <a:endParaRPr lang="zh-CN" altLang="en-US" dirty="0"/>
          </a:p>
          <a:p>
            <a:r>
              <a:rPr lang="en-GB" altLang="zh-CN" dirty="0" err="1"/>
              <a:t>text_kwargs</a:t>
            </a:r>
            <a:r>
              <a:rPr lang="en-GB" altLang="zh-CN" dirty="0"/>
              <a:t>=</a:t>
            </a:r>
            <a:r>
              <a:rPr lang="en-GB" altLang="zh-CN" dirty="0" err="1"/>
              <a:t>dict</a:t>
            </a:r>
            <a:r>
              <a:rPr lang="en-GB" altLang="zh-CN" dirty="0"/>
              <a:t>(</a:t>
            </a:r>
            <a:r>
              <a:rPr lang="en-GB" altLang="zh-CN" dirty="0" err="1"/>
              <a:t>figsize</a:t>
            </a:r>
            <a:r>
              <a:rPr lang="en-GB" altLang="zh-CN" dirty="0"/>
              <a:t> = (16,8),</a:t>
            </a:r>
            <a:r>
              <a:rPr lang="en-GB" altLang="zh-CN" dirty="0" err="1"/>
              <a:t>fontsize</a:t>
            </a:r>
            <a:r>
              <a:rPr lang="en-GB" altLang="zh-CN" dirty="0"/>
              <a:t>=20,color = ['</a:t>
            </a:r>
            <a:r>
              <a:rPr lang="en-GB" altLang="zh-CN" dirty="0" err="1"/>
              <a:t>b','orange','g','r','purple','brown','pink','gray','cyan','y</a:t>
            </a:r>
            <a:r>
              <a:rPr lang="en-GB" altLang="zh-CN" dirty="0"/>
              <a:t>'])</a:t>
            </a:r>
            <a:endParaRPr lang="en-GB" altLang="zh-CN" dirty="0"/>
          </a:p>
          <a:p>
            <a:r>
              <a:rPr lang="en-GB" altLang="zh-CN" dirty="0"/>
              <a:t>reviews['province'].</a:t>
            </a:r>
            <a:r>
              <a:rPr lang="en-GB" altLang="zh-CN" dirty="0" err="1"/>
              <a:t>value_counts</a:t>
            </a:r>
            <a:r>
              <a:rPr lang="en-GB" altLang="zh-CN" dirty="0"/>
              <a:t>().head(10).</a:t>
            </a:r>
            <a:r>
              <a:rPr lang="en-GB" altLang="zh-CN" dirty="0" err="1"/>
              <a:t>plot.bar</a:t>
            </a:r>
            <a:r>
              <a:rPr lang="en-GB" altLang="zh-CN" dirty="0"/>
              <a:t>(**</a:t>
            </a:r>
            <a:r>
              <a:rPr lang="en-GB" altLang="zh-CN" dirty="0" err="1"/>
              <a:t>text_kwargs</a:t>
            </a:r>
            <a:r>
              <a:rPr lang="en-GB" altLang="zh-CN" dirty="0"/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067095"/>
            <a:ext cx="10923809" cy="1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79" y="4237676"/>
            <a:ext cx="10923809" cy="13238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柱状图和分类数据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上面的图表说明加利福尼亚生产的葡萄酒比其他省都多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也可以折算成比例</a:t>
            </a:r>
            <a:r>
              <a:rPr lang="en-US" altLang="zh-CN" dirty="0"/>
              <a:t>, </a:t>
            </a:r>
            <a:r>
              <a:rPr lang="zh-CN" altLang="en-US" dirty="0"/>
              <a:t>计算加利福尼亚葡萄酒占总数的百分比</a:t>
            </a:r>
            <a:endParaRPr lang="en-US" altLang="zh-CN" dirty="0"/>
          </a:p>
          <a:p>
            <a:r>
              <a:rPr lang="en-GB" altLang="zh-CN" dirty="0"/>
              <a:t>(reviews['province'].</a:t>
            </a:r>
            <a:r>
              <a:rPr lang="en-GB" altLang="zh-CN" dirty="0" err="1"/>
              <a:t>value_counts</a:t>
            </a:r>
            <a:r>
              <a:rPr lang="en-GB" altLang="zh-CN" dirty="0"/>
              <a:t>().head(10) / </a:t>
            </a:r>
            <a:r>
              <a:rPr lang="en-GB" altLang="zh-CN" dirty="0" err="1"/>
              <a:t>len</a:t>
            </a:r>
            <a:r>
              <a:rPr lang="en-GB" altLang="zh-CN" dirty="0"/>
              <a:t>(reviews)).</a:t>
            </a:r>
            <a:r>
              <a:rPr lang="en-GB" altLang="zh-CN" dirty="0" err="1"/>
              <a:t>plot.bar</a:t>
            </a:r>
            <a:r>
              <a:rPr lang="en-GB" altLang="zh-CN" dirty="0"/>
              <a:t>(**</a:t>
            </a:r>
            <a:r>
              <a:rPr lang="en-GB" altLang="zh-CN" dirty="0" err="1"/>
              <a:t>text_kwargs</a:t>
            </a:r>
            <a:r>
              <a:rPr lang="en-GB" altLang="zh-CN" dirty="0"/>
              <a:t>)</a:t>
            </a:r>
            <a:endParaRPr lang="en-GB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《</a:t>
            </a:r>
            <a:r>
              <a:rPr lang="zh-CN" altLang="en-US" dirty="0"/>
              <a:t>葡萄酒杂志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GB" altLang="zh-CN" dirty="0"/>
              <a:t>Wine Magazine</a:t>
            </a:r>
            <a:r>
              <a:rPr lang="zh-CN" altLang="en-GB" dirty="0"/>
              <a:t>）</a:t>
            </a:r>
            <a:r>
              <a:rPr lang="zh-CN" altLang="en-US" dirty="0"/>
              <a:t>评述的葡萄酒中，加利福尼亚生产了近三分之一！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458444"/>
            <a:ext cx="10952381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429000"/>
            <a:ext cx="5448798" cy="35386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 dirty="0"/>
              <a:t> 柱状图和分类数据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条形图</a:t>
            </a:r>
            <a:r>
              <a:rPr lang="en-US" altLang="zh-CN" dirty="0"/>
              <a:t>(</a:t>
            </a:r>
            <a:r>
              <a:rPr lang="zh-CN" altLang="en-US" dirty="0"/>
              <a:t>柱状图</a:t>
            </a:r>
            <a:r>
              <a:rPr lang="en-US" altLang="zh-CN" dirty="0"/>
              <a:t>)</a:t>
            </a:r>
            <a:r>
              <a:rPr lang="zh-CN" altLang="en-US" dirty="0"/>
              <a:t>非常灵活：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高度可以代表任何东西，只要它是数字即可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每个条形可以代表任何东西，只要它是一个类别即可。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也可以用来展示</a:t>
            </a:r>
            <a:r>
              <a:rPr lang="en-US" altLang="zh-CN" dirty="0"/>
              <a:t>《</a:t>
            </a:r>
            <a:r>
              <a:rPr lang="zh-CN" altLang="en-US" dirty="0"/>
              <a:t>葡萄酒杂志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Wine Magazine</a:t>
            </a:r>
            <a:r>
              <a:rPr lang="zh-CN" altLang="en-US" dirty="0"/>
              <a:t>）给出的评分数量的分布情况：</a:t>
            </a:r>
            <a:endParaRPr lang="en-US" altLang="zh-CN" dirty="0"/>
          </a:p>
          <a:p>
            <a:r>
              <a:rPr lang="en-GB" altLang="zh-CN" dirty="0"/>
              <a:t>reviews['points'].</a:t>
            </a:r>
            <a:r>
              <a:rPr lang="en-GB" altLang="zh-CN" dirty="0" err="1"/>
              <a:t>value_counts</a:t>
            </a:r>
            <a:r>
              <a:rPr lang="en-GB" altLang="zh-CN" dirty="0"/>
              <a:t>().</a:t>
            </a:r>
            <a:r>
              <a:rPr lang="en-GB" altLang="zh-CN" dirty="0" err="1"/>
              <a:t>sort_index</a:t>
            </a:r>
            <a:r>
              <a:rPr lang="en-GB" altLang="zh-CN" dirty="0"/>
              <a:t>().</a:t>
            </a:r>
            <a:r>
              <a:rPr lang="en-GB" altLang="zh-CN" dirty="0" err="1"/>
              <a:t>plot.bar</a:t>
            </a:r>
            <a:r>
              <a:rPr lang="en-GB" altLang="zh-CN" dirty="0"/>
              <a:t>(**</a:t>
            </a:r>
            <a:r>
              <a:rPr lang="en-GB" altLang="zh-CN" dirty="0" err="1"/>
              <a:t>text_kwargs</a:t>
            </a:r>
            <a:r>
              <a:rPr lang="en-GB" altLang="zh-CN" dirty="0"/>
              <a:t>)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3429000"/>
            <a:ext cx="10942857" cy="5238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commondata" val="eyJoZGlkIjoiZDQyYmI2YWIwMGE0NjZkZjEwMWNhNGQwYzZmYTJjZTA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WPS 演示</Application>
  <PresentationFormat>宽屏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阿里巴巴普惠体</vt:lpstr>
      <vt:lpstr>Segoe UI Light</vt:lpstr>
      <vt:lpstr>微软雅黑 Light</vt:lpstr>
      <vt:lpstr>Segoe UI</vt:lpstr>
      <vt:lpstr>微软雅黑</vt:lpstr>
      <vt:lpstr>Verdana</vt:lpstr>
      <vt:lpstr>华文楷体</vt:lpstr>
      <vt:lpstr>阿里巴巴普惠体 R</vt:lpstr>
      <vt:lpstr>阿里巴巴普惠体 B</vt:lpstr>
      <vt:lpstr>阿里巴巴普惠体 M</vt:lpstr>
      <vt:lpstr>Arial Unicode MS</vt:lpstr>
      <vt:lpstr>等线</vt:lpstr>
      <vt:lpstr>封面2</vt:lpstr>
      <vt:lpstr>目录</vt:lpstr>
      <vt:lpstr>学习目标</vt:lpstr>
      <vt:lpstr>1_正文设计方案</vt:lpstr>
      <vt:lpstr>5_结束页设计方案</vt:lpstr>
      <vt:lpstr>Pandas绘图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343</cp:revision>
  <dcterms:created xsi:type="dcterms:W3CDTF">2020-03-31T02:23:00Z</dcterms:created>
  <dcterms:modified xsi:type="dcterms:W3CDTF">2024-07-23T15:29:10Z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2D2BACA90B77478E99DC141798E1CB9C_12</vt:lpwstr>
  </property>
  <property fmtid="{D5CDD505-2E9C-101B-9397-08002B2CF9AE}" pid="3" name="KSOProductBuildVer">
    <vt:lpwstr>2052-12.1.0.17147</vt:lpwstr>
  </property>
</Properties>
</file>