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  <p:sldMasterId id="2147483656" r:id="rId5"/>
    <p:sldMasterId id="2147483676" r:id="rId6"/>
  </p:sldMasterIdLst>
  <p:notesMasterIdLst>
    <p:notesMasterId r:id="rId45"/>
  </p:notesMasterIdLst>
  <p:handoutMasterIdLst>
    <p:handoutMasterId r:id="rId46"/>
  </p:handoutMasterIdLst>
  <p:sldIdLst>
    <p:sldId id="462" r:id="rId7"/>
    <p:sldId id="464" r:id="rId8"/>
    <p:sldId id="463" r:id="rId9"/>
    <p:sldId id="470" r:id="rId10"/>
    <p:sldId id="474" r:id="rId11"/>
    <p:sldId id="473" r:id="rId12"/>
    <p:sldId id="501" r:id="rId13"/>
    <p:sldId id="476" r:id="rId14"/>
    <p:sldId id="502" r:id="rId15"/>
    <p:sldId id="478" r:id="rId16"/>
    <p:sldId id="503" r:id="rId17"/>
    <p:sldId id="479" r:id="rId18"/>
    <p:sldId id="480" r:id="rId19"/>
    <p:sldId id="504" r:id="rId20"/>
    <p:sldId id="505" r:id="rId21"/>
    <p:sldId id="506" r:id="rId22"/>
    <p:sldId id="507" r:id="rId23"/>
    <p:sldId id="508" r:id="rId24"/>
    <p:sldId id="482" r:id="rId25"/>
    <p:sldId id="509" r:id="rId26"/>
    <p:sldId id="483" r:id="rId27"/>
    <p:sldId id="510" r:id="rId28"/>
    <p:sldId id="484" r:id="rId29"/>
    <p:sldId id="511" r:id="rId30"/>
    <p:sldId id="486" r:id="rId31"/>
    <p:sldId id="513" r:id="rId32"/>
    <p:sldId id="487" r:id="rId33"/>
    <p:sldId id="488" r:id="rId34"/>
    <p:sldId id="514" r:id="rId35"/>
    <p:sldId id="490" r:id="rId36"/>
    <p:sldId id="491" r:id="rId37"/>
    <p:sldId id="492" r:id="rId38"/>
    <p:sldId id="517" r:id="rId39"/>
    <p:sldId id="499" r:id="rId40"/>
    <p:sldId id="498" r:id="rId41"/>
    <p:sldId id="500" r:id="rId42"/>
    <p:sldId id="451" r:id="rId43"/>
    <p:sldId id="264" r:id="rId44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 autoAdjust="0"/>
    <p:restoredTop sz="95327" autoAdjust="0"/>
  </p:normalViewPr>
  <p:slideViewPr>
    <p:cSldViewPr snapToGrid="0">
      <p:cViewPr varScale="1">
        <p:scale>
          <a:sx n="81" d="100"/>
          <a:sy n="81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0" Type="http://schemas.openxmlformats.org/officeDocument/2006/relationships/tags" Target="tags/tag1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5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6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28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seaborn.pydat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Seaborn </a:t>
            </a:r>
            <a:r>
              <a:rPr lang="zh-CN" altLang="en-US" b="1" dirty="0"/>
              <a:t>可视化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计数图（条形图）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计数图和直方图很像，直方图通过对数据分组来描述分布，计数图（条形图）是对离散变量（分类变量）计数。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98771"/>
            <a:ext cx="10914286" cy="18571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计数图（条形图）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计数图和直方图很像，直方图通过对数据分组来描述分布，计数图（条形图）是对离散变量（分类变量）计数。</a:t>
            </a:r>
            <a:endParaRPr lang="en-US" altLang="zh-CN" dirty="0"/>
          </a:p>
        </p:txBody>
      </p:sp>
      <p:pic>
        <p:nvPicPr>
          <p:cNvPr id="5" name="图片 4" descr="图表, 条形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5" y="2345302"/>
            <a:ext cx="7619950" cy="4159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</a:rPr>
              <a:t>Seaborn</a:t>
            </a:r>
            <a:r>
              <a:rPr lang="zh-CN" altLang="en-US" b="1" dirty="0">
                <a:solidFill>
                  <a:schemeClr val="tx1"/>
                </a:solidFill>
              </a:rPr>
              <a:t>绘制单变量图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Seaborn </a:t>
            </a:r>
            <a:r>
              <a:rPr lang="zh-CN" altLang="en-US" b="1" dirty="0">
                <a:solidFill>
                  <a:srgbClr val="FF0000"/>
                </a:solidFill>
              </a:rPr>
              <a:t>双变量数据可视化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多变量数据</a:t>
            </a:r>
            <a:endParaRPr lang="zh-CN" altLang="en-US" b="1" dirty="0"/>
          </a:p>
          <a:p>
            <a:r>
              <a:rPr lang="en-GB" altLang="zh-CN" b="1" dirty="0"/>
              <a:t>Seaborn</a:t>
            </a:r>
            <a:r>
              <a:rPr lang="zh-CN" altLang="en-US" b="1" dirty="0"/>
              <a:t>主题和样式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seaborn</a:t>
            </a:r>
            <a:r>
              <a:rPr lang="zh-CN" altLang="en-US" dirty="0"/>
              <a:t>中，创建散点图的方法有很多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70394"/>
            <a:ext cx="10933333" cy="18761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seaborn</a:t>
            </a:r>
            <a:r>
              <a:rPr lang="zh-CN" altLang="en-US" dirty="0"/>
              <a:t>中，创建散点图的方法有很多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图表, 散点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73" y="2277216"/>
            <a:ext cx="7556853" cy="4133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创建散点图可以使用</a:t>
            </a:r>
            <a:r>
              <a:rPr lang="en-US" altLang="zh-CN" dirty="0" err="1"/>
              <a:t>regplot</a:t>
            </a:r>
            <a:r>
              <a:rPr lang="zh-CN" altLang="en-US" dirty="0"/>
              <a:t>函数。</a:t>
            </a:r>
            <a:r>
              <a:rPr lang="en-US" altLang="zh-CN" dirty="0" err="1"/>
              <a:t>regplot</a:t>
            </a:r>
            <a:r>
              <a:rPr lang="zh-CN" altLang="en-US" dirty="0"/>
              <a:t>不仅可以绘制散点图，还会拟合回归线，把</a:t>
            </a:r>
            <a:r>
              <a:rPr lang="en-US" altLang="zh-CN" dirty="0" err="1"/>
              <a:t>fit_reg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，将只显示散点图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61654"/>
            <a:ext cx="10923809" cy="18666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创建散点图可以使用</a:t>
            </a:r>
            <a:r>
              <a:rPr lang="en-US" altLang="zh-CN" dirty="0" err="1"/>
              <a:t>regplot</a:t>
            </a:r>
            <a:r>
              <a:rPr lang="zh-CN" altLang="en-US" dirty="0"/>
              <a:t>函数。</a:t>
            </a:r>
            <a:r>
              <a:rPr lang="en-US" altLang="zh-CN" dirty="0" err="1"/>
              <a:t>regplot</a:t>
            </a:r>
            <a:r>
              <a:rPr lang="zh-CN" altLang="en-US" dirty="0"/>
              <a:t>不仅可以绘制散点图，还会拟合回归线，把</a:t>
            </a:r>
            <a:r>
              <a:rPr lang="en-US" altLang="zh-CN" dirty="0" err="1"/>
              <a:t>fit_reg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，将只显示散点图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图表, 散点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77" y="2307546"/>
            <a:ext cx="7723645" cy="4216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还可以使用</a:t>
            </a:r>
            <a:r>
              <a:rPr lang="en-US" altLang="zh-CN" dirty="0" err="1"/>
              <a:t>jointplot</a:t>
            </a:r>
            <a:r>
              <a:rPr lang="zh-CN" altLang="en-US" dirty="0"/>
              <a:t>在每个轴上创建包含单个变量的散点图。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080693"/>
            <a:ext cx="10952381" cy="19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散点图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还可以使用</a:t>
            </a:r>
            <a:r>
              <a:rPr lang="en-US" altLang="zh-CN" dirty="0" err="1"/>
              <a:t>jointplot</a:t>
            </a:r>
            <a:r>
              <a:rPr lang="zh-CN" altLang="en-US" dirty="0"/>
              <a:t>在每个轴上创建包含单个变量的散点图。</a:t>
            </a:r>
            <a:endParaRPr lang="zh-CN" altLang="en-US" dirty="0"/>
          </a:p>
        </p:txBody>
      </p:sp>
      <p:pic>
        <p:nvPicPr>
          <p:cNvPr id="6" name="图片 5" descr="图表, 散点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6" y="2165717"/>
            <a:ext cx="4093147" cy="4366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蜂巢图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GB" altLang="zh-CN" dirty="0"/>
              <a:t>Seaborn</a:t>
            </a:r>
            <a:r>
              <a:rPr lang="zh-CN" altLang="en-US" dirty="0"/>
              <a:t>的</a:t>
            </a:r>
            <a:r>
              <a:rPr lang="en-GB" altLang="zh-CN" dirty="0" err="1"/>
              <a:t>jointplot</a:t>
            </a:r>
            <a:r>
              <a:rPr lang="zh-CN" altLang="en-US" dirty="0"/>
              <a:t>绘制蜂巢图，和使用</a:t>
            </a:r>
            <a:r>
              <a:rPr lang="en-GB" altLang="zh-CN" dirty="0"/>
              <a:t>matplotlib</a:t>
            </a:r>
            <a:r>
              <a:rPr lang="zh-CN" altLang="en-US" dirty="0"/>
              <a:t>的</a:t>
            </a:r>
            <a:r>
              <a:rPr lang="en-GB" altLang="zh-CN" dirty="0" err="1"/>
              <a:t>hexbin</a:t>
            </a:r>
            <a:r>
              <a:rPr lang="zh-CN" altLang="en-US" dirty="0"/>
              <a:t>函数进行绘制</a:t>
            </a:r>
            <a:endParaRPr lang="en-US" altLang="zh-CN" dirty="0"/>
          </a:p>
          <a:p>
            <a:r>
              <a:rPr lang="en-US" altLang="zh-CN" dirty="0"/>
              <a:t>joint = </a:t>
            </a:r>
            <a:r>
              <a:rPr lang="en-US" altLang="zh-CN" dirty="0" err="1"/>
              <a:t>sns.jointplot</a:t>
            </a:r>
            <a:r>
              <a:rPr lang="en-US" altLang="zh-CN" dirty="0"/>
              <a:t>(x='</a:t>
            </a:r>
            <a:r>
              <a:rPr lang="en-US" altLang="zh-CN" dirty="0" err="1"/>
              <a:t>total_bill',y</a:t>
            </a:r>
            <a:r>
              <a:rPr lang="en-US" altLang="zh-CN" dirty="0"/>
              <a:t>='</a:t>
            </a:r>
            <a:r>
              <a:rPr lang="en-US" altLang="zh-CN" dirty="0" err="1"/>
              <a:t>tip',data</a:t>
            </a:r>
            <a:r>
              <a:rPr lang="en-US" altLang="zh-CN" dirty="0"/>
              <a:t> = </a:t>
            </a:r>
            <a:r>
              <a:rPr lang="en-US" altLang="zh-CN" dirty="0" err="1"/>
              <a:t>tips,kind</a:t>
            </a:r>
            <a:r>
              <a:rPr lang="en-US" altLang="zh-CN" dirty="0"/>
              <a:t>='hex')</a:t>
            </a:r>
            <a:endParaRPr lang="en-US" altLang="zh-CN" dirty="0"/>
          </a:p>
          <a:p>
            <a:r>
              <a:rPr lang="en-US" altLang="zh-CN" dirty="0" err="1"/>
              <a:t>joint.set_axis_labels</a:t>
            </a:r>
            <a:r>
              <a:rPr lang="en-US" altLang="zh-CN" dirty="0"/>
              <a:t>(</a:t>
            </a:r>
            <a:r>
              <a:rPr lang="en-US" altLang="zh-CN" dirty="0" err="1"/>
              <a:t>xlabel</a:t>
            </a:r>
            <a:r>
              <a:rPr lang="en-US" altLang="zh-CN" dirty="0"/>
              <a:t> = 'Total Bill',</a:t>
            </a:r>
            <a:r>
              <a:rPr lang="en-US" altLang="zh-CN" dirty="0" err="1"/>
              <a:t>ylabel</a:t>
            </a:r>
            <a:r>
              <a:rPr lang="en-US" altLang="zh-CN" dirty="0"/>
              <a:t>='Tip')</a:t>
            </a:r>
            <a:endParaRPr lang="en-US" altLang="zh-CN" dirty="0"/>
          </a:p>
          <a:p>
            <a:r>
              <a:rPr lang="en-US" altLang="zh-CN" dirty="0" err="1"/>
              <a:t>joint.fig.suptitle</a:t>
            </a:r>
            <a:r>
              <a:rPr lang="en-US" altLang="zh-CN" dirty="0"/>
              <a:t>('</a:t>
            </a:r>
            <a:r>
              <a:rPr lang="en-US" altLang="zh-CN" dirty="0" err="1"/>
              <a:t>Hexbin</a:t>
            </a:r>
            <a:r>
              <a:rPr lang="en-US" altLang="zh-CN" dirty="0"/>
              <a:t> Joint Plot of Total Bill and Tip',</a:t>
            </a:r>
            <a:r>
              <a:rPr lang="en-US" altLang="zh-CN" dirty="0" err="1"/>
              <a:t>fontsize</a:t>
            </a:r>
            <a:r>
              <a:rPr lang="en-US" altLang="zh-CN" dirty="0"/>
              <a:t> = 10,y=1.03)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92060"/>
            <a:ext cx="10923809" cy="13238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58080" y="430808"/>
            <a:ext cx="6298881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seaborn</a:t>
            </a:r>
            <a:r>
              <a:rPr lang="zh-CN" altLang="en-US" dirty="0"/>
              <a:t>的可视化绘图方法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蜂巢图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GB" altLang="zh-CN" dirty="0"/>
              <a:t>Seaborn</a:t>
            </a:r>
            <a:r>
              <a:rPr lang="zh-CN" altLang="en-US" dirty="0"/>
              <a:t>的</a:t>
            </a:r>
            <a:r>
              <a:rPr lang="en-GB" altLang="zh-CN" dirty="0" err="1"/>
              <a:t>jointplot</a:t>
            </a:r>
            <a:r>
              <a:rPr lang="zh-CN" altLang="en-US" dirty="0"/>
              <a:t>绘制蜂巢图，和使用</a:t>
            </a:r>
            <a:r>
              <a:rPr lang="en-GB" altLang="zh-CN" dirty="0"/>
              <a:t>matplotlib</a:t>
            </a:r>
            <a:r>
              <a:rPr lang="zh-CN" altLang="en-US" dirty="0"/>
              <a:t>的</a:t>
            </a:r>
            <a:r>
              <a:rPr lang="en-GB" altLang="zh-CN" dirty="0" err="1"/>
              <a:t>hexbin</a:t>
            </a:r>
            <a:r>
              <a:rPr lang="zh-CN" altLang="en-US" dirty="0"/>
              <a:t>函数进行绘制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89" y="2211055"/>
            <a:ext cx="4038772" cy="43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3.3 2D</a:t>
            </a:r>
            <a:r>
              <a:rPr lang="zh-CN" altLang="en-US" dirty="0"/>
              <a:t>密度图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2D</a:t>
            </a:r>
            <a:r>
              <a:rPr lang="zh-CN" altLang="en-US" dirty="0"/>
              <a:t>核密度图和</a:t>
            </a:r>
            <a:r>
              <a:rPr lang="en-US" altLang="zh-CN" dirty="0" err="1"/>
              <a:t>kdeplot</a:t>
            </a:r>
            <a:r>
              <a:rPr lang="zh-CN" altLang="en-US" dirty="0"/>
              <a:t>类似，但</a:t>
            </a:r>
            <a:r>
              <a:rPr lang="en-US" altLang="zh-CN" dirty="0"/>
              <a:t>2D</a:t>
            </a:r>
            <a:r>
              <a:rPr lang="zh-CN" altLang="en-US" dirty="0"/>
              <a:t>核密度图课展示两个变量</a:t>
            </a:r>
            <a:endParaRPr lang="en-US" altLang="zh-CN" dirty="0"/>
          </a:p>
          <a:p>
            <a:r>
              <a:rPr lang="en-GB" altLang="zh-CN" dirty="0" err="1"/>
              <a:t>kde,ax</a:t>
            </a:r>
            <a:r>
              <a:rPr lang="en-GB" altLang="zh-CN" dirty="0"/>
              <a:t> = </a:t>
            </a:r>
            <a:r>
              <a:rPr lang="en-GB" altLang="zh-CN" dirty="0" err="1"/>
              <a:t>plt.subplots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ax = </a:t>
            </a:r>
            <a:r>
              <a:rPr lang="en-GB" altLang="zh-CN" dirty="0" err="1"/>
              <a:t>sns.kdeplot</a:t>
            </a:r>
            <a:r>
              <a:rPr lang="en-GB" altLang="zh-CN" dirty="0"/>
              <a:t>(data=tips['</a:t>
            </a:r>
            <a:r>
              <a:rPr lang="en-GB" altLang="zh-CN" dirty="0" err="1"/>
              <a:t>total_bill</a:t>
            </a:r>
            <a:r>
              <a:rPr lang="en-GB" altLang="zh-CN" dirty="0"/>
              <a:t>'],data2=tips['tip'],shade=True) #</a:t>
            </a:r>
            <a:r>
              <a:rPr lang="zh-CN" altLang="en-US" dirty="0"/>
              <a:t>是否填充轮廓</a:t>
            </a:r>
            <a:endParaRPr lang="zh-CN" altLang="en-US" dirty="0"/>
          </a:p>
          <a:p>
            <a:r>
              <a:rPr lang="en-GB" altLang="zh-CN" dirty="0" err="1"/>
              <a:t>ax.set_title</a:t>
            </a:r>
            <a:r>
              <a:rPr lang="en-GB" altLang="zh-CN" dirty="0"/>
              <a:t>('Kernel Density Plot of Total Bill and Tip')</a:t>
            </a:r>
            <a:endParaRPr lang="en-GB" altLang="zh-CN" dirty="0"/>
          </a:p>
          <a:p>
            <a:r>
              <a:rPr lang="en-GB" altLang="zh-CN" dirty="0" err="1"/>
              <a:t>ax.set_xlabel</a:t>
            </a:r>
            <a:r>
              <a:rPr lang="en-GB" altLang="zh-CN" dirty="0"/>
              <a:t>('Total Bill')</a:t>
            </a:r>
            <a:endParaRPr lang="en-GB" altLang="zh-CN" dirty="0"/>
          </a:p>
          <a:p>
            <a:r>
              <a:rPr lang="en-GB" altLang="zh-CN" dirty="0" err="1"/>
              <a:t>ax.set_ylabel</a:t>
            </a:r>
            <a:r>
              <a:rPr lang="en-GB" altLang="zh-CN" dirty="0"/>
              <a:t>('Tip')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22192"/>
            <a:ext cx="10923809" cy="18857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3.3 2D</a:t>
            </a:r>
            <a:r>
              <a:rPr lang="zh-CN" altLang="en-US" dirty="0"/>
              <a:t>密度图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2D</a:t>
            </a:r>
            <a:r>
              <a:rPr lang="zh-CN" altLang="en-US" dirty="0"/>
              <a:t>核密度图和</a:t>
            </a:r>
            <a:r>
              <a:rPr lang="en-US" altLang="zh-CN" dirty="0" err="1"/>
              <a:t>kdeplot</a:t>
            </a:r>
            <a:r>
              <a:rPr lang="zh-CN" altLang="en-US" dirty="0"/>
              <a:t>类似，但</a:t>
            </a:r>
            <a:r>
              <a:rPr lang="en-US" altLang="zh-CN" dirty="0"/>
              <a:t>2D</a:t>
            </a:r>
            <a:r>
              <a:rPr lang="zh-CN" altLang="en-US" dirty="0"/>
              <a:t>核密度图课展示两个变量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35" y="2264415"/>
            <a:ext cx="7456125" cy="4070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3.3 2D</a:t>
            </a:r>
            <a:r>
              <a:rPr lang="zh-CN" altLang="en-US" dirty="0"/>
              <a:t>密度图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524238"/>
            <a:ext cx="10952381" cy="19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3.3 2D</a:t>
            </a:r>
            <a:r>
              <a:rPr lang="zh-CN" altLang="en-US" dirty="0"/>
              <a:t>密度图</a:t>
            </a:r>
            <a:endParaRPr lang="zh-CN" altLang="en-US" dirty="0"/>
          </a:p>
        </p:txBody>
      </p:sp>
      <p:pic>
        <p:nvPicPr>
          <p:cNvPr id="5" name="图片 4" descr="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38" y="1808010"/>
            <a:ext cx="7610524" cy="4154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箱线图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箱线图用于显示多种统计信息：最小值，</a:t>
            </a:r>
            <a:r>
              <a:rPr lang="en-US" altLang="zh-CN" dirty="0"/>
              <a:t>1/4</a:t>
            </a:r>
            <a:r>
              <a:rPr lang="zh-CN" altLang="en-US" dirty="0"/>
              <a:t>分位，中位数，</a:t>
            </a:r>
            <a:r>
              <a:rPr lang="en-US" altLang="zh-CN" dirty="0"/>
              <a:t>3/4</a:t>
            </a:r>
            <a:r>
              <a:rPr lang="zh-CN" altLang="en-US" dirty="0"/>
              <a:t>分位，最大值，以及离群值（如果有）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60870"/>
            <a:ext cx="10923809" cy="18952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箱线图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箱线图用于显示多种统计信息：最小值，</a:t>
            </a:r>
            <a:r>
              <a:rPr lang="en-US" altLang="zh-CN" dirty="0"/>
              <a:t>1/4</a:t>
            </a:r>
            <a:r>
              <a:rPr lang="zh-CN" altLang="en-US" dirty="0"/>
              <a:t>分位，中位数，</a:t>
            </a:r>
            <a:r>
              <a:rPr lang="en-US" altLang="zh-CN" dirty="0"/>
              <a:t>3/4</a:t>
            </a:r>
            <a:r>
              <a:rPr lang="zh-CN" altLang="en-US" dirty="0"/>
              <a:t>分位，最大值，以及离群值（如果有）</a:t>
            </a:r>
            <a:endParaRPr lang="en-US" altLang="zh-CN" dirty="0"/>
          </a:p>
        </p:txBody>
      </p:sp>
      <p:pic>
        <p:nvPicPr>
          <p:cNvPr id="5" name="图片 4" descr="图表, 箱线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79" y="2226262"/>
            <a:ext cx="7729386" cy="4219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箱线图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关于箱线图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箱子的中间有一条线，代表了数据的中位数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箱子的上下底，分别是数据的上四分位数（</a:t>
            </a:r>
            <a:r>
              <a:rPr lang="en-US" altLang="zh-CN" dirty="0"/>
              <a:t>Q3</a:t>
            </a:r>
            <a:r>
              <a:rPr lang="zh-CN" altLang="en-US" dirty="0"/>
              <a:t>）和下四分位数（</a:t>
            </a:r>
            <a:r>
              <a:rPr lang="en-US" altLang="zh-CN" dirty="0"/>
              <a:t>Q1</a:t>
            </a:r>
            <a:r>
              <a:rPr lang="zh-CN" altLang="en-US" dirty="0"/>
              <a:t>）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箱体包含了</a:t>
            </a:r>
            <a:r>
              <a:rPr lang="en-US" altLang="zh-CN" dirty="0"/>
              <a:t>50%</a:t>
            </a:r>
            <a:r>
              <a:rPr lang="zh-CN" altLang="en-US" dirty="0"/>
              <a:t>的数据。因此，</a:t>
            </a:r>
            <a:r>
              <a:rPr lang="zh-CN" altLang="en-US" b="1" dirty="0"/>
              <a:t>箱子的高度在一定程度上反映了数据的波动程度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上下边缘则代表了该组数据的最大值和最小值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有时候箱子外部会有一些点，可以理解为数据中的“</a:t>
            </a:r>
            <a:r>
              <a:rPr lang="zh-CN" altLang="en-US" b="1" dirty="0"/>
              <a:t>异常值</a:t>
            </a:r>
            <a:r>
              <a:rPr lang="zh-CN" altLang="en-US" dirty="0"/>
              <a:t>” 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17" y="3479095"/>
            <a:ext cx="5658683" cy="33178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小提琴图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箱线图是经典的可视化方法，但可能会掩盖数据的分布，小提琴图能显示与箱线图相同的值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小提琴图把</a:t>
            </a:r>
            <a:r>
              <a:rPr lang="en-US" altLang="zh-CN" dirty="0"/>
              <a:t>"</a:t>
            </a:r>
            <a:r>
              <a:rPr lang="zh-CN" altLang="en-US" dirty="0"/>
              <a:t>箱线</a:t>
            </a:r>
            <a:r>
              <a:rPr lang="en-US" altLang="zh-CN" dirty="0"/>
              <a:t>"</a:t>
            </a:r>
            <a:r>
              <a:rPr lang="zh-CN" altLang="en-US" dirty="0"/>
              <a:t>绘成核密度估计，有助于保留数据的更多可视化信息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623073"/>
            <a:ext cx="10914286" cy="1838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小提琴图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箱线图是经典的可视化方法，但可能会掩盖数据的分布，小提琴图能显示与箱线图相同的值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小提琴图把</a:t>
            </a:r>
            <a:r>
              <a:rPr lang="en-US" altLang="zh-CN" dirty="0"/>
              <a:t>"</a:t>
            </a:r>
            <a:r>
              <a:rPr lang="zh-CN" altLang="en-US" dirty="0"/>
              <a:t>箱线</a:t>
            </a:r>
            <a:r>
              <a:rPr lang="en-US" altLang="zh-CN" dirty="0"/>
              <a:t>"</a:t>
            </a:r>
            <a:r>
              <a:rPr lang="zh-CN" altLang="en-US" dirty="0"/>
              <a:t>绘成核密度估计，有助于保留数据的更多可视化信息</a:t>
            </a:r>
            <a:endParaRPr lang="zh-CN" altLang="en-US" dirty="0"/>
          </a:p>
        </p:txBody>
      </p:sp>
      <p:pic>
        <p:nvPicPr>
          <p:cNvPr id="5" name="图片 4" descr="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08" y="2588905"/>
            <a:ext cx="7139183" cy="3897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Seaborn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Seaborn</a:t>
            </a:r>
            <a:r>
              <a:rPr lang="zh-CN" altLang="en-US" b="1" dirty="0"/>
              <a:t>绘制单变量图</a:t>
            </a:r>
            <a:endParaRPr lang="zh-CN" altLang="en-US" b="1" dirty="0"/>
          </a:p>
          <a:p>
            <a:r>
              <a:rPr lang="en-US" altLang="zh-CN" b="1" dirty="0"/>
              <a:t>Seaborn </a:t>
            </a:r>
            <a:r>
              <a:rPr lang="zh-CN" altLang="en-US" b="1" dirty="0"/>
              <a:t>双变量数据可视化</a:t>
            </a:r>
            <a:endParaRPr lang="zh-CN" altLang="en-US" b="1" dirty="0"/>
          </a:p>
          <a:p>
            <a:r>
              <a:rPr lang="zh-CN" altLang="en-US" b="1" dirty="0"/>
              <a:t>多变量数据</a:t>
            </a:r>
            <a:endParaRPr lang="zh-CN" altLang="en-US" b="1" dirty="0"/>
          </a:p>
          <a:p>
            <a:r>
              <a:rPr lang="en-GB" altLang="zh-CN" b="1" dirty="0"/>
              <a:t>Seaborn</a:t>
            </a:r>
            <a:r>
              <a:rPr lang="zh-CN" altLang="en-US" b="1" dirty="0"/>
              <a:t>主题和样式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</a:rPr>
              <a:t>Seaborn</a:t>
            </a:r>
            <a:r>
              <a:rPr lang="zh-CN" altLang="en-US" b="1" dirty="0">
                <a:solidFill>
                  <a:schemeClr val="tx1"/>
                </a:solidFill>
              </a:rPr>
              <a:t>绘制单变量图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Seaborn </a:t>
            </a:r>
            <a:r>
              <a:rPr lang="zh-CN" altLang="en-US" b="1" dirty="0">
                <a:solidFill>
                  <a:schemeClr val="tx1"/>
                </a:solidFill>
              </a:rPr>
              <a:t>双变量数据可视化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多变量数据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GB" altLang="zh-CN" b="1" dirty="0"/>
              <a:t>Seaborn</a:t>
            </a:r>
            <a:r>
              <a:rPr lang="zh-CN" altLang="en-US" b="1" dirty="0"/>
              <a:t>主题和样式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绘制多变量数据没有标准的套路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如果想在图中包含更多信息，可以使用颜色、大小和形状来区分它们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通过颜色区分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 err="1"/>
              <a:t>violinplot</a:t>
            </a:r>
            <a:r>
              <a:rPr lang="zh-CN" altLang="en-US" dirty="0"/>
              <a:t>函数时，可以通过</a:t>
            </a:r>
            <a:r>
              <a:rPr lang="en-US" altLang="zh-CN" dirty="0"/>
              <a:t>hue</a:t>
            </a:r>
            <a:r>
              <a:rPr lang="zh-CN" altLang="en-US" dirty="0"/>
              <a:t>参数按性别（</a:t>
            </a:r>
            <a:r>
              <a:rPr lang="en-US" altLang="zh-CN" dirty="0"/>
              <a:t>sex</a:t>
            </a:r>
            <a:r>
              <a:rPr lang="zh-CN" altLang="en-US" dirty="0"/>
              <a:t>）给图着色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可以为“小提琴”的左右两半着不同颜色，用于区分性别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99265"/>
            <a:ext cx="10914286" cy="18857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通过颜色区分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 err="1"/>
              <a:t>violinplot</a:t>
            </a:r>
            <a:r>
              <a:rPr lang="zh-CN" altLang="en-US" dirty="0"/>
              <a:t>函数时，可以通过</a:t>
            </a:r>
            <a:r>
              <a:rPr lang="en-US" altLang="zh-CN" dirty="0"/>
              <a:t>hue</a:t>
            </a:r>
            <a:r>
              <a:rPr lang="zh-CN" altLang="en-US" dirty="0"/>
              <a:t>参数按性别（</a:t>
            </a:r>
            <a:r>
              <a:rPr lang="en-US" altLang="zh-CN" dirty="0"/>
              <a:t>sex</a:t>
            </a:r>
            <a:r>
              <a:rPr lang="zh-CN" altLang="en-US" dirty="0"/>
              <a:t>）给图着色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可以为“小提琴”的左右两半着不同颜色，用于区分性别</a:t>
            </a:r>
            <a:endParaRPr lang="zh-CN" altLang="en-US" dirty="0"/>
          </a:p>
        </p:txBody>
      </p:sp>
      <p:pic>
        <p:nvPicPr>
          <p:cNvPr id="5" name="图片 4" descr="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44" y="2578802"/>
            <a:ext cx="7052912" cy="3850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</a:rPr>
              <a:t>Seaborn</a:t>
            </a:r>
            <a:r>
              <a:rPr lang="zh-CN" altLang="en-US" b="1" dirty="0">
                <a:solidFill>
                  <a:schemeClr val="tx1"/>
                </a:solidFill>
              </a:rPr>
              <a:t>绘制单变量图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Seaborn </a:t>
            </a:r>
            <a:r>
              <a:rPr lang="zh-CN" altLang="en-US" b="1" dirty="0">
                <a:solidFill>
                  <a:schemeClr val="tx1"/>
                </a:solidFill>
              </a:rPr>
              <a:t>双变量数据可视化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多变量数据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GB" altLang="zh-CN" b="1" dirty="0">
                <a:solidFill>
                  <a:srgbClr val="FF0000"/>
                </a:solidFill>
              </a:rPr>
              <a:t>Seaborn</a:t>
            </a:r>
            <a:r>
              <a:rPr lang="zh-CN" altLang="en-US" b="1" dirty="0">
                <a:solidFill>
                  <a:srgbClr val="FF0000"/>
                </a:solidFill>
              </a:rPr>
              <a:t>主题和样式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上面的</a:t>
            </a:r>
            <a:r>
              <a:rPr lang="en-GB" altLang="zh-CN" dirty="0"/>
              <a:t>Seaborn</a:t>
            </a:r>
            <a:r>
              <a:rPr lang="zh-CN" altLang="en-US" dirty="0"/>
              <a:t>图都采用了默认样式，可以使用</a:t>
            </a:r>
            <a:r>
              <a:rPr lang="en-GB" altLang="zh-CN" dirty="0" err="1"/>
              <a:t>sns.set_style</a:t>
            </a:r>
            <a:r>
              <a:rPr lang="zh-CN" altLang="en-US" dirty="0"/>
              <a:t>函数更改样式。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该函数只要运行一次，后续绘图的样式都会发生变化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Seaborn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中样式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darkgrid</a:t>
            </a:r>
            <a:r>
              <a:rPr lang="en-GB" altLang="zh-CN" b="0" dirty="0"/>
              <a:t> </a:t>
            </a:r>
            <a:r>
              <a:rPr lang="zh-CN" altLang="en-US" b="0" dirty="0"/>
              <a:t>黑色网格（默认）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 err="1"/>
              <a:t>whitegrid</a:t>
            </a:r>
            <a:r>
              <a:rPr lang="en-GB" altLang="zh-CN" b="0" dirty="0"/>
              <a:t> </a:t>
            </a:r>
            <a:r>
              <a:rPr lang="zh-CN" altLang="en-US" b="0" dirty="0"/>
              <a:t>白色网格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/>
              <a:t>dark </a:t>
            </a:r>
            <a:r>
              <a:rPr lang="zh-CN" altLang="en-US" b="0" dirty="0"/>
              <a:t>黑色背景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/>
              <a:t>white </a:t>
            </a:r>
            <a:r>
              <a:rPr lang="zh-CN" altLang="en-US" b="0" dirty="0"/>
              <a:t>白色背景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altLang="zh-CN" b="0" dirty="0"/>
              <a:t>ticks </a:t>
            </a:r>
            <a:endParaRPr lang="en-GB" altLang="zh-CN" b="0" dirty="0"/>
          </a:p>
          <a:p>
            <a:r>
              <a:rPr lang="en-GB" altLang="zh-CN" dirty="0" err="1"/>
              <a:t>fig,ax</a:t>
            </a:r>
            <a:r>
              <a:rPr lang="en-GB" altLang="zh-CN" dirty="0"/>
              <a:t> = </a:t>
            </a:r>
            <a:r>
              <a:rPr lang="en-GB" altLang="zh-CN" dirty="0" err="1"/>
              <a:t>plt.subplots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ax = </a:t>
            </a:r>
            <a:r>
              <a:rPr lang="en-GB" altLang="zh-CN" dirty="0" err="1"/>
              <a:t>sns.violinplot</a:t>
            </a:r>
            <a:r>
              <a:rPr lang="en-GB" altLang="zh-CN" dirty="0"/>
              <a:t>(x='</a:t>
            </a:r>
            <a:r>
              <a:rPr lang="en-GB" altLang="zh-CN" dirty="0" err="1"/>
              <a:t>time',y</a:t>
            </a:r>
            <a:r>
              <a:rPr lang="en-GB" altLang="zh-CN" dirty="0"/>
              <a:t>='</a:t>
            </a:r>
            <a:r>
              <a:rPr lang="en-GB" altLang="zh-CN" dirty="0" err="1"/>
              <a:t>total_bill',hue</a:t>
            </a:r>
            <a:r>
              <a:rPr lang="en-GB" altLang="zh-CN" dirty="0"/>
              <a:t>='</a:t>
            </a:r>
            <a:r>
              <a:rPr lang="en-GB" altLang="zh-CN" dirty="0" err="1"/>
              <a:t>sex',data</a:t>
            </a:r>
            <a:r>
              <a:rPr lang="en-GB" altLang="zh-CN" dirty="0"/>
              <a:t> = </a:t>
            </a:r>
            <a:r>
              <a:rPr lang="en-GB" altLang="zh-CN" dirty="0" err="1"/>
              <a:t>tips,split</a:t>
            </a:r>
            <a:r>
              <a:rPr lang="en-GB" altLang="zh-CN" dirty="0"/>
              <a:t> = True)</a:t>
            </a:r>
            <a:endParaRPr lang="en-GB" altLang="zh-CN" b="0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通过</a:t>
            </a:r>
            <a:r>
              <a:rPr lang="en-GB" altLang="zh-CN" dirty="0" err="1"/>
              <a:t>set_style</a:t>
            </a:r>
            <a:r>
              <a:rPr lang="zh-CN" altLang="en-US" dirty="0"/>
              <a:t>设置样式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75534"/>
            <a:ext cx="10952381" cy="1066667"/>
          </a:xfrm>
          <a:prstGeom prst="rect">
            <a:avLst/>
          </a:prstGeom>
        </p:spPr>
      </p:pic>
      <p:pic>
        <p:nvPicPr>
          <p:cNvPr id="10" name="图片 9" descr="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0" y="3183648"/>
            <a:ext cx="4798979" cy="3674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Seaborn</a:t>
            </a:r>
            <a:r>
              <a:rPr lang="zh-CN" altLang="en-US" dirty="0"/>
              <a:t>是对</a:t>
            </a:r>
            <a:r>
              <a:rPr lang="en-GB" altLang="zh-CN" dirty="0"/>
              <a:t>Matplotlib</a:t>
            </a:r>
            <a:r>
              <a:rPr lang="zh-CN" altLang="en-US" dirty="0"/>
              <a:t>以及</a:t>
            </a:r>
            <a:r>
              <a:rPr lang="en-GB" altLang="zh-CN" dirty="0"/>
              <a:t>Pandas</a:t>
            </a:r>
            <a:r>
              <a:rPr lang="zh-CN" altLang="en-US" dirty="0"/>
              <a:t>的封装，与</a:t>
            </a:r>
            <a:r>
              <a:rPr lang="en-GB" altLang="zh-CN" dirty="0"/>
              <a:t>Series</a:t>
            </a:r>
            <a:r>
              <a:rPr lang="zh-CN" altLang="en-GB" dirty="0"/>
              <a:t>，</a:t>
            </a:r>
            <a:r>
              <a:rPr lang="en-GB" altLang="zh-CN" dirty="0"/>
              <a:t>DataFrame</a:t>
            </a:r>
            <a:r>
              <a:rPr lang="zh-CN" altLang="en-US" dirty="0"/>
              <a:t>的</a:t>
            </a:r>
            <a:r>
              <a:rPr lang="en-GB" altLang="zh-CN" dirty="0"/>
              <a:t>API</a:t>
            </a:r>
            <a:r>
              <a:rPr lang="zh-CN" altLang="en-US" dirty="0"/>
              <a:t>配合很好</a:t>
            </a:r>
            <a:endParaRPr lang="zh-CN" altLang="en-US" dirty="0"/>
          </a:p>
          <a:p>
            <a:r>
              <a:rPr lang="en-GB" altLang="zh-CN" dirty="0"/>
              <a:t>Seaborn</a:t>
            </a:r>
            <a:r>
              <a:rPr lang="zh-CN" altLang="en-US" dirty="0"/>
              <a:t>的</a:t>
            </a:r>
            <a:r>
              <a:rPr lang="en-GB" altLang="zh-CN" dirty="0"/>
              <a:t>API</a:t>
            </a:r>
            <a:r>
              <a:rPr lang="zh-CN" altLang="en-US" dirty="0"/>
              <a:t>非常简单</a:t>
            </a:r>
            <a:endParaRPr lang="zh-CN" altLang="en-US" dirty="0"/>
          </a:p>
          <a:p>
            <a:r>
              <a:rPr lang="zh-CN" altLang="en-US" dirty="0"/>
              <a:t>推荐使用</a:t>
            </a:r>
            <a:r>
              <a:rPr lang="en-GB" altLang="zh-CN" dirty="0"/>
              <a:t>Seaborn</a:t>
            </a:r>
            <a:r>
              <a:rPr lang="zh-CN" altLang="en-US" dirty="0"/>
              <a:t>或</a:t>
            </a:r>
            <a:r>
              <a:rPr lang="en-GB" altLang="zh-CN" dirty="0"/>
              <a:t>Pandas</a:t>
            </a:r>
            <a:r>
              <a:rPr lang="zh-CN" altLang="en-US" dirty="0"/>
              <a:t>进行绘图，如果需要对图形控制比较精细，可以使用</a:t>
            </a:r>
            <a:r>
              <a:rPr lang="en-GB" altLang="zh-CN" dirty="0"/>
              <a:t>Matplotlib</a:t>
            </a: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1.1 </a:t>
            </a:r>
            <a:r>
              <a:rPr lang="zh-CN" altLang="en-US" b="1" dirty="0"/>
              <a:t>简介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Seaborn</a:t>
            </a:r>
            <a:r>
              <a:rPr lang="zh-CN" altLang="en-US" dirty="0"/>
              <a:t>是基于</a:t>
            </a:r>
            <a:r>
              <a:rPr lang="en-GB" altLang="zh-CN" dirty="0"/>
              <a:t>matplotlib</a:t>
            </a:r>
            <a:r>
              <a:rPr lang="zh-CN" altLang="en-US" dirty="0"/>
              <a:t>的图形可视化</a:t>
            </a:r>
            <a:r>
              <a:rPr lang="en-GB" altLang="zh-CN" dirty="0"/>
              <a:t>python</a:t>
            </a:r>
            <a:r>
              <a:rPr lang="zh-CN" altLang="en-US" dirty="0"/>
              <a:t>包。它提供了一种高度交互式界面，便于用户能够做出各种有吸引力的统计图表。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Seaborn</a:t>
            </a:r>
            <a:r>
              <a:rPr lang="zh-CN" altLang="en-US" dirty="0"/>
              <a:t>是在</a:t>
            </a:r>
            <a:r>
              <a:rPr lang="en-GB" altLang="zh-CN" dirty="0"/>
              <a:t>matplotlib</a:t>
            </a:r>
            <a:r>
              <a:rPr lang="zh-CN" altLang="en-US" dirty="0"/>
              <a:t>的基础上进行了更高级的</a:t>
            </a:r>
            <a:r>
              <a:rPr lang="en-GB" altLang="zh-CN" dirty="0"/>
              <a:t>API</a:t>
            </a:r>
            <a:r>
              <a:rPr lang="zh-CN" altLang="en-US" dirty="0"/>
              <a:t>封装，从而使得作图更加容易，在大多数情况下使用</a:t>
            </a:r>
            <a:r>
              <a:rPr lang="en-GB" altLang="zh-CN" dirty="0"/>
              <a:t>seaborn</a:t>
            </a:r>
            <a:r>
              <a:rPr lang="zh-CN" altLang="en-US" dirty="0"/>
              <a:t>能做出很具有吸引力的图，而使用</a:t>
            </a:r>
            <a:r>
              <a:rPr lang="en-GB" altLang="zh-CN" dirty="0"/>
              <a:t>matplotlib</a:t>
            </a:r>
            <a:r>
              <a:rPr lang="zh-CN" altLang="en-US" dirty="0"/>
              <a:t>就能制作具有更多特色的图。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/>
              <a:t>Seaborn</a:t>
            </a:r>
            <a:r>
              <a:rPr lang="zh-CN" altLang="en-US" dirty="0"/>
              <a:t>和</a:t>
            </a:r>
            <a:r>
              <a:rPr lang="en-GB" altLang="zh-CN" dirty="0"/>
              <a:t>Pandas</a:t>
            </a:r>
            <a:r>
              <a:rPr lang="zh-CN" altLang="en-US" dirty="0"/>
              <a:t>的</a:t>
            </a:r>
            <a:r>
              <a:rPr lang="en-GB" altLang="zh-CN" dirty="0"/>
              <a:t>API</a:t>
            </a:r>
            <a:r>
              <a:rPr lang="zh-CN" altLang="en-US" dirty="0"/>
              <a:t>配合的很好，使用</a:t>
            </a:r>
            <a:r>
              <a:rPr lang="en-GB" altLang="zh-CN" dirty="0"/>
              <a:t>DataFrame/Series</a:t>
            </a:r>
            <a:r>
              <a:rPr lang="zh-CN" altLang="en-US" dirty="0"/>
              <a:t>的数据就可以绘图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GB" altLang="zh-CN" dirty="0">
                <a:hlinkClick r:id="rId1"/>
              </a:rPr>
              <a:t>https://seaborn.pydata.org/#</a:t>
            </a:r>
            <a:endParaRPr lang="en-GB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Seaborn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Seaborn</a:t>
            </a:r>
            <a:r>
              <a:rPr lang="zh-CN" altLang="en-US" b="1" dirty="0">
                <a:solidFill>
                  <a:srgbClr val="FF0000"/>
                </a:solidFill>
              </a:rPr>
              <a:t>绘制单变量图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Seaborn </a:t>
            </a:r>
            <a:r>
              <a:rPr lang="zh-CN" altLang="en-US" b="1" dirty="0"/>
              <a:t>双变量数据可视化</a:t>
            </a:r>
            <a:endParaRPr lang="zh-CN" altLang="en-US" b="1" dirty="0"/>
          </a:p>
          <a:p>
            <a:r>
              <a:rPr lang="zh-CN" altLang="en-US" b="1" dirty="0"/>
              <a:t>多变量数据</a:t>
            </a:r>
            <a:endParaRPr lang="zh-CN" altLang="en-US" b="1" dirty="0"/>
          </a:p>
          <a:p>
            <a:r>
              <a:rPr lang="en-GB" altLang="zh-CN" b="1" dirty="0"/>
              <a:t>Seaborn</a:t>
            </a:r>
            <a:r>
              <a:rPr lang="zh-CN" altLang="en-US" b="1" dirty="0"/>
              <a:t>主题和样式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直方图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GB" altLang="zh-CN" dirty="0" err="1"/>
              <a:t>sns.</a:t>
            </a:r>
            <a:r>
              <a:rPr lang="en-US" altLang="en-GB" dirty="0" err="1"/>
              <a:t>h</a:t>
            </a:r>
            <a:r>
              <a:rPr lang="en-GB" altLang="zh-CN" dirty="0" err="1"/>
              <a:t>istplot</a:t>
            </a:r>
            <a:r>
              <a:rPr lang="zh-CN" altLang="en-US" dirty="0"/>
              <a:t>创建直方图，如下所示：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  <a:endParaRPr lang="en-US" altLang="zh-CN" dirty="0"/>
          </a:p>
          <a:p>
            <a:r>
              <a:rPr lang="en-US" altLang="zh-CN" dirty="0"/>
              <a:t>import seaborn as </a:t>
            </a:r>
            <a:r>
              <a:rPr lang="en-US" altLang="zh-CN" dirty="0" err="1"/>
              <a:t>sns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86637"/>
            <a:ext cx="10942857" cy="35142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直方图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GB" altLang="zh-CN" dirty="0" err="1"/>
              <a:t>sns.distplot</a:t>
            </a:r>
            <a:r>
              <a:rPr lang="zh-CN" altLang="en-US" dirty="0"/>
              <a:t>创建直方图，如下所示：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  <a:endParaRPr lang="en-US" altLang="zh-CN" dirty="0"/>
          </a:p>
          <a:p>
            <a:r>
              <a:rPr lang="en-US" altLang="zh-CN" dirty="0"/>
              <a:t>import seaborn as </a:t>
            </a:r>
            <a:r>
              <a:rPr lang="en-US" altLang="zh-CN" dirty="0" err="1"/>
              <a:t>sns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</a:t>
            </a:r>
            <a:endParaRPr lang="en-US" altLang="zh-CN" dirty="0"/>
          </a:p>
        </p:txBody>
      </p:sp>
      <p:pic>
        <p:nvPicPr>
          <p:cNvPr id="14" name="图片 13" descr="图表, 折线图, 直方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2148092"/>
            <a:ext cx="8006450" cy="4386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密度图（核密度估计）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密度图是展示单变量分布的另一种方法，本质上是通过绘制每个数据点为中心的正态分布，然后消除重叠的图，使曲线下的面积为</a:t>
            </a:r>
            <a:r>
              <a:rPr lang="en-US" altLang="zh-CN" dirty="0"/>
              <a:t>1</a:t>
            </a:r>
            <a:r>
              <a:rPr lang="zh-CN" altLang="en-US" dirty="0"/>
              <a:t>来创建的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92748"/>
            <a:ext cx="10933333" cy="13142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密度图（核密度估计）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密度图是展示单变量分布的另一种方法，本质上是通过绘制每个数据点为中心的正态分布，然后消除重叠的图，使曲线下的面积为</a:t>
            </a:r>
            <a:r>
              <a:rPr lang="en-US" altLang="zh-CN" dirty="0"/>
              <a:t>1</a:t>
            </a:r>
            <a:r>
              <a:rPr lang="zh-CN" altLang="en-US" dirty="0"/>
              <a:t>来创建的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图表, 折线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41" y="2539572"/>
            <a:ext cx="7163917" cy="3870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ZDQyYmI2YWIwMGE0NjZkZjEwMWNhNGQwYzZmYTJjZTA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WPS 演示</Application>
  <PresentationFormat>宽屏</PresentationFormat>
  <Paragraphs>210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Segoe UI</vt:lpstr>
      <vt:lpstr>微软雅黑</vt:lpstr>
      <vt:lpstr>Verdana</vt:lpstr>
      <vt:lpstr>华文楷体</vt:lpstr>
      <vt:lpstr>阿里巴巴普惠体 R</vt:lpstr>
      <vt:lpstr>阿里巴巴普惠体 B</vt:lpstr>
      <vt:lpstr>阿里巴巴普惠体 M</vt:lpstr>
      <vt:lpstr>Arial Unicode MS</vt:lpstr>
      <vt:lpstr>等线</vt:lpstr>
      <vt:lpstr>封面2</vt:lpstr>
      <vt:lpstr>目录</vt:lpstr>
      <vt:lpstr>学习目标</vt:lpstr>
      <vt:lpstr>1_正文设计方案</vt:lpstr>
      <vt:lpstr>5_结束页设计方案</vt:lpstr>
      <vt:lpstr>Seaborn 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老酒</cp:lastModifiedBy>
  <cp:revision>350</cp:revision>
  <dcterms:created xsi:type="dcterms:W3CDTF">2020-03-31T02:23:00Z</dcterms:created>
  <dcterms:modified xsi:type="dcterms:W3CDTF">2024-04-28T07:00:47Z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DB81C6221A174722AD5FCA718A77DAA1_12</vt:lpwstr>
  </property>
  <property fmtid="{D5CDD505-2E9C-101B-9397-08002B2CF9AE}" pid="3" name="KSOProductBuildVer">
    <vt:lpwstr>2052-12.1.0.16729</vt:lpwstr>
  </property>
</Properties>
</file>