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3" r:id="rId4"/>
    <p:sldMasterId id="2147483667" r:id="rId5"/>
    <p:sldMasterId id="2147483688" r:id="rId6"/>
    <p:sldMasterId id="2147483690" r:id="rId7"/>
    <p:sldMasterId id="2147483692" r:id="rId8"/>
    <p:sldMasterId id="2147483694" r:id="rId9"/>
    <p:sldMasterId id="2147483696" r:id="rId10"/>
    <p:sldMasterId id="2147483698" r:id="rId11"/>
  </p:sldMasterIdLst>
  <p:notesMasterIdLst>
    <p:notesMasterId r:id="rId13"/>
  </p:notesMasterIdLst>
  <p:sldIdLst>
    <p:sldId id="260" r:id="rId12"/>
    <p:sldId id="424" r:id="rId14"/>
    <p:sldId id="268" r:id="rId15"/>
    <p:sldId id="265" r:id="rId16"/>
    <p:sldId id="427" r:id="rId17"/>
    <p:sldId id="266" r:id="rId18"/>
    <p:sldId id="428" r:id="rId19"/>
    <p:sldId id="429" r:id="rId20"/>
    <p:sldId id="425" r:id="rId21"/>
    <p:sldId id="430" r:id="rId22"/>
    <p:sldId id="431" r:id="rId23"/>
    <p:sldId id="457" r:id="rId24"/>
    <p:sldId id="432" r:id="rId25"/>
    <p:sldId id="433" r:id="rId26"/>
    <p:sldId id="434" r:id="rId27"/>
    <p:sldId id="435" r:id="rId28"/>
    <p:sldId id="436" r:id="rId29"/>
    <p:sldId id="439" r:id="rId30"/>
    <p:sldId id="440" r:id="rId31"/>
    <p:sldId id="441" r:id="rId32"/>
    <p:sldId id="442" r:id="rId33"/>
    <p:sldId id="443" r:id="rId34"/>
    <p:sldId id="458" r:id="rId35"/>
    <p:sldId id="444" r:id="rId36"/>
    <p:sldId id="459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26" r:id="rId50"/>
    <p:sldId id="264" r:id="rId51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3"/>
    <p:restoredTop sz="95439" autoAdjust="0"/>
  </p:normalViewPr>
  <p:slideViewPr>
    <p:cSldViewPr snapToGrid="0">
      <p:cViewPr varScale="1">
        <p:scale>
          <a:sx n="108" d="100"/>
          <a:sy n="108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39.xml"/><Relationship Id="rId50" Type="http://schemas.openxmlformats.org/officeDocument/2006/relationships/slide" Target="slides/slide38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7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0" Type="http://schemas.openxmlformats.org/officeDocument/2006/relationships/slide" Target="slides/slide28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2" Type="http://schemas.openxmlformats.org/officeDocument/2006/relationships/theme" Target="../theme/theme4.xml"/><Relationship Id="rId21" Type="http://schemas.openxmlformats.org/officeDocument/2006/relationships/image" Target="../media/image6.png"/><Relationship Id="rId20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4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  <a:endPara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  <a:endParaRPr lang="zh-CN" altLang="en-US" sz="4200" b="1" i="0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19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hemeOverride" Target="../theme/themeOverride2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5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6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8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29.xml"/><Relationship Id="rId1" Type="http://schemas.openxmlformats.org/officeDocument/2006/relationships/image" Target="../media/image35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Pandas DataFrame </a:t>
            </a:r>
            <a:r>
              <a:rPr lang="zh-CN" altLang="en-US" dirty="0"/>
              <a:t>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Pandas DataFrame</a:t>
            </a:r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/>
              <a:t>加载数据集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查看部分数据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分组和聚合计算</a:t>
            </a:r>
            <a:endParaRPr lang="zh-CN" altLang="en-US" b="1" dirty="0"/>
          </a:p>
          <a:p>
            <a:r>
              <a:rPr lang="zh-CN" altLang="en-US" b="1" dirty="0"/>
              <a:t>基本绘图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根据列名加载部分列数据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加载一列数据，通过</a:t>
            </a:r>
            <a:r>
              <a:rPr lang="en-US" altLang="zh-CN" dirty="0" err="1"/>
              <a:t>df</a:t>
            </a:r>
            <a:r>
              <a:rPr lang="en-US" altLang="zh-CN" dirty="0"/>
              <a:t>['</a:t>
            </a:r>
            <a:r>
              <a:rPr lang="zh-CN" altLang="en-US" dirty="0"/>
              <a:t>列名</a:t>
            </a:r>
            <a:r>
              <a:rPr lang="en-US" altLang="zh-CN" dirty="0"/>
              <a:t>']</a:t>
            </a:r>
            <a:r>
              <a:rPr lang="zh-CN" altLang="en-US" dirty="0"/>
              <a:t>方式获取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729" y="2087255"/>
            <a:ext cx="6669866" cy="36755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根据列名加载部分列数据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加载多列数据，通过</a:t>
            </a:r>
            <a:r>
              <a:rPr lang="en-US" altLang="zh-CN" dirty="0" err="1"/>
              <a:t>df</a:t>
            </a:r>
            <a:r>
              <a:rPr lang="en-US" altLang="zh-CN" dirty="0"/>
              <a:t>[['</a:t>
            </a:r>
            <a:r>
              <a:rPr lang="zh-CN" altLang="en-US" dirty="0"/>
              <a:t>列名</a:t>
            </a:r>
            <a:r>
              <a:rPr lang="en-US" altLang="zh-CN" dirty="0"/>
              <a:t>1','</a:t>
            </a:r>
            <a:r>
              <a:rPr lang="zh-CN" altLang="en-US" dirty="0"/>
              <a:t>列名</a:t>
            </a:r>
            <a:r>
              <a:rPr lang="en-US" altLang="zh-CN" dirty="0"/>
              <a:t>2',...]]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注意这里是两层</a:t>
            </a:r>
            <a:r>
              <a:rPr lang="en-US" altLang="zh-CN" dirty="0"/>
              <a:t>[] </a:t>
            </a:r>
            <a:r>
              <a:rPr lang="zh-CN" altLang="en-US" dirty="0"/>
              <a:t>可以理解为 </a:t>
            </a:r>
            <a:r>
              <a:rPr lang="en-US" altLang="zh-CN" dirty="0" err="1"/>
              <a:t>df</a:t>
            </a:r>
            <a:r>
              <a:rPr lang="en-US" altLang="zh-CN" dirty="0"/>
              <a:t>[</a:t>
            </a:r>
            <a:r>
              <a:rPr lang="zh-CN" altLang="en-US" dirty="0"/>
              <a:t>列名的</a:t>
            </a:r>
            <a:r>
              <a:rPr lang="en-US" altLang="zh-CN" dirty="0"/>
              <a:t>list]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49781"/>
            <a:ext cx="6337275" cy="34655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行索引介绍</a:t>
            </a:r>
            <a:endParaRPr lang="en-US" altLang="zh-CN" dirty="0"/>
          </a:p>
          <a:p>
            <a:r>
              <a:rPr lang="zh-CN" altLang="en-US" dirty="0"/>
              <a:t>先打印前</a:t>
            </a:r>
            <a:r>
              <a:rPr lang="en-US" altLang="zh-CN" dirty="0"/>
              <a:t>5</a:t>
            </a:r>
            <a:r>
              <a:rPr lang="zh-CN" altLang="en-US" dirty="0"/>
              <a:t>行数据 观察第一列</a:t>
            </a:r>
            <a:endParaRPr lang="zh-CN" altLang="en-US" dirty="0"/>
          </a:p>
          <a:p>
            <a:r>
              <a:rPr lang="en-GB" altLang="zh-CN" dirty="0"/>
              <a:t>print(</a:t>
            </a:r>
            <a:r>
              <a:rPr lang="en-GB" altLang="zh-CN" dirty="0" err="1"/>
              <a:t>df.head</a:t>
            </a:r>
            <a:r>
              <a:rPr lang="en-GB" altLang="zh-CN" dirty="0"/>
              <a:t>())</a:t>
            </a:r>
            <a:endParaRPr lang="en-GB" altLang="zh-CN" dirty="0"/>
          </a:p>
          <a:p>
            <a:r>
              <a:rPr lang="zh-CN" altLang="en-US" dirty="0"/>
              <a:t>最左边一列是行号，也就是</a:t>
            </a:r>
            <a:r>
              <a:rPr lang="en-US" altLang="zh-CN" dirty="0"/>
              <a:t>DataFrame</a:t>
            </a:r>
            <a:r>
              <a:rPr lang="zh-CN" altLang="en-US" dirty="0"/>
              <a:t>的</a:t>
            </a:r>
            <a:r>
              <a:rPr lang="zh-CN" altLang="en-US" b="1" dirty="0"/>
              <a:t>行索引</a:t>
            </a:r>
            <a:endParaRPr lang="en-US" altLang="zh-CN" b="1" dirty="0"/>
          </a:p>
          <a:p>
            <a:r>
              <a:rPr lang="en-US" altLang="zh-CN" dirty="0"/>
              <a:t>Pandas</a:t>
            </a:r>
            <a:r>
              <a:rPr lang="zh-CN" altLang="en-US" dirty="0"/>
              <a:t>默认使用行号作为行索引</a:t>
            </a:r>
            <a:endParaRPr lang="en-GB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98925"/>
            <a:ext cx="6845300" cy="19431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dirty="0" err="1"/>
              <a:t>loc</a:t>
            </a:r>
            <a:r>
              <a:rPr lang="zh-CN" altLang="en-US" dirty="0"/>
              <a:t>：通过行索引获取指定行数据</a:t>
            </a:r>
            <a:endParaRPr lang="en-US" altLang="zh-CN" dirty="0"/>
          </a:p>
          <a:p>
            <a:r>
              <a:rPr lang="en-US" altLang="zh-CN" dirty="0" err="1"/>
              <a:t>loc</a:t>
            </a:r>
            <a:r>
              <a:rPr lang="zh-CN" altLang="en-US" dirty="0" err="1"/>
              <a:t>属性</a:t>
            </a:r>
            <a:r>
              <a:rPr lang="zh-CN" altLang="en-US" dirty="0"/>
              <a:t>传入行索引，来获取</a:t>
            </a:r>
            <a:r>
              <a:rPr lang="en-US" altLang="zh-CN" dirty="0"/>
              <a:t>DataFrame</a:t>
            </a:r>
            <a:r>
              <a:rPr lang="zh-CN" altLang="en-US" dirty="0"/>
              <a:t>的部分数据（一行，或多行）</a:t>
            </a:r>
            <a:endParaRPr lang="en-US" altLang="zh-CN" dirty="0"/>
          </a:p>
          <a:p>
            <a:r>
              <a:rPr lang="en-US" altLang="zh-CN" dirty="0" err="1"/>
              <a:t>df.loc</a:t>
            </a:r>
            <a:r>
              <a:rPr lang="en-US" altLang="zh-CN" dirty="0"/>
              <a:t>[0]</a:t>
            </a:r>
            <a:endParaRPr lang="en-US" altLang="zh-CN" dirty="0"/>
          </a:p>
          <a:p>
            <a:r>
              <a:rPr lang="en-US" altLang="zh-CN" dirty="0" err="1"/>
              <a:t>df.loc</a:t>
            </a:r>
            <a:r>
              <a:rPr lang="en-US" altLang="zh-CN" dirty="0"/>
              <a:t>[99]</a:t>
            </a:r>
            <a:endParaRPr lang="en-US" altLang="zh-CN" dirty="0"/>
          </a:p>
          <a:p>
            <a:r>
              <a:rPr lang="en-GB" altLang="zh-CN" dirty="0" err="1"/>
              <a:t>df.loc</a:t>
            </a:r>
            <a:r>
              <a:rPr lang="en-GB" altLang="zh-CN" dirty="0"/>
              <a:t>[</a:t>
            </a:r>
            <a:r>
              <a:rPr lang="en-GB" altLang="zh-CN" dirty="0" err="1"/>
              <a:t>last_row_index</a:t>
            </a:r>
            <a:r>
              <a:rPr lang="en-GB" altLang="zh-CN" dirty="0"/>
              <a:t>]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使用</a:t>
            </a:r>
            <a:r>
              <a:rPr lang="en-US" altLang="zh-CN" dirty="0"/>
              <a:t>tail</a:t>
            </a:r>
            <a:r>
              <a:rPr lang="zh-CN" altLang="en-US" dirty="0"/>
              <a:t>方法获取最后一行数据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243178"/>
            <a:ext cx="7497861" cy="19187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CN" dirty="0" err="1"/>
              <a:t>loc</a:t>
            </a:r>
            <a:r>
              <a:rPr lang="zh-CN" altLang="en-US" dirty="0"/>
              <a:t>：通过索引标签获取指定多行数据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80115"/>
            <a:ext cx="7562690" cy="249776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altLang="zh-CN" dirty="0" err="1"/>
              <a:t>iloc</a:t>
            </a:r>
            <a:r>
              <a:rPr lang="en-US" altLang="zh-CN" dirty="0"/>
              <a:t> : </a:t>
            </a:r>
            <a:r>
              <a:rPr lang="zh-CN" altLang="en-US" dirty="0"/>
              <a:t>通过行号获取行数据</a:t>
            </a:r>
            <a:endParaRPr lang="en-US" altLang="zh-CN" dirty="0"/>
          </a:p>
          <a:p>
            <a:r>
              <a:rPr lang="zh-CN" altLang="en-US" dirty="0"/>
              <a:t>在当前案例中，使用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loc</a:t>
            </a:r>
            <a:r>
              <a:rPr lang="zh-CN" altLang="en-US" dirty="0"/>
              <a:t>效果是一样的</a:t>
            </a:r>
            <a:endParaRPr lang="zh-CN" altLang="en-US" dirty="0"/>
          </a:p>
          <a:p>
            <a:r>
              <a:rPr lang="zh-CN" altLang="en-US" dirty="0"/>
              <a:t>需要注意的是，</a:t>
            </a:r>
            <a:r>
              <a:rPr lang="en-US" altLang="zh-CN" dirty="0" err="1"/>
              <a:t>iloc</a:t>
            </a:r>
            <a:r>
              <a:rPr lang="zh-CN" altLang="en-US" dirty="0"/>
              <a:t>传入的是索引的序号，</a:t>
            </a:r>
            <a:r>
              <a:rPr lang="en-US" altLang="zh-CN" dirty="0" err="1"/>
              <a:t>loc</a:t>
            </a:r>
            <a:r>
              <a:rPr lang="zh-CN" altLang="en-US" dirty="0"/>
              <a:t>是索引的标签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iloc</a:t>
            </a:r>
            <a:r>
              <a:rPr lang="zh-CN" altLang="en-US" dirty="0"/>
              <a:t>时可以传入</a:t>
            </a:r>
            <a:r>
              <a:rPr lang="en-US" altLang="zh-CN" dirty="0"/>
              <a:t>-1</a:t>
            </a:r>
            <a:r>
              <a:rPr lang="zh-CN" altLang="en-US" dirty="0"/>
              <a:t>来获取最后一行数据，使用</a:t>
            </a:r>
            <a:r>
              <a:rPr lang="en-US" altLang="zh-CN" dirty="0" err="1"/>
              <a:t>loc</a:t>
            </a:r>
            <a:r>
              <a:rPr lang="zh-CN" altLang="en-US" dirty="0"/>
              <a:t>的时候不行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loc</a:t>
            </a:r>
            <a:r>
              <a:rPr lang="zh-CN" altLang="en-US" dirty="0"/>
              <a:t>和</a:t>
            </a:r>
            <a:r>
              <a:rPr lang="en-US" altLang="zh-CN" dirty="0" err="1"/>
              <a:t>iloc</a:t>
            </a:r>
            <a:r>
              <a:rPr lang="zh-CN" altLang="en-US" dirty="0"/>
              <a:t>属性既可以用于获取列数据，也可以用于获取行数据</a:t>
            </a:r>
            <a:endParaRPr lang="zh-CN" altLang="en-US" dirty="0"/>
          </a:p>
          <a:p>
            <a:r>
              <a:rPr lang="en-US" altLang="zh-CN" b="0" dirty="0" err="1"/>
              <a:t>df.loc</a:t>
            </a:r>
            <a:r>
              <a:rPr lang="en-US" altLang="zh-CN" b="0" dirty="0"/>
              <a:t>[[</a:t>
            </a:r>
            <a:r>
              <a:rPr lang="zh-CN" altLang="en-US" b="0" dirty="0"/>
              <a:t>行</a:t>
            </a:r>
            <a:r>
              <a:rPr lang="en-US" altLang="zh-CN" b="0" dirty="0"/>
              <a:t>]</a:t>
            </a:r>
            <a:r>
              <a:rPr lang="zh-CN" altLang="en-US" b="0" dirty="0"/>
              <a:t>，</a:t>
            </a:r>
            <a:r>
              <a:rPr lang="en-US" altLang="zh-CN" b="0" dirty="0"/>
              <a:t>[</a:t>
            </a:r>
            <a:r>
              <a:rPr lang="zh-CN" altLang="en-US" b="0" dirty="0"/>
              <a:t>列</a:t>
            </a:r>
            <a:r>
              <a:rPr lang="en-US" altLang="zh-CN" b="0" dirty="0"/>
              <a:t>]]</a:t>
            </a:r>
            <a:endParaRPr lang="en-US" altLang="zh-CN" b="0" dirty="0"/>
          </a:p>
          <a:p>
            <a:r>
              <a:rPr lang="en-US" altLang="zh-CN" b="0" dirty="0" err="1"/>
              <a:t>df.iloc</a:t>
            </a:r>
            <a:r>
              <a:rPr lang="en-US" altLang="zh-CN" b="0" dirty="0"/>
              <a:t>[[</a:t>
            </a:r>
            <a:r>
              <a:rPr lang="zh-CN" altLang="en-US" b="0" dirty="0"/>
              <a:t>行</a:t>
            </a:r>
            <a:r>
              <a:rPr lang="en-US" altLang="zh-CN" b="0" dirty="0"/>
              <a:t>]</a:t>
            </a:r>
            <a:r>
              <a:rPr lang="zh-CN" altLang="en-US" b="0" dirty="0"/>
              <a:t>，</a:t>
            </a:r>
            <a:r>
              <a:rPr lang="en-US" altLang="zh-CN" b="0" dirty="0"/>
              <a:t>[</a:t>
            </a:r>
            <a:r>
              <a:rPr lang="zh-CN" altLang="en-US" b="0" dirty="0"/>
              <a:t>列</a:t>
            </a:r>
            <a:r>
              <a:rPr lang="en-US" altLang="zh-CN" b="0" dirty="0"/>
              <a:t>]]</a:t>
            </a:r>
            <a:endParaRPr lang="en-US" altLang="zh-CN" b="0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使用 </a:t>
            </a:r>
            <a:r>
              <a:rPr lang="en-US" altLang="zh-CN" dirty="0" err="1"/>
              <a:t>loc</a:t>
            </a:r>
            <a:r>
              <a:rPr lang="en-US" altLang="zh-CN" dirty="0"/>
              <a:t> </a:t>
            </a:r>
            <a:r>
              <a:rPr lang="zh-CN" altLang="en-US" dirty="0"/>
              <a:t>获取数据中的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r>
              <a:rPr lang="en-US" altLang="zh-CN" dirty="0"/>
              <a:t>/</a:t>
            </a:r>
            <a:r>
              <a:rPr lang="zh-CN" altLang="en-US" dirty="0"/>
              <a:t>几列</a:t>
            </a:r>
            <a:endParaRPr lang="zh-CN" altLang="en-US" dirty="0"/>
          </a:p>
          <a:p>
            <a:r>
              <a:rPr lang="en-US" altLang="zh-CN" dirty="0" err="1"/>
              <a:t>df.loc</a:t>
            </a:r>
            <a:r>
              <a:rPr lang="en-US" altLang="zh-CN" dirty="0"/>
              <a:t>[[</a:t>
            </a:r>
            <a:r>
              <a:rPr lang="zh-CN" altLang="en-US" dirty="0"/>
              <a:t>所有行</a:t>
            </a:r>
            <a:r>
              <a:rPr lang="en-US" altLang="zh-CN" dirty="0"/>
              <a:t>],[</a:t>
            </a:r>
            <a:r>
              <a:rPr lang="zh-CN" altLang="en-US" dirty="0"/>
              <a:t>列名</a:t>
            </a:r>
            <a:r>
              <a:rPr lang="en-US" altLang="zh-CN" dirty="0"/>
              <a:t>]] </a:t>
            </a:r>
            <a:endParaRPr lang="en-US" altLang="zh-CN" dirty="0"/>
          </a:p>
          <a:p>
            <a:r>
              <a:rPr lang="zh-CN" altLang="en-US" dirty="0"/>
              <a:t>取出所有行，可以使用切片语法 </a:t>
            </a:r>
            <a:r>
              <a:rPr lang="en-US" altLang="zh-CN" dirty="0" err="1"/>
              <a:t>df.loc</a:t>
            </a:r>
            <a:r>
              <a:rPr lang="en-US" altLang="zh-CN" dirty="0"/>
              <a:t>[ : , [</a:t>
            </a:r>
            <a:r>
              <a:rPr lang="zh-CN" altLang="en-US" dirty="0"/>
              <a:t>列名</a:t>
            </a:r>
            <a:r>
              <a:rPr lang="en-US" altLang="zh-CN" dirty="0"/>
              <a:t>]]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940787"/>
            <a:ext cx="7401499" cy="320453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DataFrame</a:t>
            </a:r>
            <a:r>
              <a:rPr lang="zh-CN" altLang="en-US" dirty="0"/>
              <a:t>加载数据文件的方法</a:t>
            </a:r>
            <a:endParaRPr lang="zh-CN" altLang="en-US" dirty="0"/>
          </a:p>
          <a:p>
            <a:r>
              <a:rPr lang="zh-CN" altLang="en-US" dirty="0"/>
              <a:t>知道如何加载部分数据</a:t>
            </a:r>
            <a:endParaRPr lang="zh-CN" altLang="en-US" dirty="0"/>
          </a:p>
          <a:p>
            <a:r>
              <a:rPr lang="zh-CN" altLang="en-US" dirty="0"/>
              <a:t>知道如何对数据进行简单的分组聚合操作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使用 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获取数据中的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r>
              <a:rPr lang="en-US" altLang="zh-CN" dirty="0"/>
              <a:t>/</a:t>
            </a:r>
            <a:r>
              <a:rPr lang="zh-CN" altLang="en-US" dirty="0"/>
              <a:t>几列</a:t>
            </a:r>
            <a:endParaRPr lang="en-US" altLang="zh-CN" dirty="0"/>
          </a:p>
          <a:p>
            <a:r>
              <a:rPr lang="en-US" altLang="zh-CN" dirty="0" err="1"/>
              <a:t>df.iloc</a:t>
            </a:r>
            <a:r>
              <a:rPr lang="en-US" altLang="zh-CN" dirty="0"/>
              <a:t>[:,[</a:t>
            </a:r>
            <a:r>
              <a:rPr lang="zh-CN" altLang="en-US" dirty="0"/>
              <a:t>列序号</a:t>
            </a:r>
            <a:r>
              <a:rPr lang="en-US" altLang="zh-CN" dirty="0"/>
              <a:t>]] # </a:t>
            </a:r>
            <a:r>
              <a:rPr lang="zh-CN" altLang="en-US" dirty="0"/>
              <a:t>列序号可以使用</a:t>
            </a:r>
            <a:r>
              <a:rPr lang="en-US" altLang="zh-CN" dirty="0"/>
              <a:t>-1</a:t>
            </a:r>
            <a:r>
              <a:rPr lang="zh-CN" altLang="en-US" dirty="0"/>
              <a:t>代表最后一列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612742"/>
            <a:ext cx="8032253" cy="357538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如果</a:t>
            </a:r>
            <a:r>
              <a:rPr lang="en-US" altLang="zh-CN" dirty="0" err="1"/>
              <a:t>loc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传入的参数弄混了，会报错</a:t>
            </a:r>
            <a:endParaRPr lang="en-US" altLang="zh-CN" dirty="0"/>
          </a:p>
          <a:p>
            <a:r>
              <a:rPr lang="en-US" altLang="zh-CN" dirty="0" err="1"/>
              <a:t>loc</a:t>
            </a:r>
            <a:r>
              <a:rPr lang="en-US" altLang="zh-CN" dirty="0"/>
              <a:t> </a:t>
            </a:r>
            <a:r>
              <a:rPr lang="zh-CN" altLang="en-US" dirty="0"/>
              <a:t>只能接受行</a:t>
            </a:r>
            <a:r>
              <a:rPr lang="en-US" altLang="zh-CN" dirty="0"/>
              <a:t>/</a:t>
            </a:r>
            <a:r>
              <a:rPr lang="zh-CN" altLang="en-US" dirty="0"/>
              <a:t>列 的名字， </a:t>
            </a:r>
            <a:endParaRPr lang="en-US" altLang="zh-CN" dirty="0"/>
          </a:p>
          <a:p>
            <a:r>
              <a:rPr lang="en-GB" altLang="zh-CN" dirty="0" err="1"/>
              <a:t>iloc</a:t>
            </a:r>
            <a:r>
              <a:rPr lang="zh-CN" altLang="en-US" dirty="0"/>
              <a:t>只能接受行</a:t>
            </a:r>
            <a:r>
              <a:rPr lang="en-US" altLang="zh-CN" dirty="0"/>
              <a:t>/</a:t>
            </a:r>
            <a:r>
              <a:rPr lang="zh-CN" altLang="en-US" dirty="0"/>
              <a:t>列的序号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921634"/>
            <a:ext cx="6937275" cy="20188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4958751"/>
            <a:ext cx="6937275" cy="181589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通过</a:t>
            </a:r>
            <a:r>
              <a:rPr lang="en-US" altLang="zh-CN" dirty="0"/>
              <a:t>range </a:t>
            </a:r>
            <a:r>
              <a:rPr lang="zh-CN" altLang="en-US" dirty="0"/>
              <a:t>生成序号，结合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获取连续多列数据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65189"/>
            <a:ext cx="6481691" cy="45451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通过</a:t>
            </a:r>
            <a:r>
              <a:rPr lang="en-US" altLang="zh-CN" dirty="0"/>
              <a:t>range </a:t>
            </a:r>
            <a:r>
              <a:rPr lang="zh-CN" altLang="en-US" dirty="0"/>
              <a:t>生成序号，结合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获取连续多列数据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80687"/>
            <a:ext cx="6450296" cy="453443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在 </a:t>
            </a:r>
            <a:r>
              <a:rPr lang="en-US" altLang="zh-CN" dirty="0" err="1"/>
              <a:t>iloc</a:t>
            </a:r>
            <a:r>
              <a:rPr lang="zh-CN" altLang="en-US" dirty="0"/>
              <a:t>中使用切片语法获取几列数据</a:t>
            </a:r>
            <a:endParaRPr lang="en-US" altLang="zh-CN" dirty="0"/>
          </a:p>
          <a:p>
            <a:r>
              <a:rPr lang="zh-CN" altLang="en-US" dirty="0"/>
              <a:t>使用切片语法获取前三列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30992"/>
            <a:ext cx="8691995" cy="38333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在 </a:t>
            </a:r>
            <a:r>
              <a:rPr lang="en-US" altLang="zh-CN" dirty="0" err="1"/>
              <a:t>iloc</a:t>
            </a:r>
            <a:r>
              <a:rPr lang="zh-CN" altLang="en-US" dirty="0"/>
              <a:t>中使用切片语法获取几列数据</a:t>
            </a:r>
            <a:endParaRPr lang="en-US" altLang="zh-CN" dirty="0"/>
          </a:p>
          <a:p>
            <a:r>
              <a:rPr lang="zh-CN" altLang="en-US" dirty="0"/>
              <a:t>获取第</a:t>
            </a:r>
            <a:r>
              <a:rPr lang="en-US" altLang="zh-CN" dirty="0"/>
              <a:t>0,2,4</a:t>
            </a:r>
            <a:r>
              <a:rPr lang="zh-CN" altLang="en-US" dirty="0"/>
              <a:t>列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15515"/>
            <a:ext cx="8655428" cy="38815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zh-CN" altLang="en-US" dirty="0"/>
              <a:t>使用 </a:t>
            </a:r>
            <a:r>
              <a:rPr lang="en-US" altLang="zh-CN" dirty="0" err="1"/>
              <a:t>loc</a:t>
            </a:r>
            <a:r>
              <a:rPr lang="en-US" altLang="zh-CN" dirty="0"/>
              <a:t>/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获取指定行，指定列的数据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GB" altLang="zh-CN" dirty="0" err="1"/>
              <a:t>loc</a:t>
            </a:r>
            <a:endParaRPr lang="en-GB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GB" altLang="zh-CN" dirty="0" err="1"/>
              <a:t>iloc</a:t>
            </a:r>
            <a:endParaRPr lang="en-GB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不要混淆</a:t>
            </a:r>
            <a:r>
              <a:rPr lang="en-US" altLang="zh-CN" dirty="0" err="1"/>
              <a:t>loc</a:t>
            </a:r>
            <a:r>
              <a:rPr lang="zh-CN" altLang="en-US" dirty="0"/>
              <a:t>和</a:t>
            </a:r>
            <a:r>
              <a:rPr lang="en-US" altLang="zh-CN" dirty="0" err="1"/>
              <a:t>iloc</a:t>
            </a:r>
            <a:r>
              <a:rPr lang="zh-CN" altLang="en-US" dirty="0"/>
              <a:t>，</a:t>
            </a:r>
            <a:r>
              <a:rPr lang="en-US" altLang="zh-CN" dirty="0" err="1"/>
              <a:t>df.loc</a:t>
            </a:r>
            <a:r>
              <a:rPr lang="en-US" altLang="zh-CN" dirty="0"/>
              <a:t>[42,0] </a:t>
            </a:r>
            <a:r>
              <a:rPr lang="zh-CN" altLang="en-US" dirty="0"/>
              <a:t>会报错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465564"/>
            <a:ext cx="6213803" cy="15160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4640951"/>
            <a:ext cx="6325470" cy="151608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zh-CN" altLang="en-US" dirty="0"/>
              <a:t>获取多行多列</a:t>
            </a:r>
            <a:endParaRPr lang="en-US" altLang="zh-CN" dirty="0"/>
          </a:p>
          <a:p>
            <a:r>
              <a:rPr lang="zh-CN" altLang="en-US" dirty="0"/>
              <a:t>可以把获取单行单列的语法和获取多行多列的语法结合起来使用</a:t>
            </a:r>
            <a:endParaRPr lang="en-US" altLang="zh-CN" dirty="0"/>
          </a:p>
          <a:p>
            <a:r>
              <a:rPr lang="zh-CN" altLang="en-US" dirty="0"/>
              <a:t>获取 第一列，第四列，第六列（</a:t>
            </a:r>
            <a:r>
              <a:rPr lang="en-GB" altLang="zh-CN" dirty="0" err="1"/>
              <a:t>country,lifeExp,gdpPercap</a:t>
            </a:r>
            <a:r>
              <a:rPr lang="en-GB" altLang="zh-CN" dirty="0"/>
              <a:t>) </a:t>
            </a:r>
            <a:r>
              <a:rPr lang="zh-CN" altLang="en-US" dirty="0"/>
              <a:t>数据中的第</a:t>
            </a:r>
            <a:r>
              <a:rPr lang="en-US" altLang="zh-CN" dirty="0"/>
              <a:t>1</a:t>
            </a:r>
            <a:r>
              <a:rPr lang="zh-CN" altLang="en-US" dirty="0"/>
              <a:t>行，第</a:t>
            </a:r>
            <a:r>
              <a:rPr lang="en-US" altLang="zh-CN" dirty="0"/>
              <a:t>100</a:t>
            </a:r>
            <a:r>
              <a:rPr lang="zh-CN" altLang="en-US" dirty="0"/>
              <a:t>行和第</a:t>
            </a:r>
            <a:r>
              <a:rPr lang="en-US" altLang="zh-CN" dirty="0"/>
              <a:t>1000</a:t>
            </a:r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054855"/>
            <a:ext cx="7320426" cy="26276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zh-CN" altLang="en-US" dirty="0"/>
              <a:t>获取多行多列</a:t>
            </a:r>
            <a:endParaRPr lang="en-US" altLang="zh-CN" dirty="0"/>
          </a:p>
          <a:p>
            <a:r>
              <a:rPr lang="zh-CN" altLang="en-US" dirty="0"/>
              <a:t>在实际工作中，获取某几列数据的时候，建议传入实际的列名，使用列名的好处：</a:t>
            </a:r>
            <a:endParaRPr lang="zh-CN" altLang="en-US" dirty="0"/>
          </a:p>
          <a:p>
            <a:r>
              <a:rPr lang="zh-CN" altLang="en-US" b="0" dirty="0"/>
              <a:t>增加代码的可读性</a:t>
            </a:r>
            <a:endParaRPr lang="zh-CN" altLang="en-US" b="0" dirty="0"/>
          </a:p>
          <a:p>
            <a:r>
              <a:rPr lang="zh-CN" altLang="en-US" b="0" dirty="0"/>
              <a:t>避免因列顺序的变化导致取出错误的列数据</a:t>
            </a:r>
            <a:endParaRPr lang="en-US" altLang="zh-CN" b="0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dirty="0"/>
          </a:p>
          <a:p>
            <a:r>
              <a:rPr lang="zh-CN" altLang="en-US" dirty="0"/>
              <a:t>注意：可以在</a:t>
            </a:r>
            <a:r>
              <a:rPr lang="en-US" altLang="zh-CN" dirty="0"/>
              <a:t>loc </a:t>
            </a:r>
            <a:r>
              <a:rPr lang="zh-CN" altLang="en-US" dirty="0"/>
              <a:t>和 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属性的行部分使用切片获取数据</a:t>
            </a:r>
            <a:endParaRPr lang="en-US" altLang="zh-CN" b="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428360"/>
            <a:ext cx="6751871" cy="24895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428360"/>
            <a:ext cx="6940241" cy="310028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Pandas DataFrame</a:t>
            </a:r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/>
              <a:t>加载数据集</a:t>
            </a:r>
            <a:endParaRPr lang="zh-CN" altLang="en-US" b="1" dirty="0"/>
          </a:p>
          <a:p>
            <a:r>
              <a:rPr lang="zh-CN" altLang="en-US" b="1" dirty="0"/>
              <a:t>查看部分数据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分组和聚合计算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基本绘图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>
                <a:solidFill>
                  <a:srgbClr val="FF0000"/>
                </a:solidFill>
              </a:rPr>
              <a:t>Pandas DataFrame</a:t>
            </a:r>
            <a:r>
              <a:rPr lang="zh-CN" altLang="en-US" b="1" dirty="0">
                <a:solidFill>
                  <a:srgbClr val="FF0000"/>
                </a:solidFill>
              </a:rPr>
              <a:t>简介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加载数据集</a:t>
            </a:r>
            <a:endParaRPr lang="zh-CN" altLang="en-US" b="1" dirty="0"/>
          </a:p>
          <a:p>
            <a:r>
              <a:rPr lang="zh-CN" altLang="en-US" b="1" dirty="0"/>
              <a:t>查看部分数据</a:t>
            </a:r>
            <a:endParaRPr lang="zh-CN" altLang="en-US" b="1" dirty="0"/>
          </a:p>
          <a:p>
            <a:r>
              <a:rPr lang="zh-CN" altLang="en-US" b="1" dirty="0"/>
              <a:t>分组和聚合计算</a:t>
            </a:r>
            <a:endParaRPr lang="zh-CN" altLang="en-US" b="1" dirty="0"/>
          </a:p>
          <a:p>
            <a:r>
              <a:rPr lang="zh-CN" altLang="en-US" b="1" dirty="0"/>
              <a:t>基本绘图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分组和聚合介绍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在我们使用</a:t>
            </a:r>
            <a:r>
              <a:rPr lang="en-US" altLang="zh-CN" dirty="0"/>
              <a:t>Excel</a:t>
            </a:r>
            <a:r>
              <a:rPr lang="zh-CN" altLang="en-US" dirty="0"/>
              <a:t>或者</a:t>
            </a:r>
            <a:r>
              <a:rPr lang="en-US" altLang="zh-CN" dirty="0"/>
              <a:t>SQL</a:t>
            </a:r>
            <a:r>
              <a:rPr lang="zh-CN" altLang="en-US" dirty="0"/>
              <a:t>进行数据处理时，</a:t>
            </a:r>
            <a:r>
              <a:rPr lang="en-US" altLang="zh-CN" dirty="0"/>
              <a:t>Excel</a:t>
            </a:r>
            <a:r>
              <a:rPr lang="zh-CN" altLang="en-US" dirty="0"/>
              <a:t>和</a:t>
            </a:r>
            <a:r>
              <a:rPr lang="en-US" altLang="zh-CN" dirty="0"/>
              <a:t>SQL</a:t>
            </a:r>
            <a:r>
              <a:rPr lang="zh-CN" altLang="en-US" dirty="0"/>
              <a:t>都提供了基本的统计计算功能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当我们再次查看</a:t>
            </a:r>
            <a:r>
              <a:rPr lang="en-US" altLang="zh-CN" dirty="0" err="1"/>
              <a:t>gapminder</a:t>
            </a:r>
            <a:r>
              <a:rPr lang="zh-CN" altLang="en-US" dirty="0"/>
              <a:t>数据的时候，可以根据数据提出几个问题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每一年的平均预期寿命是多少？每一年的平均人口和平均</a:t>
            </a:r>
            <a:r>
              <a:rPr lang="en-US" altLang="zh-CN" dirty="0"/>
              <a:t>GDP</a:t>
            </a:r>
            <a:r>
              <a:rPr lang="zh-CN" altLang="en-US" dirty="0"/>
              <a:t>是多少？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如果我们按照大洲来计算，每年个大洲的平均预期寿命，平均人口，平均</a:t>
            </a:r>
            <a:r>
              <a:rPr lang="en-US" altLang="zh-CN" dirty="0"/>
              <a:t>GDP</a:t>
            </a:r>
            <a:r>
              <a:rPr lang="zh-CN" altLang="en-US" dirty="0"/>
              <a:t>情况又如何？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在数据中，每个大洲列出了多少个国家和地区？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分组方式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对于上面提出的问题，需要进行分组</a:t>
            </a:r>
            <a:r>
              <a:rPr lang="en-US" altLang="zh-CN" dirty="0"/>
              <a:t>-</a:t>
            </a:r>
            <a:r>
              <a:rPr lang="zh-CN" altLang="en-US" dirty="0"/>
              <a:t>聚合计算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先将数据分组（每一年的平均预期寿命问题 按照年份将相同年份的数据分成一组） 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对每组的数据再去进行统计计算如，求平均，求每组数据条目数（频数）等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再将每一组计算的结果合并起来</a:t>
            </a:r>
            <a:endParaRPr lang="zh-CN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可以使用</a:t>
            </a:r>
            <a:r>
              <a:rPr lang="en-GB" altLang="zh-CN" dirty="0"/>
              <a:t>DataFrame</a:t>
            </a:r>
            <a:r>
              <a:rPr lang="zh-CN" altLang="en-US" dirty="0"/>
              <a:t>的</a:t>
            </a:r>
            <a:r>
              <a:rPr lang="en-GB" altLang="zh-CN" dirty="0" err="1"/>
              <a:t>groupby</a:t>
            </a:r>
            <a:r>
              <a:rPr lang="zh-CN" altLang="en-US" dirty="0"/>
              <a:t>方法完成分组</a:t>
            </a:r>
            <a:r>
              <a:rPr lang="en-US" altLang="zh-CN" dirty="0"/>
              <a:t>/</a:t>
            </a:r>
            <a:r>
              <a:rPr lang="zh-CN" altLang="en-US" dirty="0"/>
              <a:t>聚合计算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776884"/>
            <a:ext cx="8333333" cy="7047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分组方式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将前面一行代码拆开，逐步分析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-GB" altLang="zh-CN" dirty="0" err="1"/>
              <a:t>df.groupby</a:t>
            </a:r>
            <a:r>
              <a:rPr lang="en-GB" altLang="zh-CN" dirty="0"/>
              <a:t>('year')</a:t>
            </a:r>
            <a:r>
              <a:rPr lang="zh-CN" altLang="en-US" dirty="0"/>
              <a:t>先创一个分组对象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从分组之后的数据</a:t>
            </a:r>
            <a:r>
              <a:rPr lang="en-US" altLang="zh-CN" dirty="0" err="1"/>
              <a:t>DataFrameGroupBy</a:t>
            </a:r>
            <a:r>
              <a:rPr lang="zh-CN" altLang="en-US" dirty="0"/>
              <a:t>中，传入列名进行进一步计算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返回结果为一个 </a:t>
            </a:r>
            <a:r>
              <a:rPr lang="en-GB" altLang="zh-CN" dirty="0" err="1"/>
              <a:t>SeriesGroupBy</a:t>
            </a:r>
            <a:r>
              <a:rPr lang="en-GB" altLang="zh-CN" dirty="0"/>
              <a:t> </a:t>
            </a:r>
            <a:r>
              <a:rPr lang="zh-CN" altLang="en-US" dirty="0"/>
              <a:t>，其内容是分组后的数据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对分组后的数据计算平均值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分组方式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如果想对多列值进行分组聚合代码也类似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49147"/>
            <a:ext cx="9236000" cy="5757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 分组频数计算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在数据分析中，一个常见的任务是计算频数</a:t>
            </a:r>
            <a:endParaRPr lang="zh-CN" altLang="en-US" dirty="0"/>
          </a:p>
          <a:p>
            <a:pPr latinLnBrk="0"/>
            <a:r>
              <a:rPr lang="zh-CN" altLang="en-US" dirty="0"/>
              <a:t>可以使用 </a:t>
            </a:r>
            <a:r>
              <a:rPr lang="en-GB" altLang="zh-CN" dirty="0" err="1"/>
              <a:t>nunique</a:t>
            </a:r>
            <a:r>
              <a:rPr lang="en-GB" altLang="zh-CN" dirty="0"/>
              <a:t> </a:t>
            </a:r>
            <a:r>
              <a:rPr lang="zh-CN" altLang="en-US" dirty="0"/>
              <a:t>方法 计算</a:t>
            </a:r>
            <a:r>
              <a:rPr lang="en-GB" altLang="zh-CN" dirty="0"/>
              <a:t>Pandas Series</a:t>
            </a:r>
            <a:r>
              <a:rPr lang="zh-CN" altLang="en-US" dirty="0"/>
              <a:t>的唯一值计数</a:t>
            </a:r>
            <a:endParaRPr lang="zh-CN" altLang="en-US" dirty="0"/>
          </a:p>
          <a:p>
            <a:pPr latinLnBrk="0"/>
            <a:r>
              <a:rPr lang="zh-CN" altLang="en-US" dirty="0"/>
              <a:t>可以使用 </a:t>
            </a:r>
            <a:r>
              <a:rPr lang="en-GB" altLang="zh-CN" dirty="0" err="1"/>
              <a:t>value_counts</a:t>
            </a:r>
            <a:r>
              <a:rPr lang="en-GB" altLang="zh-CN" dirty="0"/>
              <a:t> </a:t>
            </a:r>
            <a:r>
              <a:rPr lang="zh-CN" altLang="en-US" dirty="0"/>
              <a:t>方法来获取</a:t>
            </a:r>
            <a:r>
              <a:rPr lang="en-GB" altLang="zh-CN" dirty="0"/>
              <a:t>Pandas Series </a:t>
            </a:r>
            <a:r>
              <a:rPr lang="zh-CN" altLang="en-US" dirty="0"/>
              <a:t>的频数统计</a:t>
            </a:r>
            <a:endParaRPr lang="zh-CN" altLang="en-US" dirty="0"/>
          </a:p>
          <a:p>
            <a:r>
              <a:rPr lang="zh-CN" altLang="en-US" dirty="0"/>
              <a:t>在数据中，每个大洲列出了多少个国家和地区？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429000"/>
            <a:ext cx="8199897" cy="295745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Pandas DataFrame</a:t>
            </a:r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/>
              <a:t>加载数据集</a:t>
            </a:r>
            <a:endParaRPr lang="zh-CN" altLang="en-US" b="1" dirty="0"/>
          </a:p>
          <a:p>
            <a:r>
              <a:rPr lang="zh-CN" altLang="en-US" b="1" dirty="0"/>
              <a:t>查看部分数据</a:t>
            </a:r>
            <a:endParaRPr lang="zh-CN" altLang="en-US" b="1" dirty="0"/>
          </a:p>
          <a:p>
            <a:r>
              <a:rPr lang="zh-CN" altLang="en-US" b="1" dirty="0"/>
              <a:t>分组和聚合计算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基本绘图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 绘图作用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视化在数据分析的每个步骤中都非常重要</a:t>
            </a:r>
            <a:endParaRPr lang="en-US" altLang="zh-CN" dirty="0"/>
          </a:p>
          <a:p>
            <a:r>
              <a:rPr lang="zh-CN" altLang="en-US" dirty="0"/>
              <a:t>在理解或清理数据时，可视化有助于识别数据中的趋势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25666"/>
            <a:ext cx="6917635" cy="414590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 通过</a:t>
            </a:r>
            <a:r>
              <a:rPr lang="en-GB" altLang="zh-CN" dirty="0"/>
              <a:t>plot</a:t>
            </a:r>
            <a:r>
              <a:rPr lang="zh-CN" altLang="en-US" dirty="0"/>
              <a:t>画图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 err="1"/>
              <a:t>global_yearly_life_expectancy.plot</a:t>
            </a:r>
            <a:r>
              <a:rPr lang="en-GB" altLang="zh-CN" dirty="0"/>
              <a:t>()	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70050"/>
            <a:ext cx="5105400" cy="353866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本节课程介绍了如何使用</a:t>
            </a:r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/>
              <a:t>DataFrame</a:t>
            </a:r>
            <a:r>
              <a:rPr lang="zh-CN" altLang="en-US" dirty="0"/>
              <a:t>加载数据，并介绍了如何对数据进行简单的分组聚合以及绘图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Pandas</a:t>
            </a:r>
            <a:r>
              <a:rPr lang="zh-CN" altLang="en-US" dirty="0"/>
              <a:t>是用于数据分析的开源</a:t>
            </a:r>
            <a:r>
              <a:rPr lang="en-US" altLang="zh-CN" dirty="0"/>
              <a:t>Python</a:t>
            </a:r>
            <a:r>
              <a:rPr lang="zh-CN" altLang="en-US" dirty="0"/>
              <a:t>库，可以实现数据加载，清洗，转换，统计处理，可视化等功能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DataFrame</a:t>
            </a:r>
            <a:r>
              <a:rPr lang="zh-CN" altLang="en-US" dirty="0"/>
              <a:t>和</a:t>
            </a:r>
            <a:r>
              <a:rPr lang="en-US" altLang="zh-CN" dirty="0"/>
              <a:t>Series</a:t>
            </a:r>
            <a:r>
              <a:rPr lang="zh-CN" altLang="en-US" dirty="0"/>
              <a:t>是</a:t>
            </a:r>
            <a:r>
              <a:rPr lang="en-US" altLang="zh-CN" dirty="0"/>
              <a:t>Pandas</a:t>
            </a:r>
            <a:r>
              <a:rPr lang="zh-CN" altLang="en-US" dirty="0"/>
              <a:t>最基本的两种数据结构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DataFrame</a:t>
            </a:r>
            <a:r>
              <a:rPr lang="zh-CN" altLang="en-US" dirty="0"/>
              <a:t>用来处理结构化数据（</a:t>
            </a:r>
            <a:r>
              <a:rPr lang="en-US" altLang="zh-CN" dirty="0"/>
              <a:t>SQL</a:t>
            </a:r>
            <a:r>
              <a:rPr lang="zh-CN" altLang="en-US" dirty="0"/>
              <a:t>数据表，</a:t>
            </a:r>
            <a:r>
              <a:rPr lang="en-US" altLang="zh-CN" dirty="0"/>
              <a:t>Excel</a:t>
            </a:r>
            <a:r>
              <a:rPr lang="zh-CN" altLang="en-US" dirty="0"/>
              <a:t>表格）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Series</a:t>
            </a:r>
            <a:r>
              <a:rPr lang="zh-CN" altLang="en-US" dirty="0"/>
              <a:t>用来处理单列数据，也可以把</a:t>
            </a:r>
            <a:r>
              <a:rPr lang="en-US" altLang="zh-CN" dirty="0"/>
              <a:t>DataFrame</a:t>
            </a:r>
            <a:r>
              <a:rPr lang="zh-CN" altLang="en-US" dirty="0"/>
              <a:t>看作由</a:t>
            </a:r>
            <a:r>
              <a:rPr lang="en-US" altLang="zh-CN" dirty="0"/>
              <a:t>Series</a:t>
            </a:r>
            <a:r>
              <a:rPr lang="zh-CN" altLang="en-US" dirty="0"/>
              <a:t>对象组成的字典或集合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b="1" dirty="0"/>
              <a:t>Pandas DataFrame</a:t>
            </a:r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加载数据集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查看部分数据</a:t>
            </a:r>
            <a:endParaRPr lang="zh-CN" altLang="en-US" b="1" dirty="0"/>
          </a:p>
          <a:p>
            <a:r>
              <a:rPr lang="zh-CN" altLang="en-US" b="1" dirty="0"/>
              <a:t>分组和聚合计算</a:t>
            </a:r>
            <a:endParaRPr lang="zh-CN" altLang="en-US" b="1" dirty="0"/>
          </a:p>
          <a:p>
            <a:r>
              <a:rPr lang="zh-CN" altLang="en-US" b="1" dirty="0"/>
              <a:t>基本绘图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目的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做数据分析首先要加载数据，并查看其结构和内容，对数据有初步的了解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0" dirty="0"/>
              <a:t>查看行，列数据分布情况</a:t>
            </a:r>
            <a:endParaRPr lang="zh-CN" altLang="en-US" b="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0" dirty="0"/>
              <a:t>查看每一列中存储信息的类型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导包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加载</a:t>
            </a:r>
            <a:r>
              <a:rPr lang="en-US" altLang="zh-CN" dirty="0"/>
              <a:t>csv</a:t>
            </a:r>
            <a:endParaRPr lang="en-US" altLang="zh-CN" dirty="0"/>
          </a:p>
          <a:p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csv</a:t>
            </a:r>
            <a:r>
              <a:rPr lang="zh-CN" altLang="en-US" dirty="0"/>
              <a:t>文件：</a:t>
            </a:r>
            <a:r>
              <a:rPr lang="en-GB" altLang="zh-CN" dirty="0"/>
              <a:t>Comma-Separated Values</a:t>
            </a:r>
            <a:endParaRPr lang="en-GB" altLang="zh-CN" dirty="0"/>
          </a:p>
          <a:p>
            <a:r>
              <a:rPr lang="zh-CN" altLang="en-GB" dirty="0"/>
              <a:t>也可以</a:t>
            </a:r>
            <a:r>
              <a:rPr lang="zh-CN" altLang="en-US" dirty="0"/>
              <a:t>通过指定分隔符加载</a:t>
            </a:r>
            <a:r>
              <a:rPr lang="en-US" altLang="zh-CN" dirty="0" err="1"/>
              <a:t>tsv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tsv</a:t>
            </a:r>
            <a:r>
              <a:rPr lang="zh-CN" altLang="en-US" dirty="0"/>
              <a:t>文件 </a:t>
            </a:r>
            <a:r>
              <a:rPr lang="en-GB" altLang="zh-CN" dirty="0"/>
              <a:t>Tab-Separated Values</a:t>
            </a:r>
            <a:endParaRPr lang="en-GB" altLang="zh-CN" dirty="0"/>
          </a:p>
          <a:p>
            <a:r>
              <a:rPr lang="zh-CN" altLang="en-US" dirty="0"/>
              <a:t>       </a:t>
            </a:r>
            <a:r>
              <a:rPr lang="en-GB" altLang="zh-CN" dirty="0"/>
              <a:t>	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058918"/>
            <a:ext cx="6693097" cy="5075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851862"/>
            <a:ext cx="6693097" cy="9316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575360"/>
            <a:ext cx="6693097" cy="107635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 查看数据类型及属性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GB" dirty="0"/>
              <a:t>查看</a:t>
            </a:r>
            <a:r>
              <a:rPr lang="en-US" altLang="zh-CN" dirty="0" err="1"/>
              <a:t>df</a:t>
            </a:r>
            <a:r>
              <a:rPr lang="zh-CN" altLang="en-US" dirty="0"/>
              <a:t>类型</a:t>
            </a:r>
            <a:endParaRPr lang="en-GB" altLang="zh-CN" dirty="0"/>
          </a:p>
          <a:p>
            <a:r>
              <a:rPr lang="en-GB" altLang="zh-CN" dirty="0"/>
              <a:t>type(</a:t>
            </a:r>
            <a:r>
              <a:rPr lang="en-GB" altLang="zh-CN" dirty="0" err="1"/>
              <a:t>df</a:t>
            </a:r>
            <a:r>
              <a:rPr lang="en-GB" altLang="zh-CN" dirty="0"/>
              <a:t>) </a:t>
            </a:r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GB" dirty="0"/>
              <a:t>查看</a:t>
            </a:r>
            <a:r>
              <a:rPr lang="en-US" altLang="zh-CN" dirty="0" err="1"/>
              <a:t>df</a:t>
            </a:r>
            <a:r>
              <a:rPr lang="zh-CN" altLang="en-US" dirty="0"/>
              <a:t>的</a:t>
            </a:r>
            <a:r>
              <a:rPr lang="en-US" altLang="zh-CN" dirty="0"/>
              <a:t>shape</a:t>
            </a:r>
            <a:r>
              <a:rPr lang="zh-CN" altLang="en-US" dirty="0"/>
              <a:t>属性，可以获取</a:t>
            </a:r>
            <a:r>
              <a:rPr lang="en-US" altLang="zh-CN" dirty="0"/>
              <a:t>DataFrame</a:t>
            </a:r>
            <a:r>
              <a:rPr lang="zh-CN" altLang="en-US" dirty="0"/>
              <a:t>的行数，列数</a:t>
            </a:r>
            <a:endParaRPr lang="en-GB" altLang="zh-CN" dirty="0"/>
          </a:p>
          <a:p>
            <a:r>
              <a:rPr lang="en-GB" altLang="zh-CN" dirty="0" err="1"/>
              <a:t>df.shape</a:t>
            </a:r>
            <a:endParaRPr lang="en-GB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GB" dirty="0"/>
              <a:t>查看</a:t>
            </a:r>
            <a:r>
              <a:rPr lang="en-US" altLang="zh-CN" dirty="0" err="1"/>
              <a:t>df</a:t>
            </a:r>
            <a:r>
              <a:rPr lang="zh-CN" altLang="en-US" dirty="0"/>
              <a:t>的</a:t>
            </a:r>
            <a:r>
              <a:rPr lang="en-US" altLang="zh-CN" dirty="0"/>
              <a:t>columns</a:t>
            </a:r>
            <a:r>
              <a:rPr lang="zh-CN" altLang="en-US" dirty="0"/>
              <a:t>属性，获取</a:t>
            </a:r>
            <a:r>
              <a:rPr lang="en-GB" altLang="zh-CN" dirty="0"/>
              <a:t>DataFrame</a:t>
            </a:r>
            <a:r>
              <a:rPr lang="zh-CN" altLang="en-US" dirty="0"/>
              <a:t>中的列名</a:t>
            </a:r>
            <a:endParaRPr lang="en-GB" altLang="zh-CN" dirty="0"/>
          </a:p>
          <a:p>
            <a:r>
              <a:rPr lang="en-GB" altLang="zh-CN" dirty="0" err="1"/>
              <a:t>df.columns</a:t>
            </a:r>
            <a:endParaRPr lang="en-GB" altLang="zh-CN" dirty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GB" dirty="0"/>
              <a:t>查看</a:t>
            </a:r>
            <a:r>
              <a:rPr lang="en-US" altLang="zh-CN" dirty="0" err="1"/>
              <a:t>df</a:t>
            </a:r>
            <a:r>
              <a:rPr lang="zh-CN" altLang="en-US" dirty="0"/>
              <a:t>的</a:t>
            </a:r>
            <a:r>
              <a:rPr lang="en-US" altLang="zh-CN" dirty="0" err="1"/>
              <a:t>dtypes</a:t>
            </a:r>
            <a:r>
              <a:rPr lang="zh-CN" altLang="en-US" dirty="0"/>
              <a:t>属性，获取每一列的数据类型</a:t>
            </a:r>
            <a:endParaRPr lang="en-GB" altLang="zh-CN" dirty="0"/>
          </a:p>
          <a:p>
            <a:r>
              <a:rPr lang="en-GB" altLang="zh-CN" dirty="0" err="1"/>
              <a:t>df.dtypes</a:t>
            </a:r>
            <a:endParaRPr lang="en-GB" altLang="zh-CN" dirty="0"/>
          </a:p>
          <a:p>
            <a:r>
              <a:rPr lang="en-GB" altLang="zh-CN" dirty="0" err="1"/>
              <a:t>df.info</a:t>
            </a:r>
            <a:r>
              <a:rPr lang="en-GB" altLang="zh-CN" dirty="0"/>
              <a:t>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lang="en-GB" altLang="zh-CN" dirty="0"/>
              <a:t>Pandas</a:t>
            </a:r>
            <a:r>
              <a:rPr lang="zh-CN" altLang="en-US" dirty="0"/>
              <a:t>与</a:t>
            </a:r>
            <a:r>
              <a:rPr lang="en-GB" altLang="zh-CN" dirty="0"/>
              <a:t>Python</a:t>
            </a:r>
            <a:r>
              <a:rPr lang="zh-CN" altLang="en-US" dirty="0"/>
              <a:t>常用数据类型对照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89138"/>
            <a:ext cx="8940800" cy="24511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commondata" val="eyJoZGlkIjoiZDQyYmI2YWIwMGE0NjZkZjEwMWNhNGQwYzZmYTJjZTAifQ=="/>
</p:tagLst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2763</Words>
  <Application>WPS 演示</Application>
  <PresentationFormat>宽屏</PresentationFormat>
  <Paragraphs>270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39</vt:i4>
      </vt:variant>
    </vt:vector>
  </HeadingPairs>
  <TitlesOfParts>
    <vt:vector size="68" baseType="lpstr">
      <vt:lpstr>Arial</vt:lpstr>
      <vt:lpstr>宋体</vt:lpstr>
      <vt:lpstr>Wingdings</vt:lpstr>
      <vt:lpstr>Calibri</vt:lpstr>
      <vt:lpstr>黑体</vt:lpstr>
      <vt:lpstr>阿里巴巴普惠体 B</vt:lpstr>
      <vt:lpstr>阿里巴巴普惠体 R</vt:lpstr>
      <vt:lpstr>阿里巴巴普惠体</vt:lpstr>
      <vt:lpstr>Alibaba PuHuiTi B</vt:lpstr>
      <vt:lpstr>Segoe UI Light</vt:lpstr>
      <vt:lpstr>微软雅黑 Light</vt:lpstr>
      <vt:lpstr>Segoe UI</vt:lpstr>
      <vt:lpstr>微软雅黑</vt:lpstr>
      <vt:lpstr>Verdana</vt:lpstr>
      <vt:lpstr>阿里巴巴普惠体 M</vt:lpstr>
      <vt:lpstr>华文楷体</vt:lpstr>
      <vt:lpstr>Alibaba PuHuiTi R</vt:lpstr>
      <vt:lpstr>Arial Unicode MS</vt:lpstr>
      <vt:lpstr>等线</vt:lpstr>
      <vt:lpstr>1_封面2</vt:lpstr>
      <vt:lpstr>1_目录</vt:lpstr>
      <vt:lpstr>1_学习目标</vt:lpstr>
      <vt:lpstr>1_正文设计方案</vt:lpstr>
      <vt:lpstr>5_结束页设计方案</vt:lpstr>
      <vt:lpstr>目录</vt:lpstr>
      <vt:lpstr>学习目标</vt:lpstr>
      <vt:lpstr>章节页版式（一级+二级标题）</vt:lpstr>
      <vt:lpstr>章节页版式（一级标题）</vt:lpstr>
      <vt:lpstr>6_结束页设计方案</vt:lpstr>
      <vt:lpstr>Pandas DataFrame 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老酒</cp:lastModifiedBy>
  <cp:revision>181</cp:revision>
  <dcterms:created xsi:type="dcterms:W3CDTF">2020-03-31T02:23:00Z</dcterms:created>
  <dcterms:modified xsi:type="dcterms:W3CDTF">2024-04-21T15:14:42Z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02EFC920D0C1462DBFC30139426154A8_12</vt:lpwstr>
  </property>
  <property fmtid="{D5CDD505-2E9C-101B-9397-08002B2CF9AE}" pid="3" name="KSOProductBuildVer">
    <vt:lpwstr>2052-12.1.0.16729</vt:lpwstr>
  </property>
</Properties>
</file>